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 Avenir Next Arabic Bold" panose="020B0604020202020204" charset="-78"/>
      <p:bold r:id="rId9"/>
    </p:embeddedFont>
    <p:embeddedFont>
      <p:font typeface="Calibri Light" panose="020F0302020204030204" pitchFamily="34" charset="0"/>
      <p:regular r:id="rId10"/>
      <p:italic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Calibri (MS)" panose="020B0604020202020204" charset="0"/>
      <p:regular r:id="rId16"/>
    </p:embeddedFont>
    <p:embeddedFont>
      <p:font typeface=" Avenir Next Arabic" panose="020B0604020202020204" charset="-78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 showGuides="1">
      <p:cViewPr varScale="1">
        <p:scale>
          <a:sx n="62" d="100"/>
          <a:sy n="62" d="100"/>
        </p:scale>
        <p:origin x="317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3.svg"/><Relationship Id="rId9" Type="http://schemas.openxmlformats.org/officeDocument/2006/relationships/hyperlink" Target="mailto:afgiannoul@ac.upnet.gr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svg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6.png"/><Relationship Id="rId18" Type="http://schemas.openxmlformats.org/officeDocument/2006/relationships/image" Target="../media/image30.svg"/><Relationship Id="rId3" Type="http://schemas.openxmlformats.org/officeDocument/2006/relationships/image" Target="../media/image3.svg"/><Relationship Id="rId7" Type="http://schemas.openxmlformats.org/officeDocument/2006/relationships/image" Target="../media/image19.svg"/><Relationship Id="rId12" Type="http://schemas.openxmlformats.org/officeDocument/2006/relationships/image" Target="../media/image24.svg"/><Relationship Id="rId17" Type="http://schemas.openxmlformats.org/officeDocument/2006/relationships/image" Target="../media/image18.png"/><Relationship Id="rId2" Type="http://schemas.openxmlformats.org/officeDocument/2006/relationships/image" Target="../media/image10.png"/><Relationship Id="rId16" Type="http://schemas.openxmlformats.org/officeDocument/2006/relationships/image" Target="../media/image28.svg"/><Relationship Id="rId20" Type="http://schemas.openxmlformats.org/officeDocument/2006/relationships/image" Target="../media/image3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5.png"/><Relationship Id="rId5" Type="http://schemas.openxmlformats.org/officeDocument/2006/relationships/image" Target="../media/image17.svg"/><Relationship Id="rId15" Type="http://schemas.openxmlformats.org/officeDocument/2006/relationships/image" Target="../media/image17.png"/><Relationship Id="rId10" Type="http://schemas.openxmlformats.org/officeDocument/2006/relationships/image" Target="../media/image22.svg"/><Relationship Id="rId19" Type="http://schemas.openxmlformats.org/officeDocument/2006/relationships/image" Target="../media/image19.png"/><Relationship Id="rId4" Type="http://schemas.openxmlformats.org/officeDocument/2006/relationships/image" Target="../media/image11.png"/><Relationship Id="rId9" Type="http://schemas.openxmlformats.org/officeDocument/2006/relationships/image" Target="../media/image14.png"/><Relationship Id="rId14" Type="http://schemas.openxmlformats.org/officeDocument/2006/relationships/image" Target="../media/image26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40.svg"/><Relationship Id="rId3" Type="http://schemas.openxmlformats.org/officeDocument/2006/relationships/image" Target="../media/image9.svg"/><Relationship Id="rId7" Type="http://schemas.openxmlformats.org/officeDocument/2006/relationships/image" Target="../media/image3.svg"/><Relationship Id="rId12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24.png"/><Relationship Id="rId5" Type="http://schemas.openxmlformats.org/officeDocument/2006/relationships/image" Target="../media/image17.svg"/><Relationship Id="rId10" Type="http://schemas.openxmlformats.org/officeDocument/2006/relationships/image" Target="../media/image37.svg"/><Relationship Id="rId4" Type="http://schemas.openxmlformats.org/officeDocument/2006/relationships/image" Target="../media/image21.png"/><Relationship Id="rId9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5.sv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36249" y="8954418"/>
            <a:ext cx="19328860" cy="1846932"/>
            <a:chOff x="0" y="0"/>
            <a:chExt cx="5090729" cy="48643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90729" cy="486435"/>
            </a:xfrm>
            <a:custGeom>
              <a:avLst/>
              <a:gdLst/>
              <a:ahLst/>
              <a:cxnLst/>
              <a:rect l="l" t="t" r="r" b="b"/>
              <a:pathLst>
                <a:path w="5090729" h="486435">
                  <a:moveTo>
                    <a:pt x="0" y="0"/>
                  </a:moveTo>
                  <a:lnTo>
                    <a:pt x="5090729" y="0"/>
                  </a:lnTo>
                  <a:lnTo>
                    <a:pt x="5090729" y="486435"/>
                  </a:lnTo>
                  <a:lnTo>
                    <a:pt x="0" y="486435"/>
                  </a:lnTo>
                  <a:close/>
                </a:path>
              </a:pathLst>
            </a:custGeom>
            <a:solidFill>
              <a:srgbClr val="DFA9C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28575"/>
              <a:ext cx="5090729" cy="4578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5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144000" y="778060"/>
            <a:ext cx="4992615" cy="4992615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73E7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104775"/>
              <a:ext cx="660400" cy="631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5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4586045" y="5839026"/>
            <a:ext cx="3048717" cy="3048717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73E7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104775"/>
              <a:ext cx="660400" cy="631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5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9325" y="1535405"/>
            <a:ext cx="7459975" cy="7459975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 w="95250" cap="sq">
              <a:solidFill>
                <a:srgbClr val="FFFFFF"/>
              </a:solidFill>
              <a:prstDash val="solid"/>
              <a:miter/>
            </a:ln>
          </p:spPr>
        </p:sp>
      </p:grpSp>
      <p:sp>
        <p:nvSpPr>
          <p:cNvPr id="13" name="Freeform 13"/>
          <p:cNvSpPr/>
          <p:nvPr/>
        </p:nvSpPr>
        <p:spPr>
          <a:xfrm>
            <a:off x="14308065" y="-895102"/>
            <a:ext cx="4135477" cy="4114800"/>
          </a:xfrm>
          <a:custGeom>
            <a:avLst/>
            <a:gdLst/>
            <a:ahLst/>
            <a:cxnLst/>
            <a:rect l="l" t="t" r="r" b="b"/>
            <a:pathLst>
              <a:path w="4135477" h="4114800">
                <a:moveTo>
                  <a:pt x="0" y="0"/>
                </a:moveTo>
                <a:lnTo>
                  <a:pt x="4135477" y="0"/>
                </a:lnTo>
                <a:lnTo>
                  <a:pt x="413547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-10788572">
            <a:off x="-1935565" y="7219317"/>
            <a:ext cx="4694153" cy="4670682"/>
          </a:xfrm>
          <a:custGeom>
            <a:avLst/>
            <a:gdLst/>
            <a:ahLst/>
            <a:cxnLst/>
            <a:rect l="l" t="t" r="r" b="b"/>
            <a:pathLst>
              <a:path w="4694153" h="4670682">
                <a:moveTo>
                  <a:pt x="0" y="0"/>
                </a:moveTo>
                <a:lnTo>
                  <a:pt x="4694152" y="0"/>
                </a:lnTo>
                <a:lnTo>
                  <a:pt x="4694152" y="4670681"/>
                </a:lnTo>
                <a:lnTo>
                  <a:pt x="0" y="467068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5851174" y="190500"/>
            <a:ext cx="3102803" cy="1819371"/>
          </a:xfrm>
          <a:custGeom>
            <a:avLst/>
            <a:gdLst/>
            <a:ahLst/>
            <a:cxnLst/>
            <a:rect l="l" t="t" r="r" b="b"/>
            <a:pathLst>
              <a:path w="3102803" h="1819371">
                <a:moveTo>
                  <a:pt x="0" y="0"/>
                </a:moveTo>
                <a:lnTo>
                  <a:pt x="3102803" y="0"/>
                </a:lnTo>
                <a:lnTo>
                  <a:pt x="3102803" y="1819371"/>
                </a:lnTo>
                <a:lnTo>
                  <a:pt x="0" y="181937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202629" y="252612"/>
            <a:ext cx="5461278" cy="2023988"/>
          </a:xfrm>
          <a:custGeom>
            <a:avLst/>
            <a:gdLst/>
            <a:ahLst/>
            <a:cxnLst/>
            <a:rect l="l" t="t" r="r" b="b"/>
            <a:pathLst>
              <a:path w="5461278" h="2023988">
                <a:moveTo>
                  <a:pt x="0" y="0"/>
                </a:moveTo>
                <a:lnTo>
                  <a:pt x="5461278" y="0"/>
                </a:lnTo>
                <a:lnTo>
                  <a:pt x="5461278" y="2023988"/>
                </a:lnTo>
                <a:lnTo>
                  <a:pt x="0" y="202398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685800" y="4200048"/>
            <a:ext cx="8286750" cy="6924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5355"/>
              </a:lnSpc>
            </a:pPr>
            <a:r>
              <a:rPr lang="en-US" sz="4465" b="1" dirty="0">
                <a:solidFill>
                  <a:srgbClr val="052147"/>
                </a:solidFill>
                <a:latin typeface=" Avenir Next Arabic Bold" panose="020B0803020202020204"/>
                <a:ea typeface=" Avenir Next Arabic Bold" panose="020B0803020202020204"/>
                <a:cs typeface=" Avenir Next Arabic Bold" panose="020B0803020202020204"/>
                <a:sym typeface=" Avenir Next Arabic Bold" panose="020B0803020202020204"/>
              </a:rPr>
              <a:t>Greek Language and Culture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81000" y="5676901"/>
            <a:ext cx="8234083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en-US" sz="3600" b="1" dirty="0" err="1" smtClean="0">
                <a:solidFill>
                  <a:srgbClr val="000000"/>
                </a:solidFill>
                <a:ea typeface="Calibri Light" panose="020F0302020204030204" pitchFamily="34" charset="0"/>
                <a:cs typeface="Calibri Light" panose="020F0302020204030204" pitchFamily="34" charset="0"/>
                <a:sym typeface=" Avenir Next Arabic Bold" panose="020B0803020202020204"/>
              </a:rPr>
              <a:t>Giannoulia</a:t>
            </a:r>
            <a:r>
              <a:rPr lang="en-US" sz="3600" b="1" dirty="0" smtClean="0">
                <a:solidFill>
                  <a:srgbClr val="000000"/>
                </a:solidFill>
                <a:ea typeface="Calibri Light" panose="020F0302020204030204" pitchFamily="34" charset="0"/>
                <a:cs typeface="Calibri Light" panose="020F0302020204030204" pitchFamily="34" charset="0"/>
                <a:sym typeface=" Avenir Next Arabic Bold" panose="020B0803020202020204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ea typeface="Calibri Light" panose="020F0302020204030204" pitchFamily="34" charset="0"/>
                <a:cs typeface="Calibri Light" panose="020F0302020204030204" pitchFamily="34" charset="0"/>
                <a:sym typeface=" Avenir Next Arabic Bold" panose="020B0803020202020204"/>
              </a:rPr>
              <a:t>Afroditi</a:t>
            </a:r>
            <a:endParaRPr lang="en-US" sz="3600" b="1" dirty="0">
              <a:solidFill>
                <a:srgbClr val="000000"/>
              </a:solidFill>
              <a:ea typeface="Calibri Light" panose="020F0302020204030204" pitchFamily="34" charset="0"/>
              <a:cs typeface="Calibri Light" panose="020F0302020204030204" pitchFamily="34" charset="0"/>
              <a:sym typeface=" Avenir Next Arabic Bold" panose="020B0803020202020204"/>
            </a:endParaRPr>
          </a:p>
          <a:p>
            <a:pPr>
              <a:lnSpc>
                <a:spcPts val="3640"/>
              </a:lnSpc>
              <a:spcBef>
                <a:spcPct val="0"/>
              </a:spcBef>
            </a:pPr>
            <a:r>
              <a:rPr lang="en-US" sz="3600" b="1" dirty="0">
                <a:solidFill>
                  <a:srgbClr val="000000"/>
                </a:solidFill>
                <a:ea typeface="Calibri Light" panose="020F0302020204030204" pitchFamily="34" charset="0"/>
                <a:cs typeface="Calibri Light" panose="020F0302020204030204" pitchFamily="34" charset="0"/>
                <a:sym typeface=" Avenir Next Arabic Bold" panose="020B0803020202020204"/>
              </a:rPr>
              <a:t>Teacher - coordinator</a:t>
            </a:r>
          </a:p>
          <a:p>
            <a:pPr>
              <a:lnSpc>
                <a:spcPts val="3640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000000"/>
                </a:solidFill>
                <a:ea typeface="Calibri Light" panose="020F0302020204030204" pitchFamily="34" charset="0"/>
                <a:cs typeface="Calibri Light" panose="020F0302020204030204" pitchFamily="34" charset="0"/>
                <a:sym typeface=" Avenir Next Arabic Bold" panose="020B0803020202020204"/>
              </a:rPr>
              <a:t>Greek Language and Culture </a:t>
            </a:r>
            <a:r>
              <a:rPr lang="en-US" sz="3200" b="1" dirty="0" smtClean="0">
                <a:solidFill>
                  <a:srgbClr val="000000"/>
                </a:solidFill>
                <a:ea typeface="Calibri Light" panose="020F0302020204030204" pitchFamily="34" charset="0"/>
                <a:cs typeface="Calibri Light" panose="020F0302020204030204" pitchFamily="34" charset="0"/>
                <a:sym typeface=" Avenir Next Arabic Bold" panose="020B0803020202020204"/>
              </a:rPr>
              <a:t>Unit</a:t>
            </a:r>
          </a:p>
          <a:p>
            <a:pPr>
              <a:lnSpc>
                <a:spcPts val="3640"/>
              </a:lnSpc>
              <a:spcBef>
                <a:spcPct val="0"/>
              </a:spcBef>
            </a:pPr>
            <a:r>
              <a:rPr lang="en-US" sz="3200" b="1" dirty="0" smtClean="0">
                <a:solidFill>
                  <a:srgbClr val="000000"/>
                </a:solidFill>
                <a:ea typeface="Calibri Light" panose="020F0302020204030204" pitchFamily="34" charset="0"/>
                <a:cs typeface="Calibri Light" panose="020F0302020204030204" pitchFamily="34" charset="0"/>
                <a:sym typeface=" Avenir Next Arabic Bold" panose="020B0803020202020204"/>
              </a:rPr>
              <a:t>University of </a:t>
            </a:r>
            <a:r>
              <a:rPr lang="en-US" sz="3200" b="1" dirty="0" err="1" smtClean="0">
                <a:solidFill>
                  <a:srgbClr val="000000"/>
                </a:solidFill>
                <a:ea typeface="Calibri Light" panose="020F0302020204030204" pitchFamily="34" charset="0"/>
                <a:cs typeface="Calibri Light" panose="020F0302020204030204" pitchFamily="34" charset="0"/>
                <a:sym typeface=" Avenir Next Arabic Bold" panose="020B0803020202020204"/>
              </a:rPr>
              <a:t>Patras</a:t>
            </a:r>
            <a:endParaRPr lang="en-US" sz="3200" b="1" dirty="0" smtClean="0">
              <a:solidFill>
                <a:srgbClr val="000000"/>
              </a:solidFill>
              <a:ea typeface="Calibri Light" panose="020F0302020204030204" pitchFamily="34" charset="0"/>
              <a:cs typeface="Calibri Light" panose="020F0302020204030204" pitchFamily="34" charset="0"/>
              <a:sym typeface=" Avenir Next Arabic Bold" panose="020B0803020202020204"/>
            </a:endParaRPr>
          </a:p>
          <a:p>
            <a:pPr>
              <a:lnSpc>
                <a:spcPts val="3640"/>
              </a:lnSpc>
              <a:spcBef>
                <a:spcPct val="0"/>
              </a:spcBef>
            </a:pPr>
            <a:endParaRPr lang="en-US" sz="3200" b="1" dirty="0">
              <a:solidFill>
                <a:srgbClr val="000000"/>
              </a:solidFill>
              <a:ea typeface="Calibri Light" panose="020F0302020204030204" pitchFamily="34" charset="0"/>
              <a:cs typeface="Calibri Light" panose="020F0302020204030204" pitchFamily="34" charset="0"/>
              <a:sym typeface=" Avenir Next Arabic Bold" panose="020B0803020202020204"/>
            </a:endParaRPr>
          </a:p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en-US" sz="3200" b="1" dirty="0" smtClean="0">
                <a:solidFill>
                  <a:srgbClr val="000000"/>
                </a:solidFill>
                <a:ea typeface="Calibri Light" panose="020F0302020204030204" pitchFamily="34" charset="0"/>
                <a:cs typeface="Calibri Light" panose="020F0302020204030204" pitchFamily="34" charset="0"/>
                <a:sym typeface=" Avenir Next Arabic Bold" panose="020B0803020202020204"/>
              </a:rPr>
              <a:t>Email</a:t>
            </a:r>
            <a:r>
              <a:rPr lang="en-US" sz="3200" b="1" dirty="0">
                <a:solidFill>
                  <a:srgbClr val="000000"/>
                </a:solidFill>
                <a:ea typeface="Calibri Light" panose="020F0302020204030204" pitchFamily="34" charset="0"/>
                <a:cs typeface="Calibri Light" panose="020F0302020204030204" pitchFamily="34" charset="0"/>
                <a:sym typeface=" Avenir Next Arabic Bold" panose="020B0803020202020204"/>
              </a:rPr>
              <a:t>: </a:t>
            </a:r>
            <a:r>
              <a:rPr lang="en-US" sz="3200" b="1" dirty="0">
                <a:solidFill>
                  <a:srgbClr val="000000"/>
                </a:solidFill>
                <a:ea typeface="Calibri Light" panose="020F0302020204030204" pitchFamily="34" charset="0"/>
                <a:cs typeface="Calibri Light" panose="020F0302020204030204" pitchFamily="34" charset="0"/>
                <a:sym typeface=" Avenir Next Arabic Bold" panose="020B0803020202020204"/>
                <a:hlinkClick r:id="rId9"/>
              </a:rPr>
              <a:t>afgiannoul@ac.upnet.gr</a:t>
            </a:r>
            <a:endParaRPr lang="en-US" sz="3200" b="1" dirty="0">
              <a:solidFill>
                <a:srgbClr val="000000"/>
              </a:solidFill>
              <a:ea typeface="Calibri Light" panose="020F0302020204030204" pitchFamily="34" charset="0"/>
              <a:cs typeface="Calibri Light" panose="020F0302020204030204" pitchFamily="34" charset="0"/>
              <a:sym typeface=" Avenir Next Arabic Bold" panose="020B0803020202020204"/>
            </a:endParaRPr>
          </a:p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000000"/>
                </a:solidFill>
                <a:ea typeface="Calibri Light" panose="020F0302020204030204" pitchFamily="34" charset="0"/>
                <a:cs typeface="Calibri Light" panose="020F0302020204030204" pitchFamily="34" charset="0"/>
                <a:sym typeface=" Avenir Next Arabic Bold" panose="020B0803020202020204"/>
              </a:rPr>
              <a:t>afroditigiannoulia@hotmail.com</a:t>
            </a:r>
          </a:p>
          <a:p>
            <a:pPr algn="l">
              <a:lnSpc>
                <a:spcPts val="3640"/>
              </a:lnSpc>
              <a:spcBef>
                <a:spcPct val="0"/>
              </a:spcBef>
            </a:pPr>
            <a:endParaRPr lang="en-US" sz="2600" b="1" dirty="0">
              <a:solidFill>
                <a:srgbClr val="000000"/>
              </a:solidFill>
              <a:latin typeface=" Avenir Next Arabic Bold" panose="020B0803020202020204"/>
              <a:ea typeface=" Avenir Next Arabic Bold" panose="020B0803020202020204"/>
              <a:cs typeface=" Avenir Next Arabic Bold" panose="020B0803020202020204"/>
              <a:sym typeface=" Avenir Next Arabic Bold" panose="020B0803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988692" y="6119813"/>
            <a:ext cx="5602361" cy="5315240"/>
          </a:xfrm>
          <a:custGeom>
            <a:avLst/>
            <a:gdLst/>
            <a:ahLst/>
            <a:cxnLst/>
            <a:rect l="l" t="t" r="r" b="b"/>
            <a:pathLst>
              <a:path w="5602361" h="5315240">
                <a:moveTo>
                  <a:pt x="0" y="0"/>
                </a:moveTo>
                <a:lnTo>
                  <a:pt x="5602360" y="0"/>
                </a:lnTo>
                <a:lnTo>
                  <a:pt x="5602360" y="5315239"/>
                </a:lnTo>
                <a:lnTo>
                  <a:pt x="0" y="53152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9629651" y="1028700"/>
            <a:ext cx="4207700" cy="4624483"/>
            <a:chOff x="487680" y="-128270"/>
            <a:chExt cx="11526520" cy="12668250"/>
          </a:xfrm>
        </p:grpSpPr>
        <p:sp>
          <p:nvSpPr>
            <p:cNvPr id="4" name="Freeform 4"/>
            <p:cNvSpPr/>
            <p:nvPr/>
          </p:nvSpPr>
          <p:spPr>
            <a:xfrm>
              <a:off x="233880" y="263370"/>
              <a:ext cx="11052628" cy="12336530"/>
            </a:xfrm>
            <a:custGeom>
              <a:avLst/>
              <a:gdLst/>
              <a:ahLst/>
              <a:cxnLst/>
              <a:rect l="l" t="t" r="r" b="b"/>
              <a:pathLst>
                <a:path w="11052628" h="12336530">
                  <a:moveTo>
                    <a:pt x="8470700" y="974880"/>
                  </a:moveTo>
                  <a:cubicBezTo>
                    <a:pt x="6894630" y="-107160"/>
                    <a:pt x="5058210" y="-263370"/>
                    <a:pt x="3431340" y="381790"/>
                  </a:cubicBezTo>
                  <a:cubicBezTo>
                    <a:pt x="2298500" y="821210"/>
                    <a:pt x="1263450" y="1829590"/>
                    <a:pt x="633530" y="3274850"/>
                  </a:cubicBezTo>
                  <a:cubicBezTo>
                    <a:pt x="-142440" y="5052850"/>
                    <a:pt x="-233880" y="7481090"/>
                    <a:pt x="516690" y="9281950"/>
                  </a:cubicBezTo>
                  <a:cubicBezTo>
                    <a:pt x="1050090" y="10560840"/>
                    <a:pt x="1953060" y="11449840"/>
                    <a:pt x="2925880" y="11903230"/>
                  </a:cubicBezTo>
                  <a:cubicBezTo>
                    <a:pt x="3898700" y="12356620"/>
                    <a:pt x="4941370" y="12404880"/>
                    <a:pt x="5957370" y="12271530"/>
                  </a:cubicBezTo>
                  <a:cubicBezTo>
                    <a:pt x="7062270" y="12126750"/>
                    <a:pt x="8177330" y="11758450"/>
                    <a:pt x="9124750" y="10908820"/>
                  </a:cubicBezTo>
                  <a:cubicBezTo>
                    <a:pt x="10072170" y="10059190"/>
                    <a:pt x="10836710" y="8673620"/>
                    <a:pt x="11013240" y="7064530"/>
                  </a:cubicBezTo>
                  <a:cubicBezTo>
                    <a:pt x="11292640" y="4539770"/>
                    <a:pt x="10048040" y="2056920"/>
                    <a:pt x="8470700" y="974880"/>
                  </a:cubicBezTo>
                  <a:close/>
                </a:path>
              </a:pathLst>
            </a:custGeom>
            <a:solidFill>
              <a:srgbClr val="B73E7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0125032" y="1556191"/>
            <a:ext cx="6664840" cy="7325009"/>
            <a:chOff x="487680" y="-128270"/>
            <a:chExt cx="11526520" cy="12668250"/>
          </a:xfrm>
        </p:grpSpPr>
        <p:sp>
          <p:nvSpPr>
            <p:cNvPr id="6" name="Freeform 6"/>
            <p:cNvSpPr/>
            <p:nvPr/>
          </p:nvSpPr>
          <p:spPr>
            <a:xfrm>
              <a:off x="233880" y="263370"/>
              <a:ext cx="11052628" cy="12336530"/>
            </a:xfrm>
            <a:custGeom>
              <a:avLst/>
              <a:gdLst/>
              <a:ahLst/>
              <a:cxnLst/>
              <a:rect l="l" t="t" r="r" b="b"/>
              <a:pathLst>
                <a:path w="11052628" h="12336530">
                  <a:moveTo>
                    <a:pt x="8470700" y="974880"/>
                  </a:moveTo>
                  <a:cubicBezTo>
                    <a:pt x="6894630" y="-107160"/>
                    <a:pt x="5058210" y="-263370"/>
                    <a:pt x="3431340" y="381790"/>
                  </a:cubicBezTo>
                  <a:cubicBezTo>
                    <a:pt x="2298500" y="821210"/>
                    <a:pt x="1263450" y="1829590"/>
                    <a:pt x="633530" y="3274850"/>
                  </a:cubicBezTo>
                  <a:cubicBezTo>
                    <a:pt x="-142440" y="5052850"/>
                    <a:pt x="-233880" y="7481090"/>
                    <a:pt x="516690" y="9281950"/>
                  </a:cubicBezTo>
                  <a:cubicBezTo>
                    <a:pt x="1050090" y="10560840"/>
                    <a:pt x="1953060" y="11449840"/>
                    <a:pt x="2925880" y="11903230"/>
                  </a:cubicBezTo>
                  <a:cubicBezTo>
                    <a:pt x="3898700" y="12356620"/>
                    <a:pt x="4941370" y="12404880"/>
                    <a:pt x="5957370" y="12271530"/>
                  </a:cubicBezTo>
                  <a:cubicBezTo>
                    <a:pt x="7062270" y="12126750"/>
                    <a:pt x="8177330" y="11758450"/>
                    <a:pt x="9124750" y="10908820"/>
                  </a:cubicBezTo>
                  <a:cubicBezTo>
                    <a:pt x="10072170" y="10059190"/>
                    <a:pt x="10836710" y="8673620"/>
                    <a:pt x="11013240" y="7064530"/>
                  </a:cubicBezTo>
                  <a:cubicBezTo>
                    <a:pt x="11292640" y="4539770"/>
                    <a:pt x="10048040" y="2056920"/>
                    <a:pt x="8470700" y="974880"/>
                  </a:cubicBezTo>
                  <a:close/>
                </a:path>
              </a:pathLst>
            </a:custGeom>
            <a:blipFill>
              <a:blip r:embed="rId4"/>
              <a:stretch>
                <a:fillRect l="-33764" r="-33764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653729" y="4776932"/>
            <a:ext cx="8357984" cy="4657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just">
              <a:lnSpc>
                <a:spcPts val="3600"/>
              </a:lnSpc>
              <a:buFont typeface="Arial" panose="020B0604020202020204"/>
              <a:buChar char="•"/>
            </a:pPr>
            <a:r>
              <a:rPr lang="en-US" sz="3000">
                <a:solidFill>
                  <a:srgbClr val="052147"/>
                </a:solidFill>
                <a:latin typeface=" Avenir Next Arabic" panose="020B0503020202020204"/>
                <a:ea typeface=" Avenir Next Arabic" panose="020B0503020202020204"/>
                <a:cs typeface=" Avenir Next Arabic" panose="020B0503020202020204"/>
                <a:sym typeface=" Avenir Next Arabic" panose="020B0503020202020204"/>
              </a:rPr>
              <a:t>Modern Greek Language I</a:t>
            </a:r>
          </a:p>
          <a:p>
            <a:pPr algn="just">
              <a:lnSpc>
                <a:spcPts val="3360"/>
              </a:lnSpc>
            </a:pPr>
            <a:endParaRPr lang="en-US" sz="3000">
              <a:solidFill>
                <a:srgbClr val="052147"/>
              </a:solidFill>
              <a:latin typeface=" Avenir Next Arabic" panose="020B0503020202020204"/>
              <a:ea typeface=" Avenir Next Arabic" panose="020B0503020202020204"/>
              <a:cs typeface=" Avenir Next Arabic" panose="020B0503020202020204"/>
              <a:sym typeface=" Avenir Next Arabic" panose="020B0503020202020204"/>
            </a:endParaRPr>
          </a:p>
          <a:p>
            <a:pPr marL="647700" lvl="1" indent="-323850" algn="just">
              <a:lnSpc>
                <a:spcPts val="3600"/>
              </a:lnSpc>
              <a:buFont typeface="Arial" panose="020B0604020202020204"/>
              <a:buChar char="•"/>
            </a:pPr>
            <a:r>
              <a:rPr lang="en-US" sz="3000">
                <a:solidFill>
                  <a:srgbClr val="052147"/>
                </a:solidFill>
                <a:latin typeface=" Avenir Next Arabic" panose="020B0503020202020204"/>
                <a:ea typeface=" Avenir Next Arabic" panose="020B0503020202020204"/>
                <a:cs typeface=" Avenir Next Arabic" panose="020B0503020202020204"/>
                <a:sym typeface=" Avenir Next Arabic" panose="020B0503020202020204"/>
              </a:rPr>
              <a:t>Modern Greek Language II </a:t>
            </a:r>
          </a:p>
          <a:p>
            <a:pPr algn="just">
              <a:lnSpc>
                <a:spcPts val="3360"/>
              </a:lnSpc>
            </a:pPr>
            <a:r>
              <a:rPr lang="en-US" sz="2800">
                <a:solidFill>
                  <a:srgbClr val="052147"/>
                </a:solidFill>
                <a:latin typeface=" Avenir Next Arabic" panose="020B0503020202020204"/>
                <a:ea typeface=" Avenir Next Arabic" panose="020B0503020202020204"/>
                <a:cs typeface=" Avenir Next Arabic" panose="020B0503020202020204"/>
                <a:sym typeface=" Avenir Next Arabic" panose="020B0503020202020204"/>
              </a:rPr>
              <a:t>       spring semester</a:t>
            </a:r>
          </a:p>
          <a:p>
            <a:pPr algn="just">
              <a:lnSpc>
                <a:spcPts val="3360"/>
              </a:lnSpc>
            </a:pPr>
            <a:endParaRPr lang="en-US" sz="2800">
              <a:solidFill>
                <a:srgbClr val="052147"/>
              </a:solidFill>
              <a:latin typeface=" Avenir Next Arabic" panose="020B0503020202020204"/>
              <a:ea typeface=" Avenir Next Arabic" panose="020B0503020202020204"/>
              <a:cs typeface=" Avenir Next Arabic" panose="020B0503020202020204"/>
              <a:sym typeface=" Avenir Next Arabic" panose="020B0503020202020204"/>
            </a:endParaRPr>
          </a:p>
          <a:p>
            <a:pPr marL="647700" lvl="1" indent="-323850" algn="just">
              <a:lnSpc>
                <a:spcPts val="3600"/>
              </a:lnSpc>
              <a:buFont typeface="Arial" panose="020B0604020202020204"/>
              <a:buChar char="•"/>
            </a:pPr>
            <a:r>
              <a:rPr lang="en-US" sz="3000">
                <a:solidFill>
                  <a:srgbClr val="052147"/>
                </a:solidFill>
                <a:latin typeface=" Avenir Next Arabic" panose="020B0503020202020204"/>
                <a:ea typeface=" Avenir Next Arabic" panose="020B0503020202020204"/>
                <a:cs typeface=" Avenir Next Arabic" panose="020B0503020202020204"/>
                <a:sym typeface=" Avenir Next Arabic" panose="020B0503020202020204"/>
              </a:rPr>
              <a:t>Introduction to Greek Civilization and Culture</a:t>
            </a:r>
          </a:p>
          <a:p>
            <a:pPr algn="just">
              <a:lnSpc>
                <a:spcPts val="3120"/>
              </a:lnSpc>
            </a:pPr>
            <a:endParaRPr lang="en-US" sz="3000">
              <a:solidFill>
                <a:srgbClr val="052147"/>
              </a:solidFill>
              <a:latin typeface=" Avenir Next Arabic" panose="020B0503020202020204"/>
              <a:ea typeface=" Avenir Next Arabic" panose="020B0503020202020204"/>
              <a:cs typeface=" Avenir Next Arabic" panose="020B0503020202020204"/>
              <a:sym typeface=" Avenir Next Arabic" panose="020B0503020202020204"/>
            </a:endParaRPr>
          </a:p>
          <a:p>
            <a:pPr algn="just">
              <a:lnSpc>
                <a:spcPts val="3120"/>
              </a:lnSpc>
            </a:pPr>
            <a:endParaRPr lang="en-US" sz="3000">
              <a:solidFill>
                <a:srgbClr val="052147"/>
              </a:solidFill>
              <a:latin typeface=" Avenir Next Arabic" panose="020B0503020202020204"/>
              <a:ea typeface=" Avenir Next Arabic" panose="020B0503020202020204"/>
              <a:cs typeface=" Avenir Next Arabic" panose="020B0503020202020204"/>
              <a:sym typeface=" Avenir Next Arabic" panose="020B0503020202020204"/>
            </a:endParaRPr>
          </a:p>
          <a:p>
            <a:pPr algn="just">
              <a:lnSpc>
                <a:spcPts val="3120"/>
              </a:lnSpc>
            </a:pPr>
            <a:endParaRPr lang="en-US" sz="3000">
              <a:solidFill>
                <a:srgbClr val="052147"/>
              </a:solidFill>
              <a:latin typeface=" Avenir Next Arabic" panose="020B0503020202020204"/>
              <a:ea typeface=" Avenir Next Arabic" panose="020B0503020202020204"/>
              <a:cs typeface=" Avenir Next Arabic" panose="020B0503020202020204"/>
              <a:sym typeface=" Avenir Next Arabic" panose="020B0503020202020204"/>
            </a:endParaRPr>
          </a:p>
          <a:p>
            <a:pPr marL="0" lvl="0" indent="0" algn="just">
              <a:lnSpc>
                <a:spcPts val="3120"/>
              </a:lnSpc>
            </a:pPr>
            <a:endParaRPr lang="en-US" sz="3000">
              <a:solidFill>
                <a:srgbClr val="052147"/>
              </a:solidFill>
              <a:latin typeface=" Avenir Next Arabic" panose="020B0503020202020204"/>
              <a:ea typeface=" Avenir Next Arabic" panose="020B0503020202020204"/>
              <a:cs typeface=" Avenir Next Arabic" panose="020B0503020202020204"/>
              <a:sym typeface=" Avenir Next Arabic" panose="020B0503020202020204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4308065" y="-895102"/>
            <a:ext cx="4135477" cy="4114800"/>
          </a:xfrm>
          <a:custGeom>
            <a:avLst/>
            <a:gdLst/>
            <a:ahLst/>
            <a:cxnLst/>
            <a:rect l="l" t="t" r="r" b="b"/>
            <a:pathLst>
              <a:path w="4135477" h="4114800">
                <a:moveTo>
                  <a:pt x="0" y="0"/>
                </a:moveTo>
                <a:lnTo>
                  <a:pt x="4135477" y="0"/>
                </a:lnTo>
                <a:lnTo>
                  <a:pt x="413547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10788572">
            <a:off x="-1935565" y="7219317"/>
            <a:ext cx="4694153" cy="4670682"/>
          </a:xfrm>
          <a:custGeom>
            <a:avLst/>
            <a:gdLst/>
            <a:ahLst/>
            <a:cxnLst/>
            <a:rect l="l" t="t" r="r" b="b"/>
            <a:pathLst>
              <a:path w="4694153" h="4670682">
                <a:moveTo>
                  <a:pt x="0" y="0"/>
                </a:moveTo>
                <a:lnTo>
                  <a:pt x="4694152" y="0"/>
                </a:lnTo>
                <a:lnTo>
                  <a:pt x="4694152" y="4670681"/>
                </a:lnTo>
                <a:lnTo>
                  <a:pt x="0" y="467068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775071" y="345017"/>
            <a:ext cx="2280816" cy="2029926"/>
          </a:xfrm>
          <a:custGeom>
            <a:avLst/>
            <a:gdLst/>
            <a:ahLst/>
            <a:cxnLst/>
            <a:rect l="l" t="t" r="r" b="b"/>
            <a:pathLst>
              <a:path w="2280816" h="2029926">
                <a:moveTo>
                  <a:pt x="0" y="0"/>
                </a:moveTo>
                <a:lnTo>
                  <a:pt x="2280816" y="0"/>
                </a:lnTo>
                <a:lnTo>
                  <a:pt x="2280816" y="2029926"/>
                </a:lnTo>
                <a:lnTo>
                  <a:pt x="0" y="202992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411511" y="2470398"/>
            <a:ext cx="7572408" cy="17666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5"/>
              </a:lnSpc>
            </a:pPr>
            <a:endParaRPr/>
          </a:p>
          <a:p>
            <a:pPr algn="ctr">
              <a:lnSpc>
                <a:spcPts val="5175"/>
              </a:lnSpc>
              <a:spcBef>
                <a:spcPct val="0"/>
              </a:spcBef>
            </a:pPr>
            <a:r>
              <a:rPr lang="en-US" sz="3700" b="1">
                <a:solidFill>
                  <a:srgbClr val="052147"/>
                </a:solidFill>
                <a:latin typeface=" Avenir Next Arabic Bold" panose="020B0803020202020204"/>
                <a:ea typeface=" Avenir Next Arabic Bold" panose="020B0803020202020204"/>
                <a:cs typeface=" Avenir Next Arabic Bold" panose="020B0803020202020204"/>
                <a:sym typeface=" Avenir Next Arabic Bold" panose="020B0803020202020204"/>
              </a:rPr>
              <a:t>Courses for Erasmus Students</a:t>
            </a:r>
          </a:p>
          <a:p>
            <a:pPr algn="ctr">
              <a:lnSpc>
                <a:spcPts val="4475"/>
              </a:lnSpc>
              <a:spcBef>
                <a:spcPct val="0"/>
              </a:spcBef>
            </a:pPr>
            <a:endParaRPr lang="en-US" sz="3700" b="1">
              <a:solidFill>
                <a:srgbClr val="052147"/>
              </a:solidFill>
              <a:latin typeface=" Avenir Next Arabic Bold" panose="020B0803020202020204"/>
              <a:ea typeface=" Avenir Next Arabic Bold" panose="020B0803020202020204"/>
              <a:cs typeface=" Avenir Next Arabic Bold" panose="020B0803020202020204"/>
              <a:sym typeface=" Avenir Next Arabic Bold" panose="020B0803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36249" y="8928672"/>
            <a:ext cx="19328860" cy="1872678"/>
            <a:chOff x="0" y="0"/>
            <a:chExt cx="5090729" cy="49321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90729" cy="493216"/>
            </a:xfrm>
            <a:custGeom>
              <a:avLst/>
              <a:gdLst/>
              <a:ahLst/>
              <a:cxnLst/>
              <a:rect l="l" t="t" r="r" b="b"/>
              <a:pathLst>
                <a:path w="5090729" h="493216">
                  <a:moveTo>
                    <a:pt x="0" y="0"/>
                  </a:moveTo>
                  <a:lnTo>
                    <a:pt x="5090729" y="0"/>
                  </a:lnTo>
                  <a:lnTo>
                    <a:pt x="5090729" y="493216"/>
                  </a:lnTo>
                  <a:lnTo>
                    <a:pt x="0" y="493216"/>
                  </a:lnTo>
                  <a:close/>
                </a:path>
              </a:pathLst>
            </a:custGeom>
            <a:solidFill>
              <a:srgbClr val="B73E7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28575"/>
              <a:ext cx="5090729" cy="4646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5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4308065" y="-895102"/>
            <a:ext cx="4135477" cy="4114800"/>
          </a:xfrm>
          <a:custGeom>
            <a:avLst/>
            <a:gdLst/>
            <a:ahLst/>
            <a:cxnLst/>
            <a:rect l="l" t="t" r="r" b="b"/>
            <a:pathLst>
              <a:path w="4135477" h="4114800">
                <a:moveTo>
                  <a:pt x="0" y="0"/>
                </a:moveTo>
                <a:lnTo>
                  <a:pt x="4135477" y="0"/>
                </a:lnTo>
                <a:lnTo>
                  <a:pt x="413547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788572">
            <a:off x="-1935565" y="7219317"/>
            <a:ext cx="4694153" cy="4670682"/>
          </a:xfrm>
          <a:custGeom>
            <a:avLst/>
            <a:gdLst/>
            <a:ahLst/>
            <a:cxnLst/>
            <a:rect l="l" t="t" r="r" b="b"/>
            <a:pathLst>
              <a:path w="4694153" h="4670682">
                <a:moveTo>
                  <a:pt x="0" y="0"/>
                </a:moveTo>
                <a:lnTo>
                  <a:pt x="4694152" y="0"/>
                </a:lnTo>
                <a:lnTo>
                  <a:pt x="4694152" y="4670681"/>
                </a:lnTo>
                <a:lnTo>
                  <a:pt x="0" y="46706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917855" y="342900"/>
            <a:ext cx="1439859" cy="987945"/>
          </a:xfrm>
          <a:custGeom>
            <a:avLst/>
            <a:gdLst/>
            <a:ahLst/>
            <a:cxnLst/>
            <a:rect l="l" t="t" r="r" b="b"/>
            <a:pathLst>
              <a:path w="1944227" h="1759526">
                <a:moveTo>
                  <a:pt x="0" y="0"/>
                </a:moveTo>
                <a:lnTo>
                  <a:pt x="1944227" y="0"/>
                </a:lnTo>
                <a:lnTo>
                  <a:pt x="1944227" y="1759526"/>
                </a:lnTo>
                <a:lnTo>
                  <a:pt x="0" y="17595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17855" y="3634938"/>
            <a:ext cx="1593213" cy="1741216"/>
          </a:xfrm>
          <a:custGeom>
            <a:avLst/>
            <a:gdLst/>
            <a:ahLst/>
            <a:cxnLst/>
            <a:rect l="l" t="t" r="r" b="b"/>
            <a:pathLst>
              <a:path w="1593213" h="1741216">
                <a:moveTo>
                  <a:pt x="0" y="0"/>
                </a:moveTo>
                <a:lnTo>
                  <a:pt x="1593212" y="0"/>
                </a:lnTo>
                <a:lnTo>
                  <a:pt x="1593212" y="1741216"/>
                </a:lnTo>
                <a:lnTo>
                  <a:pt x="0" y="174121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7596059" y="3437825"/>
            <a:ext cx="1627014" cy="1627014"/>
          </a:xfrm>
          <a:custGeom>
            <a:avLst/>
            <a:gdLst/>
            <a:ahLst/>
            <a:cxnLst/>
            <a:rect l="l" t="t" r="r" b="b"/>
            <a:pathLst>
              <a:path w="1627014" h="1627014">
                <a:moveTo>
                  <a:pt x="0" y="0"/>
                </a:moveTo>
                <a:lnTo>
                  <a:pt x="1627014" y="0"/>
                </a:lnTo>
                <a:lnTo>
                  <a:pt x="1627014" y="1627015"/>
                </a:lnTo>
                <a:lnTo>
                  <a:pt x="0" y="162701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4308065" y="3219698"/>
            <a:ext cx="2788201" cy="2063269"/>
          </a:xfrm>
          <a:custGeom>
            <a:avLst/>
            <a:gdLst/>
            <a:ahLst/>
            <a:cxnLst/>
            <a:rect l="l" t="t" r="r" b="b"/>
            <a:pathLst>
              <a:path w="2788201" h="2063269">
                <a:moveTo>
                  <a:pt x="0" y="0"/>
                </a:moveTo>
                <a:lnTo>
                  <a:pt x="2788201" y="0"/>
                </a:lnTo>
                <a:lnTo>
                  <a:pt x="2788201" y="2063269"/>
                </a:lnTo>
                <a:lnTo>
                  <a:pt x="0" y="206326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228600" y="2400300"/>
            <a:ext cx="17983200" cy="70809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510"/>
              </a:lnSpc>
              <a:spcBef>
                <a:spcPct val="0"/>
              </a:spcBef>
            </a:pPr>
            <a:r>
              <a:rPr lang="en-US" sz="2510" smtClean="0">
                <a:solidFill>
                  <a:srgbClr val="000000"/>
                </a:solidFill>
                <a:latin typeface=" Avenir Next Arabic" panose="020B0503020202020204"/>
                <a:ea typeface=" Avenir Next Arabic" panose="020B0503020202020204"/>
                <a:cs typeface=" Avenir Next Arabic" panose="020B0503020202020204"/>
                <a:sym typeface=" Avenir Next Arabic" panose="020B0503020202020204"/>
              </a:rPr>
              <a:t>     Alphabet </a:t>
            </a:r>
            <a:r>
              <a:rPr lang="en-US" sz="2510" dirty="0">
                <a:solidFill>
                  <a:srgbClr val="000000"/>
                </a:solidFill>
                <a:latin typeface=" Avenir Next Arabic" panose="020B0503020202020204"/>
                <a:ea typeface=" Avenir Next Arabic" panose="020B0503020202020204"/>
                <a:cs typeface=" Avenir Next Arabic" panose="020B0503020202020204"/>
                <a:sym typeface=" Avenir Next Arabic" panose="020B0503020202020204"/>
              </a:rPr>
              <a:t>&amp; Phonetics                           Greetings &amp; Everyday Expressions                                          Introducing Yourself </a:t>
            </a:r>
          </a:p>
          <a:p>
            <a:pPr algn="l">
              <a:lnSpc>
                <a:spcPts val="3510"/>
              </a:lnSpc>
              <a:spcBef>
                <a:spcPct val="0"/>
              </a:spcBef>
            </a:pPr>
            <a:endParaRPr lang="en-US" sz="2510" dirty="0">
              <a:solidFill>
                <a:srgbClr val="000000"/>
              </a:solidFill>
              <a:latin typeface=" Avenir Next Arabic" panose="020B0503020202020204"/>
              <a:ea typeface=" Avenir Next Arabic" panose="020B0503020202020204"/>
              <a:cs typeface=" Avenir Next Arabic" panose="020B0503020202020204"/>
              <a:sym typeface=" Avenir Next Arabic" panose="020B0503020202020204"/>
            </a:endParaRPr>
          </a:p>
          <a:p>
            <a:pPr algn="l">
              <a:lnSpc>
                <a:spcPts val="3510"/>
              </a:lnSpc>
              <a:spcBef>
                <a:spcPct val="0"/>
              </a:spcBef>
            </a:pPr>
            <a:endParaRPr lang="en-US" sz="2510" dirty="0">
              <a:solidFill>
                <a:srgbClr val="000000"/>
              </a:solidFill>
              <a:latin typeface=" Avenir Next Arabic" panose="020B0503020202020204"/>
              <a:ea typeface=" Avenir Next Arabic" panose="020B0503020202020204"/>
              <a:cs typeface=" Avenir Next Arabic" panose="020B0503020202020204"/>
              <a:sym typeface=" Avenir Next Arabic" panose="020B0503020202020204"/>
            </a:endParaRPr>
          </a:p>
          <a:p>
            <a:pPr algn="l">
              <a:lnSpc>
                <a:spcPts val="3510"/>
              </a:lnSpc>
              <a:spcBef>
                <a:spcPct val="0"/>
              </a:spcBef>
            </a:pPr>
            <a:endParaRPr lang="en-US" sz="2510" dirty="0">
              <a:solidFill>
                <a:srgbClr val="000000"/>
              </a:solidFill>
              <a:latin typeface=" Avenir Next Arabic" panose="020B0503020202020204"/>
              <a:ea typeface=" Avenir Next Arabic" panose="020B0503020202020204"/>
              <a:cs typeface=" Avenir Next Arabic" panose="020B0503020202020204"/>
              <a:sym typeface=" Avenir Next Arabic" panose="020B0503020202020204"/>
            </a:endParaRPr>
          </a:p>
          <a:p>
            <a:pPr algn="l">
              <a:lnSpc>
                <a:spcPts val="3510"/>
              </a:lnSpc>
              <a:spcBef>
                <a:spcPct val="0"/>
              </a:spcBef>
            </a:pPr>
            <a:endParaRPr lang="en-US" sz="2510" dirty="0">
              <a:solidFill>
                <a:srgbClr val="000000"/>
              </a:solidFill>
              <a:latin typeface=" Avenir Next Arabic" panose="020B0503020202020204"/>
              <a:ea typeface=" Avenir Next Arabic" panose="020B0503020202020204"/>
              <a:cs typeface=" Avenir Next Arabic" panose="020B0503020202020204"/>
              <a:sym typeface=" Avenir Next Arabic" panose="020B0503020202020204"/>
            </a:endParaRPr>
          </a:p>
          <a:p>
            <a:pPr algn="l">
              <a:lnSpc>
                <a:spcPts val="3510"/>
              </a:lnSpc>
              <a:spcBef>
                <a:spcPct val="0"/>
              </a:spcBef>
            </a:pPr>
            <a:endParaRPr lang="en-US" sz="2510" dirty="0">
              <a:solidFill>
                <a:srgbClr val="000000"/>
              </a:solidFill>
              <a:latin typeface=" Avenir Next Arabic" panose="020B0503020202020204"/>
              <a:ea typeface=" Avenir Next Arabic" panose="020B0503020202020204"/>
              <a:cs typeface=" Avenir Next Arabic" panose="020B0503020202020204"/>
              <a:sym typeface=" Avenir Next Arabic" panose="020B0503020202020204"/>
            </a:endParaRPr>
          </a:p>
          <a:p>
            <a:pPr algn="l">
              <a:lnSpc>
                <a:spcPts val="3510"/>
              </a:lnSpc>
              <a:spcBef>
                <a:spcPct val="0"/>
              </a:spcBef>
            </a:pPr>
            <a:endParaRPr lang="en-US" sz="2510" dirty="0">
              <a:solidFill>
                <a:srgbClr val="000000"/>
              </a:solidFill>
              <a:latin typeface=" Avenir Next Arabic" panose="020B0503020202020204"/>
              <a:ea typeface=" Avenir Next Arabic" panose="020B0503020202020204"/>
              <a:cs typeface=" Avenir Next Arabic" panose="020B0503020202020204"/>
              <a:sym typeface=" Avenir Next Arabic" panose="020B0503020202020204"/>
            </a:endParaRPr>
          </a:p>
          <a:p>
            <a:pPr algn="l">
              <a:lnSpc>
                <a:spcPts val="3510"/>
              </a:lnSpc>
              <a:spcBef>
                <a:spcPct val="0"/>
              </a:spcBef>
            </a:pPr>
            <a:endParaRPr lang="en-US" sz="2510" dirty="0">
              <a:solidFill>
                <a:srgbClr val="000000"/>
              </a:solidFill>
              <a:latin typeface=" Avenir Next Arabic" panose="020B0503020202020204"/>
              <a:ea typeface=" Avenir Next Arabic" panose="020B0503020202020204"/>
              <a:cs typeface=" Avenir Next Arabic" panose="020B0503020202020204"/>
              <a:sym typeface=" Avenir Next Arabic" panose="020B0503020202020204"/>
            </a:endParaRPr>
          </a:p>
          <a:p>
            <a:pPr algn="l">
              <a:lnSpc>
                <a:spcPts val="3510"/>
              </a:lnSpc>
              <a:spcBef>
                <a:spcPct val="0"/>
              </a:spcBef>
            </a:pPr>
            <a:r>
              <a:rPr lang="en-US" sz="2510" dirty="0" smtClean="0">
                <a:solidFill>
                  <a:srgbClr val="000000"/>
                </a:solidFill>
                <a:latin typeface=" Avenir Next Arabic" panose="020B0503020202020204"/>
                <a:ea typeface=" Avenir Next Arabic" panose="020B0503020202020204"/>
                <a:cs typeface=" Avenir Next Arabic" panose="020B0503020202020204"/>
                <a:sym typeface=" Avenir Next Arabic" panose="020B0503020202020204"/>
              </a:rPr>
              <a:t>  Everyday </a:t>
            </a:r>
            <a:r>
              <a:rPr lang="en-US" sz="2510" dirty="0">
                <a:solidFill>
                  <a:srgbClr val="000000"/>
                </a:solidFill>
                <a:latin typeface=" Avenir Next Arabic" panose="020B0503020202020204"/>
                <a:ea typeface=" Avenir Next Arabic" panose="020B0503020202020204"/>
                <a:cs typeface=" Avenir Next Arabic" panose="020B0503020202020204"/>
                <a:sym typeface=" Avenir Next Arabic" panose="020B0503020202020204"/>
              </a:rPr>
              <a:t>Life                                           Weekly Diary &amp; Academic Schedule                        </a:t>
            </a:r>
            <a:r>
              <a:rPr lang="en-US" sz="2510" dirty="0" smtClean="0">
                <a:solidFill>
                  <a:srgbClr val="000000"/>
                </a:solidFill>
                <a:latin typeface=" Avenir Next Arabic" panose="020B0503020202020204"/>
                <a:ea typeface=" Avenir Next Arabic" panose="020B0503020202020204"/>
                <a:cs typeface=" Avenir Next Arabic" panose="020B0503020202020204"/>
                <a:sym typeface=" Avenir Next Arabic" panose="020B0503020202020204"/>
              </a:rPr>
              <a:t>            Transportation </a:t>
            </a:r>
            <a:r>
              <a:rPr lang="en-US" sz="2510" dirty="0">
                <a:solidFill>
                  <a:srgbClr val="000000"/>
                </a:solidFill>
                <a:latin typeface=" Avenir Next Arabic" panose="020B0503020202020204"/>
                <a:ea typeface=" Avenir Next Arabic" panose="020B0503020202020204"/>
                <a:cs typeface=" Avenir Next Arabic" panose="020B0503020202020204"/>
                <a:sym typeface=" Avenir Next Arabic" panose="020B0503020202020204"/>
              </a:rPr>
              <a:t>&amp; Directions                                                </a:t>
            </a:r>
          </a:p>
          <a:p>
            <a:pPr algn="l">
              <a:lnSpc>
                <a:spcPts val="3510"/>
              </a:lnSpc>
              <a:spcBef>
                <a:spcPct val="0"/>
              </a:spcBef>
            </a:pPr>
            <a:r>
              <a:rPr lang="en-US" sz="2510" dirty="0">
                <a:solidFill>
                  <a:srgbClr val="000000"/>
                </a:solidFill>
                <a:latin typeface="Calibri (MS)" panose="020F0502020204030204"/>
                <a:ea typeface="Calibri (MS)" panose="020F0502020204030204"/>
                <a:cs typeface="Calibri (MS)" panose="020F0502020204030204"/>
                <a:sym typeface="Calibri (MS)" panose="020F0502020204030204"/>
              </a:rPr>
              <a:t> </a:t>
            </a:r>
            <a:r>
              <a:rPr lang="en-US" sz="2510" dirty="0" smtClean="0">
                <a:solidFill>
                  <a:srgbClr val="000000"/>
                </a:solidFill>
                <a:latin typeface="Calibri (MS)" panose="020F0502020204030204"/>
                <a:ea typeface="Calibri (MS)" panose="020F0502020204030204"/>
                <a:cs typeface="Calibri (MS)" panose="020F0502020204030204"/>
                <a:sym typeface="Calibri (MS)" panose="020F0502020204030204"/>
              </a:rPr>
              <a:t> at </a:t>
            </a:r>
            <a:r>
              <a:rPr lang="en-US" sz="2510" dirty="0">
                <a:solidFill>
                  <a:srgbClr val="000000"/>
                </a:solidFill>
                <a:latin typeface="Calibri (MS)" panose="020F0502020204030204"/>
                <a:ea typeface="Calibri (MS)" panose="020F0502020204030204"/>
                <a:cs typeface="Calibri (MS)" panose="020F0502020204030204"/>
                <a:sym typeface="Calibri (MS)" panose="020F0502020204030204"/>
              </a:rPr>
              <a:t>the market, at the cafe  </a:t>
            </a:r>
            <a:r>
              <a:rPr lang="en-US" sz="2510" dirty="0" smtClean="0">
                <a:solidFill>
                  <a:srgbClr val="000000"/>
                </a:solidFill>
                <a:latin typeface="Calibri (MS)" panose="020F0502020204030204"/>
                <a:ea typeface="Calibri (MS)" panose="020F0502020204030204"/>
                <a:cs typeface="Calibri (MS)" panose="020F0502020204030204"/>
                <a:sym typeface="Calibri (MS)" panose="020F0502020204030204"/>
              </a:rPr>
              <a:t>                                        </a:t>
            </a:r>
            <a:r>
              <a:rPr lang="en-US" sz="2510" dirty="0">
                <a:solidFill>
                  <a:srgbClr val="000000"/>
                </a:solidFill>
                <a:latin typeface="Calibri (MS)" panose="020F0502020204030204"/>
                <a:ea typeface="Calibri (MS)" panose="020F0502020204030204"/>
                <a:cs typeface="Calibri (MS)" panose="020F0502020204030204"/>
                <a:sym typeface="Calibri (MS)" panose="020F0502020204030204"/>
              </a:rPr>
              <a:t>Days, months, seasons, time                                   </a:t>
            </a:r>
          </a:p>
          <a:p>
            <a:pPr algn="l">
              <a:lnSpc>
                <a:spcPts val="3510"/>
              </a:lnSpc>
              <a:spcBef>
                <a:spcPct val="0"/>
              </a:spcBef>
            </a:pPr>
            <a:r>
              <a:rPr lang="en-US" sz="2510" dirty="0">
                <a:solidFill>
                  <a:srgbClr val="000000"/>
                </a:solidFill>
                <a:latin typeface=" Avenir Next Arabic" panose="020B0503020202020204"/>
                <a:ea typeface=" Avenir Next Arabic" panose="020B0503020202020204"/>
                <a:cs typeface=" Avenir Next Arabic" panose="020B0503020202020204"/>
                <a:sym typeface=" Avenir Next Arabic" panose="020B0503020202020204"/>
              </a:rPr>
              <a:t> </a:t>
            </a:r>
          </a:p>
          <a:p>
            <a:pPr algn="l">
              <a:lnSpc>
                <a:spcPts val="3510"/>
              </a:lnSpc>
              <a:spcBef>
                <a:spcPct val="0"/>
              </a:spcBef>
            </a:pPr>
            <a:endParaRPr lang="en-US" sz="2510" dirty="0">
              <a:solidFill>
                <a:srgbClr val="000000"/>
              </a:solidFill>
              <a:latin typeface=" Avenir Next Arabic" panose="020B0503020202020204"/>
              <a:ea typeface=" Avenir Next Arabic" panose="020B0503020202020204"/>
              <a:cs typeface=" Avenir Next Arabic" panose="020B0503020202020204"/>
              <a:sym typeface=" Avenir Next Arabic" panose="020B0503020202020204"/>
            </a:endParaRPr>
          </a:p>
          <a:p>
            <a:pPr algn="l">
              <a:lnSpc>
                <a:spcPts val="3510"/>
              </a:lnSpc>
              <a:spcBef>
                <a:spcPct val="0"/>
              </a:spcBef>
            </a:pPr>
            <a:endParaRPr lang="en-US" sz="2510" dirty="0">
              <a:solidFill>
                <a:srgbClr val="000000"/>
              </a:solidFill>
              <a:latin typeface=" Avenir Next Arabic" panose="020B0503020202020204"/>
              <a:ea typeface=" Avenir Next Arabic" panose="020B0503020202020204"/>
              <a:cs typeface=" Avenir Next Arabic" panose="020B0503020202020204"/>
              <a:sym typeface=" Avenir Next Arabic" panose="020B0503020202020204"/>
            </a:endParaRPr>
          </a:p>
          <a:p>
            <a:pPr algn="l">
              <a:lnSpc>
                <a:spcPts val="3510"/>
              </a:lnSpc>
              <a:spcBef>
                <a:spcPct val="0"/>
              </a:spcBef>
            </a:pPr>
            <a:endParaRPr lang="en-US" sz="2510" dirty="0">
              <a:solidFill>
                <a:srgbClr val="000000"/>
              </a:solidFill>
              <a:latin typeface=" Avenir Next Arabic" panose="020B0503020202020204"/>
              <a:ea typeface=" Avenir Next Arabic" panose="020B0503020202020204"/>
              <a:cs typeface=" Avenir Next Arabic" panose="020B0503020202020204"/>
              <a:sym typeface=" Avenir Next Arabic" panose="020B0503020202020204"/>
            </a:endParaRPr>
          </a:p>
          <a:p>
            <a:pPr algn="l">
              <a:lnSpc>
                <a:spcPts val="3510"/>
              </a:lnSpc>
              <a:spcBef>
                <a:spcPct val="0"/>
              </a:spcBef>
            </a:pPr>
            <a:endParaRPr lang="en-US" sz="2510" dirty="0">
              <a:solidFill>
                <a:srgbClr val="000000"/>
              </a:solidFill>
              <a:latin typeface=" Avenir Next Arabic" panose="020B0503020202020204"/>
              <a:ea typeface=" Avenir Next Arabic" panose="020B0503020202020204"/>
              <a:cs typeface=" Avenir Next Arabic" panose="020B0503020202020204"/>
              <a:sym typeface=" Avenir Next Arabic" panose="020B0503020202020204"/>
            </a:endParaRPr>
          </a:p>
          <a:p>
            <a:pPr algn="l">
              <a:lnSpc>
                <a:spcPts val="3090"/>
              </a:lnSpc>
              <a:spcBef>
                <a:spcPct val="0"/>
              </a:spcBef>
            </a:pPr>
            <a:endParaRPr lang="en-US" sz="2510" dirty="0">
              <a:solidFill>
                <a:srgbClr val="000000"/>
              </a:solidFill>
              <a:latin typeface=" Avenir Next Arabic" panose="020B0503020202020204"/>
              <a:ea typeface=" Avenir Next Arabic" panose="020B0503020202020204"/>
              <a:cs typeface=" Avenir Next Arabic" panose="020B0503020202020204"/>
              <a:sym typeface=" Avenir Next Arabic" panose="020B0503020202020204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7596059" y="6960314"/>
            <a:ext cx="1769310" cy="1834323"/>
          </a:xfrm>
          <a:custGeom>
            <a:avLst/>
            <a:gdLst/>
            <a:ahLst/>
            <a:cxnLst/>
            <a:rect l="l" t="t" r="r" b="b"/>
            <a:pathLst>
              <a:path w="1911606" h="1911606">
                <a:moveTo>
                  <a:pt x="0" y="0"/>
                </a:moveTo>
                <a:lnTo>
                  <a:pt x="1911606" y="0"/>
                </a:lnTo>
                <a:lnTo>
                  <a:pt x="1911606" y="1911606"/>
                </a:lnTo>
                <a:lnTo>
                  <a:pt x="0" y="191160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3792200" y="7009270"/>
            <a:ext cx="3619500" cy="1577073"/>
          </a:xfrm>
          <a:custGeom>
            <a:avLst/>
            <a:gdLst/>
            <a:ahLst/>
            <a:cxnLst/>
            <a:rect l="l" t="t" r="r" b="b"/>
            <a:pathLst>
              <a:path w="3820873" h="1700289">
                <a:moveTo>
                  <a:pt x="0" y="0"/>
                </a:moveTo>
                <a:lnTo>
                  <a:pt x="3820873" y="0"/>
                </a:lnTo>
                <a:lnTo>
                  <a:pt x="3820873" y="1700288"/>
                </a:lnTo>
                <a:lnTo>
                  <a:pt x="0" y="1700288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533400" y="7093299"/>
            <a:ext cx="1733982" cy="1370685"/>
          </a:xfrm>
          <a:custGeom>
            <a:avLst/>
            <a:gdLst/>
            <a:ahLst/>
            <a:cxnLst/>
            <a:rect l="l" t="t" r="r" b="b"/>
            <a:pathLst>
              <a:path w="1812994" h="1477590">
                <a:moveTo>
                  <a:pt x="0" y="0"/>
                </a:moveTo>
                <a:lnTo>
                  <a:pt x="1812994" y="0"/>
                </a:lnTo>
                <a:lnTo>
                  <a:pt x="1812994" y="1477590"/>
                </a:lnTo>
                <a:lnTo>
                  <a:pt x="0" y="147759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=""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2511068" y="7428897"/>
            <a:ext cx="954076" cy="991203"/>
          </a:xfrm>
          <a:custGeom>
            <a:avLst/>
            <a:gdLst/>
            <a:ahLst/>
            <a:cxnLst/>
            <a:rect l="l" t="t" r="r" b="b"/>
            <a:pathLst>
              <a:path w="1623376" h="1339286">
                <a:moveTo>
                  <a:pt x="0" y="0"/>
                </a:moveTo>
                <a:lnTo>
                  <a:pt x="1623376" y="0"/>
                </a:lnTo>
                <a:lnTo>
                  <a:pt x="1623376" y="1339286"/>
                </a:lnTo>
                <a:lnTo>
                  <a:pt x="0" y="1339286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=""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4724400" y="501429"/>
            <a:ext cx="8198824" cy="969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370"/>
              </a:lnSpc>
            </a:pPr>
            <a:r>
              <a:rPr lang="en-US" sz="6700" b="1" dirty="0">
                <a:solidFill>
                  <a:srgbClr val="000000"/>
                </a:solidFill>
                <a:latin typeface=" Avenir Next Arabic" panose="020B0503020202020204"/>
                <a:ea typeface=" Avenir Next Arabic" panose="020B0503020202020204"/>
                <a:cs typeface=" Avenir Next Arabic" panose="020B0503020202020204"/>
                <a:sym typeface=" Avenir Next Arabic" panose="020B0503020202020204"/>
              </a:rPr>
              <a:t>Basic Thematic Units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6090558"/>
            <a:ext cx="4005262" cy="1401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69265" lvl="1" indent="-234315" algn="l">
              <a:lnSpc>
                <a:spcPts val="2825"/>
              </a:lnSpc>
              <a:buFont typeface="Arial" panose="020B0604020202020204"/>
              <a:buChar char="•"/>
            </a:pPr>
            <a:r>
              <a:rPr lang="en-US" sz="2170">
                <a:solidFill>
                  <a:srgbClr val="052147"/>
                </a:solidFill>
                <a:latin typeface=" Avenir Next Arabic" panose="020B0503020202020204"/>
                <a:ea typeface=" Avenir Next Arabic" panose="020B0503020202020204"/>
                <a:cs typeface=" Avenir Next Arabic" panose="020B0503020202020204"/>
                <a:sym typeface=" Avenir Next Arabic" panose="020B0503020202020204"/>
              </a:rPr>
              <a:t>Reading &amp; Writing</a:t>
            </a:r>
          </a:p>
          <a:p>
            <a:pPr algn="l">
              <a:lnSpc>
                <a:spcPts val="2825"/>
              </a:lnSpc>
            </a:pPr>
            <a:endParaRPr lang="en-US" sz="2170">
              <a:solidFill>
                <a:srgbClr val="052147"/>
              </a:solidFill>
              <a:latin typeface=" Avenir Next Arabic" panose="020B0503020202020204"/>
              <a:ea typeface=" Avenir Next Arabic" panose="020B0503020202020204"/>
              <a:cs typeface=" Avenir Next Arabic" panose="020B0503020202020204"/>
              <a:sym typeface=" Avenir Next Arabic" panose="020B0503020202020204"/>
            </a:endParaRPr>
          </a:p>
          <a:p>
            <a:pPr marL="469265" lvl="1" indent="-234315" algn="l">
              <a:lnSpc>
                <a:spcPts val="2825"/>
              </a:lnSpc>
              <a:buFont typeface="Arial" panose="020B0604020202020204"/>
              <a:buChar char="•"/>
            </a:pPr>
            <a:r>
              <a:rPr lang="en-US" sz="2170">
                <a:solidFill>
                  <a:srgbClr val="052147"/>
                </a:solidFill>
                <a:latin typeface=" Avenir Next Arabic" panose="020B0503020202020204"/>
                <a:ea typeface=" Avenir Next Arabic" panose="020B0503020202020204"/>
                <a:cs typeface=" Avenir Next Arabic" panose="020B0503020202020204"/>
                <a:sym typeface=" Avenir Next Arabic" panose="020B0503020202020204"/>
              </a:rPr>
              <a:t>Listening &amp; Speaking</a:t>
            </a:r>
          </a:p>
          <a:p>
            <a:pPr marL="0" lvl="0" indent="0" algn="l">
              <a:lnSpc>
                <a:spcPts val="2825"/>
              </a:lnSpc>
            </a:pPr>
            <a:endParaRPr lang="en-US" sz="2170">
              <a:solidFill>
                <a:srgbClr val="052147"/>
              </a:solidFill>
              <a:latin typeface=" Avenir Next Arabic" panose="020B0503020202020204"/>
              <a:ea typeface=" Avenir Next Arabic" panose="020B0503020202020204"/>
              <a:cs typeface=" Avenir Next Arabic" panose="020B0503020202020204"/>
              <a:sym typeface=" Avenir Next Arabic" panose="020B0503020202020204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15077783" y="7153088"/>
            <a:ext cx="4513270" cy="4281965"/>
          </a:xfrm>
          <a:custGeom>
            <a:avLst/>
            <a:gdLst/>
            <a:ahLst/>
            <a:cxnLst/>
            <a:rect l="l" t="t" r="r" b="b"/>
            <a:pathLst>
              <a:path w="4513270" h="4281965">
                <a:moveTo>
                  <a:pt x="0" y="0"/>
                </a:moveTo>
                <a:lnTo>
                  <a:pt x="4513269" y="0"/>
                </a:lnTo>
                <a:lnTo>
                  <a:pt x="4513269" y="4281964"/>
                </a:lnTo>
                <a:lnTo>
                  <a:pt x="0" y="42819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308065" y="-895102"/>
            <a:ext cx="4135477" cy="4114800"/>
          </a:xfrm>
          <a:custGeom>
            <a:avLst/>
            <a:gdLst/>
            <a:ahLst/>
            <a:cxnLst/>
            <a:rect l="l" t="t" r="r" b="b"/>
            <a:pathLst>
              <a:path w="4135477" h="4114800">
                <a:moveTo>
                  <a:pt x="0" y="0"/>
                </a:moveTo>
                <a:lnTo>
                  <a:pt x="4135477" y="0"/>
                </a:lnTo>
                <a:lnTo>
                  <a:pt x="413547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788572">
            <a:off x="-1935565" y="7219317"/>
            <a:ext cx="4694153" cy="4670682"/>
          </a:xfrm>
          <a:custGeom>
            <a:avLst/>
            <a:gdLst/>
            <a:ahLst/>
            <a:cxnLst/>
            <a:rect l="l" t="t" r="r" b="b"/>
            <a:pathLst>
              <a:path w="4694153" h="4670682">
                <a:moveTo>
                  <a:pt x="0" y="0"/>
                </a:moveTo>
                <a:lnTo>
                  <a:pt x="4694152" y="0"/>
                </a:lnTo>
                <a:lnTo>
                  <a:pt x="4694152" y="4670681"/>
                </a:lnTo>
                <a:lnTo>
                  <a:pt x="0" y="46706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3071402" y="7153088"/>
            <a:ext cx="2473326" cy="2563032"/>
          </a:xfrm>
          <a:custGeom>
            <a:avLst/>
            <a:gdLst/>
            <a:ahLst/>
            <a:cxnLst/>
            <a:rect l="l" t="t" r="r" b="b"/>
            <a:pathLst>
              <a:path w="2473326" h="2563032">
                <a:moveTo>
                  <a:pt x="0" y="0"/>
                </a:moveTo>
                <a:lnTo>
                  <a:pt x="2473326" y="0"/>
                </a:lnTo>
                <a:lnTo>
                  <a:pt x="2473326" y="2563032"/>
                </a:lnTo>
                <a:lnTo>
                  <a:pt x="0" y="256303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7195300" y="7405992"/>
            <a:ext cx="2603690" cy="2434450"/>
          </a:xfrm>
          <a:custGeom>
            <a:avLst/>
            <a:gdLst/>
            <a:ahLst/>
            <a:cxnLst/>
            <a:rect l="l" t="t" r="r" b="b"/>
            <a:pathLst>
              <a:path w="2603690" h="2434450">
                <a:moveTo>
                  <a:pt x="0" y="0"/>
                </a:moveTo>
                <a:lnTo>
                  <a:pt x="2603690" y="0"/>
                </a:lnTo>
                <a:lnTo>
                  <a:pt x="2603690" y="2434450"/>
                </a:lnTo>
                <a:lnTo>
                  <a:pt x="0" y="243445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291997" y="7474212"/>
            <a:ext cx="2608153" cy="2269093"/>
          </a:xfrm>
          <a:custGeom>
            <a:avLst/>
            <a:gdLst/>
            <a:ahLst/>
            <a:cxnLst/>
            <a:rect l="l" t="t" r="r" b="b"/>
            <a:pathLst>
              <a:path w="2608153" h="2269093">
                <a:moveTo>
                  <a:pt x="0" y="0"/>
                </a:moveTo>
                <a:lnTo>
                  <a:pt x="2608153" y="0"/>
                </a:lnTo>
                <a:lnTo>
                  <a:pt x="2608153" y="2269094"/>
                </a:lnTo>
                <a:lnTo>
                  <a:pt x="0" y="226909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2508076" y="622500"/>
            <a:ext cx="3036652" cy="2824086"/>
          </a:xfrm>
          <a:custGeom>
            <a:avLst/>
            <a:gdLst/>
            <a:ahLst/>
            <a:cxnLst/>
            <a:rect l="l" t="t" r="r" b="b"/>
            <a:pathLst>
              <a:path w="3036652" h="2824086">
                <a:moveTo>
                  <a:pt x="0" y="0"/>
                </a:moveTo>
                <a:lnTo>
                  <a:pt x="3036652" y="0"/>
                </a:lnTo>
                <a:lnTo>
                  <a:pt x="3036652" y="2824085"/>
                </a:lnTo>
                <a:lnTo>
                  <a:pt x="0" y="282408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028700" y="1095375"/>
            <a:ext cx="8115300" cy="1945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590"/>
              </a:lnSpc>
            </a:pPr>
            <a:r>
              <a:rPr lang="en-US" sz="6900" b="1">
                <a:solidFill>
                  <a:srgbClr val="000000"/>
                </a:solidFill>
                <a:latin typeface=" Avenir Next Arabic Bold" panose="020B0803020202020204"/>
                <a:ea typeface=" Avenir Next Arabic Bold" panose="020B0803020202020204"/>
                <a:cs typeface=" Avenir Next Arabic Bold" panose="020B0803020202020204"/>
                <a:sym typeface=" Avenir Next Arabic Bold" panose="020B0803020202020204"/>
              </a:rPr>
              <a:t>Language Skills &amp; Teaching Methods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5190445"/>
            <a:ext cx="4005262" cy="4810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35"/>
              </a:lnSpc>
            </a:pPr>
            <a:r>
              <a:rPr lang="en-US" sz="2810" b="1">
                <a:solidFill>
                  <a:srgbClr val="052147"/>
                </a:solidFill>
                <a:latin typeface=" Avenir Next Arabic Bold" panose="020B0803020202020204"/>
                <a:ea typeface=" Avenir Next Arabic Bold" panose="020B0803020202020204"/>
                <a:cs typeface=" Avenir Next Arabic Bold" panose="020B0803020202020204"/>
                <a:sym typeface=" Avenir Next Arabic Bold" panose="020B0803020202020204"/>
              </a:rPr>
              <a:t>Core Language Skills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777038" y="6090558"/>
            <a:ext cx="4010025" cy="696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25"/>
              </a:lnSpc>
            </a:pPr>
            <a:r>
              <a:rPr lang="en-US" sz="2170">
                <a:solidFill>
                  <a:srgbClr val="052147"/>
                </a:solidFill>
                <a:latin typeface=" Avenir Next Arabic" panose="020B0503020202020204"/>
                <a:ea typeface=" Avenir Next Arabic" panose="020B0503020202020204"/>
                <a:cs typeface=" Avenir Next Arabic" panose="020B0503020202020204"/>
                <a:sym typeface=" Avenir Next Arabic" panose="020B0503020202020204"/>
              </a:rPr>
              <a:t>Standard textbooks for Greek as a foreign language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777038" y="5190445"/>
            <a:ext cx="4010025" cy="4810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35"/>
              </a:lnSpc>
            </a:pPr>
            <a:r>
              <a:rPr lang="en-US" sz="2810" b="1">
                <a:solidFill>
                  <a:srgbClr val="052147"/>
                </a:solidFill>
                <a:latin typeface=" Avenir Next Arabic Bold" panose="020B0803020202020204"/>
                <a:ea typeface=" Avenir Next Arabic Bold" panose="020B0803020202020204"/>
                <a:cs typeface=" Avenir Next Arabic Bold" panose="020B0803020202020204"/>
                <a:sym typeface=" Avenir Next Arabic Bold" panose="020B0803020202020204"/>
              </a:rPr>
              <a:t>Learning Tools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544829" y="6099448"/>
            <a:ext cx="3995333" cy="718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25"/>
              </a:lnSpc>
            </a:pPr>
            <a:r>
              <a:rPr lang="en-US" sz="2170" dirty="0" err="1" smtClean="0">
                <a:solidFill>
                  <a:srgbClr val="052147"/>
                </a:solidFill>
                <a:latin typeface=" Avenir Next Arabic" panose="020B0503020202020204"/>
                <a:ea typeface=" Avenir Next Arabic" panose="020B0503020202020204"/>
                <a:cs typeface=" Avenir Next Arabic" panose="020B0503020202020204"/>
                <a:sym typeface=" Avenir Next Arabic" panose="020B0503020202020204"/>
              </a:rPr>
              <a:t>Eclass</a:t>
            </a:r>
            <a:r>
              <a:rPr lang="en-US" sz="2170" dirty="0" err="1">
                <a:solidFill>
                  <a:srgbClr val="052147"/>
                </a:solidFill>
                <a:latin typeface=" Avenir Next Arabic" panose="020B0503020202020204"/>
                <a:ea typeface=" Avenir Next Arabic" panose="020B0503020202020204"/>
                <a:cs typeface=" Avenir Next Arabic" panose="020B0503020202020204"/>
                <a:sym typeface=" Avenir Next Arabic" panose="020B0503020202020204"/>
              </a:rPr>
              <a:t>,</a:t>
            </a:r>
            <a:r>
              <a:rPr lang="en-US" sz="2170" dirty="0" err="1" smtClean="0">
                <a:solidFill>
                  <a:srgbClr val="052147"/>
                </a:solidFill>
                <a:latin typeface=" Avenir Next Arabic" panose="020B0503020202020204"/>
                <a:ea typeface=" Avenir Next Arabic" panose="020B0503020202020204"/>
                <a:cs typeface=" Avenir Next Arabic" panose="020B0503020202020204"/>
                <a:sym typeface=" Avenir Next Arabic" panose="020B0503020202020204"/>
              </a:rPr>
              <a:t>Interactive</a:t>
            </a:r>
            <a:r>
              <a:rPr lang="en-US" sz="2170" dirty="0" smtClean="0">
                <a:solidFill>
                  <a:srgbClr val="052147"/>
                </a:solidFill>
                <a:latin typeface=" Avenir Next Arabic" panose="020B0503020202020204"/>
                <a:ea typeface=" Avenir Next Arabic" panose="020B0503020202020204"/>
                <a:cs typeface=" Avenir Next Arabic" panose="020B0503020202020204"/>
                <a:sym typeface=" Avenir Next Arabic" panose="020B0503020202020204"/>
              </a:rPr>
              <a:t> tools</a:t>
            </a:r>
            <a:endParaRPr lang="en-US" sz="2170" dirty="0">
              <a:solidFill>
                <a:srgbClr val="052147"/>
              </a:solidFill>
              <a:latin typeface=" Avenir Next Arabic" panose="020B0503020202020204"/>
              <a:ea typeface=" Avenir Next Arabic" panose="020B0503020202020204"/>
              <a:cs typeface=" Avenir Next Arabic" panose="020B0503020202020204"/>
              <a:sym typeface=" Avenir Next Arabic" panose="020B0503020202020204"/>
            </a:endParaRPr>
          </a:p>
          <a:p>
            <a:pPr marL="0" lvl="0" indent="0" algn="l">
              <a:lnSpc>
                <a:spcPts val="2825"/>
              </a:lnSpc>
            </a:pPr>
            <a:r>
              <a:rPr lang="en-US" sz="2170" dirty="0">
                <a:solidFill>
                  <a:srgbClr val="052147"/>
                </a:solidFill>
                <a:latin typeface=" Avenir Next Arabic" panose="020B0503020202020204"/>
                <a:ea typeface=" Avenir Next Arabic" panose="020B0503020202020204"/>
                <a:cs typeface=" Avenir Next Arabic" panose="020B0503020202020204"/>
                <a:sym typeface=" Avenir Next Arabic" panose="020B0503020202020204"/>
              </a:rPr>
              <a:t>(Flashcards, </a:t>
            </a:r>
            <a:r>
              <a:rPr lang="en-US" sz="2170" dirty="0" err="1">
                <a:solidFill>
                  <a:srgbClr val="052147"/>
                </a:solidFill>
                <a:latin typeface=" Avenir Next Arabic" panose="020B0503020202020204"/>
                <a:ea typeface=" Avenir Next Arabic" panose="020B0503020202020204"/>
                <a:cs typeface=" Avenir Next Arabic" panose="020B0503020202020204"/>
                <a:sym typeface=" Avenir Next Arabic" panose="020B0503020202020204"/>
              </a:rPr>
              <a:t>Kahoot</a:t>
            </a:r>
            <a:r>
              <a:rPr lang="en-US" sz="2170" dirty="0">
                <a:solidFill>
                  <a:srgbClr val="052147"/>
                </a:solidFill>
                <a:latin typeface=" Avenir Next Arabic" panose="020B0503020202020204"/>
                <a:ea typeface=" Avenir Next Arabic" panose="020B0503020202020204"/>
                <a:cs typeface=" Avenir Next Arabic" panose="020B0503020202020204"/>
                <a:sym typeface=" Avenir Next Arabic" panose="020B0503020202020204"/>
              </a:rPr>
              <a:t> quizzes)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544829" y="5199336"/>
            <a:ext cx="3995333" cy="4810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35"/>
              </a:lnSpc>
            </a:pPr>
            <a:r>
              <a:rPr lang="en-US" sz="2810" b="1">
                <a:solidFill>
                  <a:srgbClr val="052147"/>
                </a:solidFill>
                <a:latin typeface=" Avenir Next Arabic Bold" panose="020B0803020202020204"/>
                <a:ea typeface=" Avenir Next Arabic Bold" panose="020B0803020202020204"/>
                <a:cs typeface=" Avenir Next Arabic Bold" panose="020B0803020202020204"/>
                <a:sym typeface=" Avenir Next Arabic Bold" panose="020B0803020202020204"/>
              </a:rPr>
              <a:t>Digital Resources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36249" y="7715250"/>
            <a:ext cx="19328860" cy="3086100"/>
            <a:chOff x="0" y="0"/>
            <a:chExt cx="5090729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90729" cy="812800"/>
            </a:xfrm>
            <a:custGeom>
              <a:avLst/>
              <a:gdLst/>
              <a:ahLst/>
              <a:cxnLst/>
              <a:rect l="l" t="t" r="r" b="b"/>
              <a:pathLst>
                <a:path w="5090729" h="812800">
                  <a:moveTo>
                    <a:pt x="0" y="0"/>
                  </a:moveTo>
                  <a:lnTo>
                    <a:pt x="5090729" y="0"/>
                  </a:lnTo>
                  <a:lnTo>
                    <a:pt x="509072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B73E7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28575"/>
              <a:ext cx="5090729" cy="784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5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629651" y="1028700"/>
            <a:ext cx="4207700" cy="4624483"/>
            <a:chOff x="487680" y="-128270"/>
            <a:chExt cx="11526520" cy="12668250"/>
          </a:xfrm>
        </p:grpSpPr>
        <p:sp>
          <p:nvSpPr>
            <p:cNvPr id="6" name="Freeform 6"/>
            <p:cNvSpPr/>
            <p:nvPr/>
          </p:nvSpPr>
          <p:spPr>
            <a:xfrm>
              <a:off x="233880" y="263370"/>
              <a:ext cx="11052628" cy="12336530"/>
            </a:xfrm>
            <a:custGeom>
              <a:avLst/>
              <a:gdLst/>
              <a:ahLst/>
              <a:cxnLst/>
              <a:rect l="l" t="t" r="r" b="b"/>
              <a:pathLst>
                <a:path w="11052628" h="12336530">
                  <a:moveTo>
                    <a:pt x="8470700" y="974880"/>
                  </a:moveTo>
                  <a:cubicBezTo>
                    <a:pt x="6894630" y="-107160"/>
                    <a:pt x="5058210" y="-263370"/>
                    <a:pt x="3431340" y="381790"/>
                  </a:cubicBezTo>
                  <a:cubicBezTo>
                    <a:pt x="2298500" y="821210"/>
                    <a:pt x="1263450" y="1829590"/>
                    <a:pt x="633530" y="3274850"/>
                  </a:cubicBezTo>
                  <a:cubicBezTo>
                    <a:pt x="-142440" y="5052850"/>
                    <a:pt x="-233880" y="7481090"/>
                    <a:pt x="516690" y="9281950"/>
                  </a:cubicBezTo>
                  <a:cubicBezTo>
                    <a:pt x="1050090" y="10560840"/>
                    <a:pt x="1953060" y="11449840"/>
                    <a:pt x="2925880" y="11903230"/>
                  </a:cubicBezTo>
                  <a:cubicBezTo>
                    <a:pt x="3898700" y="12356620"/>
                    <a:pt x="4941370" y="12404880"/>
                    <a:pt x="5957370" y="12271530"/>
                  </a:cubicBezTo>
                  <a:cubicBezTo>
                    <a:pt x="7062270" y="12126750"/>
                    <a:pt x="8177330" y="11758450"/>
                    <a:pt x="9124750" y="10908820"/>
                  </a:cubicBezTo>
                  <a:cubicBezTo>
                    <a:pt x="10072170" y="10059190"/>
                    <a:pt x="10836710" y="8673620"/>
                    <a:pt x="11013240" y="7064530"/>
                  </a:cubicBezTo>
                  <a:cubicBezTo>
                    <a:pt x="11292640" y="4539770"/>
                    <a:pt x="10048040" y="2056920"/>
                    <a:pt x="8470700" y="974880"/>
                  </a:cubicBezTo>
                  <a:close/>
                </a:path>
              </a:pathLst>
            </a:custGeom>
            <a:solidFill>
              <a:srgbClr val="B73E7F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0125032" y="1556191"/>
            <a:ext cx="6664840" cy="7325009"/>
            <a:chOff x="487680" y="-128270"/>
            <a:chExt cx="11526520" cy="12668250"/>
          </a:xfrm>
        </p:grpSpPr>
        <p:sp>
          <p:nvSpPr>
            <p:cNvPr id="8" name="Freeform 8"/>
            <p:cNvSpPr/>
            <p:nvPr/>
          </p:nvSpPr>
          <p:spPr>
            <a:xfrm>
              <a:off x="233880" y="263370"/>
              <a:ext cx="11052628" cy="12336530"/>
            </a:xfrm>
            <a:custGeom>
              <a:avLst/>
              <a:gdLst/>
              <a:ahLst/>
              <a:cxnLst/>
              <a:rect l="l" t="t" r="r" b="b"/>
              <a:pathLst>
                <a:path w="11052628" h="12336530">
                  <a:moveTo>
                    <a:pt x="8470700" y="974880"/>
                  </a:moveTo>
                  <a:cubicBezTo>
                    <a:pt x="6894630" y="-107160"/>
                    <a:pt x="5058210" y="-263370"/>
                    <a:pt x="3431340" y="381790"/>
                  </a:cubicBezTo>
                  <a:cubicBezTo>
                    <a:pt x="2298500" y="821210"/>
                    <a:pt x="1263450" y="1829590"/>
                    <a:pt x="633530" y="3274850"/>
                  </a:cubicBezTo>
                  <a:cubicBezTo>
                    <a:pt x="-142440" y="5052850"/>
                    <a:pt x="-233880" y="7481090"/>
                    <a:pt x="516690" y="9281950"/>
                  </a:cubicBezTo>
                  <a:cubicBezTo>
                    <a:pt x="1050090" y="10560840"/>
                    <a:pt x="1953060" y="11449840"/>
                    <a:pt x="2925880" y="11903230"/>
                  </a:cubicBezTo>
                  <a:cubicBezTo>
                    <a:pt x="3898700" y="12356620"/>
                    <a:pt x="4941370" y="12404880"/>
                    <a:pt x="5957370" y="12271530"/>
                  </a:cubicBezTo>
                  <a:cubicBezTo>
                    <a:pt x="7062270" y="12126750"/>
                    <a:pt x="8177330" y="11758450"/>
                    <a:pt x="9124750" y="10908820"/>
                  </a:cubicBezTo>
                  <a:cubicBezTo>
                    <a:pt x="10072170" y="10059190"/>
                    <a:pt x="10836710" y="8673620"/>
                    <a:pt x="11013240" y="7064530"/>
                  </a:cubicBezTo>
                  <a:cubicBezTo>
                    <a:pt x="11292640" y="4539770"/>
                    <a:pt x="10048040" y="2056920"/>
                    <a:pt x="8470700" y="974880"/>
                  </a:cubicBezTo>
                  <a:close/>
                </a:path>
              </a:pathLst>
            </a:custGeom>
            <a:blipFill>
              <a:blip r:embed="rId2"/>
              <a:stretch>
                <a:fillRect l="-33764" r="-33764"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1028700" y="1104900"/>
            <a:ext cx="6881812" cy="2552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900"/>
              </a:lnSpc>
            </a:pPr>
            <a:r>
              <a:rPr lang="en-US" sz="9000" b="1">
                <a:solidFill>
                  <a:srgbClr val="000000"/>
                </a:solidFill>
                <a:latin typeface=" Avenir Next Arabic Bold" panose="020B0803020202020204"/>
                <a:ea typeface=" Avenir Next Arabic Bold" panose="020B0803020202020204"/>
                <a:cs typeface=" Avenir Next Arabic Bold" panose="020B0803020202020204"/>
                <a:sym typeface=" Avenir Next Arabic Bold" panose="020B0803020202020204"/>
              </a:rPr>
              <a:t>Important Information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07358" y="3875366"/>
            <a:ext cx="8581837" cy="3944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80" lvl="1" indent="-345440" algn="l">
              <a:lnSpc>
                <a:spcPts val="3520"/>
              </a:lnSpc>
              <a:buFont typeface="Arial" panose="020B0604020202020204"/>
              <a:buChar char="•"/>
            </a:pPr>
            <a:r>
              <a:rPr lang="en-US" sz="3200" b="1">
                <a:solidFill>
                  <a:srgbClr val="052147"/>
                </a:solidFill>
                <a:latin typeface=" Avenir Next Arabic Bold" panose="020B0803020202020204"/>
                <a:ea typeface=" Avenir Next Arabic Bold" panose="020B0803020202020204"/>
                <a:cs typeface=" Avenir Next Arabic Bold" panose="020B0803020202020204"/>
                <a:sym typeface=" Avenir Next Arabic Bold" panose="020B0803020202020204"/>
              </a:rPr>
              <a:t>ECTS Credits</a:t>
            </a:r>
          </a:p>
          <a:p>
            <a:pPr algn="l">
              <a:lnSpc>
                <a:spcPts val="3520"/>
              </a:lnSpc>
            </a:pPr>
            <a:r>
              <a:rPr lang="en-US" sz="3200" b="1">
                <a:solidFill>
                  <a:srgbClr val="052147"/>
                </a:solidFill>
                <a:latin typeface=" Avenir Next Arabic Bold" panose="020B0803020202020204"/>
                <a:ea typeface=" Avenir Next Arabic Bold" panose="020B0803020202020204"/>
                <a:cs typeface=" Avenir Next Arabic Bold" panose="020B0803020202020204"/>
                <a:sym typeface=" Avenir Next Arabic Bold" panose="020B0803020202020204"/>
              </a:rPr>
              <a:t>       </a:t>
            </a:r>
            <a:r>
              <a:rPr lang="en-US" sz="3200">
                <a:solidFill>
                  <a:srgbClr val="052147"/>
                </a:solidFill>
                <a:latin typeface=" Avenir Next Arabic" panose="020B0503020202020204"/>
                <a:ea typeface=" Avenir Next Arabic" panose="020B0503020202020204"/>
                <a:cs typeface=" Avenir Next Arabic" panose="020B0503020202020204"/>
                <a:sym typeface=" Avenir Next Arabic" panose="020B0503020202020204"/>
              </a:rPr>
              <a:t>The course awards 6 ECTS.</a:t>
            </a:r>
          </a:p>
          <a:p>
            <a:pPr algn="l">
              <a:lnSpc>
                <a:spcPts val="3520"/>
              </a:lnSpc>
            </a:pPr>
            <a:endParaRPr lang="en-US" sz="3200">
              <a:solidFill>
                <a:srgbClr val="052147"/>
              </a:solidFill>
              <a:latin typeface=" Avenir Next Arabic" panose="020B0503020202020204"/>
              <a:ea typeface=" Avenir Next Arabic" panose="020B0503020202020204"/>
              <a:cs typeface=" Avenir Next Arabic" panose="020B0503020202020204"/>
              <a:sym typeface=" Avenir Next Arabic" panose="020B0503020202020204"/>
            </a:endParaRPr>
          </a:p>
          <a:p>
            <a:pPr marL="690880" lvl="1" indent="-345440" algn="l">
              <a:lnSpc>
                <a:spcPts val="3520"/>
              </a:lnSpc>
              <a:buFont typeface="Arial" panose="020B0604020202020204"/>
              <a:buChar char="•"/>
            </a:pPr>
            <a:r>
              <a:rPr lang="en-US" sz="3200" b="1">
                <a:solidFill>
                  <a:srgbClr val="052147"/>
                </a:solidFill>
                <a:latin typeface=" Avenir Next Arabic Bold" panose="020B0803020202020204"/>
                <a:ea typeface=" Avenir Next Arabic Bold" panose="020B0803020202020204"/>
                <a:cs typeface=" Avenir Next Arabic Bold" panose="020B0803020202020204"/>
                <a:sym typeface=" Avenir Next Arabic Bold" panose="020B0803020202020204"/>
              </a:rPr>
              <a:t>Assessment</a:t>
            </a:r>
          </a:p>
          <a:p>
            <a:pPr algn="l">
              <a:lnSpc>
                <a:spcPts val="3520"/>
              </a:lnSpc>
            </a:pPr>
            <a:r>
              <a:rPr lang="en-US" sz="3200" b="1">
                <a:solidFill>
                  <a:srgbClr val="052147"/>
                </a:solidFill>
                <a:latin typeface=" Avenir Next Arabic Bold" panose="020B0803020202020204"/>
                <a:ea typeface=" Avenir Next Arabic Bold" panose="020B0803020202020204"/>
                <a:cs typeface=" Avenir Next Arabic Bold" panose="020B0803020202020204"/>
                <a:sym typeface=" Avenir Next Arabic Bold" panose="020B0803020202020204"/>
              </a:rPr>
              <a:t>      </a:t>
            </a:r>
            <a:r>
              <a:rPr lang="en-US" sz="3200">
                <a:solidFill>
                  <a:srgbClr val="052147"/>
                </a:solidFill>
                <a:latin typeface=" Avenir Next Arabic" panose="020B0503020202020204"/>
                <a:ea typeface=" Avenir Next Arabic" panose="020B0503020202020204"/>
                <a:cs typeface=" Avenir Next Arabic" panose="020B0503020202020204"/>
                <a:sym typeface=" Avenir Next Arabic" panose="020B0503020202020204"/>
              </a:rPr>
              <a:t>Final written and oral examinations </a:t>
            </a:r>
          </a:p>
          <a:p>
            <a:pPr algn="l">
              <a:lnSpc>
                <a:spcPts val="3520"/>
              </a:lnSpc>
            </a:pPr>
            <a:endParaRPr lang="en-US" sz="3200">
              <a:solidFill>
                <a:srgbClr val="052147"/>
              </a:solidFill>
              <a:latin typeface=" Avenir Next Arabic" panose="020B0503020202020204"/>
              <a:ea typeface=" Avenir Next Arabic" panose="020B0503020202020204"/>
              <a:cs typeface=" Avenir Next Arabic" panose="020B0503020202020204"/>
              <a:sym typeface=" Avenir Next Arabic" panose="020B0503020202020204"/>
            </a:endParaRPr>
          </a:p>
          <a:p>
            <a:pPr marL="690880" lvl="1" indent="-345440" algn="l">
              <a:lnSpc>
                <a:spcPts val="3520"/>
              </a:lnSpc>
              <a:buFont typeface="Arial" panose="020B0604020202020204"/>
              <a:buChar char="•"/>
            </a:pPr>
            <a:r>
              <a:rPr lang="en-US" sz="3200" b="1">
                <a:solidFill>
                  <a:srgbClr val="052147"/>
                </a:solidFill>
                <a:latin typeface=" Avenir Next Arabic Bold" panose="020B0803020202020204"/>
                <a:ea typeface=" Avenir Next Arabic Bold" panose="020B0803020202020204"/>
                <a:cs typeface=" Avenir Next Arabic Bold" panose="020B0803020202020204"/>
                <a:sym typeface=" Avenir Next Arabic Bold" panose="020B0803020202020204"/>
              </a:rPr>
              <a:t>Attendance </a:t>
            </a:r>
          </a:p>
          <a:p>
            <a:pPr algn="l">
              <a:lnSpc>
                <a:spcPts val="3520"/>
              </a:lnSpc>
            </a:pPr>
            <a:r>
              <a:rPr lang="en-US" sz="3200" b="1">
                <a:solidFill>
                  <a:srgbClr val="052147"/>
                </a:solidFill>
                <a:latin typeface=" Avenir Next Arabic Bold" panose="020B0803020202020204"/>
                <a:ea typeface=" Avenir Next Arabic Bold" panose="020B0803020202020204"/>
                <a:cs typeface=" Avenir Next Arabic Bold" panose="020B0803020202020204"/>
                <a:sym typeface=" Avenir Next Arabic Bold" panose="020B0803020202020204"/>
              </a:rPr>
              <a:t>      A maximum of 3 unexcused absences </a:t>
            </a:r>
          </a:p>
          <a:p>
            <a:pPr marL="0" lvl="0" indent="0" algn="l">
              <a:lnSpc>
                <a:spcPts val="3300"/>
              </a:lnSpc>
            </a:pPr>
            <a:endParaRPr lang="en-US" sz="3200" b="1">
              <a:solidFill>
                <a:srgbClr val="052147"/>
              </a:solidFill>
              <a:latin typeface=" Avenir Next Arabic Bold" panose="020B0803020202020204"/>
              <a:ea typeface=" Avenir Next Arabic Bold" panose="020B0803020202020204"/>
              <a:cs typeface=" Avenir Next Arabic Bold" panose="020B0803020202020204"/>
              <a:sym typeface=" Avenir Next Arabic Bold" panose="020B0803020202020204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14308065" y="-895102"/>
            <a:ext cx="4135477" cy="4114800"/>
          </a:xfrm>
          <a:custGeom>
            <a:avLst/>
            <a:gdLst/>
            <a:ahLst/>
            <a:cxnLst/>
            <a:rect l="l" t="t" r="r" b="b"/>
            <a:pathLst>
              <a:path w="4135477" h="4114800">
                <a:moveTo>
                  <a:pt x="0" y="0"/>
                </a:moveTo>
                <a:lnTo>
                  <a:pt x="4135477" y="0"/>
                </a:lnTo>
                <a:lnTo>
                  <a:pt x="413547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0788572">
            <a:off x="-1935565" y="7219317"/>
            <a:ext cx="4694153" cy="4670682"/>
          </a:xfrm>
          <a:custGeom>
            <a:avLst/>
            <a:gdLst/>
            <a:ahLst/>
            <a:cxnLst/>
            <a:rect l="l" t="t" r="r" b="b"/>
            <a:pathLst>
              <a:path w="4694153" h="4670682">
                <a:moveTo>
                  <a:pt x="0" y="0"/>
                </a:moveTo>
                <a:lnTo>
                  <a:pt x="4694152" y="0"/>
                </a:lnTo>
                <a:lnTo>
                  <a:pt x="4694152" y="4670681"/>
                </a:lnTo>
                <a:lnTo>
                  <a:pt x="0" y="46706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60666" y="577052"/>
            <a:ext cx="17528528" cy="8943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9350"/>
              </a:lnSpc>
            </a:pPr>
            <a:r>
              <a:rPr lang="en-US" sz="8500" b="1" dirty="0" smtClean="0">
                <a:solidFill>
                  <a:srgbClr val="000000"/>
                </a:solidFill>
                <a:latin typeface=" Avenir Next Arabic Bold" panose="020B0803020202020204"/>
                <a:ea typeface=" Avenir Next Arabic Bold" panose="020B0803020202020204"/>
                <a:cs typeface=" Avenir Next Arabic Bold" panose="020B0803020202020204"/>
                <a:sym typeface=" Avenir Next Arabic Bold" panose="020B0803020202020204"/>
              </a:rPr>
              <a:t>              </a:t>
            </a:r>
            <a:r>
              <a:rPr lang="en-US" sz="8500" b="1" dirty="0" smtClean="0">
                <a:solidFill>
                  <a:srgbClr val="000000"/>
                </a:solidFill>
                <a:ea typeface=" Avenir Next Arabic Bold" panose="020B0803020202020204"/>
                <a:cs typeface=" Avenir Next Arabic Bold" panose="020B0803020202020204"/>
                <a:sym typeface=" Avenir Next Arabic Bold" panose="020B0803020202020204"/>
              </a:rPr>
              <a:t>TIMESCHEDULE</a:t>
            </a:r>
            <a:endParaRPr lang="en-US" sz="8500" b="1" dirty="0">
              <a:solidFill>
                <a:srgbClr val="000000"/>
              </a:solidFill>
              <a:ea typeface=" Avenir Next Arabic Bold" panose="020B0803020202020204"/>
              <a:cs typeface=" Avenir Next Arabic Bold" panose="020B0803020202020204"/>
              <a:sym typeface=" Avenir Next Arabic Bold" panose="020B0803020202020204"/>
            </a:endParaRPr>
          </a:p>
          <a:p>
            <a:pPr algn="l">
              <a:lnSpc>
                <a:spcPts val="9350"/>
              </a:lnSpc>
            </a:pPr>
            <a:endParaRPr lang="en-US" sz="8500" b="1" dirty="0">
              <a:solidFill>
                <a:srgbClr val="000000"/>
              </a:solidFill>
              <a:latin typeface=" Avenir Next Arabic Bold" panose="020B0803020202020204"/>
              <a:ea typeface=" Avenir Next Arabic Bold" panose="020B0803020202020204"/>
              <a:cs typeface=" Avenir Next Arabic Bold" panose="020B0803020202020204"/>
              <a:sym typeface=" Avenir Next Arabic Bold" panose="020B0803020202020204"/>
            </a:endParaRPr>
          </a:p>
          <a:p>
            <a:pPr algn="l">
              <a:lnSpc>
                <a:spcPts val="5170"/>
              </a:lnSpc>
            </a:pPr>
            <a:r>
              <a:rPr lang="el-GR" altLang="en-US" sz="4700" b="1" dirty="0">
                <a:solidFill>
                  <a:srgbClr val="000000"/>
                </a:solidFill>
                <a:latin typeface=" Avenir Next Arabic Bold" panose="020B0803020202020204"/>
                <a:ea typeface=" Avenir Next Arabic Bold" panose="020B0803020202020204"/>
                <a:cs typeface=" Avenir Next Arabic Bold" panose="020B0803020202020204"/>
                <a:sym typeface=" Avenir Next Arabic Bold" panose="020B0803020202020204"/>
              </a:rPr>
              <a:t>         </a:t>
            </a:r>
            <a:r>
              <a:rPr lang="en-US" sz="4700" b="1" dirty="0">
                <a:solidFill>
                  <a:srgbClr val="000000"/>
                </a:solidFill>
                <a:latin typeface=" Avenir Next Arabic Bold" panose="020B0803020202020204"/>
                <a:ea typeface=" Avenir Next Arabic Bold" panose="020B0803020202020204"/>
                <a:cs typeface=" Avenir Next Arabic Bold" panose="020B0803020202020204"/>
                <a:sym typeface=" Avenir Next Arabic Bold" panose="020B0803020202020204"/>
              </a:rPr>
              <a:t>Group 1                                                </a:t>
            </a:r>
            <a:r>
              <a:rPr lang="el-GR" altLang="en-US" sz="4700" b="1" dirty="0">
                <a:solidFill>
                  <a:srgbClr val="000000"/>
                </a:solidFill>
                <a:latin typeface=" Avenir Next Arabic Bold" panose="020B0803020202020204"/>
                <a:ea typeface=" Avenir Next Arabic Bold" panose="020B0803020202020204"/>
                <a:cs typeface=" Avenir Next Arabic Bold" panose="020B0803020202020204"/>
                <a:sym typeface=" Avenir Next Arabic Bold" panose="020B0803020202020204"/>
              </a:rPr>
              <a:t> </a:t>
            </a:r>
            <a:r>
              <a:rPr lang="en-US" sz="4700" b="1" dirty="0">
                <a:solidFill>
                  <a:srgbClr val="000000"/>
                </a:solidFill>
                <a:latin typeface=" Avenir Next Arabic Bold" panose="020B0803020202020204"/>
                <a:ea typeface=" Avenir Next Arabic Bold" panose="020B0803020202020204"/>
                <a:cs typeface=" Avenir Next Arabic Bold" panose="020B0803020202020204"/>
                <a:sym typeface=" Avenir Next Arabic Bold" panose="020B0803020202020204"/>
              </a:rPr>
              <a:t> Group 2</a:t>
            </a:r>
          </a:p>
          <a:p>
            <a:pPr algn="l">
              <a:lnSpc>
                <a:spcPts val="4950"/>
              </a:lnSpc>
            </a:pPr>
            <a:r>
              <a:rPr lang="en-US" sz="4500" b="1">
                <a:solidFill>
                  <a:srgbClr val="000000"/>
                </a:solidFill>
                <a:latin typeface=" Avenir Next Arabic Bold" panose="020B0803020202020204"/>
                <a:ea typeface=" Avenir Next Arabic Bold" panose="020B0803020202020204"/>
                <a:cs typeface=" Avenir Next Arabic Bold" panose="020B0803020202020204"/>
                <a:sym typeface=" Avenir Next Arabic Bold" panose="020B0803020202020204"/>
              </a:rPr>
              <a:t>Mon </a:t>
            </a:r>
            <a:r>
              <a:rPr lang="en-US" sz="4500" b="1" smtClean="0">
                <a:solidFill>
                  <a:srgbClr val="000000"/>
                </a:solidFill>
                <a:latin typeface=" Avenir Next Arabic Bold" panose="020B0803020202020204"/>
                <a:ea typeface=" Avenir Next Arabic Bold" panose="020B0803020202020204"/>
                <a:cs typeface=" Avenir Next Arabic Bold" panose="020B0803020202020204"/>
                <a:sym typeface=" Avenir Next Arabic Bold" panose="020B0803020202020204"/>
              </a:rPr>
              <a:t>: 10.00-12.30                                    </a:t>
            </a:r>
            <a:r>
              <a:rPr lang="en-US" sz="4500" b="1" dirty="0">
                <a:solidFill>
                  <a:srgbClr val="000000"/>
                </a:solidFill>
                <a:latin typeface=" Avenir Next Arabic Bold" panose="020B0803020202020204"/>
                <a:ea typeface=" Avenir Next Arabic Bold" panose="020B0803020202020204"/>
                <a:cs typeface=" Avenir Next Arabic Bold" panose="020B0803020202020204"/>
                <a:sym typeface=" Avenir Next Arabic Bold" panose="020B0803020202020204"/>
              </a:rPr>
              <a:t>Tue: 9.30-12.00   </a:t>
            </a:r>
          </a:p>
          <a:p>
            <a:pPr algn="l">
              <a:lnSpc>
                <a:spcPts val="4950"/>
              </a:lnSpc>
            </a:pPr>
            <a:r>
              <a:rPr lang="en-US" sz="4500" b="1" dirty="0" smtClean="0">
                <a:solidFill>
                  <a:srgbClr val="000000"/>
                </a:solidFill>
                <a:latin typeface=" Avenir Next Arabic Bold" panose="020B0803020202020204"/>
                <a:ea typeface=" Avenir Next Arabic Bold" panose="020B0803020202020204"/>
                <a:cs typeface=" Avenir Next Arabic Bold" panose="020B0803020202020204"/>
                <a:sym typeface=" Avenir Next Arabic Bold" panose="020B0803020202020204"/>
              </a:rPr>
              <a:t>Wed: 9.30-12.00                                       Thu</a:t>
            </a:r>
            <a:r>
              <a:rPr lang="en-US" sz="4500" b="1" dirty="0">
                <a:solidFill>
                  <a:srgbClr val="000000"/>
                </a:solidFill>
                <a:latin typeface=" Avenir Next Arabic Bold" panose="020B0803020202020204"/>
                <a:ea typeface=" Avenir Next Arabic Bold" panose="020B0803020202020204"/>
                <a:cs typeface=" Avenir Next Arabic Bold" panose="020B0803020202020204"/>
                <a:sym typeface=" Avenir Next Arabic Bold" panose="020B0803020202020204"/>
              </a:rPr>
              <a:t>: </a:t>
            </a:r>
            <a:r>
              <a:rPr lang="en-US" sz="4500" b="1" dirty="0" smtClean="0">
                <a:solidFill>
                  <a:srgbClr val="000000"/>
                </a:solidFill>
                <a:latin typeface=" Avenir Next Arabic Bold" panose="020B0803020202020204"/>
                <a:ea typeface=" Avenir Next Arabic Bold" panose="020B0803020202020204"/>
                <a:cs typeface=" Avenir Next Arabic Bold" panose="020B0803020202020204"/>
                <a:sym typeface=" Avenir Next Arabic Bold" panose="020B0803020202020204"/>
              </a:rPr>
              <a:t>9.30-12.00</a:t>
            </a:r>
            <a:endParaRPr lang="el-GR" sz="4500" b="1" dirty="0" smtClean="0">
              <a:solidFill>
                <a:srgbClr val="000000"/>
              </a:solidFill>
              <a:latin typeface=" Avenir Next Arabic Bold" panose="020B0803020202020204"/>
              <a:ea typeface=" Avenir Next Arabic Bold" panose="020B0803020202020204"/>
              <a:cs typeface=" Avenir Next Arabic Bold" panose="020B0803020202020204"/>
              <a:sym typeface=" Avenir Next Arabic Bold" panose="020B0803020202020204"/>
            </a:endParaRPr>
          </a:p>
          <a:p>
            <a:pPr algn="l">
              <a:lnSpc>
                <a:spcPts val="4950"/>
              </a:lnSpc>
            </a:pPr>
            <a:endParaRPr lang="en-US" sz="4500" b="1" dirty="0">
              <a:solidFill>
                <a:srgbClr val="000000"/>
              </a:solidFill>
              <a:latin typeface=" Avenir Next Arabic Bold" panose="020B0803020202020204"/>
              <a:ea typeface=" Avenir Next Arabic Bold" panose="020B0803020202020204"/>
              <a:cs typeface=" Avenir Next Arabic Bold" panose="020B0803020202020204"/>
              <a:sym typeface=" Avenir Next Arabic Bold" panose="020B0803020202020204"/>
            </a:endParaRPr>
          </a:p>
          <a:p>
            <a:pPr algn="l">
              <a:lnSpc>
                <a:spcPts val="5170"/>
              </a:lnSpc>
            </a:pPr>
            <a:endParaRPr lang="en-US" sz="4500" b="1" dirty="0">
              <a:solidFill>
                <a:srgbClr val="000000"/>
              </a:solidFill>
              <a:latin typeface=" Avenir Next Arabic Bold" panose="020B0803020202020204"/>
              <a:ea typeface=" Avenir Next Arabic Bold" panose="020B0803020202020204"/>
              <a:cs typeface=" Avenir Next Arabic Bold" panose="020B0803020202020204"/>
              <a:sym typeface=" Avenir Next Arabic Bold" panose="020B0803020202020204"/>
            </a:endParaRPr>
          </a:p>
          <a:p>
            <a:pPr algn="l">
              <a:lnSpc>
                <a:spcPts val="5170"/>
              </a:lnSpc>
            </a:pPr>
            <a:r>
              <a:rPr lang="el-GR" altLang="en-US" sz="4700" b="1" dirty="0">
                <a:solidFill>
                  <a:srgbClr val="000000"/>
                </a:solidFill>
                <a:latin typeface=" Avenir Next Arabic Bold" panose="020B0803020202020204"/>
                <a:ea typeface=" Avenir Next Arabic Bold" panose="020B0803020202020204"/>
                <a:cs typeface=" Avenir Next Arabic Bold" panose="020B0803020202020204"/>
                <a:sym typeface=" Avenir Next Arabic Bold" panose="020B0803020202020204"/>
              </a:rPr>
              <a:t>        </a:t>
            </a:r>
            <a:r>
              <a:rPr lang="en-US" sz="4700" b="1" dirty="0">
                <a:solidFill>
                  <a:srgbClr val="000000"/>
                </a:solidFill>
                <a:latin typeface=" Avenir Next Arabic Bold" panose="020B0803020202020204"/>
                <a:ea typeface=" Avenir Next Arabic Bold" panose="020B0803020202020204"/>
                <a:cs typeface=" Avenir Next Arabic Bold" panose="020B0803020202020204"/>
                <a:sym typeface=" Avenir Next Arabic Bold" panose="020B0803020202020204"/>
              </a:rPr>
              <a:t>Group 3                                                   Group 4</a:t>
            </a:r>
          </a:p>
          <a:p>
            <a:pPr algn="l">
              <a:lnSpc>
                <a:spcPts val="5170"/>
              </a:lnSpc>
            </a:pPr>
            <a:r>
              <a:rPr lang="en-US" sz="4700" b="1" dirty="0" smtClean="0">
                <a:solidFill>
                  <a:srgbClr val="000000"/>
                </a:solidFill>
                <a:latin typeface=" Avenir Next Arabic Bold" panose="020B0803020202020204"/>
                <a:ea typeface=" Avenir Next Arabic Bold" panose="020B0803020202020204"/>
                <a:cs typeface=" Avenir Next Arabic Bold" panose="020B0803020202020204"/>
                <a:sym typeface=" Avenir Next Arabic Bold" panose="020B0803020202020204"/>
              </a:rPr>
              <a:t>Mon</a:t>
            </a:r>
            <a:r>
              <a:rPr lang="en-US" sz="4700" b="1" dirty="0">
                <a:solidFill>
                  <a:srgbClr val="000000"/>
                </a:solidFill>
                <a:latin typeface=" Avenir Next Arabic Bold" panose="020B0803020202020204"/>
                <a:ea typeface=" Avenir Next Arabic Bold" panose="020B0803020202020204"/>
                <a:cs typeface=" Avenir Next Arabic Bold" panose="020B0803020202020204"/>
                <a:sym typeface=" Avenir Next Arabic Bold" panose="020B0803020202020204"/>
              </a:rPr>
              <a:t>: 12.30-15.00                                Tue: 12.00-14.30</a:t>
            </a:r>
          </a:p>
          <a:p>
            <a:pPr algn="l">
              <a:lnSpc>
                <a:spcPts val="5170"/>
              </a:lnSpc>
            </a:pPr>
            <a:r>
              <a:rPr lang="en-US" sz="4700" b="1" dirty="0">
                <a:solidFill>
                  <a:srgbClr val="000000"/>
                </a:solidFill>
                <a:latin typeface=" Avenir Next Arabic Bold" panose="020B0803020202020204"/>
                <a:ea typeface=" Avenir Next Arabic Bold" panose="020B0803020202020204"/>
                <a:cs typeface=" Avenir Next Arabic Bold" panose="020B0803020202020204"/>
                <a:sym typeface=" Avenir Next Arabic Bold" panose="020B0803020202020204"/>
              </a:rPr>
              <a:t>Wed: </a:t>
            </a:r>
            <a:r>
              <a:rPr lang="en-US" sz="4700" b="1" dirty="0" smtClean="0">
                <a:solidFill>
                  <a:srgbClr val="000000"/>
                </a:solidFill>
                <a:latin typeface=" Avenir Next Arabic Bold" panose="020B0803020202020204"/>
                <a:ea typeface=" Avenir Next Arabic Bold" panose="020B0803020202020204"/>
                <a:cs typeface=" Avenir Next Arabic Bold" panose="020B0803020202020204"/>
                <a:sym typeface=" Avenir Next Arabic Bold" panose="020B0803020202020204"/>
              </a:rPr>
              <a:t>12.00-14.30                                </a:t>
            </a:r>
            <a:r>
              <a:rPr lang="en-US" sz="4700" b="1" dirty="0">
                <a:solidFill>
                  <a:srgbClr val="000000"/>
                </a:solidFill>
                <a:latin typeface=" Avenir Next Arabic Bold" panose="020B0803020202020204"/>
                <a:ea typeface=" Avenir Next Arabic Bold" panose="020B0803020202020204"/>
                <a:cs typeface=" Avenir Next Arabic Bold" panose="020B0803020202020204"/>
                <a:sym typeface=" Avenir Next Arabic Bold" panose="020B0803020202020204"/>
              </a:rPr>
              <a:t>Thu: 12.00-14.30</a:t>
            </a:r>
          </a:p>
          <a:p>
            <a:pPr algn="l">
              <a:lnSpc>
                <a:spcPts val="5170"/>
              </a:lnSpc>
            </a:pPr>
            <a:endParaRPr lang="en-US" sz="4700" b="1" dirty="0">
              <a:solidFill>
                <a:srgbClr val="000000"/>
              </a:solidFill>
              <a:latin typeface=" Avenir Next Arabic Bold" panose="020B0803020202020204"/>
              <a:ea typeface=" Avenir Next Arabic Bold" panose="020B0803020202020204"/>
              <a:cs typeface=" Avenir Next Arabic Bold" panose="020B0803020202020204"/>
              <a:sym typeface=" Avenir Next Arabic Bold" panose="020B0803020202020204"/>
            </a:endParaRPr>
          </a:p>
          <a:p>
            <a:pPr marL="0" lvl="0" indent="0" algn="l">
              <a:lnSpc>
                <a:spcPts val="5170"/>
              </a:lnSpc>
            </a:pPr>
            <a:endParaRPr lang="en-US" sz="4700" b="1" dirty="0">
              <a:solidFill>
                <a:srgbClr val="000000"/>
              </a:solidFill>
              <a:latin typeface=" Avenir Next Arabic Bold" panose="020B0803020202020204"/>
              <a:ea typeface=" Avenir Next Arabic Bold" panose="020B0803020202020204"/>
              <a:cs typeface=" Avenir Next Arabic Bold" panose="020B0803020202020204"/>
              <a:sym typeface=" Avenir Next Arabic Bold" panose="020B0803020202020204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-536249" y="8622013"/>
            <a:ext cx="19328860" cy="2179337"/>
            <a:chOff x="0" y="0"/>
            <a:chExt cx="5090729" cy="57398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90729" cy="573982"/>
            </a:xfrm>
            <a:custGeom>
              <a:avLst/>
              <a:gdLst/>
              <a:ahLst/>
              <a:cxnLst/>
              <a:rect l="l" t="t" r="r" b="b"/>
              <a:pathLst>
                <a:path w="5090729" h="573982">
                  <a:moveTo>
                    <a:pt x="0" y="0"/>
                  </a:moveTo>
                  <a:lnTo>
                    <a:pt x="5090729" y="0"/>
                  </a:lnTo>
                  <a:lnTo>
                    <a:pt x="5090729" y="573982"/>
                  </a:lnTo>
                  <a:lnTo>
                    <a:pt x="0" y="573982"/>
                  </a:lnTo>
                  <a:close/>
                </a:path>
              </a:pathLst>
            </a:custGeom>
            <a:solidFill>
              <a:srgbClr val="B73E7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28575"/>
              <a:ext cx="5090729" cy="5454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5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4308065" y="-895102"/>
            <a:ext cx="4135477" cy="4114800"/>
          </a:xfrm>
          <a:custGeom>
            <a:avLst/>
            <a:gdLst/>
            <a:ahLst/>
            <a:cxnLst/>
            <a:rect l="l" t="t" r="r" b="b"/>
            <a:pathLst>
              <a:path w="4135477" h="4114800">
                <a:moveTo>
                  <a:pt x="0" y="0"/>
                </a:moveTo>
                <a:lnTo>
                  <a:pt x="4135477" y="0"/>
                </a:lnTo>
                <a:lnTo>
                  <a:pt x="413547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0788572">
            <a:off x="-1935565" y="7219317"/>
            <a:ext cx="4694153" cy="4670682"/>
          </a:xfrm>
          <a:custGeom>
            <a:avLst/>
            <a:gdLst/>
            <a:ahLst/>
            <a:cxnLst/>
            <a:rect l="l" t="t" r="r" b="b"/>
            <a:pathLst>
              <a:path w="4694153" h="4670682">
                <a:moveTo>
                  <a:pt x="0" y="0"/>
                </a:moveTo>
                <a:lnTo>
                  <a:pt x="4694152" y="0"/>
                </a:lnTo>
                <a:lnTo>
                  <a:pt x="4694152" y="4670681"/>
                </a:lnTo>
                <a:lnTo>
                  <a:pt x="0" y="46706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813208" y="147343"/>
            <a:ext cx="2446092" cy="2458384"/>
          </a:xfrm>
          <a:custGeom>
            <a:avLst/>
            <a:gdLst/>
            <a:ahLst/>
            <a:cxnLst/>
            <a:rect l="l" t="t" r="r" b="b"/>
            <a:pathLst>
              <a:path w="2446092" h="2458384">
                <a:moveTo>
                  <a:pt x="0" y="0"/>
                </a:moveTo>
                <a:lnTo>
                  <a:pt x="2446092" y="0"/>
                </a:lnTo>
                <a:lnTo>
                  <a:pt x="2446092" y="2458384"/>
                </a:lnTo>
                <a:lnTo>
                  <a:pt x="0" y="245838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36249" y="8294681"/>
            <a:ext cx="19328860" cy="2506669"/>
            <a:chOff x="0" y="0"/>
            <a:chExt cx="5090729" cy="6601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90729" cy="660193"/>
            </a:xfrm>
            <a:custGeom>
              <a:avLst/>
              <a:gdLst/>
              <a:ahLst/>
              <a:cxnLst/>
              <a:rect l="l" t="t" r="r" b="b"/>
              <a:pathLst>
                <a:path w="5090729" h="660193">
                  <a:moveTo>
                    <a:pt x="0" y="0"/>
                  </a:moveTo>
                  <a:lnTo>
                    <a:pt x="5090729" y="0"/>
                  </a:lnTo>
                  <a:lnTo>
                    <a:pt x="5090729" y="660193"/>
                  </a:lnTo>
                  <a:lnTo>
                    <a:pt x="0" y="660193"/>
                  </a:lnTo>
                  <a:close/>
                </a:path>
              </a:pathLst>
            </a:custGeom>
            <a:solidFill>
              <a:srgbClr val="B73E7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28575"/>
              <a:ext cx="5090729" cy="6316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5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144000" y="778060"/>
            <a:ext cx="4992615" cy="4992615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73E7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104775"/>
              <a:ext cx="660400" cy="631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5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4586045" y="5839026"/>
            <a:ext cx="3048717" cy="3048717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FA9C8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104775"/>
              <a:ext cx="660400" cy="631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5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9325" y="1535405"/>
            <a:ext cx="7459975" cy="7459975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t="-2083" b="-2083"/>
              </a:stretch>
            </a:blipFill>
            <a:ln w="95250" cap="sq">
              <a:solidFill>
                <a:srgbClr val="FFFFFF"/>
              </a:solidFill>
              <a:prstDash val="solid"/>
              <a:miter/>
            </a:ln>
          </p:spPr>
        </p:sp>
      </p:grpSp>
      <p:sp>
        <p:nvSpPr>
          <p:cNvPr id="13" name="Freeform 13"/>
          <p:cNvSpPr/>
          <p:nvPr/>
        </p:nvSpPr>
        <p:spPr>
          <a:xfrm>
            <a:off x="14308065" y="-895102"/>
            <a:ext cx="4135477" cy="4114800"/>
          </a:xfrm>
          <a:custGeom>
            <a:avLst/>
            <a:gdLst/>
            <a:ahLst/>
            <a:cxnLst/>
            <a:rect l="l" t="t" r="r" b="b"/>
            <a:pathLst>
              <a:path w="4135477" h="4114800">
                <a:moveTo>
                  <a:pt x="0" y="0"/>
                </a:moveTo>
                <a:lnTo>
                  <a:pt x="4135477" y="0"/>
                </a:lnTo>
                <a:lnTo>
                  <a:pt x="413547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-10788572">
            <a:off x="-1935565" y="7219317"/>
            <a:ext cx="4694153" cy="4670682"/>
          </a:xfrm>
          <a:custGeom>
            <a:avLst/>
            <a:gdLst/>
            <a:ahLst/>
            <a:cxnLst/>
            <a:rect l="l" t="t" r="r" b="b"/>
            <a:pathLst>
              <a:path w="4694153" h="4670682">
                <a:moveTo>
                  <a:pt x="0" y="0"/>
                </a:moveTo>
                <a:lnTo>
                  <a:pt x="4694152" y="0"/>
                </a:lnTo>
                <a:lnTo>
                  <a:pt x="4694152" y="4670681"/>
                </a:lnTo>
                <a:lnTo>
                  <a:pt x="0" y="46706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651616" y="854260"/>
            <a:ext cx="8774218" cy="7560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00"/>
              </a:lnSpc>
            </a:pPr>
            <a:r>
              <a:rPr lang="en-US" sz="9000" b="1" dirty="0">
                <a:solidFill>
                  <a:srgbClr val="000000"/>
                </a:solidFill>
                <a:latin typeface=" Avenir Next Arabic Bold" panose="020B0803020202020204"/>
                <a:ea typeface=" Avenir Next Arabic Bold" panose="020B0803020202020204"/>
                <a:cs typeface=" Avenir Next Arabic Bold" panose="020B0803020202020204"/>
                <a:sym typeface=" Avenir Next Arabic Bold" panose="020B0803020202020204"/>
              </a:rPr>
              <a:t>Learning in Action</a:t>
            </a:r>
          </a:p>
          <a:p>
            <a:pPr algn="l">
              <a:lnSpc>
                <a:spcPts val="9900"/>
              </a:lnSpc>
            </a:pPr>
            <a:endParaRPr lang="en-US" sz="9000" b="1" dirty="0">
              <a:solidFill>
                <a:srgbClr val="000000"/>
              </a:solidFill>
              <a:latin typeface=" Avenir Next Arabic Bold" panose="020B0803020202020204"/>
              <a:ea typeface=" Avenir Next Arabic Bold" panose="020B0803020202020204"/>
              <a:cs typeface=" Avenir Next Arabic Bold" panose="020B0803020202020204"/>
              <a:sym typeface=" Avenir Next Arabic Bold" panose="020B0803020202020204"/>
            </a:endParaRPr>
          </a:p>
          <a:p>
            <a:pPr algn="ctr">
              <a:lnSpc>
                <a:spcPts val="4730"/>
              </a:lnSpc>
            </a:pPr>
            <a:r>
              <a:rPr lang="en-US" sz="4300">
                <a:solidFill>
                  <a:srgbClr val="000000"/>
                </a:solidFill>
                <a:latin typeface=" Avenir Next Arabic" panose="020B0503020202020204"/>
                <a:ea typeface=" Avenir Next Arabic" panose="020B0503020202020204"/>
                <a:cs typeface=" Avenir Next Arabic" panose="020B0503020202020204"/>
                <a:sym typeface=" Avenir Next Arabic" panose="020B0503020202020204"/>
              </a:rPr>
              <a:t>We are ready to start our </a:t>
            </a:r>
            <a:r>
              <a:rPr lang="en-US" sz="4300">
                <a:solidFill>
                  <a:srgbClr val="000000"/>
                </a:solidFill>
                <a:ea typeface=" Avenir Next Arabic" panose="020B0503020202020204"/>
                <a:cs typeface=" Avenir Next Arabic" panose="020B0503020202020204"/>
                <a:sym typeface=" Avenir Next Arabic" panose="020B0503020202020204"/>
              </a:rPr>
              <a:t>j</a:t>
            </a:r>
            <a:r>
              <a:rPr lang="en-US" sz="4300" smtClean="0">
                <a:solidFill>
                  <a:srgbClr val="000000"/>
                </a:solidFill>
                <a:latin typeface=" Avenir Next Arabic" panose="020B0503020202020204"/>
                <a:ea typeface=" Avenir Next Arabic" panose="020B0503020202020204"/>
                <a:cs typeface=" Avenir Next Arabic" panose="020B0503020202020204"/>
                <a:sym typeface=" Avenir Next Arabic" panose="020B0503020202020204"/>
              </a:rPr>
              <a:t>ourney </a:t>
            </a:r>
            <a:r>
              <a:rPr lang="en-US" sz="4300" dirty="0">
                <a:solidFill>
                  <a:srgbClr val="000000"/>
                </a:solidFill>
                <a:latin typeface=" Avenir Next Arabic" panose="020B0503020202020204"/>
                <a:ea typeface=" Avenir Next Arabic" panose="020B0503020202020204"/>
                <a:cs typeface=" Avenir Next Arabic" panose="020B0503020202020204"/>
                <a:sym typeface=" Avenir Next Arabic" panose="020B0503020202020204"/>
              </a:rPr>
              <a:t>into the Greek language</a:t>
            </a:r>
          </a:p>
          <a:p>
            <a:pPr algn="l">
              <a:lnSpc>
                <a:spcPts val="9900"/>
              </a:lnSpc>
            </a:pPr>
            <a:endParaRPr lang="en-US" sz="4300" dirty="0">
              <a:solidFill>
                <a:srgbClr val="000000"/>
              </a:solidFill>
              <a:latin typeface=" Avenir Next Arabic" panose="020B0503020202020204"/>
              <a:ea typeface=" Avenir Next Arabic" panose="020B0503020202020204"/>
              <a:cs typeface=" Avenir Next Arabic" panose="020B0503020202020204"/>
              <a:sym typeface=" Avenir Next Arabic" panose="020B0503020202020204"/>
            </a:endParaRPr>
          </a:p>
          <a:p>
            <a:pPr marL="0" lvl="0" indent="0" algn="l">
              <a:lnSpc>
                <a:spcPts val="9900"/>
              </a:lnSpc>
            </a:pPr>
            <a:endParaRPr lang="en-US" sz="4300" dirty="0">
              <a:solidFill>
                <a:srgbClr val="000000"/>
              </a:solidFill>
              <a:latin typeface=" Avenir Next Arabic" panose="020B0503020202020204"/>
              <a:ea typeface=" Avenir Next Arabic" panose="020B0503020202020204"/>
              <a:cs typeface=" Avenir Next Arabic" panose="020B0503020202020204"/>
              <a:sym typeface=" Avenir Next Arabic" panose="020B0503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192</Words>
  <Application>Microsoft Office PowerPoint</Application>
  <PresentationFormat>Προσαρμογή</PresentationFormat>
  <Paragraphs>65</Paragraphs>
  <Slides>7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7</vt:i4>
      </vt:variant>
    </vt:vector>
  </HeadingPairs>
  <TitlesOfParts>
    <vt:vector size="14" baseType="lpstr">
      <vt:lpstr> Avenir Next Arabic Bold</vt:lpstr>
      <vt:lpstr>Arial</vt:lpstr>
      <vt:lpstr>Calibri Light</vt:lpstr>
      <vt:lpstr>Calibri</vt:lpstr>
      <vt:lpstr>Calibri (MS)</vt:lpstr>
      <vt:lpstr> Avenir Next Arabic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Giannoulia Afroditi Teacher - coordinator Greek Language and Culture Unit, University of Patras Email: afgiannoul@upnet.gr</dc:title>
  <dc:creator/>
  <cp:lastModifiedBy>AFRODITI GIANNOULIA</cp:lastModifiedBy>
  <cp:revision>21</cp:revision>
  <cp:lastPrinted>2026-09-30T06:15:44Z</cp:lastPrinted>
  <dcterms:created xsi:type="dcterms:W3CDTF">2006-08-16T00:00:00Z</dcterms:created>
  <dcterms:modified xsi:type="dcterms:W3CDTF">2026-09-30T06:24:30Z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1033-12.1.0.28485</vt:lpwstr>
  </property>
  <property fmtid="{D5CDD505-2E9C-101B-9397-08002B2CF9AE}" pid="3" name="ICV">
    <vt:lpwstr>80E92CF1DAE3438F8F92AD0ABE23B646_12</vt:lpwstr>
  </property>
</Properties>
</file>