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1/15/2025</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9431001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1/15/2025</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72088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1/15/2025</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09219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1/15/2025</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32636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1/15/2025</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59327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1/15/2025</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9295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1/15/2025</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273064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1/15/2025</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17708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1/15/2025</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20500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1/15/2025</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309525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1/15/2025</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3304825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1/15/2025</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45489994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accent1">
                <a:lumMod val="75000"/>
                <a:lumOff val="2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54C4B7-3B49-4F64-7D31-D4068F1F1F25}"/>
              </a:ext>
            </a:extLst>
          </p:cNvPr>
          <p:cNvSpPr>
            <a:spLocks noGrp="1"/>
          </p:cNvSpPr>
          <p:nvPr>
            <p:ph type="ctrTitle"/>
          </p:nvPr>
        </p:nvSpPr>
        <p:spPr>
          <a:xfrm>
            <a:off x="4858120" y="391015"/>
            <a:ext cx="6202267" cy="1638953"/>
          </a:xfrm>
        </p:spPr>
        <p:txBody>
          <a:bodyPr anchor="b">
            <a:normAutofit/>
          </a:bodyPr>
          <a:lstStyle/>
          <a:p>
            <a:r>
              <a:rPr lang="el-GR" sz="4400" dirty="0">
                <a:latin typeface="Verdana" panose="020B0604030504040204" pitchFamily="34" charset="0"/>
                <a:ea typeface="Verdana" panose="020B0604030504040204" pitchFamily="34" charset="0"/>
              </a:rPr>
              <a:t>Θεραπευτικά επιχειρήματα.</a:t>
            </a:r>
            <a:endParaRPr lang="en-US" sz="4400" dirty="0">
              <a:latin typeface="Verdana" panose="020B0604030504040204" pitchFamily="34" charset="0"/>
              <a:ea typeface="Verdana" panose="020B0604030504040204" pitchFamily="34" charset="0"/>
            </a:endParaRPr>
          </a:p>
        </p:txBody>
      </p:sp>
      <p:sp>
        <p:nvSpPr>
          <p:cNvPr id="3" name="Subtitle 2">
            <a:extLst>
              <a:ext uri="{FF2B5EF4-FFF2-40B4-BE49-F238E27FC236}">
                <a16:creationId xmlns:a16="http://schemas.microsoft.com/office/drawing/2014/main" id="{6823C4D8-69C1-4E6D-74DB-FC9F146CE42C}"/>
              </a:ext>
            </a:extLst>
          </p:cNvPr>
          <p:cNvSpPr>
            <a:spLocks noGrp="1"/>
          </p:cNvSpPr>
          <p:nvPr>
            <p:ph type="subTitle" idx="1"/>
          </p:nvPr>
        </p:nvSpPr>
        <p:spPr>
          <a:xfrm>
            <a:off x="8796197" y="2329473"/>
            <a:ext cx="2640342" cy="513562"/>
          </a:xfrm>
        </p:spPr>
        <p:txBody>
          <a:bodyPr anchor="t">
            <a:normAutofit/>
          </a:bodyPr>
          <a:lstStyle/>
          <a:p>
            <a:r>
              <a:rPr lang="en-US" dirty="0"/>
              <a:t>Martha Nussbaum</a:t>
            </a:r>
          </a:p>
        </p:txBody>
      </p:sp>
      <p:pic>
        <p:nvPicPr>
          <p:cNvPr id="16" name="Picture 15" descr="Cloudy oil paint art">
            <a:extLst>
              <a:ext uri="{FF2B5EF4-FFF2-40B4-BE49-F238E27FC236}">
                <a16:creationId xmlns:a16="http://schemas.microsoft.com/office/drawing/2014/main" id="{84AD6E23-468C-CC93-D996-1016DEECE5D6}"/>
              </a:ext>
            </a:extLst>
          </p:cNvPr>
          <p:cNvPicPr>
            <a:picLocks noChangeAspect="1"/>
          </p:cNvPicPr>
          <p:nvPr/>
        </p:nvPicPr>
        <p:blipFill>
          <a:blip r:embed="rId2"/>
          <a:srcRect r="54883" b="-1"/>
          <a:stretch/>
        </p:blipFill>
        <p:spPr>
          <a:xfrm>
            <a:off x="20" y="10"/>
            <a:ext cx="4635294" cy="6857990"/>
          </a:xfrm>
          <a:prstGeom prst="rect">
            <a:avLst/>
          </a:prstGeom>
        </p:spPr>
      </p:pic>
      <p:sp>
        <p:nvSpPr>
          <p:cNvPr id="17"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4" name="TextBox 3">
            <a:extLst>
              <a:ext uri="{FF2B5EF4-FFF2-40B4-BE49-F238E27FC236}">
                <a16:creationId xmlns:a16="http://schemas.microsoft.com/office/drawing/2014/main" id="{DE8BDB51-4DD4-53EF-450E-141C508E7B1A}"/>
              </a:ext>
            </a:extLst>
          </p:cNvPr>
          <p:cNvSpPr txBox="1"/>
          <p:nvPr/>
        </p:nvSpPr>
        <p:spPr>
          <a:xfrm>
            <a:off x="7556688" y="5715000"/>
            <a:ext cx="4101912" cy="923330"/>
          </a:xfrm>
          <a:prstGeom prst="rect">
            <a:avLst/>
          </a:prstGeom>
          <a:noFill/>
        </p:spPr>
        <p:txBody>
          <a:bodyPr wrap="square" rtlCol="0">
            <a:spAutoFit/>
          </a:bodyPr>
          <a:lstStyle/>
          <a:p>
            <a:r>
              <a:rPr lang="el-GR" dirty="0"/>
              <a:t> </a:t>
            </a:r>
            <a:r>
              <a:rPr lang="el-GR" dirty="0">
                <a:latin typeface="Verdana" panose="020B0604030504040204" pitchFamily="34" charset="0"/>
                <a:ea typeface="Verdana" panose="020B0604030504040204" pitchFamily="34" charset="0"/>
              </a:rPr>
              <a:t>Εργασία για σελ.27-31 και 47-51.</a:t>
            </a:r>
          </a:p>
          <a:p>
            <a:endParaRPr lang="el-GR" dirty="0">
              <a:latin typeface="Verdana" panose="020B0604030504040204" pitchFamily="34" charset="0"/>
              <a:ea typeface="Verdana" panose="020B0604030504040204" pitchFamily="34" charset="0"/>
            </a:endParaRPr>
          </a:p>
          <a:p>
            <a:r>
              <a:rPr lang="el-GR" dirty="0">
                <a:latin typeface="Verdana" panose="020B0604030504040204" pitchFamily="34" charset="0"/>
                <a:ea typeface="Verdana" panose="020B0604030504040204" pitchFamily="34" charset="0"/>
              </a:rPr>
              <a:t>                        Πανέτα Γεωργία </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38981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65000"/>
                <a:lumOff val="35000"/>
              </a:schemeClr>
            </a:gs>
            <a:gs pos="100000">
              <a:schemeClr val="bg2">
                <a:lumMod val="74000"/>
              </a:schemeClr>
            </a:gs>
            <a:gs pos="9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ECBC4817-7963-8532-1265-D348869D3E9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EFD0378-18E6-1B0E-0CCD-0C2670A8F7CC}"/>
              </a:ext>
            </a:extLst>
          </p:cNvPr>
          <p:cNvSpPr txBox="1"/>
          <p:nvPr/>
        </p:nvSpPr>
        <p:spPr>
          <a:xfrm>
            <a:off x="265176" y="155448"/>
            <a:ext cx="11521440" cy="6268767"/>
          </a:xfrm>
          <a:prstGeom prst="rect">
            <a:avLst/>
          </a:prstGeom>
          <a:noFill/>
        </p:spPr>
        <p:txBody>
          <a:bodyPr wrap="square" rtlCol="0">
            <a:spAutoFit/>
          </a:bodyPr>
          <a:lstStyle/>
          <a:p>
            <a:pPr>
              <a:lnSpc>
                <a:spcPct val="150000"/>
              </a:lnSpc>
            </a:pPr>
            <a:r>
              <a:rPr lang="el-GR" dirty="0">
                <a:latin typeface="Verdana" panose="020B0604030504040204" pitchFamily="34" charset="0"/>
                <a:ea typeface="Verdana" panose="020B0604030504040204" pitchFamily="34" charset="0"/>
              </a:rPr>
              <a:t>Η σχέση του ανθρώπου με τον κόσμο σύμφωνα με τις διαφορετικές σχολές:</a:t>
            </a:r>
            <a:endParaRPr lang="en-US" dirty="0">
              <a:latin typeface="Verdana" panose="020B0604030504040204" pitchFamily="34" charset="0"/>
              <a:ea typeface="Verdana" panose="020B0604030504040204" pitchFamily="34" charset="0"/>
            </a:endParaRPr>
          </a:p>
          <a:p>
            <a:pPr>
              <a:lnSpc>
                <a:spcPct val="150000"/>
              </a:lnSpc>
            </a:pPr>
            <a:r>
              <a:rPr lang="el-GR" dirty="0">
                <a:latin typeface="Verdana" panose="020B0604030504040204" pitchFamily="34" charset="0"/>
                <a:ea typeface="Verdana" panose="020B0604030504040204" pitchFamily="34" charset="0"/>
              </a:rPr>
              <a:t> </a:t>
            </a:r>
          </a:p>
          <a:p>
            <a:pPr>
              <a:lnSpc>
                <a:spcPct val="150000"/>
              </a:lnSpc>
            </a:pPr>
            <a:r>
              <a:rPr lang="el-GR" dirty="0">
                <a:latin typeface="Verdana" panose="020B0604030504040204" pitchFamily="34" charset="0"/>
                <a:ea typeface="Verdana" panose="020B0604030504040204" pitchFamily="34" charset="0"/>
              </a:rPr>
              <a:t>Οι </a:t>
            </a:r>
            <a:r>
              <a:rPr lang="el-GR" b="1" dirty="0">
                <a:latin typeface="Verdana" panose="020B0604030504040204" pitchFamily="34" charset="0"/>
                <a:ea typeface="Verdana" panose="020B0604030504040204" pitchFamily="34" charset="0"/>
              </a:rPr>
              <a:t>Στωικοί</a:t>
            </a:r>
            <a:r>
              <a:rPr lang="el-GR" dirty="0">
                <a:latin typeface="Verdana" panose="020B0604030504040204" pitchFamily="34" charset="0"/>
                <a:ea typeface="Verdana" panose="020B0604030504040204" pitchFamily="34" charset="0"/>
              </a:rPr>
              <a:t> βλέπουν τον κόσμο σαν ένα οργανωμένο σύνολο με σκοπό, και οι ηθικές αρχές τους αντανακλούν αυτή τη δομή. Υποστηρίζουν μια σαφώς τελεολογική θεώρηση. Πιστεύουν ότι ο κόσμος είναι λογικός και οργανωμένος από μια θεϊκή, λογική αρχή (Λόγος). Η ανθρώπινη ευτυχία βρίσκεται στην αρμονία με τη φύση, δηλαδή στη λογική ζωή σύμφωνα με τη φυσική τάξη και τον σκοπό του κόσμου.</a:t>
            </a:r>
            <a:endParaRPr lang="en-US" dirty="0">
              <a:latin typeface="Verdana" panose="020B0604030504040204" pitchFamily="34" charset="0"/>
              <a:ea typeface="Verdana" panose="020B0604030504040204" pitchFamily="34" charset="0"/>
            </a:endParaRPr>
          </a:p>
          <a:p>
            <a:pPr>
              <a:lnSpc>
                <a:spcPct val="150000"/>
              </a:lnSpc>
            </a:pPr>
            <a:endParaRPr lang="el-GR" dirty="0">
              <a:latin typeface="Verdana" panose="020B0604030504040204" pitchFamily="34" charset="0"/>
              <a:ea typeface="Verdana" panose="020B0604030504040204" pitchFamily="34" charset="0"/>
            </a:endParaRPr>
          </a:p>
          <a:p>
            <a:pPr>
              <a:lnSpc>
                <a:spcPct val="150000"/>
              </a:lnSpc>
            </a:pPr>
            <a:r>
              <a:rPr lang="el-GR" dirty="0">
                <a:latin typeface="Verdana" panose="020B0604030504040204" pitchFamily="34" charset="0"/>
                <a:ea typeface="Verdana" panose="020B0604030504040204" pitchFamily="34" charset="0"/>
              </a:rPr>
              <a:t>Οι </a:t>
            </a:r>
            <a:r>
              <a:rPr lang="el-GR" b="1" dirty="0">
                <a:latin typeface="Verdana" panose="020B0604030504040204" pitchFamily="34" charset="0"/>
                <a:ea typeface="Verdana" panose="020B0604030504040204" pitchFamily="34" charset="0"/>
              </a:rPr>
              <a:t>Επικούρειοι</a:t>
            </a:r>
            <a:r>
              <a:rPr lang="el-GR" dirty="0">
                <a:latin typeface="Verdana" panose="020B0604030504040204" pitchFamily="34" charset="0"/>
                <a:ea typeface="Verdana" panose="020B0604030504040204" pitchFamily="34" charset="0"/>
              </a:rPr>
              <a:t> δεν ενδιαφέρονται για έναν κοσμικό σκοπό, αλλά για την πρακτική ευτυχία του ατόμου. </a:t>
            </a:r>
            <a:r>
              <a:rPr lang="en-US" dirty="0">
                <a:latin typeface="Verdana" panose="020B0604030504040204" pitchFamily="34" charset="0"/>
                <a:ea typeface="Verdana" panose="020B0604030504040204" pitchFamily="34" charset="0"/>
              </a:rPr>
              <a:t>A</a:t>
            </a:r>
            <a:r>
              <a:rPr lang="el-GR" dirty="0">
                <a:latin typeface="Verdana" panose="020B0604030504040204" pitchFamily="34" charset="0"/>
                <a:ea typeface="Verdana" panose="020B0604030504040204" pitchFamily="34" charset="0"/>
              </a:rPr>
              <a:t>πορρίπτουν την ιδέα ότι ο κόσμος έχει τελικό σκοπό. Βασίζουν την ηθική τους στη φύση, αλλά με έμφαση στην αναζήτηση της ηδονής ως το ύψιστο αγαθό και στην αποφυγή του πόνου, χωρίς αναφορά σε μια τελεολογική κοσμική τάξη</a:t>
            </a:r>
            <a:r>
              <a:rPr lang="en-US" dirty="0">
                <a:latin typeface="Verdana" panose="020B0604030504040204" pitchFamily="34" charset="0"/>
                <a:ea typeface="Verdana" panose="020B0604030504040204" pitchFamily="34" charset="0"/>
              </a:rPr>
              <a:t>.</a:t>
            </a:r>
          </a:p>
          <a:p>
            <a:pPr>
              <a:lnSpc>
                <a:spcPct val="150000"/>
              </a:lnSpc>
            </a:pPr>
            <a:endParaRPr lang="el-GR" dirty="0">
              <a:latin typeface="Verdana" panose="020B0604030504040204" pitchFamily="34" charset="0"/>
              <a:ea typeface="Verdana" panose="020B0604030504040204" pitchFamily="34" charset="0"/>
            </a:endParaRPr>
          </a:p>
          <a:p>
            <a:pPr>
              <a:lnSpc>
                <a:spcPct val="150000"/>
              </a:lnSpc>
            </a:pPr>
            <a:r>
              <a:rPr lang="el-GR" dirty="0">
                <a:latin typeface="Verdana" panose="020B0604030504040204" pitchFamily="34" charset="0"/>
                <a:ea typeface="Verdana" panose="020B0604030504040204" pitchFamily="34" charset="0"/>
              </a:rPr>
              <a:t>Οι </a:t>
            </a:r>
            <a:r>
              <a:rPr lang="el-GR" b="1" dirty="0">
                <a:latin typeface="Verdana" panose="020B0604030504040204" pitchFamily="34" charset="0"/>
                <a:ea typeface="Verdana" panose="020B0604030504040204" pitchFamily="34" charset="0"/>
              </a:rPr>
              <a:t>άλλες </a:t>
            </a:r>
            <a:r>
              <a:rPr lang="el-GR" dirty="0">
                <a:latin typeface="Verdana" panose="020B0604030504040204" pitchFamily="34" charset="0"/>
                <a:ea typeface="Verdana" panose="020B0604030504040204" pitchFamily="34" charset="0"/>
              </a:rPr>
              <a:t>σχολές έχουν διαφορετικές προσεγγίσεις, που ποικίλλουν μεταξύ απόλυτης αμφισβήτησης (Σκεπτικοί) και ριζοσπαστικής απλότητας (Κυνικοί).</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55530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65000"/>
                <a:lumOff val="35000"/>
              </a:schemeClr>
            </a:gs>
            <a:gs pos="100000">
              <a:schemeClr val="bg2">
                <a:lumMod val="74000"/>
              </a:schemeClr>
            </a:gs>
            <a:gs pos="9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6183BBD0-1521-729D-AD87-8620565FA78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6B94FDB-E83D-30B5-A0E5-23C4099A4ACB}"/>
              </a:ext>
            </a:extLst>
          </p:cNvPr>
          <p:cNvSpPr txBox="1"/>
          <p:nvPr/>
        </p:nvSpPr>
        <p:spPr>
          <a:xfrm>
            <a:off x="417576" y="640080"/>
            <a:ext cx="11521440" cy="5437771"/>
          </a:xfrm>
          <a:prstGeom prst="rect">
            <a:avLst/>
          </a:prstGeom>
          <a:noFill/>
        </p:spPr>
        <p:txBody>
          <a:bodyPr wrap="square" rtlCol="0">
            <a:spAutoFit/>
          </a:bodyPr>
          <a:lstStyle/>
          <a:p>
            <a:pPr>
              <a:lnSpc>
                <a:spcPct val="150000"/>
              </a:lnSpc>
            </a:pPr>
            <a:r>
              <a:rPr lang="el-GR" dirty="0">
                <a:latin typeface="Verdana" panose="020B0604030504040204" pitchFamily="34" charset="0"/>
                <a:ea typeface="Verdana" panose="020B0604030504040204" pitchFamily="34" charset="0"/>
              </a:rPr>
              <a:t>«Θαρρώ θα μπορούσα να πάω να ζήσω με τα ζώα,</a:t>
            </a:r>
          </a:p>
          <a:p>
            <a:pPr>
              <a:lnSpc>
                <a:spcPct val="150000"/>
              </a:lnSpc>
            </a:pPr>
            <a:r>
              <a:rPr lang="el-GR" dirty="0">
                <a:latin typeface="Verdana" panose="020B0604030504040204" pitchFamily="34" charset="0"/>
                <a:ea typeface="Verdana" panose="020B0604030504040204" pitchFamily="34" charset="0"/>
              </a:rPr>
              <a:t>                                   είναι τόσο </a:t>
            </a:r>
            <a:r>
              <a:rPr lang="el-GR" b="1" dirty="0">
                <a:latin typeface="Verdana" panose="020B0604030504040204" pitchFamily="34" charset="0"/>
                <a:ea typeface="Verdana" panose="020B0604030504040204" pitchFamily="34" charset="0"/>
              </a:rPr>
              <a:t>ατάραχα</a:t>
            </a:r>
            <a:r>
              <a:rPr lang="el-GR" dirty="0">
                <a:latin typeface="Verdana" panose="020B0604030504040204" pitchFamily="34" charset="0"/>
                <a:ea typeface="Verdana" panose="020B0604030504040204" pitchFamily="34" charset="0"/>
              </a:rPr>
              <a:t> μέσα στην αυτάρκεια τους</a:t>
            </a:r>
          </a:p>
          <a:p>
            <a:pPr>
              <a:lnSpc>
                <a:spcPct val="150000"/>
              </a:lnSpc>
            </a:pPr>
            <a:r>
              <a:rPr lang="el-GR" dirty="0">
                <a:latin typeface="Verdana" panose="020B0604030504040204" pitchFamily="34" charset="0"/>
                <a:ea typeface="Verdana" panose="020B0604030504040204" pitchFamily="34" charset="0"/>
              </a:rPr>
              <a:t>Στέκομαι και τα κοιτάζω με τις ώρες</a:t>
            </a:r>
          </a:p>
          <a:p>
            <a:pPr>
              <a:lnSpc>
                <a:spcPct val="150000"/>
              </a:lnSpc>
            </a:pPr>
            <a:r>
              <a:rPr lang="el-GR" dirty="0">
                <a:latin typeface="Verdana" panose="020B0604030504040204" pitchFamily="34" charset="0"/>
                <a:ea typeface="Verdana" panose="020B0604030504040204" pitchFamily="34" charset="0"/>
              </a:rPr>
              <a:t>Μήτε ιδρωκοπούν μήτε κλαίγονται για την κατάστασή τους</a:t>
            </a:r>
          </a:p>
          <a:p>
            <a:pPr>
              <a:lnSpc>
                <a:spcPct val="150000"/>
              </a:lnSpc>
            </a:pPr>
            <a:r>
              <a:rPr lang="el-GR" dirty="0">
                <a:latin typeface="Verdana" panose="020B0604030504040204" pitchFamily="34" charset="0"/>
                <a:ea typeface="Verdana" panose="020B0604030504040204" pitchFamily="34" charset="0"/>
              </a:rPr>
              <a:t>Δεν μένουν ξάγρυπνα μες στο σκοτάδι να θρηνούν για τις αμαρτίες τους </a:t>
            </a:r>
          </a:p>
          <a:p>
            <a:pPr>
              <a:lnSpc>
                <a:spcPct val="150000"/>
              </a:lnSpc>
            </a:pPr>
            <a:r>
              <a:rPr lang="el-GR" dirty="0">
                <a:latin typeface="Verdana" panose="020B0604030504040204" pitchFamily="34" charset="0"/>
                <a:ea typeface="Verdana" panose="020B0604030504040204" pitchFamily="34" charset="0"/>
              </a:rPr>
              <a:t>Δεν με αηδιάζουν μιλώντας για το καθήκον τους προς το θεό</a:t>
            </a:r>
          </a:p>
          <a:p>
            <a:pPr>
              <a:lnSpc>
                <a:spcPct val="150000"/>
              </a:lnSpc>
            </a:pPr>
            <a:r>
              <a:rPr lang="el-GR" dirty="0">
                <a:latin typeface="Verdana" panose="020B0604030504040204" pitchFamily="34" charset="0"/>
                <a:ea typeface="Verdana" panose="020B0604030504040204" pitchFamily="34" charset="0"/>
              </a:rPr>
              <a:t>Κανένα δε μένει ανικανοποίητο, κανένα τους δεν το τρελαίνει </a:t>
            </a:r>
          </a:p>
          <a:p>
            <a:pPr>
              <a:lnSpc>
                <a:spcPct val="150000"/>
              </a:lnSpc>
            </a:pPr>
            <a:r>
              <a:rPr lang="el-GR" dirty="0">
                <a:latin typeface="Verdana" panose="020B0604030504040204" pitchFamily="34" charset="0"/>
                <a:ea typeface="Verdana" panose="020B0604030504040204" pitchFamily="34" charset="0"/>
              </a:rPr>
              <a:t>                                            η μανία να κατέχει πράγματα […]</a:t>
            </a:r>
          </a:p>
          <a:p>
            <a:pPr>
              <a:lnSpc>
                <a:spcPct val="150000"/>
              </a:lnSpc>
            </a:pPr>
            <a:r>
              <a:rPr lang="el-GR" dirty="0">
                <a:latin typeface="Verdana" panose="020B0604030504040204" pitchFamily="34" charset="0"/>
                <a:ea typeface="Verdana" panose="020B0604030504040204" pitchFamily="34" charset="0"/>
              </a:rPr>
              <a:t>Σε ολάκερη τη γη κανένα τους δεν είναι σεβάσμιο μήτε δυστυχισμένο </a:t>
            </a:r>
          </a:p>
          <a:p>
            <a:pPr>
              <a:lnSpc>
                <a:spcPct val="150000"/>
              </a:lnSpc>
            </a:pPr>
            <a:r>
              <a:rPr lang="el-GR" dirty="0">
                <a:latin typeface="Verdana" panose="020B0604030504040204" pitchFamily="34" charset="0"/>
                <a:ea typeface="Verdana" panose="020B0604030504040204" pitchFamily="34" charset="0"/>
              </a:rPr>
              <a:t>Κι έτσι μου φανερώνουν τη σχέση τους με μένα και εγώ την αποδέχομαι</a:t>
            </a:r>
          </a:p>
          <a:p>
            <a:pPr>
              <a:lnSpc>
                <a:spcPct val="150000"/>
              </a:lnSpc>
            </a:pPr>
            <a:r>
              <a:rPr lang="el-GR" dirty="0">
                <a:latin typeface="Verdana" panose="020B0604030504040204" pitchFamily="34" charset="0"/>
                <a:ea typeface="Verdana" panose="020B0604030504040204" pitchFamily="34" charset="0"/>
              </a:rPr>
              <a:t>Φέρνουν και μου δείχνουν πλευρές του εαυτού μου</a:t>
            </a:r>
            <a:r>
              <a:rPr lang="en-US" dirty="0">
                <a:latin typeface="Verdana" panose="020B0604030504040204" pitchFamily="34" charset="0"/>
                <a:ea typeface="Verdana" panose="020B0604030504040204" pitchFamily="34" charset="0"/>
              </a:rPr>
              <a:t>,</a:t>
            </a:r>
          </a:p>
          <a:p>
            <a:pPr>
              <a:lnSpc>
                <a:spcPct val="150000"/>
              </a:lnSpc>
            </a:pPr>
            <a:r>
              <a:rPr lang="en-US" dirty="0">
                <a:latin typeface="Verdana" panose="020B0604030504040204" pitchFamily="34" charset="0"/>
                <a:ea typeface="Verdana" panose="020B0604030504040204" pitchFamily="34" charset="0"/>
              </a:rPr>
              <a:t>                                </a:t>
            </a:r>
            <a:r>
              <a:rPr lang="el-GR" dirty="0">
                <a:latin typeface="Verdana" panose="020B0604030504040204" pitchFamily="34" charset="0"/>
                <a:ea typeface="Verdana" panose="020B0604030504040204" pitchFamily="34" charset="0"/>
              </a:rPr>
              <a:t> μαρτυρώντας πως τις κατέχουν έτσι απλά</a:t>
            </a:r>
            <a:r>
              <a:rPr lang="en-US" dirty="0">
                <a:latin typeface="Verdana" panose="020B0604030504040204" pitchFamily="34" charset="0"/>
                <a:ea typeface="Verdana" panose="020B0604030504040204" pitchFamily="34" charset="0"/>
              </a:rPr>
              <a:t>.</a:t>
            </a:r>
            <a:r>
              <a:rPr lang="el-GR" dirty="0">
                <a:latin typeface="Verdana" panose="020B0604030504040204" pitchFamily="34" charset="0"/>
                <a:ea typeface="Verdana" panose="020B0604030504040204" pitchFamily="34" charset="0"/>
              </a:rPr>
              <a:t>»</a:t>
            </a:r>
          </a:p>
          <a:p>
            <a:pPr>
              <a:lnSpc>
                <a:spcPct val="150000"/>
              </a:lnSpc>
            </a:pPr>
            <a:r>
              <a:rPr lang="el-GR" dirty="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“Song of Myself” Walt Whitman</a:t>
            </a:r>
          </a:p>
        </p:txBody>
      </p:sp>
    </p:spTree>
    <p:extLst>
      <p:ext uri="{BB962C8B-B14F-4D97-AF65-F5344CB8AC3E}">
        <p14:creationId xmlns:p14="http://schemas.microsoft.com/office/powerpoint/2010/main" val="357981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000">
              <a:schemeClr val="tx1">
                <a:lumMod val="50000"/>
                <a:lumOff val="50000"/>
              </a:schemeClr>
            </a:gs>
            <a:gs pos="100000">
              <a:schemeClr val="bg2">
                <a:lumMod val="75000"/>
              </a:schemeClr>
            </a:gs>
            <a:gs pos="84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0" name="Straight Connector 9">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597AF1-85F7-9CE5-3989-F567A00BE199}"/>
              </a:ext>
            </a:extLst>
          </p:cNvPr>
          <p:cNvSpPr>
            <a:spLocks noGrp="1"/>
          </p:cNvSpPr>
          <p:nvPr>
            <p:ph type="title"/>
          </p:nvPr>
        </p:nvSpPr>
        <p:spPr>
          <a:xfrm>
            <a:off x="1078992" y="1143000"/>
            <a:ext cx="9052560" cy="3546179"/>
          </a:xfrm>
        </p:spPr>
        <p:txBody>
          <a:bodyPr vert="horz" lIns="91440" tIns="45720" rIns="91440" bIns="45720" rtlCol="0" anchor="t">
            <a:normAutofit/>
          </a:bodyPr>
          <a:lstStyle/>
          <a:p>
            <a:r>
              <a:rPr lang="en-US" sz="3400" dirty="0"/>
              <a:t>“Κενός είναι ο φιλοσοφικός λόγος που δεν θεραπεύει κανένα ανθρώπινο πάθος, ακριβώς όπως η ιατρική δεν ωφελεί παρά μόνο σαν θεραπεύει τις αρρώστιες του σώματος, έτσι και η φιλοσοφία δεν προσφέρει τίποτα αν δεν απαλλάσσει την ψυχή από τα πάθη της.”</a:t>
            </a:r>
            <a:r>
              <a:rPr lang="el-GR" sz="3400" dirty="0"/>
              <a:t>  Επίκουρος.</a:t>
            </a:r>
            <a:endParaRPr lang="en-US" sz="3400" dirty="0"/>
          </a:p>
        </p:txBody>
      </p:sp>
      <p:sp>
        <p:nvSpPr>
          <p:cNvPr id="3" name="Text Placeholder 2">
            <a:extLst>
              <a:ext uri="{FF2B5EF4-FFF2-40B4-BE49-F238E27FC236}">
                <a16:creationId xmlns:a16="http://schemas.microsoft.com/office/drawing/2014/main" id="{C8FE3C07-74DD-3B49-1B38-7209C119B2F1}"/>
              </a:ext>
            </a:extLst>
          </p:cNvPr>
          <p:cNvSpPr>
            <a:spLocks noGrp="1"/>
          </p:cNvSpPr>
          <p:nvPr>
            <p:ph type="body" idx="1"/>
          </p:nvPr>
        </p:nvSpPr>
        <p:spPr>
          <a:xfrm>
            <a:off x="1078992" y="5010912"/>
            <a:ext cx="9052560" cy="704088"/>
          </a:xfrm>
        </p:spPr>
        <p:txBody>
          <a:bodyPr vert="horz" lIns="91440" tIns="45720" rIns="91440" bIns="45720" rtlCol="0">
            <a:normAutofit/>
          </a:bodyPr>
          <a:lstStyle/>
          <a:p>
            <a:pPr>
              <a:lnSpc>
                <a:spcPct val="100000"/>
              </a:lnSpc>
            </a:pPr>
            <a:r>
              <a:rPr lang="en-US" sz="2200" b="1" dirty="0"/>
              <a:t>H </a:t>
            </a:r>
            <a:r>
              <a:rPr lang="en-US" sz="2200" b="1" dirty="0" err="1"/>
              <a:t>Φιλοσοφί</a:t>
            </a:r>
            <a:r>
              <a:rPr lang="en-US" sz="2200" b="1" dirty="0"/>
              <a:t>α ως Ιατρική της Ψυχής.</a:t>
            </a:r>
            <a:endParaRPr lang="en-US" sz="2200" dirty="0"/>
          </a:p>
        </p:txBody>
      </p:sp>
      <p:cxnSp>
        <p:nvCxnSpPr>
          <p:cNvPr id="14" name="Straight Connector 13">
            <a:extLst>
              <a:ext uri="{FF2B5EF4-FFF2-40B4-BE49-F238E27FC236}">
                <a16:creationId xmlns:a16="http://schemas.microsoft.com/office/drawing/2014/main" id="{D81E42A3-743C-4C15-9DA8-93AA9AEBFB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reeform 6">
            <a:extLst>
              <a:ext uri="{FF2B5EF4-FFF2-40B4-BE49-F238E27FC236}">
                <a16:creationId xmlns:a16="http://schemas.microsoft.com/office/drawing/2014/main" id="{7021D92D-08FF-45A6-9109-AC9462C7E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43293"/>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462221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65000"/>
                <a:lumOff val="35000"/>
              </a:schemeClr>
            </a:gs>
            <a:gs pos="100000">
              <a:schemeClr val="bg2">
                <a:lumMod val="74000"/>
              </a:schemeClr>
            </a:gs>
            <a:gs pos="9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E04C854E-9CC2-56BA-BC74-1D2679036DD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456E6E7-27AB-39DD-442B-F7F9004E1B57}"/>
              </a:ext>
            </a:extLst>
          </p:cNvPr>
          <p:cNvSpPr txBox="1"/>
          <p:nvPr/>
        </p:nvSpPr>
        <p:spPr>
          <a:xfrm>
            <a:off x="557784" y="308408"/>
            <a:ext cx="11201400" cy="6218754"/>
          </a:xfrm>
          <a:prstGeom prst="rect">
            <a:avLst/>
          </a:prstGeom>
          <a:noFill/>
        </p:spPr>
        <p:txBody>
          <a:bodyPr wrap="square" rtlCol="0">
            <a:spAutoFit/>
          </a:bodyPr>
          <a:lstStyle/>
          <a:p>
            <a:pPr>
              <a:lnSpc>
                <a:spcPct val="200000"/>
              </a:lnSpc>
            </a:pPr>
            <a:r>
              <a:rPr lang="el-GR" sz="2000" b="1" dirty="0">
                <a:latin typeface="Verdana" panose="020B0604030504040204" pitchFamily="34" charset="0"/>
                <a:ea typeface="Verdana" panose="020B0604030504040204" pitchFamily="34" charset="0"/>
              </a:rPr>
              <a:t>Αποστολή της φιλοσοφίας.</a:t>
            </a:r>
          </a:p>
          <a:p>
            <a:pPr>
              <a:lnSpc>
                <a:spcPct val="200000"/>
              </a:lnSpc>
            </a:pPr>
            <a:endParaRPr lang="el-GR" sz="2000" b="1" dirty="0">
              <a:latin typeface="Verdana" panose="020B0604030504040204" pitchFamily="34" charset="0"/>
              <a:ea typeface="Verdana" panose="020B0604030504040204" pitchFamily="34" charset="0"/>
            </a:endParaRPr>
          </a:p>
          <a:p>
            <a:pPr>
              <a:lnSpc>
                <a:spcPct val="200000"/>
              </a:lnSpc>
            </a:pPr>
            <a:r>
              <a:rPr lang="el-GR" dirty="0">
                <a:latin typeface="Verdana" panose="020B0604030504040204" pitchFamily="34" charset="0"/>
                <a:ea typeface="Verdana" panose="020B0604030504040204" pitchFamily="34" charset="0"/>
              </a:rPr>
              <a:t>Και οι 3 ελληνιστικές φιλοσοφικές σχολές (</a:t>
            </a:r>
            <a:r>
              <a:rPr lang="el-GR">
                <a:latin typeface="Verdana" panose="020B0604030504040204" pitchFamily="34" charset="0"/>
                <a:ea typeface="Verdana" panose="020B0604030504040204" pitchFamily="34" charset="0"/>
              </a:rPr>
              <a:t>οι Επίκουρειοι</a:t>
            </a:r>
            <a:r>
              <a:rPr lang="el-GR" dirty="0">
                <a:latin typeface="Verdana" panose="020B0604030504040204" pitchFamily="34" charset="0"/>
                <a:ea typeface="Verdana" panose="020B0604030504040204" pitchFamily="34" charset="0"/>
              </a:rPr>
              <a:t>, οι Σκεπτικοί και οι Στωικοί) δέχονταν την αναλογία ανάμεσα στη φιλοσοφία και την ιατρική ως εύστοχη. Η αποστολή της φιλοσοφίας είναι παραπλήσια με την αποστολή του γιατρού απλά σε διαφορετικό επίπεδο: μια δραστηριότητα η οποία με επιχειρήματα και συλλογισμούς εξασφάλιζε τον ευδαίμονα βίο. Η καθεμία σχολή εκθείαζε τον εαυτό της, προβάλλοντας τα επιχειρήματά τους για την διαφορετική θεωρία τους. Σε όλες όμως υπάρχει η αντίληψη ότι κίνητρο της φιλοσοφίας ήταν η ανθρώπινη ευημερία (</a:t>
            </a:r>
            <a:r>
              <a:rPr lang="el-GR" i="1" dirty="0">
                <a:latin typeface="Verdana" panose="020B0604030504040204" pitchFamily="34" charset="0"/>
                <a:ea typeface="Verdana" panose="020B0604030504040204" pitchFamily="34" charset="0"/>
              </a:rPr>
              <a:t>ἠ  εὐδαιμονία)</a:t>
            </a:r>
            <a:r>
              <a:rPr lang="el-GR" dirty="0">
                <a:latin typeface="Verdana" panose="020B0604030504040204" pitchFamily="34" charset="0"/>
                <a:ea typeface="Verdana" panose="020B0604030504040204" pitchFamily="34" charset="0"/>
              </a:rPr>
              <a:t> με την απαλλαγή των ανθρωπίνων παθών.. Αυτή η προσέγγιση των ελληνιστικών σχολών και τα διαφορετικά τους επιχειρήματα για τη θεραπεία της ψυχής αναφέρονται σε αυτό το βιβλίο.</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78730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65000"/>
                <a:lumOff val="35000"/>
              </a:schemeClr>
            </a:gs>
            <a:gs pos="100000">
              <a:schemeClr val="bg2">
                <a:lumMod val="74000"/>
              </a:schemeClr>
            </a:gs>
            <a:gs pos="9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F93107-D6B7-5EE7-BC34-BBBF0A010A0E}"/>
              </a:ext>
            </a:extLst>
          </p:cNvPr>
          <p:cNvSpPr txBox="1"/>
          <p:nvPr/>
        </p:nvSpPr>
        <p:spPr>
          <a:xfrm>
            <a:off x="870204" y="308408"/>
            <a:ext cx="10451592" cy="6322372"/>
          </a:xfrm>
          <a:prstGeom prst="rect">
            <a:avLst/>
          </a:prstGeom>
          <a:noFill/>
        </p:spPr>
        <p:txBody>
          <a:bodyPr wrap="square" rtlCol="0">
            <a:spAutoFit/>
          </a:bodyPr>
          <a:lstStyle/>
          <a:p>
            <a:pPr>
              <a:lnSpc>
                <a:spcPct val="150000"/>
              </a:lnSpc>
            </a:pPr>
            <a:r>
              <a:rPr lang="el-GR" sz="2000" b="1" dirty="0">
                <a:latin typeface="Verdana" panose="020B0604030504040204" pitchFamily="34" charset="0"/>
                <a:ea typeface="Verdana" panose="020B0604030504040204" pitchFamily="34" charset="0"/>
              </a:rPr>
              <a:t>Αναλογία Γιατρού και Φιλοσόφου</a:t>
            </a:r>
            <a:endParaRPr lang="en-US" sz="2000" b="1" dirty="0">
              <a:latin typeface="Verdana" panose="020B0604030504040204" pitchFamily="34" charset="0"/>
              <a:ea typeface="Verdana" panose="020B0604030504040204" pitchFamily="34" charset="0"/>
            </a:endParaRPr>
          </a:p>
          <a:p>
            <a:pPr>
              <a:lnSpc>
                <a:spcPct val="150000"/>
              </a:lnSpc>
            </a:pPr>
            <a:r>
              <a:rPr lang="el-GR" dirty="0">
                <a:latin typeface="Verdana" panose="020B0604030504040204" pitchFamily="34" charset="0"/>
                <a:ea typeface="Verdana" panose="020B0604030504040204" pitchFamily="34" charset="0"/>
              </a:rPr>
              <a:t>Ο φιλόσοφος είναι για την ψυχή ό,τι ο γιατρός για το σώμα.</a:t>
            </a:r>
            <a:endParaRPr lang="en-US" dirty="0">
              <a:latin typeface="Verdana" panose="020B0604030504040204" pitchFamily="34" charset="0"/>
              <a:ea typeface="Verdana" panose="020B0604030504040204" pitchFamily="34" charset="0"/>
            </a:endParaRPr>
          </a:p>
          <a:p>
            <a:pPr>
              <a:lnSpc>
                <a:spcPct val="150000"/>
              </a:lnSpc>
            </a:pPr>
            <a:endParaRPr lang="en-US" b="1" dirty="0">
              <a:latin typeface="Verdana" panose="020B0604030504040204" pitchFamily="34" charset="0"/>
              <a:ea typeface="Verdana" panose="020B0604030504040204" pitchFamily="34" charset="0"/>
            </a:endParaRPr>
          </a:p>
          <a:p>
            <a:pPr>
              <a:lnSpc>
                <a:spcPct val="150000"/>
              </a:lnSpc>
            </a:pPr>
            <a:r>
              <a:rPr lang="el-GR" b="1" dirty="0">
                <a:latin typeface="Verdana" panose="020B0604030504040204" pitchFamily="34" charset="0"/>
                <a:ea typeface="Verdana" panose="020B0604030504040204" pitchFamily="34" charset="0"/>
              </a:rPr>
              <a:t>Γιατρός του Σώματος</a:t>
            </a:r>
            <a:r>
              <a:rPr lang="el-GR" dirty="0">
                <a:latin typeface="Verdana" panose="020B0604030504040204" pitchFamily="34" charset="0"/>
                <a:ea typeface="Verdana" panose="020B0604030504040204" pitchFamily="34" charset="0"/>
              </a:rPr>
              <a:t>:</a:t>
            </a:r>
            <a:endParaRPr lang="en-US"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el-GR" dirty="0">
                <a:latin typeface="Verdana" panose="020B0604030504040204" pitchFamily="34" charset="0"/>
                <a:ea typeface="Verdana" panose="020B0604030504040204" pitchFamily="34" charset="0"/>
              </a:rPr>
              <a:t>Διάγνωση σωματικών ασθενειών (π.χ. πόνος, ασθένεια).</a:t>
            </a:r>
            <a:endParaRPr lang="en-US"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el-GR" dirty="0">
                <a:latin typeface="Verdana" panose="020B0604030504040204" pitchFamily="34" charset="0"/>
                <a:ea typeface="Verdana" panose="020B0604030504040204" pitchFamily="34" charset="0"/>
              </a:rPr>
              <a:t>Παροχή φαρμάκων και θεραπείας.</a:t>
            </a:r>
            <a:endParaRPr lang="en-US" dirty="0">
              <a:latin typeface="Verdana" panose="020B0604030504040204" pitchFamily="34" charset="0"/>
              <a:ea typeface="Verdana" panose="020B0604030504040204" pitchFamily="34" charset="0"/>
            </a:endParaRPr>
          </a:p>
          <a:p>
            <a:pPr>
              <a:lnSpc>
                <a:spcPct val="150000"/>
              </a:lnSpc>
            </a:pPr>
            <a:endParaRPr lang="en-US" b="1" dirty="0">
              <a:latin typeface="Verdana" panose="020B0604030504040204" pitchFamily="34" charset="0"/>
              <a:ea typeface="Verdana" panose="020B0604030504040204" pitchFamily="34" charset="0"/>
            </a:endParaRPr>
          </a:p>
          <a:p>
            <a:pPr>
              <a:lnSpc>
                <a:spcPct val="150000"/>
              </a:lnSpc>
            </a:pPr>
            <a:r>
              <a:rPr lang="el-GR" b="1" dirty="0">
                <a:latin typeface="Verdana" panose="020B0604030504040204" pitchFamily="34" charset="0"/>
                <a:ea typeface="Verdana" panose="020B0604030504040204" pitchFamily="34" charset="0"/>
              </a:rPr>
              <a:t>Φιλόσοφος της Ψυχής:</a:t>
            </a:r>
            <a:endParaRPr lang="en-US" b="1"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el-GR" dirty="0">
                <a:latin typeface="Verdana" panose="020B0604030504040204" pitchFamily="34" charset="0"/>
                <a:ea typeface="Verdana" panose="020B0604030504040204" pitchFamily="34" charset="0"/>
              </a:rPr>
              <a:t>Ανάλυση των συναισθημάτων και των πεποιθήσεων που προκαλούν πάθη.</a:t>
            </a:r>
            <a:endParaRPr lang="en-US"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el-GR" dirty="0">
                <a:latin typeface="Verdana" panose="020B0604030504040204" pitchFamily="34" charset="0"/>
                <a:ea typeface="Verdana" panose="020B0604030504040204" pitchFamily="34" charset="0"/>
              </a:rPr>
              <a:t>Παροχή λογικών επιχειρημάτων για την αλλαγή αυτών των πεποιθήσεων και την απαλλαγή των παθών.</a:t>
            </a:r>
            <a:endParaRPr lang="en-US" dirty="0">
              <a:latin typeface="Verdana" panose="020B0604030504040204" pitchFamily="34" charset="0"/>
              <a:ea typeface="Verdana" panose="020B0604030504040204" pitchFamily="34" charset="0"/>
            </a:endParaRPr>
          </a:p>
          <a:p>
            <a:pPr>
              <a:lnSpc>
                <a:spcPct val="150000"/>
              </a:lnSpc>
            </a:pPr>
            <a:endParaRPr lang="en-US" b="1" dirty="0">
              <a:latin typeface="Verdana" panose="020B0604030504040204" pitchFamily="34" charset="0"/>
              <a:ea typeface="Verdana" panose="020B0604030504040204" pitchFamily="34" charset="0"/>
            </a:endParaRPr>
          </a:p>
          <a:p>
            <a:pPr>
              <a:lnSpc>
                <a:spcPct val="150000"/>
              </a:lnSpc>
            </a:pPr>
            <a:r>
              <a:rPr lang="el-GR" b="1" dirty="0">
                <a:latin typeface="Verdana" panose="020B0604030504040204" pitchFamily="34" charset="0"/>
                <a:ea typeface="Verdana" panose="020B0604030504040204" pitchFamily="34" charset="0"/>
              </a:rPr>
              <a:t>Σκοπός</a:t>
            </a:r>
            <a:r>
              <a:rPr lang="el-GR" dirty="0">
                <a:latin typeface="Verdana" panose="020B0604030504040204" pitchFamily="34" charset="0"/>
                <a:ea typeface="Verdana" panose="020B0604030504040204" pitchFamily="34" charset="0"/>
              </a:rPr>
              <a:t>:</a:t>
            </a:r>
            <a:endParaRPr lang="en-US" dirty="0">
              <a:latin typeface="Verdana" panose="020B0604030504040204" pitchFamily="34" charset="0"/>
              <a:ea typeface="Verdana" panose="020B0604030504040204" pitchFamily="34" charset="0"/>
            </a:endParaRPr>
          </a:p>
          <a:p>
            <a:pPr>
              <a:lnSpc>
                <a:spcPct val="150000"/>
              </a:lnSpc>
            </a:pPr>
            <a:r>
              <a:rPr lang="el-GR" dirty="0">
                <a:latin typeface="Verdana" panose="020B0604030504040204" pitchFamily="34" charset="0"/>
                <a:ea typeface="Verdana" panose="020B0604030504040204" pitchFamily="34" charset="0"/>
              </a:rPr>
              <a:t>Ο γιατρός επιδιώκει τη σωματική υγεία.</a:t>
            </a:r>
            <a:endParaRPr lang="en-US" dirty="0">
              <a:latin typeface="Verdana" panose="020B0604030504040204" pitchFamily="34" charset="0"/>
              <a:ea typeface="Verdana" panose="020B0604030504040204" pitchFamily="34" charset="0"/>
            </a:endParaRPr>
          </a:p>
          <a:p>
            <a:pPr>
              <a:lnSpc>
                <a:spcPct val="150000"/>
              </a:lnSpc>
            </a:pPr>
            <a:r>
              <a:rPr lang="el-GR" dirty="0">
                <a:latin typeface="Verdana" panose="020B0604030504040204" pitchFamily="34" charset="0"/>
                <a:ea typeface="Verdana" panose="020B0604030504040204" pitchFamily="34" charset="0"/>
              </a:rPr>
              <a:t>Ο φιλόσοφος την ψυχική αταραξία και την ευδαιμονία</a:t>
            </a:r>
            <a:r>
              <a:rPr lang="el-GR" dirty="0"/>
              <a:t>.</a:t>
            </a:r>
            <a:endParaRPr lang="en-US" dirty="0"/>
          </a:p>
        </p:txBody>
      </p:sp>
    </p:spTree>
    <p:extLst>
      <p:ext uri="{BB962C8B-B14F-4D97-AF65-F5344CB8AC3E}">
        <p14:creationId xmlns:p14="http://schemas.microsoft.com/office/powerpoint/2010/main" val="2870246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65000"/>
                <a:lumOff val="35000"/>
              </a:schemeClr>
            </a:gs>
            <a:gs pos="100000">
              <a:schemeClr val="bg2">
                <a:lumMod val="74000"/>
              </a:schemeClr>
            </a:gs>
            <a:gs pos="9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526BA6B4-E210-93B1-07FA-5C3C41F51D6D}"/>
            </a:ext>
          </a:extLst>
        </p:cNvPr>
        <p:cNvGrpSpPr/>
        <p:nvPr/>
      </p:nvGrpSpPr>
      <p:grpSpPr>
        <a:xfrm>
          <a:off x="0" y="0"/>
          <a:ext cx="0" cy="0"/>
          <a:chOff x="0" y="0"/>
          <a:chExt cx="0" cy="0"/>
        </a:xfrm>
      </p:grpSpPr>
      <p:sp>
        <p:nvSpPr>
          <p:cNvPr id="3" name="Oval 2">
            <a:extLst>
              <a:ext uri="{FF2B5EF4-FFF2-40B4-BE49-F238E27FC236}">
                <a16:creationId xmlns:a16="http://schemas.microsoft.com/office/drawing/2014/main" id="{CCBAE361-B287-7FCE-F015-789BAFBF4DDB}"/>
              </a:ext>
            </a:extLst>
          </p:cNvPr>
          <p:cNvSpPr/>
          <p:nvPr/>
        </p:nvSpPr>
        <p:spPr>
          <a:xfrm>
            <a:off x="7031736" y="518625"/>
            <a:ext cx="3483864" cy="1663566"/>
          </a:xfrm>
          <a:prstGeom prst="ellipse">
            <a:avLst/>
          </a:prstGeom>
          <a:solidFill>
            <a:schemeClr val="bg1">
              <a:lumMod val="5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l-GR" dirty="0">
                <a:latin typeface="Verdana" panose="020B0604030504040204" pitchFamily="34" charset="0"/>
                <a:ea typeface="Verdana" panose="020B0604030504040204" pitchFamily="34" charset="0"/>
              </a:rPr>
              <a:t>Τα επιχειρήματα της φιλοσοφίας επιδρούν στην βασανισμένη ψυχή.</a:t>
            </a:r>
          </a:p>
        </p:txBody>
      </p:sp>
      <p:sp>
        <p:nvSpPr>
          <p:cNvPr id="5" name="Oval 4">
            <a:extLst>
              <a:ext uri="{FF2B5EF4-FFF2-40B4-BE49-F238E27FC236}">
                <a16:creationId xmlns:a16="http://schemas.microsoft.com/office/drawing/2014/main" id="{77029255-90EA-59C8-9BBC-D1499AEB20BF}"/>
              </a:ext>
            </a:extLst>
          </p:cNvPr>
          <p:cNvSpPr/>
          <p:nvPr/>
        </p:nvSpPr>
        <p:spPr>
          <a:xfrm>
            <a:off x="1572768" y="466344"/>
            <a:ext cx="3310128" cy="1810512"/>
          </a:xfrm>
          <a:prstGeom prst="ellipse">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latin typeface="Verdana" panose="020B0604030504040204" pitchFamily="34" charset="0"/>
                <a:ea typeface="Verdana" panose="020B0604030504040204" pitchFamily="34" charset="0"/>
              </a:rPr>
              <a:t> Οι θεραπείες του γιατρού επιδρούν στο σώμα.</a:t>
            </a:r>
            <a:endParaRPr lang="en-US" dirty="0">
              <a:latin typeface="Verdana" panose="020B0604030504040204" pitchFamily="34" charset="0"/>
              <a:ea typeface="Verdana" panose="020B0604030504040204" pitchFamily="34" charset="0"/>
            </a:endParaRPr>
          </a:p>
        </p:txBody>
      </p:sp>
      <p:sp>
        <p:nvSpPr>
          <p:cNvPr id="6" name="Arrow: Down 5">
            <a:extLst>
              <a:ext uri="{FF2B5EF4-FFF2-40B4-BE49-F238E27FC236}">
                <a16:creationId xmlns:a16="http://schemas.microsoft.com/office/drawing/2014/main" id="{F537BC9F-53CD-C266-CAB2-CA1E25539BE9}"/>
              </a:ext>
            </a:extLst>
          </p:cNvPr>
          <p:cNvSpPr/>
          <p:nvPr/>
        </p:nvSpPr>
        <p:spPr>
          <a:xfrm>
            <a:off x="2985516" y="2450592"/>
            <a:ext cx="484632" cy="978408"/>
          </a:xfrm>
          <a:prstGeom prst="downArrow">
            <a:avLst/>
          </a:prstGeom>
          <a:solidFill>
            <a:schemeClr val="tx1">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Down 6">
            <a:extLst>
              <a:ext uri="{FF2B5EF4-FFF2-40B4-BE49-F238E27FC236}">
                <a16:creationId xmlns:a16="http://schemas.microsoft.com/office/drawing/2014/main" id="{035B50F5-7623-975F-681F-B07D55EF5188}"/>
              </a:ext>
            </a:extLst>
          </p:cNvPr>
          <p:cNvSpPr/>
          <p:nvPr/>
        </p:nvSpPr>
        <p:spPr>
          <a:xfrm>
            <a:off x="8531352" y="2286642"/>
            <a:ext cx="484632" cy="978408"/>
          </a:xfrm>
          <a:prstGeom prst="downArrow">
            <a:avLst/>
          </a:prstGeom>
          <a:solidFill>
            <a:schemeClr val="tx1">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133E6CD-2ECA-808A-1888-27059D919FFB}"/>
              </a:ext>
            </a:extLst>
          </p:cNvPr>
          <p:cNvSpPr/>
          <p:nvPr/>
        </p:nvSpPr>
        <p:spPr>
          <a:xfrm>
            <a:off x="7031736" y="3658241"/>
            <a:ext cx="3666744" cy="2605399"/>
          </a:xfrm>
          <a:prstGeom prst="ellipse">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latin typeface="Verdana" panose="020B0604030504040204" pitchFamily="34" charset="0"/>
                <a:ea typeface="Verdana" panose="020B0604030504040204" pitchFamily="34" charset="0"/>
              </a:rPr>
              <a:t>Η φιλοσοφία θεραπεύει ανθρώπινες αρρώστιες που προκαλούνται από ψευδείς πεποιθήσεις.</a:t>
            </a:r>
          </a:p>
        </p:txBody>
      </p:sp>
      <p:sp>
        <p:nvSpPr>
          <p:cNvPr id="9" name="Oval 8">
            <a:extLst>
              <a:ext uri="{FF2B5EF4-FFF2-40B4-BE49-F238E27FC236}">
                <a16:creationId xmlns:a16="http://schemas.microsoft.com/office/drawing/2014/main" id="{7902FCE8-984A-F13E-6865-E3256C5CA837}"/>
              </a:ext>
            </a:extLst>
          </p:cNvPr>
          <p:cNvSpPr/>
          <p:nvPr/>
        </p:nvSpPr>
        <p:spPr>
          <a:xfrm>
            <a:off x="1454657" y="3720308"/>
            <a:ext cx="3546349" cy="2671348"/>
          </a:xfrm>
          <a:prstGeom prst="ellipse">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latin typeface="Verdana" panose="020B0604030504040204" pitchFamily="34" charset="0"/>
                <a:ea typeface="Verdana" panose="020B0604030504040204" pitchFamily="34" charset="0"/>
              </a:rPr>
              <a:t>Η ιατρική τέχνη εξελίσσεται για να προσφέρει θεραπείες σε ένα σώμα που πάσχει.</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73355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65000"/>
                <a:lumOff val="35000"/>
              </a:schemeClr>
            </a:gs>
            <a:gs pos="100000">
              <a:schemeClr val="bg2">
                <a:lumMod val="74000"/>
              </a:schemeClr>
            </a:gs>
            <a:gs pos="9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968B0BDE-266C-B93F-1C73-6074F816668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B83BB7C-4C76-8AA9-7769-8AFBEC298A2D}"/>
              </a:ext>
            </a:extLst>
          </p:cNvPr>
          <p:cNvSpPr txBox="1"/>
          <p:nvPr/>
        </p:nvSpPr>
        <p:spPr>
          <a:xfrm>
            <a:off x="614172" y="381560"/>
            <a:ext cx="10870692" cy="6095643"/>
          </a:xfrm>
          <a:prstGeom prst="rect">
            <a:avLst/>
          </a:prstGeom>
          <a:noFill/>
        </p:spPr>
        <p:txBody>
          <a:bodyPr wrap="square" rtlCol="0">
            <a:spAutoFit/>
          </a:bodyPr>
          <a:lstStyle/>
          <a:p>
            <a:pPr>
              <a:lnSpc>
                <a:spcPct val="200000"/>
              </a:lnSpc>
            </a:pPr>
            <a:r>
              <a:rPr lang="el-GR" dirty="0">
                <a:latin typeface="Verdana" panose="020B0604030504040204" pitchFamily="34" charset="0"/>
                <a:ea typeface="Verdana" panose="020B0604030504040204" pitchFamily="34" charset="0"/>
              </a:rPr>
              <a:t>Τα </a:t>
            </a:r>
            <a:r>
              <a:rPr lang="el-GR" u="sng" dirty="0">
                <a:latin typeface="Verdana" panose="020B0604030504040204" pitchFamily="34" charset="0"/>
                <a:ea typeface="Verdana" panose="020B0604030504040204" pitchFamily="34" charset="0"/>
              </a:rPr>
              <a:t>θεραπευτικά επιχειρήματα </a:t>
            </a:r>
            <a:r>
              <a:rPr lang="el-GR" dirty="0">
                <a:latin typeface="Verdana" panose="020B0604030504040204" pitchFamily="34" charset="0"/>
                <a:ea typeface="Verdana" panose="020B0604030504040204" pitchFamily="34" charset="0"/>
              </a:rPr>
              <a:t>είναι </a:t>
            </a:r>
            <a:r>
              <a:rPr lang="el-GR" b="1" dirty="0">
                <a:latin typeface="Verdana" panose="020B0604030504040204" pitchFamily="34" charset="0"/>
                <a:ea typeface="Verdana" panose="020B0604030504040204" pitchFamily="34" charset="0"/>
              </a:rPr>
              <a:t>λογικές τεχνικές </a:t>
            </a:r>
            <a:r>
              <a:rPr lang="el-GR" dirty="0">
                <a:latin typeface="Verdana" panose="020B0604030504040204" pitchFamily="34" charset="0"/>
                <a:ea typeface="Verdana" panose="020B0604030504040204" pitchFamily="34" charset="0"/>
              </a:rPr>
              <a:t>που αντιμετωπίζουν πάθη όπως ο φόβος, η θλίψη και η υπερβολική επιθυμία, με στόχο την επίτευξη της ψυχικής αταραξίας (</a:t>
            </a:r>
            <a:r>
              <a:rPr lang="el-GR" i="1" dirty="0">
                <a:latin typeface="Verdana" panose="020B0604030504040204" pitchFamily="34" charset="0"/>
                <a:ea typeface="Verdana" panose="020B0604030504040204" pitchFamily="34" charset="0"/>
              </a:rPr>
              <a:t>ἀταραξία</a:t>
            </a:r>
            <a:r>
              <a:rPr lang="el-GR" dirty="0">
                <a:latin typeface="Verdana" panose="020B0604030504040204" pitchFamily="34" charset="0"/>
                <a:ea typeface="Verdana" panose="020B0604030504040204" pitchFamily="34" charset="0"/>
              </a:rPr>
              <a:t>) και την απελευθέρωση από παράλογες σκέψεις.</a:t>
            </a:r>
          </a:p>
          <a:p>
            <a:pPr>
              <a:lnSpc>
                <a:spcPct val="200000"/>
              </a:lnSpc>
            </a:pPr>
            <a:r>
              <a:rPr lang="el-GR" b="1" dirty="0">
                <a:latin typeface="Verdana" panose="020B0604030504040204" pitchFamily="34" charset="0"/>
                <a:ea typeface="Verdana" panose="020B0604030504040204" pitchFamily="34" charset="0"/>
              </a:rPr>
              <a:t>Λογικές τεχνικές:</a:t>
            </a:r>
          </a:p>
          <a:p>
            <a:pPr>
              <a:lnSpc>
                <a:spcPct val="200000"/>
              </a:lnSpc>
            </a:pPr>
            <a:r>
              <a:rPr lang="el-GR" dirty="0">
                <a:latin typeface="Verdana" panose="020B0604030504040204" pitchFamily="34" charset="0"/>
                <a:ea typeface="Verdana" panose="020B0604030504040204" pitchFamily="34" charset="0"/>
              </a:rPr>
              <a:t>Μόλις εντοπιστούν οι πηγές των παθών, όπως ο φόβος του θανάτου ή οι υπερβολικές επιθυμίες, ο φιλόσοφος-δάσκαλος προσπαθεί μέσα από λογικά επιχειρήματα και με την μέθοδο της διαλεκτικής να τις εξαλείψει.</a:t>
            </a:r>
          </a:p>
          <a:p>
            <a:pPr>
              <a:lnSpc>
                <a:spcPct val="200000"/>
              </a:lnSpc>
            </a:pPr>
            <a:r>
              <a:rPr lang="el-GR" dirty="0">
                <a:latin typeface="Verdana" panose="020B0604030504040204" pitchFamily="34" charset="0"/>
                <a:ea typeface="Verdana" panose="020B0604030504040204" pitchFamily="34" charset="0"/>
              </a:rPr>
              <a:t>Η φιλοσοφία είναι πάνω από όλα η τέχνη του </a:t>
            </a:r>
            <a:r>
              <a:rPr lang="el-GR" b="1" i="1" dirty="0">
                <a:latin typeface="Verdana" panose="020B0604030504040204" pitchFamily="34" charset="0"/>
                <a:ea typeface="Verdana" panose="020B0604030504040204" pitchFamily="34" charset="0"/>
              </a:rPr>
              <a:t>ζῆν</a:t>
            </a:r>
            <a:r>
              <a:rPr lang="el-GR" dirty="0">
                <a:latin typeface="Verdana" panose="020B0604030504040204" pitchFamily="34" charset="0"/>
                <a:ea typeface="Verdana" panose="020B0604030504040204" pitchFamily="34" charset="0"/>
              </a:rPr>
              <a:t> και κυρίως του </a:t>
            </a:r>
            <a:r>
              <a:rPr lang="el-GR" b="1" i="1" dirty="0">
                <a:latin typeface="Verdana" panose="020B0604030504040204" pitchFamily="34" charset="0"/>
                <a:ea typeface="Verdana" panose="020B0604030504040204" pitchFamily="34" charset="0"/>
              </a:rPr>
              <a:t>εύ ζῆν</a:t>
            </a:r>
            <a:r>
              <a:rPr lang="el-GR" b="1" dirty="0">
                <a:latin typeface="Verdana" panose="020B0604030504040204" pitchFamily="34" charset="0"/>
                <a:ea typeface="Verdana" panose="020B0604030504040204" pitchFamily="34" charset="0"/>
              </a:rPr>
              <a:t>, </a:t>
            </a:r>
            <a:r>
              <a:rPr lang="el-GR" dirty="0">
                <a:latin typeface="Verdana" panose="020B0604030504040204" pitchFamily="34" charset="0"/>
                <a:ea typeface="Verdana" panose="020B0604030504040204" pitchFamily="34" charset="0"/>
              </a:rPr>
              <a:t>είναι μια δραστηριότητα που εξασφαλίζει, με επιχειρήματα και συλλογισμούς, τον </a:t>
            </a:r>
            <a:r>
              <a:rPr lang="el-GR" b="1" i="1" dirty="0">
                <a:latin typeface="Verdana" panose="020B0604030504040204" pitchFamily="34" charset="0"/>
                <a:ea typeface="Verdana" panose="020B0604030504040204" pitchFamily="34" charset="0"/>
              </a:rPr>
              <a:t>εὐδαίμονα βίο</a:t>
            </a:r>
            <a:r>
              <a:rPr lang="el-GR" dirty="0">
                <a:latin typeface="Verdana" panose="020B0604030504040204" pitchFamily="34" charset="0"/>
                <a:ea typeface="Verdana" panose="020B0604030504040204" pitchFamily="34" charset="0"/>
              </a:rPr>
              <a:t>.</a:t>
            </a:r>
          </a:p>
          <a:p>
            <a:pPr>
              <a:lnSpc>
                <a:spcPct val="200000"/>
              </a:lnSpc>
            </a:pPr>
            <a:r>
              <a:rPr lang="el-GR" dirty="0">
                <a:latin typeface="Verdana" panose="020B0604030504040204" pitchFamily="34" charset="0"/>
                <a:ea typeface="Verdana" panose="020B0604030504040204" pitchFamily="34" charset="0"/>
              </a:rPr>
              <a:t>Για την επικούρεια σχολή η ευδαιμονία πραγματοποιείται κυρίως με την επίτευξη ενός συγκεκριμένου τρόπου ζωής.</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49183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65000"/>
                <a:lumOff val="35000"/>
              </a:schemeClr>
            </a:gs>
            <a:gs pos="100000">
              <a:schemeClr val="bg2">
                <a:lumMod val="74000"/>
              </a:schemeClr>
            </a:gs>
            <a:gs pos="9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55A41F19-94E3-51A7-868F-E7046C918DF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F601762-1847-8167-B191-535BF40123ED}"/>
              </a:ext>
            </a:extLst>
          </p:cNvPr>
          <p:cNvSpPr txBox="1"/>
          <p:nvPr/>
        </p:nvSpPr>
        <p:spPr>
          <a:xfrm>
            <a:off x="477012" y="935176"/>
            <a:ext cx="10870692" cy="6649641"/>
          </a:xfrm>
          <a:prstGeom prst="rect">
            <a:avLst/>
          </a:prstGeom>
          <a:noFill/>
        </p:spPr>
        <p:txBody>
          <a:bodyPr wrap="square" rtlCol="0">
            <a:spAutoFit/>
          </a:bodyPr>
          <a:lstStyle/>
          <a:p>
            <a:pPr>
              <a:lnSpc>
                <a:spcPct val="200000"/>
              </a:lnSpc>
            </a:pPr>
            <a:r>
              <a:rPr lang="el-GR" sz="2000" u="sng" dirty="0">
                <a:latin typeface="Verdana" panose="020B0604030504040204" pitchFamily="34" charset="0"/>
                <a:ea typeface="Verdana" panose="020B0604030504040204" pitchFamily="34" charset="0"/>
              </a:rPr>
              <a:t>Οι έννοιες της «</a:t>
            </a:r>
            <a:r>
              <a:rPr lang="el-GR" sz="2000" b="1" u="sng" dirty="0">
                <a:latin typeface="Verdana" panose="020B0604030504040204" pitchFamily="34" charset="0"/>
                <a:ea typeface="Verdana" panose="020B0604030504040204" pitchFamily="34" charset="0"/>
              </a:rPr>
              <a:t>φύσης</a:t>
            </a:r>
            <a:r>
              <a:rPr lang="el-GR" sz="2000" u="sng" dirty="0">
                <a:latin typeface="Verdana" panose="020B0604030504040204" pitchFamily="34" charset="0"/>
                <a:ea typeface="Verdana" panose="020B0604030504040204" pitchFamily="34" charset="0"/>
              </a:rPr>
              <a:t>» και του «</a:t>
            </a:r>
            <a:r>
              <a:rPr lang="el-GR" sz="2000" b="1" u="sng" dirty="0">
                <a:latin typeface="Verdana" panose="020B0604030504040204" pitchFamily="34" charset="0"/>
                <a:ea typeface="Verdana" panose="020B0604030504040204" pitchFamily="34" charset="0"/>
              </a:rPr>
              <a:t>φυσικού</a:t>
            </a:r>
            <a:r>
              <a:rPr lang="el-GR" sz="2000" u="sng" dirty="0">
                <a:latin typeface="Verdana" panose="020B0604030504040204" pitchFamily="34" charset="0"/>
                <a:ea typeface="Verdana" panose="020B0604030504040204" pitchFamily="34" charset="0"/>
              </a:rPr>
              <a:t>».</a:t>
            </a:r>
          </a:p>
          <a:p>
            <a:pPr>
              <a:lnSpc>
                <a:spcPct val="200000"/>
              </a:lnSpc>
            </a:pPr>
            <a:r>
              <a:rPr lang="el-GR" sz="2000" dirty="0">
                <a:latin typeface="Verdana" panose="020B0604030504040204" pitchFamily="34" charset="0"/>
                <a:ea typeface="Verdana" panose="020B0604030504040204" pitchFamily="34" charset="0"/>
              </a:rPr>
              <a:t>Είναι λάθος να πιστεύουμε ότι για την ηθική φιλοσοφία «</a:t>
            </a:r>
            <a:r>
              <a:rPr lang="el-GR" sz="2000" b="1" dirty="0">
                <a:latin typeface="Verdana" panose="020B0604030504040204" pitchFamily="34" charset="0"/>
                <a:ea typeface="Verdana" panose="020B0604030504040204" pitchFamily="34" charset="0"/>
              </a:rPr>
              <a:t>φύση</a:t>
            </a:r>
            <a:r>
              <a:rPr lang="el-GR" sz="2000" dirty="0">
                <a:latin typeface="Verdana" panose="020B0604030504040204" pitchFamily="34" charset="0"/>
                <a:ea typeface="Verdana" panose="020B0604030504040204" pitchFamily="34" charset="0"/>
              </a:rPr>
              <a:t>» σημαίνει πως οι κανόνες της στηρίζονται στην ιδέα ενός κόσμου από τον οποίο λείπει η ανθρώπινη παρέμβαση.</a:t>
            </a:r>
          </a:p>
          <a:p>
            <a:pPr>
              <a:lnSpc>
                <a:spcPct val="200000"/>
              </a:lnSpc>
            </a:pPr>
            <a:r>
              <a:rPr lang="el-GR" sz="2000" dirty="0">
                <a:latin typeface="Verdana" panose="020B0604030504040204" pitchFamily="34" charset="0"/>
                <a:ea typeface="Verdana" panose="020B0604030504040204" pitchFamily="34" charset="0"/>
              </a:rPr>
              <a:t>Η επίκληση της «</a:t>
            </a:r>
            <a:r>
              <a:rPr lang="el-GR" sz="2000" b="1" dirty="0">
                <a:latin typeface="Verdana" panose="020B0604030504040204" pitchFamily="34" charset="0"/>
                <a:ea typeface="Verdana" panose="020B0604030504040204" pitchFamily="34" charset="0"/>
              </a:rPr>
              <a:t>φύσης</a:t>
            </a:r>
            <a:r>
              <a:rPr lang="el-GR" sz="2000" dirty="0">
                <a:latin typeface="Verdana" panose="020B0604030504040204" pitchFamily="34" charset="0"/>
                <a:ea typeface="Verdana" panose="020B0604030504040204" pitchFamily="34" charset="0"/>
              </a:rPr>
              <a:t>» συνήθως υπονοεί την απουσία περιοριστικών εµποδίων. Ακριβώς όπως η υγεία ευδοκιμεί όταν δεν υπάρχουν αρρώστιες και εμπόδια, έτσι και η ηθική και κοινωνική μας φύση ευδοκιμεί όταν δεν υπάρχουν  ανασταλτικά εμπόδια στις ικανότητές μας.</a:t>
            </a:r>
          </a:p>
          <a:p>
            <a:pPr>
              <a:lnSpc>
                <a:spcPct val="200000"/>
              </a:lnSpc>
            </a:pPr>
            <a:endParaRPr lang="el-GR" sz="2000" dirty="0">
              <a:latin typeface="Verdana" panose="020B0604030504040204" pitchFamily="34" charset="0"/>
              <a:ea typeface="Verdana" panose="020B0604030504040204" pitchFamily="34" charset="0"/>
            </a:endParaRPr>
          </a:p>
          <a:p>
            <a:pPr>
              <a:lnSpc>
                <a:spcPct val="200000"/>
              </a:lnSpc>
            </a:pPr>
            <a:endParaRPr lang="el-GR" dirty="0">
              <a:latin typeface="Verdana" panose="020B0604030504040204" pitchFamily="34" charset="0"/>
              <a:ea typeface="Verdana" panose="020B0604030504040204" pitchFamily="34" charset="0"/>
            </a:endParaRPr>
          </a:p>
          <a:p>
            <a:pPr>
              <a:lnSpc>
                <a:spcPct val="200000"/>
              </a:lnSpc>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6626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65000"/>
                <a:lumOff val="35000"/>
              </a:schemeClr>
            </a:gs>
            <a:gs pos="100000">
              <a:schemeClr val="bg2">
                <a:lumMod val="74000"/>
              </a:schemeClr>
            </a:gs>
            <a:gs pos="9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A822EF06-1B2C-5E6C-9019-5015278A080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9C338A1-ACD8-64D2-0FA2-B5BCF59C899B}"/>
              </a:ext>
            </a:extLst>
          </p:cNvPr>
          <p:cNvSpPr txBox="1"/>
          <p:nvPr/>
        </p:nvSpPr>
        <p:spPr>
          <a:xfrm>
            <a:off x="458724" y="1392376"/>
            <a:ext cx="10870692" cy="4433650"/>
          </a:xfrm>
          <a:prstGeom prst="rect">
            <a:avLst/>
          </a:prstGeom>
          <a:noFill/>
        </p:spPr>
        <p:txBody>
          <a:bodyPr wrap="square" rtlCol="0">
            <a:spAutoFit/>
          </a:bodyPr>
          <a:lstStyle/>
          <a:p>
            <a:pPr>
              <a:lnSpc>
                <a:spcPct val="200000"/>
              </a:lnSpc>
            </a:pPr>
            <a:r>
              <a:rPr lang="el-GR" dirty="0">
                <a:latin typeface="Verdana" panose="020B0604030504040204" pitchFamily="34" charset="0"/>
                <a:ea typeface="Verdana" panose="020B0604030504040204" pitchFamily="34" charset="0"/>
              </a:rPr>
              <a:t>Οι έλληνες φιλόσοφοι εξετάζουν πώς ήταν τα πράγματα προτού προλάβει ο πολιτισμός να επιδράσει στους ανθρώπους. Κάποιες φορές φέρνουν ως παράδειγμα τη συμπεριφορά των νηπίων και των ζώων. Δεν εννοούν όμως ότι επιζητούν μια ζωή χωρίς πολιτισμό. Απλά θεωρούν ότι πολλές από τις καθημερινές μας πεποιθήσεις φέρνουν εμπόδια στην ευδαιμονία.</a:t>
            </a:r>
          </a:p>
          <a:p>
            <a:pPr>
              <a:lnSpc>
                <a:spcPct val="200000"/>
              </a:lnSpc>
            </a:pPr>
            <a:r>
              <a:rPr lang="el-GR" dirty="0">
                <a:latin typeface="Verdana" panose="020B0604030504040204" pitchFamily="34" charset="0"/>
                <a:ea typeface="Verdana" panose="020B0604030504040204" pitchFamily="34" charset="0"/>
              </a:rPr>
              <a:t>Δεν εμπιστεύονται την κοινωνία ως έχει και εξετάζουν τις δυνατότητες που υπάρχουν έξω από αυτήν για να αναζητήσουν νέα πρότυπα μιας ευτυχισμένης ζωής.Μία νόρμα πλήρους ανθρώπινης ευδοκίμησης. ‘Ενα ριζοσπαστικό τρόπο ζωής που θα φέρει την αληθινή ευδαιμονία. </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7679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65000"/>
                <a:lumOff val="35000"/>
              </a:schemeClr>
            </a:gs>
            <a:gs pos="100000">
              <a:schemeClr val="bg2">
                <a:lumMod val="74000"/>
              </a:schemeClr>
            </a:gs>
            <a:gs pos="9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9A9A652C-F83E-6349-7E05-F07DE26D8D8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048F089-12EB-CBC9-B70E-65B4AB868426}"/>
              </a:ext>
            </a:extLst>
          </p:cNvPr>
          <p:cNvSpPr txBox="1"/>
          <p:nvPr/>
        </p:nvSpPr>
        <p:spPr>
          <a:xfrm>
            <a:off x="335280" y="156117"/>
            <a:ext cx="11521440" cy="6130268"/>
          </a:xfrm>
          <a:prstGeom prst="rect">
            <a:avLst/>
          </a:prstGeom>
          <a:noFill/>
        </p:spPr>
        <p:txBody>
          <a:bodyPr wrap="square" rtlCol="0">
            <a:spAutoFit/>
          </a:bodyPr>
          <a:lstStyle/>
          <a:p>
            <a:pPr>
              <a:lnSpc>
                <a:spcPct val="150000"/>
              </a:lnSpc>
            </a:pPr>
            <a:r>
              <a:rPr lang="el-GR" dirty="0">
                <a:latin typeface="Verdana" panose="020B0604030504040204" pitchFamily="34" charset="0"/>
                <a:ea typeface="Verdana" panose="020B0604030504040204" pitchFamily="34" charset="0"/>
              </a:rPr>
              <a:t>Οι ελληνιστικές φιλοσοφικές σχολές διαφέρουν όμως στο πώς αντιλαμβάνονται και στηρίζουν τις ηθικές τους αρχές (</a:t>
            </a:r>
            <a:r>
              <a:rPr lang="el-GR" u="sng" dirty="0">
                <a:latin typeface="Verdana" panose="020B0604030504040204" pitchFamily="34" charset="0"/>
                <a:ea typeface="Verdana" panose="020B0604030504040204" pitchFamily="34" charset="0"/>
              </a:rPr>
              <a:t>κανονιστική θεώρηση</a:t>
            </a:r>
            <a:r>
              <a:rPr lang="el-GR" dirty="0">
                <a:latin typeface="Verdana" panose="020B0604030504040204" pitchFamily="34" charset="0"/>
                <a:ea typeface="Verdana" panose="020B0604030504040204" pitchFamily="34" charset="0"/>
              </a:rPr>
              <a:t>) στη σχέση με τη </a:t>
            </a:r>
            <a:r>
              <a:rPr lang="el-GR" u="sng" dirty="0">
                <a:latin typeface="Verdana" panose="020B0604030504040204" pitchFamily="34" charset="0"/>
                <a:ea typeface="Verdana" panose="020B0604030504040204" pitchFamily="34" charset="0"/>
              </a:rPr>
              <a:t>φύση</a:t>
            </a:r>
            <a:r>
              <a:rPr lang="el-GR" dirty="0">
                <a:latin typeface="Verdana" panose="020B0604030504040204" pitchFamily="34" charset="0"/>
                <a:ea typeface="Verdana" panose="020B0604030504040204" pitchFamily="34" charset="0"/>
              </a:rPr>
              <a:t>, και ιδιαίτερα στο αν και πώς εντάσσουν αυτές τις αρχές μέσα σε μια συνολική, </a:t>
            </a:r>
            <a:r>
              <a:rPr lang="el-GR" u="sng" dirty="0">
                <a:latin typeface="Verdana" panose="020B0604030504040204" pitchFamily="34" charset="0"/>
                <a:ea typeface="Verdana" panose="020B0604030504040204" pitchFamily="34" charset="0"/>
              </a:rPr>
              <a:t>τελεολογική</a:t>
            </a:r>
            <a:r>
              <a:rPr lang="el-GR" dirty="0">
                <a:latin typeface="Verdana" panose="020B0604030504040204" pitchFamily="34" charset="0"/>
                <a:ea typeface="Verdana" panose="020B0604030504040204" pitchFamily="34" charset="0"/>
              </a:rPr>
              <a:t> (σκοποκατευθυνόμενη) θεώρηση του κόσμου.</a:t>
            </a:r>
            <a:endParaRPr lang="en-US" dirty="0">
              <a:latin typeface="Verdana" panose="020B0604030504040204" pitchFamily="34" charset="0"/>
              <a:ea typeface="Verdana" panose="020B0604030504040204" pitchFamily="34" charset="0"/>
            </a:endParaRPr>
          </a:p>
          <a:p>
            <a:pPr>
              <a:lnSpc>
                <a:spcPct val="150000"/>
              </a:lnSpc>
            </a:pPr>
            <a:endParaRPr lang="el-GR" dirty="0">
              <a:latin typeface="Verdana" panose="020B0604030504040204" pitchFamily="34" charset="0"/>
              <a:ea typeface="Verdana" panose="020B0604030504040204" pitchFamily="34" charset="0"/>
            </a:endParaRPr>
          </a:p>
          <a:p>
            <a:r>
              <a:rPr lang="en-US" b="1" dirty="0">
                <a:latin typeface="Verdana" panose="020B0604030504040204" pitchFamily="34" charset="0"/>
                <a:ea typeface="Verdana" panose="020B0604030504040204" pitchFamily="34" charset="0"/>
              </a:rPr>
              <a:t>K</a:t>
            </a:r>
            <a:r>
              <a:rPr lang="el-GR" b="1" dirty="0">
                <a:latin typeface="Verdana" panose="020B0604030504040204" pitchFamily="34" charset="0"/>
                <a:ea typeface="Verdana" panose="020B0604030504040204" pitchFamily="34" charset="0"/>
              </a:rPr>
              <a:t>ανονιστική θεώρηση της φύσης</a:t>
            </a:r>
            <a:r>
              <a:rPr lang="el-GR" dirty="0">
                <a:latin typeface="Verdana" panose="020B0604030504040204" pitchFamily="34" charset="0"/>
                <a:ea typeface="Verdana" panose="020B0604030504040204" pitchFamily="34" charset="0"/>
              </a:rPr>
              <a:t>:</a:t>
            </a:r>
          </a:p>
          <a:p>
            <a:pPr>
              <a:lnSpc>
                <a:spcPct val="150000"/>
              </a:lnSpc>
            </a:pPr>
            <a:r>
              <a:rPr lang="el-GR" dirty="0">
                <a:latin typeface="Verdana" panose="020B0604030504040204" pitchFamily="34" charset="0"/>
                <a:ea typeface="Verdana" panose="020B0604030504040204" pitchFamily="34" charset="0"/>
              </a:rPr>
              <a:t> Οι φιλοσοφικές σχολές χρησιμοποιούν την έννοια της «φύσης» για να καθορίσουν πώς πρέπει να ζει ένας άνθρωπος. </a:t>
            </a:r>
          </a:p>
          <a:p>
            <a:pPr>
              <a:lnSpc>
                <a:spcPct val="150000"/>
              </a:lnSpc>
            </a:pPr>
            <a:r>
              <a:rPr lang="el-GR" dirty="0">
                <a:latin typeface="Verdana" panose="020B0604030504040204" pitchFamily="34" charset="0"/>
                <a:ea typeface="Verdana" panose="020B0604030504040204" pitchFamily="34" charset="0"/>
              </a:rPr>
              <a:t>«</a:t>
            </a:r>
            <a:r>
              <a:rPr lang="el-GR" b="1" dirty="0">
                <a:latin typeface="Verdana" panose="020B0604030504040204" pitchFamily="34" charset="0"/>
                <a:ea typeface="Verdana" panose="020B0604030504040204" pitchFamily="34" charset="0"/>
              </a:rPr>
              <a:t>Φύση</a:t>
            </a:r>
            <a:r>
              <a:rPr lang="el-GR" dirty="0">
                <a:latin typeface="Verdana" panose="020B0604030504040204" pitchFamily="34" charset="0"/>
                <a:ea typeface="Verdana" panose="020B0604030504040204" pitchFamily="34" charset="0"/>
              </a:rPr>
              <a:t>» μπορεί να σημαίνει:</a:t>
            </a:r>
          </a:p>
          <a:p>
            <a:pPr marL="285750" indent="-285750">
              <a:lnSpc>
                <a:spcPct val="150000"/>
              </a:lnSpc>
              <a:buFont typeface="Wingdings" panose="05000000000000000000" pitchFamily="2" charset="2"/>
              <a:buChar char="Ø"/>
            </a:pPr>
            <a:r>
              <a:rPr lang="el-GR" dirty="0">
                <a:latin typeface="Verdana" panose="020B0604030504040204" pitchFamily="34" charset="0"/>
                <a:ea typeface="Verdana" panose="020B0604030504040204" pitchFamily="34" charset="0"/>
              </a:rPr>
              <a:t>Την ανθρώπινη φύση (τι είναι φυσικό για τον άνθρωπο).</a:t>
            </a:r>
          </a:p>
          <a:p>
            <a:pPr marL="285750" indent="-285750">
              <a:lnSpc>
                <a:spcPct val="150000"/>
              </a:lnSpc>
              <a:buFont typeface="Wingdings" panose="05000000000000000000" pitchFamily="2" charset="2"/>
              <a:buChar char="Ø"/>
            </a:pPr>
            <a:r>
              <a:rPr lang="el-GR" dirty="0">
                <a:latin typeface="Verdana" panose="020B0604030504040204" pitchFamily="34" charset="0"/>
                <a:ea typeface="Verdana" panose="020B0604030504040204" pitchFamily="34" charset="0"/>
              </a:rPr>
              <a:t>Την κοσμική φύση (ο φυσικός κόσμος ως σύνολο).</a:t>
            </a:r>
          </a:p>
          <a:p>
            <a:pPr>
              <a:lnSpc>
                <a:spcPct val="150000"/>
              </a:lnSpc>
            </a:pPr>
            <a:endParaRPr lang="en-US" b="1" dirty="0">
              <a:latin typeface="Verdana" panose="020B0604030504040204" pitchFamily="34" charset="0"/>
              <a:ea typeface="Verdana" panose="020B0604030504040204" pitchFamily="34" charset="0"/>
            </a:endParaRPr>
          </a:p>
          <a:p>
            <a:pPr>
              <a:lnSpc>
                <a:spcPct val="150000"/>
              </a:lnSpc>
            </a:pPr>
            <a:r>
              <a:rPr lang="el-GR" b="1" dirty="0">
                <a:latin typeface="Verdana" panose="020B0604030504040204" pitchFamily="34" charset="0"/>
                <a:ea typeface="Verdana" panose="020B0604030504040204" pitchFamily="34" charset="0"/>
              </a:rPr>
              <a:t>Τελεολογική κοσμοαντίληψη</a:t>
            </a:r>
            <a:r>
              <a:rPr lang="el-GR" dirty="0">
                <a:latin typeface="Verdana" panose="020B0604030504040204" pitchFamily="34" charset="0"/>
                <a:ea typeface="Verdana" panose="020B0604030504040204" pitchFamily="34" charset="0"/>
              </a:rPr>
              <a:t>:</a:t>
            </a:r>
          </a:p>
          <a:p>
            <a:pPr>
              <a:lnSpc>
                <a:spcPct val="150000"/>
              </a:lnSpc>
            </a:pPr>
            <a:r>
              <a:rPr lang="el-GR" dirty="0">
                <a:latin typeface="Verdana" panose="020B0604030504040204" pitchFamily="34" charset="0"/>
                <a:ea typeface="Verdana" panose="020B0604030504040204" pitchFamily="34" charset="0"/>
              </a:rPr>
              <a:t> Αυτό αναφέρεται στην ιδέα ότι ο κόσμος έχει έναν σκοπό ή τελικό λόγο ύπαρξης (τέλος). Στις τελεολογικές θεωρήσεις, οι αρχές και οι κανόνες ζωής συχνά βασίζονται σε αυτόν τον σκοπό.</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79347306"/>
      </p:ext>
    </p:extLst>
  </p:cSld>
  <p:clrMapOvr>
    <a:masterClrMapping/>
  </p:clrMapOvr>
</p:sld>
</file>

<file path=ppt/theme/theme1.xml><?xml version="1.0" encoding="utf-8"?>
<a:theme xmlns:a="http://schemas.openxmlformats.org/drawingml/2006/main" name="HeadlinesVTI">
  <a:themeElements>
    <a:clrScheme name="AnalogousFromDarkSeedLeftStep">
      <a:dk1>
        <a:srgbClr val="000000"/>
      </a:dk1>
      <a:lt1>
        <a:srgbClr val="FFFFFF"/>
      </a:lt1>
      <a:dk2>
        <a:srgbClr val="1C2432"/>
      </a:dk2>
      <a:lt2>
        <a:srgbClr val="F2F3F0"/>
      </a:lt2>
      <a:accent1>
        <a:srgbClr val="844BC5"/>
      </a:accent1>
      <a:accent2>
        <a:srgbClr val="4842B7"/>
      </a:accent2>
      <a:accent3>
        <a:srgbClr val="4B78C5"/>
      </a:accent3>
      <a:accent4>
        <a:srgbClr val="3999B3"/>
      </a:accent4>
      <a:accent5>
        <a:srgbClr val="49C0A8"/>
      </a:accent5>
      <a:accent6>
        <a:srgbClr val="39B368"/>
      </a:accent6>
      <a:hlink>
        <a:srgbClr val="339A97"/>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otalTime>401</TotalTime>
  <Words>1059</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Avenir Next LT Pro</vt:lpstr>
      <vt:lpstr>Sitka Banner</vt:lpstr>
      <vt:lpstr>Verdana</vt:lpstr>
      <vt:lpstr>Wingdings</vt:lpstr>
      <vt:lpstr>HeadlinesVTI</vt:lpstr>
      <vt:lpstr>Θεραπευτικά επιχειρήματα.</vt:lpstr>
      <vt:lpstr>“Κενός είναι ο φιλοσοφικός λόγος που δεν θεραπεύει κανένα ανθρώπινο πάθος, ακριβώς όπως η ιατρική δεν ωφελεί παρά μόνο σαν θεραπεύει τις αρρώστιες του σώματος, έτσι και η φιλοσοφία δεν προσφέρει τίποτα αν δεν απαλλάσσει την ψυχή από τα πάθη της.”  Επίκουρος.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georgia paneta</dc:creator>
  <cp:lastModifiedBy>georgia paneta</cp:lastModifiedBy>
  <cp:revision>12</cp:revision>
  <cp:lastPrinted>2025-01-09T13:24:01Z</cp:lastPrinted>
  <dcterms:created xsi:type="dcterms:W3CDTF">2024-12-26T17:46:47Z</dcterms:created>
  <dcterms:modified xsi:type="dcterms:W3CDTF">2025-01-15T20:07:02Z</dcterms:modified>
</cp:coreProperties>
</file>