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B83FD0-AE28-47BB-989B-C98604C047EE}" type="datetimeFigureOut">
              <a:rPr lang="el-GR" smtClean="0"/>
              <a:pPr/>
              <a:t>2/1/2025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7E5C6F-4168-422B-9DDC-EEF5CDA35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Book Antiqua" pitchFamily="18" charset="0"/>
              </a:rPr>
              <a:t>Ο Αριστοτέλης Για Τα Συναισθήματα και την Ηθική Υγεία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l-GR" sz="3300" b="1" dirty="0" smtClean="0">
                <a:latin typeface="Book Antiqua" pitchFamily="18" charset="0"/>
              </a:rPr>
              <a:t>Οι βάσεις των συναισθημάτων και των σωματικών </a:t>
            </a:r>
            <a:r>
              <a:rPr lang="el-GR" sz="3300" b="1" dirty="0" smtClean="0">
                <a:latin typeface="Book Antiqua" pitchFamily="18" charset="0"/>
              </a:rPr>
              <a:t>ορμών</a:t>
            </a:r>
            <a:endParaRPr lang="el-GR" sz="3300" b="1" dirty="0" smtClean="0">
              <a:latin typeface="Book Antiqua" pitchFamily="18" charset="0"/>
            </a:endParaRPr>
          </a:p>
          <a:p>
            <a:pPr algn="ctr"/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Φοιτήτρια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:</a:t>
            </a:r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Αφροδίτη Κωτσίδη</a:t>
            </a:r>
          </a:p>
          <a:p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Σωματικές ορμές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: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 η δίψα, η πείνα και ο σεξουαλικός πόθος</a:t>
            </a:r>
          </a:p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Θεωρεί την ορμή ως μια μορφή </a:t>
            </a:r>
            <a:r>
              <a:rPr lang="el-GR" sz="2400" dirty="0" smtClean="0">
                <a:latin typeface="Book Antiqua" pitchFamily="18" charset="0"/>
              </a:rPr>
              <a:t>ὀ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ρέξεως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και την περιγράφει ως </a:t>
            </a:r>
            <a:r>
              <a:rPr lang="el-GR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κατευθυνόμενη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.</a:t>
            </a:r>
          </a:p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Συγκεκριμένα,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αναφέρει σε απόσπασμα των Ηθικών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Νικομαχείων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για την</a:t>
            </a:r>
            <a:r>
              <a:rPr lang="el-GR" sz="2400" dirty="0" smtClean="0">
                <a:latin typeface="Book Antiqua" pitchFamily="18" charset="0"/>
              </a:rPr>
              <a:t> </a:t>
            </a:r>
            <a:r>
              <a:rPr lang="el-GR" sz="2400" b="1" dirty="0" smtClean="0">
                <a:latin typeface="Book Antiqua" pitchFamily="18" charset="0"/>
              </a:rPr>
              <a:t>ὄρέξις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ότι είναι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:</a:t>
            </a: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Book Antiqua" pitchFamily="18" charset="0"/>
              </a:rPr>
              <a:t>«λόγου </a:t>
            </a:r>
            <a:r>
              <a:rPr lang="el-GR" sz="2400" dirty="0" smtClean="0">
                <a:latin typeface="Book Antiqua" pitchFamily="18" charset="0"/>
              </a:rPr>
              <a:t>φαίνεται </a:t>
            </a:r>
            <a:r>
              <a:rPr lang="el-GR" sz="2400" dirty="0" smtClean="0">
                <a:latin typeface="Book Antiqua" pitchFamily="18" charset="0"/>
              </a:rPr>
              <a:t>μετέχειν» και «πειθαρχεῖ </a:t>
            </a:r>
            <a:r>
              <a:rPr lang="el-GR" sz="2400" dirty="0" smtClean="0">
                <a:latin typeface="Book Antiqua" pitchFamily="18" charset="0"/>
              </a:rPr>
              <a:t>τῷ </a:t>
            </a:r>
            <a:r>
              <a:rPr lang="el-GR" sz="2400" dirty="0" smtClean="0">
                <a:latin typeface="Book Antiqua" pitchFamily="18" charset="0"/>
              </a:rPr>
              <a:t>λόγῳ» </a:t>
            </a:r>
            <a:endParaRPr lang="el-G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Οι μορφές ορέξεως βλέπουν με συγκεκριμένο τρόπο το αντικείμενο, </a:t>
            </a:r>
            <a:r>
              <a:rPr lang="el-GR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μέσω ενεργοποίησης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, βοηθώντας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το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έμβιο ον στην προσέγγιση της ιδέας του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αγαθού.</a:t>
            </a:r>
            <a:endParaRPr lang="el-G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Book Antiqua" pitchFamily="18" charset="0"/>
              </a:rPr>
              <a:t>Η οπτική γωνία του Αριστοτέλη για τις σωματικές ορμές</a:t>
            </a:r>
            <a:r>
              <a:rPr lang="en-GB" dirty="0" smtClean="0">
                <a:latin typeface="Book Antiqua" pitchFamily="18" charset="0"/>
              </a:rPr>
              <a:t>:</a:t>
            </a:r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001156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 smtClean="0">
                <a:latin typeface="Book Antiqua" pitchFamily="18" charset="0"/>
              </a:rPr>
              <a:t>Κοινό χαρακτηριστικό ζώων και ανθρώπων</a:t>
            </a:r>
            <a:r>
              <a:rPr lang="en-US" sz="2600" dirty="0" smtClean="0">
                <a:latin typeface="Book Antiqua" pitchFamily="18" charset="0"/>
              </a:rPr>
              <a:t>: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l-GR" sz="2600" b="1" dirty="0" smtClean="0">
                <a:latin typeface="Book Antiqua" pitchFamily="18" charset="0"/>
              </a:rPr>
              <a:t>εγκράτεια</a:t>
            </a:r>
            <a:r>
              <a:rPr lang="el-GR" sz="2600" dirty="0" smtClean="0">
                <a:latin typeface="Book Antiqua" pitchFamily="18" charset="0"/>
              </a:rPr>
              <a:t>, δηλαδή η κατάλληλη διαχείριση των ὄρέξεων.</a:t>
            </a:r>
          </a:p>
          <a:p>
            <a:pPr>
              <a:buNone/>
            </a:pPr>
            <a:r>
              <a:rPr lang="el-GR" sz="2600" u="sng" dirty="0" smtClean="0">
                <a:latin typeface="Book Antiqua" pitchFamily="18" charset="0"/>
              </a:rPr>
              <a:t>Αλλά</a:t>
            </a:r>
            <a:r>
              <a:rPr lang="en-US" sz="2600" u="sng" dirty="0" smtClean="0">
                <a:latin typeface="Book Antiqua" pitchFamily="18" charset="0"/>
              </a:rPr>
              <a:t>:</a:t>
            </a:r>
            <a:r>
              <a:rPr lang="el-GR" sz="2600" dirty="0" smtClean="0">
                <a:latin typeface="Book Antiqua" pitchFamily="18" charset="0"/>
              </a:rPr>
              <a:t> </a:t>
            </a:r>
            <a:endParaRPr lang="en-US" sz="26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Book Antiqua" pitchFamily="18" charset="0"/>
              </a:rPr>
              <a:t> </a:t>
            </a:r>
            <a:r>
              <a:rPr lang="el-GR" sz="2600" dirty="0" smtClean="0">
                <a:latin typeface="Book Antiqua" pitchFamily="18" charset="0"/>
              </a:rPr>
              <a:t>Η καταστολή </a:t>
            </a:r>
            <a:r>
              <a:rPr lang="el-GR" sz="2600" u="sng" dirty="0" smtClean="0">
                <a:latin typeface="Book Antiqua" pitchFamily="18" charset="0"/>
              </a:rPr>
              <a:t>δεν αρκεί</a:t>
            </a:r>
            <a:r>
              <a:rPr lang="el-GR" sz="2600" dirty="0" smtClean="0">
                <a:latin typeface="Book Antiqua" pitchFamily="18" charset="0"/>
              </a:rPr>
              <a:t> για να επιτευχθεί η συνέτιση της ὄρέξις. Αυτό θα οδηγήσει </a:t>
            </a:r>
            <a:r>
              <a:rPr lang="el-GR" sz="2600" dirty="0" smtClean="0">
                <a:latin typeface="Book Antiqua" pitchFamily="18" charset="0"/>
              </a:rPr>
              <a:t>σ</a:t>
            </a:r>
            <a:r>
              <a:rPr lang="el-GR" sz="2600" dirty="0" smtClean="0">
                <a:latin typeface="Book Antiqua" pitchFamily="18" charset="0"/>
              </a:rPr>
              <a:t>την </a:t>
            </a:r>
            <a:r>
              <a:rPr lang="el-GR" sz="2600" dirty="0" smtClean="0">
                <a:latin typeface="Book Antiqua" pitchFamily="18" charset="0"/>
              </a:rPr>
              <a:t>αυτοσυγκράτηση και όχι </a:t>
            </a:r>
            <a:r>
              <a:rPr lang="el-GR" sz="2600" dirty="0" smtClean="0">
                <a:latin typeface="Book Antiqua" pitchFamily="18" charset="0"/>
              </a:rPr>
              <a:t>στην </a:t>
            </a:r>
            <a:r>
              <a:rPr lang="el-GR" sz="2600" dirty="0" smtClean="0">
                <a:latin typeface="Book Antiqua" pitchFamily="18" charset="0"/>
              </a:rPr>
              <a:t>αρετή.</a:t>
            </a:r>
          </a:p>
          <a:p>
            <a:pPr>
              <a:buFont typeface="Wingdings" pitchFamily="2" charset="2"/>
              <a:buChar char="v"/>
            </a:pPr>
            <a:r>
              <a:rPr lang="el-GR" sz="2600" dirty="0" smtClean="0">
                <a:latin typeface="Book Antiqua" pitchFamily="18" charset="0"/>
              </a:rPr>
              <a:t>Προ</a:t>
            </a:r>
            <a:r>
              <a:rPr lang="el-GR" sz="2600" dirty="0" smtClean="0"/>
              <a:t>ϋ</a:t>
            </a:r>
            <a:r>
              <a:rPr lang="el-GR" sz="2600" dirty="0" smtClean="0">
                <a:latin typeface="Book Antiqua" pitchFamily="18" charset="0"/>
              </a:rPr>
              <a:t>πόθεση </a:t>
            </a:r>
            <a:r>
              <a:rPr lang="el-GR" sz="2600" dirty="0" smtClean="0">
                <a:latin typeface="Book Antiqua" pitchFamily="18" charset="0"/>
              </a:rPr>
              <a:t>για την επίτευξη </a:t>
            </a:r>
            <a:r>
              <a:rPr lang="el-GR" sz="2600" u="sng" dirty="0" smtClean="0">
                <a:latin typeface="Book Antiqua" pitchFamily="18" charset="0"/>
              </a:rPr>
              <a:t>της αρετής</a:t>
            </a:r>
            <a:r>
              <a:rPr lang="en-US" sz="2600" dirty="0" smtClean="0">
                <a:latin typeface="Book Antiqua" pitchFamily="18" charset="0"/>
              </a:rPr>
              <a:t>:</a:t>
            </a:r>
            <a:r>
              <a:rPr lang="el-GR" sz="2600" dirty="0" smtClean="0">
                <a:latin typeface="Book Antiqua" pitchFamily="18" charset="0"/>
              </a:rPr>
              <a:t> </a:t>
            </a:r>
            <a:r>
              <a:rPr lang="el-GR" sz="2600" b="1" dirty="0" smtClean="0">
                <a:latin typeface="Book Antiqua" pitchFamily="18" charset="0"/>
              </a:rPr>
              <a:t>ψυχολογική ισορροπία</a:t>
            </a:r>
          </a:p>
          <a:p>
            <a:pPr>
              <a:buFont typeface="Wingdings" pitchFamily="2" charset="2"/>
              <a:buChar char="Ø"/>
            </a:pPr>
            <a:r>
              <a:rPr lang="el-GR" sz="2600" u="sng" dirty="0" smtClean="0">
                <a:latin typeface="Book Antiqua" pitchFamily="18" charset="0"/>
              </a:rPr>
              <a:t>Καλόν</a:t>
            </a:r>
            <a:r>
              <a:rPr lang="en-GB" sz="2600" dirty="0" smtClean="0">
                <a:latin typeface="Book Antiqua" pitchFamily="18" charset="0"/>
              </a:rPr>
              <a:t>: </a:t>
            </a:r>
            <a:r>
              <a:rPr lang="el-GR" sz="2600" dirty="0" smtClean="0">
                <a:latin typeface="Book Antiqua" pitchFamily="18" charset="0"/>
              </a:rPr>
              <a:t>Είναι το αντικείμενο του </a:t>
            </a:r>
            <a:r>
              <a:rPr lang="el-GR" sz="2600" dirty="0" smtClean="0">
                <a:latin typeface="Book Antiqua" pitchFamily="18" charset="0"/>
              </a:rPr>
              <a:t>ἐ</a:t>
            </a:r>
            <a:r>
              <a:rPr lang="el-GR" sz="2600" dirty="0" smtClean="0">
                <a:latin typeface="Book Antiqua" pitchFamily="18" charset="0"/>
              </a:rPr>
              <a:t>πιθυμητικο</a:t>
            </a:r>
            <a:r>
              <a:rPr lang="el-GR" sz="2600" dirty="0" smtClean="0">
                <a:latin typeface="Book Antiqua" pitchFamily="18" charset="0"/>
              </a:rPr>
              <a:t>ῦ</a:t>
            </a:r>
            <a:r>
              <a:rPr lang="el-GR" sz="2600" dirty="0" smtClean="0">
                <a:latin typeface="Book Antiqua" pitchFamily="18" charset="0"/>
              </a:rPr>
              <a:t> </a:t>
            </a:r>
            <a:r>
              <a:rPr lang="el-GR" sz="2600" dirty="0" smtClean="0">
                <a:latin typeface="Book Antiqua" pitchFamily="18" charset="0"/>
              </a:rPr>
              <a:t>ενός ηθικά διαπαιδαγωγημένου ατόμου</a:t>
            </a:r>
            <a:r>
              <a:rPr lang="el-GR" sz="2600" dirty="0" smtClean="0">
                <a:latin typeface="Book Antiqua" pitchFamily="18" charset="0"/>
              </a:rPr>
              <a:t>.</a:t>
            </a:r>
            <a:endParaRPr lang="en-GB" sz="26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Book Antiqua" pitchFamily="18" charset="0"/>
              </a:rPr>
              <a:t>Στο Περί ζώων κινήσεως, παραλληρίζεται ο φόβος και το τρόμαγμα  με το θελκτικό αντικείμενο.</a:t>
            </a:r>
            <a:endParaRPr lang="el-GR" sz="2600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Αρετή της εγκράτειας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: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500" dirty="0" smtClean="0">
                <a:latin typeface="Book Antiqua" pitchFamily="18" charset="0"/>
              </a:rPr>
              <a:t>Στην Ρητορική,γίνεται λεπτομερής αναφορά </a:t>
            </a:r>
            <a:r>
              <a:rPr lang="el-GR" sz="2500" b="1" dirty="0" smtClean="0">
                <a:latin typeface="Book Antiqua" pitchFamily="18" charset="0"/>
              </a:rPr>
              <a:t>των</a:t>
            </a:r>
            <a:r>
              <a:rPr lang="el-GR" sz="2500" dirty="0" smtClean="0">
                <a:latin typeface="Book Antiqua" pitchFamily="18" charset="0"/>
              </a:rPr>
              <a:t> </a:t>
            </a:r>
            <a:r>
              <a:rPr lang="el-GR" sz="2500" b="1" dirty="0" smtClean="0">
                <a:latin typeface="Book Antiqua" pitchFamily="18" charset="0"/>
              </a:rPr>
              <a:t>συναισθημάτων</a:t>
            </a:r>
            <a:r>
              <a:rPr lang="el-GR" sz="2500" dirty="0" smtClean="0">
                <a:latin typeface="Book Antiqua" pitchFamily="18" charset="0"/>
              </a:rPr>
              <a:t> όπως</a:t>
            </a:r>
            <a:r>
              <a:rPr lang="en-GB" sz="2500" dirty="0" smtClean="0">
                <a:latin typeface="Book Antiqua" pitchFamily="18" charset="0"/>
              </a:rPr>
              <a:t>:</a:t>
            </a:r>
            <a:r>
              <a:rPr lang="el-GR" sz="2500" dirty="0" smtClean="0">
                <a:latin typeface="Book Antiqua" pitchFamily="18" charset="0"/>
              </a:rPr>
              <a:t> </a:t>
            </a:r>
            <a:r>
              <a:rPr lang="el-GR" sz="2500" dirty="0" smtClean="0">
                <a:latin typeface="Book Antiqua" pitchFamily="18" charset="0"/>
              </a:rPr>
              <a:t>ο </a:t>
            </a:r>
            <a:r>
              <a:rPr lang="el-GR" sz="2500" dirty="0" smtClean="0">
                <a:latin typeface="Book Antiqua" pitchFamily="18" charset="0"/>
              </a:rPr>
              <a:t>φόβος, το </a:t>
            </a:r>
            <a:r>
              <a:rPr lang="el-GR" sz="2500" dirty="0" smtClean="0">
                <a:latin typeface="Book Antiqua" pitchFamily="18" charset="0"/>
              </a:rPr>
              <a:t>έλεος ,η </a:t>
            </a:r>
            <a:r>
              <a:rPr lang="el-GR" sz="2500" dirty="0" smtClean="0">
                <a:latin typeface="Book Antiqua" pitchFamily="18" charset="0"/>
              </a:rPr>
              <a:t>αγάπη μεταξύ φίλων και ο </a:t>
            </a:r>
            <a:r>
              <a:rPr lang="el-GR" sz="2500" dirty="0" smtClean="0">
                <a:latin typeface="Book Antiqua" pitchFamily="18" charset="0"/>
              </a:rPr>
              <a:t>θυμός.</a:t>
            </a:r>
            <a:endParaRPr lang="en-GB" sz="25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500" dirty="0" smtClean="0">
                <a:latin typeface="Book Antiqua" pitchFamily="18" charset="0"/>
              </a:rPr>
              <a:t>Στόχος του ρήτορα→ η </a:t>
            </a:r>
            <a:r>
              <a:rPr lang="el-GR" sz="2500" b="1" dirty="0" smtClean="0">
                <a:latin typeface="Book Antiqua" pitchFamily="18" charset="0"/>
              </a:rPr>
              <a:t>πρόκληση</a:t>
            </a:r>
            <a:r>
              <a:rPr lang="el-GR" sz="2500" dirty="0" smtClean="0">
                <a:latin typeface="Book Antiqua" pitchFamily="18" charset="0"/>
              </a:rPr>
              <a:t> αυτών των συναισθημάτων στο ακροατήριο.</a:t>
            </a:r>
          </a:p>
          <a:p>
            <a:pPr>
              <a:buFont typeface="Wingdings" pitchFamily="2" charset="2"/>
              <a:buChar char="v"/>
            </a:pPr>
            <a:r>
              <a:rPr lang="el-GR" sz="2500" dirty="0" smtClean="0">
                <a:latin typeface="Book Antiqua" pitchFamily="18" charset="0"/>
              </a:rPr>
              <a:t>Ώστε, να λαμβάνει υπόψην του την επικράτηση των ήδη αναφερθέντων συναισθημάτων και </a:t>
            </a:r>
            <a:r>
              <a:rPr lang="el-GR" sz="2500" dirty="0" smtClean="0">
                <a:latin typeface="Book Antiqua" pitchFamily="18" charset="0"/>
              </a:rPr>
              <a:t>λα</a:t>
            </a:r>
            <a:r>
              <a:rPr lang="el-GR" sz="2400" dirty="0" smtClean="0"/>
              <a:t>ϊ</a:t>
            </a:r>
            <a:r>
              <a:rPr lang="el-GR" sz="2500" dirty="0" smtClean="0">
                <a:latin typeface="Book Antiqua" pitchFamily="18" charset="0"/>
              </a:rPr>
              <a:t>κών </a:t>
            </a:r>
            <a:r>
              <a:rPr lang="el-GR" sz="2500" dirty="0" smtClean="0">
                <a:latin typeface="Book Antiqua" pitchFamily="18" charset="0"/>
              </a:rPr>
              <a:t>απόψεων στον χώρο του ακροατηρίου.</a:t>
            </a:r>
            <a:endParaRPr lang="el-GR" sz="25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Book Antiqua" pitchFamily="18" charset="0"/>
              </a:rPr>
              <a:t>Ο </a:t>
            </a:r>
            <a:r>
              <a:rPr lang="el-GR" dirty="0" smtClean="0">
                <a:latin typeface="Book Antiqua" pitchFamily="18" charset="0"/>
              </a:rPr>
              <a:t>κανονιστικός </a:t>
            </a:r>
            <a:r>
              <a:rPr lang="el-GR" dirty="0" smtClean="0">
                <a:latin typeface="Book Antiqua" pitchFamily="18" charset="0"/>
              </a:rPr>
              <a:t>ρόλος </a:t>
            </a:r>
            <a:r>
              <a:rPr lang="el-GR" dirty="0" smtClean="0">
                <a:latin typeface="Book Antiqua" pitchFamily="18" charset="0"/>
              </a:rPr>
              <a:t>του</a:t>
            </a:r>
            <a:br>
              <a:rPr lang="el-GR" dirty="0" smtClean="0">
                <a:latin typeface="Book Antiqua" pitchFamily="18" charset="0"/>
              </a:rPr>
            </a:br>
            <a:r>
              <a:rPr lang="el-GR" dirty="0" smtClean="0">
                <a:latin typeface="Book Antiqua" pitchFamily="18" charset="0"/>
              </a:rPr>
              <a:t>συναισθήματος ως προς το εὖ ζῆν</a:t>
            </a:r>
            <a:r>
              <a:rPr lang="en-GB" dirty="0" smtClean="0">
                <a:latin typeface="Book Antiqua" pitchFamily="18" charset="0"/>
              </a:rPr>
              <a:t>:</a:t>
            </a:r>
            <a:r>
              <a:rPr lang="el-GR" dirty="0" smtClean="0">
                <a:latin typeface="Book Antiqua" pitchFamily="18" charset="0"/>
              </a:rPr>
              <a:t> </a:t>
            </a:r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 Antiqua" pitchFamily="18" charset="0"/>
              </a:rPr>
              <a:t>Υποθετικά, η πεποίθηση και το επιχείρημα</a:t>
            </a:r>
            <a:r>
              <a:rPr lang="en-GB" sz="2400" dirty="0" smtClean="0">
                <a:latin typeface="Book Antiqua" pitchFamily="18" charset="0"/>
              </a:rPr>
              <a:t> </a:t>
            </a:r>
            <a:r>
              <a:rPr lang="el-GR" sz="2400" dirty="0" smtClean="0">
                <a:latin typeface="Book Antiqua" pitchFamily="18" charset="0"/>
              </a:rPr>
              <a:t>βρίσκονται κοντά στο </a:t>
            </a:r>
            <a:r>
              <a:rPr lang="el-GR" sz="2400" u="sng" dirty="0" smtClean="0">
                <a:latin typeface="Book Antiqua" pitchFamily="18" charset="0"/>
              </a:rPr>
              <a:t>τι πραγματικά παράγει το συναίσθημα.</a:t>
            </a:r>
          </a:p>
          <a:p>
            <a:r>
              <a:rPr lang="el-GR" sz="2400" dirty="0" smtClean="0">
                <a:latin typeface="Book Antiqua" pitchFamily="18" charset="0"/>
              </a:rPr>
              <a:t>Σύμφωνα με τον Αριστοτέλη, τα συναισθήματα έχουν την δυνατότητα να δημιουργηθούν και να ακυρωθούν από τον </a:t>
            </a:r>
            <a:r>
              <a:rPr lang="el-GR" sz="2400" b="1" dirty="0" smtClean="0">
                <a:latin typeface="Book Antiqua" pitchFamily="18" charset="0"/>
              </a:rPr>
              <a:t>λόγο</a:t>
            </a:r>
            <a:r>
              <a:rPr lang="el-GR" sz="2400" dirty="0" smtClean="0">
                <a:latin typeface="Book Antiqua" pitchFamily="18" charset="0"/>
              </a:rPr>
              <a:t> και το </a:t>
            </a:r>
            <a:r>
              <a:rPr lang="el-GR" sz="2400" b="1" dirty="0" smtClean="0">
                <a:latin typeface="Book Antiqua" pitchFamily="18" charset="0"/>
              </a:rPr>
              <a:t>επιχείρημα.</a:t>
            </a:r>
          </a:p>
          <a:p>
            <a:r>
              <a:rPr lang="el-GR" sz="2400" dirty="0" smtClean="0">
                <a:latin typeface="Book Antiqua" pitchFamily="18" charset="0"/>
              </a:rPr>
              <a:t>Στις περιπτώσεις του οίκτου και του φόβου, η σχολή του Αριστοτέλη </a:t>
            </a:r>
            <a:r>
              <a:rPr lang="el-GR" sz="2400" dirty="0" smtClean="0">
                <a:latin typeface="Book Antiqua" pitchFamily="18" charset="0"/>
              </a:rPr>
              <a:t>έρχεται</a:t>
            </a:r>
            <a:r>
              <a:rPr lang="el-GR" sz="2400" dirty="0" smtClean="0">
                <a:latin typeface="Book Antiqua" pitchFamily="18" charset="0"/>
              </a:rPr>
              <a:t> σε σχέση </a:t>
            </a:r>
            <a:r>
              <a:rPr lang="el-GR" sz="2400" dirty="0" smtClean="0">
                <a:latin typeface="Book Antiqua" pitchFamily="18" charset="0"/>
              </a:rPr>
              <a:t>με τις μετέπειτα Ελληνιστικές σχολές.</a:t>
            </a:r>
            <a:endParaRPr lang="el-GR" sz="24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Book Antiqua" pitchFamily="18" charset="0"/>
              </a:rPr>
              <a:t>Τι προκαλεί πραγματικά τον φόβο και τον </a:t>
            </a:r>
            <a:r>
              <a:rPr lang="el-GR" dirty="0" smtClean="0">
                <a:latin typeface="Book Antiqua" pitchFamily="18" charset="0"/>
              </a:rPr>
              <a:t>θυμό</a:t>
            </a:r>
            <a:r>
              <a:rPr lang="en-GB" dirty="0" smtClean="0">
                <a:latin typeface="Book Antiqua" pitchFamily="18" charset="0"/>
              </a:rPr>
              <a:t>;</a:t>
            </a:r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el-GR" sz="2500" dirty="0" smtClean="0">
                <a:latin typeface="Book Antiqua" pitchFamily="18" charset="0"/>
              </a:rPr>
              <a:t>Αριστοτέλης</a:t>
            </a:r>
            <a:r>
              <a:rPr lang="en-GB" sz="2500" dirty="0" smtClean="0">
                <a:latin typeface="Book Antiqua" pitchFamily="18" charset="0"/>
              </a:rPr>
              <a:t>: </a:t>
            </a:r>
            <a:r>
              <a:rPr lang="el-GR" sz="2500" dirty="0" smtClean="0">
                <a:latin typeface="Book Antiqua" pitchFamily="18" charset="0"/>
              </a:rPr>
              <a:t>θεωρεί ότι και ένας ανδρείος άνθρωπος μπορεί να </a:t>
            </a:r>
            <a:r>
              <a:rPr lang="el-GR" sz="2500" dirty="0" smtClean="0">
                <a:latin typeface="Book Antiqua" pitchFamily="18" charset="0"/>
              </a:rPr>
              <a:t>τρομάξει</a:t>
            </a:r>
            <a:r>
              <a:rPr lang="en-US" sz="2500" dirty="0" smtClean="0">
                <a:latin typeface="Book Antiqua" pitchFamily="18" charset="0"/>
              </a:rPr>
              <a:t> </a:t>
            </a:r>
            <a:r>
              <a:rPr lang="el-GR" sz="2500" dirty="0" smtClean="0">
                <a:latin typeface="Book Antiqua" pitchFamily="18" charset="0"/>
              </a:rPr>
              <a:t>(τρόμαγμα)</a:t>
            </a:r>
            <a:r>
              <a:rPr lang="en-GB" sz="2500" dirty="0" smtClean="0">
                <a:latin typeface="Book Antiqua" pitchFamily="18" charset="0"/>
              </a:rPr>
              <a:t> </a:t>
            </a:r>
            <a:r>
              <a:rPr lang="el-GR" sz="2500" dirty="0" smtClean="0">
                <a:latin typeface="Book Antiqua" pitchFamily="18" charset="0"/>
              </a:rPr>
              <a:t> </a:t>
            </a:r>
            <a:r>
              <a:rPr lang="el-GR" sz="2500" dirty="0" smtClean="0">
                <a:latin typeface="Book Antiqua" pitchFamily="18" charset="0"/>
              </a:rPr>
              <a:t>χωρίς να σημαίνει ότι φοβάται </a:t>
            </a:r>
            <a:r>
              <a:rPr lang="el-GR" sz="2500" dirty="0" smtClean="0">
                <a:latin typeface="Book Antiqua" pitchFamily="18" charset="0"/>
              </a:rPr>
              <a:t>πραγματικά (φόβος).</a:t>
            </a:r>
            <a:endParaRPr lang="el-GR" sz="25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l-GR" sz="2500" dirty="0" smtClean="0">
                <a:latin typeface="Book Antiqua" pitchFamily="18" charset="0"/>
              </a:rPr>
              <a:t>→ Περί ζώων κινήσεως</a:t>
            </a:r>
            <a:r>
              <a:rPr lang="en-US" sz="2500" dirty="0" smtClean="0">
                <a:latin typeface="Book Antiqua" pitchFamily="18" charset="0"/>
              </a:rPr>
              <a:t>: </a:t>
            </a:r>
            <a:r>
              <a:rPr lang="el-GR" sz="2500" dirty="0" smtClean="0">
                <a:latin typeface="Book Antiqua" pitchFamily="18" charset="0"/>
              </a:rPr>
              <a:t>Μόνο ένα μέρος του σώματος θα κινηθεί, </a:t>
            </a:r>
            <a:r>
              <a:rPr lang="el-GR" sz="2500" b="1" dirty="0" smtClean="0">
                <a:latin typeface="Book Antiqua" pitchFamily="18" charset="0"/>
              </a:rPr>
              <a:t>όχι ολόκληρο το σώμα</a:t>
            </a:r>
            <a:r>
              <a:rPr lang="el-GR" sz="2500" b="1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l-GR" sz="2500" dirty="0" smtClean="0">
                <a:latin typeface="Book Antiqua" pitchFamily="18" charset="0"/>
              </a:rPr>
              <a:t>→ Περί ψυχής</a:t>
            </a:r>
            <a:r>
              <a:rPr lang="en-GB" sz="2500" dirty="0" smtClean="0">
                <a:latin typeface="Book Antiqua" pitchFamily="18" charset="0"/>
              </a:rPr>
              <a:t>: </a:t>
            </a:r>
            <a:r>
              <a:rPr lang="el-GR" sz="2500" b="1" dirty="0" smtClean="0">
                <a:latin typeface="Book Antiqua" pitchFamily="18" charset="0"/>
              </a:rPr>
              <a:t> </a:t>
            </a:r>
            <a:r>
              <a:rPr lang="el-GR" sz="2500" dirty="0" smtClean="0">
                <a:latin typeface="Book Antiqua" pitchFamily="18" charset="0"/>
              </a:rPr>
              <a:t>η μ</a:t>
            </a:r>
            <a:r>
              <a:rPr lang="el-GR" sz="2500" dirty="0" smtClean="0">
                <a:latin typeface="Book Antiqua" pitchFamily="18" charset="0"/>
              </a:rPr>
              <a:t>ετατροπή </a:t>
            </a:r>
            <a:r>
              <a:rPr lang="el-GR" sz="2500" dirty="0" smtClean="0">
                <a:latin typeface="Book Antiqua" pitchFamily="18" charset="0"/>
              </a:rPr>
              <a:t>του </a:t>
            </a:r>
            <a:r>
              <a:rPr lang="el-GR" sz="2500" dirty="0" smtClean="0">
                <a:latin typeface="Book Antiqua" pitchFamily="18" charset="0"/>
              </a:rPr>
              <a:t>«</a:t>
            </a:r>
            <a:r>
              <a:rPr lang="el-GR" sz="2500" dirty="0" smtClean="0">
                <a:latin typeface="Book Antiqua" pitchFamily="18" charset="0"/>
              </a:rPr>
              <a:t>φαίνεσθαι» </a:t>
            </a:r>
            <a:r>
              <a:rPr lang="el-GR" sz="2500" dirty="0" smtClean="0">
                <a:latin typeface="Book Antiqua" pitchFamily="18" charset="0"/>
              </a:rPr>
              <a:t>χωρίς την συνακόλουθη </a:t>
            </a:r>
            <a:r>
              <a:rPr lang="el-GR" sz="2500" dirty="0" smtClean="0">
                <a:latin typeface="Book Antiqua" pitchFamily="18" charset="0"/>
              </a:rPr>
              <a:t>όρεξιν </a:t>
            </a:r>
            <a:r>
              <a:rPr lang="el-GR" sz="2500" dirty="0" smtClean="0">
                <a:latin typeface="Book Antiqua" pitchFamily="18" charset="0"/>
              </a:rPr>
              <a:t>σε μία συνήθη βάση ανθρώπινης δράσης μέσω στοιχείου </a:t>
            </a:r>
            <a:r>
              <a:rPr lang="el-GR" sz="2500" u="sng" dirty="0" smtClean="0">
                <a:latin typeface="Book Antiqua" pitchFamily="18" charset="0"/>
              </a:rPr>
              <a:t>βεβαιότητας ή αποδοχής</a:t>
            </a:r>
            <a:r>
              <a:rPr lang="el-GR" sz="2500" dirty="0" smtClean="0">
                <a:latin typeface="Book Antiqua" pitchFamily="18" charset="0"/>
              </a:rPr>
              <a:t>.</a:t>
            </a:r>
          </a:p>
          <a:p>
            <a:r>
              <a:rPr lang="el-GR" sz="2500" dirty="0" smtClean="0">
                <a:latin typeface="Book Antiqua" pitchFamily="18" charset="0"/>
              </a:rPr>
              <a:t>Ελληνιστικές σχολές</a:t>
            </a:r>
            <a:r>
              <a:rPr lang="en-GB" sz="2500" dirty="0" smtClean="0">
                <a:latin typeface="Book Antiqua" pitchFamily="18" charset="0"/>
              </a:rPr>
              <a:t>: </a:t>
            </a:r>
            <a:r>
              <a:rPr lang="el-GR" sz="2500" dirty="0" smtClean="0">
                <a:latin typeface="Book Antiqua" pitchFamily="18" charset="0"/>
              </a:rPr>
              <a:t>θεωρούν ότι ο ανδρείος θα τρομάξει απ’ τον δυνατό θόρυβο, αλλά θα κρίνει ότι δεν είναι και τόσο φοβερός.</a:t>
            </a:r>
          </a:p>
          <a:p>
            <a:pPr>
              <a:buFont typeface="Wingdings" pitchFamily="2" charset="2"/>
              <a:buChar char="v"/>
            </a:pPr>
            <a:r>
              <a:rPr lang="el-GR" sz="2500" dirty="0" smtClean="0">
                <a:latin typeface="Book Antiqua" pitchFamily="18" charset="0"/>
              </a:rPr>
              <a:t>Και για το θ</a:t>
            </a:r>
            <a:r>
              <a:rPr lang="el-GR" sz="2500" dirty="0" smtClean="0">
                <a:latin typeface="Book Antiqua" pitchFamily="18" charset="0"/>
              </a:rPr>
              <a:t>ελκτικό </a:t>
            </a:r>
            <a:r>
              <a:rPr lang="el-GR" sz="2500" dirty="0" smtClean="0">
                <a:latin typeface="Book Antiqua" pitchFamily="18" charset="0"/>
              </a:rPr>
              <a:t>αντικείμενο </a:t>
            </a:r>
            <a:r>
              <a:rPr lang="en-GB" sz="2500" dirty="0" smtClean="0">
                <a:latin typeface="Book Antiqua" pitchFamily="18" charset="0"/>
              </a:rPr>
              <a:t>: </a:t>
            </a:r>
            <a:r>
              <a:rPr lang="el-GR" sz="2500" dirty="0" smtClean="0">
                <a:latin typeface="Book Antiqua" pitchFamily="18" charset="0"/>
              </a:rPr>
              <a:t>Ο εγκρατής άνθρωπος </a:t>
            </a:r>
            <a:r>
              <a:rPr lang="el-GR" sz="2500" u="sng" dirty="0" smtClean="0">
                <a:latin typeface="Book Antiqua" pitchFamily="18" charset="0"/>
              </a:rPr>
              <a:t>δεν </a:t>
            </a:r>
            <a:r>
              <a:rPr lang="el-GR" sz="2500" u="sng" dirty="0" smtClean="0">
                <a:latin typeface="Book Antiqua" pitchFamily="18" charset="0"/>
              </a:rPr>
              <a:t>«συγκατατίθεται»</a:t>
            </a:r>
            <a:r>
              <a:rPr lang="el-GR" sz="2500" dirty="0" smtClean="0">
                <a:latin typeface="Book Antiqua" pitchFamily="18" charset="0"/>
              </a:rPr>
              <a:t> </a:t>
            </a:r>
            <a:r>
              <a:rPr lang="el-GR" sz="2500" dirty="0" smtClean="0">
                <a:latin typeface="Book Antiqua" pitchFamily="18" charset="0"/>
              </a:rPr>
              <a:t>με την οπτική ότι αυτό το συγκεκριμένο αντικείμενο είναι στ’ αλήθεια θελτικό</a:t>
            </a:r>
            <a:r>
              <a:rPr lang="el-GR" sz="2500" dirty="0" smtClean="0">
                <a:latin typeface="Book Antiqua" pitchFamily="18" charset="0"/>
              </a:rPr>
              <a:t>. (Μιχαήλ ο Εφέσιος)</a:t>
            </a:r>
            <a:endParaRPr lang="el-GR" sz="2500" dirty="0" smtClean="0">
              <a:latin typeface="Book Antiqua" pitchFamily="18" charset="0"/>
            </a:endParaRPr>
          </a:p>
          <a:p>
            <a:pPr>
              <a:buNone/>
            </a:pPr>
            <a:endParaRPr lang="el-GR" sz="2400" dirty="0" smtClean="0">
              <a:latin typeface="Book Antiqua" pitchFamily="18" charset="0"/>
            </a:endParaRPr>
          </a:p>
          <a:p>
            <a:pPr>
              <a:buNone/>
            </a:pPr>
            <a:endParaRPr lang="el-GR" dirty="0" smtClean="0">
              <a:latin typeface="Book Antiqua" pitchFamily="18" charset="0"/>
            </a:endParaRPr>
          </a:p>
          <a:p>
            <a:pPr>
              <a:buNone/>
            </a:pPr>
            <a:endParaRPr lang="el-GR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Book Antiqua" pitchFamily="18" charset="0"/>
              </a:rPr>
              <a:t>Αριστοτέλης </a:t>
            </a:r>
            <a:r>
              <a:rPr lang="el-GR" dirty="0" smtClean="0">
                <a:latin typeface="Book Antiqua" pitchFamily="18" charset="0"/>
              </a:rPr>
              <a:t>≠</a:t>
            </a:r>
            <a:r>
              <a:rPr lang="el-GR" dirty="0" smtClean="0">
                <a:latin typeface="Book Antiqua" pitchFamily="18" charset="0"/>
              </a:rPr>
              <a:t> </a:t>
            </a:r>
            <a:r>
              <a:rPr lang="el-GR" dirty="0" smtClean="0">
                <a:latin typeface="Book Antiqua" pitchFamily="18" charset="0"/>
              </a:rPr>
              <a:t>Ελληνιστικές </a:t>
            </a:r>
            <a:r>
              <a:rPr lang="el-GR" dirty="0" smtClean="0">
                <a:latin typeface="Book Antiqua" pitchFamily="18" charset="0"/>
              </a:rPr>
              <a:t>σχολές</a:t>
            </a:r>
            <a:r>
              <a:rPr lang="en-GB" dirty="0" smtClean="0">
                <a:latin typeface="Book Antiqua" pitchFamily="18" charset="0"/>
              </a:rPr>
              <a:t>:</a:t>
            </a:r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3786214"/>
          </a:xfrm>
        </p:spPr>
        <p:txBody>
          <a:bodyPr>
            <a:noAutofit/>
          </a:bodyPr>
          <a:lstStyle/>
          <a:p>
            <a:r>
              <a:rPr lang="el-GR" sz="2000" dirty="0" smtClean="0">
                <a:latin typeface="Book Antiqua" pitchFamily="18" charset="0"/>
              </a:rPr>
              <a:t>Στην Ρητορική</a:t>
            </a:r>
            <a:r>
              <a:rPr lang="en-GB" sz="2000" dirty="0" smtClean="0">
                <a:latin typeface="Book Antiqua" pitchFamily="18" charset="0"/>
              </a:rPr>
              <a:t>:</a:t>
            </a:r>
            <a:endParaRPr lang="el-GR" sz="20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b="1" dirty="0" smtClean="0">
                <a:latin typeface="Book Antiqua" pitchFamily="18" charset="0"/>
              </a:rPr>
              <a:t>Φόβος</a:t>
            </a:r>
            <a:r>
              <a:rPr lang="en-GB" sz="2000" dirty="0" smtClean="0">
                <a:latin typeface="Book Antiqua" pitchFamily="18" charset="0"/>
              </a:rPr>
              <a:t>: </a:t>
            </a:r>
            <a:r>
              <a:rPr lang="el-GR" sz="2000" dirty="0" smtClean="0">
                <a:latin typeface="Book Antiqua" pitchFamily="18" charset="0"/>
              </a:rPr>
              <a:t>θεωρεί φοβερό, αναγκαστικά, </a:t>
            </a:r>
            <a:r>
              <a:rPr lang="el-GR" sz="2000" u="sng" dirty="0" smtClean="0">
                <a:latin typeface="Book Antiqua" pitchFamily="18" charset="0"/>
              </a:rPr>
              <a:t>οτιδήποτε φαίνεται</a:t>
            </a:r>
            <a:r>
              <a:rPr lang="el-GR" sz="2000" dirty="0" smtClean="0">
                <a:latin typeface="Book Antiqua" pitchFamily="18" charset="0"/>
              </a:rPr>
              <a:t> να έχει μεγάλη βλαπτική ή και καταστροφική δύναμη με αποτέλεσμα να προκαλεί μεγάλη οδύνη.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Book Antiqua" pitchFamily="18" charset="0"/>
              </a:rPr>
              <a:t>Επομένως, καταλήγει ότι αυτό που κινεί </a:t>
            </a:r>
            <a:r>
              <a:rPr lang="el-GR" sz="2000" u="sng" dirty="0" smtClean="0">
                <a:latin typeface="Book Antiqua" pitchFamily="18" charset="0"/>
              </a:rPr>
              <a:t>τα συναισθήματα </a:t>
            </a:r>
            <a:r>
              <a:rPr lang="el-GR" sz="2000" dirty="0" smtClean="0">
                <a:latin typeface="Book Antiqua" pitchFamily="18" charset="0"/>
              </a:rPr>
              <a:t>είναι </a:t>
            </a:r>
            <a:r>
              <a:rPr lang="el-GR" sz="2000" b="1" dirty="0" smtClean="0">
                <a:latin typeface="Book Antiqua" pitchFamily="18" charset="0"/>
              </a:rPr>
              <a:t>ο τρόπος</a:t>
            </a:r>
            <a:r>
              <a:rPr lang="el-GR" sz="2000" dirty="0" smtClean="0">
                <a:latin typeface="Book Antiqua" pitchFamily="18" charset="0"/>
              </a:rPr>
              <a:t> που το πρόσωπο βλέπει τα πράγματα και όχι η αλήθεια του πράγματος.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Book Antiqua" pitchFamily="18" charset="0"/>
              </a:rPr>
              <a:t>Η σχέση μεταξύ πεποίθησης και συναισθήματος είναι αιτιώδης.</a:t>
            </a:r>
          </a:p>
          <a:p>
            <a:r>
              <a:rPr lang="el-GR" sz="2000" b="1" dirty="0" smtClean="0">
                <a:latin typeface="Book Antiqua" pitchFamily="18" charset="0"/>
              </a:rPr>
              <a:t>Οίκτος</a:t>
            </a:r>
            <a:r>
              <a:rPr lang="en-GB" sz="2000" dirty="0" smtClean="0">
                <a:latin typeface="Book Antiqua" pitchFamily="18" charset="0"/>
              </a:rPr>
              <a:t>: </a:t>
            </a:r>
            <a:r>
              <a:rPr lang="el-GR" sz="2000" dirty="0" smtClean="0">
                <a:latin typeface="Book Antiqua" pitchFamily="18" charset="0"/>
              </a:rPr>
              <a:t>θεωρείται</a:t>
            </a:r>
            <a:r>
              <a:rPr lang="el-GR" sz="2000" dirty="0" smtClean="0">
                <a:latin typeface="Book Antiqua" pitchFamily="18" charset="0"/>
              </a:rPr>
              <a:t> ένα είδος πόνου και </a:t>
            </a:r>
            <a:r>
              <a:rPr lang="el-GR" sz="2000" dirty="0" smtClean="0">
                <a:latin typeface="Book Antiqua" pitchFamily="18" charset="0"/>
              </a:rPr>
              <a:t>το αίσθημα όταν συμβαίνει κάτι σε κάποιον που δεν το </a:t>
            </a:r>
            <a:r>
              <a:rPr lang="el-GR" sz="2000" dirty="0" smtClean="0">
                <a:latin typeface="Book Antiqua" pitchFamily="18" charset="0"/>
              </a:rPr>
              <a:t>αξίζει.</a:t>
            </a:r>
            <a:endParaRPr lang="el-GR" sz="20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Book Antiqua" pitchFamily="18" charset="0"/>
              </a:rPr>
              <a:t>Αναπτύσσονται τρεις γνωστικοί όροι</a:t>
            </a:r>
            <a:r>
              <a:rPr lang="en-GB" sz="2000" dirty="0" smtClean="0">
                <a:latin typeface="Book Antiqua" pitchFamily="18" charset="0"/>
              </a:rPr>
              <a:t>:</a:t>
            </a:r>
          </a:p>
          <a:p>
            <a:pPr>
              <a:buNone/>
            </a:pPr>
            <a:r>
              <a:rPr lang="el-GR" sz="2000" dirty="0" smtClean="0">
                <a:latin typeface="Book Antiqua" pitchFamily="18" charset="0"/>
              </a:rPr>
              <a:t>α)</a:t>
            </a:r>
            <a:r>
              <a:rPr lang="el-GR" sz="2000" u="sng" dirty="0" smtClean="0">
                <a:latin typeface="Book Antiqua" pitchFamily="18" charset="0"/>
              </a:rPr>
              <a:t>ανάξιος</a:t>
            </a:r>
            <a:r>
              <a:rPr lang="el-GR" sz="2000" dirty="0" smtClean="0">
                <a:latin typeface="Book Antiqua" pitchFamily="18" charset="0"/>
              </a:rPr>
              <a:t> των συμφορών,β) η πεποίθηση ότι είναι </a:t>
            </a:r>
            <a:r>
              <a:rPr lang="el-GR" sz="2000" u="sng" dirty="0" smtClean="0">
                <a:latin typeface="Book Antiqua" pitchFamily="18" charset="0"/>
              </a:rPr>
              <a:t>τρωτός </a:t>
            </a:r>
            <a:r>
              <a:rPr lang="el-GR" sz="2000" dirty="0" smtClean="0">
                <a:latin typeface="Book Antiqua" pitchFamily="18" charset="0"/>
              </a:rPr>
              <a:t>και γ) το </a:t>
            </a:r>
            <a:r>
              <a:rPr lang="el-GR" sz="2000" u="sng" dirty="0" smtClean="0">
                <a:latin typeface="Book Antiqua" pitchFamily="18" charset="0"/>
              </a:rPr>
              <a:t>μέγεθος</a:t>
            </a:r>
            <a:r>
              <a:rPr lang="el-GR" sz="2000" dirty="0" smtClean="0">
                <a:latin typeface="Book Antiqua" pitchFamily="18" charset="0"/>
              </a:rPr>
              <a:t> των συμφορών</a:t>
            </a:r>
            <a:endParaRPr lang="el-GR" sz="20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Book Antiqua" pitchFamily="18" charset="0"/>
              </a:rPr>
              <a:t>Φόβος &amp; οίκτος </a:t>
            </a:r>
            <a:r>
              <a:rPr lang="en-GB" sz="2000" dirty="0" smtClean="0">
                <a:latin typeface="Book Antiqua" pitchFamily="18" charset="0"/>
              </a:rPr>
              <a:t>→</a:t>
            </a:r>
            <a:r>
              <a:rPr lang="el-GR" sz="2000" dirty="0" smtClean="0">
                <a:latin typeface="Book Antiqua" pitchFamily="18" charset="0"/>
              </a:rPr>
              <a:t> </a:t>
            </a:r>
            <a:r>
              <a:rPr lang="el-GR" sz="2000" b="1" dirty="0" smtClean="0">
                <a:latin typeface="Book Antiqua" pitchFamily="18" charset="0"/>
              </a:rPr>
              <a:t>Φοβόμαστε</a:t>
            </a:r>
            <a:r>
              <a:rPr lang="el-GR" sz="2000" dirty="0" smtClean="0">
                <a:latin typeface="Book Antiqua" pitchFamily="18" charset="0"/>
              </a:rPr>
              <a:t> μήπως συμβεί σε εμάς τους ίδιους , ό,τι μας κάνει να νιώθουμε </a:t>
            </a:r>
            <a:r>
              <a:rPr lang="el-GR" sz="2000" b="1" dirty="0" smtClean="0">
                <a:latin typeface="Book Antiqua" pitchFamily="18" charset="0"/>
              </a:rPr>
              <a:t>οίκτο.</a:t>
            </a:r>
            <a:endParaRPr lang="el-GR" sz="2000" b="1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501122" cy="108266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Book Antiqua" pitchFamily="18" charset="0"/>
              </a:rPr>
              <a:t>Αριστοτέλης</a:t>
            </a:r>
            <a:r>
              <a:rPr lang="en-GB" dirty="0" smtClean="0">
                <a:latin typeface="Book Antiqua" pitchFamily="18" charset="0"/>
              </a:rPr>
              <a:t>:</a:t>
            </a:r>
            <a:r>
              <a:rPr lang="el-GR" dirty="0" smtClean="0">
                <a:latin typeface="Book Antiqua" pitchFamily="18" charset="0"/>
              </a:rPr>
              <a:t> φόβος και </a:t>
            </a:r>
            <a:r>
              <a:rPr lang="el-GR" dirty="0" smtClean="0">
                <a:latin typeface="Book Antiqua" pitchFamily="18" charset="0"/>
              </a:rPr>
              <a:t>οίκτος</a:t>
            </a:r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357717"/>
          </a:xfrm>
        </p:spPr>
        <p:txBody>
          <a:bodyPr>
            <a:normAutofit fontScale="92500" lnSpcReduction="20000"/>
          </a:bodyPr>
          <a:lstStyle/>
          <a:p>
            <a:r>
              <a:rPr lang="el-GR" sz="2600" dirty="0" smtClean="0">
                <a:latin typeface="Book Antiqua" pitchFamily="18" charset="0"/>
              </a:rPr>
              <a:t>Η χρήση της </a:t>
            </a:r>
            <a:r>
              <a:rPr lang="el-GR" sz="2600" b="1" dirty="0" smtClean="0">
                <a:latin typeface="Book Antiqua" pitchFamily="18" charset="0"/>
              </a:rPr>
              <a:t>οργής</a:t>
            </a:r>
            <a:r>
              <a:rPr lang="el-GR" sz="2600" dirty="0" smtClean="0">
                <a:latin typeface="Book Antiqua" pitchFamily="18" charset="0"/>
              </a:rPr>
              <a:t> βοηθά τον ρ</a:t>
            </a:r>
            <a:r>
              <a:rPr lang="el-GR" sz="2600" dirty="0" smtClean="0">
                <a:latin typeface="Book Antiqua" pitchFamily="18" charset="0"/>
              </a:rPr>
              <a:t>ήτορα ως προς το</a:t>
            </a:r>
            <a:r>
              <a:rPr lang="en-GB" sz="2600" dirty="0" smtClean="0">
                <a:latin typeface="Book Antiqua" pitchFamily="18" charset="0"/>
              </a:rPr>
              <a:t>:</a:t>
            </a:r>
          </a:p>
          <a:p>
            <a:pPr>
              <a:buNone/>
            </a:pPr>
            <a:r>
              <a:rPr lang="el-GR" sz="2600" dirty="0" smtClean="0">
                <a:latin typeface="Book Antiqua" pitchFamily="18" charset="0"/>
              </a:rPr>
              <a:t>α)</a:t>
            </a:r>
            <a:r>
              <a:rPr lang="el-GR" sz="2600" dirty="0">
                <a:latin typeface="Book Antiqua" pitchFamily="18" charset="0"/>
              </a:rPr>
              <a:t> </a:t>
            </a:r>
            <a:r>
              <a:rPr lang="el-GR" sz="2600" dirty="0" smtClean="0">
                <a:latin typeface="Book Antiqua" pitchFamily="18" charset="0"/>
              </a:rPr>
              <a:t>από ποιες συνθήκες οργίζεται ένα ακροατήριο</a:t>
            </a:r>
            <a:r>
              <a:rPr lang="en-GB" sz="2600" dirty="0" smtClean="0">
                <a:latin typeface="Book Antiqua" pitchFamily="18" charset="0"/>
              </a:rPr>
              <a:t>;</a:t>
            </a:r>
          </a:p>
          <a:p>
            <a:pPr>
              <a:buNone/>
            </a:pPr>
            <a:r>
              <a:rPr lang="el-GR" sz="2600" dirty="0" smtClean="0">
                <a:latin typeface="Book Antiqua" pitchFamily="18" charset="0"/>
              </a:rPr>
              <a:t>β) έναντια σε ποιους συνήθως οργίζεται</a:t>
            </a:r>
            <a:r>
              <a:rPr lang="en-US" sz="2600" dirty="0" smtClean="0">
                <a:latin typeface="Book Antiqua" pitchFamily="18" charset="0"/>
              </a:rPr>
              <a:t>;</a:t>
            </a:r>
          </a:p>
          <a:p>
            <a:pPr>
              <a:buNone/>
            </a:pPr>
            <a:r>
              <a:rPr lang="el-GR" sz="2600" dirty="0" smtClean="0">
                <a:latin typeface="Book Antiqua" pitchFamily="18" charset="0"/>
              </a:rPr>
              <a:t>γ) για ποια θέματα οργίζεται</a:t>
            </a:r>
            <a:r>
              <a:rPr lang="en-GB" sz="2600" dirty="0" smtClean="0">
                <a:latin typeface="Book Antiqua" pitchFamily="18" charset="0"/>
              </a:rPr>
              <a:t>;</a:t>
            </a:r>
          </a:p>
          <a:p>
            <a:pPr>
              <a:buNone/>
            </a:pPr>
            <a:r>
              <a:rPr lang="el-GR" sz="2600" dirty="0" smtClean="0">
                <a:latin typeface="Book Antiqua" pitchFamily="18" charset="0"/>
              </a:rPr>
              <a:t>Με σκοπό,</a:t>
            </a:r>
            <a:r>
              <a:rPr lang="el-GR" sz="2400" dirty="0" smtClean="0"/>
              <a:t> </a:t>
            </a:r>
            <a:r>
              <a:rPr lang="el-GR" sz="2600" dirty="0" smtClean="0">
                <a:latin typeface="Book Antiqua" pitchFamily="18" charset="0"/>
              </a:rPr>
              <a:t>ἐμποιεῖν θυμό.</a:t>
            </a:r>
            <a:endParaRPr lang="en-GB" sz="2600" dirty="0" smtClean="0">
              <a:latin typeface="Book Antiqua" pitchFamily="18" charset="0"/>
            </a:endParaRPr>
          </a:p>
          <a:p>
            <a:r>
              <a:rPr lang="el-GR" sz="2600" dirty="0" smtClean="0">
                <a:latin typeface="Book Antiqua" pitchFamily="18" charset="0"/>
              </a:rPr>
              <a:t>Ο </a:t>
            </a:r>
            <a:r>
              <a:rPr lang="el-GR" sz="2600" b="1" dirty="0" smtClean="0">
                <a:latin typeface="Book Antiqua" pitchFamily="18" charset="0"/>
              </a:rPr>
              <a:t>έρωτας</a:t>
            </a:r>
            <a:r>
              <a:rPr lang="el-GR" sz="2600" dirty="0" smtClean="0">
                <a:latin typeface="Book Antiqua" pitchFamily="18" charset="0"/>
              </a:rPr>
              <a:t> στην αριστοτελική σκέψη</a:t>
            </a:r>
            <a:r>
              <a:rPr lang="en-GB" sz="2600" dirty="0" smtClean="0">
                <a:latin typeface="Book Antiqua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l-GR" sz="2600" dirty="0" smtClean="0">
                <a:latin typeface="Book Antiqua" pitchFamily="18" charset="0"/>
              </a:rPr>
              <a:t>Ως </a:t>
            </a:r>
            <a:r>
              <a:rPr lang="el-GR" sz="2600" u="sng" dirty="0" smtClean="0">
                <a:latin typeface="Book Antiqua" pitchFamily="18" charset="0"/>
              </a:rPr>
              <a:t>φιλία</a:t>
            </a:r>
            <a:r>
              <a:rPr lang="el-GR" sz="2600" dirty="0" smtClean="0">
                <a:latin typeface="Book Antiqua" pitchFamily="18" charset="0"/>
              </a:rPr>
              <a:t>, με συστατικά συναισθήματος. </a:t>
            </a:r>
          </a:p>
          <a:p>
            <a:pPr>
              <a:buFont typeface="Wingdings" pitchFamily="2" charset="2"/>
              <a:buChar char="v"/>
            </a:pPr>
            <a:r>
              <a:rPr lang="el-GR" sz="2600" dirty="0" smtClean="0">
                <a:latin typeface="Book Antiqua" pitchFamily="18" charset="0"/>
              </a:rPr>
              <a:t>Η</a:t>
            </a:r>
            <a:r>
              <a:rPr lang="el-GR" sz="2600" dirty="0" smtClean="0">
                <a:latin typeface="Book Antiqua" pitchFamily="18" charset="0"/>
              </a:rPr>
              <a:t> πεποίθηση, ότι το πρόσωπο που αγαπούν πληρεί τα περί ων ο λόγος γνωρίσματα.</a:t>
            </a:r>
          </a:p>
          <a:p>
            <a:pPr>
              <a:buFont typeface="Wingdings" pitchFamily="2" charset="2"/>
              <a:buChar char="v"/>
            </a:pPr>
            <a:r>
              <a:rPr lang="el-GR" sz="2600" dirty="0" smtClean="0">
                <a:latin typeface="Book Antiqua" pitchFamily="18" charset="0"/>
              </a:rPr>
              <a:t>Συγκεκριμένα, αναφέρει την ερωτική αγάπη ως μια </a:t>
            </a:r>
            <a:r>
              <a:rPr lang="el-GR" sz="2600" u="sng" dirty="0" smtClean="0">
                <a:latin typeface="Book Antiqua" pitchFamily="18" charset="0"/>
              </a:rPr>
              <a:t>ειδική περίπτωση φιλίας </a:t>
            </a:r>
            <a:r>
              <a:rPr lang="el-GR" sz="2600" dirty="0" smtClean="0">
                <a:latin typeface="Book Antiqua" pitchFamily="18" charset="0"/>
              </a:rPr>
              <a:t>που την χαρακτηρίζει ιδιαίτερη ένταση.</a:t>
            </a:r>
          </a:p>
          <a:p>
            <a:pPr>
              <a:buNone/>
            </a:pPr>
            <a:endParaRPr lang="el-GR" dirty="0" smtClean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Book Antiqua" pitchFamily="18" charset="0"/>
              </a:rPr>
              <a:t>Το </a:t>
            </a:r>
            <a:r>
              <a:rPr lang="el-GR" dirty="0" smtClean="0">
                <a:latin typeface="Book Antiqua" pitchFamily="18" charset="0"/>
              </a:rPr>
              <a:t>αίσθημα της οργής</a:t>
            </a:r>
            <a:r>
              <a:rPr lang="en-GB" dirty="0" smtClean="0">
                <a:latin typeface="Book Antiqua" pitchFamily="18" charset="0"/>
              </a:rPr>
              <a:t> </a:t>
            </a:r>
            <a:r>
              <a:rPr lang="el-GR" dirty="0" smtClean="0">
                <a:latin typeface="Book Antiqua" pitchFamily="18" charset="0"/>
              </a:rPr>
              <a:t>και του έρωτα</a:t>
            </a:r>
            <a:r>
              <a:rPr lang="en-GB" dirty="0" smtClean="0">
                <a:latin typeface="Book Antiqua" pitchFamily="18" charset="0"/>
              </a:rPr>
              <a:t>:</a:t>
            </a:r>
            <a:endParaRPr lang="el-GR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34060</TotalTime>
  <Words>661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Ο Αριστοτέλης Για Τα Συναισθήματα και την Ηθική Υγεία</vt:lpstr>
      <vt:lpstr>Η οπτική γωνία του Αριστοτέλη για τις σωματικές ορμές:</vt:lpstr>
      <vt:lpstr>Αρετή της εγκράτειας:</vt:lpstr>
      <vt:lpstr>Ο κανονιστικός ρόλος του συναισθήματος ως προς το εὖ ζῆν: </vt:lpstr>
      <vt:lpstr>Τι προκαλεί πραγματικά τον φόβο και τον θυμό;</vt:lpstr>
      <vt:lpstr>Αριστοτέλης ≠ Ελληνιστικές σχολές:</vt:lpstr>
      <vt:lpstr>Αριστοτέλης: φόβος και οίκτος</vt:lpstr>
      <vt:lpstr>Το αίσθημα της οργής και του έρωτα: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Εργασία στο μάθημα της Ελληνιστικής και Ρωμαίκης Φιλοσοφίας</dc:title>
  <dc:creator>ΑΦΡΟΔΙΤΗ ΚΩΤΣΙΔΗ</dc:creator>
  <cp:lastModifiedBy>ΑΦΡΟΔΙΤΗ ΚΩΤΣΙΔΗ</cp:lastModifiedBy>
  <cp:revision>62</cp:revision>
  <dcterms:created xsi:type="dcterms:W3CDTF">2024-12-04T17:00:46Z</dcterms:created>
  <dcterms:modified xsi:type="dcterms:W3CDTF">2025-01-08T20:54:43Z</dcterms:modified>
</cp:coreProperties>
</file>