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6" r:id="rId3"/>
    <p:sldId id="277" r:id="rId4"/>
    <p:sldId id="278" r:id="rId5"/>
    <p:sldId id="279" r:id="rId6"/>
    <p:sldId id="280" r:id="rId7"/>
    <p:sldId id="281" r:id="rId8"/>
    <p:sldId id="275" r:id="rId9"/>
    <p:sldId id="271" r:id="rId10"/>
    <p:sldId id="272" r:id="rId11"/>
    <p:sldId id="273" r:id="rId12"/>
    <p:sldId id="274" r:id="rId13"/>
    <p:sldId id="282" r:id="rId14"/>
    <p:sldId id="290" r:id="rId15"/>
    <p:sldId id="283" r:id="rId16"/>
    <p:sldId id="288" r:id="rId17"/>
    <p:sldId id="284" r:id="rId18"/>
    <p:sldId id="289" r:id="rId19"/>
    <p:sldId id="285" r:id="rId20"/>
    <p:sldId id="286" r:id="rId21"/>
    <p:sldId id="287" r:id="rId22"/>
    <p:sldId id="264" r:id="rId23"/>
    <p:sldId id="265" r:id="rId24"/>
    <p:sldId id="266" r:id="rId25"/>
    <p:sldId id="267" r:id="rId26"/>
    <p:sldId id="268" r:id="rId27"/>
    <p:sldId id="269" r:id="rId28"/>
    <p:sldId id="258" r:id="rId29"/>
    <p:sldId id="260" r:id="rId30"/>
    <p:sldId id="261"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C2118F-2AB0-4905-A826-E95C3553388C}" v="36" dt="2023-12-20T08:34:41.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2" d="100"/>
          <a:sy n="82" d="100"/>
        </p:scale>
        <p:origin x="62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ΣΠΥΡΙΔΟΥΛΑ ΜΑΡΤΖΑΚΛΗ" userId="bc1ce7c65bee83f3" providerId="LiveId" clId="{BEC2118F-2AB0-4905-A826-E95C3553388C}"/>
    <pc:docChg chg="undo custSel addSld delSld modSld sldOrd">
      <pc:chgData name="ΣΠΥΡΙΔΟΥΛΑ ΜΑΡΤΖΑΚΛΗ" userId="bc1ce7c65bee83f3" providerId="LiveId" clId="{BEC2118F-2AB0-4905-A826-E95C3553388C}" dt="2023-12-20T08:35:58.854" v="647" actId="20577"/>
      <pc:docMkLst>
        <pc:docMk/>
      </pc:docMkLst>
      <pc:sldChg chg="modSp mod">
        <pc:chgData name="ΣΠΥΡΙΔΟΥΛΑ ΜΑΡΤΖΑΚΛΗ" userId="bc1ce7c65bee83f3" providerId="LiveId" clId="{BEC2118F-2AB0-4905-A826-E95C3553388C}" dt="2023-12-14T06:21:16.299" v="0" actId="20577"/>
        <pc:sldMkLst>
          <pc:docMk/>
          <pc:sldMk cId="2278613039" sldId="265"/>
        </pc:sldMkLst>
        <pc:spChg chg="mod">
          <ac:chgData name="ΣΠΥΡΙΔΟΥΛΑ ΜΑΡΤΖΑΚΛΗ" userId="bc1ce7c65bee83f3" providerId="LiveId" clId="{BEC2118F-2AB0-4905-A826-E95C3553388C}" dt="2023-12-14T06:21:16.299" v="0" actId="20577"/>
          <ac:spMkLst>
            <pc:docMk/>
            <pc:sldMk cId="2278613039" sldId="265"/>
            <ac:spMk id="4" creationId="{133F2168-7A83-8CB0-37E3-EB6DA5873739}"/>
          </ac:spMkLst>
        </pc:spChg>
      </pc:sldChg>
      <pc:sldChg chg="modSp mod">
        <pc:chgData name="ΣΠΥΡΙΔΟΥΛΑ ΜΑΡΤΖΑΚΛΗ" userId="bc1ce7c65bee83f3" providerId="LiveId" clId="{BEC2118F-2AB0-4905-A826-E95C3553388C}" dt="2023-12-14T06:21:24.204" v="1" actId="20577"/>
        <pc:sldMkLst>
          <pc:docMk/>
          <pc:sldMk cId="1023657433" sldId="266"/>
        </pc:sldMkLst>
        <pc:spChg chg="mod">
          <ac:chgData name="ΣΠΥΡΙΔΟΥΛΑ ΜΑΡΤΖΑΚΛΗ" userId="bc1ce7c65bee83f3" providerId="LiveId" clId="{BEC2118F-2AB0-4905-A826-E95C3553388C}" dt="2023-12-14T06:21:24.204" v="1" actId="20577"/>
          <ac:spMkLst>
            <pc:docMk/>
            <pc:sldMk cId="1023657433" sldId="266"/>
            <ac:spMk id="4" creationId="{DA6B6D47-D065-D07F-7941-E0EF5C556C1D}"/>
          </ac:spMkLst>
        </pc:spChg>
      </pc:sldChg>
      <pc:sldChg chg="modSp mod">
        <pc:chgData name="ΣΠΥΡΙΔΟΥΛΑ ΜΑΡΤΖΑΚΛΗ" userId="bc1ce7c65bee83f3" providerId="LiveId" clId="{BEC2118F-2AB0-4905-A826-E95C3553388C}" dt="2023-12-14T06:21:36.808" v="6" actId="20577"/>
        <pc:sldMkLst>
          <pc:docMk/>
          <pc:sldMk cId="3725105654" sldId="267"/>
        </pc:sldMkLst>
        <pc:spChg chg="mod">
          <ac:chgData name="ΣΠΥΡΙΔΟΥΛΑ ΜΑΡΤΖΑΚΛΗ" userId="bc1ce7c65bee83f3" providerId="LiveId" clId="{BEC2118F-2AB0-4905-A826-E95C3553388C}" dt="2023-12-14T06:21:36.808" v="6" actId="20577"/>
          <ac:spMkLst>
            <pc:docMk/>
            <pc:sldMk cId="3725105654" sldId="267"/>
            <ac:spMk id="4" creationId="{FA984915-ADF5-83A5-90F0-12E10A51F8D1}"/>
          </ac:spMkLst>
        </pc:spChg>
      </pc:sldChg>
      <pc:sldChg chg="modSp mod">
        <pc:chgData name="ΣΠΥΡΙΔΟΥΛΑ ΜΑΡΤΖΑΚΛΗ" userId="bc1ce7c65bee83f3" providerId="LiveId" clId="{BEC2118F-2AB0-4905-A826-E95C3553388C}" dt="2023-12-14T06:21:45.325" v="7" actId="20577"/>
        <pc:sldMkLst>
          <pc:docMk/>
          <pc:sldMk cId="917700464" sldId="268"/>
        </pc:sldMkLst>
        <pc:spChg chg="mod">
          <ac:chgData name="ΣΠΥΡΙΔΟΥΛΑ ΜΑΡΤΖΑΚΛΗ" userId="bc1ce7c65bee83f3" providerId="LiveId" clId="{BEC2118F-2AB0-4905-A826-E95C3553388C}" dt="2023-12-14T06:21:45.325" v="7" actId="20577"/>
          <ac:spMkLst>
            <pc:docMk/>
            <pc:sldMk cId="917700464" sldId="268"/>
            <ac:spMk id="4" creationId="{13BC99AF-D44B-2C60-1754-673B8C0FA6D4}"/>
          </ac:spMkLst>
        </pc:spChg>
      </pc:sldChg>
      <pc:sldChg chg="del">
        <pc:chgData name="ΣΠΥΡΙΔΟΥΛΑ ΜΑΡΤΖΑΚΛΗ" userId="bc1ce7c65bee83f3" providerId="LiveId" clId="{BEC2118F-2AB0-4905-A826-E95C3553388C}" dt="2023-12-19T08:41:19.100" v="520" actId="2696"/>
        <pc:sldMkLst>
          <pc:docMk/>
          <pc:sldMk cId="2199403716" sldId="271"/>
        </pc:sldMkLst>
      </pc:sldChg>
      <pc:sldChg chg="del ord">
        <pc:chgData name="ΣΠΥΡΙΔΟΥΛΑ ΜΑΡΤΖΑΚΛΗ" userId="bc1ce7c65bee83f3" providerId="LiveId" clId="{BEC2118F-2AB0-4905-A826-E95C3553388C}" dt="2023-12-19T08:41:56.837" v="527" actId="2696"/>
        <pc:sldMkLst>
          <pc:docMk/>
          <pc:sldMk cId="3997466146" sldId="272"/>
        </pc:sldMkLst>
      </pc:sldChg>
      <pc:sldChg chg="del">
        <pc:chgData name="ΣΠΥΡΙΔΟΥΛΑ ΜΑΡΤΖΑΚΛΗ" userId="bc1ce7c65bee83f3" providerId="LiveId" clId="{BEC2118F-2AB0-4905-A826-E95C3553388C}" dt="2023-12-19T08:42:17.974" v="528" actId="2696"/>
        <pc:sldMkLst>
          <pc:docMk/>
          <pc:sldMk cId="1433009326" sldId="273"/>
        </pc:sldMkLst>
      </pc:sldChg>
      <pc:sldChg chg="del">
        <pc:chgData name="ΣΠΥΡΙΔΟΥΛΑ ΜΑΡΤΖΑΚΛΗ" userId="bc1ce7c65bee83f3" providerId="LiveId" clId="{BEC2118F-2AB0-4905-A826-E95C3553388C}" dt="2023-12-19T08:42:36.176" v="529" actId="2696"/>
        <pc:sldMkLst>
          <pc:docMk/>
          <pc:sldMk cId="914566181" sldId="274"/>
        </pc:sldMkLst>
      </pc:sldChg>
      <pc:sldChg chg="del">
        <pc:chgData name="ΣΠΥΡΙΔΟΥΛΑ ΜΑΡΤΖΑΚΛΗ" userId="bc1ce7c65bee83f3" providerId="LiveId" clId="{BEC2118F-2AB0-4905-A826-E95C3553388C}" dt="2023-12-19T08:40:54.233" v="519" actId="2696"/>
        <pc:sldMkLst>
          <pc:docMk/>
          <pc:sldMk cId="3895924835" sldId="275"/>
        </pc:sldMkLst>
      </pc:sldChg>
      <pc:sldChg chg="modSp new mod">
        <pc:chgData name="ΣΠΥΡΙΔΟΥΛΑ ΜΑΡΤΖΑΚΛΗ" userId="bc1ce7c65bee83f3" providerId="LiveId" clId="{BEC2118F-2AB0-4905-A826-E95C3553388C}" dt="2023-12-14T06:59:01.720" v="31" actId="14100"/>
        <pc:sldMkLst>
          <pc:docMk/>
          <pc:sldMk cId="2620755726" sldId="276"/>
        </pc:sldMkLst>
        <pc:spChg chg="mod">
          <ac:chgData name="ΣΠΥΡΙΔΟΥΛΑ ΜΑΡΤΖΑΚΛΗ" userId="bc1ce7c65bee83f3" providerId="LiveId" clId="{BEC2118F-2AB0-4905-A826-E95C3553388C}" dt="2023-12-14T06:59:01.720" v="31" actId="14100"/>
          <ac:spMkLst>
            <pc:docMk/>
            <pc:sldMk cId="2620755726" sldId="276"/>
            <ac:spMk id="2" creationId="{AE787807-A509-D85E-4F23-75B563FCA45E}"/>
          </ac:spMkLst>
        </pc:spChg>
      </pc:sldChg>
      <pc:sldChg chg="addSp delSp modSp new mod">
        <pc:chgData name="ΣΠΥΡΙΔΟΥΛΑ ΜΑΡΤΖΑΚΛΗ" userId="bc1ce7c65bee83f3" providerId="LiveId" clId="{BEC2118F-2AB0-4905-A826-E95C3553388C}" dt="2023-12-14T08:09:55.272" v="88" actId="123"/>
        <pc:sldMkLst>
          <pc:docMk/>
          <pc:sldMk cId="328740576" sldId="277"/>
        </pc:sldMkLst>
        <pc:spChg chg="mod">
          <ac:chgData name="ΣΠΥΡΙΔΟΥΛΑ ΜΑΡΤΖΑΚΛΗ" userId="bc1ce7c65bee83f3" providerId="LiveId" clId="{BEC2118F-2AB0-4905-A826-E95C3553388C}" dt="2023-12-14T08:09:55.272" v="88" actId="123"/>
          <ac:spMkLst>
            <pc:docMk/>
            <pc:sldMk cId="328740576" sldId="277"/>
            <ac:spMk id="2" creationId="{EF5DCF92-692F-DC3C-1980-BF6AB278AE74}"/>
          </ac:spMkLst>
        </pc:spChg>
        <pc:spChg chg="del">
          <ac:chgData name="ΣΠΥΡΙΔΟΥΛΑ ΜΑΡΤΖΑΚΛΗ" userId="bc1ce7c65bee83f3" providerId="LiveId" clId="{BEC2118F-2AB0-4905-A826-E95C3553388C}" dt="2023-12-14T07:03:37.524" v="33"/>
          <ac:spMkLst>
            <pc:docMk/>
            <pc:sldMk cId="328740576" sldId="277"/>
            <ac:spMk id="3" creationId="{5992C8F3-9B4D-E05C-3EB8-5E41FEBFE439}"/>
          </ac:spMkLst>
        </pc:spChg>
        <pc:spChg chg="mod">
          <ac:chgData name="ΣΠΥΡΙΔΟΥΛΑ ΜΑΡΤΖΑΚΛΗ" userId="bc1ce7c65bee83f3" providerId="LiveId" clId="{BEC2118F-2AB0-4905-A826-E95C3553388C}" dt="2023-12-14T08:09:34.617" v="85" actId="20577"/>
          <ac:spMkLst>
            <pc:docMk/>
            <pc:sldMk cId="328740576" sldId="277"/>
            <ac:spMk id="4" creationId="{F796B2B4-5E10-E5CD-813F-CEB890AF03D6}"/>
          </ac:spMkLst>
        </pc:spChg>
        <pc:picChg chg="add mod">
          <ac:chgData name="ΣΠΥΡΙΔΟΥΛΑ ΜΑΡΤΖΑΚΛΗ" userId="bc1ce7c65bee83f3" providerId="LiveId" clId="{BEC2118F-2AB0-4905-A826-E95C3553388C}" dt="2023-12-14T08:09:46.228" v="87" actId="14100"/>
          <ac:picMkLst>
            <pc:docMk/>
            <pc:sldMk cId="328740576" sldId="277"/>
            <ac:picMk id="5" creationId="{B1D4715B-E9B1-7F13-B29D-74C2DB8F9341}"/>
          </ac:picMkLst>
        </pc:picChg>
      </pc:sldChg>
      <pc:sldChg chg="addSp delSp modSp new mod">
        <pc:chgData name="ΣΠΥΡΙΔΟΥΛΑ ΜΑΡΤΖΑΚΛΗ" userId="bc1ce7c65bee83f3" providerId="LiveId" clId="{BEC2118F-2AB0-4905-A826-E95C3553388C}" dt="2023-12-19T08:25:16.990" v="314" actId="20577"/>
        <pc:sldMkLst>
          <pc:docMk/>
          <pc:sldMk cId="2828052936" sldId="278"/>
        </pc:sldMkLst>
        <pc:spChg chg="mod">
          <ac:chgData name="ΣΠΥΡΙΔΟΥΛΑ ΜΑΡΤΖΑΚΛΗ" userId="bc1ce7c65bee83f3" providerId="LiveId" clId="{BEC2118F-2AB0-4905-A826-E95C3553388C}" dt="2023-12-19T07:25:51.007" v="136" actId="20577"/>
          <ac:spMkLst>
            <pc:docMk/>
            <pc:sldMk cId="2828052936" sldId="278"/>
            <ac:spMk id="2" creationId="{E43E1863-18C7-E4CF-0453-37150BA5D2E5}"/>
          </ac:spMkLst>
        </pc:spChg>
        <pc:spChg chg="del">
          <ac:chgData name="ΣΠΥΡΙΔΟΥΛΑ ΜΑΡΤΖΑΚΛΗ" userId="bc1ce7c65bee83f3" providerId="LiveId" clId="{BEC2118F-2AB0-4905-A826-E95C3553388C}" dt="2023-12-19T07:09:02.728" v="90"/>
          <ac:spMkLst>
            <pc:docMk/>
            <pc:sldMk cId="2828052936" sldId="278"/>
            <ac:spMk id="3" creationId="{96A701CD-8508-FF3C-4F19-AB6681BF8E68}"/>
          </ac:spMkLst>
        </pc:spChg>
        <pc:spChg chg="mod">
          <ac:chgData name="ΣΠΥΡΙΔΟΥΛΑ ΜΑΡΤΖΑΚΛΗ" userId="bc1ce7c65bee83f3" providerId="LiveId" clId="{BEC2118F-2AB0-4905-A826-E95C3553388C}" dt="2023-12-19T08:25:16.990" v="314" actId="20577"/>
          <ac:spMkLst>
            <pc:docMk/>
            <pc:sldMk cId="2828052936" sldId="278"/>
            <ac:spMk id="4" creationId="{042B32E3-92F9-2A98-746C-721FBD15B4DD}"/>
          </ac:spMkLst>
        </pc:spChg>
        <pc:picChg chg="add mod">
          <ac:chgData name="ΣΠΥΡΙΔΟΥΛΑ ΜΑΡΤΖΑΚΛΗ" userId="bc1ce7c65bee83f3" providerId="LiveId" clId="{BEC2118F-2AB0-4905-A826-E95C3553388C}" dt="2023-12-19T07:33:38.308" v="154" actId="1076"/>
          <ac:picMkLst>
            <pc:docMk/>
            <pc:sldMk cId="2828052936" sldId="278"/>
            <ac:picMk id="5" creationId="{21DC82CC-0E99-1431-877A-3E11155A409D}"/>
          </ac:picMkLst>
        </pc:picChg>
      </pc:sldChg>
      <pc:sldChg chg="addSp delSp modSp new mod">
        <pc:chgData name="ΣΠΥΡΙΔΟΥΛΑ ΜΑΡΤΖΑΚΛΗ" userId="bc1ce7c65bee83f3" providerId="LiveId" clId="{BEC2118F-2AB0-4905-A826-E95C3553388C}" dt="2023-12-19T07:51:12.033" v="245" actId="123"/>
        <pc:sldMkLst>
          <pc:docMk/>
          <pc:sldMk cId="3641402032" sldId="279"/>
        </pc:sldMkLst>
        <pc:spChg chg="mod">
          <ac:chgData name="ΣΠΥΡΙΔΟΥΛΑ ΜΑΡΤΖΑΚΛΗ" userId="bc1ce7c65bee83f3" providerId="LiveId" clId="{BEC2118F-2AB0-4905-A826-E95C3553388C}" dt="2023-12-19T07:51:12.033" v="245" actId="123"/>
          <ac:spMkLst>
            <pc:docMk/>
            <pc:sldMk cId="3641402032" sldId="279"/>
            <ac:spMk id="2" creationId="{2D9A1E35-9B3D-E938-ED5A-B2BBCC503671}"/>
          </ac:spMkLst>
        </pc:spChg>
        <pc:spChg chg="del">
          <ac:chgData name="ΣΠΥΡΙΔΟΥΛΑ ΜΑΡΤΖΑΚΛΗ" userId="bc1ce7c65bee83f3" providerId="LiveId" clId="{BEC2118F-2AB0-4905-A826-E95C3553388C}" dt="2023-12-19T07:11:54.058" v="92"/>
          <ac:spMkLst>
            <pc:docMk/>
            <pc:sldMk cId="3641402032" sldId="279"/>
            <ac:spMk id="3" creationId="{1E08C5DE-2FDF-3DED-335B-F87D3F6CBABF}"/>
          </ac:spMkLst>
        </pc:spChg>
        <pc:spChg chg="mod">
          <ac:chgData name="ΣΠΥΡΙΔΟΥΛΑ ΜΑΡΤΖΑΚΛΗ" userId="bc1ce7c65bee83f3" providerId="LiveId" clId="{BEC2118F-2AB0-4905-A826-E95C3553388C}" dt="2023-12-19T07:50:55.216" v="243" actId="27636"/>
          <ac:spMkLst>
            <pc:docMk/>
            <pc:sldMk cId="3641402032" sldId="279"/>
            <ac:spMk id="4" creationId="{B5D3794B-CA0A-2236-0AF7-A384F839C2B7}"/>
          </ac:spMkLst>
        </pc:spChg>
        <pc:picChg chg="add mod">
          <ac:chgData name="ΣΠΥΡΙΔΟΥΛΑ ΜΑΡΤΖΑΚΛΗ" userId="bc1ce7c65bee83f3" providerId="LiveId" clId="{BEC2118F-2AB0-4905-A826-E95C3553388C}" dt="2023-12-19T07:11:54.058" v="92"/>
          <ac:picMkLst>
            <pc:docMk/>
            <pc:sldMk cId="3641402032" sldId="279"/>
            <ac:picMk id="5" creationId="{84E4B90A-9D87-9966-612D-4BBB1FCDD6B6}"/>
          </ac:picMkLst>
        </pc:picChg>
      </pc:sldChg>
      <pc:sldChg chg="addSp delSp modSp new mod">
        <pc:chgData name="ΣΠΥΡΙΔΟΥΛΑ ΜΑΡΤΖΑΚΛΗ" userId="bc1ce7c65bee83f3" providerId="LiveId" clId="{BEC2118F-2AB0-4905-A826-E95C3553388C}" dt="2023-12-19T07:46:30.436" v="200" actId="948"/>
        <pc:sldMkLst>
          <pc:docMk/>
          <pc:sldMk cId="2680119378" sldId="280"/>
        </pc:sldMkLst>
        <pc:spChg chg="mod">
          <ac:chgData name="ΣΠΥΡΙΔΟΥΛΑ ΜΑΡΤΖΑΚΛΗ" userId="bc1ce7c65bee83f3" providerId="LiveId" clId="{BEC2118F-2AB0-4905-A826-E95C3553388C}" dt="2023-12-19T07:46:04.183" v="195" actId="255"/>
          <ac:spMkLst>
            <pc:docMk/>
            <pc:sldMk cId="2680119378" sldId="280"/>
            <ac:spMk id="2" creationId="{07A38BDC-2B3C-60A9-81BB-16EF99251A53}"/>
          </ac:spMkLst>
        </pc:spChg>
        <pc:spChg chg="del">
          <ac:chgData name="ΣΠΥΡΙΔΟΥΛΑ ΜΑΡΤΖΑΚΛΗ" userId="bc1ce7c65bee83f3" providerId="LiveId" clId="{BEC2118F-2AB0-4905-A826-E95C3553388C}" dt="2023-12-19T07:12:15.878" v="94"/>
          <ac:spMkLst>
            <pc:docMk/>
            <pc:sldMk cId="2680119378" sldId="280"/>
            <ac:spMk id="3" creationId="{19C35466-E123-A7B0-4A9A-C8A648179DD7}"/>
          </ac:spMkLst>
        </pc:spChg>
        <pc:spChg chg="mod">
          <ac:chgData name="ΣΠΥΡΙΔΟΥΛΑ ΜΑΡΤΖΑΚΛΗ" userId="bc1ce7c65bee83f3" providerId="LiveId" clId="{BEC2118F-2AB0-4905-A826-E95C3553388C}" dt="2023-12-19T07:46:30.436" v="200" actId="948"/>
          <ac:spMkLst>
            <pc:docMk/>
            <pc:sldMk cId="2680119378" sldId="280"/>
            <ac:spMk id="4" creationId="{0097F968-26B1-A666-3B37-12C6E08A4823}"/>
          </ac:spMkLst>
        </pc:spChg>
        <pc:picChg chg="add mod">
          <ac:chgData name="ΣΠΥΡΙΔΟΥΛΑ ΜΑΡΤΖΑΚΛΗ" userId="bc1ce7c65bee83f3" providerId="LiveId" clId="{BEC2118F-2AB0-4905-A826-E95C3553388C}" dt="2023-12-19T07:12:15.878" v="94"/>
          <ac:picMkLst>
            <pc:docMk/>
            <pc:sldMk cId="2680119378" sldId="280"/>
            <ac:picMk id="5" creationId="{07B14A67-F7B8-5C1D-0E5B-E6A8C977BFDA}"/>
          </ac:picMkLst>
        </pc:picChg>
      </pc:sldChg>
      <pc:sldChg chg="addSp delSp modSp new mod">
        <pc:chgData name="ΣΠΥΡΙΔΟΥΛΑ ΜΑΡΤΖΑΚΛΗ" userId="bc1ce7c65bee83f3" providerId="LiveId" clId="{BEC2118F-2AB0-4905-A826-E95C3553388C}" dt="2023-12-19T07:39:40.735" v="181" actId="20577"/>
        <pc:sldMkLst>
          <pc:docMk/>
          <pc:sldMk cId="1578521007" sldId="281"/>
        </pc:sldMkLst>
        <pc:spChg chg="mod">
          <ac:chgData name="ΣΠΥΡΙΔΟΥΛΑ ΜΑΡΤΖΑΚΛΗ" userId="bc1ce7c65bee83f3" providerId="LiveId" clId="{BEC2118F-2AB0-4905-A826-E95C3553388C}" dt="2023-12-19T07:36:19.593" v="167" actId="14100"/>
          <ac:spMkLst>
            <pc:docMk/>
            <pc:sldMk cId="1578521007" sldId="281"/>
            <ac:spMk id="2" creationId="{D41858D0-C422-005F-1580-5903920D4F66}"/>
          </ac:spMkLst>
        </pc:spChg>
        <pc:spChg chg="del">
          <ac:chgData name="ΣΠΥΡΙΔΟΥΛΑ ΜΑΡΤΖΑΚΛΗ" userId="bc1ce7c65bee83f3" providerId="LiveId" clId="{BEC2118F-2AB0-4905-A826-E95C3553388C}" dt="2023-12-19T07:16:48.451" v="96"/>
          <ac:spMkLst>
            <pc:docMk/>
            <pc:sldMk cId="1578521007" sldId="281"/>
            <ac:spMk id="3" creationId="{FB8F6640-9135-4843-57A8-42F393DAD574}"/>
          </ac:spMkLst>
        </pc:spChg>
        <pc:spChg chg="mod">
          <ac:chgData name="ΣΠΥΡΙΔΟΥΛΑ ΜΑΡΤΖΑΚΛΗ" userId="bc1ce7c65bee83f3" providerId="LiveId" clId="{BEC2118F-2AB0-4905-A826-E95C3553388C}" dt="2023-12-19T07:39:40.735" v="181" actId="20577"/>
          <ac:spMkLst>
            <pc:docMk/>
            <pc:sldMk cId="1578521007" sldId="281"/>
            <ac:spMk id="4" creationId="{D6AB3EBF-569C-23EC-2C0E-6AF39046565D}"/>
          </ac:spMkLst>
        </pc:spChg>
        <pc:picChg chg="add mod">
          <ac:chgData name="ΣΠΥΡΙΔΟΥΛΑ ΜΑΡΤΖΑΚΛΗ" userId="bc1ce7c65bee83f3" providerId="LiveId" clId="{BEC2118F-2AB0-4905-A826-E95C3553388C}" dt="2023-12-19T07:36:38.112" v="171" actId="14100"/>
          <ac:picMkLst>
            <pc:docMk/>
            <pc:sldMk cId="1578521007" sldId="281"/>
            <ac:picMk id="5" creationId="{FE5A5A39-C86F-8FC9-A395-C6209729919C}"/>
          </ac:picMkLst>
        </pc:picChg>
      </pc:sldChg>
      <pc:sldChg chg="new del">
        <pc:chgData name="ΣΠΥΡΙΔΟΥΛΑ ΜΑΡΤΖΑΚΛΗ" userId="bc1ce7c65bee83f3" providerId="LiveId" clId="{BEC2118F-2AB0-4905-A826-E95C3553388C}" dt="2023-12-19T07:24:01.691" v="98" actId="2696"/>
        <pc:sldMkLst>
          <pc:docMk/>
          <pc:sldMk cId="3970153410" sldId="282"/>
        </pc:sldMkLst>
      </pc:sldChg>
      <pc:sldChg chg="modSp new mod">
        <pc:chgData name="ΣΠΥΡΙΔΟΥΛΑ ΜΑΡΤΖΑΚΛΗ" userId="bc1ce7c65bee83f3" providerId="LiveId" clId="{BEC2118F-2AB0-4905-A826-E95C3553388C}" dt="2023-12-19T07:24:34.365" v="128" actId="14100"/>
        <pc:sldMkLst>
          <pc:docMk/>
          <pc:sldMk cId="3987134446" sldId="282"/>
        </pc:sldMkLst>
        <pc:spChg chg="mod">
          <ac:chgData name="ΣΠΥΡΙΔΟΥΛΑ ΜΑΡΤΖΑΚΛΗ" userId="bc1ce7c65bee83f3" providerId="LiveId" clId="{BEC2118F-2AB0-4905-A826-E95C3553388C}" dt="2023-12-19T07:24:34.365" v="128" actId="14100"/>
          <ac:spMkLst>
            <pc:docMk/>
            <pc:sldMk cId="3987134446" sldId="282"/>
            <ac:spMk id="2" creationId="{C8DC3DF2-3FFB-E141-2787-BA8DA8998137}"/>
          </ac:spMkLst>
        </pc:spChg>
      </pc:sldChg>
      <pc:sldChg chg="addSp delSp modSp new mod">
        <pc:chgData name="ΣΠΥΡΙΔΟΥΛΑ ΜΑΡΤΖΑΚΛΗ" userId="bc1ce7c65bee83f3" providerId="LiveId" clId="{BEC2118F-2AB0-4905-A826-E95C3553388C}" dt="2023-12-19T14:20:17.743" v="566" actId="20577"/>
        <pc:sldMkLst>
          <pc:docMk/>
          <pc:sldMk cId="2500370452" sldId="283"/>
        </pc:sldMkLst>
        <pc:spChg chg="mod">
          <ac:chgData name="ΣΠΥΡΙΔΟΥΛΑ ΜΑΡΤΖΑΚΛΗ" userId="bc1ce7c65bee83f3" providerId="LiveId" clId="{BEC2118F-2AB0-4905-A826-E95C3553388C}" dt="2023-12-19T08:23:38.907" v="306" actId="20577"/>
          <ac:spMkLst>
            <pc:docMk/>
            <pc:sldMk cId="2500370452" sldId="283"/>
            <ac:spMk id="2" creationId="{9F067BFE-0DC8-B41E-A3D9-0B648E0FC47C}"/>
          </ac:spMkLst>
        </pc:spChg>
        <pc:spChg chg="del">
          <ac:chgData name="ΣΠΥΡΙΔΟΥΛΑ ΜΑΡΤΖΑΚΛΗ" userId="bc1ce7c65bee83f3" providerId="LiveId" clId="{BEC2118F-2AB0-4905-A826-E95C3553388C}" dt="2023-12-19T08:00:18.393" v="246"/>
          <ac:spMkLst>
            <pc:docMk/>
            <pc:sldMk cId="2500370452" sldId="283"/>
            <ac:spMk id="3" creationId="{369860B3-9725-FE3E-E3CF-A2FAF1A964B4}"/>
          </ac:spMkLst>
        </pc:spChg>
        <pc:spChg chg="del">
          <ac:chgData name="ΣΠΥΡΙΔΟΥΛΑ ΜΑΡΤΖΑΚΛΗ" userId="bc1ce7c65bee83f3" providerId="LiveId" clId="{BEC2118F-2AB0-4905-A826-E95C3553388C}" dt="2023-12-19T08:00:34.670" v="247"/>
          <ac:spMkLst>
            <pc:docMk/>
            <pc:sldMk cId="2500370452" sldId="283"/>
            <ac:spMk id="4" creationId="{562F6888-FE17-CE2D-F2BF-2057AF7BEFD7}"/>
          </ac:spMkLst>
        </pc:spChg>
        <pc:spChg chg="add del mod">
          <ac:chgData name="ΣΠΥΡΙΔΟΥΛΑ ΜΑΡΤΖΑΚΛΗ" userId="bc1ce7c65bee83f3" providerId="LiveId" clId="{BEC2118F-2AB0-4905-A826-E95C3553388C}" dt="2023-12-19T08:18:36.481" v="274"/>
          <ac:spMkLst>
            <pc:docMk/>
            <pc:sldMk cId="2500370452" sldId="283"/>
            <ac:spMk id="8" creationId="{D224F9FB-9B79-C0A1-F4AF-C74838FEA4B7}"/>
          </ac:spMkLst>
        </pc:spChg>
        <pc:spChg chg="add mod">
          <ac:chgData name="ΣΠΥΡΙΔΟΥΛΑ ΜΑΡΤΖΑΚΛΗ" userId="bc1ce7c65bee83f3" providerId="LiveId" clId="{BEC2118F-2AB0-4905-A826-E95C3553388C}" dt="2023-12-19T14:20:17.743" v="566" actId="20577"/>
          <ac:spMkLst>
            <pc:docMk/>
            <pc:sldMk cId="2500370452" sldId="283"/>
            <ac:spMk id="10" creationId="{16373155-79F7-7E5F-A358-7B8759F74AFB}"/>
          </ac:spMkLst>
        </pc:spChg>
        <pc:picChg chg="add del mod">
          <ac:chgData name="ΣΠΥΡΙΔΟΥΛΑ ΜΑΡΤΖΑΚΛΗ" userId="bc1ce7c65bee83f3" providerId="LiveId" clId="{BEC2118F-2AB0-4905-A826-E95C3553388C}" dt="2023-12-19T08:17:54.304" v="267" actId="21"/>
          <ac:picMkLst>
            <pc:docMk/>
            <pc:sldMk cId="2500370452" sldId="283"/>
            <ac:picMk id="5" creationId="{57AD98E7-9039-6A1F-8208-FC6C653DE381}"/>
          </ac:picMkLst>
        </pc:picChg>
        <pc:picChg chg="add del mod">
          <ac:chgData name="ΣΠΥΡΙΔΟΥΛΑ ΜΑΡΤΖΑΚΛΗ" userId="bc1ce7c65bee83f3" providerId="LiveId" clId="{BEC2118F-2AB0-4905-A826-E95C3553388C}" dt="2023-12-19T08:18:33.328" v="273" actId="21"/>
          <ac:picMkLst>
            <pc:docMk/>
            <pc:sldMk cId="2500370452" sldId="283"/>
            <ac:picMk id="6" creationId="{FEAB029B-F088-74D7-665A-5F245E530A61}"/>
          </ac:picMkLst>
        </pc:picChg>
        <pc:picChg chg="add mod">
          <ac:chgData name="ΣΠΥΡΙΔΟΥΛΑ ΜΑΡΤΖΑΚΛΗ" userId="bc1ce7c65bee83f3" providerId="LiveId" clId="{BEC2118F-2AB0-4905-A826-E95C3553388C}" dt="2023-12-19T08:18:36.481" v="274"/>
          <ac:picMkLst>
            <pc:docMk/>
            <pc:sldMk cId="2500370452" sldId="283"/>
            <ac:picMk id="11" creationId="{1DC28E54-8D55-C928-02A5-E9A2C4270997}"/>
          </ac:picMkLst>
        </pc:picChg>
      </pc:sldChg>
      <pc:sldChg chg="addSp delSp modSp new mod">
        <pc:chgData name="ΣΠΥΡΙΔΟΥΛΑ ΜΑΡΤΖΑΚΛΗ" userId="bc1ce7c65bee83f3" providerId="LiveId" clId="{BEC2118F-2AB0-4905-A826-E95C3553388C}" dt="2023-12-20T08:35:58.854" v="647" actId="20577"/>
        <pc:sldMkLst>
          <pc:docMk/>
          <pc:sldMk cId="593855432" sldId="284"/>
        </pc:sldMkLst>
        <pc:spChg chg="mod">
          <ac:chgData name="ΣΠΥΡΙΔΟΥΛΑ ΜΑΡΤΖΑΚΛΗ" userId="bc1ce7c65bee83f3" providerId="LiveId" clId="{BEC2118F-2AB0-4905-A826-E95C3553388C}" dt="2023-12-19T08:23:54.759" v="308"/>
          <ac:spMkLst>
            <pc:docMk/>
            <pc:sldMk cId="593855432" sldId="284"/>
            <ac:spMk id="2" creationId="{1F140F8B-FBEE-744E-0EE7-4290B16CF159}"/>
          </ac:spMkLst>
        </pc:spChg>
        <pc:spChg chg="del">
          <ac:chgData name="ΣΠΥΡΙΔΟΥΛΑ ΜΑΡΤΖΑΚΛΗ" userId="bc1ce7c65bee83f3" providerId="LiveId" clId="{BEC2118F-2AB0-4905-A826-E95C3553388C}" dt="2023-12-19T08:00:55.238" v="249"/>
          <ac:spMkLst>
            <pc:docMk/>
            <pc:sldMk cId="593855432" sldId="284"/>
            <ac:spMk id="3" creationId="{53659AAA-B52D-EF69-8385-3004398C8448}"/>
          </ac:spMkLst>
        </pc:spChg>
        <pc:spChg chg="del">
          <ac:chgData name="ΣΠΥΡΙΔΟΥΛΑ ΜΑΡΤΖΑΚΛΗ" userId="bc1ce7c65bee83f3" providerId="LiveId" clId="{BEC2118F-2AB0-4905-A826-E95C3553388C}" dt="2023-12-19T08:01:08.863" v="250"/>
          <ac:spMkLst>
            <pc:docMk/>
            <pc:sldMk cId="593855432" sldId="284"/>
            <ac:spMk id="4" creationId="{B3E20322-A1F5-7C1E-061F-4301973E2693}"/>
          </ac:spMkLst>
        </pc:spChg>
        <pc:spChg chg="add mod">
          <ac:chgData name="ΣΠΥΡΙΔΟΥΛΑ ΜΑΡΤΖΑΚΛΗ" userId="bc1ce7c65bee83f3" providerId="LiveId" clId="{BEC2118F-2AB0-4905-A826-E95C3553388C}" dt="2023-12-20T08:35:58.854" v="647" actId="20577"/>
          <ac:spMkLst>
            <pc:docMk/>
            <pc:sldMk cId="593855432" sldId="284"/>
            <ac:spMk id="8" creationId="{FA03153A-8FD0-3500-E091-44DF33B4BDA6}"/>
          </ac:spMkLst>
        </pc:spChg>
        <pc:picChg chg="add mod">
          <ac:chgData name="ΣΠΥΡΙΔΟΥΛΑ ΜΑΡΤΖΑΚΛΗ" userId="bc1ce7c65bee83f3" providerId="LiveId" clId="{BEC2118F-2AB0-4905-A826-E95C3553388C}" dt="2023-12-19T08:00:55.238" v="249"/>
          <ac:picMkLst>
            <pc:docMk/>
            <pc:sldMk cId="593855432" sldId="284"/>
            <ac:picMk id="5" creationId="{E35F7A82-4A80-3AA1-D148-F55E478FE44F}"/>
          </ac:picMkLst>
        </pc:picChg>
        <pc:picChg chg="add del mod">
          <ac:chgData name="ΣΠΥΡΙΔΟΥΛΑ ΜΑΡΤΖΑΚΛΗ" userId="bc1ce7c65bee83f3" providerId="LiveId" clId="{BEC2118F-2AB0-4905-A826-E95C3553388C}" dt="2023-12-19T08:18:17.381" v="270" actId="21"/>
          <ac:picMkLst>
            <pc:docMk/>
            <pc:sldMk cId="593855432" sldId="284"/>
            <ac:picMk id="6" creationId="{ED43EABD-5255-AA0F-6653-0DCEC5A79230}"/>
          </ac:picMkLst>
        </pc:picChg>
      </pc:sldChg>
      <pc:sldChg chg="addSp delSp modSp new mod">
        <pc:chgData name="ΣΠΥΡΙΔΟΥΛΑ ΜΑΡΤΖΑΚΛΗ" userId="bc1ce7c65bee83f3" providerId="LiveId" clId="{BEC2118F-2AB0-4905-A826-E95C3553388C}" dt="2023-12-20T08:31:14.663" v="625" actId="20577"/>
        <pc:sldMkLst>
          <pc:docMk/>
          <pc:sldMk cId="3364626566" sldId="285"/>
        </pc:sldMkLst>
        <pc:spChg chg="mod">
          <ac:chgData name="ΣΠΥΡΙΔΟΥΛΑ ΜΑΡΤΖΑΚΛΗ" userId="bc1ce7c65bee83f3" providerId="LiveId" clId="{BEC2118F-2AB0-4905-A826-E95C3553388C}" dt="2023-12-19T08:23:59.847" v="309"/>
          <ac:spMkLst>
            <pc:docMk/>
            <pc:sldMk cId="3364626566" sldId="285"/>
            <ac:spMk id="2" creationId="{DFD138DA-7E46-E6EC-853C-757F2E3E9F6A}"/>
          </ac:spMkLst>
        </pc:spChg>
        <pc:spChg chg="del">
          <ac:chgData name="ΣΠΥΡΙΔΟΥΛΑ ΜΑΡΤΖΑΚΛΗ" userId="bc1ce7c65bee83f3" providerId="LiveId" clId="{BEC2118F-2AB0-4905-A826-E95C3553388C}" dt="2023-12-19T08:01:30.845" v="252"/>
          <ac:spMkLst>
            <pc:docMk/>
            <pc:sldMk cId="3364626566" sldId="285"/>
            <ac:spMk id="3" creationId="{AF01807E-71BF-CF2E-1C03-2F88787F4B55}"/>
          </ac:spMkLst>
        </pc:spChg>
        <pc:spChg chg="del">
          <ac:chgData name="ΣΠΥΡΙΔΟΥΛΑ ΜΑΡΤΖΑΚΛΗ" userId="bc1ce7c65bee83f3" providerId="LiveId" clId="{BEC2118F-2AB0-4905-A826-E95C3553388C}" dt="2023-12-19T08:01:42.902" v="253"/>
          <ac:spMkLst>
            <pc:docMk/>
            <pc:sldMk cId="3364626566" sldId="285"/>
            <ac:spMk id="4" creationId="{5A4A86AA-546F-F683-3CDB-ED83B27DEA71}"/>
          </ac:spMkLst>
        </pc:spChg>
        <pc:spChg chg="add mod">
          <ac:chgData name="ΣΠΥΡΙΔΟΥΛΑ ΜΑΡΤΖΑΚΛΗ" userId="bc1ce7c65bee83f3" providerId="LiveId" clId="{BEC2118F-2AB0-4905-A826-E95C3553388C}" dt="2023-12-20T08:31:14.663" v="625" actId="20577"/>
          <ac:spMkLst>
            <pc:docMk/>
            <pc:sldMk cId="3364626566" sldId="285"/>
            <ac:spMk id="8" creationId="{4DF2314B-23DC-AD92-83F6-BF63ECDF5FB8}"/>
          </ac:spMkLst>
        </pc:spChg>
        <pc:graphicFrameChg chg="add del mod">
          <ac:chgData name="ΣΠΥΡΙΔΟΥΛΑ ΜΑΡΤΖΑΚΛΗ" userId="bc1ce7c65bee83f3" providerId="LiveId" clId="{BEC2118F-2AB0-4905-A826-E95C3553388C}" dt="2023-12-19T14:17:34.171" v="539"/>
          <ac:graphicFrameMkLst>
            <pc:docMk/>
            <pc:sldMk cId="3364626566" sldId="285"/>
            <ac:graphicFrameMk id="3" creationId="{B149D2BC-0E71-9E1B-A3A3-C7BBF607D58B}"/>
          </ac:graphicFrameMkLst>
        </pc:graphicFrameChg>
        <pc:picChg chg="add mod">
          <ac:chgData name="ΣΠΥΡΙΔΟΥΛΑ ΜΑΡΤΖΑΚΛΗ" userId="bc1ce7c65bee83f3" providerId="LiveId" clId="{BEC2118F-2AB0-4905-A826-E95C3553388C}" dt="2023-12-19T08:01:30.845" v="252"/>
          <ac:picMkLst>
            <pc:docMk/>
            <pc:sldMk cId="3364626566" sldId="285"/>
            <ac:picMk id="5" creationId="{82865F85-4FD7-3AC1-B1EE-9BF10C31C8F6}"/>
          </ac:picMkLst>
        </pc:picChg>
        <pc:picChg chg="add del mod">
          <ac:chgData name="ΣΠΥΡΙΔΟΥΛΑ ΜΑΡΤΖΑΚΛΗ" userId="bc1ce7c65bee83f3" providerId="LiveId" clId="{BEC2118F-2AB0-4905-A826-E95C3553388C}" dt="2023-12-19T08:17:27.168" v="264" actId="21"/>
          <ac:picMkLst>
            <pc:docMk/>
            <pc:sldMk cId="3364626566" sldId="285"/>
            <ac:picMk id="6" creationId="{1DFB5DD7-0F23-A254-A0CA-5AEEBF7951C5}"/>
          </ac:picMkLst>
        </pc:picChg>
      </pc:sldChg>
      <pc:sldChg chg="addSp delSp modSp new mod">
        <pc:chgData name="ΣΠΥΡΙΔΟΥΛΑ ΜΑΡΤΖΑΚΛΗ" userId="bc1ce7c65bee83f3" providerId="LiveId" clId="{BEC2118F-2AB0-4905-A826-E95C3553388C}" dt="2023-12-20T08:25:34.436" v="607" actId="20577"/>
        <pc:sldMkLst>
          <pc:docMk/>
          <pc:sldMk cId="1138854100" sldId="286"/>
        </pc:sldMkLst>
        <pc:spChg chg="mod">
          <ac:chgData name="ΣΠΥΡΙΔΟΥΛΑ ΜΑΡΤΖΑΚΛΗ" userId="bc1ce7c65bee83f3" providerId="LiveId" clId="{BEC2118F-2AB0-4905-A826-E95C3553388C}" dt="2023-12-19T08:24:12.562" v="311"/>
          <ac:spMkLst>
            <pc:docMk/>
            <pc:sldMk cId="1138854100" sldId="286"/>
            <ac:spMk id="2" creationId="{87776CBB-D37D-8B0D-803C-511DE2B92A65}"/>
          </ac:spMkLst>
        </pc:spChg>
        <pc:spChg chg="del">
          <ac:chgData name="ΣΠΥΡΙΔΟΥΛΑ ΜΑΡΤΖΑΚΛΗ" userId="bc1ce7c65bee83f3" providerId="LiveId" clId="{BEC2118F-2AB0-4905-A826-E95C3553388C}" dt="2023-12-19T08:02:03.770" v="255"/>
          <ac:spMkLst>
            <pc:docMk/>
            <pc:sldMk cId="1138854100" sldId="286"/>
            <ac:spMk id="3" creationId="{9C08A64D-96D2-F0A4-01AC-1F0136815018}"/>
          </ac:spMkLst>
        </pc:spChg>
        <pc:spChg chg="mod">
          <ac:chgData name="ΣΠΥΡΙΔΟΥΛΑ ΜΑΡΤΖΑΚΛΗ" userId="bc1ce7c65bee83f3" providerId="LiveId" clId="{BEC2118F-2AB0-4905-A826-E95C3553388C}" dt="2023-12-20T08:25:34.436" v="607" actId="20577"/>
          <ac:spMkLst>
            <pc:docMk/>
            <pc:sldMk cId="1138854100" sldId="286"/>
            <ac:spMk id="4" creationId="{23FB5DA8-66D2-D108-CC67-65239B37B72E}"/>
          </ac:spMkLst>
        </pc:spChg>
        <pc:picChg chg="add mod">
          <ac:chgData name="ΣΠΥΡΙΔΟΥΛΑ ΜΑΡΤΖΑΚΛΗ" userId="bc1ce7c65bee83f3" providerId="LiveId" clId="{BEC2118F-2AB0-4905-A826-E95C3553388C}" dt="2023-12-19T08:02:03.770" v="255"/>
          <ac:picMkLst>
            <pc:docMk/>
            <pc:sldMk cId="1138854100" sldId="286"/>
            <ac:picMk id="5" creationId="{EB66D090-38AD-AD61-D7CD-3DF3772DB571}"/>
          </ac:picMkLst>
        </pc:picChg>
      </pc:sldChg>
      <pc:sldChg chg="addSp delSp modSp new mod">
        <pc:chgData name="ΣΠΥΡΙΔΟΥΛΑ ΜΑΡΤΖΑΚΛΗ" userId="bc1ce7c65bee83f3" providerId="LiveId" clId="{BEC2118F-2AB0-4905-A826-E95C3553388C}" dt="2023-12-20T08:27:27.857" v="612" actId="20577"/>
        <pc:sldMkLst>
          <pc:docMk/>
          <pc:sldMk cId="1951470240" sldId="287"/>
        </pc:sldMkLst>
        <pc:spChg chg="mod">
          <ac:chgData name="ΣΠΥΡΙΔΟΥΛΑ ΜΑΡΤΖΑΚΛΗ" userId="bc1ce7c65bee83f3" providerId="LiveId" clId="{BEC2118F-2AB0-4905-A826-E95C3553388C}" dt="2023-12-19T08:24:19.034" v="312"/>
          <ac:spMkLst>
            <pc:docMk/>
            <pc:sldMk cId="1951470240" sldId="287"/>
            <ac:spMk id="2" creationId="{0E92E7E8-0A8D-9C0F-CEC3-380DE17E8B90}"/>
          </ac:spMkLst>
        </pc:spChg>
        <pc:spChg chg="del">
          <ac:chgData name="ΣΠΥΡΙΔΟΥΛΑ ΜΑΡΤΖΑΚΛΗ" userId="bc1ce7c65bee83f3" providerId="LiveId" clId="{BEC2118F-2AB0-4905-A826-E95C3553388C}" dt="2023-12-19T08:17:40.369" v="266"/>
          <ac:spMkLst>
            <pc:docMk/>
            <pc:sldMk cId="1951470240" sldId="287"/>
            <ac:spMk id="3" creationId="{CEA953A8-26BB-172C-A86D-07209C6546F0}"/>
          </ac:spMkLst>
        </pc:spChg>
        <pc:spChg chg="mod">
          <ac:chgData name="ΣΠΥΡΙΔΟΥΛΑ ΜΑΡΤΖΑΚΛΗ" userId="bc1ce7c65bee83f3" providerId="LiveId" clId="{BEC2118F-2AB0-4905-A826-E95C3553388C}" dt="2023-12-20T08:27:27.857" v="612" actId="20577"/>
          <ac:spMkLst>
            <pc:docMk/>
            <pc:sldMk cId="1951470240" sldId="287"/>
            <ac:spMk id="4" creationId="{CCF31813-639D-8230-2B1C-D99D169DC1DB}"/>
          </ac:spMkLst>
        </pc:spChg>
        <pc:picChg chg="add mod">
          <ac:chgData name="ΣΠΥΡΙΔΟΥΛΑ ΜΑΡΤΖΑΚΛΗ" userId="bc1ce7c65bee83f3" providerId="LiveId" clId="{BEC2118F-2AB0-4905-A826-E95C3553388C}" dt="2023-12-19T08:17:40.369" v="266"/>
          <ac:picMkLst>
            <pc:docMk/>
            <pc:sldMk cId="1951470240" sldId="287"/>
            <ac:picMk id="5" creationId="{FD709ABD-10CD-B701-4829-5A3DAC77810C}"/>
          </ac:picMkLst>
        </pc:picChg>
      </pc:sldChg>
      <pc:sldChg chg="addSp delSp modSp new mod">
        <pc:chgData name="ΣΠΥΡΙΔΟΥΛΑ ΜΑΡΤΖΑΚΛΗ" userId="bc1ce7c65bee83f3" providerId="LiveId" clId="{BEC2118F-2AB0-4905-A826-E95C3553388C}" dt="2023-12-19T14:21:21.932" v="573" actId="27636"/>
        <pc:sldMkLst>
          <pc:docMk/>
          <pc:sldMk cId="3945414193" sldId="288"/>
        </pc:sldMkLst>
        <pc:spChg chg="mod">
          <ac:chgData name="ΣΠΥΡΙΔΟΥΛΑ ΜΑΡΤΖΑΚΛΗ" userId="bc1ce7c65bee83f3" providerId="LiveId" clId="{BEC2118F-2AB0-4905-A826-E95C3553388C}" dt="2023-12-19T08:23:49.593" v="307"/>
          <ac:spMkLst>
            <pc:docMk/>
            <pc:sldMk cId="3945414193" sldId="288"/>
            <ac:spMk id="2" creationId="{08EA7F8A-A0C0-6EE9-1F80-040AB3D15C2D}"/>
          </ac:spMkLst>
        </pc:spChg>
        <pc:spChg chg="del">
          <ac:chgData name="ΣΠΥΡΙΔΟΥΛΑ ΜΑΡΤΖΑΚΛΗ" userId="bc1ce7c65bee83f3" providerId="LiveId" clId="{BEC2118F-2AB0-4905-A826-E95C3553388C}" dt="2023-12-19T08:18:05.448" v="269"/>
          <ac:spMkLst>
            <pc:docMk/>
            <pc:sldMk cId="3945414193" sldId="288"/>
            <ac:spMk id="3" creationId="{7166B1E4-2D82-6A8C-D32F-5A976DD46A49}"/>
          </ac:spMkLst>
        </pc:spChg>
        <pc:spChg chg="mod">
          <ac:chgData name="ΣΠΥΡΙΔΟΥΛΑ ΜΑΡΤΖΑΚΛΗ" userId="bc1ce7c65bee83f3" providerId="LiveId" clId="{BEC2118F-2AB0-4905-A826-E95C3553388C}" dt="2023-12-19T14:21:21.932" v="573" actId="27636"/>
          <ac:spMkLst>
            <pc:docMk/>
            <pc:sldMk cId="3945414193" sldId="288"/>
            <ac:spMk id="4" creationId="{B437942E-DD95-7218-0CDD-67EFE4B4D947}"/>
          </ac:spMkLst>
        </pc:spChg>
        <pc:picChg chg="add mod">
          <ac:chgData name="ΣΠΥΡΙΔΟΥΛΑ ΜΑΡΤΖΑΚΛΗ" userId="bc1ce7c65bee83f3" providerId="LiveId" clId="{BEC2118F-2AB0-4905-A826-E95C3553388C}" dt="2023-12-19T08:18:05.448" v="269"/>
          <ac:picMkLst>
            <pc:docMk/>
            <pc:sldMk cId="3945414193" sldId="288"/>
            <ac:picMk id="5" creationId="{376B17AE-AA1D-3302-B4D5-043382A7FF4A}"/>
          </ac:picMkLst>
        </pc:picChg>
      </pc:sldChg>
      <pc:sldChg chg="addSp delSp modSp new mod">
        <pc:chgData name="ΣΠΥΡΙΔΟΥΛΑ ΜΑΡΤΖΑΚΛΗ" userId="bc1ce7c65bee83f3" providerId="LiveId" clId="{BEC2118F-2AB0-4905-A826-E95C3553388C}" dt="2023-12-20T08:28:14" v="617" actId="20577"/>
        <pc:sldMkLst>
          <pc:docMk/>
          <pc:sldMk cId="546527443" sldId="289"/>
        </pc:sldMkLst>
        <pc:spChg chg="mod">
          <ac:chgData name="ΣΠΥΡΙΔΟΥΛΑ ΜΑΡΤΖΑΚΛΗ" userId="bc1ce7c65bee83f3" providerId="LiveId" clId="{BEC2118F-2AB0-4905-A826-E95C3553388C}" dt="2023-12-19T08:24:04.618" v="310"/>
          <ac:spMkLst>
            <pc:docMk/>
            <pc:sldMk cId="546527443" sldId="289"/>
            <ac:spMk id="2" creationId="{31028049-8609-6875-2B08-09643DA541A4}"/>
          </ac:spMkLst>
        </pc:spChg>
        <pc:spChg chg="del">
          <ac:chgData name="ΣΠΥΡΙΔΟΥΛΑ ΜΑΡΤΖΑΚΛΗ" userId="bc1ce7c65bee83f3" providerId="LiveId" clId="{BEC2118F-2AB0-4905-A826-E95C3553388C}" dt="2023-12-19T08:18:25.482" v="272"/>
          <ac:spMkLst>
            <pc:docMk/>
            <pc:sldMk cId="546527443" sldId="289"/>
            <ac:spMk id="3" creationId="{4980B3C3-4CA2-A9C9-FED4-8F53CBBDABC3}"/>
          </ac:spMkLst>
        </pc:spChg>
        <pc:spChg chg="mod">
          <ac:chgData name="ΣΠΥΡΙΔΟΥΛΑ ΜΑΡΤΖΑΚΛΗ" userId="bc1ce7c65bee83f3" providerId="LiveId" clId="{BEC2118F-2AB0-4905-A826-E95C3553388C}" dt="2023-12-20T08:28:14" v="617" actId="20577"/>
          <ac:spMkLst>
            <pc:docMk/>
            <pc:sldMk cId="546527443" sldId="289"/>
            <ac:spMk id="4" creationId="{83D491DE-8840-FC39-9850-4B1F297561AD}"/>
          </ac:spMkLst>
        </pc:spChg>
        <pc:picChg chg="add mod">
          <ac:chgData name="ΣΠΥΡΙΔΟΥΛΑ ΜΑΡΤΖΑΚΛΗ" userId="bc1ce7c65bee83f3" providerId="LiveId" clId="{BEC2118F-2AB0-4905-A826-E95C3553388C}" dt="2023-12-19T08:18:25.482" v="272"/>
          <ac:picMkLst>
            <pc:docMk/>
            <pc:sldMk cId="546527443" sldId="289"/>
            <ac:picMk id="5" creationId="{C28A2FC3-9E97-FB84-A495-862862E076E1}"/>
          </ac:picMkLst>
        </pc:picChg>
      </pc:sldChg>
      <pc:sldChg chg="modSp new mod">
        <pc:chgData name="ΣΠΥΡΙΔΟΥΛΑ ΜΑΡΤΖΑΚΛΗ" userId="bc1ce7c65bee83f3" providerId="LiveId" clId="{BEC2118F-2AB0-4905-A826-E95C3553388C}" dt="2023-12-19T14:07:56.721" v="535" actId="20577"/>
        <pc:sldMkLst>
          <pc:docMk/>
          <pc:sldMk cId="908754216" sldId="290"/>
        </pc:sldMkLst>
        <pc:spChg chg="mod">
          <ac:chgData name="ΣΠΥΡΙΔΟΥΛΑ ΜΑΡΤΖΑΚΛΗ" userId="bc1ce7c65bee83f3" providerId="LiveId" clId="{BEC2118F-2AB0-4905-A826-E95C3553388C}" dt="2023-12-19T14:07:56.721" v="535" actId="20577"/>
          <ac:spMkLst>
            <pc:docMk/>
            <pc:sldMk cId="908754216" sldId="290"/>
            <ac:spMk id="2" creationId="{3BC14ED2-4DFC-F5BD-F180-F1215D9E247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6F1494-8BE8-D01E-1D07-71F1A71AD79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DBA18977-3615-FD99-591D-0D6EE433E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40523804-CF41-81C2-DECA-E51A4E54A530}"/>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5" name="Θέση υποσέλιδου 4">
            <a:extLst>
              <a:ext uri="{FF2B5EF4-FFF2-40B4-BE49-F238E27FC236}">
                <a16:creationId xmlns:a16="http://schemas.microsoft.com/office/drawing/2014/main" id="{55066FA0-5E70-6F25-A3E7-3D60BB27CBA1}"/>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990952C6-9025-3C48-F91A-8D5696B0E092}"/>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213534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D19005-6419-804A-658A-40743B102800}"/>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FE19D33E-4C3B-D23F-8BB5-9B861144806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17D57B30-57FD-EC1B-C4D5-7E8E31BAC9D0}"/>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5" name="Θέση υποσέλιδου 4">
            <a:extLst>
              <a:ext uri="{FF2B5EF4-FFF2-40B4-BE49-F238E27FC236}">
                <a16:creationId xmlns:a16="http://schemas.microsoft.com/office/drawing/2014/main" id="{6163E624-46D0-E45D-5AD7-EF06210A8F45}"/>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67706F38-5457-4656-CC61-F6F68297EDED}"/>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1332166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D460943-C179-F6E6-EA5D-53F91BD2A54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51F2CAFE-AC0D-8B8C-483F-F2EF3614FE9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3EA78394-9AA3-3E32-578C-05482119CDE7}"/>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5" name="Θέση υποσέλιδου 4">
            <a:extLst>
              <a:ext uri="{FF2B5EF4-FFF2-40B4-BE49-F238E27FC236}">
                <a16:creationId xmlns:a16="http://schemas.microsoft.com/office/drawing/2014/main" id="{DB3F2B24-8897-98A0-201B-DBD2BEA40AB7}"/>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D7BC1F1F-05AE-D1BD-7149-EEF67D14B8A9}"/>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3343208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B735F1-BAC4-B08B-F97C-D3A8623AF1BE}"/>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8C87744A-F09C-4A16-7DEC-78249126F32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FAF8391B-F462-3FC3-1B89-CFC33BC035D1}"/>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5" name="Θέση υποσέλιδου 4">
            <a:extLst>
              <a:ext uri="{FF2B5EF4-FFF2-40B4-BE49-F238E27FC236}">
                <a16:creationId xmlns:a16="http://schemas.microsoft.com/office/drawing/2014/main" id="{A604FF43-F41E-88BE-FAAF-F997B30B0365}"/>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495F845A-6EA5-43AD-1049-625E2093CB56}"/>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75694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7EAEBA-B4A2-B743-BF31-D524C9C709B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CD8A7632-CCF7-BD80-BD8D-B72EEFD02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7877575-61B8-9042-610E-C49EA37FFFFE}"/>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5" name="Θέση υποσέλιδου 4">
            <a:extLst>
              <a:ext uri="{FF2B5EF4-FFF2-40B4-BE49-F238E27FC236}">
                <a16:creationId xmlns:a16="http://schemas.microsoft.com/office/drawing/2014/main" id="{D1F3E7F3-7560-F8F1-EAB4-19CFE2756313}"/>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FBB1F571-0DB8-E32F-F2B8-811F521C77A7}"/>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159659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4757F0-0BC2-B86E-E362-4403131CA2B1}"/>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083F8119-B018-96BC-AF43-63FC1D6125EC}"/>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70DEA069-FB6F-235E-6929-5D500E6F799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371D88EF-3918-300B-6C4A-C1C49561D473}"/>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6" name="Θέση υποσέλιδου 5">
            <a:extLst>
              <a:ext uri="{FF2B5EF4-FFF2-40B4-BE49-F238E27FC236}">
                <a16:creationId xmlns:a16="http://schemas.microsoft.com/office/drawing/2014/main" id="{76E50525-7189-B54F-515E-F9B7F9092310}"/>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CCBA524F-0C18-2AA0-B8CF-393DC2A00B6D}"/>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360953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029CF3-D81D-D468-B005-25B3B0A6E67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2993A611-5AF8-63D2-2C0F-10B2F9FFC3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DF7AFA0-CD3B-5989-5C22-455DA7C2300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70099F95-8C71-0653-11FB-B24328A08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E43885B-64A0-23EB-27C3-03E884C7FE0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F9B82FD6-6EAD-0721-573A-541D69E3AEE0}"/>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8" name="Θέση υποσέλιδου 7">
            <a:extLst>
              <a:ext uri="{FF2B5EF4-FFF2-40B4-BE49-F238E27FC236}">
                <a16:creationId xmlns:a16="http://schemas.microsoft.com/office/drawing/2014/main" id="{D6345565-97D4-00C3-FEAE-6F487979BB07}"/>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42759C21-5239-BC2C-D7EB-B1EE52BCB835}"/>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305679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6912AD-546C-B2FF-3772-979EAC211231}"/>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3104E322-A057-9B4F-4FE3-A82107A8FCB3}"/>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4" name="Θέση υποσέλιδου 3">
            <a:extLst>
              <a:ext uri="{FF2B5EF4-FFF2-40B4-BE49-F238E27FC236}">
                <a16:creationId xmlns:a16="http://schemas.microsoft.com/office/drawing/2014/main" id="{D319DB4B-AA66-67E1-1C3D-F7F967767BF1}"/>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6CB95D8D-4198-14AD-50CC-F256318E6739}"/>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50573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8D194D2-60F7-04A9-C7B8-8B483D316F8E}"/>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3" name="Θέση υποσέλιδου 2">
            <a:extLst>
              <a:ext uri="{FF2B5EF4-FFF2-40B4-BE49-F238E27FC236}">
                <a16:creationId xmlns:a16="http://schemas.microsoft.com/office/drawing/2014/main" id="{20E3CB5E-FE12-8A7F-5C9A-161C9EDEC99A}"/>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4145AB66-1FCD-EC83-4BB3-474BE0B87C96}"/>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349368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5673EA-9A33-717F-D309-58E83941BF0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3B698BC2-9C1F-256D-FA6B-E1D268F452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DBEEBD17-CAD4-32A8-FD52-F8E6B5898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6BD4D14-4F01-FF9E-2994-D3518B8F5E65}"/>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6" name="Θέση υποσέλιδου 5">
            <a:extLst>
              <a:ext uri="{FF2B5EF4-FFF2-40B4-BE49-F238E27FC236}">
                <a16:creationId xmlns:a16="http://schemas.microsoft.com/office/drawing/2014/main" id="{5FA34552-AC6E-A954-9318-5ED6BED08ABC}"/>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9083BA8B-23C7-3AB4-06D5-8975AE908436}"/>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1391795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3C930F-52CE-730F-48CC-551EC83B035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1594D265-A49F-7F1B-86EC-D3F35E1B7D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66D87AED-3CEC-957E-A9DD-BE0E43299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6A24524-DF08-43BD-775A-CA26C98CF9CB}"/>
              </a:ext>
            </a:extLst>
          </p:cNvPr>
          <p:cNvSpPr>
            <a:spLocks noGrp="1"/>
          </p:cNvSpPr>
          <p:nvPr>
            <p:ph type="dt" sz="half" idx="10"/>
          </p:nvPr>
        </p:nvSpPr>
        <p:spPr/>
        <p:txBody>
          <a:bodyPr/>
          <a:lstStyle/>
          <a:p>
            <a:fld id="{B8CB1E20-7BB7-4AB5-A0DE-B873DA6C04CA}" type="datetimeFigureOut">
              <a:rPr lang="en-US" smtClean="0"/>
              <a:t>12/20/2023</a:t>
            </a:fld>
            <a:endParaRPr lang="en-US"/>
          </a:p>
        </p:txBody>
      </p:sp>
      <p:sp>
        <p:nvSpPr>
          <p:cNvPr id="6" name="Θέση υποσέλιδου 5">
            <a:extLst>
              <a:ext uri="{FF2B5EF4-FFF2-40B4-BE49-F238E27FC236}">
                <a16:creationId xmlns:a16="http://schemas.microsoft.com/office/drawing/2014/main" id="{14803474-40AC-7758-6E7E-99C1543EB70B}"/>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55594A6A-C26B-A963-C8C4-67D70D22000C}"/>
              </a:ext>
            </a:extLst>
          </p:cNvPr>
          <p:cNvSpPr>
            <a:spLocks noGrp="1"/>
          </p:cNvSpPr>
          <p:nvPr>
            <p:ph type="sldNum" sz="quarter" idx="12"/>
          </p:nvPr>
        </p:nvSpPr>
        <p:spPr/>
        <p:txBody>
          <a:bodyPr/>
          <a:lstStyle/>
          <a:p>
            <a:fld id="{3BC7FBFE-B0D5-4AA2-84AD-1A6750A29069}" type="slidenum">
              <a:rPr lang="en-US" smtClean="0"/>
              <a:t>‹#›</a:t>
            </a:fld>
            <a:endParaRPr lang="en-US"/>
          </a:p>
        </p:txBody>
      </p:sp>
    </p:spTree>
    <p:extLst>
      <p:ext uri="{BB962C8B-B14F-4D97-AF65-F5344CB8AC3E}">
        <p14:creationId xmlns:p14="http://schemas.microsoft.com/office/powerpoint/2010/main" val="290742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E1EED5D-1162-C4D1-0D66-1274F4F03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FC7D22CB-457E-369F-1693-CD768C3C41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278927ED-A377-3404-BC3F-30BF36B13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B1E20-7BB7-4AB5-A0DE-B873DA6C04CA}" type="datetimeFigureOut">
              <a:rPr lang="en-US" smtClean="0"/>
              <a:t>12/20/2023</a:t>
            </a:fld>
            <a:endParaRPr lang="en-US"/>
          </a:p>
        </p:txBody>
      </p:sp>
      <p:sp>
        <p:nvSpPr>
          <p:cNvPr id="5" name="Θέση υποσέλιδου 4">
            <a:extLst>
              <a:ext uri="{FF2B5EF4-FFF2-40B4-BE49-F238E27FC236}">
                <a16:creationId xmlns:a16="http://schemas.microsoft.com/office/drawing/2014/main" id="{52DD09C1-9201-4898-BDF5-B17E219CE6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7D6A9BCC-63AF-A0EE-EEA1-EEEA6AE3E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7FBFE-B0D5-4AA2-84AD-1A6750A29069}" type="slidenum">
              <a:rPr lang="en-US" smtClean="0"/>
              <a:t>‹#›</a:t>
            </a:fld>
            <a:endParaRPr lang="en-US"/>
          </a:p>
        </p:txBody>
      </p:sp>
    </p:spTree>
    <p:extLst>
      <p:ext uri="{BB962C8B-B14F-4D97-AF65-F5344CB8AC3E}">
        <p14:creationId xmlns:p14="http://schemas.microsoft.com/office/powerpoint/2010/main" val="18789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D803A2-6118-4F88-771C-559037B85B00}"/>
              </a:ext>
            </a:extLst>
          </p:cNvPr>
          <p:cNvSpPr>
            <a:spLocks noGrp="1"/>
          </p:cNvSpPr>
          <p:nvPr>
            <p:ph type="title"/>
          </p:nvPr>
        </p:nvSpPr>
        <p:spPr>
          <a:xfrm>
            <a:off x="838200" y="365125"/>
            <a:ext cx="10515600" cy="3940657"/>
          </a:xfrm>
        </p:spPr>
        <p:txBody>
          <a:bodyPr/>
          <a:lstStyle/>
          <a:p>
            <a:pPr algn="ctr"/>
            <a:r>
              <a:rPr lang="el-GR" dirty="0"/>
              <a:t>ΑΡΧΑΙΟΛΟΓΙΚΟ ΜΟΥΣΕΙΟ ΠΑΤΡΑΣ</a:t>
            </a:r>
            <a:endParaRPr lang="en-US" dirty="0"/>
          </a:p>
        </p:txBody>
      </p:sp>
    </p:spTree>
    <p:extLst>
      <p:ext uri="{BB962C8B-B14F-4D97-AF65-F5344CB8AC3E}">
        <p14:creationId xmlns:p14="http://schemas.microsoft.com/office/powerpoint/2010/main" val="2817980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12059A-E057-6072-FC19-3BC26AC62B29}"/>
              </a:ext>
            </a:extLst>
          </p:cNvPr>
          <p:cNvSpPr>
            <a:spLocks noGrp="1"/>
          </p:cNvSpPr>
          <p:nvPr>
            <p:ph type="title"/>
          </p:nvPr>
        </p:nvSpPr>
        <p:spPr/>
        <p:txBody>
          <a:bodyPr/>
          <a:lstStyle/>
          <a:p>
            <a:r>
              <a:rPr lang="el-GR" dirty="0"/>
              <a:t>ΕΜΠΟΡΙΚΟΙ ΑΜΦΟΡΕΙΣ</a:t>
            </a:r>
            <a:endParaRPr lang="en-US" dirty="0"/>
          </a:p>
        </p:txBody>
      </p:sp>
      <p:pic>
        <p:nvPicPr>
          <p:cNvPr id="5" name="Θέση περιεχομένου 4">
            <a:extLst>
              <a:ext uri="{FF2B5EF4-FFF2-40B4-BE49-F238E27FC236}">
                <a16:creationId xmlns:a16="http://schemas.microsoft.com/office/drawing/2014/main" id="{89BCE58A-D3CF-E037-8AA3-55250D508455}"/>
              </a:ext>
            </a:extLst>
          </p:cNvPr>
          <p:cNvPicPr>
            <a:picLocks noGrp="1" noChangeAspect="1"/>
          </p:cNvPicPr>
          <p:nvPr>
            <p:ph sz="half" idx="1"/>
          </p:nvPr>
        </p:nvPicPr>
        <p:blipFill>
          <a:blip r:embed="rId2"/>
          <a:stretch>
            <a:fillRect/>
          </a:stretch>
        </p:blipFill>
        <p:spPr>
          <a:xfrm>
            <a:off x="838200" y="2056616"/>
            <a:ext cx="5181600" cy="3889356"/>
          </a:xfrm>
          <a:prstGeom prst="rect">
            <a:avLst/>
          </a:prstGeom>
        </p:spPr>
      </p:pic>
      <p:pic>
        <p:nvPicPr>
          <p:cNvPr id="6" name="Θέση περιεχομένου 5">
            <a:extLst>
              <a:ext uri="{FF2B5EF4-FFF2-40B4-BE49-F238E27FC236}">
                <a16:creationId xmlns:a16="http://schemas.microsoft.com/office/drawing/2014/main" id="{CAAB805C-8EC4-D55D-2439-76295AF1F576}"/>
              </a:ext>
            </a:extLst>
          </p:cNvPr>
          <p:cNvPicPr>
            <a:picLocks noGrp="1" noChangeAspect="1"/>
          </p:cNvPicPr>
          <p:nvPr>
            <p:ph sz="half" idx="2"/>
          </p:nvPr>
        </p:nvPicPr>
        <p:blipFill>
          <a:blip r:embed="rId3"/>
          <a:stretch>
            <a:fillRect/>
          </a:stretch>
        </p:blipFill>
        <p:spPr>
          <a:xfrm>
            <a:off x="6172200" y="2056616"/>
            <a:ext cx="5181600" cy="3889356"/>
          </a:xfrm>
          <a:prstGeom prst="rect">
            <a:avLst/>
          </a:prstGeom>
        </p:spPr>
      </p:pic>
    </p:spTree>
    <p:extLst>
      <p:ext uri="{BB962C8B-B14F-4D97-AF65-F5344CB8AC3E}">
        <p14:creationId xmlns:p14="http://schemas.microsoft.com/office/powerpoint/2010/main" val="2545592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B48395-9E4D-AD9E-6FD3-438A902462F6}"/>
              </a:ext>
            </a:extLst>
          </p:cNvPr>
          <p:cNvSpPr>
            <a:spLocks noGrp="1"/>
          </p:cNvSpPr>
          <p:nvPr>
            <p:ph type="title"/>
          </p:nvPr>
        </p:nvSpPr>
        <p:spPr/>
        <p:txBody>
          <a:bodyPr/>
          <a:lstStyle/>
          <a:p>
            <a:r>
              <a:rPr lang="el-GR" sz="4400" kern="0" dirty="0">
                <a:effectLst/>
                <a:latin typeface="Calibri" panose="020F0502020204030204" pitchFamily="34" charset="0"/>
                <a:ea typeface="Times New Roman" panose="02020603050405020304" pitchFamily="18" charset="0"/>
                <a:cs typeface="Calibri" panose="020F0502020204030204" pitchFamily="34" charset="0"/>
              </a:rPr>
              <a:t>ΕΜΠΟΡΙΚΟΙ ΑΜΦΟΡΕΙΣ</a:t>
            </a:r>
            <a:endParaRPr lang="en-US" dirty="0"/>
          </a:p>
        </p:txBody>
      </p:sp>
      <p:pic>
        <p:nvPicPr>
          <p:cNvPr id="5" name="Θέση περιεχομένου 4">
            <a:extLst>
              <a:ext uri="{FF2B5EF4-FFF2-40B4-BE49-F238E27FC236}">
                <a16:creationId xmlns:a16="http://schemas.microsoft.com/office/drawing/2014/main" id="{F14A4B9C-5E7A-D85B-198A-5229BEB37C4D}"/>
              </a:ext>
            </a:extLst>
          </p:cNvPr>
          <p:cNvPicPr>
            <a:picLocks noGrp="1" noChangeAspect="1"/>
          </p:cNvPicPr>
          <p:nvPr>
            <p:ph sz="half" idx="1"/>
          </p:nvPr>
        </p:nvPicPr>
        <p:blipFill>
          <a:blip r:embed="rId2"/>
          <a:stretch>
            <a:fillRect/>
          </a:stretch>
        </p:blipFill>
        <p:spPr>
          <a:xfrm>
            <a:off x="838200" y="2056616"/>
            <a:ext cx="5181600" cy="3889356"/>
          </a:xfrm>
          <a:prstGeom prst="rect">
            <a:avLst/>
          </a:prstGeom>
        </p:spPr>
      </p:pic>
      <p:pic>
        <p:nvPicPr>
          <p:cNvPr id="6" name="Θέση περιεχομένου 5">
            <a:extLst>
              <a:ext uri="{FF2B5EF4-FFF2-40B4-BE49-F238E27FC236}">
                <a16:creationId xmlns:a16="http://schemas.microsoft.com/office/drawing/2014/main" id="{FF0DFB79-24AB-81D0-7677-D3113A08C4A6}"/>
              </a:ext>
            </a:extLst>
          </p:cNvPr>
          <p:cNvPicPr>
            <a:picLocks noGrp="1" noChangeAspect="1"/>
          </p:cNvPicPr>
          <p:nvPr>
            <p:ph sz="half" idx="2"/>
          </p:nvPr>
        </p:nvPicPr>
        <p:blipFill>
          <a:blip r:embed="rId3"/>
          <a:stretch>
            <a:fillRect/>
          </a:stretch>
        </p:blipFill>
        <p:spPr>
          <a:xfrm>
            <a:off x="6172200" y="2056616"/>
            <a:ext cx="5181600" cy="3889356"/>
          </a:xfrm>
          <a:prstGeom prst="rect">
            <a:avLst/>
          </a:prstGeom>
        </p:spPr>
      </p:pic>
    </p:spTree>
    <p:extLst>
      <p:ext uri="{BB962C8B-B14F-4D97-AF65-F5344CB8AC3E}">
        <p14:creationId xmlns:p14="http://schemas.microsoft.com/office/powerpoint/2010/main" val="2166329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E710CB-7609-6D30-FE6C-B9A6A4E42C3F}"/>
              </a:ext>
            </a:extLst>
          </p:cNvPr>
          <p:cNvSpPr>
            <a:spLocks noGrp="1"/>
          </p:cNvSpPr>
          <p:nvPr>
            <p:ph type="title"/>
          </p:nvPr>
        </p:nvSpPr>
        <p:spPr/>
        <p:txBody>
          <a:bodyPr/>
          <a:lstStyle/>
          <a:p>
            <a:r>
              <a:rPr lang="el-GR" sz="4400" kern="0" dirty="0">
                <a:effectLst/>
                <a:latin typeface="Calibri" panose="020F0502020204030204" pitchFamily="34" charset="0"/>
                <a:ea typeface="Times New Roman" panose="02020603050405020304" pitchFamily="18" charset="0"/>
                <a:cs typeface="Calibri" panose="020F0502020204030204" pitchFamily="34" charset="0"/>
              </a:rPr>
              <a:t>ΕΜΠΟΡΙΚΟΙ ΑΜΦΟΡΕΙΣ</a:t>
            </a:r>
            <a:endParaRPr lang="en-US" dirty="0"/>
          </a:p>
        </p:txBody>
      </p:sp>
      <p:pic>
        <p:nvPicPr>
          <p:cNvPr id="5" name="Θέση περιεχομένου 4">
            <a:extLst>
              <a:ext uri="{FF2B5EF4-FFF2-40B4-BE49-F238E27FC236}">
                <a16:creationId xmlns:a16="http://schemas.microsoft.com/office/drawing/2014/main" id="{86F0BA57-EE43-A05A-3C95-96AFC0CC144F}"/>
              </a:ext>
            </a:extLst>
          </p:cNvPr>
          <p:cNvPicPr>
            <a:picLocks noGrp="1" noChangeAspect="1"/>
          </p:cNvPicPr>
          <p:nvPr>
            <p:ph sz="half" idx="1"/>
          </p:nvPr>
        </p:nvPicPr>
        <p:blipFill>
          <a:blip r:embed="rId2"/>
          <a:stretch>
            <a:fillRect/>
          </a:stretch>
        </p:blipFill>
        <p:spPr>
          <a:xfrm>
            <a:off x="838200" y="2056616"/>
            <a:ext cx="5181600" cy="3889356"/>
          </a:xfrm>
          <a:prstGeom prst="rect">
            <a:avLst/>
          </a:prstGeom>
        </p:spPr>
      </p:pic>
      <p:sp>
        <p:nvSpPr>
          <p:cNvPr id="4" name="Θέση περιεχομένου 3">
            <a:extLst>
              <a:ext uri="{FF2B5EF4-FFF2-40B4-BE49-F238E27FC236}">
                <a16:creationId xmlns:a16="http://schemas.microsoft.com/office/drawing/2014/main" id="{F6219250-4F52-D763-A051-2B371EBADDF2}"/>
              </a:ext>
            </a:extLst>
          </p:cNvPr>
          <p:cNvSpPr>
            <a:spLocks noGrp="1"/>
          </p:cNvSpPr>
          <p:nvPr>
            <p:ph sz="half" idx="2"/>
          </p:nvPr>
        </p:nvSpPr>
        <p:spPr>
          <a:xfrm>
            <a:off x="6172200" y="1203766"/>
            <a:ext cx="5181600" cy="5440101"/>
          </a:xfrm>
        </p:spPr>
        <p:txBody>
          <a:bodyPr>
            <a:normAutofit fontScale="85000" lnSpcReduction="20000"/>
          </a:bodyPr>
          <a:lstStyle/>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1.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Δίωτος</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αμφορέας.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Βούντενη</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Μυκηναϊκή περίοδος.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2.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Τετράωτος</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αμφορέας.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Βούντενη</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Μυκηναϊκή περίοδος.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3.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Οξυπύθμενος</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αμφορέας. 4ος αι. π.Χ.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4,7,13. Εμπορικοί αμφορείς. Πάτρα. 3ος αι.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μ.Χ</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5.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Οξυ</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πύθμενος αμφορέας. 1ος αι. π.Χ. - 1ος αι.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μ.Χ</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6.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Σπαθείον</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αμφορέας από τη βόρεια Αφρική.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Ύστερη</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Ρωμ</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αϊκή περίοδος.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8.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Οξυ</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πύθμενος αμφορέας.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Πάτρ</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α.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Ρωμ</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αϊκή περίοδος.</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9,12.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Οξυπύθμενοι</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αμφορείς από την Αδριατική. Πάτρα. 1ος αι. π.Χ. - 1ος αι. μ.Χ.</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10,14.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Οξυπύθμενοι</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αμφορείς από τη Χίο και την Κω.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Πάτρ</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α. 1ος αι. π.Χ.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11.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Εμ</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πορικός αμφορέας. 4ος αι. π.Χ.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15. </a:t>
            </a:r>
            <a:r>
              <a:rPr lang="el-GR" sz="1800" kern="0" dirty="0" err="1">
                <a:effectLst/>
                <a:latin typeface="Times New Roman" panose="02020603050405020304" pitchFamily="18" charset="0"/>
                <a:ea typeface="Times New Roman" panose="02020603050405020304" pitchFamily="18" charset="0"/>
                <a:cs typeface="Arial" panose="020B0604020202020204" pitchFamily="34" charset="0"/>
              </a:rPr>
              <a:t>Οξυπύθμενος</a:t>
            </a:r>
            <a:r>
              <a:rPr lang="el-GR" sz="1800" kern="0" dirty="0">
                <a:effectLst/>
                <a:latin typeface="Times New Roman" panose="02020603050405020304" pitchFamily="18" charset="0"/>
                <a:ea typeface="Times New Roman" panose="02020603050405020304" pitchFamily="18" charset="0"/>
                <a:cs typeface="Arial" panose="020B0604020202020204" pitchFamily="34" charset="0"/>
              </a:rPr>
              <a:t> αμφορέας από τη Ρόδο.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Πάτρ</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α. 1ος αι. </a:t>
            </a:r>
            <a:r>
              <a:rPr lang="en-US" sz="1800" kern="0" dirty="0" err="1">
                <a:effectLst/>
                <a:latin typeface="Times New Roman" panose="02020603050405020304" pitchFamily="18" charset="0"/>
                <a:ea typeface="Times New Roman" panose="02020603050405020304" pitchFamily="18" charset="0"/>
                <a:cs typeface="Arial" panose="020B0604020202020204" pitchFamily="34" charset="0"/>
              </a:rPr>
              <a:t>μ.Χ</a:t>
            </a:r>
            <a:r>
              <a:rPr lang="en-US" sz="1800" kern="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10387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C3DF2-3FFB-E141-2787-BA8DA8998137}"/>
              </a:ext>
            </a:extLst>
          </p:cNvPr>
          <p:cNvSpPr>
            <a:spLocks noGrp="1"/>
          </p:cNvSpPr>
          <p:nvPr>
            <p:ph type="title"/>
          </p:nvPr>
        </p:nvSpPr>
        <p:spPr>
          <a:xfrm>
            <a:off x="838200" y="2517058"/>
            <a:ext cx="10515600" cy="1455174"/>
          </a:xfrm>
        </p:spPr>
        <p:txBody>
          <a:bodyPr/>
          <a:lstStyle/>
          <a:p>
            <a:r>
              <a:rPr lang="el-GR" dirty="0"/>
              <a:t>ΝΕΚΡΟΠΟΛΗ</a:t>
            </a:r>
            <a:endParaRPr lang="en-US" dirty="0"/>
          </a:p>
        </p:txBody>
      </p:sp>
    </p:spTree>
    <p:extLst>
      <p:ext uri="{BB962C8B-B14F-4D97-AF65-F5344CB8AC3E}">
        <p14:creationId xmlns:p14="http://schemas.microsoft.com/office/powerpoint/2010/main" val="398713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C14ED2-4DFC-F5BD-F180-F1215D9E247C}"/>
              </a:ext>
            </a:extLst>
          </p:cNvPr>
          <p:cNvSpPr>
            <a:spLocks noGrp="1"/>
          </p:cNvSpPr>
          <p:nvPr>
            <p:ph type="title"/>
          </p:nvPr>
        </p:nvSpPr>
        <p:spPr>
          <a:xfrm>
            <a:off x="838200" y="365125"/>
            <a:ext cx="10515600" cy="6380908"/>
          </a:xfrm>
        </p:spPr>
        <p:txBody>
          <a:bodyPr>
            <a:normAutofit/>
          </a:bodyPr>
          <a:lstStyle/>
          <a:p>
            <a:pPr algn="just"/>
            <a:r>
              <a:rPr lang="el-GR" sz="2400" dirty="0"/>
              <a:t>Οι ταφικές στήλες ήταν τοποθετημένες επάνω από τον τάφο για να σημαίνουν τη θέση του μνημείου και κυρίως για να διαιωνίζουν τη μνήμη του νεκρού.</a:t>
            </a:r>
            <a:br>
              <a:rPr lang="el-GR" sz="2400" dirty="0"/>
            </a:br>
            <a:br>
              <a:rPr lang="el-GR" sz="2400" dirty="0"/>
            </a:br>
            <a:r>
              <a:rPr lang="el-GR" sz="2400" dirty="0"/>
              <a:t>Στη δυτική Αχαΐα τα </a:t>
            </a:r>
            <a:r>
              <a:rPr lang="el-GR" sz="2400" dirty="0" err="1"/>
              <a:t>πρωιμότερα</a:t>
            </a:r>
            <a:r>
              <a:rPr lang="el-GR" sz="2400" dirty="0"/>
              <a:t> παραδείγματα ταφικών στηλών προέρχονται από τους μυκηναϊκούς θαλαμωτούς τάφους. Είχαν τη μορφή απλών ορθογώνιων λίθων, που τοποθετούνταν στην κορυφή του μετώπου. Στην ίδια θέση υπάρχουν ενδείξεις για τη στήριξη και ξύλινων στηλών, ενώ μεγάλα αγγεία, συνήθως κρατήρες, χρησιμοποιήθηκαν ως σήματα προς το τέλος της περιόδου.   </a:t>
            </a:r>
            <a:br>
              <a:rPr lang="el-GR" sz="2400" dirty="0"/>
            </a:br>
            <a:br>
              <a:rPr lang="el-GR" sz="2400" dirty="0"/>
            </a:br>
            <a:br>
              <a:rPr lang="el-GR" sz="2400" dirty="0"/>
            </a:br>
            <a:r>
              <a:rPr lang="el-GR" sz="2400" dirty="0"/>
              <a:t>Στους ιστορικούς χρόνους είναι αξιοσημείωτη η μεγάλη ποικιλία τύπων που απαντά στην Πάτρα και γενικότερα την βορειοδυτική Αχαΐα σε σχέση με την υπόλοιπη Πελοπόννησο. Έχουν τη μορφή απλού ορθογώνιου σχήματος, ορισμένες φορές με οριζόντια επίστεψη, ενώ συνήθεις είναι και οι απλές </a:t>
            </a:r>
            <a:r>
              <a:rPr lang="el-GR" sz="2400" dirty="0" err="1"/>
              <a:t>αετωματικές</a:t>
            </a:r>
            <a:r>
              <a:rPr lang="el-GR" sz="2400" dirty="0"/>
              <a:t> στήλες, οι οποίες κατασκευάζονταν έως τα πρώιμα ρωμαϊκά χρόνια. Ορισμένες από αυτές έφεραν γραπτό διάκοσμο, διασώθηκαν μάλιστα μερικές με κόκκινες ταινίες. </a:t>
            </a:r>
            <a:endParaRPr lang="en-US" sz="2400" dirty="0"/>
          </a:p>
        </p:txBody>
      </p:sp>
    </p:spTree>
    <p:extLst>
      <p:ext uri="{BB962C8B-B14F-4D97-AF65-F5344CB8AC3E}">
        <p14:creationId xmlns:p14="http://schemas.microsoft.com/office/powerpoint/2010/main" val="908754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067BFE-0DC8-B41E-A3D9-0B648E0FC47C}"/>
              </a:ext>
            </a:extLst>
          </p:cNvPr>
          <p:cNvSpPr>
            <a:spLocks noGrp="1"/>
          </p:cNvSpPr>
          <p:nvPr>
            <p:ph type="title"/>
          </p:nvPr>
        </p:nvSpPr>
        <p:spPr/>
        <p:txBody>
          <a:bodyPr/>
          <a:lstStyle/>
          <a:p>
            <a:r>
              <a:rPr lang="el-GR" dirty="0"/>
              <a:t>ΤΑΦΙΚΕΣ ΣΤΗΛΕΣ</a:t>
            </a:r>
            <a:endParaRPr lang="en-US" dirty="0"/>
          </a:p>
        </p:txBody>
      </p:sp>
      <p:pic>
        <p:nvPicPr>
          <p:cNvPr id="11" name="Θέση περιεχομένου 10">
            <a:extLst>
              <a:ext uri="{FF2B5EF4-FFF2-40B4-BE49-F238E27FC236}">
                <a16:creationId xmlns:a16="http://schemas.microsoft.com/office/drawing/2014/main" id="{1DC28E54-8D55-C928-02A5-E9A2C4270997}"/>
              </a:ext>
            </a:extLst>
          </p:cNvPr>
          <p:cNvPicPr>
            <a:picLocks noGrp="1" noChangeAspect="1"/>
          </p:cNvPicPr>
          <p:nvPr>
            <p:ph sz="half" idx="1"/>
          </p:nvPr>
        </p:nvPicPr>
        <p:blipFill>
          <a:blip r:embed="rId2"/>
          <a:stretch>
            <a:fillRect/>
          </a:stretch>
        </p:blipFill>
        <p:spPr>
          <a:xfrm>
            <a:off x="1798772" y="1825625"/>
            <a:ext cx="3260456" cy="4351338"/>
          </a:xfrm>
          <a:prstGeom prst="rect">
            <a:avLst/>
          </a:prstGeom>
        </p:spPr>
      </p:pic>
      <p:sp>
        <p:nvSpPr>
          <p:cNvPr id="10" name="Θέση περιεχομένου 9">
            <a:extLst>
              <a:ext uri="{FF2B5EF4-FFF2-40B4-BE49-F238E27FC236}">
                <a16:creationId xmlns:a16="http://schemas.microsoft.com/office/drawing/2014/main" id="{16373155-79F7-7E5F-A358-7B8759F74AFB}"/>
              </a:ext>
            </a:extLst>
          </p:cNvPr>
          <p:cNvSpPr>
            <a:spLocks noGrp="1"/>
          </p:cNvSpPr>
          <p:nvPr>
            <p:ph sz="half" idx="2"/>
          </p:nvPr>
        </p:nvSpPr>
        <p:spPr/>
        <p:txBody>
          <a:bodyPr/>
          <a:lstStyle/>
          <a:p>
            <a:pPr marL="0" indent="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Arial" panose="020B0604020202020204" pitchFamily="34" charset="0"/>
              </a:rPr>
              <a:t>Επ</a:t>
            </a:r>
            <a:r>
              <a:rPr lang="en-US" sz="1800" kern="100" dirty="0" err="1">
                <a:effectLst/>
                <a:latin typeface="Calibri" panose="020F0502020204030204" pitchFamily="34" charset="0"/>
                <a:ea typeface="Calibri" panose="020F0502020204030204" pitchFamily="34" charset="0"/>
                <a:cs typeface="Arial" panose="020B0604020202020204" pitchFamily="34" charset="0"/>
              </a:rPr>
              <a:t>ιτύμ</a:t>
            </a:r>
            <a:r>
              <a:rPr lang="en-US" sz="1800" kern="100" dirty="0">
                <a:effectLst/>
                <a:latin typeface="Calibri" panose="020F0502020204030204" pitchFamily="34" charset="0"/>
                <a:ea typeface="Calibri" panose="020F0502020204030204" pitchFamily="34" charset="0"/>
                <a:cs typeface="Arial" panose="020B0604020202020204" pitchFamily="34" charset="0"/>
              </a:rPr>
              <a:t>βια στήλη του Αριστίωνος. </a:t>
            </a:r>
            <a:r>
              <a:rPr lang="el-GR" sz="1800" kern="100" dirty="0">
                <a:effectLst/>
                <a:latin typeface="Calibri" panose="020F0502020204030204" pitchFamily="34" charset="0"/>
                <a:ea typeface="Calibri" panose="020F0502020204030204" pitchFamily="34" charset="0"/>
                <a:cs typeface="Arial" panose="020B0604020202020204" pitchFamily="34" charset="0"/>
              </a:rPr>
              <a:t>Ανήκει στον τύπο του ναΐσκου. Στο κατώτερο τμήμα υπάρχει τροχός.</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l-GR" sz="1800" kern="100" dirty="0">
                <a:effectLst/>
                <a:latin typeface="Calibri" panose="020F0502020204030204" pitchFamily="34" charset="0"/>
                <a:ea typeface="Calibri" panose="020F0502020204030204" pitchFamily="34" charset="0"/>
                <a:cs typeface="Arial" panose="020B0604020202020204" pitchFamily="34" charset="0"/>
              </a:rPr>
              <a:t>Αρχαία Δύμη, Ελληνιστική Περίοδος (3</a:t>
            </a:r>
            <a:r>
              <a:rPr lang="el-GR" sz="1800" kern="100" baseline="30000" dirty="0">
                <a:effectLst/>
                <a:latin typeface="Calibri" panose="020F0502020204030204" pitchFamily="34" charset="0"/>
                <a:ea typeface="Calibri" panose="020F0502020204030204" pitchFamily="34" charset="0"/>
                <a:cs typeface="Arial" panose="020B0604020202020204" pitchFamily="34" charset="0"/>
              </a:rPr>
              <a:t>ος</a:t>
            </a:r>
            <a:r>
              <a:rPr lang="el-GR" sz="1800" kern="100" dirty="0">
                <a:effectLst/>
                <a:latin typeface="Calibri" panose="020F0502020204030204" pitchFamily="34" charset="0"/>
                <a:ea typeface="Calibri" panose="020F0502020204030204" pitchFamily="34" charset="0"/>
                <a:cs typeface="Arial" panose="020B0604020202020204" pitchFamily="34" charset="0"/>
              </a:rPr>
              <a:t>- 2ος αι. π.Χ.)</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l-GR" dirty="0"/>
          </a:p>
          <a:p>
            <a:pPr marL="0" indent="0">
              <a:buNone/>
            </a:pPr>
            <a:r>
              <a:rPr lang="el-GR" dirty="0" err="1"/>
              <a:t>Ἀριστίων</a:t>
            </a:r>
            <a:r>
              <a:rPr lang="el-GR" dirty="0"/>
              <a:t> </a:t>
            </a:r>
            <a:r>
              <a:rPr lang="el-GR" dirty="0" err="1"/>
              <a:t>Εὐθυνίωνος</a:t>
            </a:r>
            <a:r>
              <a:rPr lang="el-GR" dirty="0"/>
              <a:t>,</a:t>
            </a:r>
          </a:p>
          <a:p>
            <a:pPr marL="0" indent="0">
              <a:buNone/>
            </a:pPr>
            <a:r>
              <a:rPr lang="el-GR" dirty="0"/>
              <a:t>              </a:t>
            </a:r>
            <a:r>
              <a:rPr lang="el-GR" dirty="0" err="1"/>
              <a:t>χαῖ</a:t>
            </a:r>
            <a:r>
              <a:rPr lang="el-GR" dirty="0"/>
              <a:t>[ρ]ε.</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2500370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EA7F8A-A0C0-6EE9-1F80-040AB3D15C2D}"/>
              </a:ext>
            </a:extLst>
          </p:cNvPr>
          <p:cNvSpPr>
            <a:spLocks noGrp="1"/>
          </p:cNvSpPr>
          <p:nvPr>
            <p:ph type="title"/>
          </p:nvPr>
        </p:nvSpPr>
        <p:spPr/>
        <p:txBody>
          <a:bodyPr/>
          <a:lstStyle/>
          <a:p>
            <a:r>
              <a:rPr lang="el-GR" dirty="0"/>
              <a:t>ΤΑΦΙΚΕΣ ΣΤΗΛΕΣ</a:t>
            </a:r>
            <a:endParaRPr lang="en-US" dirty="0"/>
          </a:p>
        </p:txBody>
      </p:sp>
      <p:pic>
        <p:nvPicPr>
          <p:cNvPr id="5" name="Θέση περιεχομένου 4">
            <a:extLst>
              <a:ext uri="{FF2B5EF4-FFF2-40B4-BE49-F238E27FC236}">
                <a16:creationId xmlns:a16="http://schemas.microsoft.com/office/drawing/2014/main" id="{376B17AE-AA1D-3302-B4D5-043382A7FF4A}"/>
              </a:ext>
            </a:extLst>
          </p:cNvPr>
          <p:cNvPicPr>
            <a:picLocks noGrp="1" noChangeAspect="1"/>
          </p:cNvPicPr>
          <p:nvPr>
            <p:ph sz="half" idx="1"/>
          </p:nvPr>
        </p:nvPicPr>
        <p:blipFill>
          <a:blip r:embed="rId2"/>
          <a:stretch>
            <a:fillRect/>
          </a:stretch>
        </p:blipFill>
        <p:spPr>
          <a:xfrm>
            <a:off x="1798772" y="1825625"/>
            <a:ext cx="3260456" cy="4351338"/>
          </a:xfrm>
          <a:prstGeom prst="rect">
            <a:avLst/>
          </a:prstGeom>
        </p:spPr>
      </p:pic>
      <p:sp>
        <p:nvSpPr>
          <p:cNvPr id="4" name="Θέση περιεχομένου 3">
            <a:extLst>
              <a:ext uri="{FF2B5EF4-FFF2-40B4-BE49-F238E27FC236}">
                <a16:creationId xmlns:a16="http://schemas.microsoft.com/office/drawing/2014/main" id="{B437942E-DD95-7218-0CDD-67EFE4B4D947}"/>
              </a:ext>
            </a:extLst>
          </p:cNvPr>
          <p:cNvSpPr>
            <a:spLocks noGrp="1"/>
          </p:cNvSpPr>
          <p:nvPr>
            <p:ph sz="half" idx="2"/>
          </p:nvPr>
        </p:nvSpPr>
        <p:spPr/>
        <p:txBody>
          <a:bodyPr>
            <a:normAutofit fontScale="92500" lnSpcReduction="10000"/>
          </a:bodyPr>
          <a:lstStyle/>
          <a:p>
            <a:pPr marL="0" indent="0">
              <a:buNone/>
            </a:pPr>
            <a:r>
              <a:rPr lang="el-GR" sz="1800" kern="100" dirty="0">
                <a:effectLst/>
                <a:latin typeface="Calibri" panose="020F0502020204030204" pitchFamily="34" charset="0"/>
                <a:ea typeface="Calibri" panose="020F0502020204030204" pitchFamily="34" charset="0"/>
                <a:cs typeface="Arial" panose="020B0604020202020204" pitchFamily="34" charset="0"/>
              </a:rPr>
              <a:t>Επιτύμβια στήλη της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Αριστώς</a:t>
            </a:r>
            <a:r>
              <a:rPr lang="el-GR" sz="1800" kern="100" dirty="0">
                <a:effectLst/>
                <a:latin typeface="Calibri" panose="020F0502020204030204" pitchFamily="34" charset="0"/>
                <a:ea typeface="Calibri" panose="020F0502020204030204" pitchFamily="34" charset="0"/>
                <a:cs typeface="Arial" panose="020B0604020202020204" pitchFamily="34" charset="0"/>
              </a:rPr>
              <a:t> και της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Φιλοστράτας</a:t>
            </a:r>
            <a:r>
              <a:rPr lang="el-GR" sz="1800" kern="100" dirty="0">
                <a:effectLst/>
                <a:latin typeface="Calibri" panose="020F0502020204030204" pitchFamily="34" charset="0"/>
                <a:ea typeface="Calibri" panose="020F0502020204030204" pitchFamily="34" charset="0"/>
                <a:cs typeface="Arial" panose="020B0604020202020204" pitchFamily="34" charset="0"/>
              </a:rPr>
              <a:t>. Αρχαία Δύμη, Ελληνιστική Περίοδος (2</a:t>
            </a:r>
            <a:r>
              <a:rPr lang="el-GR" sz="1800" kern="100" baseline="30000" dirty="0">
                <a:effectLst/>
                <a:latin typeface="Calibri" panose="020F0502020204030204" pitchFamily="34" charset="0"/>
                <a:ea typeface="Calibri" panose="020F0502020204030204" pitchFamily="34" charset="0"/>
                <a:cs typeface="Arial" panose="020B0604020202020204" pitchFamily="34" charset="0"/>
              </a:rPr>
              <a:t>ος</a:t>
            </a:r>
            <a:r>
              <a:rPr lang="el-GR" sz="1800" kern="100" dirty="0">
                <a:effectLst/>
                <a:latin typeface="Calibri" panose="020F0502020204030204" pitchFamily="34" charset="0"/>
                <a:ea typeface="Calibri" panose="020F0502020204030204" pitchFamily="34" charset="0"/>
                <a:cs typeface="Arial" panose="020B0604020202020204" pitchFamily="34" charset="0"/>
              </a:rPr>
              <a:t> αι. π.Χ.)</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a:p>
            <a:pPr marL="0" indent="0">
              <a:buNone/>
            </a:pPr>
            <a:r>
              <a:rPr lang="en-US" dirty="0"/>
              <a:t>left.1	</a:t>
            </a:r>
            <a:r>
              <a:rPr lang="el-GR" dirty="0" err="1"/>
              <a:t>Ἀριστὼ</a:t>
            </a:r>
            <a:endParaRPr lang="el-GR" dirty="0"/>
          </a:p>
          <a:p>
            <a:pPr marL="0" indent="0">
              <a:buNone/>
            </a:pPr>
            <a:r>
              <a:rPr lang="el-GR" dirty="0" err="1"/>
              <a:t>Ξενοφίλου</a:t>
            </a:r>
            <a:r>
              <a:rPr lang="el-GR" dirty="0"/>
              <a:t>,</a:t>
            </a:r>
          </a:p>
          <a:p>
            <a:pPr marL="0" indent="0">
              <a:buNone/>
            </a:pPr>
            <a:r>
              <a:rPr lang="el-GR" dirty="0"/>
              <a:t> </a:t>
            </a:r>
          </a:p>
          <a:p>
            <a:pPr marL="0" indent="0">
              <a:buNone/>
            </a:pPr>
            <a:r>
              <a:rPr lang="en-US" dirty="0"/>
              <a:t>center.1</a:t>
            </a:r>
            <a:r>
              <a:rPr lang="el-GR" dirty="0" err="1"/>
              <a:t>Φιλοστράτα</a:t>
            </a:r>
            <a:endParaRPr lang="el-GR" dirty="0"/>
          </a:p>
          <a:p>
            <a:pPr marL="0" indent="0">
              <a:buNone/>
            </a:pPr>
            <a:r>
              <a:rPr lang="el-GR" dirty="0" err="1"/>
              <a:t>Κανώπου</a:t>
            </a:r>
            <a:r>
              <a:rPr lang="el-GR" dirty="0"/>
              <a:t>,</a:t>
            </a:r>
          </a:p>
          <a:p>
            <a:pPr marL="0" indent="0">
              <a:buNone/>
            </a:pPr>
            <a:r>
              <a:rPr lang="el-GR" dirty="0"/>
              <a:t> </a:t>
            </a:r>
          </a:p>
          <a:p>
            <a:pPr marL="0" indent="0">
              <a:buNone/>
            </a:pPr>
            <a:r>
              <a:rPr lang="en-US" dirty="0"/>
              <a:t>right.1	</a:t>
            </a:r>
            <a:r>
              <a:rPr lang="el-GR" dirty="0" err="1"/>
              <a:t>χαίρετε</a:t>
            </a:r>
            <a:r>
              <a:rPr lang="el-GR" dirty="0"/>
              <a:t>.</a:t>
            </a:r>
          </a:p>
          <a:p>
            <a:pPr marL="0" indent="0">
              <a:buNone/>
            </a:pPr>
            <a:endParaRPr lang="en-US" dirty="0"/>
          </a:p>
        </p:txBody>
      </p:sp>
    </p:spTree>
    <p:extLst>
      <p:ext uri="{BB962C8B-B14F-4D97-AF65-F5344CB8AC3E}">
        <p14:creationId xmlns:p14="http://schemas.microsoft.com/office/powerpoint/2010/main" val="3945414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140F8B-FBEE-744E-0EE7-4290B16CF159}"/>
              </a:ext>
            </a:extLst>
          </p:cNvPr>
          <p:cNvSpPr>
            <a:spLocks noGrp="1"/>
          </p:cNvSpPr>
          <p:nvPr>
            <p:ph type="title"/>
          </p:nvPr>
        </p:nvSpPr>
        <p:spPr/>
        <p:txBody>
          <a:bodyPr/>
          <a:lstStyle/>
          <a:p>
            <a:r>
              <a:rPr lang="el-GR" dirty="0"/>
              <a:t>ΤΑΦΙΚΕΣ ΣΤΗΛΕΣ</a:t>
            </a:r>
            <a:endParaRPr lang="en-US" dirty="0"/>
          </a:p>
        </p:txBody>
      </p:sp>
      <p:pic>
        <p:nvPicPr>
          <p:cNvPr id="5" name="Θέση περιεχομένου 4">
            <a:extLst>
              <a:ext uri="{FF2B5EF4-FFF2-40B4-BE49-F238E27FC236}">
                <a16:creationId xmlns:a16="http://schemas.microsoft.com/office/drawing/2014/main" id="{E35F7A82-4A80-3AA1-D148-F55E478FE44F}"/>
              </a:ext>
            </a:extLst>
          </p:cNvPr>
          <p:cNvPicPr>
            <a:picLocks noGrp="1" noChangeAspect="1"/>
          </p:cNvPicPr>
          <p:nvPr>
            <p:ph sz="half" idx="1"/>
          </p:nvPr>
        </p:nvPicPr>
        <p:blipFill>
          <a:blip r:embed="rId2"/>
          <a:stretch>
            <a:fillRect/>
          </a:stretch>
        </p:blipFill>
        <p:spPr>
          <a:xfrm>
            <a:off x="1796653" y="1825625"/>
            <a:ext cx="3264694" cy="4351338"/>
          </a:xfrm>
          <a:prstGeom prst="rect">
            <a:avLst/>
          </a:prstGeom>
        </p:spPr>
      </p:pic>
      <p:sp>
        <p:nvSpPr>
          <p:cNvPr id="8" name="Θέση περιεχομένου 7">
            <a:extLst>
              <a:ext uri="{FF2B5EF4-FFF2-40B4-BE49-F238E27FC236}">
                <a16:creationId xmlns:a16="http://schemas.microsoft.com/office/drawing/2014/main" id="{FA03153A-8FD0-3500-E091-44DF33B4BDA6}"/>
              </a:ext>
            </a:extLst>
          </p:cNvPr>
          <p:cNvSpPr>
            <a:spLocks noGrp="1"/>
          </p:cNvSpPr>
          <p:nvPr>
            <p:ph sz="half" idx="2"/>
          </p:nvPr>
        </p:nvSpPr>
        <p:spPr/>
        <p:txBody>
          <a:bodyPr/>
          <a:lstStyle/>
          <a:p>
            <a:pPr marL="0" indent="0">
              <a:buNone/>
            </a:pPr>
            <a:r>
              <a:rPr lang="el-GR" sz="1800" kern="100" dirty="0">
                <a:effectLst/>
                <a:latin typeface="Calibri" panose="020F0502020204030204" pitchFamily="34" charset="0"/>
                <a:ea typeface="Calibri" panose="020F0502020204030204" pitchFamily="34" charset="0"/>
                <a:cs typeface="Arial" panose="020B0604020202020204" pitchFamily="34" charset="0"/>
              </a:rPr>
              <a:t>Επιτύμβια στήλη του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Ευκλείδου</a:t>
            </a:r>
            <a:r>
              <a:rPr lang="el-GR" sz="1800" kern="100" dirty="0">
                <a:effectLst/>
                <a:latin typeface="Calibri" panose="020F0502020204030204" pitchFamily="34" charset="0"/>
                <a:ea typeface="Calibri" panose="020F0502020204030204" pitchFamily="34" charset="0"/>
                <a:cs typeface="Arial" panose="020B0604020202020204" pitchFamily="34" charset="0"/>
              </a:rPr>
              <a:t>. Ελληνιστική Περίοδος (2</a:t>
            </a:r>
            <a:r>
              <a:rPr lang="el-GR" sz="1800" kern="100" baseline="30000" dirty="0">
                <a:effectLst/>
                <a:latin typeface="Calibri" panose="020F0502020204030204" pitchFamily="34" charset="0"/>
                <a:ea typeface="Calibri" panose="020F0502020204030204" pitchFamily="34" charset="0"/>
                <a:cs typeface="Arial" panose="020B0604020202020204" pitchFamily="34" charset="0"/>
              </a:rPr>
              <a:t>ος</a:t>
            </a:r>
            <a:r>
              <a:rPr lang="el-GR" sz="1800" kern="100" dirty="0">
                <a:effectLst/>
                <a:latin typeface="Calibri" panose="020F0502020204030204" pitchFamily="34" charset="0"/>
                <a:ea typeface="Calibri" panose="020F0502020204030204" pitchFamily="34" charset="0"/>
                <a:cs typeface="Arial" panose="020B0604020202020204" pitchFamily="34" charset="0"/>
              </a:rPr>
              <a:t> αι. π.Χ.)</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l-GR" dirty="0"/>
          </a:p>
          <a:p>
            <a:pPr marL="0" indent="0">
              <a:buNone/>
            </a:pPr>
            <a:r>
              <a:rPr lang="el-GR" dirty="0"/>
              <a:t>ΕΥΚΛΕΙΔΑ ΧΑΙΡΕ</a:t>
            </a:r>
          </a:p>
          <a:p>
            <a:pPr marL="0" indent="0">
              <a:buNone/>
            </a:pPr>
            <a:r>
              <a:rPr lang="el-GR"/>
              <a:t>Εὐκλειδα</a:t>
            </a:r>
            <a:endParaRPr lang="en-US" dirty="0"/>
          </a:p>
        </p:txBody>
      </p:sp>
    </p:spTree>
    <p:extLst>
      <p:ext uri="{BB962C8B-B14F-4D97-AF65-F5344CB8AC3E}">
        <p14:creationId xmlns:p14="http://schemas.microsoft.com/office/powerpoint/2010/main" val="593855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028049-8609-6875-2B08-09643DA541A4}"/>
              </a:ext>
            </a:extLst>
          </p:cNvPr>
          <p:cNvSpPr>
            <a:spLocks noGrp="1"/>
          </p:cNvSpPr>
          <p:nvPr>
            <p:ph type="title"/>
          </p:nvPr>
        </p:nvSpPr>
        <p:spPr/>
        <p:txBody>
          <a:bodyPr/>
          <a:lstStyle/>
          <a:p>
            <a:r>
              <a:rPr lang="el-GR" dirty="0"/>
              <a:t>ΤΑΦΙΚΕΣ ΣΤΗΛΕΣ</a:t>
            </a:r>
            <a:endParaRPr lang="en-US" dirty="0"/>
          </a:p>
        </p:txBody>
      </p:sp>
      <p:pic>
        <p:nvPicPr>
          <p:cNvPr id="5" name="Θέση περιεχομένου 4">
            <a:extLst>
              <a:ext uri="{FF2B5EF4-FFF2-40B4-BE49-F238E27FC236}">
                <a16:creationId xmlns:a16="http://schemas.microsoft.com/office/drawing/2014/main" id="{C28A2FC3-9E97-FB84-A495-862862E076E1}"/>
              </a:ext>
            </a:extLst>
          </p:cNvPr>
          <p:cNvPicPr>
            <a:picLocks noGrp="1" noChangeAspect="1"/>
          </p:cNvPicPr>
          <p:nvPr>
            <p:ph sz="half" idx="1"/>
          </p:nvPr>
        </p:nvPicPr>
        <p:blipFill>
          <a:blip r:embed="rId2"/>
          <a:stretch>
            <a:fillRect/>
          </a:stretch>
        </p:blipFill>
        <p:spPr>
          <a:xfrm>
            <a:off x="1798772" y="1825625"/>
            <a:ext cx="3260456" cy="4351338"/>
          </a:xfrm>
          <a:prstGeom prst="rect">
            <a:avLst/>
          </a:prstGeom>
        </p:spPr>
      </p:pic>
      <p:sp>
        <p:nvSpPr>
          <p:cNvPr id="4" name="Θέση περιεχομένου 3">
            <a:extLst>
              <a:ext uri="{FF2B5EF4-FFF2-40B4-BE49-F238E27FC236}">
                <a16:creationId xmlns:a16="http://schemas.microsoft.com/office/drawing/2014/main" id="{83D491DE-8840-FC39-9850-4B1F297561AD}"/>
              </a:ext>
            </a:extLst>
          </p:cNvPr>
          <p:cNvSpPr>
            <a:spLocks noGrp="1"/>
          </p:cNvSpPr>
          <p:nvPr>
            <p:ph sz="half" idx="2"/>
          </p:nvPr>
        </p:nvSpPr>
        <p:spPr/>
        <p:txBody>
          <a:bodyPr/>
          <a:lstStyle/>
          <a:p>
            <a:pPr marL="0" indent="0">
              <a:buNone/>
            </a:pPr>
            <a:r>
              <a:rPr lang="el-GR" sz="1800" kern="100" dirty="0">
                <a:effectLst/>
                <a:latin typeface="Calibri" panose="020F0502020204030204" pitchFamily="34" charset="0"/>
                <a:ea typeface="Calibri" panose="020F0502020204030204" pitchFamily="34" charset="0"/>
                <a:cs typeface="Arial" panose="020B0604020202020204" pitchFamily="34" charset="0"/>
              </a:rPr>
              <a:t>Επιτύμβια στήλη της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Νικαίας</a:t>
            </a:r>
            <a:r>
              <a:rPr lang="el-GR" sz="1800" kern="100" dirty="0">
                <a:effectLst/>
                <a:latin typeface="Calibri" panose="020F0502020204030204" pitchFamily="34" charset="0"/>
                <a:ea typeface="Calibri" panose="020F0502020204030204" pitchFamily="34" charset="0"/>
                <a:cs typeface="Arial" panose="020B0604020202020204" pitchFamily="34" charset="0"/>
              </a:rPr>
              <a:t>. Αρχαία Δύμη, Ελληνιστική Περίοδος (2ος αι. π.Χ.).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l-GR" dirty="0"/>
          </a:p>
          <a:p>
            <a:pPr marL="0" indent="0">
              <a:buNone/>
            </a:pPr>
            <a:r>
              <a:rPr lang="el-GR" dirty="0" err="1"/>
              <a:t>Νίκαια</a:t>
            </a:r>
            <a:r>
              <a:rPr lang="el-GR" dirty="0"/>
              <a:t> </a:t>
            </a:r>
            <a:r>
              <a:rPr lang="el-GR" dirty="0" err="1"/>
              <a:t>Δίωνος</a:t>
            </a:r>
            <a:r>
              <a:rPr lang="el-GR" dirty="0"/>
              <a:t>, </a:t>
            </a:r>
            <a:r>
              <a:rPr lang="el-GR" dirty="0" err="1"/>
              <a:t>χαῖρε</a:t>
            </a:r>
            <a:endParaRPr lang="en-US" dirty="0"/>
          </a:p>
        </p:txBody>
      </p:sp>
    </p:spTree>
    <p:extLst>
      <p:ext uri="{BB962C8B-B14F-4D97-AF65-F5344CB8AC3E}">
        <p14:creationId xmlns:p14="http://schemas.microsoft.com/office/powerpoint/2010/main" val="546527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D138DA-7E46-E6EC-853C-757F2E3E9F6A}"/>
              </a:ext>
            </a:extLst>
          </p:cNvPr>
          <p:cNvSpPr>
            <a:spLocks noGrp="1"/>
          </p:cNvSpPr>
          <p:nvPr>
            <p:ph type="title"/>
          </p:nvPr>
        </p:nvSpPr>
        <p:spPr/>
        <p:txBody>
          <a:bodyPr/>
          <a:lstStyle/>
          <a:p>
            <a:r>
              <a:rPr lang="el-GR" dirty="0"/>
              <a:t>ΤΑΦΙΚΕΣ ΣΤΗΛΕΣ</a:t>
            </a:r>
            <a:endParaRPr lang="en-US" dirty="0"/>
          </a:p>
        </p:txBody>
      </p:sp>
      <p:pic>
        <p:nvPicPr>
          <p:cNvPr id="5" name="Θέση περιεχομένου 4">
            <a:extLst>
              <a:ext uri="{FF2B5EF4-FFF2-40B4-BE49-F238E27FC236}">
                <a16:creationId xmlns:a16="http://schemas.microsoft.com/office/drawing/2014/main" id="{82865F85-4FD7-3AC1-B1EE-9BF10C31C8F6}"/>
              </a:ext>
            </a:extLst>
          </p:cNvPr>
          <p:cNvPicPr>
            <a:picLocks noGrp="1" noChangeAspect="1"/>
          </p:cNvPicPr>
          <p:nvPr>
            <p:ph sz="half" idx="1"/>
          </p:nvPr>
        </p:nvPicPr>
        <p:blipFill>
          <a:blip r:embed="rId2"/>
          <a:stretch>
            <a:fillRect/>
          </a:stretch>
        </p:blipFill>
        <p:spPr>
          <a:xfrm>
            <a:off x="1796653" y="1825625"/>
            <a:ext cx="3264694" cy="4351338"/>
          </a:xfrm>
          <a:prstGeom prst="rect">
            <a:avLst/>
          </a:prstGeom>
        </p:spPr>
      </p:pic>
      <p:sp>
        <p:nvSpPr>
          <p:cNvPr id="8" name="Θέση περιεχομένου 7">
            <a:extLst>
              <a:ext uri="{FF2B5EF4-FFF2-40B4-BE49-F238E27FC236}">
                <a16:creationId xmlns:a16="http://schemas.microsoft.com/office/drawing/2014/main" id="{4DF2314B-23DC-AD92-83F6-BF63ECDF5FB8}"/>
              </a:ext>
            </a:extLst>
          </p:cNvPr>
          <p:cNvSpPr>
            <a:spLocks noGrp="1"/>
          </p:cNvSpPr>
          <p:nvPr>
            <p:ph sz="half" idx="2"/>
          </p:nvPr>
        </p:nvSpPr>
        <p:spPr/>
        <p:txBody>
          <a:bodyPr>
            <a:normAutofit lnSpcReduction="10000"/>
          </a:bodyPr>
          <a:lstStyle/>
          <a:p>
            <a:pPr marL="0" indent="0">
              <a:buNone/>
            </a:pPr>
            <a:r>
              <a:rPr lang="el-GR" sz="1800" kern="100" dirty="0">
                <a:effectLst/>
                <a:latin typeface="Calibri" panose="020F0502020204030204" pitchFamily="34" charset="0"/>
                <a:ea typeface="Calibri" panose="020F0502020204030204" pitchFamily="34" charset="0"/>
                <a:cs typeface="Arial" panose="020B0604020202020204" pitchFamily="34" charset="0"/>
              </a:rPr>
              <a:t>Επιτύμβια στήλη της απελεύθερης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Vibia</a:t>
            </a:r>
            <a:r>
              <a:rPr lang="el-GR" sz="1800" kern="100" dirty="0">
                <a:effectLst/>
                <a:latin typeface="Calibri" panose="020F0502020204030204" pitchFamily="34" charset="0"/>
                <a:ea typeface="Calibri" panose="020F0502020204030204" pitchFamily="34" charset="0"/>
                <a:cs typeface="Arial" panose="020B0604020202020204" pitchFamily="34" charset="0"/>
              </a:rPr>
              <a:t>.</a:t>
            </a:r>
          </a:p>
          <a:p>
            <a:pPr marL="0" indent="0">
              <a:buNone/>
            </a:pPr>
            <a:r>
              <a:rPr lang="el-GR" sz="1800" kern="100" dirty="0">
                <a:effectLst/>
                <a:latin typeface="Calibri" panose="020F0502020204030204" pitchFamily="34" charset="0"/>
                <a:ea typeface="Calibri" panose="020F0502020204030204" pitchFamily="34" charset="0"/>
                <a:cs typeface="Arial" panose="020B0604020202020204" pitchFamily="34" charset="0"/>
              </a:rPr>
              <a:t>Ίσωμα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Φαρών</a:t>
            </a:r>
            <a:r>
              <a:rPr lang="el-GR" sz="1800" kern="100" dirty="0">
                <a:effectLst/>
                <a:latin typeface="Calibri" panose="020F0502020204030204" pitchFamily="34" charset="0"/>
                <a:ea typeface="Calibri" panose="020F0502020204030204" pitchFamily="34" charset="0"/>
                <a:cs typeface="Arial" panose="020B0604020202020204" pitchFamily="34" charset="0"/>
              </a:rPr>
              <a:t>, Ρωμαϊκή Περίοδος (Αυτοκρατορικοί χρόνοι).</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it-IT" dirty="0"/>
          </a:p>
          <a:p>
            <a:pPr marL="0" indent="0">
              <a:buNone/>
            </a:pPr>
            <a:r>
              <a:rPr lang="it-IT" dirty="0"/>
              <a:t>(</a:t>
            </a:r>
            <a:r>
              <a:rPr lang="it-IT" dirty="0" err="1"/>
              <a:t>Vibiae</a:t>
            </a:r>
            <a:r>
              <a:rPr lang="it-IT" dirty="0"/>
              <a:t>·</a:t>
            </a:r>
          </a:p>
          <a:p>
            <a:pPr marL="0" indent="0">
              <a:buNone/>
            </a:pPr>
            <a:r>
              <a:rPr lang="it-IT" dirty="0" err="1"/>
              <a:t>Anato</a:t>
            </a:r>
            <a:r>
              <a:rPr lang="it-IT" dirty="0"/>
              <a:t>-</a:t>
            </a:r>
          </a:p>
          <a:p>
            <a:pPr marL="0" indent="0">
              <a:buNone/>
            </a:pPr>
            <a:r>
              <a:rPr lang="it-IT" dirty="0"/>
              <a:t>  le.)</a:t>
            </a:r>
          </a:p>
          <a:p>
            <a:pPr marL="0" indent="0">
              <a:buNone/>
            </a:pPr>
            <a:r>
              <a:rPr lang="it-IT" dirty="0" err="1"/>
              <a:t>Vibia</a:t>
            </a:r>
            <a:r>
              <a:rPr lang="it-IT" dirty="0"/>
              <a:t> </a:t>
            </a:r>
            <a:r>
              <a:rPr lang="it-IT" dirty="0" err="1"/>
              <a:t>lib</a:t>
            </a:r>
            <a:r>
              <a:rPr lang="it-IT" dirty="0"/>
              <a:t>(erta) ∙</a:t>
            </a:r>
          </a:p>
          <a:p>
            <a:pPr marL="0" indent="0">
              <a:buNone/>
            </a:pPr>
            <a:r>
              <a:rPr lang="it-IT" dirty="0" err="1"/>
              <a:t>Anato</a:t>
            </a:r>
            <a:r>
              <a:rPr lang="it-IT" dirty="0"/>
              <a:t>-</a:t>
            </a:r>
          </a:p>
          <a:p>
            <a:pPr marL="0" indent="0">
              <a:buNone/>
            </a:pPr>
            <a:r>
              <a:rPr lang="it-IT" dirty="0"/>
              <a:t>  le.</a:t>
            </a:r>
          </a:p>
          <a:p>
            <a:pPr marL="0" indent="0">
              <a:buNone/>
            </a:pPr>
            <a:endParaRPr lang="it-IT" dirty="0"/>
          </a:p>
          <a:p>
            <a:pPr marL="0" indent="0">
              <a:buNone/>
            </a:pPr>
            <a:endParaRPr lang="el-GR" dirty="0"/>
          </a:p>
          <a:p>
            <a:pPr marL="0" indent="0">
              <a:buNone/>
            </a:pPr>
            <a:endParaRPr lang="en-US" dirty="0"/>
          </a:p>
        </p:txBody>
      </p:sp>
    </p:spTree>
    <p:extLst>
      <p:ext uri="{BB962C8B-B14F-4D97-AF65-F5344CB8AC3E}">
        <p14:creationId xmlns:p14="http://schemas.microsoft.com/office/powerpoint/2010/main" val="336462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787807-A509-D85E-4F23-75B563FCA45E}"/>
              </a:ext>
            </a:extLst>
          </p:cNvPr>
          <p:cNvSpPr>
            <a:spLocks noGrp="1"/>
          </p:cNvSpPr>
          <p:nvPr>
            <p:ph type="title"/>
          </p:nvPr>
        </p:nvSpPr>
        <p:spPr>
          <a:xfrm>
            <a:off x="838200" y="1436914"/>
            <a:ext cx="10515600" cy="1390262"/>
          </a:xfrm>
        </p:spPr>
        <p:txBody>
          <a:bodyPr/>
          <a:lstStyle/>
          <a:p>
            <a:r>
              <a:rPr lang="el-GR" dirty="0"/>
              <a:t>ΔΗΜΟΣΙΟΣ ΒΙΟΣ</a:t>
            </a:r>
            <a:endParaRPr lang="en-US" dirty="0"/>
          </a:p>
        </p:txBody>
      </p:sp>
    </p:spTree>
    <p:extLst>
      <p:ext uri="{BB962C8B-B14F-4D97-AF65-F5344CB8AC3E}">
        <p14:creationId xmlns:p14="http://schemas.microsoft.com/office/powerpoint/2010/main" val="2620755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776CBB-D37D-8B0D-803C-511DE2B92A65}"/>
              </a:ext>
            </a:extLst>
          </p:cNvPr>
          <p:cNvSpPr>
            <a:spLocks noGrp="1"/>
          </p:cNvSpPr>
          <p:nvPr>
            <p:ph type="title"/>
          </p:nvPr>
        </p:nvSpPr>
        <p:spPr/>
        <p:txBody>
          <a:bodyPr/>
          <a:lstStyle/>
          <a:p>
            <a:r>
              <a:rPr lang="el-GR" dirty="0"/>
              <a:t>ΤΑΦΙΚΕΣ ΣΤΗΛΕΣ</a:t>
            </a:r>
            <a:endParaRPr lang="en-US" dirty="0"/>
          </a:p>
        </p:txBody>
      </p:sp>
      <p:pic>
        <p:nvPicPr>
          <p:cNvPr id="5" name="Θέση περιεχομένου 4">
            <a:extLst>
              <a:ext uri="{FF2B5EF4-FFF2-40B4-BE49-F238E27FC236}">
                <a16:creationId xmlns:a16="http://schemas.microsoft.com/office/drawing/2014/main" id="{EB66D090-38AD-AD61-D7CD-3DF3772DB571}"/>
              </a:ext>
            </a:extLst>
          </p:cNvPr>
          <p:cNvPicPr>
            <a:picLocks noGrp="1" noChangeAspect="1"/>
          </p:cNvPicPr>
          <p:nvPr>
            <p:ph sz="half" idx="1"/>
          </p:nvPr>
        </p:nvPicPr>
        <p:blipFill>
          <a:blip r:embed="rId2"/>
          <a:stretch>
            <a:fillRect/>
          </a:stretch>
        </p:blipFill>
        <p:spPr>
          <a:xfrm>
            <a:off x="1796653" y="1825625"/>
            <a:ext cx="3264694" cy="4351338"/>
          </a:xfrm>
          <a:prstGeom prst="rect">
            <a:avLst/>
          </a:prstGeom>
        </p:spPr>
      </p:pic>
      <p:sp>
        <p:nvSpPr>
          <p:cNvPr id="4" name="Θέση περιεχομένου 3">
            <a:extLst>
              <a:ext uri="{FF2B5EF4-FFF2-40B4-BE49-F238E27FC236}">
                <a16:creationId xmlns:a16="http://schemas.microsoft.com/office/drawing/2014/main" id="{23FB5DA8-66D2-D108-CC67-65239B37B72E}"/>
              </a:ext>
            </a:extLst>
          </p:cNvPr>
          <p:cNvSpPr>
            <a:spLocks noGrp="1"/>
          </p:cNvSpPr>
          <p:nvPr>
            <p:ph sz="half" idx="2"/>
          </p:nvPr>
        </p:nvSpPr>
        <p:spPr/>
        <p:txBody>
          <a:bodyPr/>
          <a:lstStyle/>
          <a:p>
            <a:r>
              <a:rPr lang="el-GR" sz="1800" kern="100" dirty="0">
                <a:effectLst/>
                <a:latin typeface="Calibri" panose="020F0502020204030204" pitchFamily="34" charset="0"/>
                <a:ea typeface="Calibri" panose="020F0502020204030204" pitchFamily="34" charset="0"/>
                <a:cs typeface="Arial" panose="020B0604020202020204" pitchFamily="34" charset="0"/>
              </a:rPr>
              <a:t>Επιτύμβια στήλη της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Νοστίας</a:t>
            </a:r>
            <a:r>
              <a:rPr lang="el-GR" sz="1800" kern="100" dirty="0">
                <a:effectLst/>
                <a:latin typeface="Calibri" panose="020F0502020204030204" pitchFamily="34" charset="0"/>
                <a:ea typeface="Calibri" panose="020F0502020204030204" pitchFamily="34" charset="0"/>
                <a:cs typeface="Arial" panose="020B0604020202020204" pitchFamily="34" charset="0"/>
              </a:rPr>
              <a:t>. Φέρει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αετωματική</a:t>
            </a:r>
            <a:r>
              <a:rPr lang="el-GR" sz="1800" kern="100" dirty="0">
                <a:effectLst/>
                <a:latin typeface="Calibri" panose="020F0502020204030204" pitchFamily="34" charset="0"/>
                <a:ea typeface="Calibri" panose="020F0502020204030204" pitchFamily="34" charset="0"/>
                <a:cs typeface="Arial" panose="020B0604020202020204" pitchFamily="34" charset="0"/>
              </a:rPr>
              <a:t> επίστεψη και γραπτή ταινία. Πάτρα, Ελληνιστική Περίοδος (2ος αι. π.Χ.).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1800" kern="100" dirty="0">
              <a:latin typeface="Calibri" panose="020F0502020204030204" pitchFamily="34" charset="0"/>
              <a:ea typeface="Calibri" panose="020F0502020204030204" pitchFamily="34" charset="0"/>
              <a:cs typeface="Arial" panose="020B0604020202020204" pitchFamily="34" charset="0"/>
            </a:endParaRPr>
          </a:p>
          <a:p>
            <a:pPr marL="0" indent="0">
              <a:buNone/>
            </a:pPr>
            <a:r>
              <a:rPr lang="el-GR" dirty="0" err="1"/>
              <a:t>Νοστία</a:t>
            </a:r>
            <a:endParaRPr lang="el-GR" dirty="0"/>
          </a:p>
          <a:p>
            <a:pPr marL="0" indent="0">
              <a:buNone/>
            </a:pPr>
            <a:r>
              <a:rPr lang="el-GR" dirty="0" err="1"/>
              <a:t>Ἀριστοδάμου</a:t>
            </a:r>
            <a:r>
              <a:rPr lang="el-GR" dirty="0"/>
              <a:t>,</a:t>
            </a:r>
          </a:p>
          <a:p>
            <a:pPr marL="0" indent="0">
              <a:buNone/>
            </a:pPr>
            <a:r>
              <a:rPr lang="el-GR" dirty="0" err="1"/>
              <a:t>χαῖρε</a:t>
            </a:r>
            <a:r>
              <a:rPr lang="el-GR" dirty="0"/>
              <a:t>.</a:t>
            </a:r>
          </a:p>
          <a:p>
            <a:pPr marL="0" indent="0">
              <a:buNone/>
            </a:pPr>
            <a:endParaRPr lang="en-US" dirty="0"/>
          </a:p>
        </p:txBody>
      </p:sp>
    </p:spTree>
    <p:extLst>
      <p:ext uri="{BB962C8B-B14F-4D97-AF65-F5344CB8AC3E}">
        <p14:creationId xmlns:p14="http://schemas.microsoft.com/office/powerpoint/2010/main" val="113885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92E7E8-0A8D-9C0F-CEC3-380DE17E8B90}"/>
              </a:ext>
            </a:extLst>
          </p:cNvPr>
          <p:cNvSpPr>
            <a:spLocks noGrp="1"/>
          </p:cNvSpPr>
          <p:nvPr>
            <p:ph type="title"/>
          </p:nvPr>
        </p:nvSpPr>
        <p:spPr/>
        <p:txBody>
          <a:bodyPr/>
          <a:lstStyle/>
          <a:p>
            <a:r>
              <a:rPr lang="el-GR" dirty="0"/>
              <a:t>ΤΑΦΙΚΕΣ ΣΤΗΛΕΣ</a:t>
            </a:r>
            <a:endParaRPr lang="en-US" dirty="0"/>
          </a:p>
        </p:txBody>
      </p:sp>
      <p:pic>
        <p:nvPicPr>
          <p:cNvPr id="5" name="Θέση περιεχομένου 4">
            <a:extLst>
              <a:ext uri="{FF2B5EF4-FFF2-40B4-BE49-F238E27FC236}">
                <a16:creationId xmlns:a16="http://schemas.microsoft.com/office/drawing/2014/main" id="{FD709ABD-10CD-B701-4829-5A3DAC77810C}"/>
              </a:ext>
            </a:extLst>
          </p:cNvPr>
          <p:cNvPicPr>
            <a:picLocks noGrp="1" noChangeAspect="1"/>
          </p:cNvPicPr>
          <p:nvPr>
            <p:ph sz="half" idx="1"/>
          </p:nvPr>
        </p:nvPicPr>
        <p:blipFill>
          <a:blip r:embed="rId2"/>
          <a:stretch>
            <a:fillRect/>
          </a:stretch>
        </p:blipFill>
        <p:spPr>
          <a:xfrm>
            <a:off x="1798772" y="1825625"/>
            <a:ext cx="3260456" cy="4351338"/>
          </a:xfrm>
          <a:prstGeom prst="rect">
            <a:avLst/>
          </a:prstGeom>
        </p:spPr>
      </p:pic>
      <p:sp>
        <p:nvSpPr>
          <p:cNvPr id="4" name="Θέση περιεχομένου 3">
            <a:extLst>
              <a:ext uri="{FF2B5EF4-FFF2-40B4-BE49-F238E27FC236}">
                <a16:creationId xmlns:a16="http://schemas.microsoft.com/office/drawing/2014/main" id="{CCF31813-639D-8230-2B1C-D99D169DC1DB}"/>
              </a:ext>
            </a:extLst>
          </p:cNvPr>
          <p:cNvSpPr>
            <a:spLocks noGrp="1"/>
          </p:cNvSpPr>
          <p:nvPr>
            <p:ph sz="half" idx="2"/>
          </p:nvPr>
        </p:nvSpPr>
        <p:spPr/>
        <p:txBody>
          <a:bodyPr/>
          <a:lstStyle/>
          <a:p>
            <a:r>
              <a:rPr lang="en-US" sz="1800" kern="100" dirty="0">
                <a:effectLst/>
                <a:latin typeface="Calibri" panose="020F0502020204030204" pitchFamily="34" charset="0"/>
                <a:ea typeface="Calibri" panose="020F0502020204030204" pitchFamily="34" charset="0"/>
                <a:cs typeface="Arial" panose="020B0604020202020204" pitchFamily="34" charset="0"/>
              </a:rPr>
              <a:t>Επ</a:t>
            </a:r>
            <a:r>
              <a:rPr lang="en-US" sz="1800" kern="100" dirty="0" err="1">
                <a:effectLst/>
                <a:latin typeface="Calibri" panose="020F0502020204030204" pitchFamily="34" charset="0"/>
                <a:ea typeface="Calibri" panose="020F0502020204030204" pitchFamily="34" charset="0"/>
                <a:cs typeface="Arial" panose="020B0604020202020204" pitchFamily="34" charset="0"/>
              </a:rPr>
              <a:t>ιτύμ</a:t>
            </a:r>
            <a:r>
              <a:rPr lang="en-US" sz="1800" kern="100" dirty="0">
                <a:effectLst/>
                <a:latin typeface="Calibri" panose="020F0502020204030204" pitchFamily="34" charset="0"/>
                <a:ea typeface="Calibri" panose="020F0502020204030204" pitchFamily="34" charset="0"/>
                <a:cs typeface="Arial" panose="020B0604020202020204" pitchFamily="34" charset="0"/>
              </a:rPr>
              <a:t>βια στήλη του Ευφάνους. </a:t>
            </a:r>
            <a:r>
              <a:rPr lang="el-GR" sz="1800" kern="100" dirty="0">
                <a:effectLst/>
                <a:latin typeface="Calibri" panose="020F0502020204030204" pitchFamily="34" charset="0"/>
                <a:ea typeface="Calibri" panose="020F0502020204030204" pitchFamily="34" charset="0"/>
                <a:cs typeface="Arial" panose="020B0604020202020204" pitchFamily="34" charset="0"/>
              </a:rPr>
              <a:t>Φέρει </a:t>
            </a:r>
            <a:r>
              <a:rPr lang="el-GR" sz="1800" kern="100" dirty="0" err="1">
                <a:effectLst/>
                <a:latin typeface="Calibri" panose="020F0502020204030204" pitchFamily="34" charset="0"/>
                <a:ea typeface="Calibri" panose="020F0502020204030204" pitchFamily="34" charset="0"/>
                <a:cs typeface="Arial" panose="020B0604020202020204" pitchFamily="34" charset="0"/>
              </a:rPr>
              <a:t>αετωματική</a:t>
            </a:r>
            <a:r>
              <a:rPr lang="el-GR" sz="1800" kern="100" dirty="0">
                <a:effectLst/>
                <a:latin typeface="Calibri" panose="020F0502020204030204" pitchFamily="34" charset="0"/>
                <a:ea typeface="Calibri" panose="020F0502020204030204" pitchFamily="34" charset="0"/>
                <a:cs typeface="Arial" panose="020B0604020202020204" pitchFamily="34" charset="0"/>
              </a:rPr>
              <a:t> επίστεψη. Διακρίνεται ταινία πορφυρού χρώματος. Πάτρα, Ελληνιστική Περίοδος (τέλη 4</a:t>
            </a:r>
            <a:r>
              <a:rPr lang="el-GR" sz="1800" kern="100" baseline="30000" dirty="0">
                <a:effectLst/>
                <a:latin typeface="Calibri" panose="020F0502020204030204" pitchFamily="34" charset="0"/>
                <a:ea typeface="Calibri" panose="020F0502020204030204" pitchFamily="34" charset="0"/>
                <a:cs typeface="Arial" panose="020B0604020202020204" pitchFamily="34" charset="0"/>
              </a:rPr>
              <a:t>ου</a:t>
            </a:r>
            <a:r>
              <a:rPr lang="el-GR" sz="1800" kern="100" dirty="0">
                <a:effectLst/>
                <a:latin typeface="Calibri" panose="020F0502020204030204" pitchFamily="34" charset="0"/>
                <a:ea typeface="Calibri" panose="020F0502020204030204" pitchFamily="34" charset="0"/>
                <a:cs typeface="Arial" panose="020B0604020202020204" pitchFamily="34" charset="0"/>
              </a:rPr>
              <a:t> -αρχές 3</a:t>
            </a:r>
            <a:r>
              <a:rPr lang="el-GR" sz="1800" kern="100" baseline="30000" dirty="0">
                <a:effectLst/>
                <a:latin typeface="Calibri" panose="020F0502020204030204" pitchFamily="34" charset="0"/>
                <a:ea typeface="Calibri" panose="020F0502020204030204" pitchFamily="34" charset="0"/>
                <a:cs typeface="Arial" panose="020B0604020202020204" pitchFamily="34" charset="0"/>
              </a:rPr>
              <a:t>ου</a:t>
            </a:r>
            <a:r>
              <a:rPr lang="el-GR" sz="1800" kern="100" dirty="0">
                <a:effectLst/>
                <a:latin typeface="Calibri" panose="020F0502020204030204" pitchFamily="34" charset="0"/>
                <a:ea typeface="Calibri" panose="020F0502020204030204" pitchFamily="34" charset="0"/>
                <a:cs typeface="Arial" panose="020B0604020202020204" pitchFamily="34" charset="0"/>
              </a:rPr>
              <a:t> αι. π.Χ.)</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a:p>
            <a:pPr marL="0" indent="0">
              <a:buNone/>
            </a:pPr>
            <a:r>
              <a:rPr lang="el-GR" dirty="0" err="1"/>
              <a:t>Εὐφάνης</a:t>
            </a:r>
            <a:endParaRPr lang="el-GR" dirty="0"/>
          </a:p>
          <a:p>
            <a:pPr marL="0" indent="0">
              <a:buNone/>
            </a:pPr>
            <a:r>
              <a:rPr lang="el-GR" dirty="0" err="1"/>
              <a:t>Αἰσχρίωνος</a:t>
            </a:r>
            <a:r>
              <a:rPr lang="el-GR" dirty="0"/>
              <a:t>.</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195147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2F1F08-E1F6-019B-B3DC-DD38C5A3F92D}"/>
              </a:ext>
            </a:extLst>
          </p:cNvPr>
          <p:cNvSpPr>
            <a:spLocks noGrp="1"/>
          </p:cNvSpPr>
          <p:nvPr>
            <p:ph type="title"/>
          </p:nvPr>
        </p:nvSpPr>
        <p:spPr>
          <a:xfrm>
            <a:off x="838200" y="365126"/>
            <a:ext cx="10515600" cy="491402"/>
          </a:xfrm>
        </p:spPr>
        <p:txBody>
          <a:bodyPr>
            <a:normAutofit fontScale="90000"/>
          </a:bodyPr>
          <a:lstStyle/>
          <a:p>
            <a:r>
              <a:rPr lang="el-GR" dirty="0"/>
              <a:t>ΝΕΚΡΙΚΑ ΣΤΕΦΑΝΙΑ</a:t>
            </a:r>
            <a:endParaRPr lang="en-US" dirty="0"/>
          </a:p>
        </p:txBody>
      </p:sp>
      <p:sp>
        <p:nvSpPr>
          <p:cNvPr id="3" name="Θέση περιεχομένου 2">
            <a:extLst>
              <a:ext uri="{FF2B5EF4-FFF2-40B4-BE49-F238E27FC236}">
                <a16:creationId xmlns:a16="http://schemas.microsoft.com/office/drawing/2014/main" id="{FB645A07-4E5B-A021-B5F8-4F5D8CF69F77}"/>
              </a:ext>
            </a:extLst>
          </p:cNvPr>
          <p:cNvSpPr>
            <a:spLocks noGrp="1"/>
          </p:cNvSpPr>
          <p:nvPr>
            <p:ph idx="1"/>
          </p:nvPr>
        </p:nvSpPr>
        <p:spPr>
          <a:xfrm>
            <a:off x="838200" y="856528"/>
            <a:ext cx="10515600" cy="5320435"/>
          </a:xfrm>
        </p:spPr>
        <p:txBody>
          <a:bodyPr>
            <a:normAutofit fontScale="70000" lnSpcReduction="20000"/>
          </a:bodyPr>
          <a:lstStyle/>
          <a:p>
            <a:pPr marL="0" indent="0" algn="just">
              <a:buNone/>
            </a:pPr>
            <a:r>
              <a:rPr lang="el-GR" dirty="0"/>
              <a:t>Το στεφάνι χρησιμοποιούνταν ευρύτατα κατά τους ιστορικούς χρόνους, σε πολλές μορφές και σε ποικίλες περιστάσεις του ιδιωτικού και δημόσιου βίου. Ο αρχικός ιερός προορισμός του ήταν που ευνόησε την διάδοση της χρήσης του και στον ταφικό χώρο. Ο Αριστοφάνης αναφέρει ότι το στεφάνι αντιπροσώπευε </a:t>
            </a:r>
            <a:r>
              <a:rPr lang="el-GR" b="1" dirty="0"/>
              <a:t>την νίκη του νεκρού στις μάχες της ζωής</a:t>
            </a:r>
            <a:r>
              <a:rPr lang="el-GR" dirty="0"/>
              <a:t>. Είναι γνωστός, εξάλλου, ο συσχετισμός του στεφάνου των νεκρών με τον στέφανο της νίκης στους αθλητικούς αγώνες, δεδομένου ότι οι αγώνες συνδέονταν με το τυπικό της κηδείας, ήδη από τα μυκηναϊκά χρόνια.</a:t>
            </a:r>
          </a:p>
          <a:p>
            <a:pPr marL="0" indent="0" algn="just">
              <a:buNone/>
            </a:pPr>
            <a:r>
              <a:rPr lang="el-GR" dirty="0"/>
              <a:t>Τα στεφάνια που θάβονταν μαζί με τους νεκρούς ήταν φιλοτεχνημένα σε χρυσό, επιχρυσωμένο χαλκό, ασήμι ή ξύλο καλυμμένο με φύλλα χρυσού, που μοιάζουν αρκετά με πραγματικά φύλλα. Τα νεκρικά στεφάνια ήταν κατασκευασμένα από λεπτότατα ελάσματα, διακρίνονταν για την πρόχειρη εκτέλεση τους, την περιληπτική απόδοση του φυλλώματος και την έκτυπη τεχνική. Πολλές φορές αντί για πολύτιμα υλικά χρησιμοποιούσαν πηλό, τον οποίο έβαφαν σε έντονους χρωματισμούς ή επιχρύσωναν. Το στεφάνι δεν εμφανίζεται μόνο σε ενταφιασμούς αλλά και σε κάλπες με καύσεις νεκρών. Τα στεφάνια μυρτιάς κοσμούσαν γυναικείες ταφές και αυτά με φύλλα βελανιδιάς τις ανδρικές.</a:t>
            </a:r>
          </a:p>
          <a:p>
            <a:pPr marL="0" indent="0" algn="just">
              <a:buNone/>
            </a:pPr>
            <a:br>
              <a:rPr lang="el-GR" dirty="0"/>
            </a:br>
            <a:r>
              <a:rPr lang="el-GR" dirty="0"/>
              <a:t>Στα νεκροταφεία της αρχαίας Πάτρας έχουν βρεθεί αρκετά στεφάνια, είτε χρυσά, είτε από ευτελή υλικά (πήλινα). Σε πολλές περιπτώσεις πρόκειται για φύλλα χρυσού από λεπτά ελάσματα, τα οποία βρίσκονται σκόρπια στη θέση του κρανίου. Πρόκειται πιθανότατα για φύλλα που ήταν ραμμένα πάνω σε υφασμάτινη ταινία ή ενδεχομένως είχαν αποτεθεί με αυτόν τον τρόπο εξ αρχής. Τα ρωμαϊκά στεφάνια ξεχωρίζουν από εκείνα των ελληνιστικών χρόνων καθώς τα φύλλα τους είναι σχηματοποιημένα.</a:t>
            </a:r>
          </a:p>
          <a:p>
            <a:endParaRPr lang="en-US" dirty="0"/>
          </a:p>
        </p:txBody>
      </p:sp>
    </p:spTree>
    <p:extLst>
      <p:ext uri="{BB962C8B-B14F-4D97-AF65-F5344CB8AC3E}">
        <p14:creationId xmlns:p14="http://schemas.microsoft.com/office/powerpoint/2010/main" val="27312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4CF5AA-EAAF-7396-F603-2765E2A8FC48}"/>
              </a:ext>
            </a:extLst>
          </p:cNvPr>
          <p:cNvSpPr>
            <a:spLocks noGrp="1"/>
          </p:cNvSpPr>
          <p:nvPr>
            <p:ph type="title"/>
          </p:nvPr>
        </p:nvSpPr>
        <p:spPr/>
        <p:txBody>
          <a:bodyPr/>
          <a:lstStyle/>
          <a:p>
            <a:r>
              <a:rPr lang="el-GR" dirty="0"/>
              <a:t>ΝΕΚΡΙΚΑ ΣΤΕΦΑΝΙΑ</a:t>
            </a:r>
            <a:endParaRPr lang="en-US" dirty="0"/>
          </a:p>
        </p:txBody>
      </p:sp>
      <p:sp>
        <p:nvSpPr>
          <p:cNvPr id="4" name="Θέση περιεχομένου 3">
            <a:extLst>
              <a:ext uri="{FF2B5EF4-FFF2-40B4-BE49-F238E27FC236}">
                <a16:creationId xmlns:a16="http://schemas.microsoft.com/office/drawing/2014/main" id="{133F2168-7A83-8CB0-37E3-EB6DA5873739}"/>
              </a:ext>
            </a:extLst>
          </p:cNvPr>
          <p:cNvSpPr>
            <a:spLocks noGrp="1"/>
          </p:cNvSpPr>
          <p:nvPr>
            <p:ph sz="half" idx="2"/>
          </p:nvPr>
        </p:nvSpPr>
        <p:spPr/>
        <p:txBody>
          <a:bodyPr/>
          <a:lstStyle/>
          <a:p>
            <a:pPr marL="0" indent="0">
              <a:buNone/>
            </a:pPr>
            <a:r>
              <a:rPr lang="el-GR" b="0" i="0" dirty="0">
                <a:solidFill>
                  <a:srgbClr val="222222"/>
                </a:solidFill>
                <a:effectLst/>
                <a:latin typeface="Arial" panose="020B0604020202020204" pitchFamily="34" charset="0"/>
              </a:rPr>
              <a:t>Κρανίο κοριτσιού με στεφάνι από επιχρυσωμένους καρπούς μυρτιάς. Η νεκρή φορούσε χρυσά σκουλαρίκια. </a:t>
            </a:r>
            <a:endParaRPr lang="en-US" b="0" i="0" dirty="0">
              <a:solidFill>
                <a:srgbClr val="222222"/>
              </a:solidFill>
              <a:effectLst/>
              <a:latin typeface="Arial" panose="020B0604020202020204" pitchFamily="34" charset="0"/>
            </a:endParaRPr>
          </a:p>
          <a:p>
            <a:pPr marL="0" indent="0">
              <a:buNone/>
            </a:pPr>
            <a:r>
              <a:rPr lang="el-GR" b="0" i="0" dirty="0">
                <a:solidFill>
                  <a:srgbClr val="222222"/>
                </a:solidFill>
                <a:effectLst/>
                <a:latin typeface="Arial" panose="020B0604020202020204" pitchFamily="34" charset="0"/>
              </a:rPr>
              <a:t>Πάτρα, Βόρειο Νεκροταφείο. Ελληνιστική Περίοδος (300-275 π.Χ.).</a:t>
            </a:r>
            <a:endParaRPr lang="en-US" dirty="0"/>
          </a:p>
        </p:txBody>
      </p:sp>
      <p:pic>
        <p:nvPicPr>
          <p:cNvPr id="6" name="Θέση περιεχομένου 5">
            <a:extLst>
              <a:ext uri="{FF2B5EF4-FFF2-40B4-BE49-F238E27FC236}">
                <a16:creationId xmlns:a16="http://schemas.microsoft.com/office/drawing/2014/main" id="{52EF866F-A9A0-BC3A-7E61-5BC6ED61415F}"/>
              </a:ext>
            </a:extLst>
          </p:cNvPr>
          <p:cNvPicPr>
            <a:picLocks noGrp="1" noChangeAspect="1"/>
          </p:cNvPicPr>
          <p:nvPr>
            <p:ph sz="half" idx="1"/>
          </p:nvPr>
        </p:nvPicPr>
        <p:blipFill>
          <a:blip r:embed="rId2"/>
          <a:stretch>
            <a:fillRect/>
          </a:stretch>
        </p:blipFill>
        <p:spPr>
          <a:xfrm>
            <a:off x="1273216" y="1825625"/>
            <a:ext cx="3787536" cy="4351338"/>
          </a:xfrm>
          <a:prstGeom prst="rect">
            <a:avLst/>
          </a:prstGeom>
        </p:spPr>
      </p:pic>
    </p:spTree>
    <p:extLst>
      <p:ext uri="{BB962C8B-B14F-4D97-AF65-F5344CB8AC3E}">
        <p14:creationId xmlns:p14="http://schemas.microsoft.com/office/powerpoint/2010/main" val="2278613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3DCB47-1929-7901-4B49-BDD9613A2649}"/>
              </a:ext>
            </a:extLst>
          </p:cNvPr>
          <p:cNvSpPr>
            <a:spLocks noGrp="1"/>
          </p:cNvSpPr>
          <p:nvPr>
            <p:ph type="title"/>
          </p:nvPr>
        </p:nvSpPr>
        <p:spPr/>
        <p:txBody>
          <a:bodyPr/>
          <a:lstStyle/>
          <a:p>
            <a:r>
              <a:rPr lang="el-GR" dirty="0"/>
              <a:t>ΝΕΚΡΙΚΑ ΣΤΕΦΑΝΙΑ</a:t>
            </a:r>
            <a:endParaRPr lang="en-US" dirty="0"/>
          </a:p>
        </p:txBody>
      </p:sp>
      <p:pic>
        <p:nvPicPr>
          <p:cNvPr id="5" name="Θέση περιεχομένου 4">
            <a:extLst>
              <a:ext uri="{FF2B5EF4-FFF2-40B4-BE49-F238E27FC236}">
                <a16:creationId xmlns:a16="http://schemas.microsoft.com/office/drawing/2014/main" id="{ED874406-0C99-DB45-57F3-24F04FF5510B}"/>
              </a:ext>
            </a:extLst>
          </p:cNvPr>
          <p:cNvPicPr>
            <a:picLocks noGrp="1" noChangeAspect="1"/>
          </p:cNvPicPr>
          <p:nvPr>
            <p:ph sz="half" idx="1"/>
          </p:nvPr>
        </p:nvPicPr>
        <p:blipFill>
          <a:blip r:embed="rId2"/>
          <a:stretch>
            <a:fillRect/>
          </a:stretch>
        </p:blipFill>
        <p:spPr>
          <a:xfrm>
            <a:off x="1797248" y="1825625"/>
            <a:ext cx="3978519" cy="4351338"/>
          </a:xfrm>
          <a:prstGeom prst="rect">
            <a:avLst/>
          </a:prstGeom>
        </p:spPr>
      </p:pic>
      <p:sp>
        <p:nvSpPr>
          <p:cNvPr id="4" name="Θέση περιεχομένου 3">
            <a:extLst>
              <a:ext uri="{FF2B5EF4-FFF2-40B4-BE49-F238E27FC236}">
                <a16:creationId xmlns:a16="http://schemas.microsoft.com/office/drawing/2014/main" id="{DA6B6D47-D065-D07F-7941-E0EF5C556C1D}"/>
              </a:ext>
            </a:extLst>
          </p:cNvPr>
          <p:cNvSpPr>
            <a:spLocks noGrp="1"/>
          </p:cNvSpPr>
          <p:nvPr>
            <p:ph sz="half" idx="2"/>
          </p:nvPr>
        </p:nvSpPr>
        <p:spPr/>
        <p:txBody>
          <a:bodyPr/>
          <a:lstStyle/>
          <a:p>
            <a:pPr marL="0" indent="0">
              <a:buNone/>
            </a:pPr>
            <a:r>
              <a:rPr lang="el-GR" dirty="0"/>
              <a:t>2. Κρανίο κοριτσιού με στεφάνι από καρπούς και άνθη μυρτιάς. Τα άνθη είναι πήλινα, ορισμένα επιχρυσωμένα και άλλα φέρουν ποικίλους χρωματισμούς. </a:t>
            </a:r>
            <a:endParaRPr lang="en-US" dirty="0"/>
          </a:p>
          <a:p>
            <a:pPr marL="0" indent="0">
              <a:buNone/>
            </a:pPr>
            <a:r>
              <a:rPr lang="el-GR" dirty="0"/>
              <a:t>Πάτρα, Βόρειο Νεκροταφείο. Ελληνιστική Περίοδος (τέλη 4ος-3ος αι. π.Χ.).</a:t>
            </a:r>
          </a:p>
          <a:p>
            <a:endParaRPr lang="en-US" dirty="0"/>
          </a:p>
        </p:txBody>
      </p:sp>
    </p:spTree>
    <p:extLst>
      <p:ext uri="{BB962C8B-B14F-4D97-AF65-F5344CB8AC3E}">
        <p14:creationId xmlns:p14="http://schemas.microsoft.com/office/powerpoint/2010/main" val="1023657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94A8E9-D6A8-D92B-02A5-64A117CD5529}"/>
              </a:ext>
            </a:extLst>
          </p:cNvPr>
          <p:cNvSpPr>
            <a:spLocks noGrp="1"/>
          </p:cNvSpPr>
          <p:nvPr>
            <p:ph type="title"/>
          </p:nvPr>
        </p:nvSpPr>
        <p:spPr/>
        <p:txBody>
          <a:bodyPr/>
          <a:lstStyle/>
          <a:p>
            <a:r>
              <a:rPr lang="el-GR" dirty="0"/>
              <a:t>ΝΕΚΡΙΚΑ ΣΤΕΦΑΝΙΑ</a:t>
            </a:r>
            <a:endParaRPr lang="en-US" dirty="0"/>
          </a:p>
        </p:txBody>
      </p:sp>
      <p:pic>
        <p:nvPicPr>
          <p:cNvPr id="5" name="Θέση περιεχομένου 4">
            <a:extLst>
              <a:ext uri="{FF2B5EF4-FFF2-40B4-BE49-F238E27FC236}">
                <a16:creationId xmlns:a16="http://schemas.microsoft.com/office/drawing/2014/main" id="{E866EE85-9387-9BBC-7586-2CB9DC778425}"/>
              </a:ext>
            </a:extLst>
          </p:cNvPr>
          <p:cNvPicPr>
            <a:picLocks noGrp="1" noChangeAspect="1"/>
          </p:cNvPicPr>
          <p:nvPr>
            <p:ph sz="half" idx="1"/>
          </p:nvPr>
        </p:nvPicPr>
        <p:blipFill>
          <a:blip r:embed="rId2"/>
          <a:stretch>
            <a:fillRect/>
          </a:stretch>
        </p:blipFill>
        <p:spPr>
          <a:xfrm>
            <a:off x="838200" y="2056616"/>
            <a:ext cx="5181600" cy="3889356"/>
          </a:xfrm>
          <a:prstGeom prst="rect">
            <a:avLst/>
          </a:prstGeom>
        </p:spPr>
      </p:pic>
      <p:sp>
        <p:nvSpPr>
          <p:cNvPr id="4" name="Θέση περιεχομένου 3">
            <a:extLst>
              <a:ext uri="{FF2B5EF4-FFF2-40B4-BE49-F238E27FC236}">
                <a16:creationId xmlns:a16="http://schemas.microsoft.com/office/drawing/2014/main" id="{FA984915-ADF5-83A5-90F0-12E10A51F8D1}"/>
              </a:ext>
            </a:extLst>
          </p:cNvPr>
          <p:cNvSpPr>
            <a:spLocks noGrp="1"/>
          </p:cNvSpPr>
          <p:nvPr>
            <p:ph sz="half" idx="2"/>
          </p:nvPr>
        </p:nvSpPr>
        <p:spPr/>
        <p:txBody>
          <a:bodyPr>
            <a:normAutofit fontScale="92500" lnSpcReduction="10000"/>
          </a:bodyPr>
          <a:lstStyle/>
          <a:p>
            <a:pPr marL="0" indent="0">
              <a:buNone/>
            </a:pPr>
            <a:r>
              <a:rPr lang="el-GR" dirty="0"/>
              <a:t>3. Στεφανωμένο κρανίο γυναικείας ταφής με επιχρυσωμένο στεφάνι μυρτιάς. Το στέλεχος είναι μολύβδινο και διάτρητο. Στις μικρές οπές προσαρμόζονται επιχρυσωμένα χάλκινα φύλλα και πήλινοι καρποί. </a:t>
            </a:r>
            <a:endParaRPr lang="en-US" dirty="0"/>
          </a:p>
          <a:p>
            <a:pPr marL="0" indent="0">
              <a:buNone/>
            </a:pPr>
            <a:r>
              <a:rPr lang="el-GR" dirty="0" err="1"/>
              <a:t>Πάτρα,Βόρειο</a:t>
            </a:r>
            <a:r>
              <a:rPr lang="el-GR" dirty="0"/>
              <a:t> Νεκροταφείο. </a:t>
            </a:r>
          </a:p>
          <a:p>
            <a:pPr marL="0" indent="0">
              <a:buNone/>
            </a:pPr>
            <a:r>
              <a:rPr lang="el-GR" dirty="0"/>
              <a:t>Ελληνιστική Περίοδος.</a:t>
            </a:r>
          </a:p>
          <a:p>
            <a:pPr marL="0" indent="0">
              <a:buNone/>
            </a:pPr>
            <a:br>
              <a:rPr lang="el-GR" dirty="0"/>
            </a:br>
            <a:endParaRPr lang="en-US" dirty="0"/>
          </a:p>
        </p:txBody>
      </p:sp>
    </p:spTree>
    <p:extLst>
      <p:ext uri="{BB962C8B-B14F-4D97-AF65-F5344CB8AC3E}">
        <p14:creationId xmlns:p14="http://schemas.microsoft.com/office/powerpoint/2010/main" val="3725105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9DD312-D5E7-0DCE-CAED-702E272E36E7}"/>
              </a:ext>
            </a:extLst>
          </p:cNvPr>
          <p:cNvSpPr>
            <a:spLocks noGrp="1"/>
          </p:cNvSpPr>
          <p:nvPr>
            <p:ph type="title"/>
          </p:nvPr>
        </p:nvSpPr>
        <p:spPr/>
        <p:txBody>
          <a:bodyPr/>
          <a:lstStyle/>
          <a:p>
            <a:r>
              <a:rPr lang="el-GR" dirty="0"/>
              <a:t>ΝΕΚΡΙΚΑ ΣΤΕΦΑΝΙΑ</a:t>
            </a:r>
            <a:endParaRPr lang="en-US" dirty="0"/>
          </a:p>
        </p:txBody>
      </p:sp>
      <p:pic>
        <p:nvPicPr>
          <p:cNvPr id="5" name="Θέση περιεχομένου 4">
            <a:extLst>
              <a:ext uri="{FF2B5EF4-FFF2-40B4-BE49-F238E27FC236}">
                <a16:creationId xmlns:a16="http://schemas.microsoft.com/office/drawing/2014/main" id="{C9C3A64E-0193-FA83-8DBC-CAE4EE5E09F9}"/>
              </a:ext>
            </a:extLst>
          </p:cNvPr>
          <p:cNvPicPr>
            <a:picLocks noGrp="1" noChangeAspect="1"/>
          </p:cNvPicPr>
          <p:nvPr>
            <p:ph sz="half" idx="1"/>
          </p:nvPr>
        </p:nvPicPr>
        <p:blipFill>
          <a:blip r:embed="rId2"/>
          <a:stretch>
            <a:fillRect/>
          </a:stretch>
        </p:blipFill>
        <p:spPr>
          <a:xfrm>
            <a:off x="1797248" y="1825625"/>
            <a:ext cx="3909071" cy="4351338"/>
          </a:xfrm>
          <a:prstGeom prst="rect">
            <a:avLst/>
          </a:prstGeom>
        </p:spPr>
      </p:pic>
      <p:sp>
        <p:nvSpPr>
          <p:cNvPr id="4" name="Θέση περιεχομένου 3">
            <a:extLst>
              <a:ext uri="{FF2B5EF4-FFF2-40B4-BE49-F238E27FC236}">
                <a16:creationId xmlns:a16="http://schemas.microsoft.com/office/drawing/2014/main" id="{13BC99AF-D44B-2C60-1754-673B8C0FA6D4}"/>
              </a:ext>
            </a:extLst>
          </p:cNvPr>
          <p:cNvSpPr>
            <a:spLocks noGrp="1"/>
          </p:cNvSpPr>
          <p:nvPr>
            <p:ph sz="half" idx="2"/>
          </p:nvPr>
        </p:nvSpPr>
        <p:spPr/>
        <p:txBody>
          <a:bodyPr/>
          <a:lstStyle/>
          <a:p>
            <a:pPr marL="0" indent="0">
              <a:buNone/>
            </a:pPr>
            <a:r>
              <a:rPr lang="el-GR" b="0" i="0" dirty="0">
                <a:solidFill>
                  <a:srgbClr val="222222"/>
                </a:solidFill>
                <a:effectLst/>
                <a:latin typeface="Arial" panose="020B0604020202020204" pitchFamily="34" charset="0"/>
              </a:rPr>
              <a:t>4. Στεφανωμένο κρανίο γυναικείας ταφής με επιχρυσωμένο στεφάνι μυρτιάς. Εκτός από τα φύλλα διασώζει και τους μικρούς καρπούς. </a:t>
            </a:r>
          </a:p>
          <a:p>
            <a:pPr marL="0" indent="0">
              <a:buNone/>
            </a:pPr>
            <a:r>
              <a:rPr lang="el-GR" b="0" i="0" dirty="0" err="1">
                <a:solidFill>
                  <a:srgbClr val="222222"/>
                </a:solidFill>
                <a:effectLst/>
                <a:latin typeface="Arial" panose="020B0604020202020204" pitchFamily="34" charset="0"/>
              </a:rPr>
              <a:t>Πάτρα,Βόρειο</a:t>
            </a:r>
            <a:r>
              <a:rPr lang="el-GR" b="0" i="0" dirty="0">
                <a:solidFill>
                  <a:srgbClr val="222222"/>
                </a:solidFill>
                <a:effectLst/>
                <a:latin typeface="Arial" panose="020B0604020202020204" pitchFamily="34" charset="0"/>
              </a:rPr>
              <a:t> Νεκροταφείο.</a:t>
            </a:r>
          </a:p>
          <a:p>
            <a:pPr marL="0" indent="0" algn="just">
              <a:buNone/>
            </a:pPr>
            <a:r>
              <a:rPr lang="el-GR" b="0" i="0" dirty="0">
                <a:solidFill>
                  <a:srgbClr val="222222"/>
                </a:solidFill>
                <a:effectLst/>
                <a:latin typeface="Arial" panose="020B0604020202020204" pitchFamily="34" charset="0"/>
              </a:rPr>
              <a:t>Ελληνιστική Περίοδος.</a:t>
            </a:r>
            <a:endParaRPr lang="en-US" dirty="0"/>
          </a:p>
        </p:txBody>
      </p:sp>
    </p:spTree>
    <p:extLst>
      <p:ext uri="{BB962C8B-B14F-4D97-AF65-F5344CB8AC3E}">
        <p14:creationId xmlns:p14="http://schemas.microsoft.com/office/powerpoint/2010/main" val="91770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AF9C2A-B2A7-6D45-7720-0BB1BEB83B83}"/>
              </a:ext>
            </a:extLst>
          </p:cNvPr>
          <p:cNvSpPr>
            <a:spLocks noGrp="1"/>
          </p:cNvSpPr>
          <p:nvPr>
            <p:ph type="title"/>
          </p:nvPr>
        </p:nvSpPr>
        <p:spPr/>
        <p:txBody>
          <a:bodyPr/>
          <a:lstStyle/>
          <a:p>
            <a:r>
              <a:rPr lang="el-GR" dirty="0"/>
              <a:t>ΝΕΚΡΙΚΑ ΣΤΕΦΑΝΙΑ</a:t>
            </a:r>
            <a:endParaRPr lang="en-US" dirty="0"/>
          </a:p>
        </p:txBody>
      </p:sp>
      <p:pic>
        <p:nvPicPr>
          <p:cNvPr id="5" name="Θέση περιεχομένου 4">
            <a:extLst>
              <a:ext uri="{FF2B5EF4-FFF2-40B4-BE49-F238E27FC236}">
                <a16:creationId xmlns:a16="http://schemas.microsoft.com/office/drawing/2014/main" id="{ED738FC8-FBB5-819A-F492-59C84BF6F06C}"/>
              </a:ext>
            </a:extLst>
          </p:cNvPr>
          <p:cNvPicPr>
            <a:picLocks noGrp="1" noChangeAspect="1"/>
          </p:cNvPicPr>
          <p:nvPr>
            <p:ph sz="half" idx="1"/>
          </p:nvPr>
        </p:nvPicPr>
        <p:blipFill>
          <a:blip r:embed="rId2"/>
          <a:stretch>
            <a:fillRect/>
          </a:stretch>
        </p:blipFill>
        <p:spPr>
          <a:xfrm>
            <a:off x="838200" y="2056616"/>
            <a:ext cx="5181600" cy="3889356"/>
          </a:xfrm>
          <a:prstGeom prst="rect">
            <a:avLst/>
          </a:prstGeom>
        </p:spPr>
      </p:pic>
      <p:sp>
        <p:nvSpPr>
          <p:cNvPr id="4" name="Θέση περιεχομένου 3">
            <a:extLst>
              <a:ext uri="{FF2B5EF4-FFF2-40B4-BE49-F238E27FC236}">
                <a16:creationId xmlns:a16="http://schemas.microsoft.com/office/drawing/2014/main" id="{ECE9056D-6ADF-F8E0-0666-B62292C1FA84}"/>
              </a:ext>
            </a:extLst>
          </p:cNvPr>
          <p:cNvSpPr>
            <a:spLocks noGrp="1"/>
          </p:cNvSpPr>
          <p:nvPr>
            <p:ph sz="half" idx="2"/>
          </p:nvPr>
        </p:nvSpPr>
        <p:spPr/>
        <p:txBody>
          <a:bodyPr/>
          <a:lstStyle/>
          <a:p>
            <a:pPr marL="0" indent="0">
              <a:buNone/>
            </a:pPr>
            <a:r>
              <a:rPr lang="el-GR" dirty="0"/>
              <a:t>11.Χρυσό στεφάνι αποτελούμενο από είκοσι φύλλα δρυός, τα οποία έχουν στερεωθεί σε ανοίγματα πάνω στη στεφάνη. Από ανδρική ταφή. </a:t>
            </a:r>
          </a:p>
          <a:p>
            <a:pPr marL="0" indent="0">
              <a:buNone/>
            </a:pPr>
            <a:r>
              <a:rPr lang="el-GR" dirty="0"/>
              <a:t>Πάτρα, Ελληνιστική Περίοδος (αρχές 2ος αι. π.Χ.).</a:t>
            </a:r>
          </a:p>
          <a:p>
            <a:pPr marL="0" indent="0">
              <a:buNone/>
            </a:pPr>
            <a:br>
              <a:rPr lang="el-GR" dirty="0"/>
            </a:br>
            <a:endParaRPr lang="en-US" dirty="0"/>
          </a:p>
        </p:txBody>
      </p:sp>
    </p:spTree>
    <p:extLst>
      <p:ext uri="{BB962C8B-B14F-4D97-AF65-F5344CB8AC3E}">
        <p14:creationId xmlns:p14="http://schemas.microsoft.com/office/powerpoint/2010/main" val="2519556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DD0B44-62A7-4A88-DCA0-B64A1706B1BD}"/>
              </a:ext>
            </a:extLst>
          </p:cNvPr>
          <p:cNvSpPr>
            <a:spLocks noGrp="1"/>
          </p:cNvSpPr>
          <p:nvPr>
            <p:ph type="title"/>
          </p:nvPr>
        </p:nvSpPr>
        <p:spPr/>
        <p:txBody>
          <a:bodyPr/>
          <a:lstStyle/>
          <a:p>
            <a:r>
              <a:rPr lang="el-GR" dirty="0"/>
              <a:t>ΝΕΚΡΙΚΑ ΣΤΕΦΑΝΙΑ</a:t>
            </a:r>
            <a:endParaRPr lang="en-US" dirty="0"/>
          </a:p>
        </p:txBody>
      </p:sp>
      <p:sp>
        <p:nvSpPr>
          <p:cNvPr id="4" name="Θέση περιεχομένου 3">
            <a:extLst>
              <a:ext uri="{FF2B5EF4-FFF2-40B4-BE49-F238E27FC236}">
                <a16:creationId xmlns:a16="http://schemas.microsoft.com/office/drawing/2014/main" id="{98C2DFCD-EE3E-4687-6C3D-0CAE0360648F}"/>
              </a:ext>
            </a:extLst>
          </p:cNvPr>
          <p:cNvSpPr>
            <a:spLocks noGrp="1"/>
          </p:cNvSpPr>
          <p:nvPr>
            <p:ph sz="half" idx="2"/>
          </p:nvPr>
        </p:nvSpPr>
        <p:spPr/>
        <p:txBody>
          <a:bodyPr/>
          <a:lstStyle/>
          <a:p>
            <a:pPr marL="0" indent="0">
              <a:buNone/>
            </a:pPr>
            <a:r>
              <a:rPr lang="el-GR" dirty="0"/>
              <a:t>ΕΚΘΕΣΗ : ΤΑ ΜΥΣΤΙΚΑ ΤΟΥ ΘΗΣΑΥΡΟΦΥΛΑΚΙΟΥ</a:t>
            </a:r>
            <a:endParaRPr lang="en-US" dirty="0"/>
          </a:p>
        </p:txBody>
      </p:sp>
      <p:pic>
        <p:nvPicPr>
          <p:cNvPr id="2050" name="Picture 2">
            <a:extLst>
              <a:ext uri="{FF2B5EF4-FFF2-40B4-BE49-F238E27FC236}">
                <a16:creationId xmlns:a16="http://schemas.microsoft.com/office/drawing/2014/main" id="{28A48D8F-A4CC-A964-B097-25F1B719503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6616"/>
            <a:ext cx="5181600" cy="388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5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3B0E90-09EF-EF6A-6191-FD4BFD07EFD1}"/>
              </a:ext>
            </a:extLst>
          </p:cNvPr>
          <p:cNvSpPr>
            <a:spLocks noGrp="1"/>
          </p:cNvSpPr>
          <p:nvPr>
            <p:ph type="title"/>
          </p:nvPr>
        </p:nvSpPr>
        <p:spPr>
          <a:xfrm>
            <a:off x="838200" y="365125"/>
            <a:ext cx="10515600" cy="648335"/>
          </a:xfrm>
        </p:spPr>
        <p:txBody>
          <a:bodyPr>
            <a:normAutofit/>
          </a:bodyPr>
          <a:lstStyle/>
          <a:p>
            <a:r>
              <a:rPr lang="el-GR" sz="2800" dirty="0"/>
              <a:t>ΝΕΚΡΙΚΑ ΣΤΕΦΑΝΙΑ</a:t>
            </a:r>
            <a:endParaRPr lang="en-US" sz="2800" dirty="0"/>
          </a:p>
        </p:txBody>
      </p:sp>
      <p:sp>
        <p:nvSpPr>
          <p:cNvPr id="4" name="Θέση περιεχομένου 3">
            <a:extLst>
              <a:ext uri="{FF2B5EF4-FFF2-40B4-BE49-F238E27FC236}">
                <a16:creationId xmlns:a16="http://schemas.microsoft.com/office/drawing/2014/main" id="{A6856DB2-90ED-2142-C9AF-2191509797F0}"/>
              </a:ext>
            </a:extLst>
          </p:cNvPr>
          <p:cNvSpPr>
            <a:spLocks noGrp="1"/>
          </p:cNvSpPr>
          <p:nvPr>
            <p:ph sz="half" idx="2"/>
          </p:nvPr>
        </p:nvSpPr>
        <p:spPr>
          <a:xfrm>
            <a:off x="6172200" y="662940"/>
            <a:ext cx="5181600" cy="5514023"/>
          </a:xfrm>
        </p:spPr>
        <p:txBody>
          <a:bodyPr>
            <a:noAutofit/>
          </a:bodyPr>
          <a:lstStyle/>
          <a:p>
            <a:pPr marL="0" indent="0" algn="just">
              <a:lnSpc>
                <a:spcPct val="107000"/>
              </a:lnSpc>
              <a:spcAft>
                <a:spcPts val="800"/>
              </a:spcAft>
              <a:buNone/>
            </a:pPr>
            <a:r>
              <a:rPr lang="el-GR" sz="1000" kern="0" dirty="0">
                <a:effectLst/>
                <a:latin typeface="Calibri" panose="020F0502020204030204" pitchFamily="34" charset="0"/>
                <a:ea typeface="Times New Roman" panose="02020603050405020304" pitchFamily="18" charset="0"/>
                <a:cs typeface="Calibri" panose="020F0502020204030204" pitchFamily="34" charset="0"/>
              </a:rPr>
              <a:t>Τα νεκρικά στεφάνια ανήκουν σε μία ξεχωριστή κατηγορία ταφικών κοσμημάτων με ιδιαίτερο συμβολικό και εσχατολογικό περιεχόμενο. Κατασκευάζονταν για να στεφανώσουν τον νεκρό και παρότι τις περισσότερες φορές ήταν χρυσά, ωστόσο τα υλικά ήταν ιδιαίτερα λεπτά και τα αντικείμενα λεπτεπίλεπτα και εύθραυστα, ώστε ελάχιστα μόνο έχουν διατηρηθεί ολόκληρα από την αρχαιότητα. Σε αυτό συνέβαλε και η φθαρτή συνήθως φυλλοφόρος ταινία, επάνω στην οποία προσαρμόζονταν τα φύλλα του στεφανιού.</a:t>
            </a:r>
            <a:endParaRPr lang="el-GR" sz="1000" kern="100" dirty="0">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l-GR" sz="1000" kern="0" dirty="0">
                <a:effectLst/>
                <a:latin typeface="Calibri" panose="020F0502020204030204" pitchFamily="34" charset="0"/>
                <a:ea typeface="Times New Roman" panose="02020603050405020304" pitchFamily="18" charset="0"/>
                <a:cs typeface="Calibri" panose="020F0502020204030204" pitchFamily="34" charset="0"/>
              </a:rPr>
              <a:t>Χρησιμοποιούνταν ως εμβλήματα της αρετής του νεκρού, συνδεόμενα έτσι με την ηθική πλευρά της ζωής του. Παράλληλα, συνιστούσαν το έπαθλο ή το επιστέγασμα της νίκης του, καθώς ο νεκρός έδινε στη ζωή του μάχες και αγώνες, τους οποίους ολοκλήρωνε ως νικητής με τον θάνατό του. Η δοξασία αυτή εξίσωνε τους αθλητές με τους νεκρούς, με τους τελευταίους να αγωνίζονται στον στίβο της ζωής. Ήταν επομένως το στεφάνι της νίκης της ζωής και ένα σύμβολο της μεταθανάτιας αναγνώρισης και αποθέωσης. Αλληγορικά αντιπροσώπευε τον αέναο κύκλο της φύσης, την φθορά και την αναγέννηση, ώστε να συνδέεται με τις μεταθανάτιες αντιλήψεις. Κοντολογίς, το στεφάνι συνιστά το σύμβολο της νίκης της ζωής έναντι του θανάτου, αντιπροσωπεύει την ηθική υπόσταση του νεκρού και συμβολίζει τον θρίαμβο του αγώνα ενός ολόκληρου βίου.</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l-GR" sz="1000" kern="0" dirty="0">
                <a:effectLst/>
                <a:latin typeface="Calibri" panose="020F0502020204030204" pitchFamily="34" charset="0"/>
                <a:ea typeface="Times New Roman" panose="02020603050405020304" pitchFamily="18" charset="0"/>
                <a:cs typeface="Calibri" panose="020F0502020204030204" pitchFamily="34" charset="0"/>
              </a:rPr>
              <a:t>Στους άνδρες τοποθετούσαν στεφάνια δρυός, ένα ιερό δέντρο με χθόνια χαρακτηριστικά που σχετιζόταν με τη Γαία και τον Δία, συμβολίζοντας τη δύναμη, τη σοφία, την ευθυκρισία και την υπέρτατη εξουσία. Στις γυναίκες πιο συνηθισμένα ήταν τα στεφάνια μυρσίνης, λόγω της οσμής του φυτού που παρέπεμπε στο γυναικείο φύλο. Ο απαράβατος αυτός κανόνας εμφανίζεται και σε ανάγλυφα στεφάνια στις ταφικές στήλες και επιβίωσε θαυμαστά έως τις μέρες μας στις μαρμάρινες στήλες των νεκρών στα σύγχρονα νεκροταφεία, αν και ο συμβολισμός έχει πλέον ξεχαστεί.</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l-GR" sz="1000" kern="0" dirty="0">
                <a:effectLst/>
                <a:latin typeface="Calibri" panose="020F0502020204030204" pitchFamily="34" charset="0"/>
                <a:ea typeface="Times New Roman" panose="02020603050405020304" pitchFamily="18" charset="0"/>
                <a:cs typeface="Calibri" panose="020F0502020204030204" pitchFamily="34" charset="0"/>
              </a:rPr>
              <a:t>Υπήρχαν ακόμα στεφάνια ποικίλων φυτών και δέντρων, όπως ελιάς και δάφνης ή με τρίλοβα φύλλα που θυμίζουν άνθη λωτού. Το φυτό αυτό συμβόλιζε τον Ήλιο (φως), τη δημιουργία και την αναγέννηση, ενώ μυθολογικά συνδεόταν με τη λήθη, έννοιες που αντιπαραβάλλονταν με το σκότος του θανάτου και τη λήθη των νεκρών στον Κάτω Κόσμο.</a:t>
            </a:r>
          </a:p>
          <a:p>
            <a:pPr marL="0" indent="0" algn="just">
              <a:lnSpc>
                <a:spcPct val="107000"/>
              </a:lnSpc>
              <a:spcAft>
                <a:spcPts val="800"/>
              </a:spcAft>
              <a:buNone/>
            </a:pPr>
            <a:r>
              <a:rPr lang="el-GR" sz="1000" kern="0" dirty="0">
                <a:effectLst/>
                <a:latin typeface="Calibri" panose="020F0502020204030204" pitchFamily="34" charset="0"/>
                <a:ea typeface="Times New Roman" panose="02020603050405020304" pitchFamily="18" charset="0"/>
                <a:cs typeface="Calibri" panose="020F0502020204030204" pitchFamily="34" charset="0"/>
              </a:rPr>
              <a:t>Κρανίο γυναικείας ταφής με χάλκινο επιχρυσωμένο στεφάνι μυρτιάς και πήλινους επιχρυσωμένους καρπούς. Η νεκρή φορούσε ένα χρυσό σκουλαρίκι. </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l-GR" sz="1000" kern="0" dirty="0">
                <a:effectLst/>
                <a:latin typeface="Calibri" panose="020F0502020204030204" pitchFamily="34" charset="0"/>
                <a:ea typeface="Times New Roman" panose="02020603050405020304" pitchFamily="18" charset="0"/>
                <a:cs typeface="Calibri" panose="020F0502020204030204" pitchFamily="34" charset="0"/>
              </a:rPr>
              <a:t>Πάτρα, τέλη 4ου-3ος αι. π.Χ.</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345D4A6C-E487-3306-3381-E5A84129B97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6616"/>
            <a:ext cx="5181600" cy="388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97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5DCF92-692F-DC3C-1980-BF6AB278AE74}"/>
              </a:ext>
            </a:extLst>
          </p:cNvPr>
          <p:cNvSpPr>
            <a:spLocks noGrp="1"/>
          </p:cNvSpPr>
          <p:nvPr>
            <p:ph type="title"/>
          </p:nvPr>
        </p:nvSpPr>
        <p:spPr/>
        <p:txBody>
          <a:bodyPr>
            <a:noAutofit/>
          </a:bodyPr>
          <a:lstStyle/>
          <a:p>
            <a:pPr algn="just"/>
            <a:r>
              <a:rPr lang="el-GR" sz="2400" dirty="0">
                <a:latin typeface="+mn-lt"/>
              </a:rPr>
              <a:t>Ψηφιδωτό δάπεδο με τιμητική επιγραφή στον </a:t>
            </a:r>
            <a:r>
              <a:rPr lang="el-GR" sz="2400" dirty="0" err="1">
                <a:latin typeface="+mn-lt"/>
              </a:rPr>
              <a:t>Νεικόστρατο</a:t>
            </a:r>
            <a:br>
              <a:rPr lang="el-GR" sz="1800" dirty="0">
                <a:latin typeface="+mn-lt"/>
              </a:rPr>
            </a:br>
            <a:r>
              <a:rPr lang="el-GR" sz="1800" b="0" i="0" dirty="0">
                <a:solidFill>
                  <a:srgbClr val="222222"/>
                </a:solidFill>
                <a:effectLst/>
                <a:latin typeface="+mn-lt"/>
              </a:rPr>
              <a:t>Ψηφιδωτό δάπεδο από ιδιωτική κατοικία των Πατρών του 2ου αι. μ.Χ. Φέρει τιμητική επιγραφή προς τον πατέρα του αναθέτη, </a:t>
            </a:r>
            <a:r>
              <a:rPr lang="el-GR" sz="1800" b="0" i="0" dirty="0" err="1">
                <a:solidFill>
                  <a:srgbClr val="222222"/>
                </a:solidFill>
                <a:effectLst/>
                <a:latin typeface="+mn-lt"/>
              </a:rPr>
              <a:t>Νεικόστρατο</a:t>
            </a:r>
            <a:r>
              <a:rPr lang="el-GR" sz="1800" b="0" i="0" dirty="0">
                <a:solidFill>
                  <a:srgbClr val="222222"/>
                </a:solidFill>
                <a:effectLst/>
                <a:latin typeface="+mn-lt"/>
              </a:rPr>
              <a:t>, που άσκησε πολλά δημόσια αξιώματα και πραγματοποίησε ευεργεσίες προς όφελος των συμπολιτών του. Ιδιαίτερο ενδιαφέρον έχει το ότι ο τιμώμενος διετέλεσε δύο φορές αγωνοθέτης.</a:t>
            </a:r>
            <a:endParaRPr lang="en-US" sz="1800" dirty="0">
              <a:latin typeface="+mn-lt"/>
            </a:endParaRPr>
          </a:p>
        </p:txBody>
      </p:sp>
      <p:pic>
        <p:nvPicPr>
          <p:cNvPr id="5" name="Θέση περιεχομένου 4">
            <a:extLst>
              <a:ext uri="{FF2B5EF4-FFF2-40B4-BE49-F238E27FC236}">
                <a16:creationId xmlns:a16="http://schemas.microsoft.com/office/drawing/2014/main" id="{B1D4715B-E9B1-7F13-B29D-74C2DB8F9341}"/>
              </a:ext>
            </a:extLst>
          </p:cNvPr>
          <p:cNvPicPr>
            <a:picLocks noGrp="1" noChangeAspect="1"/>
          </p:cNvPicPr>
          <p:nvPr>
            <p:ph sz="half" idx="1"/>
          </p:nvPr>
        </p:nvPicPr>
        <p:blipFill>
          <a:blip r:embed="rId2"/>
          <a:stretch>
            <a:fillRect/>
          </a:stretch>
        </p:blipFill>
        <p:spPr>
          <a:xfrm>
            <a:off x="838200" y="1825625"/>
            <a:ext cx="3409335" cy="4351338"/>
          </a:xfrm>
          <a:prstGeom prst="rect">
            <a:avLst/>
          </a:prstGeom>
        </p:spPr>
      </p:pic>
      <p:sp>
        <p:nvSpPr>
          <p:cNvPr id="4" name="Θέση περιεχομένου 3">
            <a:extLst>
              <a:ext uri="{FF2B5EF4-FFF2-40B4-BE49-F238E27FC236}">
                <a16:creationId xmlns:a16="http://schemas.microsoft.com/office/drawing/2014/main" id="{F796B2B4-5E10-E5CD-813F-CEB890AF03D6}"/>
              </a:ext>
            </a:extLst>
          </p:cNvPr>
          <p:cNvSpPr>
            <a:spLocks noGrp="1"/>
          </p:cNvSpPr>
          <p:nvPr>
            <p:ph sz="half" idx="2"/>
          </p:nvPr>
        </p:nvSpPr>
        <p:spPr>
          <a:xfrm>
            <a:off x="5368413" y="1825625"/>
            <a:ext cx="6656439" cy="4351338"/>
          </a:xfrm>
        </p:spPr>
        <p:txBody>
          <a:bodyPr>
            <a:normAutofit fontScale="85000" lnSpcReduction="20000"/>
          </a:bodyPr>
          <a:lstStyle/>
          <a:p>
            <a:pPr marL="0" indent="0">
              <a:buNone/>
            </a:pPr>
            <a:r>
              <a:rPr lang="el-GR" dirty="0"/>
              <a:t>[</a:t>
            </a:r>
            <a:r>
              <a:rPr lang="el-GR" dirty="0" err="1"/>
              <a:t>τό</a:t>
            </a:r>
            <a:r>
              <a:rPr lang="el-GR" dirty="0"/>
              <a:t>]ν </a:t>
            </a:r>
            <a:r>
              <a:rPr lang="el-GR" dirty="0" err="1"/>
              <a:t>οικονόμον</a:t>
            </a:r>
            <a:r>
              <a:rPr lang="el-GR" dirty="0"/>
              <a:t> τ[ης] </a:t>
            </a:r>
          </a:p>
          <a:p>
            <a:pPr marL="0" indent="0">
              <a:buNone/>
            </a:pPr>
            <a:r>
              <a:rPr lang="el-GR" dirty="0" err="1"/>
              <a:t>κολωνείας</a:t>
            </a:r>
            <a:r>
              <a:rPr lang="el-GR" dirty="0"/>
              <a:t> </a:t>
            </a:r>
            <a:r>
              <a:rPr lang="el-GR" dirty="0" err="1"/>
              <a:t>Νεικό</a:t>
            </a:r>
            <a:r>
              <a:rPr lang="el-GR" dirty="0"/>
              <a:t>[</a:t>
            </a:r>
            <a:r>
              <a:rPr lang="el-GR" dirty="0" err="1"/>
              <a:t>στρ</a:t>
            </a:r>
            <a:r>
              <a:rPr lang="el-GR" dirty="0"/>
              <a:t>]- </a:t>
            </a:r>
          </a:p>
          <a:p>
            <a:pPr marL="0" indent="0">
              <a:buNone/>
            </a:pPr>
            <a:r>
              <a:rPr lang="el-GR" dirty="0"/>
              <a:t>τον </a:t>
            </a:r>
            <a:r>
              <a:rPr lang="el-GR" dirty="0" err="1"/>
              <a:t>τόν</a:t>
            </a:r>
            <a:r>
              <a:rPr lang="el-GR" dirty="0"/>
              <a:t> </a:t>
            </a:r>
            <a:r>
              <a:rPr lang="el-GR" dirty="0" err="1"/>
              <a:t>δίς</a:t>
            </a:r>
            <a:r>
              <a:rPr lang="el-GR" dirty="0"/>
              <a:t> </a:t>
            </a:r>
            <a:r>
              <a:rPr lang="el-GR" dirty="0" err="1"/>
              <a:t>αγων</a:t>
            </a:r>
            <a:r>
              <a:rPr lang="el-GR" dirty="0"/>
              <a:t>[</a:t>
            </a:r>
            <a:r>
              <a:rPr lang="el-GR" dirty="0" err="1"/>
              <a:t>οθέ</a:t>
            </a:r>
            <a:r>
              <a:rPr lang="el-GR" dirty="0"/>
              <a:t>]- </a:t>
            </a:r>
          </a:p>
          <a:p>
            <a:pPr marL="0" indent="0">
              <a:buNone/>
            </a:pPr>
            <a:r>
              <a:rPr lang="el-GR" dirty="0"/>
              <a:t>την, </a:t>
            </a:r>
            <a:r>
              <a:rPr lang="el-GR" dirty="0" err="1"/>
              <a:t>αγορανομήσα</a:t>
            </a:r>
            <a:r>
              <a:rPr lang="el-GR" dirty="0"/>
              <a:t>[ντα] </a:t>
            </a:r>
          </a:p>
          <a:p>
            <a:pPr marL="0" indent="0">
              <a:buNone/>
            </a:pPr>
            <a:r>
              <a:rPr lang="el-GR" dirty="0" err="1"/>
              <a:t>φιλοτείμως</a:t>
            </a:r>
            <a:r>
              <a:rPr lang="el-GR" dirty="0"/>
              <a:t> </a:t>
            </a:r>
            <a:r>
              <a:rPr lang="el-GR" dirty="0" err="1"/>
              <a:t>δίς</a:t>
            </a:r>
            <a:r>
              <a:rPr lang="el-GR" dirty="0"/>
              <a:t> γ[</a:t>
            </a:r>
            <a:r>
              <a:rPr lang="el-GR" dirty="0" err="1"/>
              <a:t>ραμμ</a:t>
            </a:r>
            <a:r>
              <a:rPr lang="el-GR" dirty="0"/>
              <a:t>]- </a:t>
            </a:r>
          </a:p>
          <a:p>
            <a:pPr marL="0" indent="0">
              <a:buNone/>
            </a:pPr>
            <a:r>
              <a:rPr lang="el-GR" dirty="0" err="1"/>
              <a:t>ατεύσαντ</a:t>
            </a:r>
            <a:r>
              <a:rPr lang="el-GR" dirty="0"/>
              <a:t>[α], φιλοδόξως </a:t>
            </a:r>
            <a:r>
              <a:rPr lang="el-GR" dirty="0" err="1"/>
              <a:t>κατασκευάσαντα</a:t>
            </a:r>
            <a:r>
              <a:rPr lang="el-GR" dirty="0"/>
              <a:t> </a:t>
            </a:r>
            <a:r>
              <a:rPr lang="el-GR" dirty="0" err="1"/>
              <a:t>απ</a:t>
            </a:r>
            <a:r>
              <a:rPr lang="el-GR" dirty="0"/>
              <a:t>[</a:t>
            </a:r>
            <a:r>
              <a:rPr lang="el-GR" dirty="0" err="1"/>
              <a:t>όθε</a:t>
            </a:r>
            <a:r>
              <a:rPr lang="el-GR" dirty="0"/>
              <a:t>]- </a:t>
            </a:r>
          </a:p>
          <a:p>
            <a:pPr marL="0" indent="0">
              <a:buNone/>
            </a:pPr>
            <a:r>
              <a:rPr lang="el-GR" dirty="0" err="1"/>
              <a:t>μελίων</a:t>
            </a:r>
            <a:r>
              <a:rPr lang="el-GR" dirty="0"/>
              <a:t> το </a:t>
            </a:r>
            <a:r>
              <a:rPr lang="el-GR" dirty="0" err="1"/>
              <a:t>τρέκλειν</a:t>
            </a:r>
            <a:r>
              <a:rPr lang="el-GR" dirty="0"/>
              <a:t>[ον] </a:t>
            </a:r>
            <a:r>
              <a:rPr lang="el-GR" dirty="0" err="1"/>
              <a:t>ψηφοθετήσαντα</a:t>
            </a:r>
            <a:r>
              <a:rPr lang="el-GR" dirty="0"/>
              <a:t>, [</a:t>
            </a:r>
            <a:r>
              <a:rPr lang="el-GR" dirty="0" err="1"/>
              <a:t>παρα</a:t>
            </a:r>
            <a:r>
              <a:rPr lang="el-GR" dirty="0"/>
              <a:t>-] </a:t>
            </a:r>
          </a:p>
          <a:p>
            <a:pPr marL="0" indent="0">
              <a:buNone/>
            </a:pPr>
            <a:r>
              <a:rPr lang="el-GR" dirty="0" err="1"/>
              <a:t>σχόντα</a:t>
            </a:r>
            <a:r>
              <a:rPr lang="el-GR" dirty="0"/>
              <a:t> </a:t>
            </a:r>
            <a:r>
              <a:rPr lang="el-GR" dirty="0" err="1"/>
              <a:t>ευφρασίας</a:t>
            </a:r>
            <a:r>
              <a:rPr lang="el-GR" dirty="0"/>
              <a:t> π[</a:t>
            </a:r>
            <a:r>
              <a:rPr lang="el-GR" dirty="0" err="1"/>
              <a:t>λεί</a:t>
            </a:r>
            <a:r>
              <a:rPr lang="el-GR" dirty="0"/>
              <a:t>-] </a:t>
            </a:r>
          </a:p>
          <a:p>
            <a:pPr marL="0" indent="0">
              <a:buNone/>
            </a:pPr>
            <a:r>
              <a:rPr lang="el-GR" dirty="0" err="1"/>
              <a:t>στας</a:t>
            </a:r>
            <a:r>
              <a:rPr lang="el-GR" dirty="0"/>
              <a:t>, </a:t>
            </a:r>
            <a:r>
              <a:rPr lang="el-GR" dirty="0" err="1"/>
              <a:t>Ιστλήϊο</a:t>
            </a:r>
            <a:r>
              <a:rPr lang="el-GR" dirty="0"/>
              <a:t>&lt;ς&gt; </a:t>
            </a:r>
            <a:r>
              <a:rPr lang="el-GR" dirty="0" err="1"/>
              <a:t>Νεικ</a:t>
            </a:r>
            <a:r>
              <a:rPr lang="el-GR" dirty="0"/>
              <a:t>[</a:t>
            </a:r>
            <a:r>
              <a:rPr lang="el-GR" dirty="0" err="1"/>
              <a:t>όστρα</a:t>
            </a:r>
            <a:r>
              <a:rPr lang="el-GR" dirty="0"/>
              <a:t>-] </a:t>
            </a:r>
          </a:p>
          <a:p>
            <a:pPr marL="0" indent="0">
              <a:buNone/>
            </a:pPr>
            <a:r>
              <a:rPr lang="el-GR" dirty="0"/>
              <a:t>τος </a:t>
            </a:r>
            <a:r>
              <a:rPr lang="el-GR" dirty="0" err="1"/>
              <a:t>καταλιμμάτιο</a:t>
            </a:r>
            <a:r>
              <a:rPr lang="el-GR" dirty="0"/>
              <a:t>[ν εις] </a:t>
            </a:r>
          </a:p>
          <a:p>
            <a:pPr marL="0" indent="0">
              <a:buNone/>
            </a:pPr>
            <a:r>
              <a:rPr lang="el-GR" dirty="0"/>
              <a:t>τον πατέρα</a:t>
            </a:r>
          </a:p>
          <a:p>
            <a:pPr marL="0" indent="0">
              <a:buNone/>
            </a:pPr>
            <a:endParaRPr lang="en-US" dirty="0"/>
          </a:p>
        </p:txBody>
      </p:sp>
    </p:spTree>
    <p:extLst>
      <p:ext uri="{BB962C8B-B14F-4D97-AF65-F5344CB8AC3E}">
        <p14:creationId xmlns:p14="http://schemas.microsoft.com/office/powerpoint/2010/main" val="328740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8F0D04-4375-9CCC-DE3B-5A6D1F235EF9}"/>
              </a:ext>
            </a:extLst>
          </p:cNvPr>
          <p:cNvSpPr>
            <a:spLocks noGrp="1"/>
          </p:cNvSpPr>
          <p:nvPr>
            <p:ph type="title"/>
          </p:nvPr>
        </p:nvSpPr>
        <p:spPr/>
        <p:txBody>
          <a:bodyPr/>
          <a:lstStyle/>
          <a:p>
            <a:r>
              <a:rPr lang="el-GR" dirty="0"/>
              <a:t>ΝΕΚΡΙΚΑ ΣΤΕΦΑΝΙΑ</a:t>
            </a:r>
            <a:endParaRPr lang="en-US" dirty="0"/>
          </a:p>
        </p:txBody>
      </p:sp>
      <p:pic>
        <p:nvPicPr>
          <p:cNvPr id="4098" name="Picture 2">
            <a:extLst>
              <a:ext uri="{FF2B5EF4-FFF2-40B4-BE49-F238E27FC236}">
                <a16:creationId xmlns:a16="http://schemas.microsoft.com/office/drawing/2014/main" id="{5B296323-DA82-6158-40C8-2D07EBD7215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7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000095E-C28E-B68D-CBE7-1FA90D94AAD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31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320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B2D7B5-0503-C5BD-4F9A-BCF9AEA90D5E}"/>
              </a:ext>
            </a:extLst>
          </p:cNvPr>
          <p:cNvSpPr>
            <a:spLocks noGrp="1"/>
          </p:cNvSpPr>
          <p:nvPr>
            <p:ph type="title"/>
          </p:nvPr>
        </p:nvSpPr>
        <p:spPr/>
        <p:txBody>
          <a:bodyPr/>
          <a:lstStyle/>
          <a:p>
            <a:r>
              <a:rPr lang="el-GR" dirty="0"/>
              <a:t>ΝΕΚΡΙΚΑ ΣΤΕΦΑΝΙΑ</a:t>
            </a:r>
            <a:endParaRPr lang="en-US" dirty="0"/>
          </a:p>
        </p:txBody>
      </p:sp>
      <p:pic>
        <p:nvPicPr>
          <p:cNvPr id="5122" name="Picture 2">
            <a:extLst>
              <a:ext uri="{FF2B5EF4-FFF2-40B4-BE49-F238E27FC236}">
                <a16:creationId xmlns:a16="http://schemas.microsoft.com/office/drawing/2014/main" id="{205125F2-74F9-96E9-ACAA-FEA84528EAE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7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E2EADFC-3CB8-D92B-2A1E-C3363BA746A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31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21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3E1863-18C7-E4CF-0453-37150BA5D2E5}"/>
              </a:ext>
            </a:extLst>
          </p:cNvPr>
          <p:cNvSpPr>
            <a:spLocks noGrp="1"/>
          </p:cNvSpPr>
          <p:nvPr>
            <p:ph type="title"/>
          </p:nvPr>
        </p:nvSpPr>
        <p:spPr/>
        <p:txBody>
          <a:bodyPr/>
          <a:lstStyle/>
          <a:p>
            <a:r>
              <a:rPr lang="el-GR" dirty="0"/>
              <a:t>Μαρμάρινη επιτύμβια στήλη με </a:t>
            </a:r>
            <a:r>
              <a:rPr lang="el-GR" dirty="0" err="1"/>
              <a:t>αετωματική</a:t>
            </a:r>
            <a:r>
              <a:rPr lang="el-GR" dirty="0"/>
              <a:t> επίστεψη του </a:t>
            </a:r>
            <a:r>
              <a:rPr lang="el-GR" dirty="0" err="1"/>
              <a:t>μόνομάχου</a:t>
            </a:r>
            <a:r>
              <a:rPr lang="el-GR" dirty="0"/>
              <a:t> </a:t>
            </a:r>
            <a:r>
              <a:rPr lang="el-GR" dirty="0" err="1"/>
              <a:t>Τρύφερου</a:t>
            </a:r>
            <a:r>
              <a:rPr lang="el-GR" dirty="0"/>
              <a:t>.</a:t>
            </a:r>
            <a:endParaRPr lang="en-US" dirty="0"/>
          </a:p>
        </p:txBody>
      </p:sp>
      <p:pic>
        <p:nvPicPr>
          <p:cNvPr id="5" name="Θέση περιεχομένου 4">
            <a:extLst>
              <a:ext uri="{FF2B5EF4-FFF2-40B4-BE49-F238E27FC236}">
                <a16:creationId xmlns:a16="http://schemas.microsoft.com/office/drawing/2014/main" id="{21DC82CC-0E99-1431-877A-3E11155A409D}"/>
              </a:ext>
            </a:extLst>
          </p:cNvPr>
          <p:cNvPicPr>
            <a:picLocks noGrp="1" noChangeAspect="1"/>
          </p:cNvPicPr>
          <p:nvPr>
            <p:ph sz="half" idx="1"/>
          </p:nvPr>
        </p:nvPicPr>
        <p:blipFill>
          <a:blip r:embed="rId2"/>
          <a:stretch>
            <a:fillRect/>
          </a:stretch>
        </p:blipFill>
        <p:spPr>
          <a:xfrm>
            <a:off x="699373" y="1581785"/>
            <a:ext cx="3264694" cy="4351338"/>
          </a:xfrm>
          <a:prstGeom prst="rect">
            <a:avLst/>
          </a:prstGeom>
        </p:spPr>
      </p:pic>
      <p:sp>
        <p:nvSpPr>
          <p:cNvPr id="4" name="Θέση περιεχομένου 3">
            <a:extLst>
              <a:ext uri="{FF2B5EF4-FFF2-40B4-BE49-F238E27FC236}">
                <a16:creationId xmlns:a16="http://schemas.microsoft.com/office/drawing/2014/main" id="{042B32E3-92F9-2A98-746C-721FBD15B4DD}"/>
              </a:ext>
            </a:extLst>
          </p:cNvPr>
          <p:cNvSpPr>
            <a:spLocks noGrp="1"/>
          </p:cNvSpPr>
          <p:nvPr>
            <p:ph sz="half" idx="2"/>
          </p:nvPr>
        </p:nvSpPr>
        <p:spPr>
          <a:xfrm>
            <a:off x="4312921" y="1825625"/>
            <a:ext cx="7040880" cy="4351338"/>
          </a:xfrm>
        </p:spPr>
        <p:txBody>
          <a:bodyPr>
            <a:normAutofit fontScale="92500" lnSpcReduction="20000"/>
          </a:bodyPr>
          <a:lstStyle/>
          <a:p>
            <a:pPr marL="0" indent="0">
              <a:buNone/>
            </a:pPr>
            <a:r>
              <a:rPr lang="el-GR" dirty="0"/>
              <a:t>Ο μονομάχος απεικονίζεται βαριά οπλισμένος, στον τύπο του </a:t>
            </a:r>
            <a:r>
              <a:rPr lang="el-GR" dirty="0" err="1"/>
              <a:t>secutor</a:t>
            </a:r>
            <a:r>
              <a:rPr lang="el-GR" dirty="0"/>
              <a:t> (διώκτη). Δεξιά του απεικονίζεται ο γιος του, που στο αριστερό χέρι κρατά φοίνικα και στο δεξί στεφάνι. Στα αριστερά του μονομάχου έντεκα στεφάνια, διακριτικά νίκης. Κάτω από την παράσταση υπάρχει επιγραφή με το όνομα του μονομάχου και του γιου του Αλεξάνδρου, που ανήγειρε το μνημείο. </a:t>
            </a:r>
          </a:p>
          <a:p>
            <a:pPr marL="0" indent="0">
              <a:buNone/>
            </a:pPr>
            <a:r>
              <a:rPr lang="el-GR" dirty="0"/>
              <a:t>Πάτρα 25 - 35 αι. μ.Χ. </a:t>
            </a:r>
            <a:endParaRPr lang="en-US" dirty="0"/>
          </a:p>
          <a:p>
            <a:pPr marL="0" indent="0">
              <a:buNone/>
            </a:pPr>
            <a:r>
              <a:rPr lang="el-GR" dirty="0" err="1"/>
              <a:t>Τρυφερὸς</a:t>
            </a:r>
            <a:r>
              <a:rPr lang="el-GR" dirty="0"/>
              <a:t> #⁵⁶ </a:t>
            </a:r>
            <a:r>
              <a:rPr lang="el-GR" dirty="0" err="1"/>
              <a:t>πρ</a:t>
            </a:r>
            <a:r>
              <a:rPr lang="el-GR" dirty="0"/>
              <a:t>(</a:t>
            </a:r>
            <a:r>
              <a:rPr lang="el-GR" dirty="0" err="1"/>
              <a:t>ωτόπαλος</a:t>
            </a:r>
            <a:r>
              <a:rPr lang="el-GR" dirty="0"/>
              <a:t>) π#⁵⁶υ(</a:t>
            </a:r>
            <a:r>
              <a:rPr lang="el-GR" dirty="0" err="1"/>
              <a:t>γμῶν</a:t>
            </a:r>
            <a:r>
              <a:rPr lang="el-GR" dirty="0"/>
              <a:t>) #⁵⁶ </a:t>
            </a:r>
            <a:r>
              <a:rPr lang="el-GR" dirty="0" err="1"/>
              <a:t>ια</a:t>
            </a:r>
            <a:r>
              <a:rPr lang="el-GR" dirty="0"/>
              <a:t> #⁵⁶</a:t>
            </a:r>
          </a:p>
          <a:p>
            <a:pPr marL="0" indent="0">
              <a:buNone/>
            </a:pPr>
            <a:r>
              <a:rPr lang="el-GR" dirty="0" err="1"/>
              <a:t>Ἀλέξανδρος</a:t>
            </a:r>
            <a:r>
              <a:rPr lang="el-GR" dirty="0"/>
              <a:t> #⁵⁶ </a:t>
            </a:r>
            <a:r>
              <a:rPr lang="el-GR" dirty="0" err="1"/>
              <a:t>τῷ</a:t>
            </a:r>
            <a:r>
              <a:rPr lang="el-GR" dirty="0"/>
              <a:t> </a:t>
            </a:r>
            <a:r>
              <a:rPr lang="el-GR" dirty="0" err="1"/>
              <a:t>ἰδίῳ</a:t>
            </a:r>
            <a:endParaRPr lang="el-GR" dirty="0"/>
          </a:p>
          <a:p>
            <a:pPr marL="0" indent="0">
              <a:buNone/>
            </a:pPr>
            <a:r>
              <a:rPr lang="el-GR" dirty="0" err="1"/>
              <a:t>πατρὶ</a:t>
            </a:r>
            <a:r>
              <a:rPr lang="el-GR" dirty="0"/>
              <a:t> #⁵⁶ </a:t>
            </a:r>
            <a:r>
              <a:rPr lang="el-GR" dirty="0" err="1"/>
              <a:t>μνείας</a:t>
            </a:r>
            <a:r>
              <a:rPr lang="el-GR" dirty="0"/>
              <a:t> </a:t>
            </a:r>
            <a:r>
              <a:rPr lang="el-GR" dirty="0" err="1"/>
              <a:t>χάριν</a:t>
            </a:r>
            <a:r>
              <a:rPr lang="el-GR" dirty="0"/>
              <a:t>.</a:t>
            </a:r>
            <a:endParaRPr lang="en-US" dirty="0"/>
          </a:p>
          <a:p>
            <a:pPr marL="0" indent="0">
              <a:buNone/>
            </a:pPr>
            <a:endParaRPr lang="en-US" dirty="0"/>
          </a:p>
        </p:txBody>
      </p:sp>
    </p:spTree>
    <p:extLst>
      <p:ext uri="{BB962C8B-B14F-4D97-AF65-F5344CB8AC3E}">
        <p14:creationId xmlns:p14="http://schemas.microsoft.com/office/powerpoint/2010/main" val="2828052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9A1E35-9B3D-E938-ED5A-B2BBCC503671}"/>
              </a:ext>
            </a:extLst>
          </p:cNvPr>
          <p:cNvSpPr>
            <a:spLocks noGrp="1"/>
          </p:cNvSpPr>
          <p:nvPr>
            <p:ph type="title"/>
          </p:nvPr>
        </p:nvSpPr>
        <p:spPr/>
        <p:txBody>
          <a:bodyPr>
            <a:noAutofit/>
          </a:bodyPr>
          <a:lstStyle/>
          <a:p>
            <a:pPr algn="just"/>
            <a:r>
              <a:rPr lang="el-GR" sz="2800" dirty="0"/>
              <a:t>Τμήμα βάθρου από λευκό μάρμαρο με ελληνική επιγραφή, που σώζεται αποσπασματικά και αφορά ψήφισμα της βουλής της πόλης</a:t>
            </a:r>
            <a:br>
              <a:rPr lang="el-GR" sz="1000" dirty="0"/>
            </a:br>
            <a:br>
              <a:rPr lang="el-GR" sz="1000" dirty="0"/>
            </a:br>
            <a:endParaRPr lang="en-US" sz="1000" dirty="0"/>
          </a:p>
        </p:txBody>
      </p:sp>
      <p:pic>
        <p:nvPicPr>
          <p:cNvPr id="5" name="Θέση περιεχομένου 4">
            <a:extLst>
              <a:ext uri="{FF2B5EF4-FFF2-40B4-BE49-F238E27FC236}">
                <a16:creationId xmlns:a16="http://schemas.microsoft.com/office/drawing/2014/main" id="{84E4B90A-9D87-9966-612D-4BBB1FCDD6B6}"/>
              </a:ext>
            </a:extLst>
          </p:cNvPr>
          <p:cNvPicPr>
            <a:picLocks noGrp="1" noChangeAspect="1"/>
          </p:cNvPicPr>
          <p:nvPr>
            <p:ph sz="half" idx="1"/>
          </p:nvPr>
        </p:nvPicPr>
        <p:blipFill>
          <a:blip r:embed="rId2"/>
          <a:stretch>
            <a:fillRect/>
          </a:stretch>
        </p:blipFill>
        <p:spPr>
          <a:xfrm>
            <a:off x="838200" y="2056063"/>
            <a:ext cx="5181600" cy="3890461"/>
          </a:xfrm>
          <a:prstGeom prst="rect">
            <a:avLst/>
          </a:prstGeom>
        </p:spPr>
      </p:pic>
      <p:sp>
        <p:nvSpPr>
          <p:cNvPr id="4" name="Θέση περιεχομένου 3">
            <a:extLst>
              <a:ext uri="{FF2B5EF4-FFF2-40B4-BE49-F238E27FC236}">
                <a16:creationId xmlns:a16="http://schemas.microsoft.com/office/drawing/2014/main" id="{B5D3794B-CA0A-2236-0AF7-A384F839C2B7}"/>
              </a:ext>
            </a:extLst>
          </p:cNvPr>
          <p:cNvSpPr>
            <a:spLocks noGrp="1"/>
          </p:cNvSpPr>
          <p:nvPr>
            <p:ph sz="half" idx="2"/>
          </p:nvPr>
        </p:nvSpPr>
        <p:spPr/>
        <p:txBody>
          <a:bodyPr>
            <a:normAutofit fontScale="92500" lnSpcReduction="10000"/>
          </a:bodyPr>
          <a:lstStyle/>
          <a:p>
            <a:pPr marL="0" indent="0">
              <a:buNone/>
            </a:pPr>
            <a:r>
              <a:rPr lang="en-US" dirty="0"/>
              <a:t>----------</a:t>
            </a:r>
          </a:p>
          <a:p>
            <a:pPr marL="0" indent="0">
              <a:buNone/>
            </a:pPr>
            <a:r>
              <a:rPr lang="en-US" dirty="0"/>
              <a:t>---]</a:t>
            </a:r>
            <a:r>
              <a:rPr lang="el-GR" dirty="0" err="1"/>
              <a:t>ov</a:t>
            </a:r>
            <a:endParaRPr lang="en-US" dirty="0"/>
          </a:p>
          <a:p>
            <a:pPr marL="0" indent="0">
              <a:buNone/>
            </a:pPr>
            <a:r>
              <a:rPr lang="el-GR" dirty="0"/>
              <a:t> [</a:t>
            </a:r>
            <a:r>
              <a:rPr lang="el-GR" dirty="0" err="1"/>
              <a:t>κατὰ</a:t>
            </a:r>
            <a:r>
              <a:rPr lang="el-GR" dirty="0"/>
              <a:t> τ</a:t>
            </a:r>
            <a:r>
              <a:rPr lang="en-US" dirty="0"/>
              <a:t>]</a:t>
            </a:r>
            <a:r>
              <a:rPr lang="el-GR" dirty="0"/>
              <a:t>ὸ </a:t>
            </a:r>
            <a:r>
              <a:rPr lang="el-GR" dirty="0" err="1"/>
              <a:t>ψήφι</a:t>
            </a:r>
            <a:r>
              <a:rPr lang="en-US" dirty="0"/>
              <a:t>-</a:t>
            </a:r>
            <a:br>
              <a:rPr lang="el-GR" dirty="0"/>
            </a:br>
            <a:br>
              <a:rPr lang="el-GR" dirty="0"/>
            </a:br>
            <a:r>
              <a:rPr lang="el-GR" dirty="0"/>
              <a:t>[</a:t>
            </a:r>
            <a:r>
              <a:rPr lang="el-GR" dirty="0" err="1"/>
              <a:t>σμα</a:t>
            </a:r>
            <a:r>
              <a:rPr lang="el-GR" dirty="0"/>
              <a:t> </a:t>
            </a:r>
            <a:r>
              <a:rPr lang="el-GR" dirty="0" err="1"/>
              <a:t>τῆς</a:t>
            </a:r>
            <a:r>
              <a:rPr lang="el-GR" dirty="0"/>
              <a:t>] </a:t>
            </a:r>
            <a:r>
              <a:rPr lang="el-GR" dirty="0" err="1"/>
              <a:t>βουλῆς</a:t>
            </a:r>
            <a:r>
              <a:rPr lang="el-GR" dirty="0"/>
              <a:t>.</a:t>
            </a:r>
            <a:br>
              <a:rPr lang="el-GR" dirty="0"/>
            </a:br>
            <a:br>
              <a:rPr lang="el-GR" dirty="0"/>
            </a:br>
            <a:r>
              <a:rPr lang="el-GR" dirty="0"/>
              <a:t>(Στον......</a:t>
            </a:r>
            <a:r>
              <a:rPr lang="en-US" dirty="0"/>
              <a:t>)</a:t>
            </a:r>
            <a:r>
              <a:rPr lang="el-GR" dirty="0"/>
              <a:t> ον κατά το ψήφισμα της βουλής.</a:t>
            </a:r>
          </a:p>
          <a:p>
            <a:pPr marL="0" indent="0">
              <a:buNone/>
            </a:pPr>
            <a:r>
              <a:rPr lang="el-GR" dirty="0"/>
              <a:t>Πάτρα 2</a:t>
            </a:r>
            <a:r>
              <a:rPr lang="el-GR" baseline="30000" dirty="0"/>
              <a:t>ος</a:t>
            </a:r>
            <a:r>
              <a:rPr lang="el-GR" dirty="0"/>
              <a:t> αι. μ.Χ.</a:t>
            </a:r>
            <a:br>
              <a:rPr lang="el-GR" dirty="0"/>
            </a:br>
            <a:br>
              <a:rPr lang="el-GR" dirty="0"/>
            </a:br>
            <a:br>
              <a:rPr lang="el-GR" dirty="0"/>
            </a:br>
            <a:endParaRPr lang="en-US" dirty="0"/>
          </a:p>
        </p:txBody>
      </p:sp>
    </p:spTree>
    <p:extLst>
      <p:ext uri="{BB962C8B-B14F-4D97-AF65-F5344CB8AC3E}">
        <p14:creationId xmlns:p14="http://schemas.microsoft.com/office/powerpoint/2010/main" val="3641402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A38BDC-2B3C-60A9-81BB-16EF99251A53}"/>
              </a:ext>
            </a:extLst>
          </p:cNvPr>
          <p:cNvSpPr>
            <a:spLocks noGrp="1"/>
          </p:cNvSpPr>
          <p:nvPr>
            <p:ph type="title"/>
          </p:nvPr>
        </p:nvSpPr>
        <p:spPr/>
        <p:txBody>
          <a:bodyPr>
            <a:normAutofit/>
          </a:bodyPr>
          <a:lstStyle/>
          <a:p>
            <a:r>
              <a:rPr lang="el-GR" sz="2800" dirty="0"/>
              <a:t>Μαρμάρινη τιμητική επιγραφή για τον αυτοκράτορα Αδριανό, ο οποίος ευεργέτησε την πόλη με μεγάλα έργα</a:t>
            </a:r>
            <a:endParaRPr lang="en-US" sz="2800" dirty="0"/>
          </a:p>
        </p:txBody>
      </p:sp>
      <p:pic>
        <p:nvPicPr>
          <p:cNvPr id="5" name="Θέση περιεχομένου 4">
            <a:extLst>
              <a:ext uri="{FF2B5EF4-FFF2-40B4-BE49-F238E27FC236}">
                <a16:creationId xmlns:a16="http://schemas.microsoft.com/office/drawing/2014/main" id="{07B14A67-F7B8-5C1D-0E5B-E6A8C977BFDA}"/>
              </a:ext>
            </a:extLst>
          </p:cNvPr>
          <p:cNvPicPr>
            <a:picLocks noGrp="1" noChangeAspect="1"/>
          </p:cNvPicPr>
          <p:nvPr>
            <p:ph sz="half" idx="1"/>
          </p:nvPr>
        </p:nvPicPr>
        <p:blipFill>
          <a:blip r:embed="rId2"/>
          <a:stretch>
            <a:fillRect/>
          </a:stretch>
        </p:blipFill>
        <p:spPr>
          <a:xfrm>
            <a:off x="1796653" y="1825625"/>
            <a:ext cx="3264694" cy="4351338"/>
          </a:xfrm>
          <a:prstGeom prst="rect">
            <a:avLst/>
          </a:prstGeom>
        </p:spPr>
      </p:pic>
      <p:sp>
        <p:nvSpPr>
          <p:cNvPr id="4" name="Θέση περιεχομένου 3">
            <a:extLst>
              <a:ext uri="{FF2B5EF4-FFF2-40B4-BE49-F238E27FC236}">
                <a16:creationId xmlns:a16="http://schemas.microsoft.com/office/drawing/2014/main" id="{0097F968-26B1-A666-3B37-12C6E08A4823}"/>
              </a:ext>
            </a:extLst>
          </p:cNvPr>
          <p:cNvSpPr>
            <a:spLocks noGrp="1"/>
          </p:cNvSpPr>
          <p:nvPr>
            <p:ph sz="half" idx="2"/>
          </p:nvPr>
        </p:nvSpPr>
        <p:spPr/>
        <p:txBody>
          <a:bodyPr/>
          <a:lstStyle/>
          <a:p>
            <a:pPr marL="0" indent="0">
              <a:lnSpc>
                <a:spcPct val="100000"/>
              </a:lnSpc>
              <a:buNone/>
            </a:pPr>
            <a:r>
              <a:rPr lang="el-GR" dirty="0" err="1"/>
              <a:t>Σωτῆρι</a:t>
            </a:r>
            <a:r>
              <a:rPr lang="el-GR" dirty="0"/>
              <a:t> </a:t>
            </a:r>
            <a:endParaRPr lang="en-US" dirty="0"/>
          </a:p>
          <a:p>
            <a:pPr marL="0" indent="0">
              <a:lnSpc>
                <a:spcPct val="100000"/>
              </a:lnSpc>
              <a:buNone/>
            </a:pPr>
            <a:r>
              <a:rPr lang="el-GR" dirty="0"/>
              <a:t>και </a:t>
            </a:r>
            <a:r>
              <a:rPr lang="el-GR" dirty="0" err="1"/>
              <a:t>κτίστηι</a:t>
            </a:r>
            <a:r>
              <a:rPr lang="el-GR" dirty="0"/>
              <a:t> </a:t>
            </a:r>
            <a:endParaRPr lang="en-US" dirty="0"/>
          </a:p>
          <a:p>
            <a:pPr marL="0" indent="0">
              <a:lnSpc>
                <a:spcPct val="100000"/>
              </a:lnSpc>
              <a:buNone/>
            </a:pPr>
            <a:r>
              <a:rPr lang="el-GR" dirty="0" err="1"/>
              <a:t>Αὐτοκράτορι</a:t>
            </a:r>
            <a:br>
              <a:rPr lang="el-GR" dirty="0"/>
            </a:br>
            <a:r>
              <a:rPr lang="el-GR" dirty="0" err="1"/>
              <a:t>Ἀδριανῷ</a:t>
            </a:r>
            <a:br>
              <a:rPr lang="el-GR" dirty="0"/>
            </a:br>
            <a:r>
              <a:rPr lang="el-GR" dirty="0" err="1"/>
              <a:t>Ὀλυμπίῳ</a:t>
            </a:r>
            <a:br>
              <a:rPr lang="el-GR" dirty="0"/>
            </a:br>
            <a:br>
              <a:rPr lang="el-GR" dirty="0"/>
            </a:br>
            <a:r>
              <a:rPr lang="el-GR" dirty="0"/>
              <a:t>Πάτρα. 128-132 μ.Χ.</a:t>
            </a:r>
            <a:endParaRPr lang="en-US" dirty="0"/>
          </a:p>
        </p:txBody>
      </p:sp>
    </p:spTree>
    <p:extLst>
      <p:ext uri="{BB962C8B-B14F-4D97-AF65-F5344CB8AC3E}">
        <p14:creationId xmlns:p14="http://schemas.microsoft.com/office/powerpoint/2010/main" val="268011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1858D0-C422-005F-1580-5903920D4F66}"/>
              </a:ext>
            </a:extLst>
          </p:cNvPr>
          <p:cNvSpPr>
            <a:spLocks noGrp="1"/>
          </p:cNvSpPr>
          <p:nvPr>
            <p:ph type="title"/>
          </p:nvPr>
        </p:nvSpPr>
        <p:spPr>
          <a:xfrm>
            <a:off x="838200" y="365126"/>
            <a:ext cx="10515600" cy="810532"/>
          </a:xfrm>
        </p:spPr>
        <p:txBody>
          <a:bodyPr>
            <a:noAutofit/>
          </a:bodyPr>
          <a:lstStyle/>
          <a:p>
            <a:r>
              <a:rPr lang="el-GR" sz="3600" dirty="0"/>
              <a:t>Ψηφιδωτό δάπεδο με επιγραφές και παράσταση πτηνών και ψαριών</a:t>
            </a:r>
            <a:br>
              <a:rPr lang="el-GR" sz="3600" dirty="0"/>
            </a:br>
            <a:endParaRPr lang="en-US" sz="3600" dirty="0"/>
          </a:p>
        </p:txBody>
      </p:sp>
      <p:pic>
        <p:nvPicPr>
          <p:cNvPr id="5" name="Θέση περιεχομένου 4">
            <a:extLst>
              <a:ext uri="{FF2B5EF4-FFF2-40B4-BE49-F238E27FC236}">
                <a16:creationId xmlns:a16="http://schemas.microsoft.com/office/drawing/2014/main" id="{FE5A5A39-C86F-8FC9-A395-C6209729919C}"/>
              </a:ext>
            </a:extLst>
          </p:cNvPr>
          <p:cNvPicPr>
            <a:picLocks noGrp="1" noChangeAspect="1"/>
          </p:cNvPicPr>
          <p:nvPr>
            <p:ph sz="half" idx="1"/>
          </p:nvPr>
        </p:nvPicPr>
        <p:blipFill>
          <a:blip r:embed="rId2"/>
          <a:stretch>
            <a:fillRect/>
          </a:stretch>
        </p:blipFill>
        <p:spPr>
          <a:xfrm>
            <a:off x="373224" y="1334279"/>
            <a:ext cx="5514392" cy="4612246"/>
          </a:xfrm>
          <a:prstGeom prst="rect">
            <a:avLst/>
          </a:prstGeom>
        </p:spPr>
      </p:pic>
      <p:sp>
        <p:nvSpPr>
          <p:cNvPr id="4" name="Θέση περιεχομένου 3">
            <a:extLst>
              <a:ext uri="{FF2B5EF4-FFF2-40B4-BE49-F238E27FC236}">
                <a16:creationId xmlns:a16="http://schemas.microsoft.com/office/drawing/2014/main" id="{D6AB3EBF-569C-23EC-2C0E-6AF39046565D}"/>
              </a:ext>
            </a:extLst>
          </p:cNvPr>
          <p:cNvSpPr>
            <a:spLocks noGrp="1"/>
          </p:cNvSpPr>
          <p:nvPr>
            <p:ph sz="half" idx="2"/>
          </p:nvPr>
        </p:nvSpPr>
        <p:spPr>
          <a:xfrm>
            <a:off x="6096000" y="1334279"/>
            <a:ext cx="5181600" cy="4351338"/>
          </a:xfrm>
        </p:spPr>
        <p:txBody>
          <a:bodyPr>
            <a:normAutofit fontScale="55000" lnSpcReduction="20000"/>
          </a:bodyPr>
          <a:lstStyle/>
          <a:p>
            <a:pPr marL="0" indent="0" algn="just">
              <a:buNone/>
            </a:pPr>
            <a:r>
              <a:rPr lang="el-GR" dirty="0"/>
              <a:t>Προέρχεται από μεγάλο ρωμαϊκό συγκρότημα της Πάτρας, στην οδό Κανάρη, που ήταν συνεχώς σε χρήση από την πρώιμη έως την ύστερη Ρωμαϊκή Περίοδο. Οι χώροι του κτηρίου διατάσσονταν γύρω από μια υπαίθρια αυλή με πηγάδι και ψηφιδωτό δάπεδο.</a:t>
            </a:r>
          </a:p>
          <a:p>
            <a:pPr marL="0" indent="0">
              <a:buNone/>
            </a:pPr>
            <a:endParaRPr lang="el-GR" dirty="0"/>
          </a:p>
          <a:p>
            <a:pPr marL="0" indent="0" algn="just">
              <a:buNone/>
            </a:pPr>
            <a:r>
              <a:rPr lang="el-GR" dirty="0"/>
              <a:t>Πάνω σε λευκό βάθος εικονίζονται ψάρια και πουλιά διαταγμένα σε τέσσερις σειρές. Στο πεδίο και στα περιθώρια της παράστασης αναγράφονται γνωμικά και παραινέσεις. Μεταξύ των άλλων διασώζονται τα εξής:</a:t>
            </a:r>
          </a:p>
          <a:p>
            <a:pPr marL="0" indent="0">
              <a:buNone/>
            </a:pPr>
            <a:endParaRPr lang="el-GR" dirty="0"/>
          </a:p>
          <a:p>
            <a:pPr marL="0" indent="0">
              <a:buNone/>
            </a:pPr>
            <a:r>
              <a:rPr lang="el-GR" dirty="0"/>
              <a:t>ΚΛΕΙΔΙΟΝ ΕΑΝ ΑΠΟΛΕΣΗΣ ΓΕΙΝΕΤΑΙ </a:t>
            </a:r>
            <a:endParaRPr lang="en-US" dirty="0"/>
          </a:p>
          <a:p>
            <a:pPr marL="0" indent="0">
              <a:buNone/>
            </a:pPr>
            <a:r>
              <a:rPr lang="el-GR" dirty="0"/>
              <a:t>ΚΥΘΡΑΣ ΑΓΟΡΑΣΟΝ ΟΥΚ ΕΧΩ ΚΥΘΡΑΣ </a:t>
            </a:r>
            <a:endParaRPr lang="en-US" dirty="0"/>
          </a:p>
          <a:p>
            <a:pPr marL="0" indent="0">
              <a:buNone/>
            </a:pPr>
            <a:r>
              <a:rPr lang="el-GR" dirty="0"/>
              <a:t>ΤΗΝ ΝΥΚΤΑ ΟΥ ΜΙΣΘΩ ΑΛΛΑ ΤΗΝ ΗΜΕΡΑΝ </a:t>
            </a:r>
            <a:endParaRPr lang="en-US" dirty="0"/>
          </a:p>
          <a:p>
            <a:pPr marL="0" indent="0">
              <a:buNone/>
            </a:pPr>
            <a:r>
              <a:rPr lang="el-GR" dirty="0"/>
              <a:t>ΠΡΟΙΝΟΣ ΕΞΕΡΧΟΥ ΚΑΙ ΜΗΔΕΝ ΦΟΒΟΥ</a:t>
            </a:r>
          </a:p>
          <a:p>
            <a:pPr marL="0" indent="0">
              <a:buNone/>
            </a:pPr>
            <a:endParaRPr lang="el-GR" dirty="0"/>
          </a:p>
          <a:p>
            <a:pPr marL="0" indent="0">
              <a:buNone/>
            </a:pPr>
            <a:r>
              <a:rPr lang="el-GR" dirty="0"/>
              <a:t>Χρονολογείται στον 3ο αι. μ.Χ.</a:t>
            </a:r>
            <a:endParaRPr lang="en-US" dirty="0"/>
          </a:p>
        </p:txBody>
      </p:sp>
    </p:spTree>
    <p:extLst>
      <p:ext uri="{BB962C8B-B14F-4D97-AF65-F5344CB8AC3E}">
        <p14:creationId xmlns:p14="http://schemas.microsoft.com/office/powerpoint/2010/main" val="1578521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8625F7-1699-56CB-30F2-A2FFD37A8DAF}"/>
              </a:ext>
            </a:extLst>
          </p:cNvPr>
          <p:cNvSpPr>
            <a:spLocks noGrp="1"/>
          </p:cNvSpPr>
          <p:nvPr>
            <p:ph type="title"/>
          </p:nvPr>
        </p:nvSpPr>
        <p:spPr>
          <a:xfrm>
            <a:off x="838200" y="365125"/>
            <a:ext cx="10515600" cy="5954652"/>
          </a:xfrm>
        </p:spPr>
        <p:txBody>
          <a:bodyPr/>
          <a:lstStyle/>
          <a:p>
            <a:pPr>
              <a:lnSpc>
                <a:spcPct val="107000"/>
              </a:lnSpc>
              <a:spcAft>
                <a:spcPts val="800"/>
              </a:spcAft>
            </a:pPr>
            <a:r>
              <a:rPr lang="el-GR" sz="1800" kern="0" dirty="0">
                <a:effectLst/>
                <a:latin typeface="Calibri" panose="020F0502020204030204" pitchFamily="34" charset="0"/>
                <a:ea typeface="Times New Roman" panose="02020603050405020304" pitchFamily="18" charset="0"/>
                <a:cs typeface="Calibri" panose="020F0502020204030204" pitchFamily="34" charset="0"/>
              </a:rPr>
              <a:t>ΕΜΠΟΡΙΚΟΙ ΑΜΦΟΡΕΙΣ</a:t>
            </a:r>
            <a:br>
              <a:rPr lang="el-GR" sz="1800" kern="0" dirty="0">
                <a:effectLst/>
                <a:latin typeface="Calibri" panose="020F0502020204030204" pitchFamily="34" charset="0"/>
                <a:ea typeface="Times New Roman" panose="02020603050405020304" pitchFamily="18" charset="0"/>
                <a:cs typeface="Calibri" panose="020F0502020204030204" pitchFamily="34" charset="0"/>
              </a:rPr>
            </a:br>
            <a:r>
              <a:rPr lang="el-GR" sz="1800" kern="0" dirty="0">
                <a:effectLst/>
                <a:latin typeface="Calibri" panose="020F0502020204030204" pitchFamily="34" charset="0"/>
                <a:ea typeface="Times New Roman" panose="02020603050405020304" pitchFamily="18" charset="0"/>
                <a:cs typeface="Calibri" panose="020F0502020204030204" pitchFamily="34" charset="0"/>
              </a:rPr>
              <a:t>Οι εμπορικοί αμφορείς είναι πήλινα αγγεία μεγάλης χωρητικότητας, που χρησίμευαν για την αποθήκευση και τη μεταφορά υγρών κυρίως προϊόντων, όπως είναι το λάδι, το κρασί, το νερό αλλά και στερεών, όπως είναι τα ψάρια, τα δημητριακά, οι ξηροί καρποί κ.ά. Κατά τη Μυκηναϊκή περίοδο στην Αχαΐα κυριαρχούν οι </a:t>
            </a:r>
            <a:r>
              <a:rPr lang="el-GR" sz="1800" kern="0" dirty="0" err="1">
                <a:effectLst/>
                <a:latin typeface="Calibri" panose="020F0502020204030204" pitchFamily="34" charset="0"/>
                <a:ea typeface="Times New Roman" panose="02020603050405020304" pitchFamily="18" charset="0"/>
                <a:cs typeface="Calibri" panose="020F0502020204030204" pitchFamily="34" charset="0"/>
              </a:rPr>
              <a:t>ευρύστομοι</a:t>
            </a:r>
            <a:r>
              <a:rPr lang="el-G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el-GR" sz="1800" kern="0" dirty="0" err="1">
                <a:effectLst/>
                <a:latin typeface="Calibri" panose="020F0502020204030204" pitchFamily="34" charset="0"/>
                <a:ea typeface="Times New Roman" panose="02020603050405020304" pitchFamily="18" charset="0"/>
                <a:cs typeface="Calibri" panose="020F0502020204030204" pitchFamily="34" charset="0"/>
              </a:rPr>
              <a:t>τετράωτοι</a:t>
            </a:r>
            <a:r>
              <a:rPr lang="el-GR" sz="1800" kern="0" dirty="0">
                <a:effectLst/>
                <a:latin typeface="Calibri" panose="020F0502020204030204" pitchFamily="34" charset="0"/>
                <a:ea typeface="Times New Roman" panose="02020603050405020304" pitchFamily="18" charset="0"/>
                <a:cs typeface="Calibri" panose="020F0502020204030204" pitchFamily="34" charset="0"/>
              </a:rPr>
              <a:t> (με τέσσερις λαβές) και οι </a:t>
            </a:r>
            <a:r>
              <a:rPr lang="el-GR" sz="1800" kern="0" dirty="0" err="1">
                <a:effectLst/>
                <a:latin typeface="Calibri" panose="020F0502020204030204" pitchFamily="34" charset="0"/>
                <a:ea typeface="Times New Roman" panose="02020603050405020304" pitchFamily="18" charset="0"/>
                <a:cs typeface="Calibri" panose="020F0502020204030204" pitchFamily="34" charset="0"/>
              </a:rPr>
              <a:t>ψευδόστομοι</a:t>
            </a:r>
            <a:r>
              <a:rPr lang="el-GR" sz="1800" kern="0" dirty="0">
                <a:effectLst/>
                <a:latin typeface="Calibri" panose="020F0502020204030204" pitchFamily="34" charset="0"/>
                <a:ea typeface="Times New Roman" panose="02020603050405020304" pitchFamily="18" charset="0"/>
                <a:cs typeface="Calibri" panose="020F0502020204030204" pitchFamily="34" charset="0"/>
              </a:rPr>
              <a:t> αμφορείς, με τους οποίους, εκτός των άλλων, μετέφεραν και αρωματικά έλαια.</a:t>
            </a:r>
            <a:br>
              <a:rPr lang="en-US" sz="1800" kern="100" dirty="0">
                <a:effectLst/>
                <a:latin typeface="Calibri" panose="020F0502020204030204" pitchFamily="34" charset="0"/>
                <a:ea typeface="Calibri" panose="020F0502020204030204" pitchFamily="34" charset="0"/>
                <a:cs typeface="Arial" panose="020B0604020202020204" pitchFamily="34" charset="0"/>
              </a:rPr>
            </a:br>
            <a:r>
              <a:rPr lang="el-GR" sz="1800" kern="0" dirty="0">
                <a:effectLst/>
                <a:latin typeface="Calibri" panose="020F0502020204030204" pitchFamily="34" charset="0"/>
                <a:ea typeface="Times New Roman" panose="02020603050405020304" pitchFamily="18" charset="0"/>
                <a:cs typeface="Calibri" panose="020F0502020204030204" pitchFamily="34" charset="0"/>
              </a:rPr>
              <a:t>Κατά τους ιστορικούς χρόνους οι εμπορικοί αμφορείς συνήθως κατασκευάζονταν με στενό στόμιο, δύο κάθετες λαβές, ψιλόλιγνο σώμα και </a:t>
            </a:r>
            <a:r>
              <a:rPr lang="el-GR" sz="1800" kern="0" dirty="0" err="1">
                <a:effectLst/>
                <a:latin typeface="Calibri" panose="020F0502020204030204" pitchFamily="34" charset="0"/>
                <a:ea typeface="Times New Roman" panose="02020603050405020304" pitchFamily="18" charset="0"/>
                <a:cs typeface="Calibri" panose="020F0502020204030204" pitchFamily="34" charset="0"/>
              </a:rPr>
              <a:t>οξυπύθμενη</a:t>
            </a:r>
            <a:r>
              <a:rPr lang="el-GR" sz="1800" kern="0" dirty="0">
                <a:effectLst/>
                <a:latin typeface="Calibri" panose="020F0502020204030204" pitchFamily="34" charset="0"/>
                <a:ea typeface="Times New Roman" panose="02020603050405020304" pitchFamily="18" charset="0"/>
                <a:cs typeface="Calibri" panose="020F0502020204030204" pitchFamily="34" charset="0"/>
              </a:rPr>
              <a:t> βάση, για την εξοικονόμηση χώρου κατά την τοποθέτησή τους στα αμπάρια των πλοίων. Ορισμένοι αμφορείς έφεραν στο πάνω μέρος της λαβής ή στον ώμο σφραγίσματα ή άλλες επιγραφές, που κυρίως υποδήλωναν την προέλευση και το εργαστήριο κατασκευής τους.</a:t>
            </a:r>
            <a:br>
              <a:rPr lang="en-US" sz="1800" kern="100" dirty="0">
                <a:effectLst/>
                <a:latin typeface="Calibri" panose="020F0502020204030204" pitchFamily="34" charset="0"/>
                <a:ea typeface="Calibri" panose="020F0502020204030204" pitchFamily="34" charset="0"/>
                <a:cs typeface="Arial" panose="020B0604020202020204" pitchFamily="34" charset="0"/>
              </a:rPr>
            </a:br>
            <a:r>
              <a:rPr lang="el-GR" sz="1800" kern="0" dirty="0">
                <a:effectLst/>
                <a:latin typeface="Calibri" panose="020F0502020204030204" pitchFamily="34" charset="0"/>
                <a:ea typeface="Times New Roman" panose="02020603050405020304" pitchFamily="18" charset="0"/>
                <a:cs typeface="Calibri" panose="020F0502020204030204" pitchFamily="34" charset="0"/>
              </a:rPr>
              <a:t>Στις σωστικές ανασκαφές της πόλης των Πατρών έχουν βρεθεί πολλοί αμφορείς, ειδικότερα της Ρωμαϊκής περιόδου, ενώ άλλοι έχουν ανελκυστεί από την ευρύτερη θαλάσσια περιοχή της. Εργαστήρια παραγωγής αμφορέων υπήρχαν στην Πάτρα ήδη από την προϊστορική εποχή.</a:t>
            </a:r>
            <a:br>
              <a:rPr lang="en-US" sz="1800" kern="1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Tree>
    <p:extLst>
      <p:ext uri="{BB962C8B-B14F-4D97-AF65-F5344CB8AC3E}">
        <p14:creationId xmlns:p14="http://schemas.microsoft.com/office/powerpoint/2010/main" val="136492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8F1DDE-5E05-D474-6A87-F813FF81D7CE}"/>
              </a:ext>
            </a:extLst>
          </p:cNvPr>
          <p:cNvSpPr>
            <a:spLocks noGrp="1"/>
          </p:cNvSpPr>
          <p:nvPr>
            <p:ph type="title"/>
          </p:nvPr>
        </p:nvSpPr>
        <p:spPr/>
        <p:txBody>
          <a:bodyPr/>
          <a:lstStyle/>
          <a:p>
            <a:r>
              <a:rPr lang="el-GR" dirty="0"/>
              <a:t>ΕΜΠΟΡΙΚΟΙ ΑΜΦΟΡΕΙΣ</a:t>
            </a:r>
            <a:endParaRPr lang="en-US" dirty="0"/>
          </a:p>
        </p:txBody>
      </p:sp>
      <p:pic>
        <p:nvPicPr>
          <p:cNvPr id="5" name="Θέση περιεχομένου 4">
            <a:extLst>
              <a:ext uri="{FF2B5EF4-FFF2-40B4-BE49-F238E27FC236}">
                <a16:creationId xmlns:a16="http://schemas.microsoft.com/office/drawing/2014/main" id="{CF0C2D56-3A13-10D5-D794-DFD9DA891213}"/>
              </a:ext>
            </a:extLst>
          </p:cNvPr>
          <p:cNvPicPr>
            <a:picLocks noGrp="1" noChangeAspect="1"/>
          </p:cNvPicPr>
          <p:nvPr>
            <p:ph idx="1"/>
          </p:nvPr>
        </p:nvPicPr>
        <p:blipFill>
          <a:blip r:embed="rId2"/>
          <a:stretch>
            <a:fillRect/>
          </a:stretch>
        </p:blipFill>
        <p:spPr>
          <a:xfrm>
            <a:off x="3197463" y="1825625"/>
            <a:ext cx="5797074" cy="4351338"/>
          </a:xfrm>
          <a:prstGeom prst="rect">
            <a:avLst/>
          </a:prstGeom>
        </p:spPr>
      </p:pic>
    </p:spTree>
    <p:extLst>
      <p:ext uri="{BB962C8B-B14F-4D97-AF65-F5344CB8AC3E}">
        <p14:creationId xmlns:p14="http://schemas.microsoft.com/office/powerpoint/2010/main" val="337496610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2092</Words>
  <Application>Microsoft Office PowerPoint</Application>
  <PresentationFormat>Ευρεία οθόνη</PresentationFormat>
  <Paragraphs>139</Paragraphs>
  <Slides>31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31</vt:i4>
      </vt:variant>
    </vt:vector>
  </HeadingPairs>
  <TitlesOfParts>
    <vt:vector size="36" baseType="lpstr">
      <vt:lpstr>Arial</vt:lpstr>
      <vt:lpstr>Calibri</vt:lpstr>
      <vt:lpstr>Calibri Light</vt:lpstr>
      <vt:lpstr>Times New Roman</vt:lpstr>
      <vt:lpstr>Θέμα του Office</vt:lpstr>
      <vt:lpstr>ΑΡΧΑΙΟΛΟΓΙΚΟ ΜΟΥΣΕΙΟ ΠΑΤΡΑΣ</vt:lpstr>
      <vt:lpstr>ΔΗΜΟΣΙΟΣ ΒΙΟΣ</vt:lpstr>
      <vt:lpstr>Ψηφιδωτό δάπεδο με τιμητική επιγραφή στον Νεικόστρατο Ψηφιδωτό δάπεδο από ιδιωτική κατοικία των Πατρών του 2ου αι. μ.Χ. Φέρει τιμητική επιγραφή προς τον πατέρα του αναθέτη, Νεικόστρατο, που άσκησε πολλά δημόσια αξιώματα και πραγματοποίησε ευεργεσίες προς όφελος των συμπολιτών του. Ιδιαίτερο ενδιαφέρον έχει το ότι ο τιμώμενος διετέλεσε δύο φορές αγωνοθέτης.</vt:lpstr>
      <vt:lpstr>Μαρμάρινη επιτύμβια στήλη με αετωματική επίστεψη του μόνομάχου Τρύφερου.</vt:lpstr>
      <vt:lpstr>Τμήμα βάθρου από λευκό μάρμαρο με ελληνική επιγραφή, που σώζεται αποσπασματικά και αφορά ψήφισμα της βουλής της πόλης  </vt:lpstr>
      <vt:lpstr>Μαρμάρινη τιμητική επιγραφή για τον αυτοκράτορα Αδριανό, ο οποίος ευεργέτησε την πόλη με μεγάλα έργα</vt:lpstr>
      <vt:lpstr>Ψηφιδωτό δάπεδο με επιγραφές και παράσταση πτηνών και ψαριών </vt:lpstr>
      <vt:lpstr>ΕΜΠΟΡΙΚΟΙ ΑΜΦΟΡΕΙΣ Οι εμπορικοί αμφορείς είναι πήλινα αγγεία μεγάλης χωρητικότητας, που χρησίμευαν για την αποθήκευση και τη μεταφορά υγρών κυρίως προϊόντων, όπως είναι το λάδι, το κρασί, το νερό αλλά και στερεών, όπως είναι τα ψάρια, τα δημητριακά, οι ξηροί καρποί κ.ά. Κατά τη Μυκηναϊκή περίοδο στην Αχαΐα κυριαρχούν οι ευρύστομοι τετράωτοι (με τέσσερις λαβές) και οι ψευδόστομοι αμφορείς, με τους οποίους, εκτός των άλλων, μετέφεραν και αρωματικά έλαια. Κατά τους ιστορικούς χρόνους οι εμπορικοί αμφορείς συνήθως κατασκευάζονταν με στενό στόμιο, δύο κάθετες λαβές, ψιλόλιγνο σώμα και οξυπύθμενη βάση, για την εξοικονόμηση χώρου κατά την τοποθέτησή τους στα αμπάρια των πλοίων. Ορισμένοι αμφορείς έφεραν στο πάνω μέρος της λαβής ή στον ώμο σφραγίσματα ή άλλες επιγραφές, που κυρίως υποδήλωναν την προέλευση και το εργαστήριο κατασκευής τους. Στις σωστικές ανασκαφές της πόλης των Πατρών έχουν βρεθεί πολλοί αμφορείς, ειδικότερα της Ρωμαϊκής περιόδου, ενώ άλλοι έχουν ανελκυστεί από την ευρύτερη θαλάσσια περιοχή της. Εργαστήρια παραγωγής αμφορέων υπήρχαν στην Πάτρα ήδη από την προϊστορική εποχή. </vt:lpstr>
      <vt:lpstr>ΕΜΠΟΡΙΚΟΙ ΑΜΦΟΡΕΙΣ</vt:lpstr>
      <vt:lpstr>ΕΜΠΟΡΙΚΟΙ ΑΜΦΟΡΕΙΣ</vt:lpstr>
      <vt:lpstr>ΕΜΠΟΡΙΚΟΙ ΑΜΦΟΡΕΙΣ</vt:lpstr>
      <vt:lpstr>ΕΜΠΟΡΙΚΟΙ ΑΜΦΟΡΕΙΣ</vt:lpstr>
      <vt:lpstr>ΝΕΚΡΟΠΟΛΗ</vt:lpstr>
      <vt:lpstr>Οι ταφικές στήλες ήταν τοποθετημένες επάνω από τον τάφο για να σημαίνουν τη θέση του μνημείου και κυρίως για να διαιωνίζουν τη μνήμη του νεκρού.  Στη δυτική Αχαΐα τα πρωιμότερα παραδείγματα ταφικών στηλών προέρχονται από τους μυκηναϊκούς θαλαμωτούς τάφους. Είχαν τη μορφή απλών ορθογώνιων λίθων, που τοποθετούνταν στην κορυφή του μετώπου. Στην ίδια θέση υπάρχουν ενδείξεις για τη στήριξη και ξύλινων στηλών, ενώ μεγάλα αγγεία, συνήθως κρατήρες, χρησιμοποιήθηκαν ως σήματα προς το τέλος της περιόδου.      Στους ιστορικούς χρόνους είναι αξιοσημείωτη η μεγάλη ποικιλία τύπων που απαντά στην Πάτρα και γενικότερα την βορειοδυτική Αχαΐα σε σχέση με την υπόλοιπη Πελοπόννησο. Έχουν τη μορφή απλού ορθογώνιου σχήματος, ορισμένες φορές με οριζόντια επίστεψη, ενώ συνήθεις είναι και οι απλές αετωματικές στήλες, οι οποίες κατασκευάζονταν έως τα πρώιμα ρωμαϊκά χρόνια. Ορισμένες από αυτές έφεραν γραπτό διάκοσμο, διασώθηκαν μάλιστα μερικές με κόκκινες ταινίες. </vt:lpstr>
      <vt:lpstr>ΤΑΦΙΚΕΣ ΣΤΗΛΕΣ</vt:lpstr>
      <vt:lpstr>ΤΑΦΙΚΕΣ ΣΤΗΛΕΣ</vt:lpstr>
      <vt:lpstr>ΤΑΦΙΚΕΣ ΣΤΗΛΕΣ</vt:lpstr>
      <vt:lpstr>ΤΑΦΙΚΕΣ ΣΤΗΛΕΣ</vt:lpstr>
      <vt:lpstr>ΤΑΦΙΚΕΣ ΣΤΗΛΕΣ</vt:lpstr>
      <vt:lpstr>ΤΑΦΙΚΕΣ ΣΤΗΛΕΣ</vt:lpstr>
      <vt:lpstr>ΤΑΦΙΚΕΣ ΣΤΗΛΕΣ</vt:lpstr>
      <vt:lpstr>ΝΕΚΡΙΚΑ ΣΤΕΦΑΝΙΑ</vt:lpstr>
      <vt:lpstr>ΝΕΚΡΙΚΑ ΣΤΕΦΑΝΙΑ</vt:lpstr>
      <vt:lpstr>ΝΕΚΡΙΚΑ ΣΤΕΦΑΝΙΑ</vt:lpstr>
      <vt:lpstr>ΝΕΚΡΙΚΑ ΣΤΕΦΑΝΙΑ</vt:lpstr>
      <vt:lpstr>ΝΕΚΡΙΚΑ ΣΤΕΦΑΝΙΑ</vt:lpstr>
      <vt:lpstr>ΝΕΚΡΙΚΑ ΣΤΕΦΑΝΙΑ</vt:lpstr>
      <vt:lpstr>ΝΕΚΡΙΚΑ ΣΤΕΦΑΝΙΑ</vt:lpstr>
      <vt:lpstr>ΝΕΚΡΙΚΑ ΣΤΕΦΑΝΙΑ</vt:lpstr>
      <vt:lpstr>ΝΕΚΡΙΚΑ ΣΤΕΦΑΝΙΑ</vt:lpstr>
      <vt:lpstr>ΝΕΚΡΙΚΑ ΣΤΕΦΑΝΙΑ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ΑΡΧΑΙΟΛΟΓΙΚΟ ΜΟΥΣΕΙΟ ΠΑΤΡΑΣ</dc:title>
  <dc:creator>ΣΠΥΡΙΔΟΥΛΑ ΜΑΡΤΖΑΚΛΗ</dc:creator>
  <cp:lastModifiedBy>ΣΠΥΡΙΔΟΥΛΑ ΜΑΡΤΖΑΚΛΗ</cp:lastModifiedBy>
  <cp:revision>1</cp:revision>
  <dcterms:created xsi:type="dcterms:W3CDTF">2023-12-13T08:15:17Z</dcterms:created>
  <dcterms:modified xsi:type="dcterms:W3CDTF">2023-12-20T08:51:37Z</dcterms:modified>
</cp:coreProperties>
</file>