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8" r:id="rId11"/>
    <p:sldId id="264" r:id="rId12"/>
    <p:sldId id="272" r:id="rId13"/>
    <p:sldId id="265" r:id="rId14"/>
    <p:sldId id="269" r:id="rId15"/>
    <p:sldId id="267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 autoAdjust="0"/>
    <p:restoredTop sz="95179"/>
  </p:normalViewPr>
  <p:slideViewPr>
    <p:cSldViewPr snapToGrid="0">
      <p:cViewPr varScale="1">
        <p:scale>
          <a:sx n="85" d="100"/>
          <a:sy n="85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236A1BB-42E4-4797-B158-C67B477AB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Αποτελέσματα Γλωσσικής Επαφής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FECB964-0DE0-4E0F-A20D-35C67F564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Ι: Λεξιλογικός δανεισμός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79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E73102-D639-462D-87A8-AA6E62B0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προσαρμογής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B350E90-8B49-404A-989F-ECDFC850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προσαρμογή είναι συνήθως ανάλογη της χρονικής διάρκειας επιβίωσης του δανείου: όσο μεγαλύτερη διάρκεια, τόσο μεγαλύτερη / πληρέστερη και η προσαρμογή &gt; μεγαλύτερες πιθανότητες επιβίωσης </a:t>
            </a:r>
          </a:p>
          <a:p>
            <a:r>
              <a:rPr lang="el-GR" dirty="0"/>
              <a:t>Η προσαρμογή είναι ουσιαστικά ένας τρόπος να απαλύνεις τις ‘ξενικές’ πλευρές μιας λέξης και να την κάνεις να μοιάζει με τις λέξεις της γλώσσας-δέκτη &gt; όχι απαραίτητα συνειδητή</a:t>
            </a:r>
            <a:endParaRPr lang="en-US" dirty="0"/>
          </a:p>
          <a:p>
            <a:r>
              <a:rPr lang="el-GR" dirty="0"/>
              <a:t>Μπορεί όμως να μην θέλεις να απαλύνεις &gt; Πολλές φορές η προσαρμογή υποχωρεί όσο ανεβαίνει ο βαθμός διγλωσσίας / πολυγλωσσίας στον πληθυσμό</a:t>
            </a:r>
          </a:p>
        </p:txBody>
      </p:sp>
    </p:spTree>
    <p:extLst>
      <p:ext uri="{BB962C8B-B14F-4D97-AF65-F5344CB8AC3E}">
        <p14:creationId xmlns:p14="http://schemas.microsoft.com/office/powerpoint/2010/main" val="263885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AFF817-F8FF-4F11-840D-B44282B7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Μεταφραστικά δάνεια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22F2CC8-9FCB-4817-B225-DA7D41B4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Άλλη στρατηγική προσαρμογής, η οποία είναι εν πολλοίς συνειδητή και πολλές φορές αποσκοπεί να κρύψει εντελώς την προέλευση μίας λέξης: το μεταφραστικό δάνειο</a:t>
            </a:r>
          </a:p>
          <a:p>
            <a:r>
              <a:rPr lang="el-GR" dirty="0"/>
              <a:t>Ουρανοξύστης &lt; </a:t>
            </a:r>
            <a:r>
              <a:rPr lang="en-US" dirty="0"/>
              <a:t>skyscraper, </a:t>
            </a:r>
            <a:r>
              <a:rPr lang="el-GR" dirty="0"/>
              <a:t>διαδίκτυο </a:t>
            </a:r>
            <a:r>
              <a:rPr lang="en-US" dirty="0"/>
              <a:t>&lt; internet, </a:t>
            </a:r>
            <a:r>
              <a:rPr lang="el-GR" dirty="0"/>
              <a:t>σκληρός δίσκος &lt; </a:t>
            </a:r>
            <a:r>
              <a:rPr lang="en-US" dirty="0"/>
              <a:t>hard disk, </a:t>
            </a:r>
            <a:r>
              <a:rPr lang="el-GR" dirty="0"/>
              <a:t>παγκοσμιοποίηση &lt; </a:t>
            </a:r>
            <a:r>
              <a:rPr lang="en-US" dirty="0"/>
              <a:t>globalization, gospel &lt;</a:t>
            </a:r>
            <a:r>
              <a:rPr lang="en-US" dirty="0" err="1"/>
              <a:t>godspell</a:t>
            </a:r>
            <a:r>
              <a:rPr lang="en-US" dirty="0"/>
              <a:t> (&lt;Latin </a:t>
            </a:r>
            <a:r>
              <a:rPr lang="en-US" dirty="0" err="1"/>
              <a:t>evangelium</a:t>
            </a:r>
            <a:r>
              <a:rPr lang="en-US" dirty="0"/>
              <a:t> = </a:t>
            </a:r>
            <a:r>
              <a:rPr lang="el-GR" dirty="0"/>
              <a:t>καλά νέα)</a:t>
            </a:r>
          </a:p>
          <a:p>
            <a:r>
              <a:rPr lang="el-GR" dirty="0"/>
              <a:t>Αυτό μπορεί να συμβεί και σε περιπτώσεις ολόκληρων φράσεων</a:t>
            </a:r>
            <a:endParaRPr lang="en-US" dirty="0"/>
          </a:p>
          <a:p>
            <a:pPr marL="273050" indent="-273050">
              <a:buFont typeface="Wingdings" pitchFamily="2" charset="2"/>
              <a:buNone/>
            </a:pPr>
            <a:r>
              <a:rPr lang="el-GR" dirty="0"/>
              <a:t>ορίστε – </a:t>
            </a:r>
            <a:r>
              <a:rPr lang="en-US" dirty="0" err="1"/>
              <a:t>buyurun</a:t>
            </a:r>
            <a:endParaRPr lang="en-US" dirty="0"/>
          </a:p>
          <a:p>
            <a:pPr marL="273050" indent="-273050">
              <a:buFont typeface="Wingdings" pitchFamily="2" charset="2"/>
              <a:buNone/>
            </a:pPr>
            <a:r>
              <a:rPr lang="el-GR" dirty="0"/>
              <a:t>Περαστικά – </a:t>
            </a:r>
            <a:r>
              <a:rPr lang="en-US" dirty="0" err="1"/>
              <a:t>geçmis</a:t>
            </a:r>
            <a:r>
              <a:rPr lang="en-US" dirty="0"/>
              <a:t> </a:t>
            </a:r>
            <a:r>
              <a:rPr lang="en-US" dirty="0" err="1"/>
              <a:t>olsun</a:t>
            </a:r>
            <a:endParaRPr lang="en-US" dirty="0"/>
          </a:p>
          <a:p>
            <a:pPr marL="273050" indent="-273050">
              <a:buFont typeface="Wingdings" pitchFamily="2" charset="2"/>
              <a:buNone/>
            </a:pPr>
            <a:r>
              <a:rPr lang="el-GR" dirty="0"/>
              <a:t>Γεια στα χέρια σου – </a:t>
            </a:r>
            <a:r>
              <a:rPr lang="en-US" dirty="0" err="1"/>
              <a:t>eline</a:t>
            </a:r>
            <a:r>
              <a:rPr lang="en-US" dirty="0"/>
              <a:t> </a:t>
            </a:r>
            <a:r>
              <a:rPr lang="en-US" dirty="0" err="1"/>
              <a:t>saĝlik</a:t>
            </a:r>
            <a:endParaRPr lang="en-US" dirty="0"/>
          </a:p>
          <a:p>
            <a:r>
              <a:rPr lang="el-GR" dirty="0"/>
              <a:t>Στην τελευταία περίπτωση, συνήθως έχουμε εκτεταμένη διγλωσσία στις δύο κοινότητες</a:t>
            </a:r>
          </a:p>
          <a:p>
            <a:r>
              <a:rPr lang="el-GR" dirty="0"/>
              <a:t>Τα μεταφραστικά δάνεια μπορεί να είναι δύσκολο να ανιχνευθούν</a:t>
            </a:r>
          </a:p>
          <a:p>
            <a:r>
              <a:rPr lang="el-GR" dirty="0"/>
              <a:t>Είναι σύγχρονο φαινόμενο;</a:t>
            </a:r>
          </a:p>
        </p:txBody>
      </p:sp>
    </p:spTree>
    <p:extLst>
      <p:ext uri="{BB962C8B-B14F-4D97-AF65-F5344CB8AC3E}">
        <p14:creationId xmlns:p14="http://schemas.microsoft.com/office/powerpoint/2010/main" val="37032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B54A7CF-186C-4F0B-BF34-EBBE821A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Ρωμαίοι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AC9A893-4E1D-4802-AF51-C7FEDAF5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Ρωμαίοι χρησιμοποίησαν εκτεταμένα τον μηχανισμό της μετάφρασης στα Ελληνικά δάνεια</a:t>
            </a:r>
            <a:r>
              <a:rPr lang="en-US" dirty="0"/>
              <a:t>:</a:t>
            </a:r>
            <a:endParaRPr lang="el-GR" dirty="0"/>
          </a:p>
          <a:p>
            <a:r>
              <a:rPr lang="en-US" dirty="0" err="1"/>
              <a:t>Qualitas</a:t>
            </a:r>
            <a:r>
              <a:rPr lang="en-US" dirty="0"/>
              <a:t> &lt; </a:t>
            </a:r>
            <a:r>
              <a:rPr lang="el-GR" dirty="0" err="1"/>
              <a:t>ποιότης</a:t>
            </a:r>
            <a:endParaRPr lang="el-GR" dirty="0"/>
          </a:p>
          <a:p>
            <a:r>
              <a:rPr lang="en-US" dirty="0" err="1"/>
              <a:t>Quantitas</a:t>
            </a:r>
            <a:r>
              <a:rPr lang="en-US" dirty="0"/>
              <a:t> &lt; </a:t>
            </a:r>
            <a:r>
              <a:rPr lang="el-GR" dirty="0" err="1"/>
              <a:t>ποσότης</a:t>
            </a:r>
            <a:endParaRPr lang="el-GR" dirty="0"/>
          </a:p>
          <a:p>
            <a:r>
              <a:rPr lang="en-US" dirty="0"/>
              <a:t>Com-</a:t>
            </a:r>
            <a:r>
              <a:rPr lang="en-US" dirty="0" err="1"/>
              <a:t>passio</a:t>
            </a:r>
            <a:r>
              <a:rPr lang="en-US" dirty="0"/>
              <a:t> &lt; </a:t>
            </a:r>
            <a:r>
              <a:rPr lang="el-GR" dirty="0" err="1"/>
              <a:t>Συμ-πάθεια</a:t>
            </a:r>
            <a:r>
              <a:rPr lang="el-GR" dirty="0"/>
              <a:t> &gt;&gt; Γερμ. </a:t>
            </a:r>
            <a:r>
              <a:rPr lang="en-US" dirty="0" err="1"/>
              <a:t>Mit-Leid</a:t>
            </a:r>
            <a:endParaRPr lang="en-US" dirty="0"/>
          </a:p>
          <a:p>
            <a:r>
              <a:rPr lang="el-GR" dirty="0"/>
              <a:t>Τα μεταφραστικά δάνεια είναι ο πιο αποτελεσματικός τρόπος διατήρησης της μορφής, επομένως μπορούν να αποκρύπτουν την γλωσσική επαφή</a:t>
            </a:r>
          </a:p>
          <a:p>
            <a:r>
              <a:rPr lang="el-GR" dirty="0"/>
              <a:t>Συνηθισμένα σε κοινότητες που δεν επιθυμούν την αποδοχή ξένων λέξεων, όπως λ.χ. κάποιες γλώσσες Παπούα</a:t>
            </a:r>
          </a:p>
        </p:txBody>
      </p:sp>
    </p:spTree>
    <p:extLst>
      <p:ext uri="{BB962C8B-B14F-4D97-AF65-F5344CB8AC3E}">
        <p14:creationId xmlns:p14="http://schemas.microsoft.com/office/powerpoint/2010/main" val="102551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B80A9B6-50A5-4466-9963-17F7DBC5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Δάνεια και σημασία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4C0F605-BDA6-4488-BAB1-B2425661F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σημασίες των δανείων δεν είναι πάντα ίδιες στην γλώσσα-δέκτη με τη γλώσσα-δότη</a:t>
            </a:r>
          </a:p>
          <a:p>
            <a:r>
              <a:rPr lang="el-GR" dirty="0"/>
              <a:t>Π.χ. </a:t>
            </a:r>
            <a:r>
              <a:rPr lang="en-US" dirty="0"/>
              <a:t>Sycophant = </a:t>
            </a:r>
            <a:r>
              <a:rPr lang="el-GR" dirty="0"/>
              <a:t>κόλακας (Αγγλ.)</a:t>
            </a:r>
          </a:p>
          <a:p>
            <a:r>
              <a:rPr lang="el-GR" dirty="0"/>
              <a:t>Πολλές φορές χρησιμοποιούνται τα δάνεια με μία πιο εξειδικευμένη ή γενικευμένη σημασία από την αρχική τους (όπως άλλωστε συμβαίνει με τον χρόνο και στις λέξεις μίας γλώσσας &gt; σημασιολογικές μεταβολές)</a:t>
            </a:r>
          </a:p>
          <a:p>
            <a:r>
              <a:rPr lang="el-GR" dirty="0"/>
              <a:t>Π.χ. </a:t>
            </a:r>
            <a:r>
              <a:rPr lang="en-US" dirty="0"/>
              <a:t>Boutique &lt; </a:t>
            </a:r>
            <a:r>
              <a:rPr lang="el-GR" dirty="0"/>
              <a:t>αποθήκη, τσατσάρα &lt; Βεν. </a:t>
            </a:r>
            <a:r>
              <a:rPr lang="en-US" dirty="0" err="1"/>
              <a:t>Zazzara</a:t>
            </a:r>
            <a:r>
              <a:rPr lang="en-US" dirty="0"/>
              <a:t> = </a:t>
            </a:r>
            <a:r>
              <a:rPr lang="el-GR" dirty="0"/>
              <a:t>μακρύ μαλλί στους άνδρες, ειδικό κούρεμα με πολλά μαλλιά</a:t>
            </a:r>
          </a:p>
        </p:txBody>
      </p:sp>
    </p:spTree>
    <p:extLst>
      <p:ext uri="{BB962C8B-B14F-4D97-AF65-F5344CB8AC3E}">
        <p14:creationId xmlns:p14="http://schemas.microsoft.com/office/powerpoint/2010/main" val="416243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1944E18-C586-41A7-91F0-31D21D44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Παρανοήσεις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5A578C6-B107-4573-B29E-4B4F082B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Ορισμένες φορές η διαδικασία του δανεισμού έχει απρόσμενα αποτελέσματα, είτε στο επίπεδο μορφής είτε στο επίπεδο σημασίας ή και στα δύο</a:t>
            </a:r>
          </a:p>
          <a:p>
            <a:r>
              <a:rPr lang="el-GR" dirty="0"/>
              <a:t>Π.χ. </a:t>
            </a:r>
            <a:r>
              <a:rPr lang="en-US" dirty="0"/>
              <a:t>Happy end &lt;</a:t>
            </a:r>
            <a:r>
              <a:rPr lang="el-GR" dirty="0"/>
              <a:t> ανύπαρκτο στα Αγγλικά </a:t>
            </a:r>
            <a:r>
              <a:rPr lang="en-US" dirty="0"/>
              <a:t>(happy ending)</a:t>
            </a:r>
          </a:p>
          <a:p>
            <a:r>
              <a:rPr lang="en-US" dirty="0"/>
              <a:t>San </a:t>
            </a:r>
            <a:r>
              <a:rPr lang="en-US" dirty="0" err="1"/>
              <a:t>Ababis</a:t>
            </a:r>
            <a:r>
              <a:rPr lang="en-US" dirty="0"/>
              <a:t>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19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79A1BF0-4A02-4EEC-B621-6C1CC703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Κάποια επιπλέον θέματα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l-GR" dirty="0"/>
              <a:t>Αντιδάνεια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14E9502-8A00-4553-AFCB-A2173CFF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Αντιδάνεια</a:t>
            </a:r>
            <a:r>
              <a:rPr lang="en-US" dirty="0"/>
              <a:t>: </a:t>
            </a:r>
            <a:r>
              <a:rPr lang="el-GR" dirty="0"/>
              <a:t>«Ελληνικός» όρος που δηλώνει μία λέξη Ελληνικής προέλευσης η οποία «επιστρέφει» στην Ελληνική από μία άλλη γλώσσα και σε μία άλλη μορφή </a:t>
            </a:r>
            <a:endParaRPr lang="en-US" dirty="0"/>
          </a:p>
          <a:p>
            <a:r>
              <a:rPr lang="el-GR" dirty="0"/>
              <a:t>Π.χ. κορδέλα &lt; </a:t>
            </a:r>
            <a:r>
              <a:rPr lang="en-US" dirty="0"/>
              <a:t>Ital. </a:t>
            </a:r>
            <a:r>
              <a:rPr lang="en-US" dirty="0" err="1"/>
              <a:t>cordella</a:t>
            </a:r>
            <a:r>
              <a:rPr lang="en-US" dirty="0"/>
              <a:t> </a:t>
            </a:r>
            <a:r>
              <a:rPr lang="el-GR" dirty="0"/>
              <a:t>&lt; Ελλ. Χορδή</a:t>
            </a:r>
          </a:p>
          <a:p>
            <a:r>
              <a:rPr lang="el-GR" dirty="0"/>
              <a:t>Ο όρος όμως δεν αντικατοπτρίζει κάποια γλωσσολογική πραγματικότητα, αφού ο ομιλητής δεν μπορεί να γνωρίζει την ετυμολογία των λέξεων</a:t>
            </a:r>
          </a:p>
          <a:p>
            <a:r>
              <a:rPr lang="el-GR" dirty="0"/>
              <a:t>Επιπλέον, κάθε γλώσσα (ομιλητής) δανείζεται από μία συγκεκριμένη γλώσσα με την οποία έρχεται σε επαφή και όχι με την υποτιθέμενη γλώσσα προέλευσης της λέξης</a:t>
            </a:r>
          </a:p>
        </p:txBody>
      </p:sp>
    </p:spTree>
    <p:extLst>
      <p:ext uri="{BB962C8B-B14F-4D97-AF65-F5344CB8AC3E}">
        <p14:creationId xmlns:p14="http://schemas.microsoft.com/office/powerpoint/2010/main" val="48711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FCB49B-CD31-4A2F-B011-03F54918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Βασικό λεξιλόγιο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B7C003C-95CD-4B03-A5FF-241128C56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Πολύ αμφιλεγόμενη έννοια</a:t>
            </a:r>
          </a:p>
          <a:p>
            <a:r>
              <a:rPr lang="el-GR" dirty="0"/>
              <a:t>Θεωρητικά περιλαμβάνει κάποιες βασικές έννοιες που δεν εξαρτώνται από τον τύπο της κοινωνίας (π.χ. μητέρα, γη, ουρανός, θάλασσα, φωτιά…) καθώς και κάποιες άλλες, όπως βασικές αντωνυμίες (εγώ / εσύ), κάποια αριθμητικά (ένα, δύο) κ.ά.</a:t>
            </a:r>
          </a:p>
          <a:p>
            <a:r>
              <a:rPr lang="el-GR" dirty="0"/>
              <a:t>Θεωρητικά, οι λέξεις που ανήκουν στο βασικό λεξιλόγιο δεν δανείζονται εύκολα</a:t>
            </a:r>
          </a:p>
          <a:p>
            <a:r>
              <a:rPr lang="el-GR" dirty="0" err="1"/>
              <a:t>Γι’αυτό</a:t>
            </a:r>
            <a:r>
              <a:rPr lang="el-GR" dirty="0"/>
              <a:t> το λόγο, έχει χρησιμοποιηθεί στην </a:t>
            </a:r>
            <a:r>
              <a:rPr lang="el-GR" dirty="0" err="1"/>
              <a:t>Ινδο</a:t>
            </a:r>
            <a:r>
              <a:rPr lang="el-GR" dirty="0"/>
              <a:t>-ευρωπαϊκή γλωσσολογία για την αναζήτηση της συγγένειας γλωσσών</a:t>
            </a:r>
          </a:p>
        </p:txBody>
      </p:sp>
    </p:spTree>
    <p:extLst>
      <p:ext uri="{BB962C8B-B14F-4D97-AF65-F5344CB8AC3E}">
        <p14:creationId xmlns:p14="http://schemas.microsoft.com/office/powerpoint/2010/main" val="127757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54C226-0941-4366-A8A1-049DC288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Όμως…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C774351-4136-45FB-9E4A-1521FA2E6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αρκετά </a:t>
            </a:r>
            <a:r>
              <a:rPr lang="el-GR" dirty="0" err="1"/>
              <a:t>αντι</a:t>
            </a:r>
            <a:r>
              <a:rPr lang="el-GR" dirty="0"/>
              <a:t>-παραδείγματα: </a:t>
            </a:r>
            <a:endParaRPr lang="en-US" dirty="0"/>
          </a:p>
          <a:p>
            <a:r>
              <a:rPr lang="en-US" dirty="0"/>
              <a:t>Eng. Face / river &lt; </a:t>
            </a:r>
            <a:r>
              <a:rPr lang="el-GR" dirty="0"/>
              <a:t>Γαλλικά</a:t>
            </a:r>
          </a:p>
          <a:p>
            <a:r>
              <a:rPr lang="en-US" dirty="0"/>
              <a:t>Eng. Give, sky, they &lt; </a:t>
            </a:r>
            <a:r>
              <a:rPr lang="el-GR" dirty="0"/>
              <a:t>Αρχ. Νορβηγική</a:t>
            </a:r>
          </a:p>
          <a:p>
            <a:r>
              <a:rPr lang="el-GR" dirty="0"/>
              <a:t>Λατ. </a:t>
            </a:r>
            <a:r>
              <a:rPr lang="en-US" dirty="0"/>
              <a:t>*</a:t>
            </a:r>
            <a:r>
              <a:rPr lang="en-US" dirty="0" err="1"/>
              <a:t>blancus</a:t>
            </a:r>
            <a:r>
              <a:rPr lang="en-US" dirty="0"/>
              <a:t> &lt; Germanic</a:t>
            </a:r>
          </a:p>
          <a:p>
            <a:r>
              <a:rPr lang="el-GR" dirty="0"/>
              <a:t>Ελλ. Σπίτι &lt; Λατινική</a:t>
            </a:r>
          </a:p>
          <a:p>
            <a:r>
              <a:rPr lang="el-GR" dirty="0"/>
              <a:t>Τουρκ. </a:t>
            </a:r>
            <a:r>
              <a:rPr lang="en-US" dirty="0" err="1"/>
              <a:t>Ve</a:t>
            </a:r>
            <a:r>
              <a:rPr lang="en-US" dirty="0"/>
              <a:t> (= </a:t>
            </a:r>
            <a:r>
              <a:rPr lang="el-GR" dirty="0"/>
              <a:t>και) &lt; Αραβική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Άρα, ακόμα κι αν ισχύει, αποτελεί μία τάση που μπορεί να «παραβιαστεί» υπό συγκεκριμένες </a:t>
            </a:r>
            <a:r>
              <a:rPr lang="el-GR" dirty="0" err="1"/>
              <a:t>κοινωνιογλωσσικές</a:t>
            </a:r>
            <a:r>
              <a:rPr lang="el-GR" dirty="0"/>
              <a:t> συνθήκες</a:t>
            </a:r>
          </a:p>
        </p:txBody>
      </p:sp>
    </p:spTree>
    <p:extLst>
      <p:ext uri="{BB962C8B-B14F-4D97-AF65-F5344CB8AC3E}">
        <p14:creationId xmlns:p14="http://schemas.microsoft.com/office/powerpoint/2010/main" val="145742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A0B6F9-88D2-4FD6-AC6E-0C52490A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Στάση των ομιλητών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9296E58-3E18-4BDA-AFC7-CC820CC2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διαφορά ανάμεσα στα προσωρινά και τα μόνιμα δάνεια είναι ζήτημα κοινωνικό, όχι γλωσσικό / γλωσσολογικό</a:t>
            </a:r>
          </a:p>
          <a:p>
            <a:r>
              <a:rPr lang="el-GR" dirty="0"/>
              <a:t>Η αποδοχή (ή μη) των δανείων από τα μέλη μίας κοινότητας εξαρτάται σε πολλές περιπτώσεις από την –συνειδητή ή μη- στάση τους απέναντι στη γλώσσα και την κοινότητα προέλευσης, την δική τους γλώσσα κλπ.</a:t>
            </a:r>
          </a:p>
          <a:p>
            <a:r>
              <a:rPr lang="el-GR" dirty="0"/>
              <a:t>Ακόμα και σε περιπτώσεις πολύ έντονης γλωσσικής επαφής, είναι πιθανό να λείπει ο λεξιλογικός δανεισμός για λόγους διατήρησης της ιδιαιτερότητας της κοινότητας &gt; σε αυτές τις περιπτώσεις συχνά έχουμε μεταφραστικά δάνεια</a:t>
            </a:r>
          </a:p>
        </p:txBody>
      </p:sp>
    </p:spTree>
    <p:extLst>
      <p:ext uri="{BB962C8B-B14F-4D97-AF65-F5344CB8AC3E}">
        <p14:creationId xmlns:p14="http://schemas.microsoft.com/office/powerpoint/2010/main" val="2429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2B5EA8-5AA7-4479-A484-7CB4BC10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Γλωσσικής Επαφής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E1951C8-857E-4DB5-A7B3-7F4AEE79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Α) Γλωσσική διατήρηση (</a:t>
            </a:r>
            <a:r>
              <a:rPr lang="en-US" dirty="0"/>
              <a:t>language maintenance)</a:t>
            </a:r>
            <a:endParaRPr lang="el-GR" dirty="0"/>
          </a:p>
          <a:p>
            <a:pPr>
              <a:buAutoNum type="arabicPeriod"/>
            </a:pPr>
            <a:r>
              <a:rPr lang="el-GR" dirty="0"/>
              <a:t>Λεξιλογικός δανεισμός</a:t>
            </a:r>
          </a:p>
          <a:p>
            <a:pPr>
              <a:buAutoNum type="arabicPeriod"/>
            </a:pPr>
            <a:r>
              <a:rPr lang="el-GR" dirty="0"/>
              <a:t>Δομικός δανεισμός</a:t>
            </a:r>
          </a:p>
          <a:p>
            <a:pPr>
              <a:buAutoNum type="arabicPeriod"/>
            </a:pPr>
            <a:r>
              <a:rPr lang="el-GR" dirty="0"/>
              <a:t>Μείξη γλωσσών / Μεικτές γλώσσες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Β) Γλωσσική «μετατόπιση»</a:t>
            </a:r>
            <a:r>
              <a:rPr lang="en-US" dirty="0"/>
              <a:t> (language shift)</a:t>
            </a:r>
          </a:p>
          <a:p>
            <a:pPr>
              <a:buAutoNum type="arabicPeriod"/>
            </a:pPr>
            <a:r>
              <a:rPr lang="el-GR" dirty="0"/>
              <a:t>Λεξιλογικός περιορισμός (και επομένως και δανεισμός)</a:t>
            </a:r>
          </a:p>
          <a:p>
            <a:pPr>
              <a:buAutoNum type="arabicPeriod"/>
            </a:pPr>
            <a:r>
              <a:rPr lang="el-GR" dirty="0"/>
              <a:t>Δομικός περιορισμός (και πιθανώς και δανεισμός)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Γ) Γλωσσικός «θάνατος»</a:t>
            </a:r>
          </a:p>
        </p:txBody>
      </p:sp>
    </p:spTree>
    <p:extLst>
      <p:ext uri="{BB962C8B-B14F-4D97-AF65-F5344CB8AC3E}">
        <p14:creationId xmlns:p14="http://schemas.microsoft.com/office/powerpoint/2010/main" val="324900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3AA5C6-0744-42F6-B503-EDCDC6CA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Α/Β.1 Λεξιλογικός δανεισμός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EA4761-BB67-4A32-8D78-9E61EBD9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Πάρα πολύ συχνό φαινόμενο, το συνηθέστερο είδος γλωσσικής μεταβολής από γλωσσική επαφή</a:t>
            </a:r>
          </a:p>
          <a:p>
            <a:r>
              <a:rPr lang="el-GR" dirty="0"/>
              <a:t>Όλες οι γλώσσες εμφανίζουν λεξιλογικά δάνεια, και </a:t>
            </a:r>
            <a:r>
              <a:rPr lang="el-GR" dirty="0" err="1"/>
              <a:t>γι’αυτό</a:t>
            </a:r>
            <a:r>
              <a:rPr lang="el-GR" dirty="0"/>
              <a:t> θεωρούμε ότι όλες έχουν επηρεαστεί (σε μικρότερο ή μεγαλύτερο βαθμό) από κάποιες άλλες</a:t>
            </a:r>
          </a:p>
          <a:p>
            <a:r>
              <a:rPr lang="el-GR" dirty="0"/>
              <a:t>Γιατί όμως οι ομιλητές δανείζονται λέξεις;</a:t>
            </a:r>
          </a:p>
        </p:txBody>
      </p:sp>
    </p:spTree>
    <p:extLst>
      <p:ext uri="{BB962C8B-B14F-4D97-AF65-F5344CB8AC3E}">
        <p14:creationId xmlns:p14="http://schemas.microsoft.com/office/powerpoint/2010/main" val="339768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E56DE8-4495-4459-A9D1-84C2877A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Λόγοι λεξιλογικού δανεισμού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50131B7-D371-4C0A-B0A7-F7815222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Συνηθισμένος λόγος δανεισμού: η ανάγκη να δηλωθεί ένα καινούριο αντικείμενο, π.χ. πανίδα / χλωρίδα, επιστημονική / τεχνολογική ανακάλυψη (</a:t>
            </a:r>
            <a:r>
              <a:rPr lang="en-US" dirty="0"/>
              <a:t>Bloomfield</a:t>
            </a:r>
            <a:r>
              <a:rPr lang="el-GR" dirty="0"/>
              <a:t>: </a:t>
            </a:r>
            <a:r>
              <a:rPr lang="el-GR" i="1" dirty="0"/>
              <a:t>πολιτισμικό δάνειο</a:t>
            </a:r>
            <a:r>
              <a:rPr lang="el-GR" dirty="0"/>
              <a:t>). Πάρα πολλά παραδείγματα (κομπιούτερ, κάμερα, καφές, απαρτχάιντ &lt; </a:t>
            </a:r>
            <a:r>
              <a:rPr lang="el-GR" dirty="0" err="1"/>
              <a:t>Αφρικάανς</a:t>
            </a:r>
            <a:r>
              <a:rPr lang="el-GR" dirty="0"/>
              <a:t>, πατάτα &lt; </a:t>
            </a:r>
            <a:r>
              <a:rPr lang="en-US" dirty="0"/>
              <a:t>Taino </a:t>
            </a:r>
            <a:r>
              <a:rPr lang="el-GR" dirty="0"/>
              <a:t>μέσω Ισπανικής).</a:t>
            </a:r>
            <a:endParaRPr lang="en-US" dirty="0"/>
          </a:p>
          <a:p>
            <a:r>
              <a:rPr lang="el-GR" dirty="0"/>
              <a:t>Αυτό εξηγεί εν μέρει γιατί τα περισσότερα δάνεια είναι ουσιαστικά και όχι ρήματα.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772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44BEF06-14AA-4E24-823A-E36C62F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Λόγοι λεξιλογικού δανεισμού (συν.)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E0E34F7-ED03-44BA-B6C3-8D968852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Είναι προφανές ότι η εμφάνιση και η ονομασία</a:t>
            </a:r>
          </a:p>
          <a:p>
            <a:pPr marL="0" indent="0">
              <a:buNone/>
            </a:pPr>
            <a:r>
              <a:rPr lang="el-GR" dirty="0"/>
              <a:t>καινούριων αντικειμένων δεν μπορεί να αποτελεί </a:t>
            </a:r>
          </a:p>
          <a:p>
            <a:pPr marL="0" indent="0">
              <a:buNone/>
            </a:pPr>
            <a:r>
              <a:rPr lang="el-GR" dirty="0"/>
              <a:t>τον μοναδικό λόγο δανεισμού</a:t>
            </a:r>
          </a:p>
          <a:p>
            <a:r>
              <a:rPr lang="el-GR" dirty="0"/>
              <a:t>Πού οφείλεται ο δανεισμός σε αυτές τις περιπτώσεις;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Κοινωνικό γόητρο (πβ. και Φιν. </a:t>
            </a:r>
            <a:r>
              <a:rPr lang="en-US" dirty="0" err="1"/>
              <a:t>Sysa</a:t>
            </a:r>
            <a:r>
              <a:rPr lang="en-US" dirty="0"/>
              <a:t> &lt; </a:t>
            </a:r>
            <a:r>
              <a:rPr lang="el-GR" dirty="0"/>
              <a:t>Γερμ. </a:t>
            </a:r>
            <a:r>
              <a:rPr lang="en-US" dirty="0"/>
              <a:t>Sister/ </a:t>
            </a:r>
            <a:r>
              <a:rPr lang="el-GR" dirty="0"/>
              <a:t>Αγγλ. </a:t>
            </a:r>
          </a:p>
          <a:p>
            <a:pPr marL="0" indent="0">
              <a:buNone/>
            </a:pPr>
            <a:r>
              <a:rPr lang="en-US" dirty="0"/>
              <a:t>Assassin &lt; </a:t>
            </a:r>
            <a:r>
              <a:rPr lang="el-GR" dirty="0"/>
              <a:t>Αραβ. </a:t>
            </a:r>
            <a:r>
              <a:rPr lang="en-US" dirty="0" err="1"/>
              <a:t>Hassasin</a:t>
            </a:r>
            <a:r>
              <a:rPr lang="en-US" dirty="0"/>
              <a:t>)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Πολυγλωσσία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Ίσως δεν μπορεί να αποφευχθεί / είναι μέρος της</a:t>
            </a:r>
          </a:p>
          <a:p>
            <a:pPr marL="0" indent="0">
              <a:buNone/>
            </a:pPr>
            <a:r>
              <a:rPr lang="el-GR" dirty="0"/>
              <a:t>γλωσσικής πραγματικότητας των πολύγλωσσων, </a:t>
            </a:r>
          </a:p>
          <a:p>
            <a:pPr marL="0" indent="0">
              <a:buNone/>
            </a:pPr>
            <a:r>
              <a:rPr lang="el-GR" dirty="0"/>
              <a:t>πβ. κάρο / αυτοκίνητο (</a:t>
            </a:r>
            <a:r>
              <a:rPr lang="el-GR" dirty="0" err="1"/>
              <a:t>Ελληνοαμερικάνοι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500B84F-A299-4D91-BFE0-B6BC31F6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1116460"/>
            <a:ext cx="4051300" cy="55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95721D-2129-4ADA-BAF8-14AC4D32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Ίσως και κάτι ακόμα…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1B61FE4-D28A-41AA-B503-137485C3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Ορισμένες φορές, μπορεί να υπάρχει και λειτουργικός λόγος,</a:t>
            </a:r>
          </a:p>
          <a:p>
            <a:pPr marL="0" indent="0">
              <a:buNone/>
            </a:pPr>
            <a:r>
              <a:rPr lang="el-GR" dirty="0"/>
              <a:t> δηλαδή η δάνεια λέξη να αποδίδει πιο οικονομικά / καλύτερα</a:t>
            </a:r>
          </a:p>
          <a:p>
            <a:pPr marL="0" indent="0">
              <a:buNone/>
            </a:pPr>
            <a:r>
              <a:rPr lang="el-GR" dirty="0"/>
              <a:t>το νόημα του ομιλητή</a:t>
            </a:r>
          </a:p>
          <a:p>
            <a:r>
              <a:rPr lang="el-GR" dirty="0"/>
              <a:t>Δανεισμός ως απόρροια της έννοιας του ρεπερτορίου </a:t>
            </a:r>
          </a:p>
          <a:p>
            <a:pPr marL="0" indent="0">
              <a:buNone/>
            </a:pPr>
            <a:r>
              <a:rPr lang="el-GR" dirty="0"/>
              <a:t>του δίγλωσσου ομιλητή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4A73DFC5-CBDA-4662-9F48-F470D6A0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959" y="0"/>
            <a:ext cx="479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FA03497-9BA3-4970-88F7-B954D4AD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διαδρομές των δανείων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DD09658-0A70-41C3-A483-E3ACA28F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-Roman"/>
              </a:rPr>
              <a:t>catsup, ketchup &lt; apparently originally from the Amoy dialect of Chinese </a:t>
            </a:r>
            <a:r>
              <a:rPr lang="en-US" i="1" dirty="0" err="1">
                <a:latin typeface="Times-Italic"/>
              </a:rPr>
              <a:t>kôechiap</a:t>
            </a:r>
            <a:r>
              <a:rPr lang="en-US" dirty="0">
                <a:latin typeface="Times-Roman"/>
              </a:rPr>
              <a:t>,</a:t>
            </a:r>
            <a:r>
              <a:rPr lang="el-GR" dirty="0">
                <a:latin typeface="Times-Roman"/>
              </a:rPr>
              <a:t>  </a:t>
            </a:r>
            <a:r>
              <a:rPr lang="en-US" i="1" dirty="0" err="1">
                <a:latin typeface="Times-Italic"/>
              </a:rPr>
              <a:t>kè-tsiap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‘brine of pickled fish or shellfish’, borrowed into Malay as</a:t>
            </a:r>
            <a:r>
              <a:rPr lang="el-GR" dirty="0">
                <a:latin typeface="Times-Roman"/>
              </a:rPr>
              <a:t> </a:t>
            </a:r>
            <a:r>
              <a:rPr lang="en-US" i="1" dirty="0" err="1">
                <a:latin typeface="Times-Italic"/>
              </a:rPr>
              <a:t>ke¯chap</a:t>
            </a:r>
            <a:r>
              <a:rPr lang="en-US" dirty="0">
                <a:latin typeface="Times-Roman"/>
              </a:rPr>
              <a:t>, taken by Dutch as </a:t>
            </a:r>
            <a:r>
              <a:rPr lang="en-US" i="1" dirty="0" err="1">
                <a:latin typeface="Times-Italic"/>
              </a:rPr>
              <a:t>ketjap</a:t>
            </a:r>
            <a:r>
              <a:rPr lang="en-US" dirty="0">
                <a:latin typeface="Times-Roman"/>
              </a:rPr>
              <a:t>, the probable source from which English</a:t>
            </a:r>
            <a:r>
              <a:rPr lang="el-G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acquired the term</a:t>
            </a:r>
          </a:p>
          <a:p>
            <a:r>
              <a:rPr lang="en-US" dirty="0">
                <a:latin typeface="Times-Roman"/>
              </a:rPr>
              <a:t>sugar &lt; ultimately from Arabic </a:t>
            </a:r>
            <a:r>
              <a:rPr lang="en-US" dirty="0" err="1">
                <a:latin typeface="Times-Roman"/>
              </a:rPr>
              <a:t>sukkar</a:t>
            </a:r>
            <a:r>
              <a:rPr lang="en-US" dirty="0">
                <a:latin typeface="Times-Roman"/>
              </a:rPr>
              <a:t>, through Old French </a:t>
            </a:r>
            <a:r>
              <a:rPr lang="en-US" dirty="0" err="1">
                <a:latin typeface="Times-Roman"/>
              </a:rPr>
              <a:t>çucre</a:t>
            </a:r>
            <a:r>
              <a:rPr lang="en-US" dirty="0">
                <a:latin typeface="Times-Roman"/>
              </a:rPr>
              <a:t>. Arabic </a:t>
            </a:r>
            <a:r>
              <a:rPr lang="en-US" dirty="0" err="1">
                <a:latin typeface="Times-Roman"/>
              </a:rPr>
              <a:t>sukkar</a:t>
            </a:r>
            <a:r>
              <a:rPr lang="en-US" dirty="0">
                <a:latin typeface="Times-Roman"/>
              </a:rPr>
              <a:t> itself is a borrowing from Persian </a:t>
            </a:r>
            <a:r>
              <a:rPr lang="en-US" dirty="0" err="1">
                <a:latin typeface="Times-Roman"/>
              </a:rPr>
              <a:t>shakar</a:t>
            </a:r>
            <a:r>
              <a:rPr lang="en-US" dirty="0">
                <a:latin typeface="Times-Roman"/>
              </a:rPr>
              <a:t>, apparently originally from Sanskrit </a:t>
            </a:r>
            <a:r>
              <a:rPr lang="en-US" dirty="0" err="1">
                <a:latin typeface="Times-Roman"/>
              </a:rPr>
              <a:t>sarkara</a:t>
            </a:r>
            <a:r>
              <a:rPr lang="el-GR" dirty="0">
                <a:latin typeface="Times-Roman"/>
              </a:rPr>
              <a:t> [πβ</a:t>
            </a:r>
            <a:r>
              <a:rPr lang="en-US" dirty="0">
                <a:latin typeface="Times-Roman"/>
              </a:rPr>
              <a:t>.</a:t>
            </a:r>
            <a:r>
              <a:rPr lang="el-GR" dirty="0">
                <a:latin typeface="Times-Roman"/>
              </a:rPr>
              <a:t> και Ελληνιστικό σάκχαριν]</a:t>
            </a:r>
          </a:p>
          <a:p>
            <a:r>
              <a:rPr lang="en-US" i="1" dirty="0">
                <a:latin typeface="Times-Italic"/>
              </a:rPr>
              <a:t>dollar</a:t>
            </a:r>
            <a:r>
              <a:rPr lang="en-US" dirty="0">
                <a:latin typeface="Times-Roman"/>
              </a:rPr>
              <a:t>: borrowed into English in the sixteenth century from Low German and</a:t>
            </a:r>
            <a:r>
              <a:rPr lang="el-G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Dutch </a:t>
            </a:r>
            <a:r>
              <a:rPr lang="en-US" i="1" dirty="0" err="1">
                <a:latin typeface="Times-Italic"/>
              </a:rPr>
              <a:t>daler</a:t>
            </a:r>
            <a:r>
              <a:rPr lang="en-US" dirty="0">
                <a:latin typeface="Times-Roman"/>
              </a:rPr>
              <a:t>, ultimately from High German </a:t>
            </a:r>
            <a:r>
              <a:rPr lang="en-US" i="1" dirty="0">
                <a:latin typeface="Times-Italic"/>
              </a:rPr>
              <a:t>thaler</a:t>
            </a:r>
            <a:r>
              <a:rPr lang="en-US" dirty="0">
                <a:latin typeface="Times-Roman"/>
              </a:rPr>
              <a:t>, in its full form </a:t>
            </a:r>
            <a:r>
              <a:rPr lang="en-US" i="1" dirty="0" err="1">
                <a:latin typeface="Times-Italic"/>
              </a:rPr>
              <a:t>Joachimsthaler</a:t>
            </a:r>
            <a:r>
              <a:rPr lang="en-US" dirty="0">
                <a:latin typeface="Times-Roman"/>
              </a:rPr>
              <a:t>,</a:t>
            </a:r>
            <a:r>
              <a:rPr lang="el-G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 place in Bohemia, literally ‘of Joachim’s valley’, from where the German </a:t>
            </a:r>
            <a:r>
              <a:rPr lang="en-US" i="1" dirty="0">
                <a:latin typeface="Times-Italic"/>
              </a:rPr>
              <a:t>thaler</a:t>
            </a:r>
            <a:r>
              <a:rPr lang="en-US" dirty="0">
                <a:latin typeface="Times-Roman"/>
              </a:rPr>
              <a:t>,</a:t>
            </a:r>
            <a:r>
              <a:rPr lang="el-G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 large silver coin of the 1600s, came, from a silver mine opened there in 1516</a:t>
            </a:r>
            <a:r>
              <a:rPr lang="el-G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(Cf. German </a:t>
            </a:r>
            <a:r>
              <a:rPr lang="en-US" i="1" dirty="0">
                <a:latin typeface="Times-Italic"/>
              </a:rPr>
              <a:t>Tal </a:t>
            </a:r>
            <a:r>
              <a:rPr lang="en-US" dirty="0">
                <a:latin typeface="Times-Roman"/>
              </a:rPr>
              <a:t>‘valley’, English </a:t>
            </a:r>
            <a:r>
              <a:rPr lang="en-US" i="1" dirty="0">
                <a:latin typeface="Times-Italic"/>
              </a:rPr>
              <a:t>dale</a:t>
            </a:r>
            <a:r>
              <a:rPr lang="en-US" dirty="0">
                <a:latin typeface="Times-Roman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Medieval Greek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tsan'garios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dzan'garios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derived from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dzanga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'a kind of soft and high shoe' by means of the derivational suffix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'-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arios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(of Latin origin) </a:t>
            </a:r>
            <a:r>
              <a:rPr lang="zh-CN" altLang="en-US" dirty="0">
                <a:solidFill>
                  <a:srgbClr val="000000"/>
                </a:solidFill>
                <a:latin typeface="SimSun" panose="02010600030101010101" pitchFamily="2" charset="-122"/>
              </a:rPr>
              <a:t>←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Late Latin 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</a:rPr>
              <a:t>zanca</a:t>
            </a:r>
            <a:r>
              <a:rPr lang="en-US" altLang="zh-CN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'a kind of shoe worn by the Iranian tribe of the Parthians', of Iranian origin (Persian?).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00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A806E50-66C9-4004-B53A-98496658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Υιοθέτηση δανείου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E512747-5F16-4FDE-AA34-61084A18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Πολλά δάνεια, τουλάχιστον στα αρχικά στάδια της χρήσης τους, παραμένουν ίδια (ή παρόμοια) τόσο σε μορφή όσο και σε περιεχόμενο &gt; «Υιοθέτηση δανείου»</a:t>
            </a:r>
          </a:p>
          <a:p>
            <a:r>
              <a:rPr lang="el-GR" dirty="0"/>
              <a:t>Αυτή είναι η περίπτωση των περισσότερων σύγχρονων Αγγλικών δανείων στην Ελληνική</a:t>
            </a:r>
          </a:p>
          <a:p>
            <a:r>
              <a:rPr lang="el-GR" dirty="0"/>
              <a:t>Αυτό όμως μπορεί να συμβεί μόνο εφόσον είναι συμβατή η φωνολογική δομή των γλωσσών</a:t>
            </a:r>
          </a:p>
          <a:p>
            <a:r>
              <a:rPr lang="el-GR" dirty="0"/>
              <a:t>Αν όχι &gt; προσαρμογή δανείου</a:t>
            </a:r>
          </a:p>
        </p:txBody>
      </p:sp>
    </p:spTree>
    <p:extLst>
      <p:ext uri="{BB962C8B-B14F-4D97-AF65-F5344CB8AC3E}">
        <p14:creationId xmlns:p14="http://schemas.microsoft.com/office/powerpoint/2010/main" val="27276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0714EE-681A-4512-B997-A8F05C19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Προσαρμογή δανείου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When a foreign word falls by accident into the fountain of a language, it will</a:t>
            </a:r>
            <a:br>
              <a:rPr lang="en-US" sz="1800" dirty="0"/>
            </a:br>
            <a:r>
              <a:rPr lang="en-US" sz="1800" dirty="0"/>
              <a:t>get driven around in there until it takes on that language’s </a:t>
            </a:r>
            <a:r>
              <a:rPr lang="en-US" sz="1800" dirty="0" err="1"/>
              <a:t>colour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(Jakob Grimm)</a:t>
            </a:r>
            <a:endParaRPr lang="el-GR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2234A77-4F00-4AF2-B2DC-AEC679CB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l-GR" dirty="0"/>
              <a:t>Φωνολογική: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κρουασάν &lt; </a:t>
            </a:r>
            <a:r>
              <a:rPr lang="el-GR" dirty="0" err="1"/>
              <a:t>Γαλ</a:t>
            </a:r>
            <a:r>
              <a:rPr lang="el-GR" dirty="0"/>
              <a:t>. </a:t>
            </a:r>
            <a:r>
              <a:rPr lang="en-US" dirty="0"/>
              <a:t>Croissant,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ντους &lt; </a:t>
            </a:r>
            <a:r>
              <a:rPr lang="el-GR" dirty="0" err="1"/>
              <a:t>Γαλ</a:t>
            </a:r>
            <a:r>
              <a:rPr lang="el-GR" dirty="0"/>
              <a:t>. </a:t>
            </a:r>
            <a:r>
              <a:rPr lang="en-US" dirty="0"/>
              <a:t>Douche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τζατζίκι</a:t>
            </a:r>
            <a:r>
              <a:rPr lang="en-US" dirty="0"/>
              <a:t> / </a:t>
            </a:r>
            <a:r>
              <a:rPr lang="el-GR" dirty="0" err="1"/>
              <a:t>σατζίκι</a:t>
            </a:r>
            <a:r>
              <a:rPr lang="el-GR" dirty="0"/>
              <a:t> &lt; Τουρκ. </a:t>
            </a:r>
            <a:r>
              <a:rPr lang="en-US" dirty="0" err="1"/>
              <a:t>Cacik</a:t>
            </a:r>
            <a:r>
              <a:rPr lang="el-GR" dirty="0"/>
              <a:t>,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πατσαβούρα &lt; </a:t>
            </a:r>
            <a:r>
              <a:rPr lang="en-US" dirty="0"/>
              <a:t>Ven. </a:t>
            </a:r>
            <a:r>
              <a:rPr lang="en-US" dirty="0" err="1"/>
              <a:t>spazzadura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cruz</a:t>
            </a:r>
            <a:r>
              <a:rPr lang="en-US" dirty="0"/>
              <a:t> &gt; </a:t>
            </a:r>
            <a:r>
              <a:rPr lang="en-US" dirty="0" err="1"/>
              <a:t>rus</a:t>
            </a:r>
            <a:r>
              <a:rPr lang="en-US" dirty="0"/>
              <a:t> (Chol) </a:t>
            </a:r>
            <a:endParaRPr lang="el-GR" dirty="0"/>
          </a:p>
          <a:p>
            <a:r>
              <a:rPr lang="el-GR" dirty="0" err="1"/>
              <a:t>Μορφο</a:t>
            </a:r>
            <a:r>
              <a:rPr lang="el-GR" dirty="0"/>
              <a:t>-φωνολογική: </a:t>
            </a:r>
            <a:r>
              <a:rPr lang="el-GR" dirty="0" err="1"/>
              <a:t>Ιαπ</a:t>
            </a:r>
            <a:r>
              <a:rPr lang="el-GR" dirty="0"/>
              <a:t>. </a:t>
            </a:r>
            <a:r>
              <a:rPr lang="en-US" dirty="0" err="1"/>
              <a:t>Torakuta</a:t>
            </a:r>
            <a:r>
              <a:rPr lang="en-US" dirty="0"/>
              <a:t> &lt; </a:t>
            </a:r>
            <a:r>
              <a:rPr lang="el-GR" dirty="0"/>
              <a:t>Αγγλ. </a:t>
            </a:r>
            <a:r>
              <a:rPr lang="en-US" dirty="0"/>
              <a:t>Tractor, </a:t>
            </a:r>
            <a:r>
              <a:rPr lang="en-US" dirty="0" err="1"/>
              <a:t>basuketto</a:t>
            </a:r>
            <a:r>
              <a:rPr lang="en-US" dirty="0"/>
              <a:t> &lt; basket, </a:t>
            </a:r>
            <a:r>
              <a:rPr lang="el-GR" dirty="0"/>
              <a:t>μπιφτέκι &lt; Τουρκ. </a:t>
            </a:r>
            <a:r>
              <a:rPr lang="en-US" dirty="0" err="1"/>
              <a:t>Biftek</a:t>
            </a:r>
            <a:r>
              <a:rPr lang="el-GR" dirty="0"/>
              <a:t>, μαραφέτι &lt; Τουρκ. </a:t>
            </a:r>
            <a:r>
              <a:rPr lang="en-US" dirty="0" err="1"/>
              <a:t>Marifet</a:t>
            </a:r>
            <a:r>
              <a:rPr lang="en-US" dirty="0"/>
              <a:t>, </a:t>
            </a:r>
            <a:r>
              <a:rPr lang="el-GR" dirty="0"/>
              <a:t>Αγγλ. </a:t>
            </a:r>
            <a:r>
              <a:rPr lang="en-US" dirty="0"/>
              <a:t>Slogan &lt; Scottish Gaelic </a:t>
            </a:r>
            <a:r>
              <a:rPr lang="en-US" dirty="0" err="1"/>
              <a:t>Sluaghghairm</a:t>
            </a:r>
            <a:r>
              <a:rPr lang="en-US" dirty="0"/>
              <a:t> (= war-cry)</a:t>
            </a:r>
            <a:endParaRPr lang="el-GR" dirty="0"/>
          </a:p>
          <a:p>
            <a:r>
              <a:rPr lang="el-GR" dirty="0"/>
              <a:t>Συχνός μηχανισμός: </a:t>
            </a:r>
            <a:r>
              <a:rPr lang="en-US" dirty="0"/>
              <a:t>Light verb, </a:t>
            </a:r>
            <a:r>
              <a:rPr lang="el-GR" dirty="0"/>
              <a:t>π.χ. κάνω </a:t>
            </a:r>
            <a:r>
              <a:rPr lang="en-US" dirty="0"/>
              <a:t>upload… (</a:t>
            </a:r>
            <a:r>
              <a:rPr lang="el-GR" dirty="0"/>
              <a:t>το ίδιο σε πολλές γλώσσες, π.χ. </a:t>
            </a:r>
            <a:r>
              <a:rPr lang="el-GR" dirty="0" err="1"/>
              <a:t>Ιαπ</a:t>
            </a:r>
            <a:r>
              <a:rPr lang="el-GR" dirty="0"/>
              <a:t>. </a:t>
            </a:r>
            <a:r>
              <a:rPr lang="en-US" dirty="0" err="1"/>
              <a:t>Kisu</a:t>
            </a:r>
            <a:r>
              <a:rPr lang="en-US" dirty="0"/>
              <a:t> sure </a:t>
            </a:r>
            <a:r>
              <a:rPr lang="en-US"/>
              <a:t>= kiss make….)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600957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2174</TotalTime>
  <Words>1346</Words>
  <Application>Microsoft Macintosh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Courier New</vt:lpstr>
      <vt:lpstr>SimSun</vt:lpstr>
      <vt:lpstr>Times-Italic</vt:lpstr>
      <vt:lpstr>Times-Roman</vt:lpstr>
      <vt:lpstr>Trebuchet MS</vt:lpstr>
      <vt:lpstr>Wingdings</vt:lpstr>
      <vt:lpstr>Wingdings 3</vt:lpstr>
      <vt:lpstr>华文新魏</vt:lpstr>
      <vt:lpstr>Όψη</vt:lpstr>
      <vt:lpstr>Αποτελέσματα Γλωσσικής Επαφής</vt:lpstr>
      <vt:lpstr>Αποτελέσματα Γλωσσικής Επαφής</vt:lpstr>
      <vt:lpstr>Α/Β.1 Λεξιλογικός δανεισμός</vt:lpstr>
      <vt:lpstr>Λόγοι λεξιλογικού δανεισμού</vt:lpstr>
      <vt:lpstr>Λόγοι λεξιλογικού δανεισμού (συν.)</vt:lpstr>
      <vt:lpstr>Ίσως και κάτι ακόμα…</vt:lpstr>
      <vt:lpstr>Οι διαδρομές των δανείων</vt:lpstr>
      <vt:lpstr>Υιοθέτηση δανείου</vt:lpstr>
      <vt:lpstr>Προσαρμογή δανείου When a foreign word falls by accident into the fountain of a language, it will get driven around in there until it takes on that language’s colour. (Jakob Grimm)</vt:lpstr>
      <vt:lpstr>Παράμετροι προσαρμογής</vt:lpstr>
      <vt:lpstr>Μεταφραστικά δάνεια</vt:lpstr>
      <vt:lpstr>Ρωμαίοι</vt:lpstr>
      <vt:lpstr>Δάνεια και σημασία</vt:lpstr>
      <vt:lpstr>Παρανοήσεις</vt:lpstr>
      <vt:lpstr>Κάποια επιπλέον θέματα 1. Αντιδάνεια</vt:lpstr>
      <vt:lpstr>2. Βασικό λεξιλόγιο</vt:lpstr>
      <vt:lpstr>Όμως…</vt:lpstr>
      <vt:lpstr>3. Στάση των ομιλητών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Αποτελέσματα Γλωσσικής Επαφής</dc:title>
  <dc:creator>WinUser</dc:creator>
  <cp:lastModifiedBy>Microsoft Office User</cp:lastModifiedBy>
  <cp:revision>45</cp:revision>
  <dcterms:created xsi:type="dcterms:W3CDTF">2019-03-05T11:15:50Z</dcterms:created>
  <dcterms:modified xsi:type="dcterms:W3CDTF">2019-04-20T19:41:16Z</dcterms:modified>
</cp:coreProperties>
</file>