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8"/>
    <p:restoredTop sz="73333"/>
  </p:normalViewPr>
  <p:slideViewPr>
    <p:cSldViewPr snapToGrid="0" snapToObjects="1">
      <p:cViewPr varScale="1">
        <p:scale>
          <a:sx n="92" d="100"/>
          <a:sy n="92" d="100"/>
        </p:scale>
        <p:origin x="8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BA5EAA-E12A-F54A-BCF8-DF96398399A7}" type="datetimeFigureOut">
              <a:rPr lang="el-GR" smtClean="0"/>
              <a:t>10/6/21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D09FF2-F846-CA4B-91E6-8FDB67E26AA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49631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D09FF2-F846-CA4B-91E6-8FDB67E26AA5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6503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6/10/21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err="1"/>
              <a:t>Διγλωσσ</a:t>
            </a:r>
            <a:r>
              <a:rPr lang="en-US" dirty="0" err="1"/>
              <a:t>ί</a:t>
            </a:r>
            <a:r>
              <a:rPr lang="el-GR" dirty="0"/>
              <a:t>α και Εκπαίδευση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Ατομικές και Κοινωνικές πτυχές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126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A7BC1C44-E9C2-5B48-898A-CA801643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1254868"/>
          </a:xfrm>
        </p:spPr>
        <p:txBody>
          <a:bodyPr anchor="b">
            <a:normAutofit/>
          </a:bodyPr>
          <a:lstStyle/>
          <a:p>
            <a:r>
              <a:rPr lang="el-GR" sz="2800">
                <a:solidFill>
                  <a:srgbClr val="262626"/>
                </a:solidFill>
              </a:rPr>
              <a:t>Παλιά θεώρηση της διγλωσσίας</a:t>
            </a:r>
          </a:p>
        </p:txBody>
      </p: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506A5ABB-AFC7-4CA9-AFB0-57B9E493A7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430471"/>
            <a:ext cx="2835464" cy="3552039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262626"/>
                </a:solidFill>
              </a:rPr>
              <a:t>Μέχρι την δεκαετία του ‘70: η γνώση των δύο γλωσσών είναι χωριστή, και μάλιστα ανταγωνιστική</a:t>
            </a:r>
            <a:endParaRPr 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The Balance Theory">
            <a:extLst>
              <a:ext uri="{FF2B5EF4-FFF2-40B4-BE49-F238E27FC236}">
                <a16:creationId xmlns:a16="http://schemas.microsoft.com/office/drawing/2014/main" id="{13BA8469-AF52-1844-B016-E42993D29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8143" y="609602"/>
            <a:ext cx="5513575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54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2" name="Rectangle 72">
            <a:extLst>
              <a:ext uri="{FF2B5EF4-FFF2-40B4-BE49-F238E27FC236}">
                <a16:creationId xmlns:a16="http://schemas.microsoft.com/office/drawing/2014/main" id="{7E61F402-3445-458A-9A2B-D28FD2883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74">
            <a:extLst>
              <a:ext uri="{FF2B5EF4-FFF2-40B4-BE49-F238E27FC236}">
                <a16:creationId xmlns:a16="http://schemas.microsoft.com/office/drawing/2014/main" id="{A673C096-95AE-4644-B76C-1DF1B667D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77A91835-418B-4867-87D7-1376A57F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65B511A1-E0EC-49FE-8068-9DA29CD00E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4A61BC5F-ADA4-4DBA-9C6B-E17E0B82E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1CE6F7D2-ACED-47D2-BEFD-FB26F75374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Τίτλος 1">
            <a:extLst>
              <a:ext uri="{FF2B5EF4-FFF2-40B4-BE49-F238E27FC236}">
                <a16:creationId xmlns:a16="http://schemas.microsoft.com/office/drawing/2014/main" id="{2320E0E2-A585-4A46-8471-A0A16255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l-GR" sz="2800">
                <a:solidFill>
                  <a:srgbClr val="262626"/>
                </a:solidFill>
              </a:rPr>
              <a:t>Νεότερες αντιλήψεις (</a:t>
            </a:r>
            <a:r>
              <a:rPr lang="en-US" sz="2800">
                <a:solidFill>
                  <a:srgbClr val="262626"/>
                </a:solidFill>
              </a:rPr>
              <a:t>Cummins)</a:t>
            </a:r>
            <a:endParaRPr lang="el-GR" sz="2800">
              <a:solidFill>
                <a:srgbClr val="262626"/>
              </a:solidFill>
            </a:endParaRPr>
          </a:p>
        </p:txBody>
      </p:sp>
      <p:cxnSp>
        <p:nvCxnSpPr>
          <p:cNvPr id="1034" name="Straight Connector 80">
            <a:extLst>
              <a:ext uri="{FF2B5EF4-FFF2-40B4-BE49-F238E27FC236}">
                <a16:creationId xmlns:a16="http://schemas.microsoft.com/office/drawing/2014/main" id="{2BE880E9-2B86-4CDB-B5B7-308745CDD1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5" name="Content Placeholder 1029">
            <a:extLst>
              <a:ext uri="{FF2B5EF4-FFF2-40B4-BE49-F238E27FC236}">
                <a16:creationId xmlns:a16="http://schemas.microsoft.com/office/drawing/2014/main" id="{AC55D6FD-085B-40BA-81F4-57E3229CD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93774"/>
            <a:ext cx="3660057" cy="3382094"/>
          </a:xfrm>
        </p:spPr>
        <p:txBody>
          <a:bodyPr>
            <a:normAutofit/>
          </a:bodyPr>
          <a:lstStyle/>
          <a:p>
            <a:r>
              <a:rPr lang="el-GR" sz="1600" dirty="0">
                <a:solidFill>
                  <a:srgbClr val="262626"/>
                </a:solidFill>
              </a:rPr>
              <a:t>Από την δεκαετία του 1970: αναθεώρηση των παλιών αντιλήψεων</a:t>
            </a:r>
          </a:p>
          <a:p>
            <a:r>
              <a:rPr lang="en-US" sz="1600" dirty="0">
                <a:solidFill>
                  <a:srgbClr val="262626"/>
                </a:solidFill>
              </a:rPr>
              <a:t>Cummins: </a:t>
            </a:r>
            <a:endParaRPr lang="el-GR" sz="1600" dirty="0">
              <a:solidFill>
                <a:srgbClr val="262626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1600" dirty="0">
                <a:solidFill>
                  <a:srgbClr val="262626"/>
                </a:solidFill>
              </a:rPr>
              <a:t>Θεωρία της κοινής υποκείμενης γλωσσικής ικανότητας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1600" dirty="0" err="1">
                <a:solidFill>
                  <a:srgbClr val="262626"/>
                </a:solidFill>
              </a:rPr>
              <a:t>Αρχ</a:t>
            </a:r>
            <a:r>
              <a:rPr lang="en-US" sz="1600" dirty="0" err="1">
                <a:solidFill>
                  <a:srgbClr val="262626"/>
                </a:solidFill>
              </a:rPr>
              <a:t>ή</a:t>
            </a:r>
            <a:r>
              <a:rPr lang="el-GR" sz="1600" dirty="0">
                <a:solidFill>
                  <a:srgbClr val="262626"/>
                </a:solidFill>
              </a:rPr>
              <a:t> της αλληλεξάρτησης των γλωσσών</a:t>
            </a:r>
            <a:endParaRPr lang="en-US" sz="1600" dirty="0">
              <a:solidFill>
                <a:srgbClr val="262626"/>
              </a:solidFill>
            </a:endParaRPr>
          </a:p>
        </p:txBody>
      </p:sp>
      <p:pic>
        <p:nvPicPr>
          <p:cNvPr id="1026" name="Picture 2" descr="Common Underlying Proficiency- Dual icerberg analogy. The Bilingual student  has the advantage, the… | Iceberg theory, Language acquisition theories,  Language levels">
            <a:extLst>
              <a:ext uri="{FF2B5EF4-FFF2-40B4-BE49-F238E27FC236}">
                <a16:creationId xmlns:a16="http://schemas.microsoft.com/office/drawing/2014/main" id="{47F29E57-8D38-5041-81FB-98F390FD0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8668" y="1818128"/>
            <a:ext cx="5469466" cy="3221740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67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8B4F43-DA68-014F-AF07-5EDA04060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Διαγλώσσα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28109C3-9B9E-DC42-BC02-282F0E0ED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αναθεωρημένη προσέγγιση της διγλωσσίας εξηγεί πολύ πειστικότερα την λεγόμενη </a:t>
            </a:r>
            <a:r>
              <a:rPr lang="el-GR" dirty="0" err="1"/>
              <a:t>διαγλώσσα</a:t>
            </a:r>
            <a:r>
              <a:rPr lang="el-GR" dirty="0"/>
              <a:t> (</a:t>
            </a:r>
            <a:r>
              <a:rPr lang="en-US" dirty="0"/>
              <a:t>interlanguage) </a:t>
            </a:r>
            <a:r>
              <a:rPr lang="el-GR" dirty="0"/>
              <a:t>που εμφανίζουν οι ομιλητές κατά την κατάκτηση της Γ2</a:t>
            </a:r>
          </a:p>
          <a:p>
            <a:r>
              <a:rPr lang="el-GR" dirty="0" err="1"/>
              <a:t>Διαγλώσσα</a:t>
            </a:r>
            <a:r>
              <a:rPr lang="el-GR" dirty="0"/>
              <a:t>: Συστηματική γλωσσική ποικιλία που αποκλίνει από την γλώσσα-στόχο</a:t>
            </a:r>
          </a:p>
          <a:p>
            <a:r>
              <a:rPr lang="el-GR" dirty="0"/>
              <a:t>Αρχικά (1972) είχε θεωρηθεί ότι αφορά μόνο τους ενήλικους που κατακτούν μία Γ2, αλλά πλέον χρησιμοποιείται για όλους τους δυνάμει δίγλωσσους</a:t>
            </a:r>
          </a:p>
        </p:txBody>
      </p:sp>
    </p:spTree>
    <p:extLst>
      <p:ext uri="{BB962C8B-B14F-4D97-AF65-F5344CB8AC3E}">
        <p14:creationId xmlns:p14="http://schemas.microsoft.com/office/powerpoint/2010/main" val="53713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70B3619-E403-2641-990C-2091EE9D54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Χαρακτηριστικά της </a:t>
            </a:r>
            <a:r>
              <a:rPr lang="el-GR" dirty="0" err="1"/>
              <a:t>διαγλώσσας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491C17A-F891-8940-9A40-CE34B0E089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l-GR" dirty="0"/>
              <a:t>Παρεμβολή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Σταδιακή ανάπτυξη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Ποικιλότητα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Απολίθωση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«Λάθη», ως αποτέλεσμα όλων των παραπάνω παραγόντων</a:t>
            </a:r>
          </a:p>
        </p:txBody>
      </p:sp>
    </p:spTree>
    <p:extLst>
      <p:ext uri="{BB962C8B-B14F-4D97-AF65-F5344CB8AC3E}">
        <p14:creationId xmlns:p14="http://schemas.microsoft.com/office/powerpoint/2010/main" val="558519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A772FBA-435C-C74E-AD56-43C0E7C1C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Διγλωσσία και εκπαίδευση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BDFE19BE-38F8-E944-AE8C-5C4195079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Ποικίλες προσεγγίσεις στο φαινόμενο στο πλαίσιο της σχολικής εκπαίδευσης</a:t>
            </a:r>
          </a:p>
          <a:p>
            <a:r>
              <a:rPr lang="el-GR" dirty="0" err="1"/>
              <a:t>Βασικ</a:t>
            </a:r>
            <a:r>
              <a:rPr lang="en-US" dirty="0" err="1"/>
              <a:t>ή</a:t>
            </a:r>
            <a:r>
              <a:rPr lang="el-GR" dirty="0"/>
              <a:t> παράμετρος ο στόχος: γλωσσική αφομοίωση / διατήρηση της διγλωσσίας</a:t>
            </a:r>
          </a:p>
          <a:p>
            <a:r>
              <a:rPr lang="el-GR" dirty="0"/>
              <a:t>Ο </a:t>
            </a:r>
            <a:r>
              <a:rPr lang="el-GR" dirty="0" err="1"/>
              <a:t>στ</a:t>
            </a:r>
            <a:r>
              <a:rPr lang="en-US" dirty="0" err="1"/>
              <a:t>ό</a:t>
            </a:r>
            <a:r>
              <a:rPr lang="el-GR" dirty="0" err="1"/>
              <a:t>χος</a:t>
            </a:r>
            <a:r>
              <a:rPr lang="el-GR" dirty="0"/>
              <a:t> μπορεί να είναι ρητά εκπεφρασμένος ή και όχι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253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29126D-C437-1949-8C8F-F9980F5A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Τρεις βασικές θεωρήσεις της διγλωσσίας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E30B350-1BB6-6F44-84E7-B7234BEB3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διγλωσσία ως πρόβλημα</a:t>
            </a:r>
          </a:p>
          <a:p>
            <a:r>
              <a:rPr lang="el-GR" dirty="0"/>
              <a:t>Η διγλωσσία ως δικαίωμα</a:t>
            </a:r>
          </a:p>
          <a:p>
            <a:r>
              <a:rPr lang="el-GR" dirty="0"/>
              <a:t>Η διγλωσσία ως κεφάλαιο </a:t>
            </a:r>
          </a:p>
        </p:txBody>
      </p:sp>
    </p:spTree>
    <p:extLst>
      <p:ext uri="{BB962C8B-B14F-4D97-AF65-F5344CB8AC3E}">
        <p14:creationId xmlns:p14="http://schemas.microsoft.com/office/powerpoint/2010/main" val="39950950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7B9B77A-44EA-5C43-998D-336458670F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Ελληνική πραγματικότητα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DA06C80-41D8-7849-B3E7-6462FB57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?????</a:t>
            </a:r>
          </a:p>
        </p:txBody>
      </p:sp>
    </p:spTree>
    <p:extLst>
      <p:ext uri="{BB962C8B-B14F-4D97-AF65-F5344CB8AC3E}">
        <p14:creationId xmlns:p14="http://schemas.microsoft.com/office/powerpoint/2010/main" val="11433064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6588</TotalTime>
  <Words>193</Words>
  <Application>Microsoft Macintosh PowerPoint</Application>
  <PresentationFormat>Ευρεία οθόνη</PresentationFormat>
  <Paragraphs>30</Paragraphs>
  <Slides>8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8</vt:i4>
      </vt:variant>
    </vt:vector>
  </HeadingPairs>
  <TitlesOfParts>
    <vt:vector size="12" baseType="lpstr">
      <vt:lpstr>Arial</vt:lpstr>
      <vt:lpstr>Calibri</vt:lpstr>
      <vt:lpstr>Garamond</vt:lpstr>
      <vt:lpstr>Organic</vt:lpstr>
      <vt:lpstr>Διγλωσσία και Εκπαίδευση</vt:lpstr>
      <vt:lpstr>Παλιά θεώρηση της διγλωσσίας</vt:lpstr>
      <vt:lpstr>Νεότερες αντιλήψεις (Cummins)</vt:lpstr>
      <vt:lpstr>Διαγλώσσα</vt:lpstr>
      <vt:lpstr>Χαρακτηριστικά της διαγλώσσας</vt:lpstr>
      <vt:lpstr>Διγλωσσία και εκπαίδευση</vt:lpstr>
      <vt:lpstr>Τρεις βασικές θεωρήσεις της διγλωσσίας</vt:lpstr>
      <vt:lpstr>Η Ελληνική πραγματικότητα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Γλωσσικός Θάνατος</dc:title>
  <dc:creator>Microsoft Office User</dc:creator>
  <cp:lastModifiedBy>Μαρκόπουλος Θεόδωρος</cp:lastModifiedBy>
  <cp:revision>32</cp:revision>
  <dcterms:created xsi:type="dcterms:W3CDTF">2019-05-17T07:52:18Z</dcterms:created>
  <dcterms:modified xsi:type="dcterms:W3CDTF">2021-06-11T06:14:26Z</dcterms:modified>
</cp:coreProperties>
</file>