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7" r:id="rId2"/>
    <p:sldId id="256" r:id="rId3"/>
    <p:sldId id="258" r:id="rId4"/>
    <p:sldId id="268" r:id="rId5"/>
    <p:sldId id="261" r:id="rId6"/>
    <p:sldId id="262" r:id="rId7"/>
    <p:sldId id="264" r:id="rId8"/>
    <p:sldId id="263" r:id="rId9"/>
    <p:sldId id="257" r:id="rId10"/>
    <p:sldId id="259" r:id="rId11"/>
    <p:sldId id="269" r:id="rId12"/>
    <p:sldId id="265" r:id="rId13"/>
    <p:sldId id="266" r:id="rId1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0DF421A-AD69-4CCF-94F1-8422B1C94C7C}" v="3" dt="2025-12-16T20:24:41.67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88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Γκότση Γεωργία" userId="472e339c-d673-48e8-9309-c3b1731a2deb" providerId="ADAL" clId="{16CCE3F7-A6D5-43B2-B762-A2297A25CAF6}"/>
    <pc:docChg chg="custSel addSld modSld">
      <pc:chgData name="Γκότση Γεωργία" userId="472e339c-d673-48e8-9309-c3b1731a2deb" providerId="ADAL" clId="{16CCE3F7-A6D5-43B2-B762-A2297A25CAF6}" dt="2025-12-16T20:30:51.231" v="218" actId="26606"/>
      <pc:docMkLst>
        <pc:docMk/>
      </pc:docMkLst>
      <pc:sldChg chg="addSp delSp modSp mod">
        <pc:chgData name="Γκότση Γεωργία" userId="472e339c-d673-48e8-9309-c3b1731a2deb" providerId="ADAL" clId="{16CCE3F7-A6D5-43B2-B762-A2297A25CAF6}" dt="2025-12-16T20:30:51.231" v="218" actId="26606"/>
        <pc:sldMkLst>
          <pc:docMk/>
          <pc:sldMk cId="4137836099" sldId="256"/>
        </pc:sldMkLst>
        <pc:spChg chg="mod">
          <ac:chgData name="Γκότση Γεωργία" userId="472e339c-d673-48e8-9309-c3b1731a2deb" providerId="ADAL" clId="{16CCE3F7-A6D5-43B2-B762-A2297A25CAF6}" dt="2025-12-16T20:30:51.231" v="218" actId="26606"/>
          <ac:spMkLst>
            <pc:docMk/>
            <pc:sldMk cId="4137836099" sldId="256"/>
            <ac:spMk id="2" creationId="{00000000-0000-0000-0000-000000000000}"/>
          </ac:spMkLst>
        </pc:spChg>
        <pc:spChg chg="del mod">
          <ac:chgData name="Γκότση Γεωργία" userId="472e339c-d673-48e8-9309-c3b1731a2deb" providerId="ADAL" clId="{16CCE3F7-A6D5-43B2-B762-A2297A25CAF6}" dt="2025-12-16T20:30:51.231" v="218" actId="26606"/>
          <ac:spMkLst>
            <pc:docMk/>
            <pc:sldMk cId="4137836099" sldId="256"/>
            <ac:spMk id="3" creationId="{00000000-0000-0000-0000-000000000000}"/>
          </ac:spMkLst>
        </pc:spChg>
        <pc:graphicFrameChg chg="add">
          <ac:chgData name="Γκότση Γεωργία" userId="472e339c-d673-48e8-9309-c3b1731a2deb" providerId="ADAL" clId="{16CCE3F7-A6D5-43B2-B762-A2297A25CAF6}" dt="2025-12-16T20:30:51.231" v="218" actId="26606"/>
          <ac:graphicFrameMkLst>
            <pc:docMk/>
            <pc:sldMk cId="4137836099" sldId="256"/>
            <ac:graphicFrameMk id="5" creationId="{F6E23ECF-335E-29D9-E116-A3D7979ECE91}"/>
          </ac:graphicFrameMkLst>
        </pc:graphicFrameChg>
      </pc:sldChg>
      <pc:sldChg chg="modSp mod">
        <pc:chgData name="Γκότση Γεωργία" userId="472e339c-d673-48e8-9309-c3b1731a2deb" providerId="ADAL" clId="{16CCE3F7-A6D5-43B2-B762-A2297A25CAF6}" dt="2025-12-16T20:20:55.915" v="15" actId="115"/>
        <pc:sldMkLst>
          <pc:docMk/>
          <pc:sldMk cId="283190708" sldId="257"/>
        </pc:sldMkLst>
        <pc:spChg chg="mod">
          <ac:chgData name="Γκότση Γεωργία" userId="472e339c-d673-48e8-9309-c3b1731a2deb" providerId="ADAL" clId="{16CCE3F7-A6D5-43B2-B762-A2297A25CAF6}" dt="2025-12-16T20:20:55.915" v="15" actId="115"/>
          <ac:spMkLst>
            <pc:docMk/>
            <pc:sldMk cId="283190708" sldId="257"/>
            <ac:spMk id="3" creationId="{00000000-0000-0000-0000-000000000000}"/>
          </ac:spMkLst>
        </pc:spChg>
      </pc:sldChg>
      <pc:sldChg chg="modSp mod">
        <pc:chgData name="Γκότση Γεωργία" userId="472e339c-d673-48e8-9309-c3b1731a2deb" providerId="ADAL" clId="{16CCE3F7-A6D5-43B2-B762-A2297A25CAF6}" dt="2025-12-16T20:19:41.506" v="0" actId="20577"/>
        <pc:sldMkLst>
          <pc:docMk/>
          <pc:sldMk cId="848719020" sldId="261"/>
        </pc:sldMkLst>
        <pc:graphicFrameChg chg="modGraphic">
          <ac:chgData name="Γκότση Γεωργία" userId="472e339c-d673-48e8-9309-c3b1731a2deb" providerId="ADAL" clId="{16CCE3F7-A6D5-43B2-B762-A2297A25CAF6}" dt="2025-12-16T20:19:41.506" v="0" actId="20577"/>
          <ac:graphicFrameMkLst>
            <pc:docMk/>
            <pc:sldMk cId="848719020" sldId="261"/>
            <ac:graphicFrameMk id="15" creationId="{70815697-F720-E49C-E0A4-B78AAD338422}"/>
          </ac:graphicFrameMkLst>
        </pc:graphicFrameChg>
      </pc:sldChg>
      <pc:sldChg chg="modSp mod">
        <pc:chgData name="Γκότση Γεωργία" userId="472e339c-d673-48e8-9309-c3b1731a2deb" providerId="ADAL" clId="{16CCE3F7-A6D5-43B2-B762-A2297A25CAF6}" dt="2025-12-16T20:20:15.272" v="13" actId="20577"/>
        <pc:sldMkLst>
          <pc:docMk/>
          <pc:sldMk cId="661395462" sldId="262"/>
        </pc:sldMkLst>
        <pc:spChg chg="mod">
          <ac:chgData name="Γκότση Γεωργία" userId="472e339c-d673-48e8-9309-c3b1731a2deb" providerId="ADAL" clId="{16CCE3F7-A6D5-43B2-B762-A2297A25CAF6}" dt="2025-12-16T20:20:15.272" v="13" actId="20577"/>
          <ac:spMkLst>
            <pc:docMk/>
            <pc:sldMk cId="661395462" sldId="262"/>
            <ac:spMk id="3" creationId="{00000000-0000-0000-0000-000000000000}"/>
          </ac:spMkLst>
        </pc:spChg>
      </pc:sldChg>
      <pc:sldChg chg="modSp new mod">
        <pc:chgData name="Γκότση Γεωργία" userId="472e339c-d673-48e8-9309-c3b1731a2deb" providerId="ADAL" clId="{16CCE3F7-A6D5-43B2-B762-A2297A25CAF6}" dt="2025-12-16T20:27:43.914" v="214" actId="113"/>
        <pc:sldMkLst>
          <pc:docMk/>
          <pc:sldMk cId="1407388491" sldId="269"/>
        </pc:sldMkLst>
        <pc:spChg chg="mod">
          <ac:chgData name="Γκότση Γεωργία" userId="472e339c-d673-48e8-9309-c3b1731a2deb" providerId="ADAL" clId="{16CCE3F7-A6D5-43B2-B762-A2297A25CAF6}" dt="2025-12-16T20:24:41.677" v="34"/>
          <ac:spMkLst>
            <pc:docMk/>
            <pc:sldMk cId="1407388491" sldId="269"/>
            <ac:spMk id="2" creationId="{0606B344-4888-1875-BBC6-1E9BC5FBCC66}"/>
          </ac:spMkLst>
        </pc:spChg>
        <pc:spChg chg="mod">
          <ac:chgData name="Γκότση Γεωργία" userId="472e339c-d673-48e8-9309-c3b1731a2deb" providerId="ADAL" clId="{16CCE3F7-A6D5-43B2-B762-A2297A25CAF6}" dt="2025-12-16T20:27:43.914" v="214" actId="113"/>
          <ac:spMkLst>
            <pc:docMk/>
            <pc:sldMk cId="1407388491" sldId="269"/>
            <ac:spMk id="3" creationId="{8615B1B8-7950-DDFB-44C6-048B629A01B4}"/>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C03D981-B16E-4F61-9DDB-0ECE7D8E39A5}" type="doc">
      <dgm:prSet loTypeId="urn:microsoft.com/office/officeart/2008/layout/LinedList" loCatId="list" qsTypeId="urn:microsoft.com/office/officeart/2005/8/quickstyle/simple1" qsCatId="simple" csTypeId="urn:microsoft.com/office/officeart/2005/8/colors/accent2_2" csCatId="accent2"/>
      <dgm:spPr/>
      <dgm:t>
        <a:bodyPr/>
        <a:lstStyle/>
        <a:p>
          <a:endParaRPr lang="en-US"/>
        </a:p>
      </dgm:t>
    </dgm:pt>
    <dgm:pt modelId="{DAD5F186-697B-4702-85AB-447A39BAE051}">
      <dgm:prSet/>
      <dgm:spPr/>
      <dgm:t>
        <a:bodyPr/>
        <a:lstStyle/>
        <a:p>
          <a:r>
            <a:rPr lang="el-GR"/>
            <a:t>Ψευδώνυμο του Δημ. Ροδόπουλου.</a:t>
          </a:r>
          <a:endParaRPr lang="en-US"/>
        </a:p>
      </dgm:t>
    </dgm:pt>
    <dgm:pt modelId="{BFFF9486-313D-43E5-A93A-CA254E9F8ADF}" type="parTrans" cxnId="{B5DD0883-2DE4-405D-9E20-AD6D251036B4}">
      <dgm:prSet/>
      <dgm:spPr/>
      <dgm:t>
        <a:bodyPr/>
        <a:lstStyle/>
        <a:p>
          <a:endParaRPr lang="en-US"/>
        </a:p>
      </dgm:t>
    </dgm:pt>
    <dgm:pt modelId="{479307C1-7239-4C8B-9B71-FBF0768BA46A}" type="sibTrans" cxnId="{B5DD0883-2DE4-405D-9E20-AD6D251036B4}">
      <dgm:prSet/>
      <dgm:spPr/>
      <dgm:t>
        <a:bodyPr/>
        <a:lstStyle/>
        <a:p>
          <a:endParaRPr lang="en-US"/>
        </a:p>
      </dgm:t>
    </dgm:pt>
    <dgm:pt modelId="{4FB5CF14-BDE6-43E5-A658-C8CAEC7B7837}">
      <dgm:prSet/>
      <dgm:spPr/>
      <dgm:t>
        <a:bodyPr/>
        <a:lstStyle/>
        <a:p>
          <a:r>
            <a:rPr lang="el-GR"/>
            <a:t>Tο 1924 τελειώνει το Γυμνάσιο και πηγαίνει στη </a:t>
          </a:r>
          <a:r>
            <a:rPr lang="en-US"/>
            <a:t>Grenoble </a:t>
          </a:r>
          <a:r>
            <a:rPr lang="el-GR"/>
            <a:t>της Γαλλίας για να σπουδάσει Νομική. Τον επόμενο χρόνο συνεχίζει στο Πανεπιστήμιο Aθηνών.</a:t>
          </a:r>
          <a:endParaRPr lang="en-US"/>
        </a:p>
      </dgm:t>
    </dgm:pt>
    <dgm:pt modelId="{892C77A9-37B8-49E3-918C-B42F9C4DFC31}" type="parTrans" cxnId="{E473024C-FA56-44E5-AF75-419017C60028}">
      <dgm:prSet/>
      <dgm:spPr/>
      <dgm:t>
        <a:bodyPr/>
        <a:lstStyle/>
        <a:p>
          <a:endParaRPr lang="en-US"/>
        </a:p>
      </dgm:t>
    </dgm:pt>
    <dgm:pt modelId="{A46F46AD-76EC-40EF-9766-1000177B9F8E}" type="sibTrans" cxnId="{E473024C-FA56-44E5-AF75-419017C60028}">
      <dgm:prSet/>
      <dgm:spPr/>
      <dgm:t>
        <a:bodyPr/>
        <a:lstStyle/>
        <a:p>
          <a:endParaRPr lang="en-US"/>
        </a:p>
      </dgm:t>
    </dgm:pt>
    <dgm:pt modelId="{5062D3BC-6EE5-43E4-9CC1-DA9CC3194647}">
      <dgm:prSet/>
      <dgm:spPr/>
      <dgm:t>
        <a:bodyPr/>
        <a:lstStyle/>
        <a:p>
          <a:r>
            <a:rPr lang="el-GR"/>
            <a:t>Μετά το πτυχίο Πολιτικών και Οικονομικών που παίρνει από το Πανεπιστήμιο, εργάζεται ως υπάλληλος στην ασφαλιστική εταιρεία του αδερφού του στον Πειραιά.</a:t>
          </a:r>
          <a:endParaRPr lang="en-US"/>
        </a:p>
      </dgm:t>
    </dgm:pt>
    <dgm:pt modelId="{7A538BE0-2434-4FDD-B625-5E8E93C10822}" type="parTrans" cxnId="{B8E78598-463E-45EF-83A0-E353439404DD}">
      <dgm:prSet/>
      <dgm:spPr/>
      <dgm:t>
        <a:bodyPr/>
        <a:lstStyle/>
        <a:p>
          <a:endParaRPr lang="en-US"/>
        </a:p>
      </dgm:t>
    </dgm:pt>
    <dgm:pt modelId="{FA5D99A6-FE2A-447D-AE4E-59ACFE1A8255}" type="sibTrans" cxnId="{B8E78598-463E-45EF-83A0-E353439404DD}">
      <dgm:prSet/>
      <dgm:spPr/>
      <dgm:t>
        <a:bodyPr/>
        <a:lstStyle/>
        <a:p>
          <a:endParaRPr lang="en-US"/>
        </a:p>
      </dgm:t>
    </dgm:pt>
    <dgm:pt modelId="{5BDCF253-5149-458B-A129-DE47D799AD75}">
      <dgm:prSet/>
      <dgm:spPr/>
      <dgm:t>
        <a:bodyPr/>
        <a:lstStyle/>
        <a:p>
          <a:r>
            <a:rPr lang="el-GR"/>
            <a:t>Στην πεζογραφία εμφανίστηκε το </a:t>
          </a:r>
          <a:r>
            <a:rPr lang="el-GR" b="1"/>
            <a:t>1927</a:t>
          </a:r>
          <a:r>
            <a:rPr lang="el-GR"/>
            <a:t>, στον Α΄ Λογοτεχνικό Διαγωνισμό της </a:t>
          </a:r>
          <a:r>
            <a:rPr lang="el-GR" i="1"/>
            <a:t>Νέας Εστίας</a:t>
          </a:r>
          <a:r>
            <a:rPr lang="el-GR"/>
            <a:t>, με το διήγημα «</a:t>
          </a:r>
          <a:r>
            <a:rPr lang="el-GR" b="1"/>
            <a:t>Η κυρία Νίτσα</a:t>
          </a:r>
          <a:r>
            <a:rPr lang="el-GR"/>
            <a:t>», που απέσπασε τον Πρώτο Έπαινο και τις ευμενείς κρίσεις του Γρηγορίου Ξενόπουλου. </a:t>
          </a:r>
          <a:endParaRPr lang="en-US"/>
        </a:p>
      </dgm:t>
    </dgm:pt>
    <dgm:pt modelId="{EBFA6B85-C322-49EF-AEE2-7DCEA51F0A73}" type="parTrans" cxnId="{5DF47EAD-BB0F-4061-8CF2-B5972619C3B6}">
      <dgm:prSet/>
      <dgm:spPr/>
      <dgm:t>
        <a:bodyPr/>
        <a:lstStyle/>
        <a:p>
          <a:endParaRPr lang="en-US"/>
        </a:p>
      </dgm:t>
    </dgm:pt>
    <dgm:pt modelId="{99BA74BB-E3AA-408E-8B55-5FF08457FDB4}" type="sibTrans" cxnId="{5DF47EAD-BB0F-4061-8CF2-B5972619C3B6}">
      <dgm:prSet/>
      <dgm:spPr/>
      <dgm:t>
        <a:bodyPr/>
        <a:lstStyle/>
        <a:p>
          <a:endParaRPr lang="en-US"/>
        </a:p>
      </dgm:t>
    </dgm:pt>
    <dgm:pt modelId="{41669BFD-9000-4CD2-ACC4-C9EF2A1B9E58}">
      <dgm:prSet/>
      <dgm:spPr/>
      <dgm:t>
        <a:bodyPr/>
        <a:lstStyle/>
        <a:p>
          <a:r>
            <a:rPr lang="el-GR"/>
            <a:t>Δημοσίευσε άλλα δύο διηγήματα στο ίδιο περιοδικό.</a:t>
          </a:r>
          <a:endParaRPr lang="en-US"/>
        </a:p>
      </dgm:t>
    </dgm:pt>
    <dgm:pt modelId="{61070EC1-B742-487B-8BB4-019A7255CD2E}" type="parTrans" cxnId="{9D444EB3-BD25-41BC-9674-059B72CF44B2}">
      <dgm:prSet/>
      <dgm:spPr/>
      <dgm:t>
        <a:bodyPr/>
        <a:lstStyle/>
        <a:p>
          <a:endParaRPr lang="en-US"/>
        </a:p>
      </dgm:t>
    </dgm:pt>
    <dgm:pt modelId="{C77A99BE-90C4-4359-8677-046D22AF27B1}" type="sibTrans" cxnId="{9D444EB3-BD25-41BC-9674-059B72CF44B2}">
      <dgm:prSet/>
      <dgm:spPr/>
      <dgm:t>
        <a:bodyPr/>
        <a:lstStyle/>
        <a:p>
          <a:endParaRPr lang="en-US"/>
        </a:p>
      </dgm:t>
    </dgm:pt>
    <dgm:pt modelId="{60533025-656F-46F2-9B6C-B7E0634C3C08}">
      <dgm:prSet/>
      <dgm:spPr/>
      <dgm:t>
        <a:bodyPr/>
        <a:lstStyle/>
        <a:p>
          <a:r>
            <a:rPr lang="el-GR"/>
            <a:t>Το 1933 κυκλοφορεί τη νουβέλα  </a:t>
          </a:r>
          <a:r>
            <a:rPr lang="el-GR" i="1"/>
            <a:t>Ο συνταγματάρχης Λιάπκιν</a:t>
          </a:r>
          <a:r>
            <a:rPr lang="el-GR"/>
            <a:t> (που θα λάβει την οριστική της μορφή το 1955).</a:t>
          </a:r>
          <a:endParaRPr lang="en-US"/>
        </a:p>
      </dgm:t>
    </dgm:pt>
    <dgm:pt modelId="{27A70B1B-F9A4-4A26-BE5B-73A34EF50E14}" type="parTrans" cxnId="{3C5FF419-559A-42A4-8E35-9E4FCD0B088B}">
      <dgm:prSet/>
      <dgm:spPr/>
      <dgm:t>
        <a:bodyPr/>
        <a:lstStyle/>
        <a:p>
          <a:endParaRPr lang="en-US"/>
        </a:p>
      </dgm:t>
    </dgm:pt>
    <dgm:pt modelId="{0D56A4F9-F14C-4F9E-BB4B-6C2F125E779D}" type="sibTrans" cxnId="{3C5FF419-559A-42A4-8E35-9E4FCD0B088B}">
      <dgm:prSet/>
      <dgm:spPr/>
      <dgm:t>
        <a:bodyPr/>
        <a:lstStyle/>
        <a:p>
          <a:endParaRPr lang="en-US"/>
        </a:p>
      </dgm:t>
    </dgm:pt>
    <dgm:pt modelId="{5F123E69-7010-4E0A-9068-5DB56B3C0FC0}" type="pres">
      <dgm:prSet presAssocID="{AC03D981-B16E-4F61-9DDB-0ECE7D8E39A5}" presName="vert0" presStyleCnt="0">
        <dgm:presLayoutVars>
          <dgm:dir/>
          <dgm:animOne val="branch"/>
          <dgm:animLvl val="lvl"/>
        </dgm:presLayoutVars>
      </dgm:prSet>
      <dgm:spPr/>
    </dgm:pt>
    <dgm:pt modelId="{CF92B06A-082D-414E-9EBF-D64478A6EAE3}" type="pres">
      <dgm:prSet presAssocID="{DAD5F186-697B-4702-85AB-447A39BAE051}" presName="thickLine" presStyleLbl="alignNode1" presStyleIdx="0" presStyleCnt="6"/>
      <dgm:spPr/>
    </dgm:pt>
    <dgm:pt modelId="{CCB1CA33-5514-4E1C-BB94-269B5B09E272}" type="pres">
      <dgm:prSet presAssocID="{DAD5F186-697B-4702-85AB-447A39BAE051}" presName="horz1" presStyleCnt="0"/>
      <dgm:spPr/>
    </dgm:pt>
    <dgm:pt modelId="{D055FC0F-059D-4C08-BB99-03D016A2A2E0}" type="pres">
      <dgm:prSet presAssocID="{DAD5F186-697B-4702-85AB-447A39BAE051}" presName="tx1" presStyleLbl="revTx" presStyleIdx="0" presStyleCnt="6"/>
      <dgm:spPr/>
    </dgm:pt>
    <dgm:pt modelId="{B49CE251-2F23-46A1-AC09-4CAFBC0114B9}" type="pres">
      <dgm:prSet presAssocID="{DAD5F186-697B-4702-85AB-447A39BAE051}" presName="vert1" presStyleCnt="0"/>
      <dgm:spPr/>
    </dgm:pt>
    <dgm:pt modelId="{81194296-1776-42D2-B1B0-DAC886877B77}" type="pres">
      <dgm:prSet presAssocID="{4FB5CF14-BDE6-43E5-A658-C8CAEC7B7837}" presName="thickLine" presStyleLbl="alignNode1" presStyleIdx="1" presStyleCnt="6"/>
      <dgm:spPr/>
    </dgm:pt>
    <dgm:pt modelId="{6B947E20-4EC4-4807-9658-9A976C3D5E74}" type="pres">
      <dgm:prSet presAssocID="{4FB5CF14-BDE6-43E5-A658-C8CAEC7B7837}" presName="horz1" presStyleCnt="0"/>
      <dgm:spPr/>
    </dgm:pt>
    <dgm:pt modelId="{43ED1509-F810-437F-B8AC-25C810C412B2}" type="pres">
      <dgm:prSet presAssocID="{4FB5CF14-BDE6-43E5-A658-C8CAEC7B7837}" presName="tx1" presStyleLbl="revTx" presStyleIdx="1" presStyleCnt="6"/>
      <dgm:spPr/>
    </dgm:pt>
    <dgm:pt modelId="{96ADEBD3-4E8F-4F31-B618-6A38D90903EF}" type="pres">
      <dgm:prSet presAssocID="{4FB5CF14-BDE6-43E5-A658-C8CAEC7B7837}" presName="vert1" presStyleCnt="0"/>
      <dgm:spPr/>
    </dgm:pt>
    <dgm:pt modelId="{126F1B6F-4919-4F16-ACB8-C6CE033D5A2F}" type="pres">
      <dgm:prSet presAssocID="{5062D3BC-6EE5-43E4-9CC1-DA9CC3194647}" presName="thickLine" presStyleLbl="alignNode1" presStyleIdx="2" presStyleCnt="6"/>
      <dgm:spPr/>
    </dgm:pt>
    <dgm:pt modelId="{1890A22B-8A55-489F-8A0C-F74A1F216BFD}" type="pres">
      <dgm:prSet presAssocID="{5062D3BC-6EE5-43E4-9CC1-DA9CC3194647}" presName="horz1" presStyleCnt="0"/>
      <dgm:spPr/>
    </dgm:pt>
    <dgm:pt modelId="{9299251A-B49D-4204-86DA-5B6C54839F2A}" type="pres">
      <dgm:prSet presAssocID="{5062D3BC-6EE5-43E4-9CC1-DA9CC3194647}" presName="tx1" presStyleLbl="revTx" presStyleIdx="2" presStyleCnt="6"/>
      <dgm:spPr/>
    </dgm:pt>
    <dgm:pt modelId="{67D10B79-53BB-40B5-9244-37415A1E9209}" type="pres">
      <dgm:prSet presAssocID="{5062D3BC-6EE5-43E4-9CC1-DA9CC3194647}" presName="vert1" presStyleCnt="0"/>
      <dgm:spPr/>
    </dgm:pt>
    <dgm:pt modelId="{20675812-5F0E-4C76-A044-76520DC26F9E}" type="pres">
      <dgm:prSet presAssocID="{5BDCF253-5149-458B-A129-DE47D799AD75}" presName="thickLine" presStyleLbl="alignNode1" presStyleIdx="3" presStyleCnt="6"/>
      <dgm:spPr/>
    </dgm:pt>
    <dgm:pt modelId="{08EF28A8-FF69-45AC-9637-5D324D7E8808}" type="pres">
      <dgm:prSet presAssocID="{5BDCF253-5149-458B-A129-DE47D799AD75}" presName="horz1" presStyleCnt="0"/>
      <dgm:spPr/>
    </dgm:pt>
    <dgm:pt modelId="{ABC807CD-3F54-4B51-A8EC-2C7B630F5CFF}" type="pres">
      <dgm:prSet presAssocID="{5BDCF253-5149-458B-A129-DE47D799AD75}" presName="tx1" presStyleLbl="revTx" presStyleIdx="3" presStyleCnt="6"/>
      <dgm:spPr/>
    </dgm:pt>
    <dgm:pt modelId="{8C902972-B5E9-4AAB-86C1-1EEB524D0466}" type="pres">
      <dgm:prSet presAssocID="{5BDCF253-5149-458B-A129-DE47D799AD75}" presName="vert1" presStyleCnt="0"/>
      <dgm:spPr/>
    </dgm:pt>
    <dgm:pt modelId="{73165349-F9AD-4619-BB1C-D38F76D46BF4}" type="pres">
      <dgm:prSet presAssocID="{41669BFD-9000-4CD2-ACC4-C9EF2A1B9E58}" presName="thickLine" presStyleLbl="alignNode1" presStyleIdx="4" presStyleCnt="6"/>
      <dgm:spPr/>
    </dgm:pt>
    <dgm:pt modelId="{81BEF4DB-3DC6-4A56-B9E1-0408956197BC}" type="pres">
      <dgm:prSet presAssocID="{41669BFD-9000-4CD2-ACC4-C9EF2A1B9E58}" presName="horz1" presStyleCnt="0"/>
      <dgm:spPr/>
    </dgm:pt>
    <dgm:pt modelId="{21E86118-1FD3-4201-A0DD-9518E260ED81}" type="pres">
      <dgm:prSet presAssocID="{41669BFD-9000-4CD2-ACC4-C9EF2A1B9E58}" presName="tx1" presStyleLbl="revTx" presStyleIdx="4" presStyleCnt="6"/>
      <dgm:spPr/>
    </dgm:pt>
    <dgm:pt modelId="{8FD9F9FE-1E85-4BDE-BE44-10B4B7460530}" type="pres">
      <dgm:prSet presAssocID="{41669BFD-9000-4CD2-ACC4-C9EF2A1B9E58}" presName="vert1" presStyleCnt="0"/>
      <dgm:spPr/>
    </dgm:pt>
    <dgm:pt modelId="{50476FD8-9845-451D-83D9-F7DE79DC74B4}" type="pres">
      <dgm:prSet presAssocID="{60533025-656F-46F2-9B6C-B7E0634C3C08}" presName="thickLine" presStyleLbl="alignNode1" presStyleIdx="5" presStyleCnt="6"/>
      <dgm:spPr/>
    </dgm:pt>
    <dgm:pt modelId="{8151FA0C-07F2-4B3E-BDFC-3DFA05492DDA}" type="pres">
      <dgm:prSet presAssocID="{60533025-656F-46F2-9B6C-B7E0634C3C08}" presName="horz1" presStyleCnt="0"/>
      <dgm:spPr/>
    </dgm:pt>
    <dgm:pt modelId="{E7AF71CC-99F7-4E56-BF77-EC1BEF942F31}" type="pres">
      <dgm:prSet presAssocID="{60533025-656F-46F2-9B6C-B7E0634C3C08}" presName="tx1" presStyleLbl="revTx" presStyleIdx="5" presStyleCnt="6"/>
      <dgm:spPr/>
    </dgm:pt>
    <dgm:pt modelId="{71EB464A-5538-455A-88CD-A272650142DF}" type="pres">
      <dgm:prSet presAssocID="{60533025-656F-46F2-9B6C-B7E0634C3C08}" presName="vert1" presStyleCnt="0"/>
      <dgm:spPr/>
    </dgm:pt>
  </dgm:ptLst>
  <dgm:cxnLst>
    <dgm:cxn modelId="{3C5FF419-559A-42A4-8E35-9E4FCD0B088B}" srcId="{AC03D981-B16E-4F61-9DDB-0ECE7D8E39A5}" destId="{60533025-656F-46F2-9B6C-B7E0634C3C08}" srcOrd="5" destOrd="0" parTransId="{27A70B1B-F9A4-4A26-BE5B-73A34EF50E14}" sibTransId="{0D56A4F9-F14C-4F9E-BB4B-6C2F125E779D}"/>
    <dgm:cxn modelId="{A1E11736-CE23-4396-9A35-A4DBEB6C0180}" type="presOf" srcId="{60533025-656F-46F2-9B6C-B7E0634C3C08}" destId="{E7AF71CC-99F7-4E56-BF77-EC1BEF942F31}" srcOrd="0" destOrd="0" presId="urn:microsoft.com/office/officeart/2008/layout/LinedList"/>
    <dgm:cxn modelId="{982A3F37-5A44-4469-9F81-97E6A7045AD1}" type="presOf" srcId="{5062D3BC-6EE5-43E4-9CC1-DA9CC3194647}" destId="{9299251A-B49D-4204-86DA-5B6C54839F2A}" srcOrd="0" destOrd="0" presId="urn:microsoft.com/office/officeart/2008/layout/LinedList"/>
    <dgm:cxn modelId="{07095064-79A1-49F3-A2E0-9008B846F204}" type="presOf" srcId="{5BDCF253-5149-458B-A129-DE47D799AD75}" destId="{ABC807CD-3F54-4B51-A8EC-2C7B630F5CFF}" srcOrd="0" destOrd="0" presId="urn:microsoft.com/office/officeart/2008/layout/LinedList"/>
    <dgm:cxn modelId="{80EC2A68-97F6-4A28-BFEC-9FAC2E143F7A}" type="presOf" srcId="{41669BFD-9000-4CD2-ACC4-C9EF2A1B9E58}" destId="{21E86118-1FD3-4201-A0DD-9518E260ED81}" srcOrd="0" destOrd="0" presId="urn:microsoft.com/office/officeart/2008/layout/LinedList"/>
    <dgm:cxn modelId="{E473024C-FA56-44E5-AF75-419017C60028}" srcId="{AC03D981-B16E-4F61-9DDB-0ECE7D8E39A5}" destId="{4FB5CF14-BDE6-43E5-A658-C8CAEC7B7837}" srcOrd="1" destOrd="0" parTransId="{892C77A9-37B8-49E3-918C-B42F9C4DFC31}" sibTransId="{A46F46AD-76EC-40EF-9766-1000177B9F8E}"/>
    <dgm:cxn modelId="{398EAF50-7283-4EEE-97C8-95C1F7AFB684}" type="presOf" srcId="{4FB5CF14-BDE6-43E5-A658-C8CAEC7B7837}" destId="{43ED1509-F810-437F-B8AC-25C810C412B2}" srcOrd="0" destOrd="0" presId="urn:microsoft.com/office/officeart/2008/layout/LinedList"/>
    <dgm:cxn modelId="{B5DD0883-2DE4-405D-9E20-AD6D251036B4}" srcId="{AC03D981-B16E-4F61-9DDB-0ECE7D8E39A5}" destId="{DAD5F186-697B-4702-85AB-447A39BAE051}" srcOrd="0" destOrd="0" parTransId="{BFFF9486-313D-43E5-A93A-CA254E9F8ADF}" sibTransId="{479307C1-7239-4C8B-9B71-FBF0768BA46A}"/>
    <dgm:cxn modelId="{B8E78598-463E-45EF-83A0-E353439404DD}" srcId="{AC03D981-B16E-4F61-9DDB-0ECE7D8E39A5}" destId="{5062D3BC-6EE5-43E4-9CC1-DA9CC3194647}" srcOrd="2" destOrd="0" parTransId="{7A538BE0-2434-4FDD-B625-5E8E93C10822}" sibTransId="{FA5D99A6-FE2A-447D-AE4E-59ACFE1A8255}"/>
    <dgm:cxn modelId="{5DF47EAD-BB0F-4061-8CF2-B5972619C3B6}" srcId="{AC03D981-B16E-4F61-9DDB-0ECE7D8E39A5}" destId="{5BDCF253-5149-458B-A129-DE47D799AD75}" srcOrd="3" destOrd="0" parTransId="{EBFA6B85-C322-49EF-AEE2-7DCEA51F0A73}" sibTransId="{99BA74BB-E3AA-408E-8B55-5FF08457FDB4}"/>
    <dgm:cxn modelId="{9D444EB3-BD25-41BC-9674-059B72CF44B2}" srcId="{AC03D981-B16E-4F61-9DDB-0ECE7D8E39A5}" destId="{41669BFD-9000-4CD2-ACC4-C9EF2A1B9E58}" srcOrd="4" destOrd="0" parTransId="{61070EC1-B742-487B-8BB4-019A7255CD2E}" sibTransId="{C77A99BE-90C4-4359-8677-046D22AF27B1}"/>
    <dgm:cxn modelId="{24B2CFB3-C35A-4427-9633-3411FFA4E560}" type="presOf" srcId="{AC03D981-B16E-4F61-9DDB-0ECE7D8E39A5}" destId="{5F123E69-7010-4E0A-9068-5DB56B3C0FC0}" srcOrd="0" destOrd="0" presId="urn:microsoft.com/office/officeart/2008/layout/LinedList"/>
    <dgm:cxn modelId="{C82F95CF-5F5E-49AB-9ABF-B625BA8FD073}" type="presOf" srcId="{DAD5F186-697B-4702-85AB-447A39BAE051}" destId="{D055FC0F-059D-4C08-BB99-03D016A2A2E0}" srcOrd="0" destOrd="0" presId="urn:microsoft.com/office/officeart/2008/layout/LinedList"/>
    <dgm:cxn modelId="{BC11BD91-2C49-418E-9C07-6216BE1923A5}" type="presParOf" srcId="{5F123E69-7010-4E0A-9068-5DB56B3C0FC0}" destId="{CF92B06A-082D-414E-9EBF-D64478A6EAE3}" srcOrd="0" destOrd="0" presId="urn:microsoft.com/office/officeart/2008/layout/LinedList"/>
    <dgm:cxn modelId="{C46583F8-2D25-4475-BD9F-048DBF8CF28C}" type="presParOf" srcId="{5F123E69-7010-4E0A-9068-5DB56B3C0FC0}" destId="{CCB1CA33-5514-4E1C-BB94-269B5B09E272}" srcOrd="1" destOrd="0" presId="urn:microsoft.com/office/officeart/2008/layout/LinedList"/>
    <dgm:cxn modelId="{4D4AB3A9-6E5B-420E-A0F7-77F9D6463658}" type="presParOf" srcId="{CCB1CA33-5514-4E1C-BB94-269B5B09E272}" destId="{D055FC0F-059D-4C08-BB99-03D016A2A2E0}" srcOrd="0" destOrd="0" presId="urn:microsoft.com/office/officeart/2008/layout/LinedList"/>
    <dgm:cxn modelId="{E7475513-6A65-412E-A28F-CA6C98E49D1B}" type="presParOf" srcId="{CCB1CA33-5514-4E1C-BB94-269B5B09E272}" destId="{B49CE251-2F23-46A1-AC09-4CAFBC0114B9}" srcOrd="1" destOrd="0" presId="urn:microsoft.com/office/officeart/2008/layout/LinedList"/>
    <dgm:cxn modelId="{BD99E251-1DCE-4397-823D-0BD7F5B0D06C}" type="presParOf" srcId="{5F123E69-7010-4E0A-9068-5DB56B3C0FC0}" destId="{81194296-1776-42D2-B1B0-DAC886877B77}" srcOrd="2" destOrd="0" presId="urn:microsoft.com/office/officeart/2008/layout/LinedList"/>
    <dgm:cxn modelId="{FC8F08C8-6F0C-42BB-AE7B-E476053416CA}" type="presParOf" srcId="{5F123E69-7010-4E0A-9068-5DB56B3C0FC0}" destId="{6B947E20-4EC4-4807-9658-9A976C3D5E74}" srcOrd="3" destOrd="0" presId="urn:microsoft.com/office/officeart/2008/layout/LinedList"/>
    <dgm:cxn modelId="{61E50B26-4D01-4723-B829-E68A556DCFD5}" type="presParOf" srcId="{6B947E20-4EC4-4807-9658-9A976C3D5E74}" destId="{43ED1509-F810-437F-B8AC-25C810C412B2}" srcOrd="0" destOrd="0" presId="urn:microsoft.com/office/officeart/2008/layout/LinedList"/>
    <dgm:cxn modelId="{D41680C4-195B-428E-9169-66106840ED27}" type="presParOf" srcId="{6B947E20-4EC4-4807-9658-9A976C3D5E74}" destId="{96ADEBD3-4E8F-4F31-B618-6A38D90903EF}" srcOrd="1" destOrd="0" presId="urn:microsoft.com/office/officeart/2008/layout/LinedList"/>
    <dgm:cxn modelId="{CA2991CA-1FAE-49C2-999F-A8F7242511D5}" type="presParOf" srcId="{5F123E69-7010-4E0A-9068-5DB56B3C0FC0}" destId="{126F1B6F-4919-4F16-ACB8-C6CE033D5A2F}" srcOrd="4" destOrd="0" presId="urn:microsoft.com/office/officeart/2008/layout/LinedList"/>
    <dgm:cxn modelId="{E350616C-9DFA-4E8E-A1B3-AA80B786F9D6}" type="presParOf" srcId="{5F123E69-7010-4E0A-9068-5DB56B3C0FC0}" destId="{1890A22B-8A55-489F-8A0C-F74A1F216BFD}" srcOrd="5" destOrd="0" presId="urn:microsoft.com/office/officeart/2008/layout/LinedList"/>
    <dgm:cxn modelId="{5F9C3108-0859-492F-A583-286849F05B54}" type="presParOf" srcId="{1890A22B-8A55-489F-8A0C-F74A1F216BFD}" destId="{9299251A-B49D-4204-86DA-5B6C54839F2A}" srcOrd="0" destOrd="0" presId="urn:microsoft.com/office/officeart/2008/layout/LinedList"/>
    <dgm:cxn modelId="{8BDC5B30-D55A-4650-8679-C9FF5E29DCD8}" type="presParOf" srcId="{1890A22B-8A55-489F-8A0C-F74A1F216BFD}" destId="{67D10B79-53BB-40B5-9244-37415A1E9209}" srcOrd="1" destOrd="0" presId="urn:microsoft.com/office/officeart/2008/layout/LinedList"/>
    <dgm:cxn modelId="{BBD61D48-3561-4ED3-8755-88E4E24CA24E}" type="presParOf" srcId="{5F123E69-7010-4E0A-9068-5DB56B3C0FC0}" destId="{20675812-5F0E-4C76-A044-76520DC26F9E}" srcOrd="6" destOrd="0" presId="urn:microsoft.com/office/officeart/2008/layout/LinedList"/>
    <dgm:cxn modelId="{5C107AC7-3925-4444-9B19-FA7A8FBB503B}" type="presParOf" srcId="{5F123E69-7010-4E0A-9068-5DB56B3C0FC0}" destId="{08EF28A8-FF69-45AC-9637-5D324D7E8808}" srcOrd="7" destOrd="0" presId="urn:microsoft.com/office/officeart/2008/layout/LinedList"/>
    <dgm:cxn modelId="{3C98D314-A22F-4524-A11E-61A0A0989701}" type="presParOf" srcId="{08EF28A8-FF69-45AC-9637-5D324D7E8808}" destId="{ABC807CD-3F54-4B51-A8EC-2C7B630F5CFF}" srcOrd="0" destOrd="0" presId="urn:microsoft.com/office/officeart/2008/layout/LinedList"/>
    <dgm:cxn modelId="{538858C8-85F5-476E-A7DC-3BBC3880205E}" type="presParOf" srcId="{08EF28A8-FF69-45AC-9637-5D324D7E8808}" destId="{8C902972-B5E9-4AAB-86C1-1EEB524D0466}" srcOrd="1" destOrd="0" presId="urn:microsoft.com/office/officeart/2008/layout/LinedList"/>
    <dgm:cxn modelId="{CFF9FE16-FA61-4C4E-B9FB-2B136B84AF7F}" type="presParOf" srcId="{5F123E69-7010-4E0A-9068-5DB56B3C0FC0}" destId="{73165349-F9AD-4619-BB1C-D38F76D46BF4}" srcOrd="8" destOrd="0" presId="urn:microsoft.com/office/officeart/2008/layout/LinedList"/>
    <dgm:cxn modelId="{FA408AF4-7C5A-4651-BF9B-F25C7A8A0660}" type="presParOf" srcId="{5F123E69-7010-4E0A-9068-5DB56B3C0FC0}" destId="{81BEF4DB-3DC6-4A56-B9E1-0408956197BC}" srcOrd="9" destOrd="0" presId="urn:microsoft.com/office/officeart/2008/layout/LinedList"/>
    <dgm:cxn modelId="{2C4D8248-AEE7-4609-A58A-272DB5951F2A}" type="presParOf" srcId="{81BEF4DB-3DC6-4A56-B9E1-0408956197BC}" destId="{21E86118-1FD3-4201-A0DD-9518E260ED81}" srcOrd="0" destOrd="0" presId="urn:microsoft.com/office/officeart/2008/layout/LinedList"/>
    <dgm:cxn modelId="{B4D8CAC3-26A5-4133-9D39-3FAFDC874CBC}" type="presParOf" srcId="{81BEF4DB-3DC6-4A56-B9E1-0408956197BC}" destId="{8FD9F9FE-1E85-4BDE-BE44-10B4B7460530}" srcOrd="1" destOrd="0" presId="urn:microsoft.com/office/officeart/2008/layout/LinedList"/>
    <dgm:cxn modelId="{51914BCB-E38E-4937-A43C-59861EC8FCE9}" type="presParOf" srcId="{5F123E69-7010-4E0A-9068-5DB56B3C0FC0}" destId="{50476FD8-9845-451D-83D9-F7DE79DC74B4}" srcOrd="10" destOrd="0" presId="urn:microsoft.com/office/officeart/2008/layout/LinedList"/>
    <dgm:cxn modelId="{E0D07407-0E20-4A79-8BF4-57CA8F3DB7A8}" type="presParOf" srcId="{5F123E69-7010-4E0A-9068-5DB56B3C0FC0}" destId="{8151FA0C-07F2-4B3E-BDFC-3DFA05492DDA}" srcOrd="11" destOrd="0" presId="urn:microsoft.com/office/officeart/2008/layout/LinedList"/>
    <dgm:cxn modelId="{94CDC08F-E5A5-4DB9-8FED-047D70933C6B}" type="presParOf" srcId="{8151FA0C-07F2-4B3E-BDFC-3DFA05492DDA}" destId="{E7AF71CC-99F7-4E56-BF77-EC1BEF942F31}" srcOrd="0" destOrd="0" presId="urn:microsoft.com/office/officeart/2008/layout/LinedList"/>
    <dgm:cxn modelId="{189B1823-FE1E-4966-ACDB-CFAD26A9A725}" type="presParOf" srcId="{8151FA0C-07F2-4B3E-BDFC-3DFA05492DDA}" destId="{71EB464A-5538-455A-88CD-A272650142DF}"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C84B9F4-CECE-49A3-A006-DD6B34AE9C6D}" type="doc">
      <dgm:prSet loTypeId="urn:microsoft.com/office/officeart/2005/8/layout/process4" loCatId="process" qsTypeId="urn:microsoft.com/office/officeart/2005/8/quickstyle/simple2" qsCatId="simple" csTypeId="urn:microsoft.com/office/officeart/2005/8/colors/accent1_2" csCatId="accent1" phldr="1"/>
      <dgm:spPr/>
      <dgm:t>
        <a:bodyPr/>
        <a:lstStyle/>
        <a:p>
          <a:endParaRPr lang="en-US"/>
        </a:p>
      </dgm:t>
    </dgm:pt>
    <dgm:pt modelId="{BD2B2E13-ABF6-44D3-8127-B62BB8AD480A}">
      <dgm:prSet/>
      <dgm:spPr/>
      <dgm:t>
        <a:bodyPr/>
        <a:lstStyle/>
        <a:p>
          <a:r>
            <a:rPr lang="el-GR"/>
            <a:t>Αργότερα, ο Καραγάτσης παρουσίασε αυτά τα τρία μυθιστορήματα ως τριλογία, με τον κοινό τίτλο </a:t>
          </a:r>
          <a:r>
            <a:rPr lang="el-GR" b="1" i="1"/>
            <a:t>Εγκλιματισμός κάτω από τον Φοίβο</a:t>
          </a:r>
          <a:r>
            <a:rPr lang="el-GR"/>
            <a:t>. Οι ήρωες δεν κατορθώνουν να εγκλιματιστούν πραγματικά στη νέα τους πατρίδα. </a:t>
          </a:r>
          <a:endParaRPr lang="en-US"/>
        </a:p>
      </dgm:t>
    </dgm:pt>
    <dgm:pt modelId="{ED299335-A551-4B2A-B5E5-B8262E9379A9}" type="parTrans" cxnId="{6A095F47-F92B-46C0-AF82-5F8FF1C364FE}">
      <dgm:prSet/>
      <dgm:spPr/>
      <dgm:t>
        <a:bodyPr/>
        <a:lstStyle/>
        <a:p>
          <a:endParaRPr lang="en-US"/>
        </a:p>
      </dgm:t>
    </dgm:pt>
    <dgm:pt modelId="{C437F1C5-91A9-4649-AC35-FD7B0C27DDC6}" type="sibTrans" cxnId="{6A095F47-F92B-46C0-AF82-5F8FF1C364FE}">
      <dgm:prSet/>
      <dgm:spPr/>
      <dgm:t>
        <a:bodyPr/>
        <a:lstStyle/>
        <a:p>
          <a:endParaRPr lang="en-US"/>
        </a:p>
      </dgm:t>
    </dgm:pt>
    <dgm:pt modelId="{5EB6CB93-EBE7-4B8B-A63D-A77799C4A441}">
      <dgm:prSet/>
      <dgm:spPr/>
      <dgm:t>
        <a:bodyPr/>
        <a:lstStyle/>
        <a:p>
          <a:r>
            <a:rPr lang="el-GR" dirty="0"/>
            <a:t>Είναι δεμένοι με τις ρίζες τους, το παρελθόν τούς ακολουθεί, όχι ως νοσταλγία αλλά ως </a:t>
          </a:r>
          <a:r>
            <a:rPr lang="el-GR" b="1" dirty="0"/>
            <a:t>μοίρα</a:t>
          </a:r>
          <a:r>
            <a:rPr lang="el-GR" dirty="0"/>
            <a:t>. Και οι τρεις έχουν βιώσει τραυματικές εμπειρίες που σημαδεύουν την ερωτική τους ζωή. Σε αυτήν την προοπτική, το παρελθόν τους μοιάζει να συνδέεται τόσο άρρηκτα με το παρόν επειδή </a:t>
          </a:r>
          <a:r>
            <a:rPr lang="el-GR" b="1" dirty="0"/>
            <a:t>οι ήρωες δεν μπορούν να ξεφύγουν από μια προδιαγεγραμμένη πορεία</a:t>
          </a:r>
          <a:r>
            <a:rPr lang="el-GR" dirty="0"/>
            <a:t>, από τη μοίρα που κατευθύνει τη ζωή τους και τελικά τους συνθλίβει. Οι ήρωες του </a:t>
          </a:r>
          <a:r>
            <a:rPr lang="el-GR" dirty="0" err="1"/>
            <a:t>Καραγάτση</a:t>
          </a:r>
          <a:r>
            <a:rPr lang="el-GR" dirty="0"/>
            <a:t> εμφανίζονται </a:t>
          </a:r>
          <a:r>
            <a:rPr lang="el-GR" b="1" dirty="0"/>
            <a:t>δέσμιοι της βιολογίας, της κληρονομικότητας και του περιβάλλοντος</a:t>
          </a:r>
          <a:r>
            <a:rPr lang="el-GR" dirty="0"/>
            <a:t> που τους γέννησε και τους εξέθρεψε, γι’ αυτό και παραμένουν </a:t>
          </a:r>
          <a:r>
            <a:rPr lang="el-GR" b="1" dirty="0"/>
            <a:t>εγκλωβισμένοι στη μοίρα τους</a:t>
          </a:r>
          <a:r>
            <a:rPr lang="el-GR" dirty="0"/>
            <a:t>.</a:t>
          </a:r>
          <a:endParaRPr lang="en-US" dirty="0"/>
        </a:p>
      </dgm:t>
    </dgm:pt>
    <dgm:pt modelId="{4BB0DEDC-4FEF-400C-83CD-356BAB8ACA39}" type="parTrans" cxnId="{C624A029-BA79-41B2-A673-9230873C59DA}">
      <dgm:prSet/>
      <dgm:spPr/>
      <dgm:t>
        <a:bodyPr/>
        <a:lstStyle/>
        <a:p>
          <a:endParaRPr lang="en-US"/>
        </a:p>
      </dgm:t>
    </dgm:pt>
    <dgm:pt modelId="{6BFEAC9C-2384-4177-91AD-7AF361201C00}" type="sibTrans" cxnId="{C624A029-BA79-41B2-A673-9230873C59DA}">
      <dgm:prSet/>
      <dgm:spPr/>
      <dgm:t>
        <a:bodyPr/>
        <a:lstStyle/>
        <a:p>
          <a:endParaRPr lang="en-US"/>
        </a:p>
      </dgm:t>
    </dgm:pt>
    <dgm:pt modelId="{BFB3612B-38EA-4B03-8352-9FACCF1110BD}" type="pres">
      <dgm:prSet presAssocID="{CC84B9F4-CECE-49A3-A006-DD6B34AE9C6D}" presName="Name0" presStyleCnt="0">
        <dgm:presLayoutVars>
          <dgm:dir/>
          <dgm:animLvl val="lvl"/>
          <dgm:resizeHandles val="exact"/>
        </dgm:presLayoutVars>
      </dgm:prSet>
      <dgm:spPr/>
    </dgm:pt>
    <dgm:pt modelId="{2F65C944-3ECD-4263-9200-A3954F92D432}" type="pres">
      <dgm:prSet presAssocID="{5EB6CB93-EBE7-4B8B-A63D-A77799C4A441}" presName="boxAndChildren" presStyleCnt="0"/>
      <dgm:spPr/>
    </dgm:pt>
    <dgm:pt modelId="{2CC4B2FB-D2D2-4FDC-95DF-69A2E870DF08}" type="pres">
      <dgm:prSet presAssocID="{5EB6CB93-EBE7-4B8B-A63D-A77799C4A441}" presName="parentTextBox" presStyleLbl="node1" presStyleIdx="0" presStyleCnt="2"/>
      <dgm:spPr/>
    </dgm:pt>
    <dgm:pt modelId="{514ADFD7-CE36-46A2-984F-192968AB303A}" type="pres">
      <dgm:prSet presAssocID="{C437F1C5-91A9-4649-AC35-FD7B0C27DDC6}" presName="sp" presStyleCnt="0"/>
      <dgm:spPr/>
    </dgm:pt>
    <dgm:pt modelId="{B8E8D1D9-5E30-4B0C-8CDB-B4691DC3FB76}" type="pres">
      <dgm:prSet presAssocID="{BD2B2E13-ABF6-44D3-8127-B62BB8AD480A}" presName="arrowAndChildren" presStyleCnt="0"/>
      <dgm:spPr/>
    </dgm:pt>
    <dgm:pt modelId="{46DE2B87-63A9-4A4D-9421-A650292CD5CD}" type="pres">
      <dgm:prSet presAssocID="{BD2B2E13-ABF6-44D3-8127-B62BB8AD480A}" presName="parentTextArrow" presStyleLbl="node1" presStyleIdx="1" presStyleCnt="2"/>
      <dgm:spPr/>
    </dgm:pt>
  </dgm:ptLst>
  <dgm:cxnLst>
    <dgm:cxn modelId="{C624A029-BA79-41B2-A673-9230873C59DA}" srcId="{CC84B9F4-CECE-49A3-A006-DD6B34AE9C6D}" destId="{5EB6CB93-EBE7-4B8B-A63D-A77799C4A441}" srcOrd="1" destOrd="0" parTransId="{4BB0DEDC-4FEF-400C-83CD-356BAB8ACA39}" sibTransId="{6BFEAC9C-2384-4177-91AD-7AF361201C00}"/>
    <dgm:cxn modelId="{6A095F47-F92B-46C0-AF82-5F8FF1C364FE}" srcId="{CC84B9F4-CECE-49A3-A006-DD6B34AE9C6D}" destId="{BD2B2E13-ABF6-44D3-8127-B62BB8AD480A}" srcOrd="0" destOrd="0" parTransId="{ED299335-A551-4B2A-B5E5-B8262E9379A9}" sibTransId="{C437F1C5-91A9-4649-AC35-FD7B0C27DDC6}"/>
    <dgm:cxn modelId="{9A41FF50-221C-486D-B91D-4CD2E6CEDA05}" type="presOf" srcId="{BD2B2E13-ABF6-44D3-8127-B62BB8AD480A}" destId="{46DE2B87-63A9-4A4D-9421-A650292CD5CD}" srcOrd="0" destOrd="0" presId="urn:microsoft.com/office/officeart/2005/8/layout/process4"/>
    <dgm:cxn modelId="{DCC35471-0283-4D49-9F38-B1EF012E539C}" type="presOf" srcId="{5EB6CB93-EBE7-4B8B-A63D-A77799C4A441}" destId="{2CC4B2FB-D2D2-4FDC-95DF-69A2E870DF08}" srcOrd="0" destOrd="0" presId="urn:microsoft.com/office/officeart/2005/8/layout/process4"/>
    <dgm:cxn modelId="{E0A617B6-1640-47C1-A2EE-D637A7946151}" type="presOf" srcId="{CC84B9F4-CECE-49A3-A006-DD6B34AE9C6D}" destId="{BFB3612B-38EA-4B03-8352-9FACCF1110BD}" srcOrd="0" destOrd="0" presId="urn:microsoft.com/office/officeart/2005/8/layout/process4"/>
    <dgm:cxn modelId="{AAA5B04E-D06E-4446-B3D7-345A0B75AC54}" type="presParOf" srcId="{BFB3612B-38EA-4B03-8352-9FACCF1110BD}" destId="{2F65C944-3ECD-4263-9200-A3954F92D432}" srcOrd="0" destOrd="0" presId="urn:microsoft.com/office/officeart/2005/8/layout/process4"/>
    <dgm:cxn modelId="{2162D71D-7DCC-46C0-BD6C-54B75F604BF8}" type="presParOf" srcId="{2F65C944-3ECD-4263-9200-A3954F92D432}" destId="{2CC4B2FB-D2D2-4FDC-95DF-69A2E870DF08}" srcOrd="0" destOrd="0" presId="urn:microsoft.com/office/officeart/2005/8/layout/process4"/>
    <dgm:cxn modelId="{93349C17-2DBD-4538-BF55-AD878FCE3728}" type="presParOf" srcId="{BFB3612B-38EA-4B03-8352-9FACCF1110BD}" destId="{514ADFD7-CE36-46A2-984F-192968AB303A}" srcOrd="1" destOrd="0" presId="urn:microsoft.com/office/officeart/2005/8/layout/process4"/>
    <dgm:cxn modelId="{42CAF3D7-59CE-4D09-B52A-F84DF6C9DD2F}" type="presParOf" srcId="{BFB3612B-38EA-4B03-8352-9FACCF1110BD}" destId="{B8E8D1D9-5E30-4B0C-8CDB-B4691DC3FB76}" srcOrd="2" destOrd="0" presId="urn:microsoft.com/office/officeart/2005/8/layout/process4"/>
    <dgm:cxn modelId="{C5735D0E-6623-45DB-BF25-6B8B1485ACF8}" type="presParOf" srcId="{B8E8D1D9-5E30-4B0C-8CDB-B4691DC3FB76}" destId="{46DE2B87-63A9-4A4D-9421-A650292CD5CD}"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92B06A-082D-414E-9EBF-D64478A6EAE3}">
      <dsp:nvSpPr>
        <dsp:cNvPr id="0" name=""/>
        <dsp:cNvSpPr/>
      </dsp:nvSpPr>
      <dsp:spPr>
        <a:xfrm>
          <a:off x="0" y="2209"/>
          <a:ext cx="8229600"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055FC0F-059D-4C08-BB99-03D016A2A2E0}">
      <dsp:nvSpPr>
        <dsp:cNvPr id="0" name=""/>
        <dsp:cNvSpPr/>
      </dsp:nvSpPr>
      <dsp:spPr>
        <a:xfrm>
          <a:off x="0" y="2209"/>
          <a:ext cx="8229600" cy="7535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l-GR" sz="1500" kern="1200"/>
            <a:t>Ψευδώνυμο του Δημ. Ροδόπουλου.</a:t>
          </a:r>
          <a:endParaRPr lang="en-US" sz="1500" kern="1200"/>
        </a:p>
      </dsp:txBody>
      <dsp:txXfrm>
        <a:off x="0" y="2209"/>
        <a:ext cx="8229600" cy="753590"/>
      </dsp:txXfrm>
    </dsp:sp>
    <dsp:sp modelId="{81194296-1776-42D2-B1B0-DAC886877B77}">
      <dsp:nvSpPr>
        <dsp:cNvPr id="0" name=""/>
        <dsp:cNvSpPr/>
      </dsp:nvSpPr>
      <dsp:spPr>
        <a:xfrm>
          <a:off x="0" y="755800"/>
          <a:ext cx="8229600"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3ED1509-F810-437F-B8AC-25C810C412B2}">
      <dsp:nvSpPr>
        <dsp:cNvPr id="0" name=""/>
        <dsp:cNvSpPr/>
      </dsp:nvSpPr>
      <dsp:spPr>
        <a:xfrm>
          <a:off x="0" y="755800"/>
          <a:ext cx="8229600" cy="7535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l-GR" sz="1500" kern="1200"/>
            <a:t>Tο 1924 τελειώνει το Γυμνάσιο και πηγαίνει στη </a:t>
          </a:r>
          <a:r>
            <a:rPr lang="en-US" sz="1500" kern="1200"/>
            <a:t>Grenoble </a:t>
          </a:r>
          <a:r>
            <a:rPr lang="el-GR" sz="1500" kern="1200"/>
            <a:t>της Γαλλίας για να σπουδάσει Νομική. Τον επόμενο χρόνο συνεχίζει στο Πανεπιστήμιο Aθηνών.</a:t>
          </a:r>
          <a:endParaRPr lang="en-US" sz="1500" kern="1200"/>
        </a:p>
      </dsp:txBody>
      <dsp:txXfrm>
        <a:off x="0" y="755800"/>
        <a:ext cx="8229600" cy="753590"/>
      </dsp:txXfrm>
    </dsp:sp>
    <dsp:sp modelId="{126F1B6F-4919-4F16-ACB8-C6CE033D5A2F}">
      <dsp:nvSpPr>
        <dsp:cNvPr id="0" name=""/>
        <dsp:cNvSpPr/>
      </dsp:nvSpPr>
      <dsp:spPr>
        <a:xfrm>
          <a:off x="0" y="1509390"/>
          <a:ext cx="8229600"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299251A-B49D-4204-86DA-5B6C54839F2A}">
      <dsp:nvSpPr>
        <dsp:cNvPr id="0" name=""/>
        <dsp:cNvSpPr/>
      </dsp:nvSpPr>
      <dsp:spPr>
        <a:xfrm>
          <a:off x="0" y="1509390"/>
          <a:ext cx="8229600" cy="7535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l-GR" sz="1500" kern="1200"/>
            <a:t>Μετά το πτυχίο Πολιτικών και Οικονομικών που παίρνει από το Πανεπιστήμιο, εργάζεται ως υπάλληλος στην ασφαλιστική εταιρεία του αδερφού του στον Πειραιά.</a:t>
          </a:r>
          <a:endParaRPr lang="en-US" sz="1500" kern="1200"/>
        </a:p>
      </dsp:txBody>
      <dsp:txXfrm>
        <a:off x="0" y="1509390"/>
        <a:ext cx="8229600" cy="753590"/>
      </dsp:txXfrm>
    </dsp:sp>
    <dsp:sp modelId="{20675812-5F0E-4C76-A044-76520DC26F9E}">
      <dsp:nvSpPr>
        <dsp:cNvPr id="0" name=""/>
        <dsp:cNvSpPr/>
      </dsp:nvSpPr>
      <dsp:spPr>
        <a:xfrm>
          <a:off x="0" y="2262981"/>
          <a:ext cx="8229600"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BC807CD-3F54-4B51-A8EC-2C7B630F5CFF}">
      <dsp:nvSpPr>
        <dsp:cNvPr id="0" name=""/>
        <dsp:cNvSpPr/>
      </dsp:nvSpPr>
      <dsp:spPr>
        <a:xfrm>
          <a:off x="0" y="2262981"/>
          <a:ext cx="8229600" cy="7535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l-GR" sz="1500" kern="1200"/>
            <a:t>Στην πεζογραφία εμφανίστηκε το </a:t>
          </a:r>
          <a:r>
            <a:rPr lang="el-GR" sz="1500" b="1" kern="1200"/>
            <a:t>1927</a:t>
          </a:r>
          <a:r>
            <a:rPr lang="el-GR" sz="1500" kern="1200"/>
            <a:t>, στον Α΄ Λογοτεχνικό Διαγωνισμό της </a:t>
          </a:r>
          <a:r>
            <a:rPr lang="el-GR" sz="1500" i="1" kern="1200"/>
            <a:t>Νέας Εστίας</a:t>
          </a:r>
          <a:r>
            <a:rPr lang="el-GR" sz="1500" kern="1200"/>
            <a:t>, με το διήγημα «</a:t>
          </a:r>
          <a:r>
            <a:rPr lang="el-GR" sz="1500" b="1" kern="1200"/>
            <a:t>Η κυρία Νίτσα</a:t>
          </a:r>
          <a:r>
            <a:rPr lang="el-GR" sz="1500" kern="1200"/>
            <a:t>», που απέσπασε τον Πρώτο Έπαινο και τις ευμενείς κρίσεις του Γρηγορίου Ξενόπουλου. </a:t>
          </a:r>
          <a:endParaRPr lang="en-US" sz="1500" kern="1200"/>
        </a:p>
      </dsp:txBody>
      <dsp:txXfrm>
        <a:off x="0" y="2262981"/>
        <a:ext cx="8229600" cy="753590"/>
      </dsp:txXfrm>
    </dsp:sp>
    <dsp:sp modelId="{73165349-F9AD-4619-BB1C-D38F76D46BF4}">
      <dsp:nvSpPr>
        <dsp:cNvPr id="0" name=""/>
        <dsp:cNvSpPr/>
      </dsp:nvSpPr>
      <dsp:spPr>
        <a:xfrm>
          <a:off x="0" y="3016572"/>
          <a:ext cx="8229600"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1E86118-1FD3-4201-A0DD-9518E260ED81}">
      <dsp:nvSpPr>
        <dsp:cNvPr id="0" name=""/>
        <dsp:cNvSpPr/>
      </dsp:nvSpPr>
      <dsp:spPr>
        <a:xfrm>
          <a:off x="0" y="3016572"/>
          <a:ext cx="8229600" cy="7535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l-GR" sz="1500" kern="1200"/>
            <a:t>Δημοσίευσε άλλα δύο διηγήματα στο ίδιο περιοδικό.</a:t>
          </a:r>
          <a:endParaRPr lang="en-US" sz="1500" kern="1200"/>
        </a:p>
      </dsp:txBody>
      <dsp:txXfrm>
        <a:off x="0" y="3016572"/>
        <a:ext cx="8229600" cy="753590"/>
      </dsp:txXfrm>
    </dsp:sp>
    <dsp:sp modelId="{50476FD8-9845-451D-83D9-F7DE79DC74B4}">
      <dsp:nvSpPr>
        <dsp:cNvPr id="0" name=""/>
        <dsp:cNvSpPr/>
      </dsp:nvSpPr>
      <dsp:spPr>
        <a:xfrm>
          <a:off x="0" y="3770162"/>
          <a:ext cx="8229600"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7AF71CC-99F7-4E56-BF77-EC1BEF942F31}">
      <dsp:nvSpPr>
        <dsp:cNvPr id="0" name=""/>
        <dsp:cNvSpPr/>
      </dsp:nvSpPr>
      <dsp:spPr>
        <a:xfrm>
          <a:off x="0" y="3770162"/>
          <a:ext cx="8229600" cy="7535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l-GR" sz="1500" kern="1200"/>
            <a:t>Το 1933 κυκλοφορεί τη νουβέλα  </a:t>
          </a:r>
          <a:r>
            <a:rPr lang="el-GR" sz="1500" i="1" kern="1200"/>
            <a:t>Ο συνταγματάρχης Λιάπκιν</a:t>
          </a:r>
          <a:r>
            <a:rPr lang="el-GR" sz="1500" kern="1200"/>
            <a:t> (που θα λάβει την οριστική της μορφή το 1955).</a:t>
          </a:r>
          <a:endParaRPr lang="en-US" sz="1500" kern="1200"/>
        </a:p>
      </dsp:txBody>
      <dsp:txXfrm>
        <a:off x="0" y="3770162"/>
        <a:ext cx="8229600" cy="75359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C4B2FB-D2D2-4FDC-95DF-69A2E870DF08}">
      <dsp:nvSpPr>
        <dsp:cNvPr id="0" name=""/>
        <dsp:cNvSpPr/>
      </dsp:nvSpPr>
      <dsp:spPr>
        <a:xfrm>
          <a:off x="0" y="2731658"/>
          <a:ext cx="8229600" cy="1792263"/>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l-GR" sz="1600" kern="1200" dirty="0"/>
            <a:t>Είναι δεμένοι με τις ρίζες τους, το παρελθόν τούς ακολουθεί, όχι ως νοσταλγία αλλά ως </a:t>
          </a:r>
          <a:r>
            <a:rPr lang="el-GR" sz="1600" b="1" kern="1200" dirty="0"/>
            <a:t>μοίρα</a:t>
          </a:r>
          <a:r>
            <a:rPr lang="el-GR" sz="1600" kern="1200" dirty="0"/>
            <a:t>. Και οι τρεις έχουν βιώσει τραυματικές εμπειρίες που σημαδεύουν την ερωτική τους ζωή. Σε αυτήν την προοπτική, το παρελθόν τους μοιάζει να συνδέεται τόσο άρρηκτα με το παρόν επειδή </a:t>
          </a:r>
          <a:r>
            <a:rPr lang="el-GR" sz="1600" b="1" kern="1200" dirty="0"/>
            <a:t>οι ήρωες δεν μπορούν να ξεφύγουν από μια προδιαγεγραμμένη πορεία</a:t>
          </a:r>
          <a:r>
            <a:rPr lang="el-GR" sz="1600" kern="1200" dirty="0"/>
            <a:t>, από τη μοίρα που κατευθύνει τη ζωή τους και τελικά τους συνθλίβει. Οι ήρωες του </a:t>
          </a:r>
          <a:r>
            <a:rPr lang="el-GR" sz="1600" kern="1200" dirty="0" err="1"/>
            <a:t>Καραγάτση</a:t>
          </a:r>
          <a:r>
            <a:rPr lang="el-GR" sz="1600" kern="1200" dirty="0"/>
            <a:t> εμφανίζονται </a:t>
          </a:r>
          <a:r>
            <a:rPr lang="el-GR" sz="1600" b="1" kern="1200" dirty="0"/>
            <a:t>δέσμιοι της βιολογίας, της κληρονομικότητας και του περιβάλλοντος</a:t>
          </a:r>
          <a:r>
            <a:rPr lang="el-GR" sz="1600" kern="1200" dirty="0"/>
            <a:t> που τους γέννησε και τους εξέθρεψε, γι’ αυτό και παραμένουν </a:t>
          </a:r>
          <a:r>
            <a:rPr lang="el-GR" sz="1600" b="1" kern="1200" dirty="0"/>
            <a:t>εγκλωβισμένοι στη μοίρα τους</a:t>
          </a:r>
          <a:r>
            <a:rPr lang="el-GR" sz="1600" kern="1200" dirty="0"/>
            <a:t>.</a:t>
          </a:r>
          <a:endParaRPr lang="en-US" sz="1600" kern="1200" dirty="0"/>
        </a:p>
      </dsp:txBody>
      <dsp:txXfrm>
        <a:off x="0" y="2731658"/>
        <a:ext cx="8229600" cy="1792263"/>
      </dsp:txXfrm>
    </dsp:sp>
    <dsp:sp modelId="{46DE2B87-63A9-4A4D-9421-A650292CD5CD}">
      <dsp:nvSpPr>
        <dsp:cNvPr id="0" name=""/>
        <dsp:cNvSpPr/>
      </dsp:nvSpPr>
      <dsp:spPr>
        <a:xfrm rot="10800000">
          <a:off x="0" y="2040"/>
          <a:ext cx="8229600" cy="2756501"/>
        </a:xfrm>
        <a:prstGeom prst="upArrowCallou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l-GR" sz="1600" kern="1200"/>
            <a:t>Αργότερα, ο Καραγάτσης παρουσίασε αυτά τα τρία μυθιστορήματα ως τριλογία, με τον κοινό τίτλο </a:t>
          </a:r>
          <a:r>
            <a:rPr lang="el-GR" sz="1600" b="1" i="1" kern="1200"/>
            <a:t>Εγκλιματισμός κάτω από τον Φοίβο</a:t>
          </a:r>
          <a:r>
            <a:rPr lang="el-GR" sz="1600" kern="1200"/>
            <a:t>. Οι ήρωες δεν κατορθώνουν να εγκλιματιστούν πραγματικά στη νέα τους πατρίδα. </a:t>
          </a:r>
          <a:endParaRPr lang="en-US" sz="1600" kern="1200"/>
        </a:p>
      </dsp:txBody>
      <dsp:txXfrm rot="10800000">
        <a:off x="0" y="2040"/>
        <a:ext cx="8229600" cy="1791092"/>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a:t>Kλικ για επεξεργασία του τίτλου</a:t>
            </a: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16/12/2025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16/12/2025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16/12/2025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16/12/2025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16/12/2025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16/12/2025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6 - Θέση ημερομηνίας"/>
          <p:cNvSpPr>
            <a:spLocks noGrp="1"/>
          </p:cNvSpPr>
          <p:nvPr>
            <p:ph type="dt" sz="half" idx="10"/>
          </p:nvPr>
        </p:nvSpPr>
        <p:spPr/>
        <p:txBody>
          <a:bodyPr/>
          <a:lstStyle/>
          <a:p>
            <a:fld id="{F2853615-BFDE-46DE-814C-47EC6EF6D371}" type="datetimeFigureOut">
              <a:rPr lang="el-GR" smtClean="0"/>
              <a:t>16/12/2025</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ημερομηνίας"/>
          <p:cNvSpPr>
            <a:spLocks noGrp="1"/>
          </p:cNvSpPr>
          <p:nvPr>
            <p:ph type="dt" sz="half" idx="10"/>
          </p:nvPr>
        </p:nvSpPr>
        <p:spPr/>
        <p:txBody>
          <a:bodyPr/>
          <a:lstStyle/>
          <a:p>
            <a:fld id="{F2853615-BFDE-46DE-814C-47EC6EF6D371}" type="datetimeFigureOut">
              <a:rPr lang="el-GR" smtClean="0"/>
              <a:t>16/12/2025</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F2853615-BFDE-46DE-814C-47EC6EF6D371}" type="datetimeFigureOut">
              <a:rPr lang="el-GR" smtClean="0"/>
              <a:t>16/12/2025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Kλικ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16/12/2025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Kλικ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16/12/2025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Kλικ για επεξεργασία του τίτλου</a:t>
            </a: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853615-BFDE-46DE-814C-47EC6EF6D371}" type="datetimeFigureOut">
              <a:rPr lang="el-GR" smtClean="0"/>
              <a:t>16/12/2025</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F53439-851E-44AD-84B1-B6BFC3D0C743}"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7" Type="http://schemas.openxmlformats.org/officeDocument/2006/relationships/image" Target="../media/image10.jpeg"/><Relationship Id="rId2" Type="http://schemas.openxmlformats.org/officeDocument/2006/relationships/image" Target="../media/image5.jpeg"/><Relationship Id="rId1" Type="http://schemas.openxmlformats.org/officeDocument/2006/relationships/slideLayout" Target="../slideLayouts/slideLayout8.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jpeg"/></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Ο αινιγματικός «Μ.» Καραγάτσης - tvxs.gr">
            <a:extLst>
              <a:ext uri="{FF2B5EF4-FFF2-40B4-BE49-F238E27FC236}">
                <a16:creationId xmlns:a16="http://schemas.microsoft.com/office/drawing/2014/main" id="{ADAF940A-F5A5-5BAA-2001-AD98A8B926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55788" y="1600200"/>
            <a:ext cx="2247900" cy="1671638"/>
          </a:xfrm>
          <a:prstGeom prst="rect">
            <a:avLst/>
          </a:prstGeom>
          <a:extLst>
            <a:ext uri="{909E8E84-426E-40DD-AFC4-6F175D3DCCD1}">
              <a14:hiddenFill xmlns:a14="http://schemas.microsoft.com/office/drawing/2010/main">
                <a:solidFill>
                  <a:srgbClr val="FFFFFF"/>
                </a:solidFill>
              </a14:hiddenFill>
            </a:ext>
          </a:extLst>
        </p:spPr>
      </p:pic>
      <p:pic>
        <p:nvPicPr>
          <p:cNvPr id="1032" name="Picture 8" descr="Μ. Καραγάτσης: Η δικαίωση ήρθε μετά τον θάνατό του - LarissaPress">
            <a:extLst>
              <a:ext uri="{FF2B5EF4-FFF2-40B4-BE49-F238E27FC236}">
                <a16:creationId xmlns:a16="http://schemas.microsoft.com/office/drawing/2014/main" id="{FC7E6EFC-4F18-924C-D7B6-500FF1EE031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59250" y="1600200"/>
            <a:ext cx="3128963" cy="1671638"/>
          </a:xfrm>
          <a:prstGeom prst="rect">
            <a:avLst/>
          </a:prstGeom>
          <a:extLst>
            <a:ext uri="{909E8E84-426E-40DD-AFC4-6F175D3DCCD1}">
              <a14:hiddenFill xmlns:a14="http://schemas.microsoft.com/office/drawing/2010/main">
                <a:solidFill>
                  <a:srgbClr val="FFFFFF"/>
                </a:solidFill>
              </a14:hiddenFill>
            </a:ext>
          </a:extLst>
        </p:spPr>
      </p:pic>
      <p:pic>
        <p:nvPicPr>
          <p:cNvPr id="1026" name="Picture 2" descr="Γιατί ο Μ. Καραγάτσης ήταν ένας &quot;κακός λογοτέχνης&quot; και πώς ...">
            <a:extLst>
              <a:ext uri="{FF2B5EF4-FFF2-40B4-BE49-F238E27FC236}">
                <a16:creationId xmlns:a16="http://schemas.microsoft.com/office/drawing/2014/main" id="{1BF9F64B-0680-5AFB-E8C3-242E5A13273F}"/>
              </a:ext>
            </a:extLst>
          </p:cNvPr>
          <p:cNvPicPr>
            <a:picLocks noGrp="1" noChangeAspect="1" noChangeArrowheads="1"/>
          </p:cNvPicPr>
          <p:nvPr>
            <p:ph idx="1"/>
          </p:nvPr>
        </p:nvPicPr>
        <p:blipFill>
          <a:blip r:embed="rId4">
            <a:extLst>
              <a:ext uri="{28A0092B-C50C-407E-A947-70E740481C1C}">
                <a14:useLocalDpi xmlns:a14="http://schemas.microsoft.com/office/drawing/2010/main" val="0"/>
              </a:ext>
            </a:extLst>
          </a:blip>
          <a:srcRect/>
          <a:stretch>
            <a:fillRect/>
          </a:stretch>
        </p:blipFill>
        <p:spPr bwMode="auto">
          <a:xfrm>
            <a:off x="1855788" y="3328988"/>
            <a:ext cx="3552825" cy="2798763"/>
          </a:xfrm>
          <a:prstGeom prst="rect">
            <a:avLst/>
          </a:prstGeom>
          <a:extLst>
            <a:ext uri="{909E8E84-426E-40DD-AFC4-6F175D3DCCD1}">
              <a14:hiddenFill xmlns:a14="http://schemas.microsoft.com/office/drawing/2010/main">
                <a:solidFill>
                  <a:srgbClr val="FFFFFF"/>
                </a:solidFill>
              </a14:hiddenFill>
            </a:ext>
          </a:extLst>
        </p:spPr>
      </p:pic>
      <p:pic>
        <p:nvPicPr>
          <p:cNvPr id="1030" name="Picture 6" descr="ΠΡΟΣΩΠΟ – Βιβλιοnet">
            <a:extLst>
              <a:ext uri="{FF2B5EF4-FFF2-40B4-BE49-F238E27FC236}">
                <a16:creationId xmlns:a16="http://schemas.microsoft.com/office/drawing/2014/main" id="{CF996437-04BA-9F8E-1F95-A994CE39653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64175" y="3328988"/>
            <a:ext cx="1825625" cy="2798763"/>
          </a:xfrm>
          <a:prstGeom prst="rect">
            <a:avLst/>
          </a:prstGeom>
          <a:extLst>
            <a:ext uri="{909E8E84-426E-40DD-AFC4-6F175D3DCCD1}">
              <a14:hiddenFill xmlns:a14="http://schemas.microsoft.com/office/drawing/2010/main">
                <a:solidFill>
                  <a:srgbClr val="FFFFFF"/>
                </a:solidFill>
              </a14:hiddenFill>
            </a:ext>
          </a:extLst>
        </p:spPr>
      </p:pic>
      <p:sp>
        <p:nvSpPr>
          <p:cNvPr id="2" name="Τίτλος 1">
            <a:extLst>
              <a:ext uri="{FF2B5EF4-FFF2-40B4-BE49-F238E27FC236}">
                <a16:creationId xmlns:a16="http://schemas.microsoft.com/office/drawing/2014/main" id="{270498E6-7A41-5109-400E-58A8C7550205}"/>
              </a:ext>
            </a:extLst>
          </p:cNvPr>
          <p:cNvSpPr>
            <a:spLocks noGrp="1"/>
          </p:cNvSpPr>
          <p:nvPr>
            <p:ph type="title"/>
          </p:nvPr>
        </p:nvSpPr>
        <p:spPr>
          <a:xfrm>
            <a:off x="457200" y="274638"/>
            <a:ext cx="8229600" cy="1143000"/>
          </a:xfrm>
        </p:spPr>
        <p:txBody>
          <a:bodyPr anchor="ctr">
            <a:normAutofit/>
          </a:bodyPr>
          <a:lstStyle/>
          <a:p>
            <a:r>
              <a:rPr lang="el-GR" dirty="0">
                <a:solidFill>
                  <a:schemeClr val="accent2"/>
                </a:solidFill>
              </a:rPr>
              <a:t>Μ. </a:t>
            </a:r>
            <a:r>
              <a:rPr lang="el-GR" dirty="0" err="1">
                <a:solidFill>
                  <a:schemeClr val="accent2"/>
                </a:solidFill>
              </a:rPr>
              <a:t>Καραγάτσης</a:t>
            </a:r>
            <a:r>
              <a:rPr lang="el-GR" dirty="0">
                <a:solidFill>
                  <a:schemeClr val="accent2"/>
                </a:solidFill>
              </a:rPr>
              <a:t> (1908-1960)</a:t>
            </a:r>
          </a:p>
        </p:txBody>
      </p:sp>
    </p:spTree>
    <p:extLst>
      <p:ext uri="{BB962C8B-B14F-4D97-AF65-F5344CB8AC3E}">
        <p14:creationId xmlns:p14="http://schemas.microsoft.com/office/powerpoint/2010/main" val="32011029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634082"/>
          </a:xfrm>
        </p:spPr>
        <p:txBody>
          <a:bodyPr>
            <a:normAutofit fontScale="90000"/>
          </a:bodyPr>
          <a:lstStyle/>
          <a:p>
            <a:r>
              <a:rPr lang="el-GR"/>
              <a:t>Χαρακτηριστικά του έργου του</a:t>
            </a:r>
            <a:endParaRPr lang="en-US"/>
          </a:p>
        </p:txBody>
      </p:sp>
      <p:sp>
        <p:nvSpPr>
          <p:cNvPr id="3" name="Θέση περιεχομένου 2"/>
          <p:cNvSpPr>
            <a:spLocks noGrp="1"/>
          </p:cNvSpPr>
          <p:nvPr>
            <p:ph idx="1"/>
          </p:nvPr>
        </p:nvSpPr>
        <p:spPr>
          <a:xfrm>
            <a:off x="179512" y="980728"/>
            <a:ext cx="8784976" cy="5688632"/>
          </a:xfrm>
        </p:spPr>
        <p:txBody>
          <a:bodyPr>
            <a:normAutofit fontScale="85000" lnSpcReduction="20000"/>
          </a:bodyPr>
          <a:lstStyle/>
          <a:p>
            <a:r>
              <a:rPr lang="el-GR" dirty="0"/>
              <a:t>Άλλο χαρακτηριστικό </a:t>
            </a:r>
            <a:r>
              <a:rPr lang="el-GR" dirty="0" err="1"/>
              <a:t>τηςπεζογραφίας</a:t>
            </a:r>
            <a:r>
              <a:rPr lang="el-GR" dirty="0"/>
              <a:t> του είναι η </a:t>
            </a:r>
            <a:r>
              <a:rPr lang="el-GR" b="1" dirty="0"/>
              <a:t>επιμονή στο σεξουαλικό στοιχείο</a:t>
            </a:r>
            <a:r>
              <a:rPr lang="el-GR" dirty="0"/>
              <a:t>. Ο </a:t>
            </a:r>
            <a:r>
              <a:rPr lang="el-GR" b="1" dirty="0"/>
              <a:t>ηδονισμός</a:t>
            </a:r>
            <a:r>
              <a:rPr lang="el-GR" dirty="0"/>
              <a:t> του δεν είναι καθόλου ευφρόσυνος, είναι ένας </a:t>
            </a:r>
            <a:r>
              <a:rPr lang="el-GR" b="1" dirty="0"/>
              <a:t>ηδονισμός τραγικός</a:t>
            </a:r>
            <a:r>
              <a:rPr lang="el-GR" dirty="0"/>
              <a:t>· οι ήρωές του, με το αξεδίψαστο πάθος του κορεσμού που τους βασανίζει, οδηγούνται τελικά στην καταστροφή.</a:t>
            </a:r>
          </a:p>
          <a:p>
            <a:r>
              <a:rPr lang="el-GR" dirty="0"/>
              <a:t>Η </a:t>
            </a:r>
            <a:r>
              <a:rPr lang="el-GR" b="1" dirty="0"/>
              <a:t>τραγική αντίληψη του ανθρώπινου πεπρωμένου </a:t>
            </a:r>
            <a:r>
              <a:rPr lang="el-GR" dirty="0"/>
              <a:t>τον οδηγεί συχνά και σ’ ένα πνεύμα μηδενιστικής απαισιοδοξίας ή και σ’ ένα χιούμορ γεμάτο </a:t>
            </a:r>
            <a:r>
              <a:rPr lang="el-GR" b="1" dirty="0"/>
              <a:t>ειρωνεία και σαρκασμό</a:t>
            </a:r>
            <a:r>
              <a:rPr lang="el-GR" dirty="0"/>
              <a:t>. Ρεαλιστής και </a:t>
            </a:r>
            <a:r>
              <a:rPr lang="el-GR" dirty="0" err="1"/>
              <a:t>αντιϊδεαλιστής</a:t>
            </a:r>
            <a:r>
              <a:rPr lang="el-GR" dirty="0"/>
              <a:t>, κυριαρχείται από μια ριζική απιστία προς κάθε είδους ιδανικό ή ηρωισμό. </a:t>
            </a:r>
          </a:p>
          <a:p>
            <a:pPr algn="just"/>
            <a:r>
              <a:rPr lang="el-GR" dirty="0"/>
              <a:t>Οι χαρακτήρες του είναι βαθύτατα, κάποτε και κυνικότατα </a:t>
            </a:r>
            <a:r>
              <a:rPr lang="el-GR" b="1" dirty="0"/>
              <a:t>αντιηρωικοί</a:t>
            </a:r>
            <a:r>
              <a:rPr lang="el-GR" dirty="0"/>
              <a:t>· πολλές φορές διαλέγει επίτηδες γνωστές ιστορικές μορφές, για να τις παρουσιάσει κάτω από το δικό του πρίσμα.</a:t>
            </a:r>
            <a:endParaRPr lang="en-US" dirty="0"/>
          </a:p>
          <a:p>
            <a:endParaRPr lang="en-US" dirty="0"/>
          </a:p>
        </p:txBody>
      </p:sp>
    </p:spTree>
    <p:extLst>
      <p:ext uri="{BB962C8B-B14F-4D97-AF65-F5344CB8AC3E}">
        <p14:creationId xmlns:p14="http://schemas.microsoft.com/office/powerpoint/2010/main" val="35309156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606B344-4888-1875-BBC6-1E9BC5FBCC66}"/>
              </a:ext>
            </a:extLst>
          </p:cNvPr>
          <p:cNvSpPr>
            <a:spLocks noGrp="1"/>
          </p:cNvSpPr>
          <p:nvPr>
            <p:ph type="title"/>
          </p:nvPr>
        </p:nvSpPr>
        <p:spPr/>
        <p:txBody>
          <a:bodyPr/>
          <a:lstStyle/>
          <a:p>
            <a:r>
              <a:rPr lang="el-GR" b="1" i="1" dirty="0"/>
              <a:t>Η μεγάλη χίμαιρα</a:t>
            </a:r>
            <a:endParaRPr lang="el-GR" dirty="0"/>
          </a:p>
        </p:txBody>
      </p:sp>
      <p:sp>
        <p:nvSpPr>
          <p:cNvPr id="3" name="Θέση περιεχομένου 2">
            <a:extLst>
              <a:ext uri="{FF2B5EF4-FFF2-40B4-BE49-F238E27FC236}">
                <a16:creationId xmlns:a16="http://schemas.microsoft.com/office/drawing/2014/main" id="{8615B1B8-7950-DDFB-44C6-048B629A01B4}"/>
              </a:ext>
            </a:extLst>
          </p:cNvPr>
          <p:cNvSpPr>
            <a:spLocks noGrp="1"/>
          </p:cNvSpPr>
          <p:nvPr>
            <p:ph idx="1"/>
          </p:nvPr>
        </p:nvSpPr>
        <p:spPr/>
        <p:txBody>
          <a:bodyPr>
            <a:normAutofit fontScale="62500" lnSpcReduction="20000"/>
          </a:bodyPr>
          <a:lstStyle/>
          <a:p>
            <a:r>
              <a:rPr lang="el-GR" dirty="0"/>
              <a:t>Η </a:t>
            </a:r>
            <a:r>
              <a:rPr lang="el-GR" i="1" dirty="0"/>
              <a:t>Χίμαιρα</a:t>
            </a:r>
            <a:r>
              <a:rPr lang="el-GR" dirty="0"/>
              <a:t> δημοσιεύεται αρχικά στη </a:t>
            </a:r>
            <a:r>
              <a:rPr lang="el-GR" b="1" i="1" dirty="0"/>
              <a:t>Νέα Εστία</a:t>
            </a:r>
            <a:r>
              <a:rPr lang="el-GR" b="1" dirty="0"/>
              <a:t> σε 7 συνέχειες το 1936</a:t>
            </a:r>
            <a:r>
              <a:rPr lang="el-GR" dirty="0"/>
              <a:t>.  Η Μαρίνα </a:t>
            </a:r>
            <a:r>
              <a:rPr lang="el-GR" dirty="0" err="1"/>
              <a:t>Ρεϊζη</a:t>
            </a:r>
            <a:r>
              <a:rPr lang="el-GR" dirty="0"/>
              <a:t>, Γαλλίδα παντρεμένη με Έλληνα καπετάνιο, εγκαθίσταται στην Ελλάδα αναζητώντας την ταυτότητά της και του τόπου. Ζει μια πολυτάραχη εσωτερική ζωή και συντρίβεται από δυνάμεις υπέρτερες στη διαπάλη ερωτικού ενστίκτου και κοινωνικών συμβάσεων.  Ζει στο περιβάλλον της παραδοσιακής οικογένειας, αλλά ενδίδει τελικά στον έρωτα του κουνιάδου της του Μηνά, και γίνεται αιτία θανάτου του παιδιού της. Το μυθιστόρημα φέρει τα χαρακτηριστικά της </a:t>
            </a:r>
            <a:r>
              <a:rPr lang="el-GR" dirty="0">
                <a:solidFill>
                  <a:srgbClr val="FF0000"/>
                </a:solidFill>
              </a:rPr>
              <a:t>«τραγωδίας» </a:t>
            </a:r>
            <a:r>
              <a:rPr lang="el-GR" dirty="0"/>
              <a:t>και έχει αναλυθεί με αυτόν τον τρόπο.  Βασικό ρόλο παίζει η </a:t>
            </a:r>
            <a:r>
              <a:rPr lang="el-GR" b="1" dirty="0"/>
              <a:t>Μοίρα</a:t>
            </a:r>
            <a:r>
              <a:rPr lang="el-GR" dirty="0"/>
              <a:t>:  </a:t>
            </a:r>
            <a:r>
              <a:rPr lang="el-GR" i="1" dirty="0"/>
              <a:t>«έτσι είναι γραμμένο, να φέρει το χαλασμό στους άλλους και στον εαυτό της, την ώρα που η ευτυχία </a:t>
            </a:r>
            <a:r>
              <a:rPr lang="el-GR" i="1" dirty="0" err="1"/>
              <a:t>έκρουγε</a:t>
            </a:r>
            <a:r>
              <a:rPr lang="el-GR" i="1" dirty="0"/>
              <a:t> τα φτερά της </a:t>
            </a:r>
            <a:r>
              <a:rPr lang="el-GR" i="1" dirty="0" err="1"/>
              <a:t>πάνωθέ</a:t>
            </a:r>
            <a:r>
              <a:rPr lang="el-GR" i="1" dirty="0"/>
              <a:t> τους.»</a:t>
            </a:r>
            <a:r>
              <a:rPr lang="el-GR" dirty="0"/>
              <a:t>  Η άφατη δυστυχία της </a:t>
            </a:r>
            <a:r>
              <a:rPr lang="el-GR" dirty="0" err="1"/>
              <a:t>ηρωϊδας</a:t>
            </a:r>
            <a:r>
              <a:rPr lang="el-GR" dirty="0"/>
              <a:t> συμπληρώνεται από τη διαπίστωση της εγκυμοσύνης της. Θα τελειώσει τη ζωή της πέφτοντας στη θάλασσα όπως και ο Μηνάς. </a:t>
            </a:r>
          </a:p>
          <a:p>
            <a:r>
              <a:rPr lang="el-GR" dirty="0"/>
              <a:t>Ο </a:t>
            </a:r>
            <a:r>
              <a:rPr lang="el-GR" dirty="0" err="1"/>
              <a:t>Καραγάτσης</a:t>
            </a:r>
            <a:r>
              <a:rPr lang="el-GR" dirty="0"/>
              <a:t> επεξεργάζεται το κείμενό του, αυξάνει το μέγεθός τους και το ξαναδημοσιεύει με τον τίτλο </a:t>
            </a:r>
            <a:r>
              <a:rPr lang="el-GR" b="1" i="1" dirty="0"/>
              <a:t>Η μεγάλη Χίμαιρα </a:t>
            </a:r>
            <a:r>
              <a:rPr lang="el-GR" b="1" dirty="0"/>
              <a:t>το 1953</a:t>
            </a:r>
            <a:r>
              <a:rPr lang="el-GR" dirty="0"/>
              <a:t>.</a:t>
            </a:r>
          </a:p>
          <a:p>
            <a:endParaRPr lang="el-GR" dirty="0"/>
          </a:p>
        </p:txBody>
      </p:sp>
    </p:spTree>
    <p:extLst>
      <p:ext uri="{BB962C8B-B14F-4D97-AF65-F5344CB8AC3E}">
        <p14:creationId xmlns:p14="http://schemas.microsoft.com/office/powerpoint/2010/main" val="14073884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562074"/>
          </a:xfrm>
        </p:spPr>
        <p:txBody>
          <a:bodyPr>
            <a:normAutofit fontScale="90000"/>
          </a:bodyPr>
          <a:lstStyle/>
          <a:p>
            <a:r>
              <a:rPr lang="el-GR"/>
              <a:t>Βιβλιογραφία</a:t>
            </a:r>
            <a:endParaRPr lang="en-US"/>
          </a:p>
        </p:txBody>
      </p:sp>
      <p:sp>
        <p:nvSpPr>
          <p:cNvPr id="3" name="Θέση περιεχομένου 2"/>
          <p:cNvSpPr>
            <a:spLocks noGrp="1"/>
          </p:cNvSpPr>
          <p:nvPr>
            <p:ph idx="1"/>
          </p:nvPr>
        </p:nvSpPr>
        <p:spPr>
          <a:xfrm>
            <a:off x="179512" y="980728"/>
            <a:ext cx="8784976" cy="5544616"/>
          </a:xfrm>
        </p:spPr>
        <p:txBody>
          <a:bodyPr>
            <a:normAutofit fontScale="77500" lnSpcReduction="20000"/>
          </a:bodyPr>
          <a:lstStyle/>
          <a:p>
            <a:r>
              <a:rPr lang="el-GR" b="1" dirty="0"/>
              <a:t>Αθανασόπουλος Βαγγέλης, </a:t>
            </a:r>
            <a:r>
              <a:rPr lang="el-GR" i="1" dirty="0"/>
              <a:t>Οι μάσκες του ρεαλισμού. Εκδοχές του νεοελληνικού αφηγηματικού λόγου</a:t>
            </a:r>
            <a:r>
              <a:rPr lang="el-GR" dirty="0"/>
              <a:t>, </a:t>
            </a:r>
            <a:r>
              <a:rPr lang="el-GR" dirty="0" err="1"/>
              <a:t>τόμ</a:t>
            </a:r>
            <a:r>
              <a:rPr lang="el-GR" dirty="0"/>
              <a:t>. Β΄, Αθήνα, Καστανιώτης, 2003, 545-631.</a:t>
            </a:r>
            <a:endParaRPr lang="en-US" dirty="0"/>
          </a:p>
          <a:p>
            <a:r>
              <a:rPr lang="el-GR" b="1" dirty="0"/>
              <a:t>Μικέ, Μαίρη</a:t>
            </a:r>
            <a:r>
              <a:rPr lang="el-GR" dirty="0"/>
              <a:t>. 2003. «Η Χίμαιρα του πόθου». Εισαγωγή στο </a:t>
            </a:r>
            <a:r>
              <a:rPr lang="el-GR" i="1" dirty="0"/>
              <a:t>Η μεγάλη Χίμαιρα</a:t>
            </a:r>
            <a:r>
              <a:rPr lang="el-GR" dirty="0"/>
              <a:t>. 31η </a:t>
            </a:r>
            <a:r>
              <a:rPr lang="el-GR" dirty="0" err="1"/>
              <a:t>έκδ</a:t>
            </a:r>
            <a:r>
              <a:rPr lang="el-GR" dirty="0"/>
              <a:t>. Αθήνα: Εστία</a:t>
            </a:r>
            <a:r>
              <a:rPr lang="en-US" dirty="0"/>
              <a:t>,</a:t>
            </a:r>
            <a:r>
              <a:rPr lang="el-GR" dirty="0"/>
              <a:t> 7-21.</a:t>
            </a:r>
          </a:p>
          <a:p>
            <a:r>
              <a:rPr lang="el-GR" b="1" dirty="0" err="1"/>
              <a:t>Μπερλής</a:t>
            </a:r>
            <a:r>
              <a:rPr lang="el-GR" b="1" dirty="0"/>
              <a:t> Άρης</a:t>
            </a:r>
            <a:r>
              <a:rPr lang="el-GR" dirty="0"/>
              <a:t>, «Μ. </a:t>
            </a:r>
            <a:r>
              <a:rPr lang="el-GR" dirty="0" err="1"/>
              <a:t>Καραγάτσης</a:t>
            </a:r>
            <a:r>
              <a:rPr lang="el-GR" dirty="0"/>
              <a:t>. Παρουσίαση-Ανθολόγηση»: </a:t>
            </a:r>
            <a:r>
              <a:rPr lang="el-GR" i="1" dirty="0"/>
              <a:t>Η μεσοπολεμική πεζογραφία. Από τον πρώτο ως τον δεύτερο παγκόσμιο πόλεμο (1914-1939)</a:t>
            </a:r>
            <a:r>
              <a:rPr lang="el-GR" dirty="0"/>
              <a:t>, </a:t>
            </a:r>
            <a:r>
              <a:rPr lang="el-GR" dirty="0" err="1"/>
              <a:t>τόμ</a:t>
            </a:r>
            <a:r>
              <a:rPr lang="el-GR" dirty="0"/>
              <a:t>. Δ΄, Αθήνα, </a:t>
            </a:r>
            <a:r>
              <a:rPr lang="el-GR" dirty="0" err="1"/>
              <a:t>Σοκόλης</a:t>
            </a:r>
            <a:r>
              <a:rPr lang="el-GR" dirty="0"/>
              <a:t>, 1992.</a:t>
            </a:r>
          </a:p>
          <a:p>
            <a:r>
              <a:rPr lang="el-GR" dirty="0"/>
              <a:t> </a:t>
            </a:r>
            <a:r>
              <a:rPr lang="el-GR" b="1" dirty="0"/>
              <a:t>Πολίτης </a:t>
            </a:r>
            <a:r>
              <a:rPr lang="el-GR" b="1" dirty="0" err="1"/>
              <a:t>Λίνος</a:t>
            </a:r>
            <a:r>
              <a:rPr lang="el-GR" dirty="0"/>
              <a:t>, </a:t>
            </a:r>
            <a:r>
              <a:rPr lang="el-GR" i="1" dirty="0"/>
              <a:t>Ιστορία της νεοελληνικής λογοτεχνίας</a:t>
            </a:r>
            <a:r>
              <a:rPr lang="el-GR" dirty="0"/>
              <a:t>, Αθήνα, Μ.Ι.Ε.Τ., 1998 (9η </a:t>
            </a:r>
            <a:r>
              <a:rPr lang="el-GR" dirty="0" err="1"/>
              <a:t>έκδ</a:t>
            </a:r>
            <a:r>
              <a:rPr lang="el-GR" dirty="0"/>
              <a:t>.), 311-312.</a:t>
            </a:r>
          </a:p>
          <a:p>
            <a:r>
              <a:rPr lang="el-GR" b="1" dirty="0" err="1"/>
              <a:t>Φρέρης</a:t>
            </a:r>
            <a:r>
              <a:rPr lang="el-GR" b="1" dirty="0"/>
              <a:t>, Γιώργος</a:t>
            </a:r>
            <a:r>
              <a:rPr lang="el-GR" dirty="0"/>
              <a:t>. 2007. «Ο λογοτεχνικός μύθος της Μήδειας στη νεότερη ελληνική λογοτεχνία». </a:t>
            </a:r>
            <a:r>
              <a:rPr lang="el-GR" i="1" dirty="0"/>
              <a:t>Διαβάζω</a:t>
            </a:r>
            <a:r>
              <a:rPr lang="el-GR" dirty="0"/>
              <a:t> 479</a:t>
            </a:r>
            <a:r>
              <a:rPr lang="en-US"/>
              <a:t>,</a:t>
            </a:r>
            <a:r>
              <a:rPr lang="el-GR"/>
              <a:t> </a:t>
            </a:r>
            <a:r>
              <a:rPr lang="el-GR" dirty="0"/>
              <a:t>106-115.</a:t>
            </a:r>
            <a:endParaRPr lang="en-US" dirty="0"/>
          </a:p>
          <a:p>
            <a:r>
              <a:rPr lang="el-GR" i="1" dirty="0"/>
              <a:t>Μ. </a:t>
            </a:r>
            <a:r>
              <a:rPr lang="el-GR" i="1" dirty="0" err="1"/>
              <a:t>Καραγάτσης</a:t>
            </a:r>
            <a:r>
              <a:rPr lang="el-GR" i="1" dirty="0"/>
              <a:t>. Ιδεολογία και ποιητική</a:t>
            </a:r>
            <a:r>
              <a:rPr lang="el-GR" dirty="0"/>
              <a:t>. </a:t>
            </a:r>
            <a:r>
              <a:rPr lang="el-GR" i="1" dirty="0"/>
              <a:t>Πρακτικά Συνεδρίου Παρασκευή 4 και Σάββατο 5 Απριλίου 2008</a:t>
            </a:r>
            <a:r>
              <a:rPr lang="el-GR" dirty="0"/>
              <a:t>, Αθήνα, Μουσείο Μπενάκη, 2010.</a:t>
            </a:r>
            <a:endParaRPr lang="en-US" dirty="0"/>
          </a:p>
          <a:p>
            <a:endParaRPr lang="el-GR" dirty="0"/>
          </a:p>
          <a:p>
            <a:endParaRPr lang="en-US" dirty="0"/>
          </a:p>
        </p:txBody>
      </p:sp>
    </p:spTree>
    <p:extLst>
      <p:ext uri="{BB962C8B-B14F-4D97-AF65-F5344CB8AC3E}">
        <p14:creationId xmlns:p14="http://schemas.microsoft.com/office/powerpoint/2010/main" val="36663279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DB0AFB2-DB22-80E6-6865-D662BE0EC87C}"/>
              </a:ext>
            </a:extLst>
          </p:cNvPr>
          <p:cNvSpPr>
            <a:spLocks noGrp="1"/>
          </p:cNvSpPr>
          <p:nvPr>
            <p:ph type="title"/>
          </p:nvPr>
        </p:nvSpPr>
        <p:spPr/>
        <p:txBody>
          <a:bodyPr/>
          <a:lstStyle/>
          <a:p>
            <a:r>
              <a:rPr lang="el-GR" dirty="0"/>
              <a:t>Βίντεο</a:t>
            </a:r>
          </a:p>
        </p:txBody>
      </p:sp>
      <p:sp>
        <p:nvSpPr>
          <p:cNvPr id="3" name="Θέση περιεχομένου 2">
            <a:extLst>
              <a:ext uri="{FF2B5EF4-FFF2-40B4-BE49-F238E27FC236}">
                <a16:creationId xmlns:a16="http://schemas.microsoft.com/office/drawing/2014/main" id="{EC5F70EB-24D2-D071-4E4F-C0F90AB5CE82}"/>
              </a:ext>
            </a:extLst>
          </p:cNvPr>
          <p:cNvSpPr>
            <a:spLocks noGrp="1"/>
          </p:cNvSpPr>
          <p:nvPr>
            <p:ph idx="1"/>
          </p:nvPr>
        </p:nvSpPr>
        <p:spPr>
          <a:xfrm>
            <a:off x="457200" y="1600200"/>
            <a:ext cx="8435280" cy="4525963"/>
          </a:xfrm>
        </p:spPr>
        <p:txBody>
          <a:bodyPr>
            <a:normAutofit/>
          </a:bodyPr>
          <a:lstStyle/>
          <a:p>
            <a:pPr marL="0" indent="0">
              <a:buNone/>
            </a:pPr>
            <a:r>
              <a:rPr lang="el-GR" dirty="0"/>
              <a:t>Παρακολουθήστε το αφιέρωμα στον Μ. </a:t>
            </a:r>
            <a:r>
              <a:rPr lang="el-GR" dirty="0" err="1"/>
              <a:t>Καραγάτση</a:t>
            </a:r>
            <a:r>
              <a:rPr lang="el-GR" dirty="0"/>
              <a:t> της γνωστής σειράς «Εποχές και Συγγραφείς»:</a:t>
            </a:r>
          </a:p>
          <a:p>
            <a:pPr marL="0" indent="0">
              <a:buNone/>
            </a:pPr>
            <a:r>
              <a:rPr lang="en-US" dirty="0"/>
              <a:t>https://www.youtube.com/watch?v=xOTxxql5rNo</a:t>
            </a:r>
            <a:endParaRPr lang="el-GR" dirty="0"/>
          </a:p>
        </p:txBody>
      </p:sp>
    </p:spTree>
    <p:extLst>
      <p:ext uri="{BB962C8B-B14F-4D97-AF65-F5344CB8AC3E}">
        <p14:creationId xmlns:p14="http://schemas.microsoft.com/office/powerpoint/2010/main" val="4947648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chor="ctr">
            <a:normAutofit/>
          </a:bodyPr>
          <a:lstStyle/>
          <a:p>
            <a:r>
              <a:rPr lang="el-GR" dirty="0"/>
              <a:t>Βιογραφικά στοιχεία</a:t>
            </a:r>
            <a:endParaRPr lang="en-US" dirty="0"/>
          </a:p>
        </p:txBody>
      </p:sp>
      <p:graphicFrame>
        <p:nvGraphicFramePr>
          <p:cNvPr id="5" name="Θέση περιεχομένου 2">
            <a:extLst>
              <a:ext uri="{FF2B5EF4-FFF2-40B4-BE49-F238E27FC236}">
                <a16:creationId xmlns:a16="http://schemas.microsoft.com/office/drawing/2014/main" id="{F6E23ECF-335E-29D9-E116-A3D7979ECE91}"/>
              </a:ext>
            </a:extLst>
          </p:cNvPr>
          <p:cNvGraphicFramePr>
            <a:graphicFrameLocks noGrp="1"/>
          </p:cNvGraphicFramePr>
          <p:nvPr>
            <p:ph idx="1"/>
            <p:extLst>
              <p:ext uri="{D42A27DB-BD31-4B8C-83A1-F6EECF244321}">
                <p14:modId xmlns:p14="http://schemas.microsoft.com/office/powerpoint/2010/main" val="111828329"/>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378360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562074"/>
          </a:xfrm>
        </p:spPr>
        <p:txBody>
          <a:bodyPr>
            <a:normAutofit fontScale="90000"/>
          </a:bodyPr>
          <a:lstStyle/>
          <a:p>
            <a:r>
              <a:rPr lang="el-GR"/>
              <a:t>Μυθιστορήματα</a:t>
            </a:r>
            <a:endParaRPr lang="en-US"/>
          </a:p>
        </p:txBody>
      </p:sp>
      <p:sp>
        <p:nvSpPr>
          <p:cNvPr id="3" name="Θέση περιεχομένου 2"/>
          <p:cNvSpPr>
            <a:spLocks noGrp="1"/>
          </p:cNvSpPr>
          <p:nvPr>
            <p:ph idx="1"/>
          </p:nvPr>
        </p:nvSpPr>
        <p:spPr>
          <a:xfrm>
            <a:off x="107504" y="1052736"/>
            <a:ext cx="8856984" cy="5616624"/>
          </a:xfrm>
        </p:spPr>
        <p:txBody>
          <a:bodyPr>
            <a:normAutofit fontScale="70000" lnSpcReduction="20000"/>
          </a:bodyPr>
          <a:lstStyle/>
          <a:p>
            <a:r>
              <a:rPr lang="el-GR"/>
              <a:t>Στα τρία πρώτα μυθιστορήματά του παρακολουθεί τις περιπέτειες της ζωής </a:t>
            </a:r>
            <a:r>
              <a:rPr lang="el-GR" b="1"/>
              <a:t>ενός μόνο ήρωα</a:t>
            </a:r>
            <a:r>
              <a:rPr lang="el-GR"/>
              <a:t>. Ο πρωταγωνιστής σε κάθε περίπτωση είναι </a:t>
            </a:r>
            <a:r>
              <a:rPr lang="el-GR" b="1"/>
              <a:t>αλλοδαπός</a:t>
            </a:r>
            <a:r>
              <a:rPr lang="el-GR"/>
              <a:t>. Ήρωας του μυθιστορήματος </a:t>
            </a:r>
            <a:r>
              <a:rPr lang="el-GR" b="1" i="1"/>
              <a:t>Ο συνταγματάρχης Λιάπκιν</a:t>
            </a:r>
            <a:r>
              <a:rPr lang="el-GR" b="1"/>
              <a:t> </a:t>
            </a:r>
            <a:r>
              <a:rPr lang="el-GR"/>
              <a:t>(1933) είναι ένας Λευκορώσος (που βρέθηκε στη Λάρισα μετά τη Ρωσική Επανάσταση), του </a:t>
            </a:r>
            <a:r>
              <a:rPr lang="el-GR" b="1" i="1"/>
              <a:t>Γιούγκερμαν</a:t>
            </a:r>
            <a:r>
              <a:rPr lang="el-GR"/>
              <a:t> (1938) ένας Γερμανοφινλανδός (που εξελίχθηκε σε οικονομικό παράγοντα της Αθήνας), ενώ η ηρωίδα της νουβέλας </a:t>
            </a:r>
            <a:r>
              <a:rPr lang="el-GR" b="1" i="1"/>
              <a:t>Χίμαιρα</a:t>
            </a:r>
            <a:r>
              <a:rPr lang="el-GR"/>
              <a:t> (1936) (αργότερα </a:t>
            </a:r>
            <a:r>
              <a:rPr lang="el-GR" i="1"/>
              <a:t>Μεγάλη Χίμαιρα</a:t>
            </a:r>
            <a:r>
              <a:rPr lang="el-GR"/>
              <a:t>) κατάγεται από τη Ρουέν της Γαλλίας. </a:t>
            </a:r>
          </a:p>
          <a:p>
            <a:r>
              <a:rPr lang="el-GR"/>
              <a:t>Οι ιστορίες δεν διαδραματίζονται σε ξένους τόπους, αλλά οι ήρωες προέρχονται από το εξωτερικό και βρίσκονται σε </a:t>
            </a:r>
            <a:r>
              <a:rPr lang="el-GR" b="1"/>
              <a:t>συγκρουσιακή σχέση με το ελληνικό περιβάλλον</a:t>
            </a:r>
            <a:r>
              <a:rPr lang="el-GR"/>
              <a:t>.</a:t>
            </a:r>
          </a:p>
          <a:p>
            <a:r>
              <a:rPr lang="el-GR"/>
              <a:t>Επίσης, οι ήρωες παλεύουν </a:t>
            </a:r>
            <a:r>
              <a:rPr lang="el-GR" b="1"/>
              <a:t>ενάντια σε έναν βιολογικό ντετερμινισμό </a:t>
            </a:r>
            <a:r>
              <a:rPr lang="el-GR"/>
              <a:t>που υπαγορεύει τη δράση τους και τον χαρακτήρα τους και απηχεί σαφώς τον Νατουραλισμό.</a:t>
            </a:r>
          </a:p>
          <a:p>
            <a:r>
              <a:rPr lang="el-GR"/>
              <a:t>Η εσωτερική ζωή αυτών των ηρώων είναι συναρπαστική, καθώς μάταια αντιπαλεύουν τις ακαταμάχητες βιολογικές ορμές, που, κατά τον Καραγάτση, </a:t>
            </a:r>
            <a:r>
              <a:rPr lang="el-GR" b="1"/>
              <a:t>καθορίζουν τελεσίδικα την ανθρώπινη δράση και τον χαρακτήρα</a:t>
            </a:r>
            <a:r>
              <a:rPr lang="el-GR"/>
              <a:t>.</a:t>
            </a:r>
          </a:p>
        </p:txBody>
      </p:sp>
    </p:spTree>
    <p:extLst>
      <p:ext uri="{BB962C8B-B14F-4D97-AF65-F5344CB8AC3E}">
        <p14:creationId xmlns:p14="http://schemas.microsoft.com/office/powerpoint/2010/main" val="30204666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2">
            <a:lumMod val="75000"/>
          </a:schemeClr>
        </a:solidFill>
        <a:effectLst/>
      </p:bgPr>
    </p:bg>
    <p:spTree>
      <p:nvGrpSpPr>
        <p:cNvPr id="1" name=""/>
        <p:cNvGrpSpPr/>
        <p:nvPr/>
      </p:nvGrpSpPr>
      <p:grpSpPr>
        <a:xfrm>
          <a:off x="0" y="0"/>
          <a:ext cx="0" cy="0"/>
          <a:chOff x="0" y="0"/>
          <a:chExt cx="0" cy="0"/>
        </a:xfrm>
      </p:grpSpPr>
      <p:sp>
        <p:nvSpPr>
          <p:cNvPr id="1050" name="Title 1">
            <a:extLst>
              <a:ext uri="{FF2B5EF4-FFF2-40B4-BE49-F238E27FC236}">
                <a16:creationId xmlns:a16="http://schemas.microsoft.com/office/drawing/2014/main" id="{87168B30-A1D8-ABB3-E88F-46106132A445}"/>
              </a:ext>
            </a:extLst>
          </p:cNvPr>
          <p:cNvSpPr>
            <a:spLocks noGrp="1"/>
          </p:cNvSpPr>
          <p:nvPr>
            <p:ph type="title"/>
          </p:nvPr>
        </p:nvSpPr>
        <p:spPr>
          <a:xfrm>
            <a:off x="457200" y="273050"/>
            <a:ext cx="3008313" cy="1162050"/>
          </a:xfrm>
        </p:spPr>
        <p:txBody>
          <a:bodyPr/>
          <a:lstStyle/>
          <a:p>
            <a:r>
              <a:rPr lang="el-GR" i="1" dirty="0"/>
              <a:t>Εγκλιματισμός κάτω από τον Φοίβο</a:t>
            </a:r>
            <a:endParaRPr lang="en-US" i="1" dirty="0"/>
          </a:p>
        </p:txBody>
      </p:sp>
      <p:sp>
        <p:nvSpPr>
          <p:cNvPr id="1052" name="Text Placeholder 3">
            <a:extLst>
              <a:ext uri="{FF2B5EF4-FFF2-40B4-BE49-F238E27FC236}">
                <a16:creationId xmlns:a16="http://schemas.microsoft.com/office/drawing/2014/main" id="{64EEB4C6-496C-1F43-8E9B-B82D781FB566}"/>
              </a:ext>
            </a:extLst>
          </p:cNvPr>
          <p:cNvSpPr>
            <a:spLocks noGrp="1"/>
          </p:cNvSpPr>
          <p:nvPr>
            <p:ph type="body" sz="half" idx="2"/>
          </p:nvPr>
        </p:nvSpPr>
        <p:spPr>
          <a:xfrm>
            <a:off x="457200" y="1435100"/>
            <a:ext cx="3008313" cy="4691063"/>
          </a:xfrm>
        </p:spPr>
        <p:txBody>
          <a:bodyPr/>
          <a:lstStyle/>
          <a:p>
            <a:endParaRPr lang="en-US" dirty="0"/>
          </a:p>
        </p:txBody>
      </p:sp>
      <p:pic>
        <p:nvPicPr>
          <p:cNvPr id="1026" name="Picture 2" descr="Η μεγάλη χίμαιρα» του Καραγάτση, πρώτη φορά τηλεοπτική σειρά από την ΕΡΤ. |  ArtMe Magazine">
            <a:extLst>
              <a:ext uri="{FF2B5EF4-FFF2-40B4-BE49-F238E27FC236}">
                <a16:creationId xmlns:a16="http://schemas.microsoft.com/office/drawing/2014/main" id="{549AAFCB-C1E3-C16E-E50D-8D3DE5F05DF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47014" y="3103252"/>
            <a:ext cx="2010482" cy="1872534"/>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Θέατρο/Review: Η Μεγάλη Χίμαιρα | ღΟι Δικές Μου Στιγμέςღ">
            <a:extLst>
              <a:ext uri="{FF2B5EF4-FFF2-40B4-BE49-F238E27FC236}">
                <a16:creationId xmlns:a16="http://schemas.microsoft.com/office/drawing/2014/main" id="{52160264-ECD3-D9A2-F638-FB9A006DF2B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02324" y="1365104"/>
            <a:ext cx="3008313" cy="165651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Ο ΓΙΟΥΓΚΕΡΜΑΝ ΚΑΙ ΤΑ ΣΤΕΡΝΑ ΤΟΥ (ΠΡΩΤΟΣ ΤΟΜΟΣ - ΣΚΛΗΡΟΔΕΤΗ ΕΚΔΟΣΗ) /  ΚΑΡΑΓΑΤΣΗΣ Μ.">
            <a:extLst>
              <a:ext uri="{FF2B5EF4-FFF2-40B4-BE49-F238E27FC236}">
                <a16:creationId xmlns:a16="http://schemas.microsoft.com/office/drawing/2014/main" id="{137C7690-BCF4-F35D-BB68-9FAE451315F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57238" y="3234317"/>
            <a:ext cx="1872208" cy="1872533"/>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Ο ΣΥΝΤΑΓΜΑΤΑΡΧΗΣ ΛΙΑΠΚΙΝ / ΚΑΡΑΓΑΤΣΗΣ Μ.">
            <a:extLst>
              <a:ext uri="{FF2B5EF4-FFF2-40B4-BE49-F238E27FC236}">
                <a16:creationId xmlns:a16="http://schemas.microsoft.com/office/drawing/2014/main" id="{EDB5F787-59A5-1064-908C-747A93CB8A5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34473" y="1310750"/>
            <a:ext cx="1404643" cy="1993900"/>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Ασπρόμαυρα κι έγχρωμα: &quot;Συνταγματάρχης Λιάπκιν&quot; - MusicCorner.gr">
            <a:extLst>
              <a:ext uri="{FF2B5EF4-FFF2-40B4-BE49-F238E27FC236}">
                <a16:creationId xmlns:a16="http://schemas.microsoft.com/office/drawing/2014/main" id="{617C69BB-E760-026F-2ED9-950654142F3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30725" y="3573016"/>
            <a:ext cx="1516547" cy="2080149"/>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Γιούγκερμαν, του Μ. Καραγάτση για δεύτερη χρονιά στο Θέατρο Πορεία |  CultureNow.gr">
            <a:extLst>
              <a:ext uri="{FF2B5EF4-FFF2-40B4-BE49-F238E27FC236}">
                <a16:creationId xmlns:a16="http://schemas.microsoft.com/office/drawing/2014/main" id="{33F8A219-2609-07CF-6AC4-69F11AC657F2}"/>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152254" y="5188489"/>
            <a:ext cx="2884241" cy="16287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57067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chor="ctr">
            <a:normAutofit/>
          </a:bodyPr>
          <a:lstStyle/>
          <a:p>
            <a:r>
              <a:rPr lang="el-GR" sz="4100" i="1" dirty="0">
                <a:solidFill>
                  <a:schemeClr val="accent2"/>
                </a:solidFill>
              </a:rPr>
              <a:t>Εγκλιματισμός κάτω από τον Φοίβο</a:t>
            </a:r>
            <a:endParaRPr lang="en-US" sz="4100" dirty="0">
              <a:solidFill>
                <a:schemeClr val="accent2"/>
              </a:solidFill>
            </a:endParaRPr>
          </a:p>
        </p:txBody>
      </p:sp>
      <p:graphicFrame>
        <p:nvGraphicFramePr>
          <p:cNvPr id="15" name="Θέση περιεχομένου 2">
            <a:extLst>
              <a:ext uri="{FF2B5EF4-FFF2-40B4-BE49-F238E27FC236}">
                <a16:creationId xmlns:a16="http://schemas.microsoft.com/office/drawing/2014/main" id="{70815697-F720-E49C-E0A4-B78AAD338422}"/>
              </a:ext>
            </a:extLst>
          </p:cNvPr>
          <p:cNvGraphicFramePr>
            <a:graphicFrameLocks noGrp="1"/>
          </p:cNvGraphicFramePr>
          <p:nvPr>
            <p:ph idx="1"/>
            <p:extLst>
              <p:ext uri="{D42A27DB-BD31-4B8C-83A1-F6EECF244321}">
                <p14:modId xmlns:p14="http://schemas.microsoft.com/office/powerpoint/2010/main" val="1713821942"/>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487190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634082"/>
          </a:xfrm>
        </p:spPr>
        <p:txBody>
          <a:bodyPr>
            <a:normAutofit fontScale="90000"/>
          </a:bodyPr>
          <a:lstStyle/>
          <a:p>
            <a:r>
              <a:rPr lang="el-GR"/>
              <a:t>Άλλα μυθιστορήματα</a:t>
            </a:r>
            <a:endParaRPr lang="en-US"/>
          </a:p>
        </p:txBody>
      </p:sp>
      <p:sp>
        <p:nvSpPr>
          <p:cNvPr id="3" name="Θέση περιεχομένου 2"/>
          <p:cNvSpPr>
            <a:spLocks noGrp="1"/>
          </p:cNvSpPr>
          <p:nvPr>
            <p:ph idx="1"/>
          </p:nvPr>
        </p:nvSpPr>
        <p:spPr>
          <a:xfrm>
            <a:off x="107504" y="836712"/>
            <a:ext cx="8856984" cy="5904656"/>
          </a:xfrm>
        </p:spPr>
        <p:txBody>
          <a:bodyPr>
            <a:normAutofit fontScale="85000" lnSpcReduction="10000"/>
          </a:bodyPr>
          <a:lstStyle/>
          <a:p>
            <a:pPr algn="just"/>
            <a:r>
              <a:rPr lang="el-GR" dirty="0"/>
              <a:t>Το 1946 πεθαίνει και η μητέρα του, στην οποία αφιερώνει το μυθιστόρημά του </a:t>
            </a:r>
            <a:r>
              <a:rPr lang="el-GR" b="1" i="1" dirty="0"/>
              <a:t>Ο μεγάλος ύπνος</a:t>
            </a:r>
            <a:r>
              <a:rPr lang="el-GR" dirty="0"/>
              <a:t> που κυκλοφορεί την ίδια χρονιά.</a:t>
            </a:r>
            <a:r>
              <a:rPr lang="el-GR" b="1" i="1" dirty="0"/>
              <a:t> Ο Μεγάλος ύπνος</a:t>
            </a:r>
            <a:r>
              <a:rPr lang="el-GR" dirty="0"/>
              <a:t> (1946) είναι ένα μυθιστόρημα </a:t>
            </a:r>
            <a:r>
              <a:rPr lang="el-GR" b="1" dirty="0"/>
              <a:t>ψυχογραφικό</a:t>
            </a:r>
            <a:r>
              <a:rPr lang="el-GR" dirty="0"/>
              <a:t>, με πολλά </a:t>
            </a:r>
            <a:r>
              <a:rPr lang="el-GR" b="1" dirty="0"/>
              <a:t>στοιχεία αυτοβιογραφικά</a:t>
            </a:r>
            <a:r>
              <a:rPr lang="el-GR" dirty="0"/>
              <a:t>. </a:t>
            </a:r>
          </a:p>
          <a:p>
            <a:r>
              <a:rPr lang="el-GR" dirty="0"/>
              <a:t>Το </a:t>
            </a:r>
            <a:r>
              <a:rPr lang="el-GR" b="1" i="1" dirty="0"/>
              <a:t>Χαμένο νησί</a:t>
            </a:r>
            <a:r>
              <a:rPr lang="el-GR" b="1" dirty="0"/>
              <a:t> </a:t>
            </a:r>
            <a:r>
              <a:rPr lang="el-GR" dirty="0"/>
              <a:t>ξεχωρίζει από την υπόλοιπη πεζογραφία του εξ αιτίας της απόστασής του από τον ρεαλισμό και τη σύγχρονη πραγματικότητα. (Ο ίδιος το χαρακτήρισε «φανταστική νουβέλα»).</a:t>
            </a:r>
          </a:p>
          <a:p>
            <a:r>
              <a:rPr lang="el-GR" dirty="0"/>
              <a:t>Στην τελευταία δεκαπενταετία της ζωής του έγραψε μερικά από τα πιο ιδιότυπα και παράδοξα έργα του, όπως το </a:t>
            </a:r>
            <a:r>
              <a:rPr lang="el-GR" b="1" i="1" dirty="0" err="1"/>
              <a:t>Άμρι</a:t>
            </a:r>
            <a:r>
              <a:rPr lang="el-GR" b="1" i="1" dirty="0"/>
              <a:t> α </a:t>
            </a:r>
            <a:r>
              <a:rPr lang="el-GR" b="1" i="1" dirty="0" err="1"/>
              <a:t>μούγκου</a:t>
            </a:r>
            <a:r>
              <a:rPr lang="el-GR" dirty="0"/>
              <a:t> (=Στο χέρι του Θεού, 1954), όπου το αιώνιο ερωτικό θέμα τοποθετείται στην αφρικανική ζούγκλα, τον </a:t>
            </a:r>
            <a:r>
              <a:rPr lang="el-GR" b="1" i="1" dirty="0"/>
              <a:t>Κίτρινο φάκελο</a:t>
            </a:r>
            <a:r>
              <a:rPr lang="el-GR" dirty="0"/>
              <a:t> (1956), σημαντικό για τους αφηγηματικούς και ψυχολογικούς πειραματισμούς.</a:t>
            </a:r>
          </a:p>
        </p:txBody>
      </p:sp>
    </p:spTree>
    <p:extLst>
      <p:ext uri="{BB962C8B-B14F-4D97-AF65-F5344CB8AC3E}">
        <p14:creationId xmlns:p14="http://schemas.microsoft.com/office/powerpoint/2010/main" val="6613954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116632"/>
            <a:ext cx="8229600" cy="418058"/>
          </a:xfrm>
        </p:spPr>
        <p:txBody>
          <a:bodyPr>
            <a:normAutofit fontScale="90000"/>
          </a:bodyPr>
          <a:lstStyle/>
          <a:p>
            <a:r>
              <a:rPr lang="el-GR"/>
              <a:t>Άλλα μυθιστορήματα</a:t>
            </a:r>
            <a:endParaRPr lang="en-US"/>
          </a:p>
        </p:txBody>
      </p:sp>
      <p:sp>
        <p:nvSpPr>
          <p:cNvPr id="3" name="Θέση περιεχομένου 2"/>
          <p:cNvSpPr>
            <a:spLocks noGrp="1"/>
          </p:cNvSpPr>
          <p:nvPr>
            <p:ph idx="1"/>
          </p:nvPr>
        </p:nvSpPr>
        <p:spPr>
          <a:xfrm>
            <a:off x="107504" y="620688"/>
            <a:ext cx="8928992" cy="6120680"/>
          </a:xfrm>
        </p:spPr>
        <p:txBody>
          <a:bodyPr>
            <a:normAutofit fontScale="62500" lnSpcReduction="20000"/>
          </a:bodyPr>
          <a:lstStyle/>
          <a:p>
            <a:pPr algn="just">
              <a:lnSpc>
                <a:spcPct val="120000"/>
              </a:lnSpc>
              <a:spcBef>
                <a:spcPts val="0"/>
              </a:spcBef>
            </a:pPr>
            <a:r>
              <a:rPr lang="el-GR" dirty="0"/>
              <a:t>Με τον τίτλο </a:t>
            </a:r>
            <a:r>
              <a:rPr lang="el-GR" i="1" dirty="0"/>
              <a:t>Ο κόσμος που πεθαίνει</a:t>
            </a:r>
            <a:r>
              <a:rPr lang="el-GR" dirty="0"/>
              <a:t>, θέλησε να γράψει μια σύνθεση όπου θα παρουσιαζόταν σε χαρακτηριστικές μορφές η Ελλάδα από τα προεπαναστατικά χρόνια έως σήμερα. Τελικά έγραψε μόνο τρία βιβλία: </a:t>
            </a:r>
            <a:r>
              <a:rPr lang="el-GR" b="1" i="1" dirty="0"/>
              <a:t>Ο </a:t>
            </a:r>
            <a:r>
              <a:rPr lang="el-GR" b="1" i="1" dirty="0" err="1"/>
              <a:t>κοτζάμπασης</a:t>
            </a:r>
            <a:r>
              <a:rPr lang="el-GR" b="1" i="1" dirty="0"/>
              <a:t> του Καστρόπυργου</a:t>
            </a:r>
            <a:r>
              <a:rPr lang="el-GR" b="1" dirty="0"/>
              <a:t>, </a:t>
            </a:r>
            <a:r>
              <a:rPr lang="el-GR" b="1" i="1" dirty="0"/>
              <a:t>Αίμα χαμένο και κερδισμένο</a:t>
            </a:r>
            <a:r>
              <a:rPr lang="el-GR" b="1" dirty="0"/>
              <a:t>, </a:t>
            </a:r>
            <a:r>
              <a:rPr lang="el-GR" b="1" i="1" dirty="0"/>
              <a:t>Τα στερνά του Μίχαλου </a:t>
            </a:r>
            <a:r>
              <a:rPr lang="el-GR" dirty="0"/>
              <a:t>που στρέφονται γύρω από την κεντρική μορφή του Μίχαλου </a:t>
            </a:r>
            <a:r>
              <a:rPr lang="el-GR" dirty="0" err="1"/>
              <a:t>Ρούση</a:t>
            </a:r>
            <a:r>
              <a:rPr lang="el-GR" dirty="0"/>
              <a:t>. Ο ήρωας ήταν Έλληνας προεστός που αιχμαλωτίστηκε από τους Τούρκους και αλλαξοπίστησε, για να σώσει τη ζωή του. Η ιστορία βασίζεται σε πραγματικά γεγονότα από τη ζωή ενός προγόνου του.</a:t>
            </a:r>
          </a:p>
          <a:p>
            <a:pPr algn="just">
              <a:lnSpc>
                <a:spcPct val="120000"/>
              </a:lnSpc>
              <a:spcBef>
                <a:spcPts val="0"/>
              </a:spcBef>
            </a:pPr>
            <a:r>
              <a:rPr lang="el-GR" dirty="0"/>
              <a:t>Παρότι δεν ολοκλήρωσε τη σύνθεση, συνέχισε να ενδιαφέρεται για </a:t>
            </a:r>
            <a:r>
              <a:rPr lang="el-GR" b="1" dirty="0"/>
              <a:t>ιστορικά θέματα </a:t>
            </a:r>
            <a:r>
              <a:rPr lang="el-GR" dirty="0"/>
              <a:t>και να εμπνέεται από αυτά. Έτσι, αποπειράθηκε να γράψει ένα τρίτομο ιστορικό έργο, την </a:t>
            </a:r>
            <a:r>
              <a:rPr lang="el-GR" b="1" i="1" dirty="0"/>
              <a:t>Ιστορία των Ελλήνων</a:t>
            </a:r>
            <a:r>
              <a:rPr lang="el-GR" dirty="0"/>
              <a:t> (1952) από το οποίο έγραψε τελικά μόνο τον πρώτο τόμο για την αρχαία Ελλάδα. </a:t>
            </a:r>
          </a:p>
          <a:p>
            <a:pPr algn="just">
              <a:lnSpc>
                <a:spcPct val="120000"/>
              </a:lnSpc>
              <a:spcBef>
                <a:spcPts val="0"/>
              </a:spcBef>
            </a:pPr>
            <a:r>
              <a:rPr lang="el-GR" dirty="0"/>
              <a:t>Έγραψε επίσης τη μυθιστορηματική βιογραφία </a:t>
            </a:r>
            <a:r>
              <a:rPr lang="el-GR" b="1" i="1" dirty="0"/>
              <a:t>Βασίλης Λάσκος</a:t>
            </a:r>
            <a:r>
              <a:rPr lang="el-GR" dirty="0"/>
              <a:t> (1948), για τον πλοίαρχο του υποβρυχίου «Κατσώνης». </a:t>
            </a:r>
          </a:p>
          <a:p>
            <a:pPr>
              <a:lnSpc>
                <a:spcPct val="120000"/>
              </a:lnSpc>
              <a:spcBef>
                <a:spcPts val="0"/>
              </a:spcBef>
            </a:pPr>
            <a:r>
              <a:rPr lang="el-GR" dirty="0"/>
              <a:t>Το τελευταίο σχετικό με την ιστορία έργο είναι το </a:t>
            </a:r>
            <a:r>
              <a:rPr lang="el-GR" b="1" i="1" dirty="0"/>
              <a:t>Σέργιος και Βάκχος</a:t>
            </a:r>
            <a:r>
              <a:rPr lang="el-GR" dirty="0"/>
              <a:t> (1959) με πρωταγωνιστές τους Αγίους Σέργιο και Βάκχο, μια σατιρική κριτική και απομυθοποίηση της Ιστορίας.</a:t>
            </a:r>
            <a:endParaRPr lang="en-US" dirty="0"/>
          </a:p>
        </p:txBody>
      </p:sp>
    </p:spTree>
    <p:extLst>
      <p:ext uri="{BB962C8B-B14F-4D97-AF65-F5344CB8AC3E}">
        <p14:creationId xmlns:p14="http://schemas.microsoft.com/office/powerpoint/2010/main" val="38054763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562074"/>
          </a:xfrm>
        </p:spPr>
        <p:txBody>
          <a:bodyPr>
            <a:normAutofit fontScale="90000"/>
          </a:bodyPr>
          <a:lstStyle/>
          <a:p>
            <a:r>
              <a:rPr lang="el-GR"/>
              <a:t>Άλλα μυθιστορήματα</a:t>
            </a:r>
            <a:endParaRPr lang="en-US"/>
          </a:p>
        </p:txBody>
      </p:sp>
      <p:sp>
        <p:nvSpPr>
          <p:cNvPr id="3" name="Θέση περιεχομένου 2"/>
          <p:cNvSpPr>
            <a:spLocks noGrp="1"/>
          </p:cNvSpPr>
          <p:nvPr>
            <p:ph idx="1"/>
          </p:nvPr>
        </p:nvSpPr>
        <p:spPr>
          <a:xfrm>
            <a:off x="251520" y="1052736"/>
            <a:ext cx="8640960" cy="5472608"/>
          </a:xfrm>
        </p:spPr>
        <p:txBody>
          <a:bodyPr>
            <a:normAutofit fontScale="92500" lnSpcReduction="10000"/>
          </a:bodyPr>
          <a:lstStyle/>
          <a:p>
            <a:pPr algn="just"/>
            <a:r>
              <a:rPr lang="el-GR" dirty="0"/>
              <a:t>Προς το τέλος της ζωής του σχεδίαζε άλλη μια </a:t>
            </a:r>
            <a:r>
              <a:rPr lang="el-GR" b="1" dirty="0"/>
              <a:t>ενότητα τεσσάρων έργων</a:t>
            </a:r>
            <a:r>
              <a:rPr lang="el-GR" dirty="0"/>
              <a:t>, από την οποία πρόλαβε να ξεκινήσει μόνο </a:t>
            </a:r>
            <a:r>
              <a:rPr lang="el-GR" b="1" i="1" dirty="0"/>
              <a:t>Το 10</a:t>
            </a:r>
            <a:r>
              <a:rPr lang="el-GR" dirty="0"/>
              <a:t>. Το έργο διαδραματίζεται σε μια λαϊκή πολυκατοικία του Πειραιά. Επισκεπτόταν κάθε πρωί το λιμάνι και παρατηρούσε την κίνηση και τη ζωή εκεί για να αντλήσει υλικό. </a:t>
            </a:r>
          </a:p>
          <a:p>
            <a:pPr algn="just"/>
            <a:r>
              <a:rPr lang="el-GR" dirty="0"/>
              <a:t>Το 1958 συνυπογράφει </a:t>
            </a:r>
            <a:r>
              <a:rPr lang="el-GR" b="1" i="1" dirty="0"/>
              <a:t>Το Μυθιστόρημα των Τεσσάρων</a:t>
            </a:r>
            <a:r>
              <a:rPr lang="el-GR" dirty="0"/>
              <a:t> μαζί με τον Άγγελο Τερζάκη, τον Ηλία </a:t>
            </a:r>
            <a:r>
              <a:rPr lang="el-GR" dirty="0" err="1"/>
              <a:t>Βενέζη</a:t>
            </a:r>
            <a:r>
              <a:rPr lang="el-GR" dirty="0"/>
              <a:t>, τον </a:t>
            </a:r>
            <a:r>
              <a:rPr lang="el-GR" dirty="0" err="1"/>
              <a:t>Στράτη</a:t>
            </a:r>
            <a:r>
              <a:rPr lang="el-GR" dirty="0"/>
              <a:t> Μυριβήλη, το  </a:t>
            </a:r>
            <a:r>
              <a:rPr lang="el-GR" dirty="0" err="1"/>
              <a:t>πρωτοδημοσιεύεται</a:t>
            </a:r>
            <a:r>
              <a:rPr lang="el-GR" dirty="0"/>
              <a:t> στην εφημερίδα </a:t>
            </a:r>
            <a:r>
              <a:rPr lang="el-GR" i="1" dirty="0"/>
              <a:t>Ακρόπολις</a:t>
            </a:r>
            <a:r>
              <a:rPr lang="el-GR" dirty="0"/>
              <a:t>. </a:t>
            </a:r>
            <a:endParaRPr lang="en-US" dirty="0"/>
          </a:p>
        </p:txBody>
      </p:sp>
    </p:spTree>
    <p:extLst>
      <p:ext uri="{BB962C8B-B14F-4D97-AF65-F5344CB8AC3E}">
        <p14:creationId xmlns:p14="http://schemas.microsoft.com/office/powerpoint/2010/main" val="17727784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562074"/>
          </a:xfrm>
        </p:spPr>
        <p:txBody>
          <a:bodyPr>
            <a:normAutofit fontScale="90000"/>
          </a:bodyPr>
          <a:lstStyle/>
          <a:p>
            <a:r>
              <a:rPr lang="el-GR"/>
              <a:t>Χαρακτηριστικά του έργου του</a:t>
            </a:r>
            <a:endParaRPr lang="en-US"/>
          </a:p>
        </p:txBody>
      </p:sp>
      <p:sp>
        <p:nvSpPr>
          <p:cNvPr id="3" name="Θέση περιεχομένου 2"/>
          <p:cNvSpPr>
            <a:spLocks noGrp="1"/>
          </p:cNvSpPr>
          <p:nvPr>
            <p:ph idx="1"/>
          </p:nvPr>
        </p:nvSpPr>
        <p:spPr>
          <a:xfrm>
            <a:off x="107504" y="908720"/>
            <a:ext cx="8928992" cy="5832648"/>
          </a:xfrm>
        </p:spPr>
        <p:txBody>
          <a:bodyPr>
            <a:normAutofit fontScale="77500" lnSpcReduction="20000"/>
          </a:bodyPr>
          <a:lstStyle/>
          <a:p>
            <a:r>
              <a:rPr lang="el-GR" u="sng" dirty="0"/>
              <a:t>Η πληθωρικότητά του</a:t>
            </a:r>
            <a:r>
              <a:rPr lang="el-GR" dirty="0"/>
              <a:t>.  Πηγάζει προπάντων από την πλούσια </a:t>
            </a:r>
            <a:r>
              <a:rPr lang="el-GR" b="1" dirty="0"/>
              <a:t>μυθοπλαστική του φαντασία</a:t>
            </a:r>
            <a:r>
              <a:rPr lang="el-GR" dirty="0"/>
              <a:t>, που είναι η κυριότερη αρετή του. </a:t>
            </a:r>
          </a:p>
          <a:p>
            <a:r>
              <a:rPr lang="el-GR" dirty="0"/>
              <a:t>Πολλά </a:t>
            </a:r>
            <a:r>
              <a:rPr lang="el-GR" b="1" u="sng" dirty="0"/>
              <a:t>αυτοβιογραφικά</a:t>
            </a:r>
            <a:r>
              <a:rPr lang="el-GR" u="sng" dirty="0"/>
              <a:t> στοιχεία</a:t>
            </a:r>
            <a:r>
              <a:rPr lang="el-GR" dirty="0"/>
              <a:t>. Ο </a:t>
            </a:r>
            <a:r>
              <a:rPr lang="el-GR" dirty="0" err="1"/>
              <a:t>Καραγάτσης</a:t>
            </a:r>
            <a:r>
              <a:rPr lang="el-GR" dirty="0"/>
              <a:t> δεν εξαντλείται σ’ αυτά, </a:t>
            </a:r>
            <a:r>
              <a:rPr lang="el-GR" b="1" dirty="0"/>
              <a:t>πλάθει τύπους </a:t>
            </a:r>
            <a:r>
              <a:rPr lang="el-GR" dirty="0"/>
              <a:t>και έχει το ταλέντο να τους παρουσιάζει σε όλη τους τη </a:t>
            </a:r>
            <a:r>
              <a:rPr lang="el-GR" b="1" dirty="0"/>
              <a:t>ζωντάνια </a:t>
            </a:r>
            <a:r>
              <a:rPr lang="el-GR" dirty="0"/>
              <a:t>και τη </a:t>
            </a:r>
            <a:r>
              <a:rPr lang="el-GR" b="1" dirty="0"/>
              <a:t>μυθιστορηματική τους αρτιότητα</a:t>
            </a:r>
            <a:r>
              <a:rPr lang="el-GR" dirty="0"/>
              <a:t>. </a:t>
            </a:r>
          </a:p>
          <a:p>
            <a:r>
              <a:rPr lang="el-GR" dirty="0"/>
              <a:t>Είναι ιδιαίτερα χαρακτηριστική η φαντασιακή </a:t>
            </a:r>
            <a:r>
              <a:rPr lang="el-GR" b="1" dirty="0"/>
              <a:t>αυτοβιογραφική προβολή </a:t>
            </a:r>
            <a:r>
              <a:rPr lang="el-GR" dirty="0"/>
              <a:t>του </a:t>
            </a:r>
            <a:r>
              <a:rPr lang="el-GR" dirty="0" err="1"/>
              <a:t>Καραγάτση</a:t>
            </a:r>
            <a:r>
              <a:rPr lang="el-GR" dirty="0"/>
              <a:t> σε μυθιστορηματικούς ήρωές του που συχνά φέρουν το </a:t>
            </a:r>
            <a:r>
              <a:rPr lang="el-GR" b="1" dirty="0"/>
              <a:t>ίδιο όνομα </a:t>
            </a:r>
            <a:r>
              <a:rPr lang="el-GR" dirty="0"/>
              <a:t>και εμφανίζονται σε διαφορετικά μυθιστορήματα.</a:t>
            </a:r>
          </a:p>
          <a:p>
            <a:pPr algn="just"/>
            <a:r>
              <a:rPr lang="el-GR" dirty="0"/>
              <a:t>Φαντάζεται και δημιουργεί άλλους εαυτούς, πλάθει μυθιστορηματικά προσωπεία και στη συνέχεια τα αναθεωρεί και τα συμπληρώνει, χρησιμοποιεί ψευδώνυμα, μοιράζει στο ίδιο πρόσωπο διαφορετικούς ρόλους (ο </a:t>
            </a:r>
            <a:r>
              <a:rPr lang="el-GR" dirty="0" err="1"/>
              <a:t>Γιούγκερμαν</a:t>
            </a:r>
            <a:r>
              <a:rPr lang="el-GR" dirty="0"/>
              <a:t>, ο Μίχαλος </a:t>
            </a:r>
            <a:r>
              <a:rPr lang="el-GR" dirty="0" err="1"/>
              <a:t>Ρούσης</a:t>
            </a:r>
            <a:r>
              <a:rPr lang="el-GR" dirty="0"/>
              <a:t>, ο Βασίλης Λάσκος, ο Μάνος </a:t>
            </a:r>
            <a:r>
              <a:rPr lang="el-GR" dirty="0" err="1"/>
              <a:t>Τασάκος</a:t>
            </a:r>
            <a:r>
              <a:rPr lang="el-GR" dirty="0"/>
              <a:t>, κ.ά., είναι διαδοχικές και συνακόλουθες παραλλαγές του ίδιου τύπου).</a:t>
            </a:r>
            <a:endParaRPr lang="en-US" dirty="0"/>
          </a:p>
        </p:txBody>
      </p:sp>
    </p:spTree>
    <p:extLst>
      <p:ext uri="{BB962C8B-B14F-4D97-AF65-F5344CB8AC3E}">
        <p14:creationId xmlns:p14="http://schemas.microsoft.com/office/powerpoint/2010/main" val="283190708"/>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223</TotalTime>
  <Words>1467</Words>
  <Application>Microsoft Office PowerPoint</Application>
  <PresentationFormat>Προβολή στην οθόνη (4:3)</PresentationFormat>
  <Paragraphs>51</Paragraphs>
  <Slides>13</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13</vt:i4>
      </vt:variant>
    </vt:vector>
  </HeadingPairs>
  <TitlesOfParts>
    <vt:vector size="16" baseType="lpstr">
      <vt:lpstr>Arial</vt:lpstr>
      <vt:lpstr>Calibri</vt:lpstr>
      <vt:lpstr>Θέμα του Office</vt:lpstr>
      <vt:lpstr>Μ. Καραγάτσης (1908-1960)</vt:lpstr>
      <vt:lpstr>Βιογραφικά στοιχεία</vt:lpstr>
      <vt:lpstr>Μυθιστορήματα</vt:lpstr>
      <vt:lpstr>Εγκλιματισμός κάτω από τον Φοίβο</vt:lpstr>
      <vt:lpstr>Εγκλιματισμός κάτω από τον Φοίβο</vt:lpstr>
      <vt:lpstr>Άλλα μυθιστορήματα</vt:lpstr>
      <vt:lpstr>Άλλα μυθιστορήματα</vt:lpstr>
      <vt:lpstr>Άλλα μυθιστορήματα</vt:lpstr>
      <vt:lpstr>Χαρακτηριστικά του έργου του</vt:lpstr>
      <vt:lpstr>Χαρακτηριστικά του έργου του</vt:lpstr>
      <vt:lpstr>Η μεγάλη χίμαιρα</vt:lpstr>
      <vt:lpstr>Βιβλιογραφία</vt:lpstr>
      <vt:lpstr>Βίντεο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 Καραγάτσης (1908-1960)</dc:title>
  <dc:creator>Θάλεια Ιερωνυμάκη</dc:creator>
  <cp:lastModifiedBy>Γκότση Γεωργία</cp:lastModifiedBy>
  <cp:revision>14</cp:revision>
  <dcterms:created xsi:type="dcterms:W3CDTF">2018-05-14T08:47:57Z</dcterms:created>
  <dcterms:modified xsi:type="dcterms:W3CDTF">2025-12-16T20:31:00Z</dcterms:modified>
</cp:coreProperties>
</file>