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59" r:id="rId6"/>
    <p:sldId id="262" r:id="rId7"/>
    <p:sldId id="261" r:id="rId8"/>
    <p:sldId id="263" r:id="rId9"/>
    <p:sldId id="264" r:id="rId10"/>
    <p:sldId id="265"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F35161-6E71-4BFE-BEB5-8D194AEC87A8}" v="28" dt="2025-11-01T15:12:35.6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8" autoAdjust="0"/>
    <p:restoredTop sz="94660"/>
  </p:normalViewPr>
  <p:slideViewPr>
    <p:cSldViewPr snapToGrid="0">
      <p:cViewPr varScale="1">
        <p:scale>
          <a:sx n="89" d="100"/>
          <a:sy n="89" d="100"/>
        </p:scale>
        <p:origin x="37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16CCE3F7-A6D5-43B2-B762-A2297A25CAF6}"/>
    <pc:docChg chg="undo custSel addSld modSld sldOrd">
      <pc:chgData name="Γκότση Γεωργία" userId="472e339c-d673-48e8-9309-c3b1731a2deb" providerId="ADAL" clId="{16CCE3F7-A6D5-43B2-B762-A2297A25CAF6}" dt="2025-11-01T15:12:35.601" v="503" actId="20577"/>
      <pc:docMkLst>
        <pc:docMk/>
      </pc:docMkLst>
      <pc:sldChg chg="modSp mod">
        <pc:chgData name="Γκότση Γεωργία" userId="472e339c-d673-48e8-9309-c3b1731a2deb" providerId="ADAL" clId="{16CCE3F7-A6D5-43B2-B762-A2297A25CAF6}" dt="2025-11-01T15:12:35.601" v="503" actId="20577"/>
        <pc:sldMkLst>
          <pc:docMk/>
          <pc:sldMk cId="2436131285" sldId="256"/>
        </pc:sldMkLst>
        <pc:spChg chg="mod">
          <ac:chgData name="Γκότση Γεωργία" userId="472e339c-d673-48e8-9309-c3b1731a2deb" providerId="ADAL" clId="{16CCE3F7-A6D5-43B2-B762-A2297A25CAF6}" dt="2025-11-01T15:12:35.601" v="503" actId="20577"/>
          <ac:spMkLst>
            <pc:docMk/>
            <pc:sldMk cId="2436131285" sldId="256"/>
            <ac:spMk id="2" creationId="{6E1E709F-B156-FBA1-BA03-8C5F4837C1CA}"/>
          </ac:spMkLst>
        </pc:spChg>
        <pc:spChg chg="mod">
          <ac:chgData name="Γκότση Γεωργία" userId="472e339c-d673-48e8-9309-c3b1731a2deb" providerId="ADAL" clId="{16CCE3F7-A6D5-43B2-B762-A2297A25CAF6}" dt="2025-11-01T15:12:24.190" v="497" actId="255"/>
          <ac:spMkLst>
            <pc:docMk/>
            <pc:sldMk cId="2436131285" sldId="256"/>
            <ac:spMk id="3" creationId="{8F68FBF4-73AA-0DC7-AC1F-3FB9C5059808}"/>
          </ac:spMkLst>
        </pc:spChg>
      </pc:sldChg>
      <pc:sldChg chg="modSp mod">
        <pc:chgData name="Γκότση Γεωργία" userId="472e339c-d673-48e8-9309-c3b1731a2deb" providerId="ADAL" clId="{16CCE3F7-A6D5-43B2-B762-A2297A25CAF6}" dt="2025-10-28T17:57:03.003" v="8" actId="20577"/>
        <pc:sldMkLst>
          <pc:docMk/>
          <pc:sldMk cId="3771602189" sldId="257"/>
        </pc:sldMkLst>
        <pc:spChg chg="mod">
          <ac:chgData name="Γκότση Γεωργία" userId="472e339c-d673-48e8-9309-c3b1731a2deb" providerId="ADAL" clId="{16CCE3F7-A6D5-43B2-B762-A2297A25CAF6}" dt="2025-10-28T17:57:03.003" v="8" actId="20577"/>
          <ac:spMkLst>
            <pc:docMk/>
            <pc:sldMk cId="3771602189" sldId="257"/>
            <ac:spMk id="2" creationId="{02EC4E82-FDDE-5E90-350D-16B6735FB089}"/>
          </ac:spMkLst>
        </pc:spChg>
      </pc:sldChg>
      <pc:sldChg chg="modSp mod">
        <pc:chgData name="Γκότση Γεωργία" userId="472e339c-d673-48e8-9309-c3b1731a2deb" providerId="ADAL" clId="{16CCE3F7-A6D5-43B2-B762-A2297A25CAF6}" dt="2025-10-28T18:00:17.744" v="74" actId="20577"/>
        <pc:sldMkLst>
          <pc:docMk/>
          <pc:sldMk cId="2704466893" sldId="259"/>
        </pc:sldMkLst>
        <pc:spChg chg="mod">
          <ac:chgData name="Γκότση Γεωργία" userId="472e339c-d673-48e8-9309-c3b1731a2deb" providerId="ADAL" clId="{16CCE3F7-A6D5-43B2-B762-A2297A25CAF6}" dt="2025-10-28T18:00:17.744" v="74" actId="20577"/>
          <ac:spMkLst>
            <pc:docMk/>
            <pc:sldMk cId="2704466893" sldId="259"/>
            <ac:spMk id="2" creationId="{47965680-84C0-6B4F-838D-1FCAC08E21E7}"/>
          </ac:spMkLst>
        </pc:spChg>
      </pc:sldChg>
      <pc:sldChg chg="addSp modSp new mod setBg">
        <pc:chgData name="Γκότση Γεωργία" userId="472e339c-d673-48e8-9309-c3b1731a2deb" providerId="ADAL" clId="{16CCE3F7-A6D5-43B2-B762-A2297A25CAF6}" dt="2025-10-28T18:00:06.106" v="59" actId="20577"/>
        <pc:sldMkLst>
          <pc:docMk/>
          <pc:sldMk cId="3726945247" sldId="260"/>
        </pc:sldMkLst>
        <pc:spChg chg="mod">
          <ac:chgData name="Γκότση Γεωργία" userId="472e339c-d673-48e8-9309-c3b1731a2deb" providerId="ADAL" clId="{16CCE3F7-A6D5-43B2-B762-A2297A25CAF6}" dt="2025-10-28T17:58:04.544" v="38" actId="14100"/>
          <ac:spMkLst>
            <pc:docMk/>
            <pc:sldMk cId="3726945247" sldId="260"/>
            <ac:spMk id="2" creationId="{A3BCD15D-FBD7-3F59-991B-5A46DA35E7E8}"/>
          </ac:spMkLst>
        </pc:spChg>
        <pc:spChg chg="mod">
          <ac:chgData name="Γκότση Γεωργία" userId="472e339c-d673-48e8-9309-c3b1731a2deb" providerId="ADAL" clId="{16CCE3F7-A6D5-43B2-B762-A2297A25CAF6}" dt="2025-10-28T18:00:06.106" v="59" actId="20577"/>
          <ac:spMkLst>
            <pc:docMk/>
            <pc:sldMk cId="3726945247" sldId="260"/>
            <ac:spMk id="3" creationId="{D658C7CD-D3F5-919B-3E90-0D00F1107E9A}"/>
          </ac:spMkLst>
        </pc:spChg>
        <pc:spChg chg="add">
          <ac:chgData name="Γκότση Γεωργία" userId="472e339c-d673-48e8-9309-c3b1731a2deb" providerId="ADAL" clId="{16CCE3F7-A6D5-43B2-B762-A2297A25CAF6}" dt="2025-10-28T17:58:00.464" v="37" actId="26606"/>
          <ac:spMkLst>
            <pc:docMk/>
            <pc:sldMk cId="3726945247" sldId="260"/>
            <ac:spMk id="8" creationId="{70DFC902-7D23-471A-B557-B6B6917D7A0D}"/>
          </ac:spMkLst>
        </pc:spChg>
        <pc:spChg chg="add">
          <ac:chgData name="Γκότση Γεωργία" userId="472e339c-d673-48e8-9309-c3b1731a2deb" providerId="ADAL" clId="{16CCE3F7-A6D5-43B2-B762-A2297A25CAF6}" dt="2025-10-28T17:58:00.464" v="37" actId="26606"/>
          <ac:spMkLst>
            <pc:docMk/>
            <pc:sldMk cId="3726945247" sldId="260"/>
            <ac:spMk id="10" creationId="{A55D5633-D557-4DCA-982C-FF36EB7A1C00}"/>
          </ac:spMkLst>
        </pc:spChg>
        <pc:spChg chg="add">
          <ac:chgData name="Γκότση Γεωργία" userId="472e339c-d673-48e8-9309-c3b1731a2deb" providerId="ADAL" clId="{16CCE3F7-A6D5-43B2-B762-A2297A25CAF6}" dt="2025-10-28T17:58:00.464" v="37" actId="26606"/>
          <ac:spMkLst>
            <pc:docMk/>
            <pc:sldMk cId="3726945247" sldId="260"/>
            <ac:spMk id="12" creationId="{450D3AD2-FA80-415F-A9CE-54D884561CD7}"/>
          </ac:spMkLst>
        </pc:spChg>
      </pc:sldChg>
      <pc:sldChg chg="addSp modSp new mod setBg">
        <pc:chgData name="Γκότση Γεωργία" userId="472e339c-d673-48e8-9309-c3b1731a2deb" providerId="ADAL" clId="{16CCE3F7-A6D5-43B2-B762-A2297A25CAF6}" dt="2025-10-28T18:07:43.236" v="172" actId="255"/>
        <pc:sldMkLst>
          <pc:docMk/>
          <pc:sldMk cId="1965030636" sldId="261"/>
        </pc:sldMkLst>
        <pc:spChg chg="mod">
          <ac:chgData name="Γκότση Γεωργία" userId="472e339c-d673-48e8-9309-c3b1731a2deb" providerId="ADAL" clId="{16CCE3F7-A6D5-43B2-B762-A2297A25CAF6}" dt="2025-10-28T18:03:34.655" v="124" actId="26606"/>
          <ac:spMkLst>
            <pc:docMk/>
            <pc:sldMk cId="1965030636" sldId="261"/>
            <ac:spMk id="2" creationId="{89A78216-0CA7-CF05-30DA-4327AEAE3DAD}"/>
          </ac:spMkLst>
        </pc:spChg>
        <pc:spChg chg="mod">
          <ac:chgData name="Γκότση Γεωργία" userId="472e339c-d673-48e8-9309-c3b1731a2deb" providerId="ADAL" clId="{16CCE3F7-A6D5-43B2-B762-A2297A25CAF6}" dt="2025-10-28T18:07:43.236" v="172" actId="255"/>
          <ac:spMkLst>
            <pc:docMk/>
            <pc:sldMk cId="1965030636" sldId="261"/>
            <ac:spMk id="3" creationId="{4254E85A-8506-B83F-83FB-1C6E938B847E}"/>
          </ac:spMkLst>
        </pc:spChg>
        <pc:spChg chg="add">
          <ac:chgData name="Γκότση Γεωργία" userId="472e339c-d673-48e8-9309-c3b1731a2deb" providerId="ADAL" clId="{16CCE3F7-A6D5-43B2-B762-A2297A25CAF6}" dt="2025-10-28T18:03:34.655" v="124" actId="26606"/>
          <ac:spMkLst>
            <pc:docMk/>
            <pc:sldMk cId="1965030636" sldId="261"/>
            <ac:spMk id="8" creationId="{1B15ED52-F352-441B-82BF-E0EA34836D08}"/>
          </ac:spMkLst>
        </pc:spChg>
        <pc:spChg chg="add">
          <ac:chgData name="Γκότση Γεωργία" userId="472e339c-d673-48e8-9309-c3b1731a2deb" providerId="ADAL" clId="{16CCE3F7-A6D5-43B2-B762-A2297A25CAF6}" dt="2025-10-28T18:03:34.655" v="124" actId="26606"/>
          <ac:spMkLst>
            <pc:docMk/>
            <pc:sldMk cId="1965030636" sldId="261"/>
            <ac:spMk id="10" creationId="{3B2E3793-BFE6-45A2-9B7B-E18844431C99}"/>
          </ac:spMkLst>
        </pc:spChg>
        <pc:spChg chg="add">
          <ac:chgData name="Γκότση Γεωργία" userId="472e339c-d673-48e8-9309-c3b1731a2deb" providerId="ADAL" clId="{16CCE3F7-A6D5-43B2-B762-A2297A25CAF6}" dt="2025-10-28T18:03:34.655" v="124" actId="26606"/>
          <ac:spMkLst>
            <pc:docMk/>
            <pc:sldMk cId="1965030636" sldId="261"/>
            <ac:spMk id="12" creationId="{BC4C4868-CB8F-4AF9-9CDB-8108F2C19B67}"/>
          </ac:spMkLst>
        </pc:spChg>
        <pc:spChg chg="add">
          <ac:chgData name="Γκότση Γεωργία" userId="472e339c-d673-48e8-9309-c3b1731a2deb" providerId="ADAL" clId="{16CCE3F7-A6D5-43B2-B762-A2297A25CAF6}" dt="2025-10-28T18:03:34.655" v="124" actId="26606"/>
          <ac:spMkLst>
            <pc:docMk/>
            <pc:sldMk cId="1965030636" sldId="261"/>
            <ac:spMk id="14" creationId="{375E0459-6403-40CD-989D-56A4407CA12E}"/>
          </ac:spMkLst>
        </pc:spChg>
        <pc:spChg chg="add">
          <ac:chgData name="Γκότση Γεωργία" userId="472e339c-d673-48e8-9309-c3b1731a2deb" providerId="ADAL" clId="{16CCE3F7-A6D5-43B2-B762-A2297A25CAF6}" dt="2025-10-28T18:03:34.655" v="124" actId="26606"/>
          <ac:spMkLst>
            <pc:docMk/>
            <pc:sldMk cId="1965030636" sldId="261"/>
            <ac:spMk id="16" creationId="{53E5B1A8-3AC9-4BD1-9BBC-78CA94F2D1BA}"/>
          </ac:spMkLst>
        </pc:spChg>
      </pc:sldChg>
      <pc:sldChg chg="addSp delSp modSp new mod ord setBg">
        <pc:chgData name="Γκότση Γεωργία" userId="472e339c-d673-48e8-9309-c3b1731a2deb" providerId="ADAL" clId="{16CCE3F7-A6D5-43B2-B762-A2297A25CAF6}" dt="2025-10-28T19:05:49.512" v="176" actId="27636"/>
        <pc:sldMkLst>
          <pc:docMk/>
          <pc:sldMk cId="2314816535" sldId="262"/>
        </pc:sldMkLst>
        <pc:spChg chg="mod">
          <ac:chgData name="Γκότση Γεωργία" userId="472e339c-d673-48e8-9309-c3b1731a2deb" providerId="ADAL" clId="{16CCE3F7-A6D5-43B2-B762-A2297A25CAF6}" dt="2025-10-28T18:04:24.416" v="155" actId="26606"/>
          <ac:spMkLst>
            <pc:docMk/>
            <pc:sldMk cId="2314816535" sldId="262"/>
            <ac:spMk id="2" creationId="{1404CF4C-35B8-A48C-81F7-B8106B28AE78}"/>
          </ac:spMkLst>
        </pc:spChg>
        <pc:spChg chg="add del mod">
          <ac:chgData name="Γκότση Γεωργία" userId="472e339c-d673-48e8-9309-c3b1731a2deb" providerId="ADAL" clId="{16CCE3F7-A6D5-43B2-B762-A2297A25CAF6}" dt="2025-10-28T19:05:49.512" v="176" actId="27636"/>
          <ac:spMkLst>
            <pc:docMk/>
            <pc:sldMk cId="2314816535" sldId="262"/>
            <ac:spMk id="3" creationId="{8582A6C0-4FD6-4CC6-4CDB-D5EC8A46607D}"/>
          </ac:spMkLst>
        </pc:spChg>
        <pc:spChg chg="add">
          <ac:chgData name="Γκότση Γεωργία" userId="472e339c-d673-48e8-9309-c3b1731a2deb" providerId="ADAL" clId="{16CCE3F7-A6D5-43B2-B762-A2297A25CAF6}" dt="2025-10-28T18:04:24.416" v="155" actId="26606"/>
          <ac:spMkLst>
            <pc:docMk/>
            <pc:sldMk cId="2314816535" sldId="262"/>
            <ac:spMk id="8" creationId="{1B15ED52-F352-441B-82BF-E0EA34836D08}"/>
          </ac:spMkLst>
        </pc:spChg>
        <pc:spChg chg="add">
          <ac:chgData name="Γκότση Γεωργία" userId="472e339c-d673-48e8-9309-c3b1731a2deb" providerId="ADAL" clId="{16CCE3F7-A6D5-43B2-B762-A2297A25CAF6}" dt="2025-10-28T18:04:24.416" v="155" actId="26606"/>
          <ac:spMkLst>
            <pc:docMk/>
            <pc:sldMk cId="2314816535" sldId="262"/>
            <ac:spMk id="10" creationId="{3B2E3793-BFE6-45A2-9B7B-E18844431C99}"/>
          </ac:spMkLst>
        </pc:spChg>
        <pc:spChg chg="add">
          <ac:chgData name="Γκότση Γεωργία" userId="472e339c-d673-48e8-9309-c3b1731a2deb" providerId="ADAL" clId="{16CCE3F7-A6D5-43B2-B762-A2297A25CAF6}" dt="2025-10-28T18:04:24.416" v="155" actId="26606"/>
          <ac:spMkLst>
            <pc:docMk/>
            <pc:sldMk cId="2314816535" sldId="262"/>
            <ac:spMk id="12" creationId="{BC4C4868-CB8F-4AF9-9CDB-8108F2C19B67}"/>
          </ac:spMkLst>
        </pc:spChg>
        <pc:spChg chg="add">
          <ac:chgData name="Γκότση Γεωργία" userId="472e339c-d673-48e8-9309-c3b1731a2deb" providerId="ADAL" clId="{16CCE3F7-A6D5-43B2-B762-A2297A25CAF6}" dt="2025-10-28T18:04:24.416" v="155" actId="26606"/>
          <ac:spMkLst>
            <pc:docMk/>
            <pc:sldMk cId="2314816535" sldId="262"/>
            <ac:spMk id="14" creationId="{375E0459-6403-40CD-989D-56A4407CA12E}"/>
          </ac:spMkLst>
        </pc:spChg>
        <pc:spChg chg="add">
          <ac:chgData name="Γκότση Γεωργία" userId="472e339c-d673-48e8-9309-c3b1731a2deb" providerId="ADAL" clId="{16CCE3F7-A6D5-43B2-B762-A2297A25CAF6}" dt="2025-10-28T18:04:24.416" v="155" actId="26606"/>
          <ac:spMkLst>
            <pc:docMk/>
            <pc:sldMk cId="2314816535" sldId="262"/>
            <ac:spMk id="16" creationId="{53E5B1A8-3AC9-4BD1-9BBC-78CA94F2D1BA}"/>
          </ac:spMkLst>
        </pc:spChg>
      </pc:sldChg>
      <pc:sldChg chg="addSp delSp modSp new mod setBg">
        <pc:chgData name="Γκότση Γεωργία" userId="472e339c-d673-48e8-9309-c3b1731a2deb" providerId="ADAL" clId="{16CCE3F7-A6D5-43B2-B762-A2297A25CAF6}" dt="2025-10-28T19:18:12.911" v="359" actId="20577"/>
        <pc:sldMkLst>
          <pc:docMk/>
          <pc:sldMk cId="3354644462" sldId="263"/>
        </pc:sldMkLst>
        <pc:spChg chg="mod ord">
          <ac:chgData name="Γκότση Γεωργία" userId="472e339c-d673-48e8-9309-c3b1731a2deb" providerId="ADAL" clId="{16CCE3F7-A6D5-43B2-B762-A2297A25CAF6}" dt="2025-10-28T19:07:48.893" v="182" actId="26606"/>
          <ac:spMkLst>
            <pc:docMk/>
            <pc:sldMk cId="3354644462" sldId="263"/>
            <ac:spMk id="2" creationId="{CB484ACF-1025-D6CB-C81F-F7A4C2CD2213}"/>
          </ac:spMkLst>
        </pc:spChg>
        <pc:spChg chg="add">
          <ac:chgData name="Γκότση Γεωργία" userId="472e339c-d673-48e8-9309-c3b1731a2deb" providerId="ADAL" clId="{16CCE3F7-A6D5-43B2-B762-A2297A25CAF6}" dt="2025-10-28T19:06:42.867" v="178"/>
          <ac:spMkLst>
            <pc:docMk/>
            <pc:sldMk cId="3354644462" sldId="263"/>
            <ac:spMk id="4" creationId="{8E3C455C-B034-DC77-CCF9-5DA021D8453A}"/>
          </ac:spMkLst>
        </pc:spChg>
        <pc:spChg chg="add mod">
          <ac:chgData name="Γκότση Γεωργία" userId="472e339c-d673-48e8-9309-c3b1731a2deb" providerId="ADAL" clId="{16CCE3F7-A6D5-43B2-B762-A2297A25CAF6}" dt="2025-10-28T19:18:12.911" v="359" actId="20577"/>
          <ac:spMkLst>
            <pc:docMk/>
            <pc:sldMk cId="3354644462" sldId="263"/>
            <ac:spMk id="10" creationId="{69C2F2E8-3F10-8E78-99A8-9B926EA61C21}"/>
          </ac:spMkLst>
        </pc:spChg>
        <pc:spChg chg="add">
          <ac:chgData name="Γκότση Γεωργία" userId="472e339c-d673-48e8-9309-c3b1731a2deb" providerId="ADAL" clId="{16CCE3F7-A6D5-43B2-B762-A2297A25CAF6}" dt="2025-10-28T19:07:48.893" v="182" actId="26606"/>
          <ac:spMkLst>
            <pc:docMk/>
            <pc:sldMk cId="3354644462" sldId="263"/>
            <ac:spMk id="13" creationId="{9F7D5CDA-D291-4307-BF55-1381FED29634}"/>
          </ac:spMkLst>
        </pc:spChg>
        <pc:spChg chg="add">
          <ac:chgData name="Γκότση Γεωργία" userId="472e339c-d673-48e8-9309-c3b1731a2deb" providerId="ADAL" clId="{16CCE3F7-A6D5-43B2-B762-A2297A25CAF6}" dt="2025-10-28T19:07:48.893" v="182" actId="26606"/>
          <ac:spMkLst>
            <pc:docMk/>
            <pc:sldMk cId="3354644462" sldId="263"/>
            <ac:spMk id="15" creationId="{59B296B9-C5A5-4E4F-9B60-C907B5F1466C}"/>
          </ac:spMkLst>
        </pc:spChg>
        <pc:spChg chg="add">
          <ac:chgData name="Γκότση Γεωργία" userId="472e339c-d673-48e8-9309-c3b1731a2deb" providerId="ADAL" clId="{16CCE3F7-A6D5-43B2-B762-A2297A25CAF6}" dt="2025-10-28T19:07:48.893" v="182" actId="26606"/>
          <ac:spMkLst>
            <pc:docMk/>
            <pc:sldMk cId="3354644462" sldId="263"/>
            <ac:spMk id="17" creationId="{D0300FD3-5AF1-6305-15FA-9078072672E2}"/>
          </ac:spMkLst>
        </pc:spChg>
        <pc:picChg chg="add mod">
          <ac:chgData name="Γκότση Γεωργία" userId="472e339c-d673-48e8-9309-c3b1731a2deb" providerId="ADAL" clId="{16CCE3F7-A6D5-43B2-B762-A2297A25CAF6}" dt="2025-10-28T19:07:48.893" v="182" actId="26606"/>
          <ac:picMkLst>
            <pc:docMk/>
            <pc:sldMk cId="3354644462" sldId="263"/>
            <ac:picMk id="6" creationId="{4BFC1080-43A3-F4A1-68B5-F22D3FE13CCC}"/>
          </ac:picMkLst>
        </pc:picChg>
      </pc:sldChg>
      <pc:sldChg chg="delSp modSp new mod">
        <pc:chgData name="Γκότση Γεωργία" userId="472e339c-d673-48e8-9309-c3b1731a2deb" providerId="ADAL" clId="{16CCE3F7-A6D5-43B2-B762-A2297A25CAF6}" dt="2025-10-28T19:25:05.635" v="459" actId="313"/>
        <pc:sldMkLst>
          <pc:docMk/>
          <pc:sldMk cId="1463721665" sldId="264"/>
        </pc:sldMkLst>
        <pc:spChg chg="mod">
          <ac:chgData name="Γκότση Γεωργία" userId="472e339c-d673-48e8-9309-c3b1731a2deb" providerId="ADAL" clId="{16CCE3F7-A6D5-43B2-B762-A2297A25CAF6}" dt="2025-10-28T19:25:05.635" v="459" actId="313"/>
          <ac:spMkLst>
            <pc:docMk/>
            <pc:sldMk cId="1463721665" sldId="264"/>
            <ac:spMk id="3" creationId="{CD847244-D6E2-8F31-5443-09C5B8FAC76D}"/>
          </ac:spMkLst>
        </pc:spChg>
      </pc:sldChg>
      <pc:sldChg chg="delSp modSp new mod">
        <pc:chgData name="Γκότση Γεωργία" userId="472e339c-d673-48e8-9309-c3b1731a2deb" providerId="ADAL" clId="{16CCE3F7-A6D5-43B2-B762-A2297A25CAF6}" dt="2025-10-28T19:24:41.246" v="457" actId="20577"/>
        <pc:sldMkLst>
          <pc:docMk/>
          <pc:sldMk cId="2088412038" sldId="265"/>
        </pc:sldMkLst>
        <pc:spChg chg="mod">
          <ac:chgData name="Γκότση Γεωργία" userId="472e339c-d673-48e8-9309-c3b1731a2deb" providerId="ADAL" clId="{16CCE3F7-A6D5-43B2-B762-A2297A25CAF6}" dt="2025-10-28T19:24:41.246" v="457" actId="20577"/>
          <ac:spMkLst>
            <pc:docMk/>
            <pc:sldMk cId="2088412038" sldId="265"/>
            <ac:spMk id="3" creationId="{7C8B1D44-120B-75FF-5A6E-2AF5DE952F8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A482EB-342D-668D-3301-E5154FF5A52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E28AE4E-51E7-F823-D29C-0E9AA915BF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722126B-5C1D-6AD3-9EA9-2D2EAC31440A}"/>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5" name="Θέση υποσέλιδου 4">
            <a:extLst>
              <a:ext uri="{FF2B5EF4-FFF2-40B4-BE49-F238E27FC236}">
                <a16:creationId xmlns:a16="http://schemas.microsoft.com/office/drawing/2014/main" id="{55EC792B-0644-85FE-9053-130541EA0BB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081643D-E23B-47D7-6B90-4645D9D440E1}"/>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4024409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AB4B0B-10B1-8C30-7CDE-1F7FE5B5C3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FF0FE2A-4ED7-A644-9E77-C57751266E6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81FB3E5-0811-9AB0-5754-C95F24EE6636}"/>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5" name="Θέση υποσέλιδου 4">
            <a:extLst>
              <a:ext uri="{FF2B5EF4-FFF2-40B4-BE49-F238E27FC236}">
                <a16:creationId xmlns:a16="http://schemas.microsoft.com/office/drawing/2014/main" id="{02E08D5C-DBFD-AFF4-E990-141E8CB749E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84AB6AA-D5AB-E6EB-AC2B-4BDB2B00DF16}"/>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3866048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551F8FB-6703-B349-BF2F-2840191B29F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14556B-6349-64C4-D4FF-DE70B35E657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DB289C6-E580-E437-083D-71FA61B84B60}"/>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5" name="Θέση υποσέλιδου 4">
            <a:extLst>
              <a:ext uri="{FF2B5EF4-FFF2-40B4-BE49-F238E27FC236}">
                <a16:creationId xmlns:a16="http://schemas.microsoft.com/office/drawing/2014/main" id="{1F61C163-69DB-944D-7F2F-BE22C13D5AC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D99D328-1D07-86FA-7851-C73761E5216F}"/>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1074130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F8707E-B978-D7EE-9A6C-C8753901CAB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FE34690-937F-053B-4091-A79841DA222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14A2600-7A21-89CA-EC64-37655249CC9D}"/>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5" name="Θέση υποσέλιδου 4">
            <a:extLst>
              <a:ext uri="{FF2B5EF4-FFF2-40B4-BE49-F238E27FC236}">
                <a16:creationId xmlns:a16="http://schemas.microsoft.com/office/drawing/2014/main" id="{B5D3668A-E5A3-C12E-9DFE-26AF13894F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E406754-50EE-24B4-DF67-8DD0E76891F1}"/>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3628444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5B00FF-F803-3C48-78EC-FA9B1E61C17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14F659D-C706-C47B-EE3A-F00A9D45331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34D6346-C52B-AA93-2C7B-A4EE87C6348A}"/>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5" name="Θέση υποσέλιδου 4">
            <a:extLst>
              <a:ext uri="{FF2B5EF4-FFF2-40B4-BE49-F238E27FC236}">
                <a16:creationId xmlns:a16="http://schemas.microsoft.com/office/drawing/2014/main" id="{7DE3ECC5-EB57-552E-1C18-6A2E5B58F46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7856641-B0D8-BDEE-1EF7-0686549EAB84}"/>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3967075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B9CE84-0636-9124-3E09-BF1D5F80708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6DA3839-F05D-37E1-AC0F-023CCA30E3C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F8E2A6D-8815-5702-8E17-E5E5A523EEC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6D11655-C984-DA4A-D75B-37C7D9E6274E}"/>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6" name="Θέση υποσέλιδου 5">
            <a:extLst>
              <a:ext uri="{FF2B5EF4-FFF2-40B4-BE49-F238E27FC236}">
                <a16:creationId xmlns:a16="http://schemas.microsoft.com/office/drawing/2014/main" id="{BF961F3D-BE29-61E1-A742-89B738C1E49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B1A2587-05B6-61F3-B936-A1C3D634BF9A}"/>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2706654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9365DB-0068-9DFE-6CEF-1DA2119EDBB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0A9D523-0911-CC5B-496D-49ECCE375E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932BBB5-8F61-1883-B6A5-A91D78E5C75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5262BBE-D695-D59F-7966-B37DFFAD3C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335A963-D9CC-E6F6-8F31-17964B91B4D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3C9D4D6-C65D-C8D6-E22F-CD27F68DA793}"/>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8" name="Θέση υποσέλιδου 7">
            <a:extLst>
              <a:ext uri="{FF2B5EF4-FFF2-40B4-BE49-F238E27FC236}">
                <a16:creationId xmlns:a16="http://schemas.microsoft.com/office/drawing/2014/main" id="{1E022445-BBDC-9750-E3FA-8F1360C749D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835969C-3227-CB05-B5A9-474FA689D711}"/>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37977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0AB2F6-594E-9A8D-20DA-3EC18607EAA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BFA202C-A7EB-612D-2FA1-6B92F05CB1F3}"/>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4" name="Θέση υποσέλιδου 3">
            <a:extLst>
              <a:ext uri="{FF2B5EF4-FFF2-40B4-BE49-F238E27FC236}">
                <a16:creationId xmlns:a16="http://schemas.microsoft.com/office/drawing/2014/main" id="{E02869F2-5838-D818-1929-6D05709BDE8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355354F-9303-4E56-5A5E-76345EDD4C92}"/>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2497531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A7F830A-1D64-3058-5C17-10FA0F0E1B33}"/>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3" name="Θέση υποσέλιδου 2">
            <a:extLst>
              <a:ext uri="{FF2B5EF4-FFF2-40B4-BE49-F238E27FC236}">
                <a16:creationId xmlns:a16="http://schemas.microsoft.com/office/drawing/2014/main" id="{3A73591B-4342-7351-E806-ADA3EF3D3C1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1F0407B-28FD-C1D0-7B35-499097136CF4}"/>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3332934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682BD9-6751-6061-6DC5-EB63B66E1BB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C71C08-F5E4-5F57-A1C3-E163FAA35B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EF59B37-CD17-557B-381C-CA007A211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E2251E9-4FF0-938B-B744-8F0395D63A8A}"/>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6" name="Θέση υποσέλιδου 5">
            <a:extLst>
              <a:ext uri="{FF2B5EF4-FFF2-40B4-BE49-F238E27FC236}">
                <a16:creationId xmlns:a16="http://schemas.microsoft.com/office/drawing/2014/main" id="{1B4EA852-753D-54CA-D07A-5C7F054B12E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16202A7-9F52-4C6D-6B83-CB3D89CC02CB}"/>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2212779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C0BC03-36DD-D67D-A825-9B0197A8BF1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770B8610-AC47-2694-4FA9-883AE7330E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AB9FA37-B595-790E-4A3B-5F4C31982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DB12980-FE7B-16FA-66C8-75D6CBA7AF0B}"/>
              </a:ext>
            </a:extLst>
          </p:cNvPr>
          <p:cNvSpPr>
            <a:spLocks noGrp="1"/>
          </p:cNvSpPr>
          <p:nvPr>
            <p:ph type="dt" sz="half" idx="10"/>
          </p:nvPr>
        </p:nvSpPr>
        <p:spPr/>
        <p:txBody>
          <a:bodyPr/>
          <a:lstStyle/>
          <a:p>
            <a:fld id="{69326DCE-AF9B-4648-B569-A37FD5BE7BB1}" type="datetimeFigureOut">
              <a:rPr lang="el-GR" smtClean="0"/>
              <a:t>1/11/2025</a:t>
            </a:fld>
            <a:endParaRPr lang="el-GR"/>
          </a:p>
        </p:txBody>
      </p:sp>
      <p:sp>
        <p:nvSpPr>
          <p:cNvPr id="6" name="Θέση υποσέλιδου 5">
            <a:extLst>
              <a:ext uri="{FF2B5EF4-FFF2-40B4-BE49-F238E27FC236}">
                <a16:creationId xmlns:a16="http://schemas.microsoft.com/office/drawing/2014/main" id="{0D8FEF49-3847-FA76-22B0-B13AE9C5ACD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00450F6-C5D7-3DF3-6976-DC237450159C}"/>
              </a:ext>
            </a:extLst>
          </p:cNvPr>
          <p:cNvSpPr>
            <a:spLocks noGrp="1"/>
          </p:cNvSpPr>
          <p:nvPr>
            <p:ph type="sldNum" sz="quarter" idx="12"/>
          </p:nvPr>
        </p:nvSpPr>
        <p:spPr/>
        <p:txBody>
          <a:bodyPr/>
          <a:lstStyle/>
          <a:p>
            <a:fld id="{9812C386-EAB0-404F-B0EA-DD13262BB826}" type="slidenum">
              <a:rPr lang="el-GR" smtClean="0"/>
              <a:t>‹#›</a:t>
            </a:fld>
            <a:endParaRPr lang="el-GR"/>
          </a:p>
        </p:txBody>
      </p:sp>
    </p:spTree>
    <p:extLst>
      <p:ext uri="{BB962C8B-B14F-4D97-AF65-F5344CB8AC3E}">
        <p14:creationId xmlns:p14="http://schemas.microsoft.com/office/powerpoint/2010/main" val="1741204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4C43793-A1A2-5F42-C969-D5D0A61E73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723BFEE-34A2-81AF-6BAE-81655CDFEE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B678586-B6DD-8FE6-F9D1-0FDFAEDA11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326DCE-AF9B-4648-B569-A37FD5BE7BB1}" type="datetimeFigureOut">
              <a:rPr lang="el-GR" smtClean="0"/>
              <a:t>1/11/2025</a:t>
            </a:fld>
            <a:endParaRPr lang="el-GR"/>
          </a:p>
        </p:txBody>
      </p:sp>
      <p:sp>
        <p:nvSpPr>
          <p:cNvPr id="5" name="Θέση υποσέλιδου 4">
            <a:extLst>
              <a:ext uri="{FF2B5EF4-FFF2-40B4-BE49-F238E27FC236}">
                <a16:creationId xmlns:a16="http://schemas.microsoft.com/office/drawing/2014/main" id="{0F992376-37C6-5F25-4281-C11D85DACD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9BC566B-EED2-2D90-5397-CB89DCE762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12C386-EAB0-404F-B0EA-DD13262BB826}" type="slidenum">
              <a:rPr lang="el-GR" smtClean="0"/>
              <a:t>‹#›</a:t>
            </a:fld>
            <a:endParaRPr lang="el-GR"/>
          </a:p>
        </p:txBody>
      </p:sp>
    </p:spTree>
    <p:extLst>
      <p:ext uri="{BB962C8B-B14F-4D97-AF65-F5344CB8AC3E}">
        <p14:creationId xmlns:p14="http://schemas.microsoft.com/office/powerpoint/2010/main" val="1244951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el.wikipedia.org/wiki/1916" TargetMode="External"/><Relationship Id="rId13" Type="http://schemas.openxmlformats.org/officeDocument/2006/relationships/hyperlink" Target="https://www.sansimera.gr/biographies/886#goog_rewarded" TargetMode="External"/><Relationship Id="rId3" Type="http://schemas.openxmlformats.org/officeDocument/2006/relationships/hyperlink" Target="https://el.wikipedia.org/wiki/%CE%91%CE%84_%CE%A0%CE%B1%CE%B3%CE%BA%CF%8C%CF%83%CE%BC%CE%B9%CE%BF%CF%82_%CE%A0%CF%8C%CE%BB%CE%B5%CE%BC%CE%BF%CF%82" TargetMode="External"/><Relationship Id="rId7" Type="http://schemas.openxmlformats.org/officeDocument/2006/relationships/hyperlink" Target="https://el.wikipedia.org/wiki/1915" TargetMode="External"/><Relationship Id="rId12" Type="http://schemas.openxmlformats.org/officeDocument/2006/relationships/hyperlink" Target="https://el.wikipedia.org/wiki/%CE%A3%CF%85%CE%BC%CE%B2%CE%BF%CE%BB%CE%B9%CF%83%CE%BC%CF%8C%CF%82" TargetMode="External"/><Relationship Id="rId2" Type="http://schemas.openxmlformats.org/officeDocument/2006/relationships/hyperlink" Target="https://el.wikipedia.org/wiki/1914" TargetMode="External"/><Relationship Id="rId1" Type="http://schemas.openxmlformats.org/officeDocument/2006/relationships/slideLayout" Target="../slideLayouts/slideLayout2.xml"/><Relationship Id="rId6" Type="http://schemas.openxmlformats.org/officeDocument/2006/relationships/hyperlink" Target="https://el.wikipedia.org/wiki/1910" TargetMode="External"/><Relationship Id="rId11" Type="http://schemas.openxmlformats.org/officeDocument/2006/relationships/hyperlink" Target="https://el.wikipedia.org/wiki/%CE%9D%CE%B1%CF%84%CE%BF%CF%85%CF%81%CE%B1%CE%BB%CE%B9%CF%83%CE%BC%CF%8C%CF%82" TargetMode="External"/><Relationship Id="rId5" Type="http://schemas.openxmlformats.org/officeDocument/2006/relationships/hyperlink" Target="https://el.wikipedia.org/wiki/1917" TargetMode="External"/><Relationship Id="rId10" Type="http://schemas.openxmlformats.org/officeDocument/2006/relationships/hyperlink" Target="https://el.wikipedia.org/wiki/%CE%A1%CE%B5%CE%B1%CE%BB%CE%B9%CF%83%CE%BC%CF%8C%CF%82_(%CE%BB%CE%BF%CE%B3%CE%BF%CF%84%CE%B5%CF%87%CE%BD%CE%AF%CE%B1)" TargetMode="External"/><Relationship Id="rId4" Type="http://schemas.openxmlformats.org/officeDocument/2006/relationships/hyperlink" Target="https://el.wikipedia.org/wiki/%CE%A0%CF%81%CF%8E%CF%84%CE%BF_%CE%9D%CE%B5%CE%BA%CF%81%CE%BF%CF%84%CE%B1%CF%86%CE%B5%CE%AF%CE%BF_%CE%91%CE%B8%CE%B7%CE%BD%CF%8E%CE%BD" TargetMode="External"/><Relationship Id="rId9" Type="http://schemas.openxmlformats.org/officeDocument/2006/relationships/hyperlink" Target="https://el.wikipedia.org/wiki/192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reek-language.gr/digitalResources/literature/education/literature_history/search.html?details=65"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reek-language.gr/digitalResources/literature/education/literature_history/search.html?details=68" TargetMode="External"/><Relationship Id="rId2" Type="http://schemas.openxmlformats.org/officeDocument/2006/relationships/hyperlink" Target="https://www.greek-language.gr/digitalResources/literature/education/literature_history/search.html?details=58" TargetMode="External"/><Relationship Id="rId1" Type="http://schemas.openxmlformats.org/officeDocument/2006/relationships/slideLayout" Target="../slideLayouts/slideLayout2.xml"/><Relationship Id="rId6" Type="http://schemas.openxmlformats.org/officeDocument/2006/relationships/hyperlink" Target="https://www.greek-language.gr/digitalResources/literature/education/literature_history/search.html?details=118" TargetMode="External"/><Relationship Id="rId5" Type="http://schemas.openxmlformats.org/officeDocument/2006/relationships/hyperlink" Target="https://www.greek-language.gr/digitalResources/literature/education/literature_history/search.html?details=89" TargetMode="External"/><Relationship Id="rId4" Type="http://schemas.openxmlformats.org/officeDocument/2006/relationships/hyperlink" Target="https://www.greek-language.gr/digitalResources/literature/education/literature_history/search.html?details=78"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www.sansimera.gr/biographies/886#goog_rewarded" TargetMode="External"/><Relationship Id="rId13" Type="http://schemas.openxmlformats.org/officeDocument/2006/relationships/hyperlink" Target="https://el.wikipedia.org/wiki/%CE%95%CF%85%CF%81%CF%8E%CF%80%CE%B7" TargetMode="External"/><Relationship Id="rId3" Type="http://schemas.openxmlformats.org/officeDocument/2006/relationships/hyperlink" Target="https://www.sansimera.gr/articles/99" TargetMode="External"/><Relationship Id="rId7" Type="http://schemas.openxmlformats.org/officeDocument/2006/relationships/hyperlink" Target="https://www.sansimera.gr/biographies/158" TargetMode="External"/><Relationship Id="rId12" Type="http://schemas.openxmlformats.org/officeDocument/2006/relationships/hyperlink" Target="https://el.wikipedia.org/wiki/%CE%94%CF%81%CE%AD%CF%83%CE%B4%CE%B7" TargetMode="External"/><Relationship Id="rId2" Type="http://schemas.openxmlformats.org/officeDocument/2006/relationships/hyperlink" Target="https://www.sansimera.gr/almanac/1105" TargetMode="External"/><Relationship Id="rId1" Type="http://schemas.openxmlformats.org/officeDocument/2006/relationships/slideLayout" Target="../slideLayouts/slideLayout2.xml"/><Relationship Id="rId6" Type="http://schemas.openxmlformats.org/officeDocument/2006/relationships/hyperlink" Target="https://www.sansimera.gr/biographies/797" TargetMode="External"/><Relationship Id="rId11" Type="http://schemas.openxmlformats.org/officeDocument/2006/relationships/hyperlink" Target="https://el.wikipedia.org/wiki/%CE%93%CE%B5%CF%81%CE%BC%CE%B1%CE%BD%CE%AF%CE%B1" TargetMode="External"/><Relationship Id="rId5" Type="http://schemas.openxmlformats.org/officeDocument/2006/relationships/hyperlink" Target="https://www.sansimera.gr/biographies/711" TargetMode="External"/><Relationship Id="rId10" Type="http://schemas.openxmlformats.org/officeDocument/2006/relationships/hyperlink" Target="https://el.wikipedia.org/wiki/1900" TargetMode="External"/><Relationship Id="rId4" Type="http://schemas.openxmlformats.org/officeDocument/2006/relationships/hyperlink" Target="https://www.sansimera.gr/biographies/769" TargetMode="External"/><Relationship Id="rId9" Type="http://schemas.openxmlformats.org/officeDocument/2006/relationships/hyperlink" Target="https://el.wikipedia.org/wiki/%CE%95%CE%B2%CE%B4%CE%BF%CE%BC%CE%AC%CF%82_(%CF%80%CE%B5%CF%81%CE%B9%CE%BF%CE%B4%CE%B9%CE%BA%CF%8C)" TargetMode="External"/><Relationship Id="rId14" Type="http://schemas.openxmlformats.org/officeDocument/2006/relationships/hyperlink" Target="https://www.sansimera.gr/articles/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txBody>
            <a:bodyPr/>
            <a:lstStyle/>
            <a:p>
              <a:endParaRPr lang="en-US"/>
            </a:p>
          </p:txBody>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txBody>
            <a:bodyPr/>
            <a:lstStyle/>
            <a:p>
              <a:endParaRPr lang="en-US"/>
            </a:p>
          </p:txBody>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txBody>
            <a:bodyPr/>
            <a:lstStyle/>
            <a:p>
              <a:endParaRPr lang="en-US"/>
            </a:p>
          </p:txBody>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Τίτλος 1">
            <a:extLst>
              <a:ext uri="{FF2B5EF4-FFF2-40B4-BE49-F238E27FC236}">
                <a16:creationId xmlns:a16="http://schemas.microsoft.com/office/drawing/2014/main" id="{6E1E709F-B156-FBA1-BA03-8C5F4837C1CA}"/>
              </a:ext>
            </a:extLst>
          </p:cNvPr>
          <p:cNvSpPr>
            <a:spLocks noGrp="1"/>
          </p:cNvSpPr>
          <p:nvPr>
            <p:ph type="ctrTitle"/>
          </p:nvPr>
        </p:nvSpPr>
        <p:spPr>
          <a:xfrm>
            <a:off x="1524000" y="2776538"/>
            <a:ext cx="9144000" cy="1381188"/>
          </a:xfrm>
        </p:spPr>
        <p:txBody>
          <a:bodyPr anchor="ctr">
            <a:normAutofit/>
          </a:bodyPr>
          <a:lstStyle/>
          <a:p>
            <a:r>
              <a:rPr lang="el-GR" sz="4000">
                <a:solidFill>
                  <a:schemeClr val="bg2"/>
                </a:solidFill>
              </a:rPr>
              <a:t>Συμβολισμός</a:t>
            </a:r>
            <a:br>
              <a:rPr lang="el-GR" sz="4000">
                <a:solidFill>
                  <a:schemeClr val="bg2"/>
                </a:solidFill>
              </a:rPr>
            </a:br>
            <a:r>
              <a:rPr lang="el-GR" sz="4000">
                <a:solidFill>
                  <a:schemeClr val="bg2"/>
                </a:solidFill>
              </a:rPr>
              <a:t>&amp;</a:t>
            </a:r>
            <a:endParaRPr lang="el-GR" sz="4000" dirty="0">
              <a:solidFill>
                <a:schemeClr val="bg2"/>
              </a:solidFill>
            </a:endParaRPr>
          </a:p>
        </p:txBody>
      </p:sp>
      <p:sp>
        <p:nvSpPr>
          <p:cNvPr id="3" name="Υπότιτλος 2">
            <a:extLst>
              <a:ext uri="{FF2B5EF4-FFF2-40B4-BE49-F238E27FC236}">
                <a16:creationId xmlns:a16="http://schemas.microsoft.com/office/drawing/2014/main" id="{8F68FBF4-73AA-0DC7-AC1F-3FB9C5059808}"/>
              </a:ext>
            </a:extLst>
          </p:cNvPr>
          <p:cNvSpPr>
            <a:spLocks noGrp="1"/>
          </p:cNvSpPr>
          <p:nvPr>
            <p:ph type="subTitle" idx="1"/>
          </p:nvPr>
        </p:nvSpPr>
        <p:spPr>
          <a:xfrm>
            <a:off x="1524000" y="4495800"/>
            <a:ext cx="9144000" cy="762000"/>
          </a:xfrm>
        </p:spPr>
        <p:txBody>
          <a:bodyPr>
            <a:normAutofit/>
          </a:bodyPr>
          <a:lstStyle/>
          <a:p>
            <a:r>
              <a:rPr lang="el-GR" sz="2800" dirty="0"/>
              <a:t>Κων/νος Χατζόπουλος</a:t>
            </a:r>
          </a:p>
        </p:txBody>
      </p:sp>
    </p:spTree>
    <p:extLst>
      <p:ext uri="{BB962C8B-B14F-4D97-AF65-F5344CB8AC3E}">
        <p14:creationId xmlns:p14="http://schemas.microsoft.com/office/powerpoint/2010/main" val="24361312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C8B1D44-120B-75FF-5A6E-2AF5DE952F8C}"/>
              </a:ext>
            </a:extLst>
          </p:cNvPr>
          <p:cNvSpPr>
            <a:spLocks noGrp="1"/>
          </p:cNvSpPr>
          <p:nvPr>
            <p:ph idx="1"/>
          </p:nvPr>
        </p:nvSpPr>
        <p:spPr>
          <a:xfrm>
            <a:off x="838200" y="806824"/>
            <a:ext cx="10515600" cy="5370139"/>
          </a:xfrm>
        </p:spPr>
        <p:txBody>
          <a:bodyPr>
            <a:normAutofit fontScale="62500" lnSpcReduction="20000"/>
          </a:bodyPr>
          <a:lstStyle/>
          <a:p>
            <a:pPr marL="0" indent="0" algn="just">
              <a:buNone/>
            </a:pPr>
            <a:r>
              <a:rPr lang="el-GR" dirty="0"/>
              <a:t>Στη διάρκεια της διαμονής του στη Γερμανία, ο Χατζόπουλος θα </a:t>
            </a:r>
            <a:r>
              <a:rPr lang="el-GR" b="1" dirty="0"/>
              <a:t>ασπαστεί τα σοσιαλιστικά ιδεώδη (1907), </a:t>
            </a:r>
            <a:r>
              <a:rPr lang="el-GR" dirty="0"/>
              <a:t>θα παρακολουθήσει την πνευματική και καλλιτεχνική ζωή της χώρας. Εκεί ασπάστηκε και τον Μαρξισμό.</a:t>
            </a:r>
          </a:p>
          <a:p>
            <a:pPr marL="0" indent="0">
              <a:buNone/>
            </a:pPr>
            <a:r>
              <a:rPr lang="el-GR" dirty="0"/>
              <a:t>Το </a:t>
            </a:r>
            <a:r>
              <a:rPr lang="el-GR" dirty="0">
                <a:hlinkClick r:id="rId2" tooltip="1914"/>
              </a:rPr>
              <a:t>1914</a:t>
            </a:r>
            <a:r>
              <a:rPr lang="el-GR" dirty="0"/>
              <a:t>, με την έκρηξη του </a:t>
            </a:r>
            <a:r>
              <a:rPr lang="el-GR" dirty="0">
                <a:hlinkClick r:id="rId3" tooltip="Α΄ Παγκόσμιος Πόλεμος"/>
              </a:rPr>
              <a:t>Α' Παγκόσμιου Πόλεμου</a:t>
            </a:r>
            <a:r>
              <a:rPr lang="el-GR" dirty="0"/>
              <a:t>, ο Κώστας Χατζόπουλος επέστρεψε στην Ελλάδα και μετέβη στην Αθήνα όπου Το 1914 επέστρεψε στην Ελλάδα και συνέχισε τους αγώνες του για τη δημοτική γλώσσα και τα σοσιαλιστικά ιδεώδη. Κατά τη διάρκεια του «Εθνικού Διχασμού» συμπαρατάχθηκε με τον Ελευθέριο Βενιζέλο και διετέλεσε διευθυντής λογοκρισίας τη Το 1914 επέστρεψε στην Ελλάδα και συνέχισε τους αγώνες του για τη δημοτική γλώσσα και τα σοσιαλιστικά ιδεώδη. Κατά τη διάρκεια του «Εθνικού Διχασμού» συμπαρατάχθηκε με τον Ελευθέριο Βενιζέλο και διετέλεσε διευθυντής λογοκρισίας τη διετία 1917-1919.</a:t>
            </a:r>
            <a:br>
              <a:rPr lang="el-GR" dirty="0"/>
            </a:br>
            <a:r>
              <a:rPr lang="el-GR" dirty="0"/>
              <a:t>Θα πάψει να είναι μέλος του "Σοσιαλιστικού Κέντρου Αθηνών" – αν και δεν θα αποκηρύξει τις σοσιαλιστικές ιδέες–, απογοητευμένος από τις διαμάχες των μελών του.</a:t>
            </a:r>
          </a:p>
          <a:p>
            <a:pPr marL="0" indent="0" algn="just">
              <a:buNone/>
            </a:pPr>
            <a:r>
              <a:rPr lang="el-GR" dirty="0"/>
              <a:t>Το 1920, και ενώ ταξίδευε με καράβι προς την Ιταλία, πέθανε εν πλω από τροφική δηλητηρίαση και θάφτηκε στο κοιμητήριο του </a:t>
            </a:r>
            <a:r>
              <a:rPr lang="el-GR" dirty="0" err="1"/>
              <a:t>Μπρίντεζι</a:t>
            </a:r>
            <a:r>
              <a:rPr lang="el-GR" dirty="0"/>
              <a:t>. Τα οστά του μεταφέρθηκαν πολλά χρόνια αργότερα από την κόρη του στο </a:t>
            </a:r>
            <a:r>
              <a:rPr lang="el-GR" dirty="0">
                <a:hlinkClick r:id="rId4" tooltip="Πρώτο Νεκροταφείο Αθηνών"/>
              </a:rPr>
              <a:t>Α' Νεκροταφείο Αθηνών</a:t>
            </a:r>
            <a:r>
              <a:rPr lang="el-GR" dirty="0"/>
              <a:t>.</a:t>
            </a:r>
          </a:p>
          <a:p>
            <a:pPr marL="0" indent="0" algn="just">
              <a:buNone/>
            </a:pPr>
            <a:r>
              <a:rPr lang="el-GR" b="1" dirty="0"/>
              <a:t>Πεζογραφία</a:t>
            </a:r>
            <a:r>
              <a:rPr lang="el-GR" dirty="0"/>
              <a:t>: "Το φθινόπωρο" (</a:t>
            </a:r>
            <a:r>
              <a:rPr lang="el-GR" dirty="0">
                <a:hlinkClick r:id="rId5" tooltip="1917"/>
              </a:rPr>
              <a:t>1917</a:t>
            </a:r>
            <a:r>
              <a:rPr lang="el-GR" dirty="0"/>
              <a:t>), "Αγάπη </a:t>
            </a:r>
            <a:r>
              <a:rPr lang="el-GR" dirty="0" err="1"/>
              <a:t>στo</a:t>
            </a:r>
            <a:r>
              <a:rPr lang="el-GR" dirty="0"/>
              <a:t> χωριό" (</a:t>
            </a:r>
            <a:r>
              <a:rPr lang="el-GR" dirty="0">
                <a:hlinkClick r:id="rId6" tooltip="1910"/>
              </a:rPr>
              <a:t>1910</a:t>
            </a:r>
            <a:r>
              <a:rPr lang="el-GR" dirty="0"/>
              <a:t>), "Ο πύργος του </a:t>
            </a:r>
            <a:r>
              <a:rPr lang="el-GR" dirty="0" err="1"/>
              <a:t>Ακροποτάμου</a:t>
            </a:r>
            <a:r>
              <a:rPr lang="el-GR" dirty="0"/>
              <a:t>" (</a:t>
            </a:r>
            <a:r>
              <a:rPr lang="el-GR" dirty="0">
                <a:hlinkClick r:id="rId7" tooltip="1915"/>
              </a:rPr>
              <a:t>1915</a:t>
            </a:r>
            <a:r>
              <a:rPr lang="el-GR" dirty="0"/>
              <a:t>), "</a:t>
            </a:r>
            <a:r>
              <a:rPr lang="el-GR" dirty="0" err="1"/>
              <a:t>Τάσω</a:t>
            </a:r>
            <a:r>
              <a:rPr lang="el-GR" dirty="0"/>
              <a:t>, Στο σκοτάδι και άλλα διηγήματα" (</a:t>
            </a:r>
            <a:r>
              <a:rPr lang="el-GR" dirty="0">
                <a:hlinkClick r:id="rId8" tooltip="1916"/>
              </a:rPr>
              <a:t>1916</a:t>
            </a:r>
            <a:r>
              <a:rPr lang="el-GR" dirty="0"/>
              <a:t>), "Αννιώ και άλλα διηγήματα" (μεταθανάτια έκδοση, </a:t>
            </a:r>
            <a:r>
              <a:rPr lang="el-GR" dirty="0">
                <a:hlinkClick r:id="rId9" tooltip="1923"/>
              </a:rPr>
              <a:t>1923</a:t>
            </a:r>
            <a:r>
              <a:rPr lang="el-GR" dirty="0"/>
              <a:t>), "Υπεράνθρωπος" (</a:t>
            </a:r>
            <a:r>
              <a:rPr lang="el-GR" dirty="0">
                <a:hlinkClick r:id="rId7" tooltip="1915"/>
              </a:rPr>
              <a:t>1915</a:t>
            </a:r>
            <a:r>
              <a:rPr lang="el-GR" dirty="0"/>
              <a:t>). Στα έργα του αυτά ακολούθησε τις αρχές του </a:t>
            </a:r>
            <a:r>
              <a:rPr lang="el-GR" dirty="0">
                <a:hlinkClick r:id="rId10" tooltip="Ρεαλισμός (λογοτεχνία)"/>
              </a:rPr>
              <a:t>ρεαλισμού</a:t>
            </a:r>
            <a:r>
              <a:rPr lang="el-GR" dirty="0"/>
              <a:t> και του </a:t>
            </a:r>
            <a:r>
              <a:rPr lang="el-GR" dirty="0">
                <a:hlinkClick r:id="rId11" tooltip="Νατουραλισμός"/>
              </a:rPr>
              <a:t>νατουραλισμού</a:t>
            </a:r>
            <a:r>
              <a:rPr lang="el-GR" dirty="0"/>
              <a:t>, εκτός από το </a:t>
            </a:r>
            <a:r>
              <a:rPr lang="el-GR" i="1" dirty="0"/>
              <a:t>Φθινόπωρο</a:t>
            </a:r>
            <a:r>
              <a:rPr lang="el-GR" dirty="0"/>
              <a:t> που είναι γραμμένο με την τεχνική του </a:t>
            </a:r>
            <a:r>
              <a:rPr lang="el-GR" dirty="0">
                <a:hlinkClick r:id="rId12" tooltip="Συμβολισμός"/>
              </a:rPr>
              <a:t>συμβολισμού</a:t>
            </a:r>
            <a:r>
              <a:rPr lang="el-GR" dirty="0"/>
              <a:t>. Σε όλα διαφαίνεται ο κοινωνικός προβληματισμός, κυρίως για τη θέση της γυναίκας στην κοινωνία.</a:t>
            </a:r>
          </a:p>
          <a:p>
            <a:pPr marL="0" indent="0" algn="just">
              <a:buNone/>
            </a:pPr>
            <a:r>
              <a:rPr lang="en-US" dirty="0">
                <a:hlinkClick r:id="rId13"/>
              </a:rPr>
              <a:t> </a:t>
            </a:r>
            <a:r>
              <a:rPr lang="el-GR" dirty="0">
                <a:hlinkClick r:id="rId13"/>
              </a:rPr>
              <a:t>Ηλεκτρ. πηγές = https://www.sansimera.gr/biographies/886#goog_rewarded</a:t>
            </a:r>
            <a:r>
              <a:rPr lang="el-GR" dirty="0"/>
              <a:t> και </a:t>
            </a:r>
            <a:r>
              <a:rPr lang="en-US" dirty="0"/>
              <a:t>Wikipedia</a:t>
            </a:r>
            <a:endParaRPr lang="el-GR" dirty="0"/>
          </a:p>
          <a:p>
            <a:pPr marL="0" indent="0">
              <a:buNone/>
            </a:pPr>
            <a:endParaRPr lang="el-GR" dirty="0"/>
          </a:p>
        </p:txBody>
      </p:sp>
    </p:spTree>
    <p:extLst>
      <p:ext uri="{BB962C8B-B14F-4D97-AF65-F5344CB8AC3E}">
        <p14:creationId xmlns:p14="http://schemas.microsoft.com/office/powerpoint/2010/main" val="2088412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001C509-7DDA-2993-A353-7A94DB48CD44}"/>
              </a:ext>
            </a:extLst>
          </p:cNvPr>
          <p:cNvSpPr>
            <a:spLocks noGrp="1"/>
          </p:cNvSpPr>
          <p:nvPr>
            <p:ph type="title"/>
          </p:nvPr>
        </p:nvSpPr>
        <p:spPr>
          <a:xfrm>
            <a:off x="1156851" y="637762"/>
            <a:ext cx="9888496" cy="900131"/>
          </a:xfrm>
        </p:spPr>
        <p:txBody>
          <a:bodyPr anchor="t">
            <a:normAutofit/>
          </a:bodyPr>
          <a:lstStyle/>
          <a:p>
            <a:r>
              <a:rPr lang="el-GR" sz="4000" dirty="0">
                <a:solidFill>
                  <a:schemeClr val="bg1"/>
                </a:solidFill>
              </a:rPr>
              <a:t>Σύμβολο</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88381EBC-F19A-67E2-09EE-6EE739A1DA6D}"/>
              </a:ext>
            </a:extLst>
          </p:cNvPr>
          <p:cNvSpPr>
            <a:spLocks noGrp="1"/>
          </p:cNvSpPr>
          <p:nvPr>
            <p:ph idx="1"/>
          </p:nvPr>
        </p:nvSpPr>
        <p:spPr>
          <a:xfrm>
            <a:off x="-10" y="1839389"/>
            <a:ext cx="12096216" cy="4855326"/>
          </a:xfrm>
        </p:spPr>
        <p:txBody>
          <a:bodyPr>
            <a:noAutofit/>
          </a:bodyPr>
          <a:lstStyle/>
          <a:p>
            <a:pPr marL="0" indent="0" algn="just">
              <a:buNone/>
            </a:pPr>
            <a:r>
              <a:rPr lang="el-GR" sz="2400" dirty="0"/>
              <a:t>Με την ευρύτερη έννοια, </a:t>
            </a:r>
            <a:r>
              <a:rPr lang="el-GR" sz="2400" b="1" dirty="0"/>
              <a:t>σύμβολο</a:t>
            </a:r>
            <a:r>
              <a:rPr lang="el-GR" sz="2400" dirty="0"/>
              <a:t> είναι οτιδήποτε σημαίνει κάτι· κατ’ αυτήν την έννοια, κάθε λέξη είναι σύμβολο. Στην πραγμάτευση της λογοτεχνίας, εντούτοις, ο όρος «σύμβολο» χρησιμοποιείται μόνο για μια λέξη ή μια έκφραση που σημαίνει ένα αντικείμενο ή ένα γεγονός το οποίο με τη σειρά του σημαίνει κάτι άλλο ή </a:t>
            </a:r>
            <a:r>
              <a:rPr lang="el-GR" sz="2400" b="1" dirty="0"/>
              <a:t>παραπέμπει σε ένα φάσμα αναφορών πέραν του ιδίου</a:t>
            </a:r>
            <a:r>
              <a:rPr lang="el-GR" sz="2400" dirty="0"/>
              <a:t>. </a:t>
            </a:r>
            <a:r>
              <a:rPr lang="el-GR" sz="2400" b="1" dirty="0"/>
              <a:t>Ορισμένα σύμβολα είναι «συμβατικά» ή δημόσια</a:t>
            </a:r>
            <a:r>
              <a:rPr lang="el-GR" sz="2400" dirty="0"/>
              <a:t>: έτσι, «ο Σταυρός», «η Γαλανόλευκη» και «ο Καλός Ποιμήν» είναι όροι που αναφέρονται σε συμβολικά αντικείμενα η απώτερη σημασία των οποίων είναι καθορισμένη στο πλαίσιο μιας δεδομένης κουλτούρας. Οι ποιητές, όπως όλοι μας, μεταχειρίζονται τέτοιου είδους συμβατικά σύμβολα· πολλοί ποιητές, ωστόσο, χρησιμοποιούν επίσης </a:t>
            </a:r>
            <a:r>
              <a:rPr lang="el-GR" sz="2400" b="1" dirty="0"/>
              <a:t>«ιδιωτικά» ή «προσωπικά σύμβολα». </a:t>
            </a:r>
            <a:r>
              <a:rPr lang="el-GR" sz="2400" dirty="0"/>
              <a:t>Συχνά υιοθετούν ευρέως διαδεδομένες συσχετίσεις που συνδέουν ένα αντικείμενο, ένα γεγονός ή μια ενέργεια με μια συγκεκριμένη έννοια, όπως, λ.χ. τη γενική συσχέτιση του παγονιού με την περηφάνια και του αετού με τον ηρωικό αγώνα· του ανατέλλοντος ηλίου με τη γέννηση και του δύοντος ηλίου με το θάνατο· της αναρρίχησης με την προσπάθεια ή την πρόοδο και της καθόδου με την παράδοση ή την αποτυχία. Κάποιοι ποιητές, όμως χρησιμοποιούν επανειλημμένως σύμβολα που η σημασία τους είναι σε μεγάλο βαθμό δικής τους επινόησης, γεγονός που καθιστά δυσκολότερη την ερμηνεία τους.</a:t>
            </a:r>
          </a:p>
          <a:p>
            <a:pPr marL="0" indent="0" algn="just">
              <a:buNone/>
            </a:pPr>
            <a:endParaRPr lang="el-GR" sz="2400" dirty="0"/>
          </a:p>
          <a:p>
            <a:pPr marL="0" indent="0" algn="just">
              <a:buNone/>
            </a:pPr>
            <a:r>
              <a:rPr lang="el-GR" sz="2400" dirty="0"/>
              <a:t>M.H. </a:t>
            </a:r>
            <a:r>
              <a:rPr lang="el-GR" sz="2400" dirty="0" err="1"/>
              <a:t>Abrams</a:t>
            </a:r>
            <a:r>
              <a:rPr lang="el-GR" sz="2400" dirty="0"/>
              <a:t>, </a:t>
            </a:r>
            <a:r>
              <a:rPr lang="el-GR" sz="2400" i="1" dirty="0"/>
              <a:t>Λεξικό λογοτεχνικών όρων</a:t>
            </a:r>
            <a:r>
              <a:rPr lang="el-GR" sz="2400" dirty="0"/>
              <a:t>, μτφ. Γιάννα </a:t>
            </a:r>
            <a:r>
              <a:rPr lang="el-GR" sz="2400" dirty="0" err="1"/>
              <a:t>Δεληβοριά</a:t>
            </a:r>
            <a:r>
              <a:rPr lang="el-GR" sz="2400" dirty="0"/>
              <a:t> - Σοφία Χατζηιωαννίδου, Εκδόσεις Πατάκη, Αθήνα 2005, 461-462.</a:t>
            </a:r>
          </a:p>
        </p:txBody>
      </p:sp>
    </p:spTree>
    <p:extLst>
      <p:ext uri="{BB962C8B-B14F-4D97-AF65-F5344CB8AC3E}">
        <p14:creationId xmlns:p14="http://schemas.microsoft.com/office/powerpoint/2010/main" val="957018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2EC4E82-FDDE-5E90-350D-16B6735FB089}"/>
              </a:ext>
            </a:extLst>
          </p:cNvPr>
          <p:cNvSpPr>
            <a:spLocks noGrp="1"/>
          </p:cNvSpPr>
          <p:nvPr>
            <p:ph type="title"/>
          </p:nvPr>
        </p:nvSpPr>
        <p:spPr>
          <a:xfrm>
            <a:off x="1371599" y="294538"/>
            <a:ext cx="9895951" cy="1033669"/>
          </a:xfrm>
        </p:spPr>
        <p:txBody>
          <a:bodyPr>
            <a:normAutofit/>
          </a:bodyPr>
          <a:lstStyle/>
          <a:p>
            <a:r>
              <a:rPr lang="el-GR" sz="4000" dirty="0">
                <a:solidFill>
                  <a:srgbClr val="FFFFFF"/>
                </a:solidFill>
              </a:rPr>
              <a:t>Συμβολιστικό κίνημα: απαρχές</a:t>
            </a:r>
          </a:p>
        </p:txBody>
      </p:sp>
      <p:sp>
        <p:nvSpPr>
          <p:cNvPr id="3" name="Θέση περιεχομένου 2">
            <a:extLst>
              <a:ext uri="{FF2B5EF4-FFF2-40B4-BE49-F238E27FC236}">
                <a16:creationId xmlns:a16="http://schemas.microsoft.com/office/drawing/2014/main" id="{549E15C7-4898-CA46-594E-45372FF88D52}"/>
              </a:ext>
            </a:extLst>
          </p:cNvPr>
          <p:cNvSpPr>
            <a:spLocks noGrp="1"/>
          </p:cNvSpPr>
          <p:nvPr>
            <p:ph idx="1"/>
          </p:nvPr>
        </p:nvSpPr>
        <p:spPr>
          <a:xfrm>
            <a:off x="337435" y="1885279"/>
            <a:ext cx="11732646" cy="5429921"/>
          </a:xfrm>
        </p:spPr>
        <p:txBody>
          <a:bodyPr anchor="ctr">
            <a:normAutofit/>
          </a:bodyPr>
          <a:lstStyle/>
          <a:p>
            <a:pPr marL="0" indent="0">
              <a:buNone/>
            </a:pPr>
            <a:r>
              <a:rPr lang="el-GR" sz="2000" dirty="0"/>
              <a:t>Με την έννοια που τον μεταχειρίζονται οι ιστορικοί της λογοτεχνίας, […] ο όρος συμβολιστικό κίνημα αφορά συγκεκριμένα μια ομάδα Γάλλων συγγραφέων που ξεκίνησε με τον </a:t>
            </a:r>
            <a:r>
              <a:rPr lang="el-GR" sz="2000" dirty="0" err="1"/>
              <a:t>Charles</a:t>
            </a:r>
            <a:r>
              <a:rPr lang="el-GR" sz="2000" dirty="0"/>
              <a:t> </a:t>
            </a:r>
            <a:r>
              <a:rPr lang="el-GR" sz="2000" dirty="0" err="1"/>
              <a:t>Baudelaire</a:t>
            </a:r>
            <a:r>
              <a:rPr lang="el-GR" sz="2000" dirty="0"/>
              <a:t>  (</a:t>
            </a:r>
            <a:r>
              <a:rPr lang="el-GR" sz="2000" i="1" dirty="0"/>
              <a:t>Τα άνθη του κακού</a:t>
            </a:r>
            <a:r>
              <a:rPr lang="el-GR" sz="2000" dirty="0"/>
              <a:t> [</a:t>
            </a:r>
            <a:r>
              <a:rPr lang="el-GR" sz="2000" i="1" dirty="0" err="1"/>
              <a:t>Les</a:t>
            </a:r>
            <a:r>
              <a:rPr lang="el-GR" sz="2000" i="1" dirty="0"/>
              <a:t> </a:t>
            </a:r>
            <a:r>
              <a:rPr lang="el-GR" sz="2000" i="1" dirty="0" err="1"/>
              <a:t>Fleurs</a:t>
            </a:r>
            <a:r>
              <a:rPr lang="el-GR" sz="2000" i="1" dirty="0"/>
              <a:t> </a:t>
            </a:r>
            <a:r>
              <a:rPr lang="el-GR" sz="2000" i="1" dirty="0" err="1"/>
              <a:t>du</a:t>
            </a:r>
            <a:r>
              <a:rPr lang="el-GR" sz="2000" i="1" dirty="0"/>
              <a:t> </a:t>
            </a:r>
            <a:r>
              <a:rPr lang="el-GR" sz="2000" i="1" dirty="0" err="1"/>
              <a:t>mal</a:t>
            </a:r>
            <a:r>
              <a:rPr lang="el-GR" sz="2000" dirty="0"/>
              <a:t>, 1857]) και κατόπιν συμπεριέλαβε άλλους ποιητές, όπως ο </a:t>
            </a:r>
            <a:r>
              <a:rPr lang="el-GR" sz="2000" dirty="0" err="1"/>
              <a:t>Arthur</a:t>
            </a:r>
            <a:r>
              <a:rPr lang="el-GR" sz="2000" dirty="0"/>
              <a:t> </a:t>
            </a:r>
            <a:r>
              <a:rPr lang="el-GR" sz="2000" dirty="0" err="1"/>
              <a:t>Rimbaud</a:t>
            </a:r>
            <a:r>
              <a:rPr lang="el-GR" sz="2000" dirty="0"/>
              <a:t>, ο </a:t>
            </a:r>
            <a:r>
              <a:rPr lang="el-GR" sz="2000" dirty="0" err="1"/>
              <a:t>Paul</a:t>
            </a:r>
            <a:r>
              <a:rPr lang="el-GR" sz="2000" dirty="0"/>
              <a:t> </a:t>
            </a:r>
            <a:r>
              <a:rPr lang="el-GR" sz="2000" dirty="0" err="1"/>
              <a:t>Verlaine</a:t>
            </a:r>
            <a:r>
              <a:rPr lang="el-GR" sz="2000" dirty="0"/>
              <a:t>, ο </a:t>
            </a:r>
            <a:r>
              <a:rPr lang="el-GR" sz="2000" dirty="0" err="1"/>
              <a:t>Stéphane</a:t>
            </a:r>
            <a:r>
              <a:rPr lang="el-GR" sz="2000" dirty="0"/>
              <a:t> </a:t>
            </a:r>
            <a:r>
              <a:rPr lang="el-GR" sz="2000" dirty="0" err="1"/>
              <a:t>Mallarmé</a:t>
            </a:r>
            <a:r>
              <a:rPr lang="el-GR" sz="2000" dirty="0"/>
              <a:t>  και ο </a:t>
            </a:r>
            <a:r>
              <a:rPr lang="el-GR" sz="2000" dirty="0" err="1"/>
              <a:t>Paul</a:t>
            </a:r>
            <a:r>
              <a:rPr lang="el-GR" sz="2000" dirty="0"/>
              <a:t> </a:t>
            </a:r>
            <a:r>
              <a:rPr lang="el-GR" sz="2000" dirty="0" err="1"/>
              <a:t>Valéry</a:t>
            </a:r>
            <a:r>
              <a:rPr lang="el-GR" sz="2000" dirty="0"/>
              <a:t>. Ο </a:t>
            </a:r>
            <a:r>
              <a:rPr lang="el-GR" sz="2000" dirty="0" err="1"/>
              <a:t>Baudelaire</a:t>
            </a:r>
            <a:r>
              <a:rPr lang="el-GR" sz="2000" dirty="0"/>
              <a:t> στήριξε το συμβολικό τρόπο των ποιημάτων του εν μέρει στο παράδειγμα του Αμερικανού </a:t>
            </a:r>
            <a:r>
              <a:rPr lang="el-GR" sz="2000" dirty="0" err="1"/>
              <a:t>Edgar</a:t>
            </a:r>
            <a:r>
              <a:rPr lang="el-GR" sz="2000" dirty="0"/>
              <a:t> </a:t>
            </a:r>
            <a:r>
              <a:rPr lang="el-GR" sz="2000" dirty="0" err="1"/>
              <a:t>Allan</a:t>
            </a:r>
            <a:r>
              <a:rPr lang="el-GR" sz="2000" dirty="0"/>
              <a:t> </a:t>
            </a:r>
            <a:r>
              <a:rPr lang="el-GR" sz="2000" dirty="0" err="1"/>
              <a:t>Poe</a:t>
            </a:r>
            <a:r>
              <a:rPr lang="el-GR" sz="2000" dirty="0"/>
              <a:t>, αλλά κυρίως στην </a:t>
            </a:r>
            <a:r>
              <a:rPr lang="el-GR" sz="2000" b="1" dirty="0"/>
              <a:t>παλαιότατη πίστη στις ανταποκρίσεις (</a:t>
            </a:r>
            <a:r>
              <a:rPr lang="el-GR" sz="2000" b="1" dirty="0" err="1"/>
              <a:t>correspondences</a:t>
            </a:r>
            <a:r>
              <a:rPr lang="el-GR" sz="2000" b="1" dirty="0"/>
              <a:t>) — το δόγμα που πρέσβευε ότι υπάρχουν εγγενείς και συστηματικές αντιστοιχίες ανάμεσα στον ανθρώπινο ψυχισμό και στον εξωτερικό κόσμο, όπως και ανάμεσα στο φυσικό και στον πνευματικό κόσμο</a:t>
            </a:r>
            <a:r>
              <a:rPr lang="el-GR" sz="2000" dirty="0"/>
              <a:t>. Ο </a:t>
            </a:r>
            <a:r>
              <a:rPr lang="el-GR" sz="2000" dirty="0" err="1"/>
              <a:t>Baudelaire</a:t>
            </a:r>
            <a:r>
              <a:rPr lang="el-GR" sz="2000" dirty="0"/>
              <a:t> διατύπωσε το δόγμα αυτό ως εξής: </a:t>
            </a:r>
            <a:r>
              <a:rPr lang="el-GR" sz="2000" b="1" dirty="0"/>
              <a:t>«Τα πάντα, μορφή, κίνηση, αριθμός, χρώμα, άρωμα στον </a:t>
            </a:r>
            <a:r>
              <a:rPr lang="el-GR" sz="2000" b="1" i="1" dirty="0"/>
              <a:t>πνευματικό</a:t>
            </a:r>
            <a:r>
              <a:rPr lang="el-GR" sz="2000" b="1" dirty="0"/>
              <a:t> όσο και στο </a:t>
            </a:r>
            <a:r>
              <a:rPr lang="el-GR" sz="2000" b="1" i="1" dirty="0"/>
              <a:t>φυσικό</a:t>
            </a:r>
            <a:r>
              <a:rPr lang="el-GR" sz="2000" b="1" dirty="0"/>
              <a:t> κόσμο, είναι μεστά σημασίας, αμοιβαία, αντίστροφα, </a:t>
            </a:r>
            <a:r>
              <a:rPr lang="el-GR" sz="2000" b="1" i="1" dirty="0"/>
              <a:t>αντίστοιχα</a:t>
            </a:r>
            <a:r>
              <a:rPr lang="el-GR" sz="2000" b="1" dirty="0"/>
              <a:t>». </a:t>
            </a:r>
            <a:r>
              <a:rPr lang="el-GR" sz="2000" dirty="0"/>
              <a:t>Οι τεχνικές των Γάλλων συμβολιστών (</a:t>
            </a:r>
            <a:r>
              <a:rPr lang="el-GR" sz="2000" dirty="0" err="1"/>
              <a:t>Symbolists</a:t>
            </a:r>
            <a:r>
              <a:rPr lang="el-GR" sz="2000" dirty="0"/>
              <a:t>), οι οποίοι καλλιέργησαν </a:t>
            </a:r>
            <a:r>
              <a:rPr lang="el-GR" sz="2000" b="1" dirty="0"/>
              <a:t>μια τάξη ιδιωτικών συμβόλων σε μια ποίηση που τη χαρακτηρίζει ο πλούτος των υπαινιγμών και όχι η σαφήνεια της σημασίας,</a:t>
            </a:r>
            <a:r>
              <a:rPr lang="el-GR" sz="2000" dirty="0"/>
              <a:t> άσκησαν τεράστια επίδραση σε όλη την Ευρώπη, και (ιδίως από τη δεκαετία του 1890 και μετά) στην Αγγλία και στην Αμερική.</a:t>
            </a:r>
          </a:p>
          <a:p>
            <a:pPr marL="0" indent="0">
              <a:buNone/>
            </a:pPr>
            <a:r>
              <a:rPr lang="el-GR" sz="2000" dirty="0"/>
              <a:t>M.H. </a:t>
            </a:r>
            <a:r>
              <a:rPr lang="el-GR" sz="2000" dirty="0" err="1"/>
              <a:t>Abrams</a:t>
            </a:r>
            <a:r>
              <a:rPr lang="el-GR" sz="2000" dirty="0"/>
              <a:t>, </a:t>
            </a:r>
            <a:r>
              <a:rPr lang="el-GR" sz="2000" i="1" dirty="0"/>
              <a:t>Λεξικό λογοτεχνικών όρων</a:t>
            </a:r>
            <a:r>
              <a:rPr lang="el-GR" sz="2000" dirty="0"/>
              <a:t>, μτφ. Γιάννα </a:t>
            </a:r>
            <a:r>
              <a:rPr lang="el-GR" sz="2000" dirty="0" err="1"/>
              <a:t>Δεληβοριά</a:t>
            </a:r>
            <a:r>
              <a:rPr lang="el-GR" sz="2000" dirty="0"/>
              <a:t> - Σοφία Χατζηιωαννίδου, Εκδόσεις Πατάκη, Αθήνα 2005, 460-461.</a:t>
            </a:r>
          </a:p>
          <a:p>
            <a:pPr marL="0" indent="0">
              <a:buNone/>
            </a:pPr>
            <a:br>
              <a:rPr lang="el-GR" sz="1400" dirty="0"/>
            </a:br>
            <a:endParaRPr lang="el-GR" sz="1400" dirty="0"/>
          </a:p>
        </p:txBody>
      </p:sp>
    </p:spTree>
    <p:extLst>
      <p:ext uri="{BB962C8B-B14F-4D97-AF65-F5344CB8AC3E}">
        <p14:creationId xmlns:p14="http://schemas.microsoft.com/office/powerpoint/2010/main" val="3771602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3BCD15D-FBD7-3F59-991B-5A46DA35E7E8}"/>
              </a:ext>
            </a:extLst>
          </p:cNvPr>
          <p:cNvSpPr>
            <a:spLocks noGrp="1"/>
          </p:cNvSpPr>
          <p:nvPr>
            <p:ph type="title"/>
          </p:nvPr>
        </p:nvSpPr>
        <p:spPr>
          <a:xfrm>
            <a:off x="1156851" y="637763"/>
            <a:ext cx="9888496" cy="691958"/>
          </a:xfrm>
        </p:spPr>
        <p:txBody>
          <a:bodyPr anchor="t">
            <a:normAutofit/>
          </a:bodyPr>
          <a:lstStyle/>
          <a:p>
            <a:r>
              <a:rPr lang="el-GR" sz="4000" dirty="0">
                <a:solidFill>
                  <a:schemeClr val="bg1"/>
                </a:solidFill>
              </a:rPr>
              <a:t>Συμβολισμός: Υποβολή</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D658C7CD-D3F5-919B-3E90-0D00F1107E9A}"/>
              </a:ext>
            </a:extLst>
          </p:cNvPr>
          <p:cNvSpPr>
            <a:spLocks noGrp="1"/>
          </p:cNvSpPr>
          <p:nvPr>
            <p:ph idx="1"/>
          </p:nvPr>
        </p:nvSpPr>
        <p:spPr>
          <a:xfrm>
            <a:off x="0" y="2056477"/>
            <a:ext cx="12191990" cy="4801523"/>
          </a:xfrm>
        </p:spPr>
        <p:txBody>
          <a:bodyPr>
            <a:noAutofit/>
          </a:bodyPr>
          <a:lstStyle/>
          <a:p>
            <a:pPr algn="just"/>
            <a:r>
              <a:rPr lang="el-GR" sz="2000" dirty="0"/>
              <a:t>Μπορούμε λοιπόν να ορίσουμε το </a:t>
            </a:r>
            <a:r>
              <a:rPr lang="el-GR" sz="2000" b="1" dirty="0"/>
              <a:t>Συμβολισμό ως την τέχνη που εκφράζει ιδέες και συναισθήματα όχι όμως με την άμεση περιγραφή τους ούτε προσδιορίζοντάς τα με φανερές παρομοιώσεις ή με συγκεκριμένες εικόνες, αλλά με την υποβολή αυτών των ιδεών και συναισθημάτων, με την ανασύνταξή τους στο νου του αναγνώστη, ανασύνταξη που χρησιμοποιεί σύμβολα που δεν επεξηγούνται.</a:t>
            </a:r>
          </a:p>
          <a:p>
            <a:pPr algn="just"/>
            <a:r>
              <a:rPr lang="el-GR" sz="2000" dirty="0"/>
              <a:t>Αυτή όμως είναι μια μόνο όψη του συμβολισμού, η προσωπική όψη, θα λέγαμε, που παραμένει στο ανθρώπινο επίπεδο. Υπάρχει μια δεύτερη όψη που συχνά ονομάζεται «υπερβατικός Συμβολισμός», στην οποία συγκεκριμένες εικόνες χρησιμοποιούνται όχι ως σύμβολα των προσωπικών σκέψεων και συναισθημάτων του ποιητή </a:t>
            </a:r>
            <a:r>
              <a:rPr lang="el-GR" sz="2000" b="1" dirty="0"/>
              <a:t>αλλά ως σύμβολα ενός ιδεατού κόσμου, απέραντου και γενικού, του οποίου ατελή μόνο απεικόνιση αποτελεί η πραγματικότητα.</a:t>
            </a:r>
            <a:r>
              <a:rPr lang="el-GR" sz="2000" dirty="0"/>
              <a:t> […] Ο </a:t>
            </a:r>
            <a:r>
              <a:rPr lang="el-GR" sz="2000" dirty="0" err="1"/>
              <a:t>Mallarmé</a:t>
            </a:r>
            <a:r>
              <a:rPr lang="el-GR" sz="2000" dirty="0"/>
              <a:t> προσδιόρισε αυτό το σκοπό σ' ένα πολύ γνωστό απόσπασμα, όπου δηλώνει ότι έχει δημιουργήσει με την ποίησή του όχι κάποιο πραγματικό λουλούδι, αλλά «l' </a:t>
            </a:r>
            <a:r>
              <a:rPr lang="el-GR" sz="2000" dirty="0" err="1"/>
              <a:t>absente</a:t>
            </a:r>
            <a:r>
              <a:rPr lang="el-GR" sz="2000" dirty="0"/>
              <a:t> de </a:t>
            </a:r>
            <a:r>
              <a:rPr lang="el-GR" sz="2000" dirty="0" err="1"/>
              <a:t>tous</a:t>
            </a:r>
            <a:r>
              <a:rPr lang="el-GR" sz="2000" dirty="0"/>
              <a:t> </a:t>
            </a:r>
            <a:r>
              <a:rPr lang="el-GR" sz="2000" dirty="0" err="1"/>
              <a:t>bouquets</a:t>
            </a:r>
            <a:r>
              <a:rPr lang="el-GR" sz="2000" dirty="0"/>
              <a:t>», το ουσιαστικό λουλούδι που δε βρίσκεται ανάμεσα στα λουλούδια αυτού του κόσμου. Όλος ο σκοπός της ποίησης, είπε σε μια άλλη περίφημη φράση του, είναι να δημιουργεί «καθαρές ουσίες, απρόσβλητες από οποιαδήποτε ηχώ της συγκεκριμένης πραγματικότητας που μας περιβάλλει».</a:t>
            </a:r>
          </a:p>
          <a:p>
            <a:pPr algn="just"/>
            <a:r>
              <a:rPr lang="el-GR" sz="2000" dirty="0"/>
              <a:t> </a:t>
            </a:r>
            <a:r>
              <a:rPr lang="el-GR" sz="1600" dirty="0" err="1"/>
              <a:t>Charles</a:t>
            </a:r>
            <a:r>
              <a:rPr lang="el-GR" sz="1600" dirty="0"/>
              <a:t> </a:t>
            </a:r>
            <a:r>
              <a:rPr lang="el-GR" sz="1600" dirty="0" err="1"/>
              <a:t>Chadwick</a:t>
            </a:r>
            <a:r>
              <a:rPr lang="el-GR" sz="1600" dirty="0"/>
              <a:t>, </a:t>
            </a:r>
            <a:r>
              <a:rPr lang="el-GR" sz="1600" i="1" dirty="0"/>
              <a:t>Συμβολισμός</a:t>
            </a:r>
            <a:r>
              <a:rPr lang="el-GR" sz="1600" dirty="0"/>
              <a:t>, μτφ. Στέλλα Αλεξοπούλου, Ερμής, Αθήνα 1981, 9-12 (Η γλώσσα της Κριτικής, 16).</a:t>
            </a:r>
          </a:p>
          <a:p>
            <a:pPr algn="just"/>
            <a:br>
              <a:rPr lang="el-GR" sz="2000" dirty="0"/>
            </a:br>
            <a:endParaRPr lang="el-GR" sz="2000" dirty="0"/>
          </a:p>
        </p:txBody>
      </p:sp>
    </p:spTree>
    <p:extLst>
      <p:ext uri="{BB962C8B-B14F-4D97-AF65-F5344CB8AC3E}">
        <p14:creationId xmlns:p14="http://schemas.microsoft.com/office/powerpoint/2010/main" val="3726945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47965680-84C0-6B4F-838D-1FCAC08E21E7}"/>
              </a:ext>
            </a:extLst>
          </p:cNvPr>
          <p:cNvSpPr>
            <a:spLocks noGrp="1"/>
          </p:cNvSpPr>
          <p:nvPr>
            <p:ph type="title"/>
          </p:nvPr>
        </p:nvSpPr>
        <p:spPr>
          <a:xfrm>
            <a:off x="1156851" y="637762"/>
            <a:ext cx="9888496" cy="900131"/>
          </a:xfrm>
        </p:spPr>
        <p:txBody>
          <a:bodyPr anchor="t">
            <a:normAutofit/>
          </a:bodyPr>
          <a:lstStyle/>
          <a:p>
            <a:r>
              <a:rPr lang="el-GR" sz="4000" dirty="0">
                <a:solidFill>
                  <a:schemeClr val="bg1"/>
                </a:solidFill>
              </a:rPr>
              <a:t>Συμβολισμός: Μουσικότητα</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FA183BBB-A883-8AD5-F220-D88748644C42}"/>
              </a:ext>
            </a:extLst>
          </p:cNvPr>
          <p:cNvSpPr>
            <a:spLocks noGrp="1"/>
          </p:cNvSpPr>
          <p:nvPr>
            <p:ph idx="1"/>
          </p:nvPr>
        </p:nvSpPr>
        <p:spPr>
          <a:xfrm>
            <a:off x="235132" y="2217343"/>
            <a:ext cx="11824190" cy="5365647"/>
          </a:xfrm>
        </p:spPr>
        <p:txBody>
          <a:bodyPr>
            <a:normAutofit fontScale="92500" lnSpcReduction="10000"/>
          </a:bodyPr>
          <a:lstStyle/>
          <a:p>
            <a:pPr marL="0" indent="0" algn="just">
              <a:buNone/>
            </a:pPr>
            <a:r>
              <a:rPr lang="el-GR" sz="2400" dirty="0"/>
              <a:t>[…] ποια είναι τα γνωρίσματα που ξεχωρίζουν τον συμβολισμό από τις άλλες ποιητικές τεχνοτροπίες; Οι ίδιοι οι συμβολιστές εύρισκαν ότι το διακριτικό εξαιρετικό προτέρημα που ξεχώριζε την ποιητική τους παραγωγή ήταν η </a:t>
            </a:r>
            <a:r>
              <a:rPr lang="el-GR" sz="2400" b="1" dirty="0"/>
              <a:t>μουσικότητα</a:t>
            </a:r>
            <a:r>
              <a:rPr lang="el-GR" sz="2400" dirty="0"/>
              <a:t>. Πρώτος στη Γαλλία ο </a:t>
            </a:r>
            <a:r>
              <a:rPr lang="el-GR" sz="2400" dirty="0" err="1"/>
              <a:t>Baudelaire</a:t>
            </a:r>
            <a:r>
              <a:rPr lang="el-GR" sz="2400" dirty="0"/>
              <a:t> θέλησε να πραγματοποιήσει με τον ποιητικό λόγο επιτεύγματα που μόνο η μουσική έχει τη δυνατότητα να μας χαρίσει. Στην προσπάθεια του αυτή </a:t>
            </a:r>
            <a:r>
              <a:rPr lang="el-GR" sz="2400" dirty="0" err="1"/>
              <a:t>ευρήκε</a:t>
            </a:r>
            <a:r>
              <a:rPr lang="el-GR" sz="2400" dirty="0"/>
              <a:t> μιμητές τον </a:t>
            </a:r>
            <a:r>
              <a:rPr lang="el-GR" sz="2400" dirty="0" err="1"/>
              <a:t>Mallarmé</a:t>
            </a:r>
            <a:r>
              <a:rPr lang="el-GR" sz="2400" dirty="0"/>
              <a:t> και τους λοιπούς συμβολιστές. Έτσι, πια, το αίτημα που θεωρεί χρέος του να πραγματοποιήσει ο ποιητής είναι </a:t>
            </a:r>
            <a:r>
              <a:rPr lang="el-GR" sz="2400" b="1" dirty="0"/>
              <a:t>η παραγωγή συγκινησιακών καταστάσεων που έχουν χαρακτηριστικά ανάλογα με τις συγκινήσεις που δημιουργούνται από τη μουσική</a:t>
            </a:r>
            <a:r>
              <a:rPr lang="el-GR" sz="2400" dirty="0"/>
              <a:t>. Ανατρέχοντας στην εσωτερική μας εμπειρία, εύκολο είναι να πληροφορηθούμε ποιο είναι το γνώρισμα που χαρακτηρίζει τις από την επενέργεια της μουσικής προκαλούμενες συγκινησιακές, καταστάσεις. </a:t>
            </a:r>
            <a:r>
              <a:rPr lang="el-GR" sz="2400" b="1" dirty="0"/>
              <a:t>Οι συγκινήσεις του είδους αυτού έχουν το χαρακτηριστικό της </a:t>
            </a:r>
            <a:r>
              <a:rPr lang="el-GR" sz="2400" b="1" dirty="0" err="1"/>
              <a:t>αμεσότητος</a:t>
            </a:r>
            <a:r>
              <a:rPr lang="el-GR" sz="2400" b="1" dirty="0"/>
              <a:t>. Δεν χρειάζεται να παρεμβληθεί για τη γένεσή τους η διανοητική ενέργεια</a:t>
            </a:r>
            <a:r>
              <a:rPr lang="el-GR" sz="2400" dirty="0"/>
              <a:t>. Οι ήχοι και τα ρυθμικά σχήματα επιδρούν άμεσα στο θυμικό μας. […] Η αισθητική απόλαυση ευρίσκεται σε άμεση επαφή με τα αισθησιακά ηχητικά δεδομένα. </a:t>
            </a:r>
            <a:r>
              <a:rPr lang="el-GR" sz="2400" b="1" dirty="0"/>
              <a:t>Μια ανάλογη αμεσότητα προσπαθούσαν να πραγματοποιήσουν οι οπαδοί του συμβολισμού στην περιοχή του ποιητικού λόγου</a:t>
            </a:r>
            <a:r>
              <a:rPr lang="el-GR" sz="2400" dirty="0"/>
              <a:t>.</a:t>
            </a:r>
          </a:p>
          <a:p>
            <a:pPr marL="0" indent="0">
              <a:buNone/>
            </a:pPr>
            <a:endParaRPr lang="el-GR" sz="2400" dirty="0"/>
          </a:p>
          <a:p>
            <a:pPr marL="0" indent="0">
              <a:buNone/>
            </a:pPr>
            <a:r>
              <a:rPr lang="el-GR" sz="1900" dirty="0"/>
              <a:t>Κ.Δ. Γεωργούλης, «Ο συμβολισμός και ο καθαρός ποιητικός λόγος». </a:t>
            </a:r>
            <a:r>
              <a:rPr lang="el-GR" sz="1900" dirty="0" err="1"/>
              <a:t>Stéphane</a:t>
            </a:r>
            <a:r>
              <a:rPr lang="el-GR" sz="1900" dirty="0"/>
              <a:t> </a:t>
            </a:r>
            <a:r>
              <a:rPr lang="el-GR" sz="1900" dirty="0" err="1"/>
              <a:t>Mallarmé</a:t>
            </a:r>
            <a:r>
              <a:rPr lang="el-GR" sz="1900" dirty="0"/>
              <a:t>, </a:t>
            </a:r>
            <a:r>
              <a:rPr lang="el-GR" sz="1900" i="1" dirty="0"/>
              <a:t>Ποίηση και μουσική</a:t>
            </a:r>
            <a:r>
              <a:rPr lang="el-GR" sz="1900" dirty="0"/>
              <a:t>, επιλογή Αλέξης Ζήρας, Εκδόσεις Γαβριηλίδη, Αθήνα 1999, 16-17.</a:t>
            </a:r>
          </a:p>
          <a:p>
            <a:endParaRPr lang="el-GR" sz="1700" dirty="0"/>
          </a:p>
        </p:txBody>
      </p:sp>
    </p:spTree>
    <p:extLst>
      <p:ext uri="{BB962C8B-B14F-4D97-AF65-F5344CB8AC3E}">
        <p14:creationId xmlns:p14="http://schemas.microsoft.com/office/powerpoint/2010/main" val="2704466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404CF4C-35B8-A48C-81F7-B8106B28AE78}"/>
              </a:ext>
            </a:extLst>
          </p:cNvPr>
          <p:cNvSpPr>
            <a:spLocks noGrp="1"/>
          </p:cNvSpPr>
          <p:nvPr>
            <p:ph type="title"/>
          </p:nvPr>
        </p:nvSpPr>
        <p:spPr>
          <a:xfrm>
            <a:off x="1371599" y="294538"/>
            <a:ext cx="9895951" cy="1033669"/>
          </a:xfrm>
        </p:spPr>
        <p:txBody>
          <a:bodyPr>
            <a:normAutofit/>
          </a:bodyPr>
          <a:lstStyle/>
          <a:p>
            <a:r>
              <a:rPr lang="el-GR" sz="4000" dirty="0">
                <a:solidFill>
                  <a:srgbClr val="FFFFFF"/>
                </a:solidFill>
              </a:rPr>
              <a:t>Συμβολισμός στην Ελλάδα</a:t>
            </a:r>
          </a:p>
        </p:txBody>
      </p:sp>
      <p:sp>
        <p:nvSpPr>
          <p:cNvPr id="3" name="Θέση περιεχομένου 2">
            <a:extLst>
              <a:ext uri="{FF2B5EF4-FFF2-40B4-BE49-F238E27FC236}">
                <a16:creationId xmlns:a16="http://schemas.microsoft.com/office/drawing/2014/main" id="{8582A6C0-4FD6-4CC6-4CDB-D5EC8A46607D}"/>
              </a:ext>
            </a:extLst>
          </p:cNvPr>
          <p:cNvSpPr>
            <a:spLocks noGrp="1"/>
          </p:cNvSpPr>
          <p:nvPr>
            <p:ph idx="1"/>
          </p:nvPr>
        </p:nvSpPr>
        <p:spPr>
          <a:xfrm>
            <a:off x="236669" y="1885279"/>
            <a:ext cx="10858962" cy="4116276"/>
          </a:xfrm>
        </p:spPr>
        <p:txBody>
          <a:bodyPr anchor="ctr">
            <a:normAutofit fontScale="85000" lnSpcReduction="20000"/>
          </a:bodyPr>
          <a:lstStyle/>
          <a:p>
            <a:pPr marL="0" indent="0" algn="just">
              <a:buNone/>
            </a:pPr>
            <a:r>
              <a:rPr lang="el-GR" dirty="0"/>
              <a:t>Στην Ελλάδα, ο συμβολισμός πρωτοεμφανίστηκε στις αρχές της δεκαετίας του 1890 με τις συλλογές </a:t>
            </a:r>
            <a:r>
              <a:rPr lang="el-GR" i="1" dirty="0"/>
              <a:t>Τα μάτια της ψυχής μου </a:t>
            </a:r>
            <a:r>
              <a:rPr lang="el-GR" dirty="0"/>
              <a:t>(1892) του </a:t>
            </a:r>
            <a:r>
              <a:rPr lang="el-GR" dirty="0">
                <a:hlinkClick r:id="rId2"/>
              </a:rPr>
              <a:t>Κ. Παλαμά</a:t>
            </a:r>
            <a:r>
              <a:rPr lang="el-GR" dirty="0"/>
              <a:t> και </a:t>
            </a:r>
            <a:r>
              <a:rPr lang="el-GR" i="1" dirty="0"/>
              <a:t>Σονάτες</a:t>
            </a:r>
            <a:r>
              <a:rPr lang="el-GR" dirty="0"/>
              <a:t> (1892) του </a:t>
            </a:r>
            <a:r>
              <a:rPr lang="el-GR" dirty="0" err="1"/>
              <a:t>Στέφ</a:t>
            </a:r>
            <a:r>
              <a:rPr lang="el-GR" dirty="0"/>
              <a:t>. Στεφάνου. Τον επόμενο χρόνο, δημοσιεύθηκαν στο περιοδικό </a:t>
            </a:r>
            <a:r>
              <a:rPr lang="el-GR" i="1" dirty="0"/>
              <a:t>Φιλολογική Ηχώ</a:t>
            </a:r>
            <a:r>
              <a:rPr lang="el-GR" dirty="0"/>
              <a:t> μια σειρά άρθρων του Ι. Γρυπάρη για τον γαλλικό συμβολισμό. Στο τέλος του 19ου αι. και στις αρχές του 20ού αι., τα περιοδικά </a:t>
            </a:r>
            <a:r>
              <a:rPr lang="el-GR" i="1" dirty="0"/>
              <a:t>Η Τέχνη </a:t>
            </a:r>
            <a:r>
              <a:rPr lang="el-GR" dirty="0"/>
              <a:t>του Κ. Χατζόπουλου και </a:t>
            </a:r>
            <a:r>
              <a:rPr lang="el-GR" i="1" dirty="0"/>
              <a:t>Ο Διόνυσος</a:t>
            </a:r>
            <a:r>
              <a:rPr lang="el-GR" dirty="0"/>
              <a:t> του </a:t>
            </a:r>
            <a:r>
              <a:rPr lang="el-GR" dirty="0" err="1"/>
              <a:t>Δημ</a:t>
            </a:r>
            <a:r>
              <a:rPr lang="el-GR" dirty="0"/>
              <a:t>. Χατζόπουλου συμβάλλουν στη διάδοση των λογοτεχνιών του βορρά (σκανδιναβική, γερμανική, ρωσική) και των ιδεών του συμβολισμού. Ο Κ. Χατζόπουλος είναι ο κυριότερος εκπρόσωπος του κινήματος στη νεοελληνική λογοτεχνία. […]</a:t>
            </a:r>
          </a:p>
          <a:p>
            <a:pPr marL="0" indent="0">
              <a:buNone/>
            </a:pPr>
            <a:r>
              <a:rPr lang="el-GR" dirty="0"/>
              <a:t>Στην πεζογραφία ο συμβολισμός εισάγεται με το μυθιστόρημα του Κ. Χατζόπουλου </a:t>
            </a:r>
            <a:r>
              <a:rPr lang="el-GR" i="1" dirty="0"/>
              <a:t>Φθινόπωρο</a:t>
            </a:r>
            <a:r>
              <a:rPr lang="el-GR" dirty="0"/>
              <a:t> (1917). […]</a:t>
            </a:r>
            <a:endParaRPr lang="en-US" dirty="0"/>
          </a:p>
          <a:p>
            <a:pPr marL="0" indent="0">
              <a:buNone/>
            </a:pPr>
            <a:endParaRPr lang="el-GR" dirty="0"/>
          </a:p>
          <a:p>
            <a:pPr marL="0" indent="0">
              <a:buNone/>
            </a:pPr>
            <a:r>
              <a:rPr lang="el-GR" sz="2100" dirty="0"/>
              <a:t>Αντώνης Δεσποτίδης, </a:t>
            </a:r>
            <a:r>
              <a:rPr lang="el-GR" sz="2100" i="1" dirty="0"/>
              <a:t>Λεξικό της Νεοελληνικής Λογοτεχνίας. Πρόσωπα. Έργα. Ρεύματα. Όροι</a:t>
            </a:r>
            <a:r>
              <a:rPr lang="el-GR" sz="2100" dirty="0"/>
              <a:t>, Εκδόσεις Πατάκη, Αθήνα 2007, 2109.</a:t>
            </a:r>
          </a:p>
          <a:p>
            <a:endParaRPr lang="el-GR" sz="2000" dirty="0"/>
          </a:p>
        </p:txBody>
      </p:sp>
    </p:spTree>
    <p:extLst>
      <p:ext uri="{BB962C8B-B14F-4D97-AF65-F5344CB8AC3E}">
        <p14:creationId xmlns:p14="http://schemas.microsoft.com/office/powerpoint/2010/main" val="2314816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9A78216-0CA7-CF05-30DA-4327AEAE3DAD}"/>
              </a:ext>
            </a:extLst>
          </p:cNvPr>
          <p:cNvSpPr>
            <a:spLocks noGrp="1"/>
          </p:cNvSpPr>
          <p:nvPr>
            <p:ph type="title"/>
          </p:nvPr>
        </p:nvSpPr>
        <p:spPr>
          <a:xfrm>
            <a:off x="1371599" y="294538"/>
            <a:ext cx="9895951" cy="1033669"/>
          </a:xfrm>
        </p:spPr>
        <p:txBody>
          <a:bodyPr>
            <a:normAutofit/>
          </a:bodyPr>
          <a:lstStyle/>
          <a:p>
            <a:r>
              <a:rPr lang="el-GR" sz="4000" dirty="0">
                <a:solidFill>
                  <a:srgbClr val="FFFFFF"/>
                </a:solidFill>
              </a:rPr>
              <a:t>Συμβολισμός στην Ελλάδα</a:t>
            </a:r>
          </a:p>
        </p:txBody>
      </p:sp>
      <p:sp>
        <p:nvSpPr>
          <p:cNvPr id="3" name="Θέση περιεχομένου 2">
            <a:extLst>
              <a:ext uri="{FF2B5EF4-FFF2-40B4-BE49-F238E27FC236}">
                <a16:creationId xmlns:a16="http://schemas.microsoft.com/office/drawing/2014/main" id="{4254E85A-8506-B83F-83FB-1C6E938B847E}"/>
              </a:ext>
            </a:extLst>
          </p:cNvPr>
          <p:cNvSpPr>
            <a:spLocks noGrp="1"/>
          </p:cNvSpPr>
          <p:nvPr>
            <p:ph idx="1"/>
          </p:nvPr>
        </p:nvSpPr>
        <p:spPr>
          <a:xfrm>
            <a:off x="104503" y="1590740"/>
            <a:ext cx="11900263" cy="5149693"/>
          </a:xfrm>
        </p:spPr>
        <p:txBody>
          <a:bodyPr anchor="ctr">
            <a:normAutofit/>
          </a:bodyPr>
          <a:lstStyle/>
          <a:p>
            <a:pPr marL="0" indent="0" algn="just">
              <a:buNone/>
            </a:pPr>
            <a:r>
              <a:rPr lang="el-GR" sz="1400" dirty="0"/>
              <a:t> </a:t>
            </a:r>
            <a:r>
              <a:rPr lang="el-GR" sz="2000" dirty="0"/>
              <a:t>[…] στη Γαλλία, κατά τις τελευταίες δύο δεκαετίες του δέκατου ένατου αιώνα, το προβάδισμα είχε μια ομάδα ποιητών που ήταν γνωστοί ως Συμβολιστές. Ο γαλλικός Συμβολισμός της περιόδου αυτής είναι ένα πολυσχιδές φαινόμενο. Οι Έλληνες ποιητές των πρώτων χρόνων του εικοστού αιώνα οικειοποιήθηκαν δύο από τις θεμελιώδεις αρχές του: </a:t>
            </a:r>
            <a:r>
              <a:rPr lang="el-GR" sz="2000" b="1" dirty="0"/>
              <a:t>α) ο σκοπός της ποίησης δεν είναι να δηλώνει αλλά να υποβάλλει, δηλαδή να στρέψει το νου και τα αισθήματα του αναγνώστη, υπαινικτικά, με έμμεση υπόδειξη, προς μια υψηλότερη σφαίρα υπερβατικών Ιδεών, και β) ότι ο ίδιος ο ποιητής, αφού διαλάμψει μέσα του το φευγαλέο αυτό όραμα, θεωρεί την ταπεινή πραγματικότητα ως τόπο μελαγχολίας και απελπισίας. </a:t>
            </a:r>
            <a:r>
              <a:rPr lang="el-GR" sz="2000" dirty="0"/>
              <a:t>Οι αρχές αυτές, και ιδιαίτερα η δεύτερη, εμφανίζονται έντονα στην ελληνική ποίηση, ακριβώς στα τέλη του δέκατου ένατου αιώνα και κυρίως στο έργο των: </a:t>
            </a:r>
            <a:r>
              <a:rPr lang="el-GR" sz="2000" dirty="0" err="1">
                <a:hlinkClick r:id="rId2"/>
              </a:rPr>
              <a:t>Λορέντζου</a:t>
            </a:r>
            <a:r>
              <a:rPr lang="el-GR" sz="2000" dirty="0">
                <a:hlinkClick r:id="rId2"/>
              </a:rPr>
              <a:t> Μαβίλη</a:t>
            </a:r>
            <a:r>
              <a:rPr lang="el-GR" sz="2000" dirty="0"/>
              <a:t> (1860-1912), Κωνσταντίνου Χατζόπουλου (1868-1920), Ιωάννη Γρυπάρη (1870-1942) και </a:t>
            </a:r>
            <a:r>
              <a:rPr lang="el-GR" sz="2000" dirty="0">
                <a:hlinkClick r:id="rId3"/>
              </a:rPr>
              <a:t>Λάμπρου Πορφύρα</a:t>
            </a:r>
            <a:r>
              <a:rPr lang="el-GR" sz="2000" dirty="0"/>
              <a:t> (1879-1932), αν και δε θα μπορούσαν όλοι αυτοί οι συγγραφείς να ονομαστούν απλώς «Συμβολιστές». Η αυστηρή επεξεργασία και η απέριττη μορφή των </a:t>
            </a:r>
            <a:r>
              <a:rPr lang="el-GR" sz="2000" dirty="0">
                <a:hlinkClick r:id="rId4"/>
              </a:rPr>
              <a:t>σονέτων</a:t>
            </a:r>
            <a:r>
              <a:rPr lang="el-GR" sz="2000" dirty="0"/>
              <a:t> του </a:t>
            </a:r>
            <a:r>
              <a:rPr lang="el-GR" sz="2000" dirty="0">
                <a:hlinkClick r:id="rId2"/>
              </a:rPr>
              <a:t>Μαβίλη</a:t>
            </a:r>
            <a:r>
              <a:rPr lang="el-GR" sz="2000" dirty="0"/>
              <a:t> οφείλονται κατά μεγάλο μέρος στον </a:t>
            </a:r>
            <a:r>
              <a:rPr lang="el-GR" sz="2000" dirty="0">
                <a:hlinkClick r:id="rId5"/>
              </a:rPr>
              <a:t>Παρνασσισμό</a:t>
            </a:r>
            <a:r>
              <a:rPr lang="el-GR" sz="2000" dirty="0"/>
              <a:t>. Αλλά και στη σύντομη ποιητική σταδιοδρομία του Γρυπάρη διαπιστώνεται κάποια εξέλιξη: από τα </a:t>
            </a:r>
            <a:r>
              <a:rPr lang="el-GR" sz="2000" dirty="0" err="1">
                <a:hlinkClick r:id="rId5"/>
              </a:rPr>
              <a:t>παρνασσικά</a:t>
            </a:r>
            <a:r>
              <a:rPr lang="el-GR" sz="2000" dirty="0">
                <a:hlinkClick r:id="rId5"/>
              </a:rPr>
              <a:t> σονέτα</a:t>
            </a:r>
            <a:r>
              <a:rPr lang="el-GR" sz="2000" dirty="0"/>
              <a:t> της συλλογής </a:t>
            </a:r>
            <a:r>
              <a:rPr lang="el-GR" sz="2000" i="1" dirty="0"/>
              <a:t>Σκαραβαίοι και </a:t>
            </a:r>
            <a:r>
              <a:rPr lang="el-GR" sz="2000" i="1" dirty="0" err="1"/>
              <a:t>Τερρακότες</a:t>
            </a:r>
            <a:r>
              <a:rPr lang="el-GR" sz="2000" dirty="0"/>
              <a:t> στα εμφανώς συμβολικά </a:t>
            </a:r>
            <a:r>
              <a:rPr lang="el-GR" sz="2000" i="1" dirty="0"/>
              <a:t>Ελεγεία</a:t>
            </a:r>
            <a:r>
              <a:rPr lang="el-GR" sz="2000" dirty="0"/>
              <a:t>, που παρουσιάζουν μεγάλες ομοιότητες με κάποια από τα πρώτα ποιήματα του </a:t>
            </a:r>
            <a:r>
              <a:rPr lang="el-GR" sz="2000" dirty="0">
                <a:hlinkClick r:id="rId6"/>
              </a:rPr>
              <a:t>Καβάφη</a:t>
            </a:r>
            <a:r>
              <a:rPr lang="el-GR" sz="2000" dirty="0"/>
              <a:t>.</a:t>
            </a:r>
          </a:p>
          <a:p>
            <a:pPr marL="0" indent="0" algn="just">
              <a:buNone/>
            </a:pPr>
            <a:r>
              <a:rPr lang="el-GR" sz="1600" dirty="0" err="1"/>
              <a:t>Roderick</a:t>
            </a:r>
            <a:r>
              <a:rPr lang="el-GR" sz="1600" dirty="0"/>
              <a:t> </a:t>
            </a:r>
            <a:r>
              <a:rPr lang="el-GR" sz="1600" dirty="0" err="1"/>
              <a:t>Beaton</a:t>
            </a:r>
            <a:r>
              <a:rPr lang="el-GR" sz="1600" dirty="0"/>
              <a:t>, </a:t>
            </a:r>
            <a:r>
              <a:rPr lang="el-GR" sz="1600" i="1" dirty="0"/>
              <a:t>Εισαγωγή στη νεότερη ελληνική λογοτεχνία. Ποίηση και Πεζογραφία, 1821-1992</a:t>
            </a:r>
            <a:r>
              <a:rPr lang="el-GR" sz="1600" dirty="0"/>
              <a:t>, μτφ. Ευαγγελία </a:t>
            </a:r>
            <a:r>
              <a:rPr lang="el-GR" sz="1600" dirty="0" err="1"/>
              <a:t>Ζουργού</a:t>
            </a:r>
            <a:r>
              <a:rPr lang="el-GR" sz="1600" dirty="0"/>
              <a:t>-Μαριάννα </a:t>
            </a:r>
            <a:r>
              <a:rPr lang="el-GR" sz="1600" dirty="0" err="1"/>
              <a:t>Σπανάκη</a:t>
            </a:r>
            <a:r>
              <a:rPr lang="el-GR" sz="1600" dirty="0"/>
              <a:t>, Εκδόσεις Νεφέλη, Αθήνα 1996, 121-122.</a:t>
            </a:r>
          </a:p>
        </p:txBody>
      </p:sp>
    </p:spTree>
    <p:extLst>
      <p:ext uri="{BB962C8B-B14F-4D97-AF65-F5344CB8AC3E}">
        <p14:creationId xmlns:p14="http://schemas.microsoft.com/office/powerpoint/2010/main" val="1965030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Θέση περιεχομένου 5" descr="Εικόνα που περιέχει ρουχισμός, κάλυμμα κεφαλής, ανθρώπινο πρόσωπο, καπέλο&#10;&#10;Το περιεχόμενο που δημιουργείται από AI ενδέχεται να είναι εσφαλμένο.">
            <a:extLst>
              <a:ext uri="{FF2B5EF4-FFF2-40B4-BE49-F238E27FC236}">
                <a16:creationId xmlns:a16="http://schemas.microsoft.com/office/drawing/2014/main" id="{4BFC1080-43A3-F4A1-68B5-F22D3FE13CCC}"/>
              </a:ext>
            </a:extLst>
          </p:cNvPr>
          <p:cNvPicPr>
            <a:picLocks noChangeAspect="1"/>
          </p:cNvPicPr>
          <p:nvPr/>
        </p:nvPicPr>
        <p:blipFill>
          <a:blip r:embed="rId2">
            <a:extLst>
              <a:ext uri="{28A0092B-C50C-407E-A947-70E740481C1C}">
                <a14:useLocalDpi xmlns:a14="http://schemas.microsoft.com/office/drawing/2010/main" val="0"/>
              </a:ext>
            </a:extLst>
          </a:blip>
          <a:srcRect t="7243" r="-2" b="7629"/>
          <a:stretch>
            <a:fillRect/>
          </a:stretch>
        </p:blipFill>
        <p:spPr>
          <a:xfrm>
            <a:off x="6103027" y="10"/>
            <a:ext cx="6088971" cy="6857990"/>
          </a:xfrm>
          <a:prstGeom prst="rect">
            <a:avLst/>
          </a:prstGeom>
        </p:spPr>
      </p:pic>
      <p:sp useBgFill="1">
        <p:nvSpPr>
          <p:cNvPr id="15" name="Rectangle 14">
            <a:extLst>
              <a:ext uri="{FF2B5EF4-FFF2-40B4-BE49-F238E27FC236}">
                <a16:creationId xmlns:a16="http://schemas.microsoft.com/office/drawing/2014/main" id="{59B296B9-C5A5-4E4F-9B60-C907B5F14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D0300FD3-5AF1-6305-15FA-907807267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2285995"/>
          </a:xfrm>
          <a:prstGeom prst="rect">
            <a:avLst/>
          </a:prstGeom>
          <a:ln>
            <a:noFill/>
          </a:ln>
          <a:effectLst>
            <a:outerShdw blurRad="254000" dist="127000" dir="546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B484ACF-1025-D6CB-C81F-F7A4C2CD2213}"/>
              </a:ext>
            </a:extLst>
          </p:cNvPr>
          <p:cNvSpPr>
            <a:spLocks noGrp="1"/>
          </p:cNvSpPr>
          <p:nvPr>
            <p:ph type="title"/>
          </p:nvPr>
        </p:nvSpPr>
        <p:spPr>
          <a:xfrm>
            <a:off x="761801" y="328512"/>
            <a:ext cx="4778387" cy="1628970"/>
          </a:xfrm>
        </p:spPr>
        <p:txBody>
          <a:bodyPr anchor="ctr">
            <a:normAutofit/>
          </a:bodyPr>
          <a:lstStyle/>
          <a:p>
            <a:endParaRPr lang="el-GR" sz="4000" dirty="0"/>
          </a:p>
        </p:txBody>
      </p:sp>
      <p:sp>
        <p:nvSpPr>
          <p:cNvPr id="10" name="Content Placeholder 9">
            <a:extLst>
              <a:ext uri="{FF2B5EF4-FFF2-40B4-BE49-F238E27FC236}">
                <a16:creationId xmlns:a16="http://schemas.microsoft.com/office/drawing/2014/main" id="{69C2F2E8-3F10-8E78-99A8-9B926EA61C21}"/>
              </a:ext>
            </a:extLst>
          </p:cNvPr>
          <p:cNvSpPr>
            <a:spLocks noGrp="1"/>
          </p:cNvSpPr>
          <p:nvPr>
            <p:ph idx="1"/>
          </p:nvPr>
        </p:nvSpPr>
        <p:spPr>
          <a:xfrm>
            <a:off x="761801" y="2884929"/>
            <a:ext cx="4659756" cy="3374137"/>
          </a:xfrm>
        </p:spPr>
        <p:txBody>
          <a:bodyPr anchor="ctr">
            <a:normAutofit lnSpcReduction="10000"/>
          </a:bodyPr>
          <a:lstStyle/>
          <a:p>
            <a:r>
              <a:rPr lang="el-GR" dirty="0"/>
              <a:t>Ο </a:t>
            </a:r>
            <a:r>
              <a:rPr lang="el-GR" b="1" dirty="0"/>
              <a:t>Κωσταντίνος Χατζόπουλος</a:t>
            </a:r>
            <a:r>
              <a:rPr lang="el-GR" dirty="0"/>
              <a:t> (1868-1920)</a:t>
            </a:r>
            <a:r>
              <a:rPr lang="el-GR" baseline="30000" dirty="0"/>
              <a:t>: </a:t>
            </a:r>
            <a:r>
              <a:rPr lang="el-GR" dirty="0"/>
              <a:t>πεζογράφος, ποιητής, μεταφραστής και δοκιμιογράφος, από τους πρωτοπόρους του δημοτικισμού και του σοσιαλισμού στην Ελλάδα.</a:t>
            </a:r>
            <a:endParaRPr lang="en-US" sz="2000" dirty="0"/>
          </a:p>
        </p:txBody>
      </p:sp>
      <p:sp>
        <p:nvSpPr>
          <p:cNvPr id="4" name="AutoShape 2" descr="Χατζόπουλος Κωνσταντίνος, βιογραφία">
            <a:extLst>
              <a:ext uri="{FF2B5EF4-FFF2-40B4-BE49-F238E27FC236}">
                <a16:creationId xmlns:a16="http://schemas.microsoft.com/office/drawing/2014/main" id="{8E3C455C-B034-DC77-CCF9-5DA021D8453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3354644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847244-D6E2-8F31-5443-09C5B8FAC76D}"/>
              </a:ext>
            </a:extLst>
          </p:cNvPr>
          <p:cNvSpPr>
            <a:spLocks noGrp="1"/>
          </p:cNvSpPr>
          <p:nvPr>
            <p:ph idx="1"/>
          </p:nvPr>
        </p:nvSpPr>
        <p:spPr>
          <a:xfrm>
            <a:off x="838200" y="623944"/>
            <a:ext cx="10515600" cy="5553019"/>
          </a:xfrm>
        </p:spPr>
        <p:txBody>
          <a:bodyPr>
            <a:normAutofit fontScale="55000" lnSpcReduction="20000"/>
          </a:bodyPr>
          <a:lstStyle/>
          <a:p>
            <a:pPr marL="0" indent="0">
              <a:buNone/>
            </a:pPr>
            <a:r>
              <a:rPr lang="el-GR" dirty="0"/>
              <a:t>Ο Κωνσταντίνος Χατζόπουλος γεννήθηκε στο Αγρίνιο στις </a:t>
            </a:r>
            <a:r>
              <a:rPr lang="el-GR" dirty="0">
                <a:hlinkClick r:id="rId2"/>
              </a:rPr>
              <a:t>11 Μαΐου</a:t>
            </a:r>
            <a:r>
              <a:rPr lang="el-GR" dirty="0"/>
              <a:t> του 1868. Ήταν το πρώτο από τα επτά παιδιά του κτηματία Ιωάννη Χατζόπουλου και της Θεοφανίας Στάικου, που προερχόταν από μεγάλη οικογένεια </a:t>
            </a:r>
            <a:r>
              <a:rPr lang="el-GR" dirty="0" err="1"/>
              <a:t>κοτσαμπάσηδων</a:t>
            </a:r>
            <a:r>
              <a:rPr lang="el-GR" dirty="0"/>
              <a:t>, πολλά μέλη της οποίας ήταν Φιλικοί και αγωνιστές του 1821. Αδελφός του ήταν ο δημοσιογράφος και λογοτέχνης Δημήτριος Χατζόπουλος (1872-1936).</a:t>
            </a:r>
          </a:p>
          <a:p>
            <a:pPr marL="0" indent="0">
              <a:buNone/>
            </a:pPr>
            <a:r>
              <a:rPr lang="el-GR" dirty="0"/>
              <a:t>Σπούδασε νομικά στο </a:t>
            </a:r>
            <a:r>
              <a:rPr lang="el-GR" dirty="0">
                <a:hlinkClick r:id="rId3"/>
              </a:rPr>
              <a:t>Πανεπιστήμιο Αθηνών</a:t>
            </a:r>
            <a:r>
              <a:rPr lang="el-GR" dirty="0"/>
              <a:t> (1882-1888) και για δύο χρόνια (1891-1893) άσκησε το επάγγελμα του δικηγόρου στην ιδιαίτερη πατρίδα του. Το 1893 εγκαταστάθηκε στην Αθήνα και αφοσιώθηκε αποκλειστικά στη λογοτεχνία, έχοντας κληρονομήσει μία μεγάλη περιουσία από τον παππού του. Από τον Οκτώβριο του 1898 έως τον Νοέμβριο του 1899 εξέδιδε το περιοδικό «Τέχνη», με το οποίο συνεργάστηκαν επιφανείς εκπρόσωποι του δημοτικισμού (Γρυπάρης, </a:t>
            </a:r>
            <a:r>
              <a:rPr lang="el-GR" dirty="0">
                <a:hlinkClick r:id="rId4"/>
              </a:rPr>
              <a:t>Παλαμάς</a:t>
            </a:r>
            <a:r>
              <a:rPr lang="el-GR" dirty="0"/>
              <a:t>, Νιρβάνας, </a:t>
            </a:r>
            <a:r>
              <a:rPr lang="el-GR" dirty="0">
                <a:hlinkClick r:id="rId5"/>
              </a:rPr>
              <a:t>Καρκαβίτσας</a:t>
            </a:r>
            <a:r>
              <a:rPr lang="el-GR" dirty="0"/>
              <a:t>, </a:t>
            </a:r>
            <a:r>
              <a:rPr lang="el-GR" dirty="0" err="1">
                <a:hlinkClick r:id="rId6"/>
              </a:rPr>
              <a:t>Μαλακάσης</a:t>
            </a:r>
            <a:r>
              <a:rPr lang="el-GR" dirty="0"/>
              <a:t>, </a:t>
            </a:r>
            <a:r>
              <a:rPr lang="el-GR" dirty="0">
                <a:hlinkClick r:id="rId7"/>
              </a:rPr>
              <a:t>Θεοτόκης</a:t>
            </a:r>
            <a:r>
              <a:rPr lang="el-GR" dirty="0"/>
              <a:t> κ.ά.). Παρότι βραχύβιο, το περιοδικό υπήρξε σταθμός στην πνευματική εξέλιξη του τόπου.</a:t>
            </a:r>
          </a:p>
          <a:p>
            <a:pPr marL="0" indent="0">
              <a:buNone/>
            </a:pPr>
            <a:br>
              <a:rPr lang="el-GR" dirty="0"/>
            </a:br>
            <a:r>
              <a:rPr lang="el-GR" dirty="0"/>
              <a:t>Πηγή: </a:t>
            </a:r>
            <a:r>
              <a:rPr lang="el-GR" dirty="0">
                <a:hlinkClick r:id="rId8"/>
              </a:rPr>
              <a:t>https://www.sansimera.gr/biographies/886#goog_rewarded</a:t>
            </a:r>
            <a:br>
              <a:rPr lang="el-GR" dirty="0"/>
            </a:br>
            <a:br>
              <a:rPr lang="el-GR" dirty="0"/>
            </a:br>
            <a:endParaRPr lang="el-GR" dirty="0"/>
          </a:p>
          <a:p>
            <a:pPr marL="0" indent="0">
              <a:buNone/>
            </a:pPr>
            <a:r>
              <a:rPr lang="el-GR" dirty="0"/>
              <a:t>«Στη λογοτεχνία ο Κώστας Χατζόπουλος εμφανίστηκε σε νεαρή ηλικία, το 1884, δημοσιεύοντας το ποίημά του </a:t>
            </a:r>
            <a:r>
              <a:rPr lang="el-GR" i="1" dirty="0"/>
              <a:t>«Έλα Ξανθή»</a:t>
            </a:r>
            <a:r>
              <a:rPr lang="el-GR" dirty="0"/>
              <a:t> στο περιοδικό «</a:t>
            </a:r>
            <a:r>
              <a:rPr lang="el-GR" dirty="0">
                <a:hlinkClick r:id="rId9" tooltip="Εβδομάς (περιοδικό)"/>
              </a:rPr>
              <a:t>Εβδομάς</a:t>
            </a:r>
            <a:r>
              <a:rPr lang="el-GR" dirty="0"/>
              <a:t>». Χρησιμοποιούσε συνήθως τα φιλολογικά ψευδώνυμα </a:t>
            </a:r>
            <a:r>
              <a:rPr lang="el-GR" i="1" dirty="0"/>
              <a:t>Πέτρος Βασιλικός</a:t>
            </a:r>
            <a:r>
              <a:rPr lang="el-GR" dirty="0"/>
              <a:t> και </a:t>
            </a:r>
            <a:r>
              <a:rPr lang="el-GR" i="1" dirty="0" err="1"/>
              <a:t>Γληγόρης</a:t>
            </a:r>
            <a:r>
              <a:rPr lang="el-GR" i="1" dirty="0"/>
              <a:t> </a:t>
            </a:r>
            <a:r>
              <a:rPr lang="el-GR" i="1" dirty="0" err="1"/>
              <a:t>Παπαστάθης</a:t>
            </a:r>
            <a:r>
              <a:rPr lang="el-GR" i="1" dirty="0"/>
              <a:t>.</a:t>
            </a:r>
            <a:r>
              <a:rPr lang="el-GR" dirty="0"/>
              <a:t> Ήταν δημοτικιστής. </a:t>
            </a:r>
          </a:p>
          <a:p>
            <a:pPr marL="0" indent="0">
              <a:buNone/>
            </a:pPr>
            <a:r>
              <a:rPr lang="el-GR" dirty="0"/>
              <a:t>Το </a:t>
            </a:r>
            <a:r>
              <a:rPr lang="el-GR" dirty="0">
                <a:hlinkClick r:id="rId10" tooltip="1900"/>
              </a:rPr>
              <a:t>1900</a:t>
            </a:r>
            <a:r>
              <a:rPr lang="el-GR" dirty="0"/>
              <a:t> ο Κώστας Χατζόπουλος αναχώρησε για τη </a:t>
            </a:r>
            <a:r>
              <a:rPr lang="el-GR" dirty="0">
                <a:hlinkClick r:id="rId11" tooltip="Γερμανία"/>
              </a:rPr>
              <a:t>Γερμανία</a:t>
            </a:r>
            <a:r>
              <a:rPr lang="el-GR" dirty="0"/>
              <a:t>. Σπούδασε στη </a:t>
            </a:r>
            <a:r>
              <a:rPr lang="el-GR" dirty="0">
                <a:hlinkClick r:id="rId12" tooltip="Δρέσδη"/>
              </a:rPr>
              <a:t>Δρέσδη</a:t>
            </a:r>
            <a:r>
              <a:rPr lang="el-GR" dirty="0"/>
              <a:t> και εντρύφησε στη φιλολογία και την ποίηση των βόρειων λαών, και των σοσιαλιστικών ιδεών που επηρέασαν το έργο του. Η διαμονή του στην </a:t>
            </a:r>
            <a:r>
              <a:rPr lang="el-GR" dirty="0">
                <a:hlinkClick r:id="rId13" tooltip="Ευρώπη"/>
              </a:rPr>
              <a:t>Ευρώπη</a:t>
            </a:r>
            <a:r>
              <a:rPr lang="el-GR" dirty="0"/>
              <a:t> αποτέλεσε τομή στη ζωή του, καθώς εκεί παντρεύτηκε τη Φινλανδή σπουδάστρια </a:t>
            </a:r>
            <a:r>
              <a:rPr lang="el-GR" dirty="0" err="1"/>
              <a:t>Σάννυ</a:t>
            </a:r>
            <a:r>
              <a:rPr lang="el-GR" dirty="0"/>
              <a:t> </a:t>
            </a:r>
            <a:r>
              <a:rPr lang="el-GR" dirty="0" err="1"/>
              <a:t>ΕΪγκμαν</a:t>
            </a:r>
            <a:r>
              <a:rPr lang="el-GR" dirty="0"/>
              <a:t> (</a:t>
            </a:r>
            <a:r>
              <a:rPr lang="el-GR" dirty="0" err="1"/>
              <a:t>Sanny</a:t>
            </a:r>
            <a:r>
              <a:rPr lang="el-GR" dirty="0"/>
              <a:t> </a:t>
            </a:r>
            <a:r>
              <a:rPr lang="el-GR" dirty="0" err="1"/>
              <a:t>Häggman</a:t>
            </a:r>
            <a:r>
              <a:rPr lang="el-GR" dirty="0"/>
              <a:t>). Στη Γερμανία αναμίχθηκε ενεργά στο σοσιαλιστικό κίνημα και το 1909 ίδρυσε στο Μόναχο τη Σοσιαλιστική Δημοκρατική Ένωση και την ίδια περίοδο το «Αδελφάτο της Δημοτικής», που αγωνίστηκε για την καθιέρωση της δημοτικής γλώσσας στην Ελλάδα. Υπήρξε ο πρώτος μεταφραστής του «</a:t>
            </a:r>
            <a:r>
              <a:rPr lang="el-GR" dirty="0">
                <a:hlinkClick r:id="rId14"/>
              </a:rPr>
              <a:t>Κομμουνιστικού Μανιφέστου</a:t>
            </a:r>
            <a:r>
              <a:rPr lang="el-GR" dirty="0"/>
              <a:t>» των Μαρξ και </a:t>
            </a:r>
            <a:r>
              <a:rPr lang="el-GR" dirty="0" err="1"/>
              <a:t>Ένγκελς</a:t>
            </a:r>
            <a:r>
              <a:rPr lang="el-GR" dirty="0"/>
              <a:t>, ένα μεγάλο μέρος του οποίου </a:t>
            </a:r>
            <a:r>
              <a:rPr lang="el-GR" dirty="0" err="1"/>
              <a:t>πρωτοδημοσιεύτηκε</a:t>
            </a:r>
            <a:r>
              <a:rPr lang="el-GR" dirty="0"/>
              <a:t> στην εφημερίδα του Βόλου «Εργάτης» το </a:t>
            </a:r>
            <a:r>
              <a:rPr lang="el-GR"/>
              <a:t>1913.»</a:t>
            </a:r>
            <a:br>
              <a:rPr lang="el-GR" dirty="0"/>
            </a:br>
            <a:endParaRPr lang="el-GR" dirty="0"/>
          </a:p>
        </p:txBody>
      </p:sp>
    </p:spTree>
    <p:extLst>
      <p:ext uri="{BB962C8B-B14F-4D97-AF65-F5344CB8AC3E}">
        <p14:creationId xmlns:p14="http://schemas.microsoft.com/office/powerpoint/2010/main" val="146372166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TotalTime>
  <Words>2132</Words>
  <Application>Microsoft Office PowerPoint</Application>
  <PresentationFormat>Ευρεία οθόνη</PresentationFormat>
  <Paragraphs>38</Paragraphs>
  <Slides>10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Aptos</vt:lpstr>
      <vt:lpstr>Aptos Display</vt:lpstr>
      <vt:lpstr>Arial</vt:lpstr>
      <vt:lpstr>Θέμα του Office</vt:lpstr>
      <vt:lpstr>Συμβολισμός &amp;</vt:lpstr>
      <vt:lpstr>Σύμβολο</vt:lpstr>
      <vt:lpstr>Συμβολιστικό κίνημα: απαρχές</vt:lpstr>
      <vt:lpstr>Συμβολισμός: Υποβολή</vt:lpstr>
      <vt:lpstr>Συμβολισμός: Μουσικότητα</vt:lpstr>
      <vt:lpstr>Συμβολισμός στην Ελλάδα</vt:lpstr>
      <vt:lpstr>Συμβολισμός στην Ελλάδα</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Γκότση Γεωργία</dc:creator>
  <cp:lastModifiedBy>Γκότση Γεωργία</cp:lastModifiedBy>
  <cp:revision>1</cp:revision>
  <dcterms:created xsi:type="dcterms:W3CDTF">2025-10-28T17:45:03Z</dcterms:created>
  <dcterms:modified xsi:type="dcterms:W3CDTF">2025-11-01T15:12:36Z</dcterms:modified>
</cp:coreProperties>
</file>