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8" r:id="rId4"/>
    <p:sldId id="261" r:id="rId5"/>
    <p:sldId id="262" r:id="rId6"/>
    <p:sldId id="264" r:id="rId7"/>
    <p:sldId id="263" r:id="rId8"/>
    <p:sldId id="257" r:id="rId9"/>
    <p:sldId id="259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312DD6-14DB-44B5-B5C2-0FBE91A605A3}" v="7" dt="2023-12-18T08:00:26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18/12/2023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Ο αινιγματικός «Μ.» Καραγάτσης - tvxs.gr">
            <a:extLst>
              <a:ext uri="{FF2B5EF4-FFF2-40B4-BE49-F238E27FC236}">
                <a16:creationId xmlns:a16="http://schemas.microsoft.com/office/drawing/2014/main" id="{ADAF940A-F5A5-5BAA-2001-AD98A8B92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8" y="1600200"/>
            <a:ext cx="2247900" cy="16716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Μ. Καραγάτσης: Η δικαίωση ήρθε μετά τον θάνατό του - LarissaPress">
            <a:extLst>
              <a:ext uri="{FF2B5EF4-FFF2-40B4-BE49-F238E27FC236}">
                <a16:creationId xmlns:a16="http://schemas.microsoft.com/office/drawing/2014/main" id="{FC7E6EFC-4F18-924C-D7B6-500FF1EE0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0" y="1600200"/>
            <a:ext cx="3128963" cy="16716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Γιατί ο Μ. Καραγάτσης ήταν ένας &quot;κακός λογοτέχνης&quot; και πώς ...">
            <a:extLst>
              <a:ext uri="{FF2B5EF4-FFF2-40B4-BE49-F238E27FC236}">
                <a16:creationId xmlns:a16="http://schemas.microsoft.com/office/drawing/2014/main" id="{1BF9F64B-0680-5AFB-E8C3-242E5A1327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8" y="3328988"/>
            <a:ext cx="3552825" cy="27987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ΠΡΟΣΩΠΟ – Βιβλιοnet">
            <a:extLst>
              <a:ext uri="{FF2B5EF4-FFF2-40B4-BE49-F238E27FC236}">
                <a16:creationId xmlns:a16="http://schemas.microsoft.com/office/drawing/2014/main" id="{CF996437-04BA-9F8E-1F95-A994CE396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175" y="3328988"/>
            <a:ext cx="1825625" cy="27987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270498E6-7A41-5109-400E-58A8C755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l-GR" dirty="0">
                <a:solidFill>
                  <a:schemeClr val="accent2"/>
                </a:solidFill>
              </a:rPr>
              <a:t>Μ. </a:t>
            </a:r>
            <a:r>
              <a:rPr lang="el-GR" dirty="0" err="1">
                <a:solidFill>
                  <a:schemeClr val="accent2"/>
                </a:solidFill>
              </a:rPr>
              <a:t>Καραγάτσης</a:t>
            </a:r>
            <a:r>
              <a:rPr lang="el-GR" dirty="0">
                <a:solidFill>
                  <a:schemeClr val="accent2"/>
                </a:solidFill>
              </a:rPr>
              <a:t> (1908-1960)</a:t>
            </a:r>
          </a:p>
        </p:txBody>
      </p:sp>
    </p:spTree>
    <p:extLst>
      <p:ext uri="{BB962C8B-B14F-4D97-AF65-F5344CB8AC3E}">
        <p14:creationId xmlns:p14="http://schemas.microsoft.com/office/powerpoint/2010/main" val="3201102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/>
              <a:t>Βιβλιογραφία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544616"/>
          </a:xfrm>
        </p:spPr>
        <p:txBody>
          <a:bodyPr>
            <a:normAutofit fontScale="92500" lnSpcReduction="20000"/>
          </a:bodyPr>
          <a:lstStyle/>
          <a:p>
            <a:r>
              <a:rPr lang="el-GR" b="1"/>
              <a:t>Αθανασόπουλος Βαγγέλης, </a:t>
            </a:r>
            <a:r>
              <a:rPr lang="el-GR" i="1"/>
              <a:t>Οι μάσκες του ρεαλισμού. Εκδοχές του νεοελληνικού αφηγηματικού λόγου</a:t>
            </a:r>
            <a:r>
              <a:rPr lang="el-GR"/>
              <a:t>, τόμ. Β΄, Αθήνα, Καστανιώτης, 2003, 545-631.</a:t>
            </a:r>
          </a:p>
          <a:p>
            <a:r>
              <a:rPr lang="el-GR" b="1"/>
              <a:t>Μπερλής Άρης</a:t>
            </a:r>
            <a:r>
              <a:rPr lang="el-GR"/>
              <a:t>, «Μ. Καραγάτσης. Παρουσίαση-Ανθολόγηση»: </a:t>
            </a:r>
            <a:r>
              <a:rPr lang="el-GR" i="1"/>
              <a:t>Η μεσοπολεμική πεζογραφία. Από τον πρώτο ως τον δεύτερο παγκόσμιο πόλεμο (1914-1939)</a:t>
            </a:r>
            <a:r>
              <a:rPr lang="el-GR"/>
              <a:t>, τόμ. Δ΄, Αθήνα, Σοκόλης, 1992.</a:t>
            </a:r>
          </a:p>
          <a:p>
            <a:r>
              <a:rPr lang="el-GR"/>
              <a:t> </a:t>
            </a:r>
            <a:r>
              <a:rPr lang="el-GR" b="1"/>
              <a:t>Πολίτης Λίνος</a:t>
            </a:r>
            <a:r>
              <a:rPr lang="el-GR"/>
              <a:t>, </a:t>
            </a:r>
            <a:r>
              <a:rPr lang="el-GR" i="1"/>
              <a:t>Ιστορία της νεοελληνικής λογοτεχνίας</a:t>
            </a:r>
            <a:r>
              <a:rPr lang="el-GR"/>
              <a:t>, Αθήνα, Μ.Ι.Ε.Τ., 1998 (9η έκδ.), 311-312.</a:t>
            </a:r>
          </a:p>
          <a:p>
            <a:r>
              <a:rPr lang="el-GR" i="1"/>
              <a:t>Μ. Καραγάτσης. Ιδεολογία και ποιητική</a:t>
            </a:r>
            <a:r>
              <a:rPr lang="el-GR"/>
              <a:t>. </a:t>
            </a:r>
            <a:r>
              <a:rPr lang="el-GR" i="1"/>
              <a:t>Πρακτικά Συνεδρίου Παρασκευή 4 και Σάββατο 5 Απριλίου 2008</a:t>
            </a:r>
            <a:r>
              <a:rPr lang="el-GR"/>
              <a:t>, Αθήνα, Μουσείο Μπενάκη, 2010.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27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B0AFB2-DB22-80E6-6865-D662BE0EC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Βίντεο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5F70EB-24D2-D071-4E4F-C0F90AB5C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Παρακολουθήστε το αφιέρωμα στον Μ. </a:t>
            </a:r>
            <a:r>
              <a:rPr lang="el-GR" dirty="0" err="1"/>
              <a:t>Καραγάτση</a:t>
            </a:r>
            <a:r>
              <a:rPr lang="el-GR" dirty="0"/>
              <a:t> της γνωστής σειράς «Εποχές και Συγγραφείς»:</a:t>
            </a:r>
          </a:p>
          <a:p>
            <a:pPr marL="0" indent="0">
              <a:buNone/>
            </a:pPr>
            <a:r>
              <a:rPr lang="en-US" dirty="0"/>
              <a:t>https://www.youtube.com/watch?v=xOTxxql5rNo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476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/>
              <a:t>Βιογραφικά στοιχεία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Ψευδώνυμο του </a:t>
            </a:r>
            <a:r>
              <a:rPr lang="el-GR" dirty="0" err="1"/>
              <a:t>Δημ</a:t>
            </a:r>
            <a:r>
              <a:rPr lang="el-GR" dirty="0"/>
              <a:t>. </a:t>
            </a:r>
            <a:r>
              <a:rPr lang="el-GR" dirty="0" err="1"/>
              <a:t>Ροδόπουλου</a:t>
            </a:r>
            <a:r>
              <a:rPr lang="el-GR" dirty="0"/>
              <a:t>.</a:t>
            </a:r>
          </a:p>
          <a:p>
            <a:r>
              <a:rPr lang="el-GR" dirty="0" err="1"/>
              <a:t>Tο</a:t>
            </a:r>
            <a:r>
              <a:rPr lang="el-GR" dirty="0"/>
              <a:t> 1924 τελειώνει το Γυμνάσιο και πηγαίνει στη </a:t>
            </a:r>
            <a:r>
              <a:rPr lang="en-US" dirty="0"/>
              <a:t>Grenoble </a:t>
            </a:r>
            <a:r>
              <a:rPr lang="el-GR" dirty="0"/>
              <a:t>της Γαλλίας για να σπουδάσει Νομική. Τον επόμενο χρόνο συνεχίζει στο Πανεπιστήμιο </a:t>
            </a:r>
            <a:r>
              <a:rPr lang="el-GR" dirty="0" err="1"/>
              <a:t>Aθηνών</a:t>
            </a:r>
            <a:r>
              <a:rPr lang="el-GR" dirty="0"/>
              <a:t>.</a:t>
            </a:r>
          </a:p>
          <a:p>
            <a:r>
              <a:rPr lang="el-GR" dirty="0"/>
              <a:t>Μετά το πτυχίο Πολιτικών και Οικονομικών που παίρνει από το Πανεπιστήμιο, εργάζεται ως υπάλληλος στην ασφαλιστική εταιρεία του αδερφού του στον Πειραιά.</a:t>
            </a:r>
          </a:p>
          <a:p>
            <a:r>
              <a:rPr lang="el-GR" dirty="0"/>
              <a:t>Στην πεζογραφία εμφανίστηκε το </a:t>
            </a:r>
            <a:r>
              <a:rPr lang="el-GR" b="1" dirty="0"/>
              <a:t>1927</a:t>
            </a:r>
            <a:r>
              <a:rPr lang="el-GR" dirty="0"/>
              <a:t>, στον Α΄ Λογοτεχνικό Διαγωνισμό της </a:t>
            </a:r>
            <a:r>
              <a:rPr lang="el-GR" i="1" dirty="0"/>
              <a:t>Νέας Εστίας</a:t>
            </a:r>
            <a:r>
              <a:rPr lang="el-GR" dirty="0"/>
              <a:t>, με το διήγημα «</a:t>
            </a:r>
            <a:r>
              <a:rPr lang="el-GR" b="1" dirty="0"/>
              <a:t>Η κυρία Νίτσα</a:t>
            </a:r>
            <a:r>
              <a:rPr lang="el-GR" dirty="0"/>
              <a:t>», που απέσπασε τον Πρώτο Έπαινο και τις ευμενείς κρίσεις του Γρηγορίου Ξενόπουλου. </a:t>
            </a:r>
          </a:p>
          <a:p>
            <a:r>
              <a:rPr lang="el-GR" dirty="0"/>
              <a:t>Δημοσίευσε άλλα δύο διηγήματα στο ίδιο περιοδικό.</a:t>
            </a:r>
          </a:p>
          <a:p>
            <a:r>
              <a:rPr lang="el-GR" dirty="0"/>
              <a:t>Το 1933 κυκλοφορεί τη νουβέλα  </a:t>
            </a:r>
            <a:r>
              <a:rPr lang="el-GR" i="1" dirty="0"/>
              <a:t>Ο συνταγματάρχης </a:t>
            </a:r>
            <a:r>
              <a:rPr lang="el-GR" i="1" dirty="0" err="1"/>
              <a:t>Λιάπκιν</a:t>
            </a:r>
            <a:r>
              <a:rPr lang="el-GR" dirty="0"/>
              <a:t> (που θα λάβει την οριστική της μορφή το 1955).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3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/>
              <a:t>Μυθιστορήματα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616624"/>
          </a:xfrm>
        </p:spPr>
        <p:txBody>
          <a:bodyPr>
            <a:normAutofit fontScale="70000" lnSpcReduction="20000"/>
          </a:bodyPr>
          <a:lstStyle/>
          <a:p>
            <a:r>
              <a:rPr lang="el-GR"/>
              <a:t>Στα τρία πρώτα μυθιστορήματά του παρακολουθεί τις περιπέτειες της ζωής </a:t>
            </a:r>
            <a:r>
              <a:rPr lang="el-GR" b="1"/>
              <a:t>ενός μόνο ήρωα</a:t>
            </a:r>
            <a:r>
              <a:rPr lang="el-GR"/>
              <a:t>. Ο πρωταγωνιστής σε κάθε περίπτωση είναι </a:t>
            </a:r>
            <a:r>
              <a:rPr lang="el-GR" b="1"/>
              <a:t>αλλοδαπός</a:t>
            </a:r>
            <a:r>
              <a:rPr lang="el-GR"/>
              <a:t>. Ήρωας του μυθιστορήματος </a:t>
            </a:r>
            <a:r>
              <a:rPr lang="el-GR" b="1" i="1"/>
              <a:t>Ο συνταγματάρχης Λιάπκιν</a:t>
            </a:r>
            <a:r>
              <a:rPr lang="el-GR" b="1"/>
              <a:t> </a:t>
            </a:r>
            <a:r>
              <a:rPr lang="el-GR"/>
              <a:t>(1933) είναι ένας Λευκορώσος (που βρέθηκε στη Λάρισα μετά τη Ρωσική Επανάσταση), του </a:t>
            </a:r>
            <a:r>
              <a:rPr lang="el-GR" b="1" i="1"/>
              <a:t>Γιούγκερμαν</a:t>
            </a:r>
            <a:r>
              <a:rPr lang="el-GR"/>
              <a:t> (1938) ένας Γερμανοφινλανδός (που εξελίχθηκε σε οικονομικό παράγοντα της Αθήνας), ενώ η ηρωίδα της νουβέλας </a:t>
            </a:r>
            <a:r>
              <a:rPr lang="el-GR" b="1" i="1"/>
              <a:t>Χίμαιρα</a:t>
            </a:r>
            <a:r>
              <a:rPr lang="el-GR"/>
              <a:t> (1936) (αργότερα </a:t>
            </a:r>
            <a:r>
              <a:rPr lang="el-GR" i="1"/>
              <a:t>Μεγάλη Χίμαιρα</a:t>
            </a:r>
            <a:r>
              <a:rPr lang="el-GR"/>
              <a:t>) κατάγεται από τη Ρουέν της Γαλλίας. </a:t>
            </a:r>
          </a:p>
          <a:p>
            <a:r>
              <a:rPr lang="el-GR"/>
              <a:t>Οι ιστορίες δεν διαδραματίζονται σε ξένους τόπους, αλλά οι ήρωες προέρχονται από το εξωτερικό και βρίσκονται σε </a:t>
            </a:r>
            <a:r>
              <a:rPr lang="el-GR" b="1"/>
              <a:t>συγκρουσιακή σχέση με το ελληνικό περιβάλλον</a:t>
            </a:r>
            <a:r>
              <a:rPr lang="el-GR"/>
              <a:t>.</a:t>
            </a:r>
          </a:p>
          <a:p>
            <a:r>
              <a:rPr lang="el-GR"/>
              <a:t>Επίσης, οι ήρωες παλεύουν </a:t>
            </a:r>
            <a:r>
              <a:rPr lang="el-GR" b="1"/>
              <a:t>ενάντια σε έναν βιολογικό ντετερμινισμό </a:t>
            </a:r>
            <a:r>
              <a:rPr lang="el-GR"/>
              <a:t>που υπαγορεύει τη δράση τους και τον χαρακτήρα τους και απηχεί σαφώς τον Νατουραλισμό.</a:t>
            </a:r>
          </a:p>
          <a:p>
            <a:r>
              <a:rPr lang="el-GR"/>
              <a:t>Η εσωτερική ζωή αυτών των ηρώων είναι συναρπαστική, καθώς μάταια αντιπαλεύουν τις ακαταμάχητες βιολογικές ορμές, που, κατά τον Καραγάτση, </a:t>
            </a:r>
            <a:r>
              <a:rPr lang="el-GR" b="1"/>
              <a:t>καθορίζουν τελεσίδικα την ανθρώπινη δράση και τον χαρακτήρα</a:t>
            </a:r>
            <a:r>
              <a:rPr lang="el-GR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046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i="1"/>
              <a:t>Εγκλιματισμός κάτω από τον Φοίβο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8326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l-GR" dirty="0"/>
              <a:t>Αργότερα, ο </a:t>
            </a:r>
            <a:r>
              <a:rPr lang="el-GR" dirty="0" err="1"/>
              <a:t>Καραγάτσης</a:t>
            </a:r>
            <a:r>
              <a:rPr lang="el-GR" dirty="0"/>
              <a:t> παρουσίασε αυτά τα τρία μυθιστορήματα ως τριλογία, με τον κοινό τίτλο </a:t>
            </a:r>
            <a:r>
              <a:rPr lang="el-GR" b="1" i="1" dirty="0"/>
              <a:t>Εγκλιματισμός κάτω από τον Φοίβο</a:t>
            </a:r>
            <a:r>
              <a:rPr lang="el-GR" dirty="0"/>
              <a:t>. Οι ήρωες δεν κατορθώνουν να εγκλιματιστούν πραγματικά στη νέα τους πατρίδα. </a:t>
            </a:r>
          </a:p>
          <a:p>
            <a:pPr algn="just"/>
            <a:r>
              <a:rPr lang="el-GR" dirty="0"/>
              <a:t>Είναι δεμένοι με τις ρίζες τους, το παρελθόν τους ακολουθεί, όχι ως νοσταλγία αλλά ως </a:t>
            </a:r>
            <a:r>
              <a:rPr lang="el-GR" b="1" dirty="0"/>
              <a:t>μοίρα</a:t>
            </a:r>
            <a:r>
              <a:rPr lang="el-GR" dirty="0"/>
              <a:t>. Και οι τρεις έχουν βιώσει τραυματικές εμπειρίες που σημαδεύουν την ερωτική τους ζωή. Σε αυτήν την προοπτική, το παρελθόν τους μοιάζει να συνδέεται τόσο άρρηκτα με το παρόν επειδή </a:t>
            </a:r>
            <a:r>
              <a:rPr lang="el-GR" b="1" dirty="0"/>
              <a:t>οι ήρωες δεν μπορούν να ξεφύγουν από μια προδιαγεγραμμένη πορεία</a:t>
            </a:r>
            <a:r>
              <a:rPr lang="el-GR" dirty="0"/>
              <a:t>, από τη μοίρα που κατευθύνει τη ζωή τους και τελικά τους συνθλίβει. Οι ήρωες του </a:t>
            </a:r>
            <a:r>
              <a:rPr lang="el-GR" dirty="0" err="1"/>
              <a:t>Καραγάτση</a:t>
            </a:r>
            <a:r>
              <a:rPr lang="el-GR" dirty="0"/>
              <a:t> εμφανίζονται </a:t>
            </a:r>
            <a:r>
              <a:rPr lang="el-GR" b="1" dirty="0"/>
              <a:t>δέσμιοι της βιολογίας, της κληρονομικότητας και του περιβάλλοντος</a:t>
            </a:r>
            <a:r>
              <a:rPr lang="el-GR" dirty="0"/>
              <a:t> που τους γέννησε και τους εξέθρεψε, γι’ αυτό και παραμένουν </a:t>
            </a:r>
            <a:r>
              <a:rPr lang="el-GR" b="1" dirty="0"/>
              <a:t>εγκλωβισμένοι στη μοίρα τους</a:t>
            </a:r>
            <a:r>
              <a:rPr lang="el-G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19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/>
              <a:t>Άλλα μυθιστορήματα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/>
              <a:t>Το 1946 πεθαίνει και η μητέρα του, στην οποία αφιερώνει το μυθιστόρημά του </a:t>
            </a:r>
            <a:r>
              <a:rPr lang="el-GR" b="1" i="1" dirty="0"/>
              <a:t>Ο μεγάλος ύπνος</a:t>
            </a:r>
            <a:r>
              <a:rPr lang="el-GR" dirty="0"/>
              <a:t> που κυκλοφορεί την ίδια χρονιά.</a:t>
            </a:r>
            <a:r>
              <a:rPr lang="el-GR" b="1" i="1" dirty="0"/>
              <a:t> Ο Μεγάλος ύπνος</a:t>
            </a:r>
            <a:r>
              <a:rPr lang="el-GR" dirty="0"/>
              <a:t> (1946) είναι ένα μυθιστόρημα </a:t>
            </a:r>
            <a:r>
              <a:rPr lang="el-GR" b="1" dirty="0"/>
              <a:t>ψυχογραφικό</a:t>
            </a:r>
            <a:r>
              <a:rPr lang="el-GR" dirty="0"/>
              <a:t>, με πολλά </a:t>
            </a:r>
            <a:r>
              <a:rPr lang="el-GR" b="1" dirty="0"/>
              <a:t>στοιχεία αυτοβιογραφικά</a:t>
            </a:r>
            <a:r>
              <a:rPr lang="el-GR" dirty="0"/>
              <a:t>. </a:t>
            </a:r>
          </a:p>
          <a:p>
            <a:r>
              <a:rPr lang="el-GR" dirty="0"/>
              <a:t>Το </a:t>
            </a:r>
            <a:r>
              <a:rPr lang="el-GR" b="1" i="1" dirty="0"/>
              <a:t>Χαμένο νησί</a:t>
            </a:r>
            <a:r>
              <a:rPr lang="el-GR" b="1" dirty="0"/>
              <a:t> </a:t>
            </a:r>
            <a:r>
              <a:rPr lang="el-GR" dirty="0"/>
              <a:t>ξεχωρίζει από την υπόλοιπη πεζογραφία του εξ αιτίας της απόστασής του από τον ρεαλισμό και τη σύγχρονη πραγματικότητα. (Ο ίδιος το χαρακτήρισε «φανταστική νουβέλα»).</a:t>
            </a:r>
          </a:p>
          <a:p>
            <a:r>
              <a:rPr lang="el-GR" dirty="0"/>
              <a:t>Στην τελευταία δεκαπενταετία έγραψε μερικά από τα πιο ιδιότυπα και παράδοξα έργα του, όπως το </a:t>
            </a:r>
            <a:r>
              <a:rPr lang="el-GR" b="1" i="1" dirty="0" err="1"/>
              <a:t>Άμρι</a:t>
            </a:r>
            <a:r>
              <a:rPr lang="el-GR" b="1" i="1" dirty="0"/>
              <a:t> α </a:t>
            </a:r>
            <a:r>
              <a:rPr lang="el-GR" b="1" i="1" dirty="0" err="1"/>
              <a:t>μούγκου</a:t>
            </a:r>
            <a:r>
              <a:rPr lang="el-GR" dirty="0"/>
              <a:t> (=Στο χέρι του Θεού, 1954), όπου το αιώνιο ερωτικό θέμα τοποθετείται στην αφρικανική ζούγκλα, τον </a:t>
            </a:r>
            <a:r>
              <a:rPr lang="el-GR" b="1" i="1" dirty="0"/>
              <a:t>Κίτρινο φάκελο</a:t>
            </a:r>
            <a:r>
              <a:rPr lang="el-GR" dirty="0"/>
              <a:t> (1956), σημαντικό για τους αφηγηματικούς και ψυχολογικούς πειραματισμούς.</a:t>
            </a:r>
          </a:p>
        </p:txBody>
      </p:sp>
    </p:spTree>
    <p:extLst>
      <p:ext uri="{BB962C8B-B14F-4D97-AF65-F5344CB8AC3E}">
        <p14:creationId xmlns:p14="http://schemas.microsoft.com/office/powerpoint/2010/main" val="66139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l-GR"/>
              <a:t>Άλλα μυθιστορήματα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612068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Με τον τίτλο </a:t>
            </a:r>
            <a:r>
              <a:rPr lang="el-GR" i="1" dirty="0"/>
              <a:t>Ο κόσμος που πεθαίνει</a:t>
            </a:r>
            <a:r>
              <a:rPr lang="el-GR" dirty="0"/>
              <a:t>, θέλησε να γράψει μια σύνθεση όπου θα παρουσιαζόταν σε χαρακτηριστικές μορφές η Ελλάδα από τα προεπαναστατικά χρόνια έως σήμερα. Τελικά έγραψε μόνο τρία βιβλία: </a:t>
            </a:r>
            <a:r>
              <a:rPr lang="el-GR" b="1" i="1" dirty="0"/>
              <a:t>Ο </a:t>
            </a:r>
            <a:r>
              <a:rPr lang="el-GR" b="1" i="1" dirty="0" err="1"/>
              <a:t>κοτζάμπασης</a:t>
            </a:r>
            <a:r>
              <a:rPr lang="el-GR" b="1" i="1" dirty="0"/>
              <a:t> του Καστρόπυργου</a:t>
            </a:r>
            <a:r>
              <a:rPr lang="el-GR" b="1" dirty="0"/>
              <a:t>, </a:t>
            </a:r>
            <a:r>
              <a:rPr lang="el-GR" b="1" i="1" dirty="0"/>
              <a:t>Αίμα χαμένο και κερδισμένο</a:t>
            </a:r>
            <a:r>
              <a:rPr lang="el-GR" b="1" dirty="0"/>
              <a:t>, </a:t>
            </a:r>
            <a:r>
              <a:rPr lang="el-GR" b="1" i="1" dirty="0"/>
              <a:t>Τα στερνά του Μίχαλου </a:t>
            </a:r>
            <a:r>
              <a:rPr lang="el-GR" dirty="0"/>
              <a:t>που στρέφονται γύρω από την κεντρική μορφή του Μίχαλου </a:t>
            </a:r>
            <a:r>
              <a:rPr lang="el-GR" dirty="0" err="1"/>
              <a:t>Ρούση</a:t>
            </a:r>
            <a:r>
              <a:rPr lang="el-GR" dirty="0"/>
              <a:t>. Ο ήρωας ήταν Έλληνας προεστός που αιχμαλωτίστηκε από τους Τούρκους και αλλαξοπίστησε, για να σώσει τη ζωή του. Η ιστορία βασίζεται σε πραγματικά γεγονότα από τη ζωή ενός προγόνου του.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Παρότι δεν ολοκλήρωσε τη σύνθεση, συνέχισε να ενδιαφέρεται για </a:t>
            </a:r>
            <a:r>
              <a:rPr lang="el-GR" b="1" dirty="0"/>
              <a:t>ιστορικά θέματα </a:t>
            </a:r>
            <a:r>
              <a:rPr lang="el-GR" dirty="0"/>
              <a:t>και να εμπνέεται από αυτά. Έτσι, αποπειράθηκε να γράψει ένα τρίτομο ιστορικό έργο, την </a:t>
            </a:r>
            <a:r>
              <a:rPr lang="el-GR" b="1" i="1" dirty="0"/>
              <a:t>Ιστορία των Ελλήνων</a:t>
            </a:r>
            <a:r>
              <a:rPr lang="el-GR" dirty="0"/>
              <a:t> (1952) από το οποίο έγραψε τελικά μόνο τον πρώτο τόμο για την αρχαία Ελλάδα.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Έγραψε επίσης τη μυθιστορηματική βιογραφία </a:t>
            </a:r>
            <a:r>
              <a:rPr lang="el-GR" b="1" i="1" dirty="0"/>
              <a:t>Βασίλης Λάσκος</a:t>
            </a:r>
            <a:r>
              <a:rPr lang="el-GR" dirty="0"/>
              <a:t> (1948), για τον πλοίαρχο του υποβρυχίου «Κατσώνης». 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dirty="0"/>
              <a:t>Το τελευταίο σχετικό με την ιστορία έργο είναι το </a:t>
            </a:r>
            <a:r>
              <a:rPr lang="el-GR" b="1" i="1" dirty="0"/>
              <a:t>Σέργιος και Βάκχος</a:t>
            </a:r>
            <a:r>
              <a:rPr lang="el-GR" dirty="0"/>
              <a:t> (1959) με πρωταγωνιστές τους Αγίους Σέργιο και Βάκχο, μια σατιρική κριτική και απομυθοποίηση της Ιστορίας.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476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/>
              <a:t>Άλλα μυθιστορήματα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/>
              <a:t>Προς το τέλος της ζωής του σχεδίαζε άλλη μια </a:t>
            </a:r>
            <a:r>
              <a:rPr lang="el-GR" b="1" dirty="0"/>
              <a:t>ενότητα τεσσάρων έργων</a:t>
            </a:r>
            <a:r>
              <a:rPr lang="el-GR" dirty="0"/>
              <a:t>, από την οποία πρόλαβε να ξεκινήσει μόνο </a:t>
            </a:r>
            <a:r>
              <a:rPr lang="el-GR" b="1" i="1" dirty="0"/>
              <a:t>Το 10</a:t>
            </a:r>
            <a:r>
              <a:rPr lang="el-GR" dirty="0"/>
              <a:t>. Το έργο διαδραματίζεται σε μια λαϊκή πολυκατοικία του Πειραιά. Επισκεπτόταν κάθε πρωί το λιμάνι και παρατηρούσε την κίνηση και τη ζωή εκεί για να αντλήσει υλικό. </a:t>
            </a:r>
          </a:p>
          <a:p>
            <a:pPr algn="just"/>
            <a:r>
              <a:rPr lang="el-GR" dirty="0"/>
              <a:t>Το 1958 συνυπογράφει </a:t>
            </a:r>
            <a:r>
              <a:rPr lang="el-GR" b="1" i="1" dirty="0"/>
              <a:t>Το Μυθιστόρημα των Τεσσάρων</a:t>
            </a:r>
            <a:r>
              <a:rPr lang="el-GR" dirty="0"/>
              <a:t> μαζί με τον Άγγελο Τερζάκη, τον Ηλία </a:t>
            </a:r>
            <a:r>
              <a:rPr lang="el-GR" dirty="0" err="1"/>
              <a:t>Βενέζη</a:t>
            </a:r>
            <a:r>
              <a:rPr lang="el-GR" dirty="0"/>
              <a:t>, τον </a:t>
            </a:r>
            <a:r>
              <a:rPr lang="el-GR" dirty="0" err="1"/>
              <a:t>Στράτη</a:t>
            </a:r>
            <a:r>
              <a:rPr lang="el-GR" dirty="0"/>
              <a:t> Μυριβήλη, το  </a:t>
            </a:r>
            <a:r>
              <a:rPr lang="el-GR" dirty="0" err="1"/>
              <a:t>πρωτοδημοσιεύεται</a:t>
            </a:r>
            <a:r>
              <a:rPr lang="el-GR" dirty="0"/>
              <a:t> στην εφημερίδα </a:t>
            </a:r>
            <a:r>
              <a:rPr lang="el-GR" i="1" dirty="0"/>
              <a:t>Ακρόπολις</a:t>
            </a:r>
            <a:r>
              <a:rPr lang="el-GR" dirty="0"/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78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/>
              <a:t>Χαρακτηριστικά του έργου του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πληθωρικότητά του.  Πηγάζει προπάντων από την πλούσια </a:t>
            </a:r>
            <a:r>
              <a:rPr lang="el-GR" b="1" dirty="0"/>
              <a:t>μυθοπλαστική του φαντασία</a:t>
            </a:r>
            <a:r>
              <a:rPr lang="el-GR" dirty="0"/>
              <a:t>, που είναι η κυριότερη αρετή του. </a:t>
            </a:r>
          </a:p>
          <a:p>
            <a:r>
              <a:rPr lang="el-GR" dirty="0"/>
              <a:t>Πολλά </a:t>
            </a:r>
            <a:r>
              <a:rPr lang="el-GR" b="1" dirty="0"/>
              <a:t>αυτοβιογραφικά</a:t>
            </a:r>
            <a:r>
              <a:rPr lang="el-GR" dirty="0"/>
              <a:t> στοιχεία. Ο </a:t>
            </a:r>
            <a:r>
              <a:rPr lang="el-GR" dirty="0" err="1"/>
              <a:t>Καραγάτσης</a:t>
            </a:r>
            <a:r>
              <a:rPr lang="el-GR" dirty="0"/>
              <a:t> δεν εξαντλείται σ’ αυτά, </a:t>
            </a:r>
            <a:r>
              <a:rPr lang="el-GR" b="1" dirty="0"/>
              <a:t>πλάθει τύπους </a:t>
            </a:r>
            <a:r>
              <a:rPr lang="el-GR" dirty="0"/>
              <a:t>και έχει το ταλέντο να τους παρουσιάζει σε όλη τους τη </a:t>
            </a:r>
            <a:r>
              <a:rPr lang="el-GR" b="1" dirty="0"/>
              <a:t>ζωντάνια </a:t>
            </a:r>
            <a:r>
              <a:rPr lang="el-GR" dirty="0"/>
              <a:t>και τη </a:t>
            </a:r>
            <a:r>
              <a:rPr lang="el-GR" b="1" dirty="0"/>
              <a:t>μυθιστορηματική τους αρτιότητα</a:t>
            </a:r>
            <a:r>
              <a:rPr lang="el-GR" dirty="0"/>
              <a:t>. </a:t>
            </a:r>
          </a:p>
          <a:p>
            <a:r>
              <a:rPr lang="el-GR" dirty="0"/>
              <a:t>Είναι ιδιαίτερα χαρακτηριστική η φαντασιακή </a:t>
            </a:r>
            <a:r>
              <a:rPr lang="el-GR" b="1" dirty="0"/>
              <a:t>αυτοβιογραφική προβολή </a:t>
            </a:r>
            <a:r>
              <a:rPr lang="el-GR" dirty="0"/>
              <a:t>του </a:t>
            </a:r>
            <a:r>
              <a:rPr lang="el-GR" dirty="0" err="1"/>
              <a:t>Καραγάτση</a:t>
            </a:r>
            <a:r>
              <a:rPr lang="el-GR" dirty="0"/>
              <a:t> σε μυθιστορηματικούς ήρωές του που συχνά φέρουν το </a:t>
            </a:r>
            <a:r>
              <a:rPr lang="el-GR" b="1" dirty="0"/>
              <a:t>ίδιο όνομα </a:t>
            </a:r>
            <a:r>
              <a:rPr lang="el-GR" dirty="0"/>
              <a:t>και εμφανίζονται σε διαφορετικά μυθιστορήματα.</a:t>
            </a:r>
          </a:p>
          <a:p>
            <a:pPr algn="just"/>
            <a:r>
              <a:rPr lang="el-GR" dirty="0"/>
              <a:t>Φαντάζεται και δημιουργεί άλλους εαυτούς, πλάθει μυθιστορηματικά προσωπεία και στη συνέχεια τα αναθεωρεί και τα συμπληρώνει, χρησιμοποιεί ψευδώνυμα, μοιράζει στο ίδιο πρόσωπο διαφορετικούς ρόλους (ο </a:t>
            </a:r>
            <a:r>
              <a:rPr lang="el-GR" dirty="0" err="1"/>
              <a:t>Γιούγκερμαν</a:t>
            </a:r>
            <a:r>
              <a:rPr lang="el-GR" dirty="0"/>
              <a:t>, ο Μίχαλος </a:t>
            </a:r>
            <a:r>
              <a:rPr lang="el-GR" dirty="0" err="1"/>
              <a:t>Ρούσης</a:t>
            </a:r>
            <a:r>
              <a:rPr lang="el-GR" dirty="0"/>
              <a:t>, ο Βασίλης Λάσκος, ο Μάνος </a:t>
            </a:r>
            <a:r>
              <a:rPr lang="el-GR" dirty="0" err="1"/>
              <a:t>Τασάκος</a:t>
            </a:r>
            <a:r>
              <a:rPr lang="el-GR" dirty="0"/>
              <a:t>, κ.ά., είναι διαδοχικές και συνακόλουθες παραλλαγές του ίδιου τύπου).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0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/>
              <a:t>Χαρακτηριστικά του έργου του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Άλλο χαρακτηριστικό </a:t>
            </a:r>
            <a:r>
              <a:rPr lang="el-GR" dirty="0" err="1"/>
              <a:t>τηςπεζογραφίας</a:t>
            </a:r>
            <a:r>
              <a:rPr lang="el-GR" dirty="0"/>
              <a:t> του είναι η </a:t>
            </a:r>
            <a:r>
              <a:rPr lang="el-GR" b="1" dirty="0"/>
              <a:t>επιμονή στο σεξουαλικό στοιχείο</a:t>
            </a:r>
            <a:r>
              <a:rPr lang="el-GR" dirty="0"/>
              <a:t>. Ο </a:t>
            </a:r>
            <a:r>
              <a:rPr lang="el-GR" b="1" dirty="0"/>
              <a:t>ηδονισμός</a:t>
            </a:r>
            <a:r>
              <a:rPr lang="el-GR" dirty="0"/>
              <a:t> του δεν είναι καθόλου ευφρόσυνος, είναι ένας </a:t>
            </a:r>
            <a:r>
              <a:rPr lang="el-GR" b="1" dirty="0"/>
              <a:t>ηδονισμός τραγικός</a:t>
            </a:r>
            <a:r>
              <a:rPr lang="el-GR" dirty="0"/>
              <a:t>· οι ήρωές του, με το αξεδίψαστο πάθος του κορεσμού που τους βασανίζει, οδηγούνται τελικά στην καταστροφή.</a:t>
            </a:r>
          </a:p>
          <a:p>
            <a:r>
              <a:rPr lang="el-GR" dirty="0"/>
              <a:t>Η </a:t>
            </a:r>
            <a:r>
              <a:rPr lang="el-GR" b="1" dirty="0"/>
              <a:t>τραγική αντίληψη του ανθρώπινου πεπρωμένου </a:t>
            </a:r>
            <a:r>
              <a:rPr lang="el-GR" dirty="0"/>
              <a:t>τον οδηγεί συχνά και σ’ ένα πνεύμα μηδενιστικής απαισιοδοξίας ή και σ’ ένα χιούμορ γεμάτο </a:t>
            </a:r>
            <a:r>
              <a:rPr lang="el-GR" b="1" dirty="0"/>
              <a:t>ειρωνεία και σαρκασμό</a:t>
            </a:r>
            <a:r>
              <a:rPr lang="el-GR" dirty="0"/>
              <a:t>. Ρεαλιστής και </a:t>
            </a:r>
            <a:r>
              <a:rPr lang="el-GR" dirty="0" err="1"/>
              <a:t>αντιϊδεαλιστής</a:t>
            </a:r>
            <a:r>
              <a:rPr lang="el-GR" dirty="0"/>
              <a:t>, κυριαρχείται από μια ριζική απιστία προς κάθε είδους ιδανικό ή ηρωισμό. </a:t>
            </a:r>
          </a:p>
          <a:p>
            <a:pPr algn="just"/>
            <a:r>
              <a:rPr lang="el-GR" dirty="0"/>
              <a:t>Οι χαρακτήρες του είναι βαθύτατα, κάποτε και κυνικότατα </a:t>
            </a:r>
            <a:r>
              <a:rPr lang="el-GR" b="1" dirty="0"/>
              <a:t>αντιηρωικοί</a:t>
            </a:r>
            <a:r>
              <a:rPr lang="el-GR" dirty="0"/>
              <a:t>· πολλές φορές διαλέγει επίτηδες γνωστές ιστορικές μορφές, για να τις παρουσιάσει κάτω από το δικό του πρίσμα.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156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1229</Words>
  <Application>Microsoft Office PowerPoint</Application>
  <PresentationFormat>Προβολή στην οθόνη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Calibri</vt:lpstr>
      <vt:lpstr>Θέμα του Office</vt:lpstr>
      <vt:lpstr>Μ. Καραγάτσης (1908-1960)</vt:lpstr>
      <vt:lpstr>Βιογραφικά στοιχεία</vt:lpstr>
      <vt:lpstr>Μυθιστορήματα</vt:lpstr>
      <vt:lpstr>Εγκλιματισμός κάτω από τον Φοίβο</vt:lpstr>
      <vt:lpstr>Άλλα μυθιστορήματα</vt:lpstr>
      <vt:lpstr>Άλλα μυθιστορήματα</vt:lpstr>
      <vt:lpstr>Άλλα μυθιστορήματα</vt:lpstr>
      <vt:lpstr>Χαρακτηριστικά του έργου του</vt:lpstr>
      <vt:lpstr>Χαρακτηριστικά του έργου του</vt:lpstr>
      <vt:lpstr>Βιβλιογραφία</vt:lpstr>
      <vt:lpstr>Βίντεο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Μ. Καραγάτσης (1908-1960)</dc:title>
  <dc:creator>Θάλεια Ιερωνυμάκη</dc:creator>
  <cp:lastModifiedBy>Γκότση Γεωργία</cp:lastModifiedBy>
  <cp:revision>15</cp:revision>
  <dcterms:created xsi:type="dcterms:W3CDTF">2018-05-14T08:47:57Z</dcterms:created>
  <dcterms:modified xsi:type="dcterms:W3CDTF">2023-12-18T08:04:58Z</dcterms:modified>
</cp:coreProperties>
</file>