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0" r:id="rId5"/>
    <p:sldId id="259" r:id="rId6"/>
    <p:sldId id="262" r:id="rId7"/>
    <p:sldId id="261" r:id="rId8"/>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94" d="100"/>
          <a:sy n="94" d="100"/>
        </p:scale>
        <p:origin x="174"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Γκότση Γεωργία" userId="472e339c-d673-48e8-9309-c3b1731a2deb" providerId="ADAL" clId="{16CCE3F7-A6D5-43B2-B762-A2297A25CAF6}"/>
    <pc:docChg chg="modSld">
      <pc:chgData name="Γκότση Γεωργία" userId="472e339c-d673-48e8-9309-c3b1731a2deb" providerId="ADAL" clId="{16CCE3F7-A6D5-43B2-B762-A2297A25CAF6}" dt="2025-12-02T16:47:55.918" v="28" actId="20577"/>
      <pc:docMkLst>
        <pc:docMk/>
      </pc:docMkLst>
      <pc:sldChg chg="modSp mod">
        <pc:chgData name="Γκότση Γεωργία" userId="472e339c-d673-48e8-9309-c3b1731a2deb" providerId="ADAL" clId="{16CCE3F7-A6D5-43B2-B762-A2297A25CAF6}" dt="2025-12-02T16:47:55.918" v="28" actId="20577"/>
        <pc:sldMkLst>
          <pc:docMk/>
          <pc:sldMk cId="356525038" sldId="261"/>
        </pc:sldMkLst>
        <pc:spChg chg="mod">
          <ac:chgData name="Γκότση Γεωργία" userId="472e339c-d673-48e8-9309-c3b1731a2deb" providerId="ADAL" clId="{16CCE3F7-A6D5-43B2-B762-A2297A25CAF6}" dt="2025-12-02T16:47:55.918" v="28" actId="20577"/>
          <ac:spMkLst>
            <pc:docMk/>
            <pc:sldMk cId="356525038" sldId="261"/>
            <ac:spMk id="3" creationId="{DE459303-F9E1-B730-E6E8-EB638A5B6066}"/>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579B042-AB7E-A522-825C-5A95BDC946D9}"/>
              </a:ext>
            </a:extLst>
          </p:cNvPr>
          <p:cNvSpPr>
            <a:spLocks noGrp="1"/>
          </p:cNvSpPr>
          <p:nvPr>
            <p:ph type="ctrTitle"/>
          </p:nvPr>
        </p:nvSpPr>
        <p:spPr>
          <a:xfrm>
            <a:off x="1524000" y="1122363"/>
            <a:ext cx="9144000" cy="2387600"/>
          </a:xfrm>
        </p:spPr>
        <p:txBody>
          <a:bodyPr anchor="b"/>
          <a:lstStyle>
            <a:lvl1pPr algn="ctr">
              <a:defRPr sz="6000"/>
            </a:lvl1pPr>
          </a:lstStyle>
          <a:p>
            <a:r>
              <a:rPr lang="el-GR"/>
              <a:t>Κάντε κλικ για να επεξεργαστείτε τον τίτλο υποδείγματος</a:t>
            </a:r>
          </a:p>
        </p:txBody>
      </p:sp>
      <p:sp>
        <p:nvSpPr>
          <p:cNvPr id="3" name="Υπότιτλος 2">
            <a:extLst>
              <a:ext uri="{FF2B5EF4-FFF2-40B4-BE49-F238E27FC236}">
                <a16:creationId xmlns:a16="http://schemas.microsoft.com/office/drawing/2014/main" id="{73612030-C871-0DF4-C1C1-B6F6296AEE1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p>
        </p:txBody>
      </p:sp>
      <p:sp>
        <p:nvSpPr>
          <p:cNvPr id="4" name="Θέση ημερομηνίας 3">
            <a:extLst>
              <a:ext uri="{FF2B5EF4-FFF2-40B4-BE49-F238E27FC236}">
                <a16:creationId xmlns:a16="http://schemas.microsoft.com/office/drawing/2014/main" id="{5445C227-57AE-148F-E0BA-37159EA10F44}"/>
              </a:ext>
            </a:extLst>
          </p:cNvPr>
          <p:cNvSpPr>
            <a:spLocks noGrp="1"/>
          </p:cNvSpPr>
          <p:nvPr>
            <p:ph type="dt" sz="half" idx="10"/>
          </p:nvPr>
        </p:nvSpPr>
        <p:spPr/>
        <p:txBody>
          <a:bodyPr/>
          <a:lstStyle/>
          <a:p>
            <a:fld id="{A1D16C3C-ADD3-44D7-8DE1-47534101DBBC}" type="datetimeFigureOut">
              <a:rPr lang="el-GR" smtClean="0"/>
              <a:t>2/12/2025</a:t>
            </a:fld>
            <a:endParaRPr lang="el-GR"/>
          </a:p>
        </p:txBody>
      </p:sp>
      <p:sp>
        <p:nvSpPr>
          <p:cNvPr id="5" name="Θέση υποσέλιδου 4">
            <a:extLst>
              <a:ext uri="{FF2B5EF4-FFF2-40B4-BE49-F238E27FC236}">
                <a16:creationId xmlns:a16="http://schemas.microsoft.com/office/drawing/2014/main" id="{78703212-53BF-33BD-9FDE-802C028A2118}"/>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1155F48E-5BDE-B80D-E18E-A93EF90C4367}"/>
              </a:ext>
            </a:extLst>
          </p:cNvPr>
          <p:cNvSpPr>
            <a:spLocks noGrp="1"/>
          </p:cNvSpPr>
          <p:nvPr>
            <p:ph type="sldNum" sz="quarter" idx="12"/>
          </p:nvPr>
        </p:nvSpPr>
        <p:spPr/>
        <p:txBody>
          <a:bodyPr/>
          <a:lstStyle/>
          <a:p>
            <a:fld id="{FED4078D-1DED-4BDF-8202-3FE687A7E22C}" type="slidenum">
              <a:rPr lang="el-GR" smtClean="0"/>
              <a:t>‹#›</a:t>
            </a:fld>
            <a:endParaRPr lang="el-GR"/>
          </a:p>
        </p:txBody>
      </p:sp>
    </p:spTree>
    <p:extLst>
      <p:ext uri="{BB962C8B-B14F-4D97-AF65-F5344CB8AC3E}">
        <p14:creationId xmlns:p14="http://schemas.microsoft.com/office/powerpoint/2010/main" val="39783567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3A98E4B-8180-5DEC-5F60-853DAEA041D9}"/>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379CC192-9438-6E59-597D-9FC6AB55ACE0}"/>
              </a:ext>
            </a:extLst>
          </p:cNvPr>
          <p:cNvSpPr>
            <a:spLocks noGrp="1"/>
          </p:cNvSpPr>
          <p:nvPr>
            <p:ph type="body" orient="vert" idx="1"/>
          </p:nvPr>
        </p:nvSpPr>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96F422F8-61A6-4B40-E9AA-21242E99563B}"/>
              </a:ext>
            </a:extLst>
          </p:cNvPr>
          <p:cNvSpPr>
            <a:spLocks noGrp="1"/>
          </p:cNvSpPr>
          <p:nvPr>
            <p:ph type="dt" sz="half" idx="10"/>
          </p:nvPr>
        </p:nvSpPr>
        <p:spPr/>
        <p:txBody>
          <a:bodyPr/>
          <a:lstStyle/>
          <a:p>
            <a:fld id="{A1D16C3C-ADD3-44D7-8DE1-47534101DBBC}" type="datetimeFigureOut">
              <a:rPr lang="el-GR" smtClean="0"/>
              <a:t>2/12/2025</a:t>
            </a:fld>
            <a:endParaRPr lang="el-GR"/>
          </a:p>
        </p:txBody>
      </p:sp>
      <p:sp>
        <p:nvSpPr>
          <p:cNvPr id="5" name="Θέση υποσέλιδου 4">
            <a:extLst>
              <a:ext uri="{FF2B5EF4-FFF2-40B4-BE49-F238E27FC236}">
                <a16:creationId xmlns:a16="http://schemas.microsoft.com/office/drawing/2014/main" id="{15693B99-FEFA-5C68-1868-324A4C040E25}"/>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96344DC5-7048-415E-9D23-A0336E174B62}"/>
              </a:ext>
            </a:extLst>
          </p:cNvPr>
          <p:cNvSpPr>
            <a:spLocks noGrp="1"/>
          </p:cNvSpPr>
          <p:nvPr>
            <p:ph type="sldNum" sz="quarter" idx="12"/>
          </p:nvPr>
        </p:nvSpPr>
        <p:spPr/>
        <p:txBody>
          <a:bodyPr/>
          <a:lstStyle/>
          <a:p>
            <a:fld id="{FED4078D-1DED-4BDF-8202-3FE687A7E22C}" type="slidenum">
              <a:rPr lang="el-GR" smtClean="0"/>
              <a:t>‹#›</a:t>
            </a:fld>
            <a:endParaRPr lang="el-GR"/>
          </a:p>
        </p:txBody>
      </p:sp>
    </p:spTree>
    <p:extLst>
      <p:ext uri="{BB962C8B-B14F-4D97-AF65-F5344CB8AC3E}">
        <p14:creationId xmlns:p14="http://schemas.microsoft.com/office/powerpoint/2010/main" val="21273306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Κατακόρυφος τίτλος 1">
            <a:extLst>
              <a:ext uri="{FF2B5EF4-FFF2-40B4-BE49-F238E27FC236}">
                <a16:creationId xmlns:a16="http://schemas.microsoft.com/office/drawing/2014/main" id="{7507C7F6-8149-8C72-C95F-44D6939DA7EE}"/>
              </a:ext>
            </a:extLst>
          </p:cNvPr>
          <p:cNvSpPr>
            <a:spLocks noGrp="1"/>
          </p:cNvSpPr>
          <p:nvPr>
            <p:ph type="title" orient="vert"/>
          </p:nvPr>
        </p:nvSpPr>
        <p:spPr>
          <a:xfrm>
            <a:off x="8724900" y="365125"/>
            <a:ext cx="2628900" cy="5811838"/>
          </a:xfrm>
        </p:spPr>
        <p:txBody>
          <a:bodyPr vert="eaVert"/>
          <a:lstStyle/>
          <a:p>
            <a:r>
              <a:rPr lang="el-GR"/>
              <a:t>Κάντε κλικ για να επεξεργαστείτε τον τίτλο υποδείγματος</a:t>
            </a:r>
          </a:p>
        </p:txBody>
      </p:sp>
      <p:sp>
        <p:nvSpPr>
          <p:cNvPr id="3" name="Θέση κατακόρυφου κειμένου 2">
            <a:extLst>
              <a:ext uri="{FF2B5EF4-FFF2-40B4-BE49-F238E27FC236}">
                <a16:creationId xmlns:a16="http://schemas.microsoft.com/office/drawing/2014/main" id="{29714992-D2CD-B9FF-4F42-C6B88506DBDD}"/>
              </a:ext>
            </a:extLst>
          </p:cNvPr>
          <p:cNvSpPr>
            <a:spLocks noGrp="1"/>
          </p:cNvSpPr>
          <p:nvPr>
            <p:ph type="body" orient="vert" idx="1"/>
          </p:nvPr>
        </p:nvSpPr>
        <p:spPr>
          <a:xfrm>
            <a:off x="838200" y="365125"/>
            <a:ext cx="7734300" cy="5811838"/>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F688FBBD-D023-A5EE-03BD-40A2F271B134}"/>
              </a:ext>
            </a:extLst>
          </p:cNvPr>
          <p:cNvSpPr>
            <a:spLocks noGrp="1"/>
          </p:cNvSpPr>
          <p:nvPr>
            <p:ph type="dt" sz="half" idx="10"/>
          </p:nvPr>
        </p:nvSpPr>
        <p:spPr/>
        <p:txBody>
          <a:bodyPr/>
          <a:lstStyle/>
          <a:p>
            <a:fld id="{A1D16C3C-ADD3-44D7-8DE1-47534101DBBC}" type="datetimeFigureOut">
              <a:rPr lang="el-GR" smtClean="0"/>
              <a:t>2/12/2025</a:t>
            </a:fld>
            <a:endParaRPr lang="el-GR"/>
          </a:p>
        </p:txBody>
      </p:sp>
      <p:sp>
        <p:nvSpPr>
          <p:cNvPr id="5" name="Θέση υποσέλιδου 4">
            <a:extLst>
              <a:ext uri="{FF2B5EF4-FFF2-40B4-BE49-F238E27FC236}">
                <a16:creationId xmlns:a16="http://schemas.microsoft.com/office/drawing/2014/main" id="{DC8DB7B7-350A-A167-DAAD-96624946FA0D}"/>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CFEDF3FD-FCF7-4DD4-4B73-E7BB3936ACDE}"/>
              </a:ext>
            </a:extLst>
          </p:cNvPr>
          <p:cNvSpPr>
            <a:spLocks noGrp="1"/>
          </p:cNvSpPr>
          <p:nvPr>
            <p:ph type="sldNum" sz="quarter" idx="12"/>
          </p:nvPr>
        </p:nvSpPr>
        <p:spPr/>
        <p:txBody>
          <a:bodyPr/>
          <a:lstStyle/>
          <a:p>
            <a:fld id="{FED4078D-1DED-4BDF-8202-3FE687A7E22C}" type="slidenum">
              <a:rPr lang="el-GR" smtClean="0"/>
              <a:t>‹#›</a:t>
            </a:fld>
            <a:endParaRPr lang="el-GR"/>
          </a:p>
        </p:txBody>
      </p:sp>
    </p:spTree>
    <p:extLst>
      <p:ext uri="{BB962C8B-B14F-4D97-AF65-F5344CB8AC3E}">
        <p14:creationId xmlns:p14="http://schemas.microsoft.com/office/powerpoint/2010/main" val="9742759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4B754669-53F8-BA10-2DA3-F9A77CEEA494}"/>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12FF5042-7E88-C543-4D15-AB8AFB20BE1F}"/>
              </a:ext>
            </a:extLst>
          </p:cNvPr>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52795B46-BC24-E113-56FC-4FC7D49E30F8}"/>
              </a:ext>
            </a:extLst>
          </p:cNvPr>
          <p:cNvSpPr>
            <a:spLocks noGrp="1"/>
          </p:cNvSpPr>
          <p:nvPr>
            <p:ph type="dt" sz="half" idx="10"/>
          </p:nvPr>
        </p:nvSpPr>
        <p:spPr/>
        <p:txBody>
          <a:bodyPr/>
          <a:lstStyle/>
          <a:p>
            <a:fld id="{A1D16C3C-ADD3-44D7-8DE1-47534101DBBC}" type="datetimeFigureOut">
              <a:rPr lang="el-GR" smtClean="0"/>
              <a:t>2/12/2025</a:t>
            </a:fld>
            <a:endParaRPr lang="el-GR"/>
          </a:p>
        </p:txBody>
      </p:sp>
      <p:sp>
        <p:nvSpPr>
          <p:cNvPr id="5" name="Θέση υποσέλιδου 4">
            <a:extLst>
              <a:ext uri="{FF2B5EF4-FFF2-40B4-BE49-F238E27FC236}">
                <a16:creationId xmlns:a16="http://schemas.microsoft.com/office/drawing/2014/main" id="{0EF381DA-3C0F-F2D7-E891-A7E444632DDC}"/>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DA0E88A3-FCCF-7D2A-8869-B26372992A61}"/>
              </a:ext>
            </a:extLst>
          </p:cNvPr>
          <p:cNvSpPr>
            <a:spLocks noGrp="1"/>
          </p:cNvSpPr>
          <p:nvPr>
            <p:ph type="sldNum" sz="quarter" idx="12"/>
          </p:nvPr>
        </p:nvSpPr>
        <p:spPr/>
        <p:txBody>
          <a:bodyPr/>
          <a:lstStyle/>
          <a:p>
            <a:fld id="{FED4078D-1DED-4BDF-8202-3FE687A7E22C}" type="slidenum">
              <a:rPr lang="el-GR" smtClean="0"/>
              <a:t>‹#›</a:t>
            </a:fld>
            <a:endParaRPr lang="el-GR"/>
          </a:p>
        </p:txBody>
      </p:sp>
    </p:spTree>
    <p:extLst>
      <p:ext uri="{BB962C8B-B14F-4D97-AF65-F5344CB8AC3E}">
        <p14:creationId xmlns:p14="http://schemas.microsoft.com/office/powerpoint/2010/main" val="31621473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1F4606E-FBA6-AFB7-AA90-6E276CF5D9A5}"/>
              </a:ext>
            </a:extLst>
          </p:cNvPr>
          <p:cNvSpPr>
            <a:spLocks noGrp="1"/>
          </p:cNvSpPr>
          <p:nvPr>
            <p:ph type="title"/>
          </p:nvPr>
        </p:nvSpPr>
        <p:spPr>
          <a:xfrm>
            <a:off x="831850" y="1709738"/>
            <a:ext cx="10515600" cy="2852737"/>
          </a:xfrm>
        </p:spPr>
        <p:txBody>
          <a:bodyPr anchor="b"/>
          <a:lstStyle>
            <a:lvl1pPr>
              <a:defRPr sz="6000"/>
            </a:lvl1p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57F67709-315B-7AB8-0746-F2F00833BBD6}"/>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a:t>Στυλ κειμένου υποδείγματος</a:t>
            </a:r>
          </a:p>
        </p:txBody>
      </p:sp>
      <p:sp>
        <p:nvSpPr>
          <p:cNvPr id="4" name="Θέση ημερομηνίας 3">
            <a:extLst>
              <a:ext uri="{FF2B5EF4-FFF2-40B4-BE49-F238E27FC236}">
                <a16:creationId xmlns:a16="http://schemas.microsoft.com/office/drawing/2014/main" id="{24A27F0A-729B-5416-8112-F2BE4FD1068A}"/>
              </a:ext>
            </a:extLst>
          </p:cNvPr>
          <p:cNvSpPr>
            <a:spLocks noGrp="1"/>
          </p:cNvSpPr>
          <p:nvPr>
            <p:ph type="dt" sz="half" idx="10"/>
          </p:nvPr>
        </p:nvSpPr>
        <p:spPr/>
        <p:txBody>
          <a:bodyPr/>
          <a:lstStyle/>
          <a:p>
            <a:fld id="{A1D16C3C-ADD3-44D7-8DE1-47534101DBBC}" type="datetimeFigureOut">
              <a:rPr lang="el-GR" smtClean="0"/>
              <a:t>2/12/2025</a:t>
            </a:fld>
            <a:endParaRPr lang="el-GR"/>
          </a:p>
        </p:txBody>
      </p:sp>
      <p:sp>
        <p:nvSpPr>
          <p:cNvPr id="5" name="Θέση υποσέλιδου 4">
            <a:extLst>
              <a:ext uri="{FF2B5EF4-FFF2-40B4-BE49-F238E27FC236}">
                <a16:creationId xmlns:a16="http://schemas.microsoft.com/office/drawing/2014/main" id="{65DECCA6-8A15-C14B-82B2-036A051732F6}"/>
              </a:ext>
            </a:extLst>
          </p:cNvPr>
          <p:cNvSpPr>
            <a:spLocks noGrp="1"/>
          </p:cNvSpPr>
          <p:nvPr>
            <p:ph type="ftr" sz="quarter" idx="11"/>
          </p:nvPr>
        </p:nvSpPr>
        <p:spPr/>
        <p:txBody>
          <a:bodyPr/>
          <a:lstStyle/>
          <a:p>
            <a:endParaRPr lang="el-GR"/>
          </a:p>
        </p:txBody>
      </p:sp>
      <p:sp>
        <p:nvSpPr>
          <p:cNvPr id="6" name="Θέση αριθμού διαφάνειας 5">
            <a:extLst>
              <a:ext uri="{FF2B5EF4-FFF2-40B4-BE49-F238E27FC236}">
                <a16:creationId xmlns:a16="http://schemas.microsoft.com/office/drawing/2014/main" id="{4849D186-3457-0805-B323-94D086EA2E8C}"/>
              </a:ext>
            </a:extLst>
          </p:cNvPr>
          <p:cNvSpPr>
            <a:spLocks noGrp="1"/>
          </p:cNvSpPr>
          <p:nvPr>
            <p:ph type="sldNum" sz="quarter" idx="12"/>
          </p:nvPr>
        </p:nvSpPr>
        <p:spPr/>
        <p:txBody>
          <a:bodyPr/>
          <a:lstStyle/>
          <a:p>
            <a:fld id="{FED4078D-1DED-4BDF-8202-3FE687A7E22C}" type="slidenum">
              <a:rPr lang="el-GR" smtClean="0"/>
              <a:t>‹#›</a:t>
            </a:fld>
            <a:endParaRPr lang="el-GR"/>
          </a:p>
        </p:txBody>
      </p:sp>
    </p:spTree>
    <p:extLst>
      <p:ext uri="{BB962C8B-B14F-4D97-AF65-F5344CB8AC3E}">
        <p14:creationId xmlns:p14="http://schemas.microsoft.com/office/powerpoint/2010/main" val="41773674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0F63E30-9436-ABA6-5E61-111DE929A89A}"/>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9E94098B-9381-1759-59BC-8D9402FB8050}"/>
              </a:ext>
            </a:extLst>
          </p:cNvPr>
          <p:cNvSpPr>
            <a:spLocks noGrp="1"/>
          </p:cNvSpPr>
          <p:nvPr>
            <p:ph sz="half" idx="1"/>
          </p:nvPr>
        </p:nvSpPr>
        <p:spPr>
          <a:xfrm>
            <a:off x="838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περιεχομένου 3">
            <a:extLst>
              <a:ext uri="{FF2B5EF4-FFF2-40B4-BE49-F238E27FC236}">
                <a16:creationId xmlns:a16="http://schemas.microsoft.com/office/drawing/2014/main" id="{F480A225-368F-9D5A-166D-371828638BE3}"/>
              </a:ext>
            </a:extLst>
          </p:cNvPr>
          <p:cNvSpPr>
            <a:spLocks noGrp="1"/>
          </p:cNvSpPr>
          <p:nvPr>
            <p:ph sz="half" idx="2"/>
          </p:nvPr>
        </p:nvSpPr>
        <p:spPr>
          <a:xfrm>
            <a:off x="6172200" y="1825625"/>
            <a:ext cx="5181600" cy="435133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ημερομηνίας 4">
            <a:extLst>
              <a:ext uri="{FF2B5EF4-FFF2-40B4-BE49-F238E27FC236}">
                <a16:creationId xmlns:a16="http://schemas.microsoft.com/office/drawing/2014/main" id="{C6A10641-660E-738F-D3BF-E0AD817F5EB6}"/>
              </a:ext>
            </a:extLst>
          </p:cNvPr>
          <p:cNvSpPr>
            <a:spLocks noGrp="1"/>
          </p:cNvSpPr>
          <p:nvPr>
            <p:ph type="dt" sz="half" idx="10"/>
          </p:nvPr>
        </p:nvSpPr>
        <p:spPr/>
        <p:txBody>
          <a:bodyPr/>
          <a:lstStyle/>
          <a:p>
            <a:fld id="{A1D16C3C-ADD3-44D7-8DE1-47534101DBBC}" type="datetimeFigureOut">
              <a:rPr lang="el-GR" smtClean="0"/>
              <a:t>2/12/2025</a:t>
            </a:fld>
            <a:endParaRPr lang="el-GR"/>
          </a:p>
        </p:txBody>
      </p:sp>
      <p:sp>
        <p:nvSpPr>
          <p:cNvPr id="6" name="Θέση υποσέλιδου 5">
            <a:extLst>
              <a:ext uri="{FF2B5EF4-FFF2-40B4-BE49-F238E27FC236}">
                <a16:creationId xmlns:a16="http://schemas.microsoft.com/office/drawing/2014/main" id="{7DB56053-A7D4-CE7E-B1D4-389937EF37B2}"/>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1E1E236D-A363-1D16-28ED-C69715A48122}"/>
              </a:ext>
            </a:extLst>
          </p:cNvPr>
          <p:cNvSpPr>
            <a:spLocks noGrp="1"/>
          </p:cNvSpPr>
          <p:nvPr>
            <p:ph type="sldNum" sz="quarter" idx="12"/>
          </p:nvPr>
        </p:nvSpPr>
        <p:spPr/>
        <p:txBody>
          <a:bodyPr/>
          <a:lstStyle/>
          <a:p>
            <a:fld id="{FED4078D-1DED-4BDF-8202-3FE687A7E22C}" type="slidenum">
              <a:rPr lang="el-GR" smtClean="0"/>
              <a:t>‹#›</a:t>
            </a:fld>
            <a:endParaRPr lang="el-GR"/>
          </a:p>
        </p:txBody>
      </p:sp>
    </p:spTree>
    <p:extLst>
      <p:ext uri="{BB962C8B-B14F-4D97-AF65-F5344CB8AC3E}">
        <p14:creationId xmlns:p14="http://schemas.microsoft.com/office/powerpoint/2010/main" val="32790525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F39B985-846E-3B83-6723-27BE4CC73AC1}"/>
              </a:ext>
            </a:extLst>
          </p:cNvPr>
          <p:cNvSpPr>
            <a:spLocks noGrp="1"/>
          </p:cNvSpPr>
          <p:nvPr>
            <p:ph type="title"/>
          </p:nvPr>
        </p:nvSpPr>
        <p:spPr>
          <a:xfrm>
            <a:off x="839788" y="365125"/>
            <a:ext cx="10515600" cy="1325563"/>
          </a:xfrm>
        </p:spPr>
        <p:txBody>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8AAC366F-1480-85F7-65DB-F99A8B4563B0}"/>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Θέση περιεχομένου 3">
            <a:extLst>
              <a:ext uri="{FF2B5EF4-FFF2-40B4-BE49-F238E27FC236}">
                <a16:creationId xmlns:a16="http://schemas.microsoft.com/office/drawing/2014/main" id="{6670D9AB-A6BA-C4FD-21B2-BA1D8F02ADF9}"/>
              </a:ext>
            </a:extLst>
          </p:cNvPr>
          <p:cNvSpPr>
            <a:spLocks noGrp="1"/>
          </p:cNvSpPr>
          <p:nvPr>
            <p:ph sz="half" idx="2"/>
          </p:nvPr>
        </p:nvSpPr>
        <p:spPr>
          <a:xfrm>
            <a:off x="839788" y="2505075"/>
            <a:ext cx="5157787"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5" name="Θέση κειμένου 4">
            <a:extLst>
              <a:ext uri="{FF2B5EF4-FFF2-40B4-BE49-F238E27FC236}">
                <a16:creationId xmlns:a16="http://schemas.microsoft.com/office/drawing/2014/main" id="{1A0E0D1E-4C3C-6F70-58CA-6C3A416EB3B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Θέση περιεχομένου 5">
            <a:extLst>
              <a:ext uri="{FF2B5EF4-FFF2-40B4-BE49-F238E27FC236}">
                <a16:creationId xmlns:a16="http://schemas.microsoft.com/office/drawing/2014/main" id="{7F63BAD9-F746-0823-5446-76EF33A8D19D}"/>
              </a:ext>
            </a:extLst>
          </p:cNvPr>
          <p:cNvSpPr>
            <a:spLocks noGrp="1"/>
          </p:cNvSpPr>
          <p:nvPr>
            <p:ph sz="quarter" idx="4"/>
          </p:nvPr>
        </p:nvSpPr>
        <p:spPr>
          <a:xfrm>
            <a:off x="6172200" y="2505075"/>
            <a:ext cx="5183188" cy="3684588"/>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7" name="Θέση ημερομηνίας 6">
            <a:extLst>
              <a:ext uri="{FF2B5EF4-FFF2-40B4-BE49-F238E27FC236}">
                <a16:creationId xmlns:a16="http://schemas.microsoft.com/office/drawing/2014/main" id="{16AD6F74-61F0-7D06-A479-6D95BACFA7FA}"/>
              </a:ext>
            </a:extLst>
          </p:cNvPr>
          <p:cNvSpPr>
            <a:spLocks noGrp="1"/>
          </p:cNvSpPr>
          <p:nvPr>
            <p:ph type="dt" sz="half" idx="10"/>
          </p:nvPr>
        </p:nvSpPr>
        <p:spPr/>
        <p:txBody>
          <a:bodyPr/>
          <a:lstStyle/>
          <a:p>
            <a:fld id="{A1D16C3C-ADD3-44D7-8DE1-47534101DBBC}" type="datetimeFigureOut">
              <a:rPr lang="el-GR" smtClean="0"/>
              <a:t>2/12/2025</a:t>
            </a:fld>
            <a:endParaRPr lang="el-GR"/>
          </a:p>
        </p:txBody>
      </p:sp>
      <p:sp>
        <p:nvSpPr>
          <p:cNvPr id="8" name="Θέση υποσέλιδου 7">
            <a:extLst>
              <a:ext uri="{FF2B5EF4-FFF2-40B4-BE49-F238E27FC236}">
                <a16:creationId xmlns:a16="http://schemas.microsoft.com/office/drawing/2014/main" id="{13D18AFC-1C85-F3BC-F243-758C95E469B3}"/>
              </a:ext>
            </a:extLst>
          </p:cNvPr>
          <p:cNvSpPr>
            <a:spLocks noGrp="1"/>
          </p:cNvSpPr>
          <p:nvPr>
            <p:ph type="ftr" sz="quarter" idx="11"/>
          </p:nvPr>
        </p:nvSpPr>
        <p:spPr/>
        <p:txBody>
          <a:bodyPr/>
          <a:lstStyle/>
          <a:p>
            <a:endParaRPr lang="el-GR"/>
          </a:p>
        </p:txBody>
      </p:sp>
      <p:sp>
        <p:nvSpPr>
          <p:cNvPr id="9" name="Θέση αριθμού διαφάνειας 8">
            <a:extLst>
              <a:ext uri="{FF2B5EF4-FFF2-40B4-BE49-F238E27FC236}">
                <a16:creationId xmlns:a16="http://schemas.microsoft.com/office/drawing/2014/main" id="{BBD86E71-CDC5-FB98-FE62-50F7A5D956EF}"/>
              </a:ext>
            </a:extLst>
          </p:cNvPr>
          <p:cNvSpPr>
            <a:spLocks noGrp="1"/>
          </p:cNvSpPr>
          <p:nvPr>
            <p:ph type="sldNum" sz="quarter" idx="12"/>
          </p:nvPr>
        </p:nvSpPr>
        <p:spPr/>
        <p:txBody>
          <a:bodyPr/>
          <a:lstStyle/>
          <a:p>
            <a:fld id="{FED4078D-1DED-4BDF-8202-3FE687A7E22C}" type="slidenum">
              <a:rPr lang="el-GR" smtClean="0"/>
              <a:t>‹#›</a:t>
            </a:fld>
            <a:endParaRPr lang="el-GR"/>
          </a:p>
        </p:txBody>
      </p:sp>
    </p:spTree>
    <p:extLst>
      <p:ext uri="{BB962C8B-B14F-4D97-AF65-F5344CB8AC3E}">
        <p14:creationId xmlns:p14="http://schemas.microsoft.com/office/powerpoint/2010/main" val="39593583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A285210-0014-F186-1F69-FE2618E1BEFD}"/>
              </a:ext>
            </a:extLst>
          </p:cNvPr>
          <p:cNvSpPr>
            <a:spLocks noGrp="1"/>
          </p:cNvSpPr>
          <p:nvPr>
            <p:ph type="title"/>
          </p:nvPr>
        </p:nvSpPr>
        <p:spPr/>
        <p:txBody>
          <a:bodyPr/>
          <a:lstStyle/>
          <a:p>
            <a:r>
              <a:rPr lang="el-GR"/>
              <a:t>Κάντε κλικ για να επεξεργαστείτε τον τίτλο υποδείγματος</a:t>
            </a:r>
          </a:p>
        </p:txBody>
      </p:sp>
      <p:sp>
        <p:nvSpPr>
          <p:cNvPr id="3" name="Θέση ημερομηνίας 2">
            <a:extLst>
              <a:ext uri="{FF2B5EF4-FFF2-40B4-BE49-F238E27FC236}">
                <a16:creationId xmlns:a16="http://schemas.microsoft.com/office/drawing/2014/main" id="{D4838DFC-A433-E56C-5F5C-BAD8269843D3}"/>
              </a:ext>
            </a:extLst>
          </p:cNvPr>
          <p:cNvSpPr>
            <a:spLocks noGrp="1"/>
          </p:cNvSpPr>
          <p:nvPr>
            <p:ph type="dt" sz="half" idx="10"/>
          </p:nvPr>
        </p:nvSpPr>
        <p:spPr/>
        <p:txBody>
          <a:bodyPr/>
          <a:lstStyle/>
          <a:p>
            <a:fld id="{A1D16C3C-ADD3-44D7-8DE1-47534101DBBC}" type="datetimeFigureOut">
              <a:rPr lang="el-GR" smtClean="0"/>
              <a:t>2/12/2025</a:t>
            </a:fld>
            <a:endParaRPr lang="el-GR"/>
          </a:p>
        </p:txBody>
      </p:sp>
      <p:sp>
        <p:nvSpPr>
          <p:cNvPr id="4" name="Θέση υποσέλιδου 3">
            <a:extLst>
              <a:ext uri="{FF2B5EF4-FFF2-40B4-BE49-F238E27FC236}">
                <a16:creationId xmlns:a16="http://schemas.microsoft.com/office/drawing/2014/main" id="{CCE1D761-E241-DE64-95E1-5ABFBB27796E}"/>
              </a:ext>
            </a:extLst>
          </p:cNvPr>
          <p:cNvSpPr>
            <a:spLocks noGrp="1"/>
          </p:cNvSpPr>
          <p:nvPr>
            <p:ph type="ftr" sz="quarter" idx="11"/>
          </p:nvPr>
        </p:nvSpPr>
        <p:spPr/>
        <p:txBody>
          <a:bodyPr/>
          <a:lstStyle/>
          <a:p>
            <a:endParaRPr lang="el-GR"/>
          </a:p>
        </p:txBody>
      </p:sp>
      <p:sp>
        <p:nvSpPr>
          <p:cNvPr id="5" name="Θέση αριθμού διαφάνειας 4">
            <a:extLst>
              <a:ext uri="{FF2B5EF4-FFF2-40B4-BE49-F238E27FC236}">
                <a16:creationId xmlns:a16="http://schemas.microsoft.com/office/drawing/2014/main" id="{2156C400-C394-2719-4DAF-1E32FA807A6F}"/>
              </a:ext>
            </a:extLst>
          </p:cNvPr>
          <p:cNvSpPr>
            <a:spLocks noGrp="1"/>
          </p:cNvSpPr>
          <p:nvPr>
            <p:ph type="sldNum" sz="quarter" idx="12"/>
          </p:nvPr>
        </p:nvSpPr>
        <p:spPr/>
        <p:txBody>
          <a:bodyPr/>
          <a:lstStyle/>
          <a:p>
            <a:fld id="{FED4078D-1DED-4BDF-8202-3FE687A7E22C}" type="slidenum">
              <a:rPr lang="el-GR" smtClean="0"/>
              <a:t>‹#›</a:t>
            </a:fld>
            <a:endParaRPr lang="el-GR"/>
          </a:p>
        </p:txBody>
      </p:sp>
    </p:spTree>
    <p:extLst>
      <p:ext uri="{BB962C8B-B14F-4D97-AF65-F5344CB8AC3E}">
        <p14:creationId xmlns:p14="http://schemas.microsoft.com/office/powerpoint/2010/main" val="40102621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Θέση ημερομηνίας 1">
            <a:extLst>
              <a:ext uri="{FF2B5EF4-FFF2-40B4-BE49-F238E27FC236}">
                <a16:creationId xmlns:a16="http://schemas.microsoft.com/office/drawing/2014/main" id="{2851D0D2-5EBE-2997-7FF3-77C5395F62AE}"/>
              </a:ext>
            </a:extLst>
          </p:cNvPr>
          <p:cNvSpPr>
            <a:spLocks noGrp="1"/>
          </p:cNvSpPr>
          <p:nvPr>
            <p:ph type="dt" sz="half" idx="10"/>
          </p:nvPr>
        </p:nvSpPr>
        <p:spPr/>
        <p:txBody>
          <a:bodyPr/>
          <a:lstStyle/>
          <a:p>
            <a:fld id="{A1D16C3C-ADD3-44D7-8DE1-47534101DBBC}" type="datetimeFigureOut">
              <a:rPr lang="el-GR" smtClean="0"/>
              <a:t>2/12/2025</a:t>
            </a:fld>
            <a:endParaRPr lang="el-GR"/>
          </a:p>
        </p:txBody>
      </p:sp>
      <p:sp>
        <p:nvSpPr>
          <p:cNvPr id="3" name="Θέση υποσέλιδου 2">
            <a:extLst>
              <a:ext uri="{FF2B5EF4-FFF2-40B4-BE49-F238E27FC236}">
                <a16:creationId xmlns:a16="http://schemas.microsoft.com/office/drawing/2014/main" id="{43F9AC85-BCAA-A9B0-1F81-499D7615A83D}"/>
              </a:ext>
            </a:extLst>
          </p:cNvPr>
          <p:cNvSpPr>
            <a:spLocks noGrp="1"/>
          </p:cNvSpPr>
          <p:nvPr>
            <p:ph type="ftr" sz="quarter" idx="11"/>
          </p:nvPr>
        </p:nvSpPr>
        <p:spPr/>
        <p:txBody>
          <a:bodyPr/>
          <a:lstStyle/>
          <a:p>
            <a:endParaRPr lang="el-GR"/>
          </a:p>
        </p:txBody>
      </p:sp>
      <p:sp>
        <p:nvSpPr>
          <p:cNvPr id="4" name="Θέση αριθμού διαφάνειας 3">
            <a:extLst>
              <a:ext uri="{FF2B5EF4-FFF2-40B4-BE49-F238E27FC236}">
                <a16:creationId xmlns:a16="http://schemas.microsoft.com/office/drawing/2014/main" id="{E2D85895-2470-0ED1-F6C1-4D04DD994615}"/>
              </a:ext>
            </a:extLst>
          </p:cNvPr>
          <p:cNvSpPr>
            <a:spLocks noGrp="1"/>
          </p:cNvSpPr>
          <p:nvPr>
            <p:ph type="sldNum" sz="quarter" idx="12"/>
          </p:nvPr>
        </p:nvSpPr>
        <p:spPr/>
        <p:txBody>
          <a:bodyPr/>
          <a:lstStyle/>
          <a:p>
            <a:fld id="{FED4078D-1DED-4BDF-8202-3FE687A7E22C}" type="slidenum">
              <a:rPr lang="el-GR" smtClean="0"/>
              <a:t>‹#›</a:t>
            </a:fld>
            <a:endParaRPr lang="el-GR"/>
          </a:p>
        </p:txBody>
      </p:sp>
    </p:spTree>
    <p:extLst>
      <p:ext uri="{BB962C8B-B14F-4D97-AF65-F5344CB8AC3E}">
        <p14:creationId xmlns:p14="http://schemas.microsoft.com/office/powerpoint/2010/main" val="19589145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1C7394BF-0FCF-3516-3012-A72730D0F623}"/>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περιεχομένου 2">
            <a:extLst>
              <a:ext uri="{FF2B5EF4-FFF2-40B4-BE49-F238E27FC236}">
                <a16:creationId xmlns:a16="http://schemas.microsoft.com/office/drawing/2014/main" id="{9C937B28-5302-0477-E158-98D2690C823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κειμένου 3">
            <a:extLst>
              <a:ext uri="{FF2B5EF4-FFF2-40B4-BE49-F238E27FC236}">
                <a16:creationId xmlns:a16="http://schemas.microsoft.com/office/drawing/2014/main" id="{AF100395-6FDB-5F02-406E-D3811C540CE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21D548B7-6AD7-9632-E5D7-4642CB3FBA9F}"/>
              </a:ext>
            </a:extLst>
          </p:cNvPr>
          <p:cNvSpPr>
            <a:spLocks noGrp="1"/>
          </p:cNvSpPr>
          <p:nvPr>
            <p:ph type="dt" sz="half" idx="10"/>
          </p:nvPr>
        </p:nvSpPr>
        <p:spPr/>
        <p:txBody>
          <a:bodyPr/>
          <a:lstStyle/>
          <a:p>
            <a:fld id="{A1D16C3C-ADD3-44D7-8DE1-47534101DBBC}" type="datetimeFigureOut">
              <a:rPr lang="el-GR" smtClean="0"/>
              <a:t>2/12/2025</a:t>
            </a:fld>
            <a:endParaRPr lang="el-GR"/>
          </a:p>
        </p:txBody>
      </p:sp>
      <p:sp>
        <p:nvSpPr>
          <p:cNvPr id="6" name="Θέση υποσέλιδου 5">
            <a:extLst>
              <a:ext uri="{FF2B5EF4-FFF2-40B4-BE49-F238E27FC236}">
                <a16:creationId xmlns:a16="http://schemas.microsoft.com/office/drawing/2014/main" id="{8974A369-444F-80B1-6F4A-8D816D31B9D1}"/>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39058E1D-3F0D-F66C-E4EB-0544D0B72671}"/>
              </a:ext>
            </a:extLst>
          </p:cNvPr>
          <p:cNvSpPr>
            <a:spLocks noGrp="1"/>
          </p:cNvSpPr>
          <p:nvPr>
            <p:ph type="sldNum" sz="quarter" idx="12"/>
          </p:nvPr>
        </p:nvSpPr>
        <p:spPr/>
        <p:txBody>
          <a:bodyPr/>
          <a:lstStyle/>
          <a:p>
            <a:fld id="{FED4078D-1DED-4BDF-8202-3FE687A7E22C}" type="slidenum">
              <a:rPr lang="el-GR" smtClean="0"/>
              <a:t>‹#›</a:t>
            </a:fld>
            <a:endParaRPr lang="el-GR"/>
          </a:p>
        </p:txBody>
      </p:sp>
    </p:spTree>
    <p:extLst>
      <p:ext uri="{BB962C8B-B14F-4D97-AF65-F5344CB8AC3E}">
        <p14:creationId xmlns:p14="http://schemas.microsoft.com/office/powerpoint/2010/main" val="26432663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CB5C3B1-7552-21A8-7870-048443563AF2}"/>
              </a:ext>
            </a:extLst>
          </p:cNvPr>
          <p:cNvSpPr>
            <a:spLocks noGrp="1"/>
          </p:cNvSpPr>
          <p:nvPr>
            <p:ph type="title"/>
          </p:nvPr>
        </p:nvSpPr>
        <p:spPr>
          <a:xfrm>
            <a:off x="839788" y="457200"/>
            <a:ext cx="3932237" cy="1600200"/>
          </a:xfrm>
        </p:spPr>
        <p:txBody>
          <a:bodyPr anchor="b"/>
          <a:lstStyle>
            <a:lvl1pPr>
              <a:defRPr sz="3200"/>
            </a:lvl1pPr>
          </a:lstStyle>
          <a:p>
            <a:r>
              <a:rPr lang="el-GR"/>
              <a:t>Κάντε κλικ για να επεξεργαστείτε τον τίτλο υποδείγματος</a:t>
            </a:r>
          </a:p>
        </p:txBody>
      </p:sp>
      <p:sp>
        <p:nvSpPr>
          <p:cNvPr id="3" name="Θέση εικόνας 2">
            <a:extLst>
              <a:ext uri="{FF2B5EF4-FFF2-40B4-BE49-F238E27FC236}">
                <a16:creationId xmlns:a16="http://schemas.microsoft.com/office/drawing/2014/main" id="{58ADBEE0-C64D-38EE-9945-70F2DCB8216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Θέση κειμένου 3">
            <a:extLst>
              <a:ext uri="{FF2B5EF4-FFF2-40B4-BE49-F238E27FC236}">
                <a16:creationId xmlns:a16="http://schemas.microsoft.com/office/drawing/2014/main" id="{C81EEF41-969A-28FC-2EBF-297BAAB8204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Θέση ημερομηνίας 4">
            <a:extLst>
              <a:ext uri="{FF2B5EF4-FFF2-40B4-BE49-F238E27FC236}">
                <a16:creationId xmlns:a16="http://schemas.microsoft.com/office/drawing/2014/main" id="{4BEBC05D-8BAC-2A91-EC52-891D4A0D5875}"/>
              </a:ext>
            </a:extLst>
          </p:cNvPr>
          <p:cNvSpPr>
            <a:spLocks noGrp="1"/>
          </p:cNvSpPr>
          <p:nvPr>
            <p:ph type="dt" sz="half" idx="10"/>
          </p:nvPr>
        </p:nvSpPr>
        <p:spPr/>
        <p:txBody>
          <a:bodyPr/>
          <a:lstStyle/>
          <a:p>
            <a:fld id="{A1D16C3C-ADD3-44D7-8DE1-47534101DBBC}" type="datetimeFigureOut">
              <a:rPr lang="el-GR" smtClean="0"/>
              <a:t>2/12/2025</a:t>
            </a:fld>
            <a:endParaRPr lang="el-GR"/>
          </a:p>
        </p:txBody>
      </p:sp>
      <p:sp>
        <p:nvSpPr>
          <p:cNvPr id="6" name="Θέση υποσέλιδου 5">
            <a:extLst>
              <a:ext uri="{FF2B5EF4-FFF2-40B4-BE49-F238E27FC236}">
                <a16:creationId xmlns:a16="http://schemas.microsoft.com/office/drawing/2014/main" id="{53492635-D0E1-947B-FCFD-E01CD63CE972}"/>
              </a:ext>
            </a:extLst>
          </p:cNvPr>
          <p:cNvSpPr>
            <a:spLocks noGrp="1"/>
          </p:cNvSpPr>
          <p:nvPr>
            <p:ph type="ftr" sz="quarter" idx="11"/>
          </p:nvPr>
        </p:nvSpPr>
        <p:spPr/>
        <p:txBody>
          <a:bodyPr/>
          <a:lstStyle/>
          <a:p>
            <a:endParaRPr lang="el-GR"/>
          </a:p>
        </p:txBody>
      </p:sp>
      <p:sp>
        <p:nvSpPr>
          <p:cNvPr id="7" name="Θέση αριθμού διαφάνειας 6">
            <a:extLst>
              <a:ext uri="{FF2B5EF4-FFF2-40B4-BE49-F238E27FC236}">
                <a16:creationId xmlns:a16="http://schemas.microsoft.com/office/drawing/2014/main" id="{B3129075-F1BE-2A89-81DE-B49C11949F2E}"/>
              </a:ext>
            </a:extLst>
          </p:cNvPr>
          <p:cNvSpPr>
            <a:spLocks noGrp="1"/>
          </p:cNvSpPr>
          <p:nvPr>
            <p:ph type="sldNum" sz="quarter" idx="12"/>
          </p:nvPr>
        </p:nvSpPr>
        <p:spPr/>
        <p:txBody>
          <a:bodyPr/>
          <a:lstStyle/>
          <a:p>
            <a:fld id="{FED4078D-1DED-4BDF-8202-3FE687A7E22C}" type="slidenum">
              <a:rPr lang="el-GR" smtClean="0"/>
              <a:t>‹#›</a:t>
            </a:fld>
            <a:endParaRPr lang="el-GR"/>
          </a:p>
        </p:txBody>
      </p:sp>
    </p:spTree>
    <p:extLst>
      <p:ext uri="{BB962C8B-B14F-4D97-AF65-F5344CB8AC3E}">
        <p14:creationId xmlns:p14="http://schemas.microsoft.com/office/powerpoint/2010/main" val="25142677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Θέση τίτλου 1">
            <a:extLst>
              <a:ext uri="{FF2B5EF4-FFF2-40B4-BE49-F238E27FC236}">
                <a16:creationId xmlns:a16="http://schemas.microsoft.com/office/drawing/2014/main" id="{DCBC5C9B-12E9-B90B-6DBB-C23D26EF1D6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l-GR"/>
              <a:t>Κάντε κλικ για να επεξεργαστείτε τον τίτλο υποδείγματος</a:t>
            </a:r>
          </a:p>
        </p:txBody>
      </p:sp>
      <p:sp>
        <p:nvSpPr>
          <p:cNvPr id="3" name="Θέση κειμένου 2">
            <a:extLst>
              <a:ext uri="{FF2B5EF4-FFF2-40B4-BE49-F238E27FC236}">
                <a16:creationId xmlns:a16="http://schemas.microsoft.com/office/drawing/2014/main" id="{6F1F0E4E-5B76-8384-2D26-50E39531B86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p>
        </p:txBody>
      </p:sp>
      <p:sp>
        <p:nvSpPr>
          <p:cNvPr id="4" name="Θέση ημερομηνίας 3">
            <a:extLst>
              <a:ext uri="{FF2B5EF4-FFF2-40B4-BE49-F238E27FC236}">
                <a16:creationId xmlns:a16="http://schemas.microsoft.com/office/drawing/2014/main" id="{6D31A951-0E9E-1611-3D33-8AE98610F25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1D16C3C-ADD3-44D7-8DE1-47534101DBBC}" type="datetimeFigureOut">
              <a:rPr lang="el-GR" smtClean="0"/>
              <a:t>2/12/2025</a:t>
            </a:fld>
            <a:endParaRPr lang="el-GR"/>
          </a:p>
        </p:txBody>
      </p:sp>
      <p:sp>
        <p:nvSpPr>
          <p:cNvPr id="5" name="Θέση υποσέλιδου 4">
            <a:extLst>
              <a:ext uri="{FF2B5EF4-FFF2-40B4-BE49-F238E27FC236}">
                <a16:creationId xmlns:a16="http://schemas.microsoft.com/office/drawing/2014/main" id="{FE979FB3-D5B3-04F3-C910-404E30DB00F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Θέση αριθμού διαφάνειας 5">
            <a:extLst>
              <a:ext uri="{FF2B5EF4-FFF2-40B4-BE49-F238E27FC236}">
                <a16:creationId xmlns:a16="http://schemas.microsoft.com/office/drawing/2014/main" id="{1F2B0CEE-2688-F624-9573-EB58FEF69E8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ED4078D-1DED-4BDF-8202-3FE687A7E22C}" type="slidenum">
              <a:rPr lang="el-GR" smtClean="0"/>
              <a:t>‹#›</a:t>
            </a:fld>
            <a:endParaRPr lang="el-GR"/>
          </a:p>
        </p:txBody>
      </p:sp>
    </p:spTree>
    <p:extLst>
      <p:ext uri="{BB962C8B-B14F-4D97-AF65-F5344CB8AC3E}">
        <p14:creationId xmlns:p14="http://schemas.microsoft.com/office/powerpoint/2010/main" val="365294500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7" name="Rectangle 16">
            <a:extLst>
              <a:ext uri="{FF2B5EF4-FFF2-40B4-BE49-F238E27FC236}">
                <a16:creationId xmlns:a16="http://schemas.microsoft.com/office/drawing/2014/main" id="{C3896A03-3945-419A-B66B-4EE266EDD15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 y="0"/>
            <a:ext cx="6083447" cy="6858001"/>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Τίτλος 1">
            <a:extLst>
              <a:ext uri="{FF2B5EF4-FFF2-40B4-BE49-F238E27FC236}">
                <a16:creationId xmlns:a16="http://schemas.microsoft.com/office/drawing/2014/main" id="{CD1C1C6E-2FCE-490D-988E-FCDBFA27D478}"/>
              </a:ext>
            </a:extLst>
          </p:cNvPr>
          <p:cNvSpPr>
            <a:spLocks noGrp="1"/>
          </p:cNvSpPr>
          <p:nvPr>
            <p:ph type="ctrTitle"/>
          </p:nvPr>
        </p:nvSpPr>
        <p:spPr>
          <a:xfrm>
            <a:off x="1155556" y="6214530"/>
            <a:ext cx="4284418" cy="321736"/>
          </a:xfrm>
        </p:spPr>
        <p:txBody>
          <a:bodyPr anchor="b">
            <a:noAutofit/>
          </a:bodyPr>
          <a:lstStyle/>
          <a:p>
            <a:pPr algn="l"/>
            <a:r>
              <a:rPr lang="el-GR" sz="1800" b="1" dirty="0">
                <a:solidFill>
                  <a:schemeClr val="bg1"/>
                </a:solidFill>
                <a:effectLst>
                  <a:outerShdw blurRad="38100" dist="38100" dir="2700000" algn="tl">
                    <a:srgbClr val="000000">
                      <a:alpha val="43137"/>
                    </a:srgbClr>
                  </a:outerShdw>
                </a:effectLst>
              </a:rPr>
              <a:t>Κωνσταντίνος Θεοτόκης</a:t>
            </a:r>
          </a:p>
        </p:txBody>
      </p:sp>
      <p:sp>
        <p:nvSpPr>
          <p:cNvPr id="19" name="Rectangle 18">
            <a:extLst>
              <a:ext uri="{FF2B5EF4-FFF2-40B4-BE49-F238E27FC236}">
                <a16:creationId xmlns:a16="http://schemas.microsoft.com/office/drawing/2014/main" id="{B34F5AD2-EDBD-4BBD-A55C-EAFFD0C7097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096000" y="0"/>
            <a:ext cx="6095990" cy="6858001"/>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Υπότιτλος 2">
            <a:extLst>
              <a:ext uri="{FF2B5EF4-FFF2-40B4-BE49-F238E27FC236}">
                <a16:creationId xmlns:a16="http://schemas.microsoft.com/office/drawing/2014/main" id="{343DFCD8-4993-2159-37D0-CD1D7B4BB40E}"/>
              </a:ext>
            </a:extLst>
          </p:cNvPr>
          <p:cNvSpPr>
            <a:spLocks noGrp="1"/>
          </p:cNvSpPr>
          <p:nvPr>
            <p:ph type="subTitle" idx="1"/>
          </p:nvPr>
        </p:nvSpPr>
        <p:spPr>
          <a:xfrm>
            <a:off x="6739465" y="6214525"/>
            <a:ext cx="4305856" cy="321733"/>
          </a:xfrm>
        </p:spPr>
        <p:txBody>
          <a:bodyPr anchor="b">
            <a:normAutofit lnSpcReduction="10000"/>
          </a:bodyPr>
          <a:lstStyle/>
          <a:p>
            <a:pPr algn="r"/>
            <a:r>
              <a:rPr lang="el-GR" sz="1800" dirty="0"/>
              <a:t>Έλλη Αλεξίου &amp; τη Γαλάτεια Καζαντζάκη</a:t>
            </a:r>
          </a:p>
        </p:txBody>
      </p:sp>
      <p:pic>
        <p:nvPicPr>
          <p:cNvPr id="5" name="Εικόνα 4" descr="Εικόνα που περιέχει ανθρώπινο πρόσωπο, ρουχισμός, ρετρό στιλ, άτομο&#10;&#10;Περιγραφή που δημιουργήθηκε αυτόματα">
            <a:extLst>
              <a:ext uri="{FF2B5EF4-FFF2-40B4-BE49-F238E27FC236}">
                <a16:creationId xmlns:a16="http://schemas.microsoft.com/office/drawing/2014/main" id="{ACA7FE90-FB82-F6B5-A9D5-B26B04D8D3D3}"/>
              </a:ext>
            </a:extLst>
          </p:cNvPr>
          <p:cNvPicPr>
            <a:picLocks noChangeAspect="1"/>
          </p:cNvPicPr>
          <p:nvPr/>
        </p:nvPicPr>
        <p:blipFill rotWithShape="1">
          <a:blip r:embed="rId2">
            <a:extLst>
              <a:ext uri="{28A0092B-C50C-407E-A947-70E740481C1C}">
                <a14:useLocalDpi xmlns:a14="http://schemas.microsoft.com/office/drawing/2010/main" val="0"/>
              </a:ext>
            </a:extLst>
          </a:blip>
          <a:srcRect r="-2" b="29005"/>
          <a:stretch/>
        </p:blipFill>
        <p:spPr>
          <a:xfrm>
            <a:off x="1155556" y="637761"/>
            <a:ext cx="9889765" cy="5576763"/>
          </a:xfrm>
          <a:prstGeom prst="rect">
            <a:avLst/>
          </a:prstGeom>
        </p:spPr>
      </p:pic>
    </p:spTree>
    <p:extLst>
      <p:ext uri="{BB962C8B-B14F-4D97-AF65-F5344CB8AC3E}">
        <p14:creationId xmlns:p14="http://schemas.microsoft.com/office/powerpoint/2010/main" val="27278435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E8942DE-8C16-AE01-B788-097A555170B9}"/>
              </a:ext>
            </a:extLst>
          </p:cNvPr>
          <p:cNvSpPr>
            <a:spLocks noGrp="1"/>
          </p:cNvSpPr>
          <p:nvPr>
            <p:ph type="title"/>
          </p:nvPr>
        </p:nvSpPr>
        <p:spPr>
          <a:xfrm>
            <a:off x="838200" y="365125"/>
            <a:ext cx="10515600" cy="455969"/>
          </a:xfrm>
        </p:spPr>
        <p:txBody>
          <a:bodyPr>
            <a:normAutofit fontScale="90000"/>
          </a:bodyPr>
          <a:lstStyle/>
          <a:p>
            <a:r>
              <a:rPr lang="el-GR" dirty="0"/>
              <a:t>Βιογραφία</a:t>
            </a:r>
          </a:p>
        </p:txBody>
      </p:sp>
      <p:sp>
        <p:nvSpPr>
          <p:cNvPr id="3" name="Θέση περιεχομένου 2">
            <a:extLst>
              <a:ext uri="{FF2B5EF4-FFF2-40B4-BE49-F238E27FC236}">
                <a16:creationId xmlns:a16="http://schemas.microsoft.com/office/drawing/2014/main" id="{DE595031-30CA-0C46-2AFB-174A8FD6419F}"/>
              </a:ext>
            </a:extLst>
          </p:cNvPr>
          <p:cNvSpPr>
            <a:spLocks noGrp="1"/>
          </p:cNvSpPr>
          <p:nvPr>
            <p:ph sz="half" idx="1"/>
          </p:nvPr>
        </p:nvSpPr>
        <p:spPr>
          <a:xfrm>
            <a:off x="337930" y="1282148"/>
            <a:ext cx="5681870" cy="4894815"/>
          </a:xfrm>
        </p:spPr>
        <p:txBody>
          <a:bodyPr>
            <a:noAutofit/>
          </a:bodyPr>
          <a:lstStyle/>
          <a:p>
            <a:pPr algn="just"/>
            <a:r>
              <a:rPr lang="el-GR" sz="1400" dirty="0"/>
              <a:t>1872. Γεννιέται ο Κ. Θεοτόκης. Γιος του Μάρκου (45 ετών) και της Αγγελικής Πολυλά (17 ετών).</a:t>
            </a:r>
          </a:p>
          <a:p>
            <a:pPr algn="just"/>
            <a:r>
              <a:rPr lang="el-GR" sz="1400" dirty="0"/>
              <a:t>1877-1888. Διδάσκεται τα πρώτα γράμματα και σε ηλικία 16 ετών τελειώνει το γυμνάσιο. Το 1884 μαζί με τον αδελφό του Δημήτριο εκδίδουν μια εφημερίδα. Ιδρύει εντομολογικό μουσείο. Ασχολείται με θετικές επιστήμες και γράφει συγγράμματα.</a:t>
            </a:r>
          </a:p>
          <a:p>
            <a:pPr algn="just"/>
            <a:r>
              <a:rPr lang="el-GR" sz="1400" dirty="0"/>
              <a:t>1889-1890. Σπουδαστής της φυσικομαθηματικής στη Σορβόννη.</a:t>
            </a:r>
          </a:p>
          <a:p>
            <a:pPr algn="just"/>
            <a:r>
              <a:rPr lang="el-GR" sz="1400" dirty="0"/>
              <a:t>1891. Συνεχίζει τη σπάταλη ζωή στη Βενετία. Δεσμός με τη </a:t>
            </a:r>
            <a:r>
              <a:rPr lang="el-GR" sz="1400" dirty="0" err="1"/>
              <a:t>βαρώνη</a:t>
            </a:r>
            <a:r>
              <a:rPr lang="el-GR" sz="1400" dirty="0"/>
              <a:t> </a:t>
            </a:r>
            <a:r>
              <a:rPr lang="el-GR" sz="1400" dirty="0" err="1"/>
              <a:t>Ερνεστίνη</a:t>
            </a:r>
            <a:r>
              <a:rPr lang="el-GR" sz="1400" dirty="0"/>
              <a:t> φον </a:t>
            </a:r>
            <a:r>
              <a:rPr lang="el-GR" sz="1400" dirty="0" err="1"/>
              <a:t>Μάλοβιτς</a:t>
            </a:r>
            <a:r>
              <a:rPr lang="el-GR" sz="1400" dirty="0"/>
              <a:t>, 17 χρόνια μεγαλύτερή του.</a:t>
            </a:r>
          </a:p>
          <a:p>
            <a:pPr algn="just"/>
            <a:r>
              <a:rPr lang="el-GR" sz="1400" dirty="0"/>
              <a:t>1893. Γάμος με </a:t>
            </a:r>
            <a:r>
              <a:rPr lang="el-GR" sz="1400" dirty="0" err="1"/>
              <a:t>Ερνεστίνη</a:t>
            </a:r>
            <a:r>
              <a:rPr lang="el-GR" sz="1400" dirty="0"/>
              <a:t> στην Πράγα κατά το καθολικό δόγμα.</a:t>
            </a:r>
          </a:p>
          <a:p>
            <a:pPr algn="just"/>
            <a:r>
              <a:rPr lang="el-GR" sz="1400" dirty="0"/>
              <a:t>1894-1900. Εγκατάσταση του ζεύγους στον Πύργο των </a:t>
            </a:r>
            <a:r>
              <a:rPr lang="el-GR" sz="1400" dirty="0" err="1"/>
              <a:t>Καρουσάδων</a:t>
            </a:r>
            <a:r>
              <a:rPr lang="el-GR" sz="1400" dirty="0"/>
              <a:t>. Γνωριμία με τον Λορέντζο Μαβίλη.  Συμμετοχή στην Κρητική Επανάσταση του 1896 και στον Πόλεμο του 1897.  - Μυείται στη σανσκριτική μυθολογία. –Το 1990 πεθαίνει η κόρη του από μηνιγγίτιδα. Σπουδές στο Γκρατς. Επήρεια του Νίτσε και του γερμανικού ιδεαλισμού. Γνωριμία με τα έργα του Μαρξ.  Γράφει τα πρώτα του κείμενα («Πάθος», «</a:t>
            </a:r>
            <a:r>
              <a:rPr lang="el-GR" sz="1400" dirty="0" err="1"/>
              <a:t>Πίστομα</a:t>
            </a:r>
            <a:r>
              <a:rPr lang="el-GR" sz="1400" dirty="0"/>
              <a:t>», κ.ά.).</a:t>
            </a:r>
          </a:p>
          <a:p>
            <a:pPr algn="just"/>
            <a:r>
              <a:rPr lang="el-GR" sz="1400" dirty="0"/>
              <a:t>1903 Γνωριμία και ανάπτυξη φιλίας με την Ειρήνη Δενδρινού.</a:t>
            </a:r>
          </a:p>
          <a:p>
            <a:pPr algn="just"/>
            <a:r>
              <a:rPr lang="el-GR" sz="1400" dirty="0"/>
              <a:t>1901-  Δημοσιεύει διηγήματα και «</a:t>
            </a:r>
            <a:r>
              <a:rPr lang="el-GR" sz="1400" dirty="0" err="1"/>
              <a:t>βαιδικά</a:t>
            </a:r>
            <a:r>
              <a:rPr lang="el-GR" sz="1400" dirty="0"/>
              <a:t>» κείμενα.</a:t>
            </a:r>
          </a:p>
          <a:p>
            <a:pPr algn="just"/>
            <a:r>
              <a:rPr lang="el-GR" sz="1400" dirty="0"/>
              <a:t>1907-1909. Φοιτά στο Πανεπιστήμιο του Μονάχου. Συνεχίζει να γράφει και τα μεταφράζει. </a:t>
            </a:r>
          </a:p>
        </p:txBody>
      </p:sp>
      <p:sp>
        <p:nvSpPr>
          <p:cNvPr id="4" name="Θέση περιεχομένου 3">
            <a:extLst>
              <a:ext uri="{FF2B5EF4-FFF2-40B4-BE49-F238E27FC236}">
                <a16:creationId xmlns:a16="http://schemas.microsoft.com/office/drawing/2014/main" id="{9F2EF836-3C53-197E-E917-F957775437E8}"/>
              </a:ext>
            </a:extLst>
          </p:cNvPr>
          <p:cNvSpPr>
            <a:spLocks noGrp="1"/>
          </p:cNvSpPr>
          <p:nvPr>
            <p:ph sz="half" idx="2"/>
          </p:nvPr>
        </p:nvSpPr>
        <p:spPr>
          <a:xfrm>
            <a:off x="6172199" y="467140"/>
            <a:ext cx="5814391" cy="5709824"/>
          </a:xfrm>
        </p:spPr>
        <p:txBody>
          <a:bodyPr>
            <a:normAutofit/>
          </a:bodyPr>
          <a:lstStyle/>
          <a:p>
            <a:pPr algn="just"/>
            <a:r>
              <a:rPr lang="el-GR" sz="1200" dirty="0"/>
              <a:t>1911. «Σοσιαλιστικός Όμιλος Κέρκυρας και «Αλληλοβοηθητικός εργατικός σύνδεσμος Κέρκυρας».  </a:t>
            </a:r>
          </a:p>
          <a:p>
            <a:pPr algn="just"/>
            <a:r>
              <a:rPr lang="el-GR" sz="1200" dirty="0"/>
              <a:t>1912 Θάνατος </a:t>
            </a:r>
            <a:r>
              <a:rPr lang="el-GR" sz="1200" dirty="0" err="1"/>
              <a:t>Λορέντζου</a:t>
            </a:r>
            <a:r>
              <a:rPr lang="el-GR" sz="1200" dirty="0"/>
              <a:t> Μαβίλη.</a:t>
            </a:r>
          </a:p>
          <a:p>
            <a:pPr algn="just"/>
            <a:r>
              <a:rPr lang="el-GR" sz="1200" b="1" dirty="0"/>
              <a:t>1914:  </a:t>
            </a:r>
            <a:r>
              <a:rPr lang="el-GR" sz="1200" b="1" i="1" dirty="0"/>
              <a:t>Η τιμή και το χρήμα. </a:t>
            </a:r>
            <a:r>
              <a:rPr lang="el-GR" sz="1200" b="1" dirty="0"/>
              <a:t>1915:</a:t>
            </a:r>
            <a:r>
              <a:rPr lang="el-GR" sz="1200" b="1" i="1" dirty="0"/>
              <a:t> Κερκυραϊκή Ανθολογία. Μεταφράσεις </a:t>
            </a:r>
            <a:r>
              <a:rPr lang="el-GR" sz="1200" b="1" i="1" dirty="0" err="1"/>
              <a:t>Σίλλερ</a:t>
            </a:r>
            <a:r>
              <a:rPr lang="el-GR" sz="1200" b="1" i="1" dirty="0"/>
              <a:t> και </a:t>
            </a:r>
            <a:r>
              <a:rPr lang="el-GR" sz="1200" b="1" i="1" dirty="0" err="1"/>
              <a:t>Γκαίτε</a:t>
            </a:r>
            <a:r>
              <a:rPr lang="el-GR" sz="1200" b="1" i="1" dirty="0"/>
              <a:t>. </a:t>
            </a:r>
          </a:p>
          <a:p>
            <a:pPr algn="just"/>
            <a:r>
              <a:rPr lang="el-GR" sz="1200" dirty="0"/>
              <a:t>1916: Εκδηλώνεται το κίνημα της Θεσσαλονίκης. Έχει επαφές.</a:t>
            </a:r>
          </a:p>
          <a:p>
            <a:pPr algn="just"/>
            <a:r>
              <a:rPr lang="el-GR" sz="1200" dirty="0"/>
              <a:t>1917-1918: Η πτώση της </a:t>
            </a:r>
            <a:r>
              <a:rPr lang="el-GR" sz="1200" dirty="0" err="1"/>
              <a:t>αυστρουγγρικής</a:t>
            </a:r>
            <a:r>
              <a:rPr lang="el-GR" sz="1200" dirty="0"/>
              <a:t> μοναρχίας τους έχει κάνει πάμφτωχους. Αναλαμβάνει επιμελητής στις εκδόσεις Ελευθερουδάκη. Συνεχίζει να μεταφράζει και αρχίζει να γράφει τον Κατάδικο και τη Ζωή και το θάνατο του Καραβέλα. </a:t>
            </a:r>
            <a:r>
              <a:rPr lang="el-GR" sz="1200" b="0" i="0" dirty="0">
                <a:solidFill>
                  <a:srgbClr val="000000"/>
                </a:solidFill>
                <a:effectLst/>
                <a:latin typeface="Open Sans" panose="020B0606030504020204" pitchFamily="34" charset="0"/>
              </a:rPr>
              <a:t>Αρνήθηκε να δεχθεί κρατικά παράσημα που του πρόσφεραν για τις υπηρεσίες του. Ενώ πια η φτώχεια τον εξουθένωνε, αρνήθηκε να αποδεχθεί και διορισμό του στην Αθήνα σε κρατική Διεύθυνση Λογοκρισίας.</a:t>
            </a:r>
            <a:endParaRPr lang="el-GR" sz="1200" dirty="0"/>
          </a:p>
          <a:p>
            <a:pPr algn="just"/>
            <a:r>
              <a:rPr lang="el-GR" sz="1200" dirty="0"/>
              <a:t>1919-1922. Διορίζεται στην Εθνική Βιβλιοθήκη με χαμηλό μισθό. Πουλάει όλα τα δικαιώματα των έργων του σε εξευτελιστικές τιμές. Αρρωσταίνει. Εκδίδει τα ωριμότερα έργα του. Μεταφράζει </a:t>
            </a:r>
            <a:r>
              <a:rPr lang="el-GR" sz="1200" dirty="0" err="1"/>
              <a:t>Γκαίτε</a:t>
            </a:r>
            <a:r>
              <a:rPr lang="el-GR" sz="1200" dirty="0"/>
              <a:t>, Σαίξπηρ, </a:t>
            </a:r>
            <a:r>
              <a:rPr lang="el-GR" sz="1200" dirty="0" err="1"/>
              <a:t>Φλωμπέρ</a:t>
            </a:r>
            <a:r>
              <a:rPr lang="el-GR" sz="1200" dirty="0"/>
              <a:t>.</a:t>
            </a:r>
          </a:p>
          <a:p>
            <a:pPr algn="just"/>
            <a:r>
              <a:rPr lang="el-GR" sz="1200" dirty="0"/>
              <a:t>1923. </a:t>
            </a:r>
            <a:r>
              <a:rPr lang="el-GR" sz="1200" dirty="0">
                <a:solidFill>
                  <a:srgbClr val="000000"/>
                </a:solidFill>
              </a:rPr>
              <a:t>Π</a:t>
            </a:r>
            <a:r>
              <a:rPr lang="el-GR" sz="1200" b="0" i="0" dirty="0">
                <a:solidFill>
                  <a:srgbClr val="000000"/>
                </a:solidFill>
                <a:effectLst/>
              </a:rPr>
              <a:t>έθανε στην Κέρκυρα την 1η Ιούλη 1923, σε ηλικία 51 ετών.</a:t>
            </a:r>
            <a:r>
              <a:rPr lang="el-GR" sz="1200" dirty="0"/>
              <a:t> Το πεζογράφημά του «Ο παπά Ιορδάνης Περίχαρος και η ενορία του» που άρχισε το 1922 μένει ανολοκλήρωτο.</a:t>
            </a:r>
          </a:p>
          <a:p>
            <a:endParaRPr lang="el-GR" sz="1200" dirty="0"/>
          </a:p>
          <a:p>
            <a:r>
              <a:rPr lang="el-GR" sz="1200" b="1" i="1" dirty="0"/>
              <a:t>Κατάδικος</a:t>
            </a:r>
            <a:r>
              <a:rPr lang="el-GR" sz="1200" b="1" dirty="0"/>
              <a:t>: πρώτη έκδοση το 1919 και δεύτερη το 1922. </a:t>
            </a:r>
          </a:p>
          <a:p>
            <a:r>
              <a:rPr lang="el-GR" sz="1200" b="1" i="1" dirty="0"/>
              <a:t>Η ζωή και ο θάνατος του Καραβέλα</a:t>
            </a:r>
            <a:r>
              <a:rPr lang="el-GR" sz="1200" b="1" dirty="0"/>
              <a:t>: πρώτη έκδοση το 1920 και δεύτερη το 1923.</a:t>
            </a:r>
          </a:p>
          <a:p>
            <a:pPr algn="just"/>
            <a:r>
              <a:rPr lang="el-GR" sz="1200" b="1" i="1" dirty="0"/>
              <a:t>Οι σκλάβοι στα δεσμά τους</a:t>
            </a:r>
            <a:r>
              <a:rPr lang="el-GR" sz="1200" b="1" dirty="0"/>
              <a:t>: 1922. </a:t>
            </a:r>
            <a:r>
              <a:rPr lang="el-GR" sz="1200" dirty="0"/>
              <a:t>(</a:t>
            </a:r>
            <a:r>
              <a:rPr lang="el-GR" sz="1200" b="0" i="0" dirty="0">
                <a:solidFill>
                  <a:srgbClr val="000000"/>
                </a:solidFill>
                <a:effectLst/>
              </a:rPr>
              <a:t>Με επίκεντρο την οικογένεια του ξεπεσμένου αριστοκράτη Αλέξανδρου </a:t>
            </a:r>
            <a:r>
              <a:rPr lang="el-GR" sz="1200" b="0" i="0" dirty="0" err="1">
                <a:solidFill>
                  <a:srgbClr val="000000"/>
                </a:solidFill>
                <a:effectLst/>
              </a:rPr>
              <a:t>Οφιομάχου</a:t>
            </a:r>
            <a:r>
              <a:rPr lang="el-GR" sz="1200" b="0" i="0" dirty="0">
                <a:solidFill>
                  <a:srgbClr val="000000"/>
                </a:solidFill>
                <a:effectLst/>
              </a:rPr>
              <a:t>, περιγράφεται η κατάρρευση της φεουδαρχίας: η αμείλικτη εκτόπισή της από την αστική τάξη σε όλους τους τομείς της ζωής</a:t>
            </a:r>
            <a:r>
              <a:rPr lang="el-GR" sz="1200" dirty="0"/>
              <a:t>).</a:t>
            </a:r>
          </a:p>
        </p:txBody>
      </p:sp>
    </p:spTree>
    <p:extLst>
      <p:ext uri="{BB962C8B-B14F-4D97-AF65-F5344CB8AC3E}">
        <p14:creationId xmlns:p14="http://schemas.microsoft.com/office/powerpoint/2010/main" val="7638333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56D2CBAF-D7B4-43D0-C30C-109D57C16496}"/>
              </a:ext>
            </a:extLst>
          </p:cNvPr>
          <p:cNvSpPr>
            <a:spLocks noGrp="1"/>
          </p:cNvSpPr>
          <p:nvPr>
            <p:ph sz="half" idx="1"/>
          </p:nvPr>
        </p:nvSpPr>
        <p:spPr/>
        <p:txBody>
          <a:bodyPr>
            <a:normAutofit fontScale="92500"/>
          </a:bodyPr>
          <a:lstStyle/>
          <a:p>
            <a:pPr marL="0" indent="0" algn="just">
              <a:buNone/>
            </a:pPr>
            <a:r>
              <a:rPr lang="el-GR" sz="1400" b="0" i="0" dirty="0">
                <a:solidFill>
                  <a:srgbClr val="000000"/>
                </a:solidFill>
                <a:effectLst/>
                <a:latin typeface="+mj-lt"/>
                <a:cs typeface="Myanmar Text" panose="020B0502040204020203" pitchFamily="34" charset="0"/>
              </a:rPr>
              <a:t>Τον Θεοτόκη χαρακτήριζαν η τεράστια μόρφω</a:t>
            </a:r>
            <a:r>
              <a:rPr lang="el-GR" sz="1400" dirty="0">
                <a:solidFill>
                  <a:srgbClr val="000000"/>
                </a:solidFill>
                <a:latin typeface="+mj-lt"/>
                <a:cs typeface="Myanmar Text" panose="020B0502040204020203" pitchFamily="34" charset="0"/>
              </a:rPr>
              <a:t>σή του και η εμπλοκή του με την πολιτική (στο τέλος αρνήθηκε την τάξη του).</a:t>
            </a:r>
            <a:endParaRPr lang="el-GR" sz="1400" b="0" i="0" dirty="0">
              <a:solidFill>
                <a:srgbClr val="000000"/>
              </a:solidFill>
              <a:effectLst/>
              <a:latin typeface="+mj-lt"/>
              <a:cs typeface="Myanmar Text" panose="020B0502040204020203" pitchFamily="34" charset="0"/>
            </a:endParaRPr>
          </a:p>
          <a:p>
            <a:pPr marL="0" indent="0" algn="just">
              <a:buNone/>
            </a:pPr>
            <a:endParaRPr lang="el-GR" sz="1400" dirty="0">
              <a:solidFill>
                <a:srgbClr val="000000"/>
              </a:solidFill>
              <a:latin typeface="+mj-lt"/>
              <a:cs typeface="Myanmar Text" panose="020B0502040204020203" pitchFamily="34" charset="0"/>
            </a:endParaRPr>
          </a:p>
          <a:p>
            <a:pPr marL="0" indent="0" algn="just">
              <a:buNone/>
            </a:pPr>
            <a:r>
              <a:rPr lang="el-GR" sz="1400" b="0" i="0" dirty="0">
                <a:solidFill>
                  <a:srgbClr val="000000"/>
                </a:solidFill>
                <a:effectLst/>
                <a:latin typeface="+mj-lt"/>
                <a:cs typeface="Myanmar Text" panose="020B0502040204020203" pitchFamily="34" charset="0"/>
              </a:rPr>
              <a:t>‘Μετά την ιδεολογική μεταστροφή του </a:t>
            </a:r>
            <a:r>
              <a:rPr lang="el-GR" sz="1400" b="1" i="0" dirty="0">
                <a:solidFill>
                  <a:srgbClr val="000000"/>
                </a:solidFill>
                <a:effectLst/>
                <a:latin typeface="+mj-lt"/>
                <a:cs typeface="Myanmar Text" panose="020B0502040204020203" pitchFamily="34" charset="0"/>
              </a:rPr>
              <a:t>γύρω στο 1911 από τον </a:t>
            </a:r>
            <a:r>
              <a:rPr lang="el-GR" sz="1400" b="1" i="0" dirty="0" err="1">
                <a:solidFill>
                  <a:srgbClr val="000000"/>
                </a:solidFill>
                <a:effectLst/>
                <a:latin typeface="+mj-lt"/>
                <a:cs typeface="Myanmar Text" panose="020B0502040204020203" pitchFamily="34" charset="0"/>
              </a:rPr>
              <a:t>νιτσεϊσμό</a:t>
            </a:r>
            <a:r>
              <a:rPr lang="el-GR" sz="1400" b="1" i="0" dirty="0">
                <a:solidFill>
                  <a:srgbClr val="000000"/>
                </a:solidFill>
                <a:effectLst/>
                <a:latin typeface="+mj-lt"/>
                <a:cs typeface="Myanmar Text" panose="020B0502040204020203" pitchFamily="34" charset="0"/>
              </a:rPr>
              <a:t> και τον γερμανικό ιδεαλισμό στον υλισμό</a:t>
            </a:r>
            <a:r>
              <a:rPr lang="el-GR" sz="1400" b="0" i="0" dirty="0">
                <a:solidFill>
                  <a:srgbClr val="000000"/>
                </a:solidFill>
                <a:effectLst/>
                <a:latin typeface="+mj-lt"/>
                <a:cs typeface="Myanmar Text" panose="020B0502040204020203" pitchFamily="34" charset="0"/>
              </a:rPr>
              <a:t>, κατόρθωσε να εκφράσει στο έργο του την ταξική, οικονομική βάση των κοινωνικών σχέσεων και φαινομένων της ελληνικής ζωής, με την παρουσία μάλιστα της εργατικής τάξης στο εξελισσόμενο βιομηχανικό περιβάλλον. Η Κέρκυρα, τόπος γέννησης του ποιητή, είναι σχεδόν πάντα το φόντο στα έργα του. Στόχος του Θεοτόκη ήταν να δώσει τον άνθρωπο στις κοινωνικές του σχέσεις και να ξεσκεπάσει τις αιτίες της ανθρώπινης δυστυχίας, που δεν ήταν άλλες από την οικονομική ανισότητα και τη σκληρή εκμετάλλευση που κυριαρχούν στην ταξική κοινωνία. Και όπως αναφέρει ο Τάκης </a:t>
            </a:r>
            <a:r>
              <a:rPr lang="el-GR" sz="1400" b="0" i="0" dirty="0" err="1">
                <a:solidFill>
                  <a:srgbClr val="000000"/>
                </a:solidFill>
                <a:effectLst/>
                <a:latin typeface="+mj-lt"/>
                <a:cs typeface="Myanmar Text" panose="020B0502040204020203" pitchFamily="34" charset="0"/>
              </a:rPr>
              <a:t>Αδάμος</a:t>
            </a:r>
            <a:r>
              <a:rPr lang="el-GR" sz="1400" b="0" i="0" dirty="0">
                <a:solidFill>
                  <a:srgbClr val="000000"/>
                </a:solidFill>
                <a:effectLst/>
                <a:latin typeface="+mj-lt"/>
                <a:cs typeface="Myanmar Text" panose="020B0502040204020203" pitchFamily="34" charset="0"/>
              </a:rPr>
              <a:t>, «κι από την άποψη αυτή, η κοινωνική σύνθεση της Κέρκυρας ήταν εξαιρετικά πρόσφορη. Στην Κέρκυρα υπήρχε ακόμα το φεουδαρχικό αρχοντολόι, που στην πλειοψηφία του ζούσε με την ανάμνηση των περασμένων μεγαλείων του και που έφθινε καθημερινά, ανίκανο να συλλάβει την ιστορική εξέλιξη και να προσαρμοστεί στις νέες συνθήκες. Δίπλα τους, υπήρχε η αστική τάξη, που διαμορφωνόταν στην πόλη και στο χωριό, παραμέριζε όλο και πιο πολύ το αρχοντολόι από την οικονομική και κοινωνική ζωή κι εκμεταλλευόταν το ίδιο σκληρά το μόχθο των εργατών στις φάμπρικες των αγροτών στον κάμπο…»’.</a:t>
            </a:r>
            <a:endParaRPr lang="el-GR" sz="1400" dirty="0">
              <a:latin typeface="+mj-lt"/>
              <a:cs typeface="Myanmar Text" panose="020B0502040204020203" pitchFamily="34" charset="0"/>
            </a:endParaRPr>
          </a:p>
        </p:txBody>
      </p:sp>
      <p:sp>
        <p:nvSpPr>
          <p:cNvPr id="4" name="Θέση περιεχομένου 3">
            <a:extLst>
              <a:ext uri="{FF2B5EF4-FFF2-40B4-BE49-F238E27FC236}">
                <a16:creationId xmlns:a16="http://schemas.microsoft.com/office/drawing/2014/main" id="{95930AD2-9021-C509-9ED2-44B68B2BFFEE}"/>
              </a:ext>
            </a:extLst>
          </p:cNvPr>
          <p:cNvSpPr>
            <a:spLocks noGrp="1"/>
          </p:cNvSpPr>
          <p:nvPr>
            <p:ph sz="half" idx="2"/>
          </p:nvPr>
        </p:nvSpPr>
        <p:spPr/>
        <p:txBody>
          <a:bodyPr>
            <a:normAutofit fontScale="92500"/>
          </a:bodyPr>
          <a:lstStyle/>
          <a:p>
            <a:pPr marL="0" indent="0">
              <a:buNone/>
            </a:pPr>
            <a:endParaRPr lang="el-GR" sz="1200" dirty="0"/>
          </a:p>
          <a:p>
            <a:pPr algn="just"/>
            <a:r>
              <a:rPr lang="el-GR" sz="1400" dirty="0"/>
              <a:t>1911: </a:t>
            </a:r>
            <a:r>
              <a:rPr lang="el-GR" sz="1400" b="0" i="0" dirty="0">
                <a:solidFill>
                  <a:srgbClr val="000000"/>
                </a:solidFill>
                <a:effectLst/>
              </a:rPr>
              <a:t>«Ανέλαβα τον οργανισμό των εδώ εργατών», είχε γράψει σε φίλο του τον Ιούνη.</a:t>
            </a:r>
          </a:p>
          <a:p>
            <a:pPr algn="just"/>
            <a:r>
              <a:rPr lang="el-GR" sz="1400" b="0" i="0" dirty="0">
                <a:solidFill>
                  <a:srgbClr val="000000"/>
                </a:solidFill>
                <a:effectLst/>
              </a:rPr>
              <a:t>Ο «Εργάτης»  (εφημερίδα με χριστιανοσοσιαλιστικές αντιλήψεις), πριν πάψει να κυκλοφορεί, χαιρέτισε την έκδοση της «Σοσιαλιστικής Δημοκρατίας» και τη διάδοση των «επιστημονικών», όπως έγραψε, ιδεών του Μαρξ για τον σοσιαλισμό, που έφεραν ο νέος </a:t>
            </a:r>
            <a:r>
              <a:rPr lang="el-GR" sz="1400" b="0" i="0" dirty="0" err="1">
                <a:solidFill>
                  <a:srgbClr val="000000"/>
                </a:solidFill>
                <a:effectLst/>
              </a:rPr>
              <a:t>Ομιλος</a:t>
            </a:r>
            <a:r>
              <a:rPr lang="el-GR" sz="1400" b="0" i="0" dirty="0">
                <a:solidFill>
                  <a:srgbClr val="000000"/>
                </a:solidFill>
                <a:effectLst/>
              </a:rPr>
              <a:t>, η νέα εφημερίδα και ο Κωνσταντίνος Θεοτόκης. </a:t>
            </a:r>
            <a:r>
              <a:rPr lang="el-GR" sz="1400" b="0" i="0" dirty="0" err="1">
                <a:solidFill>
                  <a:srgbClr val="000000"/>
                </a:solidFill>
                <a:effectLst/>
              </a:rPr>
              <a:t>Ηταν</a:t>
            </a:r>
            <a:r>
              <a:rPr lang="el-GR" sz="1400" b="0" i="0" dirty="0">
                <a:solidFill>
                  <a:srgbClr val="000000"/>
                </a:solidFill>
                <a:effectLst/>
              </a:rPr>
              <a:t> τη χρονιά που ο Θεοτόκης εμπνεύστηκε και ξεκίνησε να γράφει τους «Σκλάβους στα δεσμά τους».</a:t>
            </a:r>
          </a:p>
          <a:p>
            <a:pPr algn="just"/>
            <a:r>
              <a:rPr lang="el-GR" sz="1400" dirty="0">
                <a:solidFill>
                  <a:srgbClr val="000000"/>
                </a:solidFill>
              </a:rPr>
              <a:t>1912. Εφημερίδα </a:t>
            </a:r>
            <a:r>
              <a:rPr lang="el-GR" sz="1400" i="1" dirty="0">
                <a:solidFill>
                  <a:srgbClr val="000000"/>
                </a:solidFill>
              </a:rPr>
              <a:t>Σοσιαλιστική Δημοκρατία.  </a:t>
            </a:r>
            <a:r>
              <a:rPr lang="el-GR" sz="1400" b="0" i="0" dirty="0">
                <a:solidFill>
                  <a:srgbClr val="000000"/>
                </a:solidFill>
                <a:effectLst/>
              </a:rPr>
              <a:t>Σε «μικρά καφενεδάκια της Κέρκυρας όπου σύχναζε, δίδασκε τους </a:t>
            </a:r>
            <a:r>
              <a:rPr lang="el-GR" sz="1400" b="0" i="0" dirty="0" err="1">
                <a:solidFill>
                  <a:srgbClr val="000000"/>
                </a:solidFill>
                <a:effectLst/>
              </a:rPr>
              <a:t>δουλευτάδες</a:t>
            </a:r>
            <a:r>
              <a:rPr lang="el-GR" sz="1400" b="0" i="0" dirty="0">
                <a:solidFill>
                  <a:srgbClr val="000000"/>
                </a:solidFill>
                <a:effectLst/>
              </a:rPr>
              <a:t> το δίκιο τους και πώς να το πάρουν», έγραψε μετά τον θάνατό του η καλύτερη φίλη του στην Αθήνα Γαλάτεια Καζαντζάκη.</a:t>
            </a:r>
          </a:p>
          <a:p>
            <a:pPr algn="just"/>
            <a:endParaRPr lang="el-GR" sz="1400" dirty="0">
              <a:solidFill>
                <a:srgbClr val="000000"/>
              </a:solidFill>
            </a:endParaRPr>
          </a:p>
          <a:p>
            <a:pPr algn="just"/>
            <a:r>
              <a:rPr lang="el-GR" sz="1400" b="0" i="0" dirty="0">
                <a:solidFill>
                  <a:srgbClr val="000000"/>
                </a:solidFill>
                <a:effectLst/>
              </a:rPr>
              <a:t>Οι «Σκλάβοι» αποτέλεσαν, σύμφωνα με τον Τάκη </a:t>
            </a:r>
            <a:r>
              <a:rPr lang="el-GR" sz="1400" b="0" i="0" dirty="0" err="1">
                <a:solidFill>
                  <a:srgbClr val="000000"/>
                </a:solidFill>
                <a:effectLst/>
              </a:rPr>
              <a:t>Αδάμο</a:t>
            </a:r>
            <a:r>
              <a:rPr lang="el-GR" sz="1400" b="0" i="0" dirty="0">
                <a:solidFill>
                  <a:srgbClr val="000000"/>
                </a:solidFill>
                <a:effectLst/>
              </a:rPr>
              <a:t>, «ορόσημο και αφετηρία για το </a:t>
            </a:r>
            <a:r>
              <a:rPr lang="el-GR" sz="1400" b="1" i="0" dirty="0">
                <a:solidFill>
                  <a:srgbClr val="000000"/>
                </a:solidFill>
                <a:effectLst/>
              </a:rPr>
              <a:t>ρεαλιστικό σοσιαλιστικό μυθιστόρημα </a:t>
            </a:r>
            <a:r>
              <a:rPr lang="el-GR" sz="1400" b="0" i="0" dirty="0">
                <a:solidFill>
                  <a:srgbClr val="000000"/>
                </a:solidFill>
                <a:effectLst/>
              </a:rPr>
              <a:t>στη χώρα μας». Το έργο του Κ. Θ. τον κατέστησε στον ελληνικό χώρο, κατά τον </a:t>
            </a:r>
            <a:r>
              <a:rPr lang="el-GR" sz="1400" b="0" i="0" dirty="0" err="1">
                <a:solidFill>
                  <a:srgbClr val="000000"/>
                </a:solidFill>
                <a:effectLst/>
              </a:rPr>
              <a:t>Αδάμο</a:t>
            </a:r>
            <a:r>
              <a:rPr lang="el-GR" sz="1400" b="0" i="0" dirty="0">
                <a:solidFill>
                  <a:srgbClr val="000000"/>
                </a:solidFill>
                <a:effectLst/>
              </a:rPr>
              <a:t>, «γενάρχη της πρωτοπόρας σοσιαλιστικής πεζογραφίας».</a:t>
            </a:r>
            <a:endParaRPr lang="el-GR" sz="1400" i="1" dirty="0"/>
          </a:p>
        </p:txBody>
      </p:sp>
    </p:spTree>
    <p:extLst>
      <p:ext uri="{BB962C8B-B14F-4D97-AF65-F5344CB8AC3E}">
        <p14:creationId xmlns:p14="http://schemas.microsoft.com/office/powerpoint/2010/main" val="25954028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Θέση περιεχομένου 5" descr="Εικόνα που περιέχει ρουχισμός, ανθρώπινο πρόσωπο, άτομο, άνδρας">
            <a:extLst>
              <a:ext uri="{FF2B5EF4-FFF2-40B4-BE49-F238E27FC236}">
                <a16:creationId xmlns:a16="http://schemas.microsoft.com/office/drawing/2014/main" id="{90B20B06-4E2A-A716-7871-7D9C9101BB9C}"/>
              </a:ext>
            </a:extLst>
          </p:cNvPr>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377687" y="1103243"/>
            <a:ext cx="5642113" cy="4529461"/>
          </a:xfrm>
        </p:spPr>
      </p:pic>
      <p:sp>
        <p:nvSpPr>
          <p:cNvPr id="4" name="Θέση περιεχομένου 3">
            <a:extLst>
              <a:ext uri="{FF2B5EF4-FFF2-40B4-BE49-F238E27FC236}">
                <a16:creationId xmlns:a16="http://schemas.microsoft.com/office/drawing/2014/main" id="{90892916-7D51-00D1-8432-4E471D4BD72C}"/>
              </a:ext>
            </a:extLst>
          </p:cNvPr>
          <p:cNvSpPr>
            <a:spLocks noGrp="1"/>
          </p:cNvSpPr>
          <p:nvPr>
            <p:ph sz="half" idx="2"/>
          </p:nvPr>
        </p:nvSpPr>
        <p:spPr>
          <a:xfrm>
            <a:off x="6172200" y="1103243"/>
            <a:ext cx="5775960" cy="5073720"/>
          </a:xfrm>
        </p:spPr>
        <p:txBody>
          <a:bodyPr>
            <a:normAutofit/>
          </a:bodyPr>
          <a:lstStyle/>
          <a:p>
            <a:pPr marL="0" indent="0" algn="just">
              <a:buNone/>
            </a:pPr>
            <a:r>
              <a:rPr lang="el-GR" sz="1400" b="0" dirty="0">
                <a:solidFill>
                  <a:srgbClr val="333333"/>
                </a:solidFill>
                <a:effectLst/>
              </a:rPr>
              <a:t>Συνάντηση των Δημοτικιστών στην </a:t>
            </a:r>
            <a:r>
              <a:rPr lang="el-GR" sz="1400" b="0" dirty="0" err="1">
                <a:solidFill>
                  <a:srgbClr val="333333"/>
                </a:solidFill>
                <a:effectLst/>
              </a:rPr>
              <a:t>Κορακιάνα</a:t>
            </a:r>
            <a:r>
              <a:rPr lang="el-GR" sz="1400" b="0" dirty="0">
                <a:solidFill>
                  <a:srgbClr val="333333"/>
                </a:solidFill>
                <a:effectLst/>
              </a:rPr>
              <a:t> τής Κέρκυρας (1901). Στην επάνω σειρά από αριστερά: ο πεζογράφος </a:t>
            </a:r>
            <a:r>
              <a:rPr lang="el-GR" sz="1400" b="0" dirty="0" err="1">
                <a:solidFill>
                  <a:srgbClr val="333333"/>
                </a:solidFill>
                <a:effectLst/>
              </a:rPr>
              <a:t>Κων</a:t>
            </a:r>
            <a:r>
              <a:rPr lang="el-GR" sz="1400" b="0" dirty="0">
                <a:solidFill>
                  <a:srgbClr val="333333"/>
                </a:solidFill>
                <a:effectLst/>
              </a:rPr>
              <a:t>. Θεοτόκης, ο ζωγράφος Σ. </a:t>
            </a:r>
            <a:r>
              <a:rPr lang="el-GR" sz="1400" b="0" dirty="0" err="1">
                <a:solidFill>
                  <a:srgbClr val="333333"/>
                </a:solidFill>
                <a:effectLst/>
              </a:rPr>
              <a:t>Δεσύλλας</a:t>
            </a:r>
            <a:r>
              <a:rPr lang="el-GR" sz="1400" b="0" dirty="0">
                <a:solidFill>
                  <a:srgbClr val="333333"/>
                </a:solidFill>
                <a:effectLst/>
              </a:rPr>
              <a:t>, ο ποιητής </a:t>
            </a:r>
            <a:r>
              <a:rPr lang="el-GR" sz="1400" b="0" dirty="0" err="1">
                <a:solidFill>
                  <a:srgbClr val="333333"/>
                </a:solidFill>
                <a:effectLst/>
              </a:rPr>
              <a:t>Λορέντζος</a:t>
            </a:r>
            <a:r>
              <a:rPr lang="el-GR" sz="1400" b="0" dirty="0">
                <a:solidFill>
                  <a:srgbClr val="333333"/>
                </a:solidFill>
                <a:effectLst/>
              </a:rPr>
              <a:t> Μαβίλης και ο μεταφραστής </a:t>
            </a:r>
            <a:r>
              <a:rPr lang="el-GR" sz="1400" b="0" dirty="0" err="1">
                <a:solidFill>
                  <a:srgbClr val="333333"/>
                </a:solidFill>
                <a:effectLst/>
              </a:rPr>
              <a:t>Ανδρ</a:t>
            </a:r>
            <a:r>
              <a:rPr lang="el-GR" sz="1400" b="0" dirty="0">
                <a:solidFill>
                  <a:srgbClr val="333333"/>
                </a:solidFill>
                <a:effectLst/>
              </a:rPr>
              <a:t>. </a:t>
            </a:r>
            <a:r>
              <a:rPr lang="el-GR" sz="1400" b="0" dirty="0" err="1">
                <a:solidFill>
                  <a:srgbClr val="333333"/>
                </a:solidFill>
                <a:effectLst/>
              </a:rPr>
              <a:t>Κεφαλληνός</a:t>
            </a:r>
            <a:r>
              <a:rPr lang="el-GR" sz="1400" b="0" dirty="0">
                <a:solidFill>
                  <a:srgbClr val="333333"/>
                </a:solidFill>
                <a:effectLst/>
              </a:rPr>
              <a:t>. Στην κάτω σειρά από αριστερά: ο ιδιοκτήτης τού σπιτιού </a:t>
            </a:r>
            <a:r>
              <a:rPr lang="el-GR" sz="1400" b="0" dirty="0" err="1">
                <a:solidFill>
                  <a:srgbClr val="333333"/>
                </a:solidFill>
                <a:effectLst/>
              </a:rPr>
              <a:t>Μαρτζούκος</a:t>
            </a:r>
            <a:r>
              <a:rPr lang="el-GR" sz="1400" b="0" dirty="0">
                <a:solidFill>
                  <a:srgbClr val="333333"/>
                </a:solidFill>
                <a:effectLst/>
              </a:rPr>
              <a:t>, ο ποιητής Θρασύβουλος Σταύρου, η ποιήτρια </a:t>
            </a:r>
            <a:r>
              <a:rPr lang="el-GR" sz="1400" b="1" dirty="0">
                <a:solidFill>
                  <a:srgbClr val="333333"/>
                </a:solidFill>
                <a:effectLst/>
              </a:rPr>
              <a:t>Ειρήνη Δενδρινού</a:t>
            </a:r>
            <a:r>
              <a:rPr lang="el-GR" sz="1400" b="0" dirty="0">
                <a:solidFill>
                  <a:srgbClr val="333333"/>
                </a:solidFill>
                <a:effectLst/>
              </a:rPr>
              <a:t>, ο λογοτέχνης Αλέξανδρος Πάλλης και ο λόγιος Μωυσής </a:t>
            </a:r>
            <a:r>
              <a:rPr lang="el-GR" sz="1400" b="0" dirty="0" err="1">
                <a:solidFill>
                  <a:srgbClr val="333333"/>
                </a:solidFill>
                <a:effectLst/>
              </a:rPr>
              <a:t>Χαΐμης</a:t>
            </a:r>
            <a:r>
              <a:rPr lang="el-GR" sz="1400" b="0" dirty="0">
                <a:solidFill>
                  <a:srgbClr val="333333"/>
                </a:solidFill>
                <a:effectLst/>
              </a:rPr>
              <a:t>. (Τα Νέα , 24/11/1999).</a:t>
            </a:r>
          </a:p>
          <a:p>
            <a:pPr marL="0" indent="0" algn="just">
              <a:buNone/>
            </a:pPr>
            <a:endParaRPr lang="el-GR" sz="1400" dirty="0">
              <a:solidFill>
                <a:srgbClr val="333333"/>
              </a:solidFill>
            </a:endParaRPr>
          </a:p>
          <a:p>
            <a:pPr marL="0" indent="0" algn="just">
              <a:buNone/>
            </a:pPr>
            <a:r>
              <a:rPr lang="el-GR" sz="1400" dirty="0">
                <a:solidFill>
                  <a:srgbClr val="333333"/>
                </a:solidFill>
              </a:rPr>
              <a:t>Η Δενδρινού σ</a:t>
            </a:r>
            <a:r>
              <a:rPr lang="el-GR" sz="1400" b="0" i="0" dirty="0">
                <a:solidFill>
                  <a:srgbClr val="333333"/>
                </a:solidFill>
                <a:effectLst/>
              </a:rPr>
              <a:t>υνεργάστηκε με τα περιοδικά </a:t>
            </a:r>
            <a:r>
              <a:rPr lang="el-GR" sz="1400" b="0" i="1" dirty="0">
                <a:solidFill>
                  <a:srgbClr val="333333"/>
                </a:solidFill>
                <a:effectLst/>
              </a:rPr>
              <a:t>«</a:t>
            </a:r>
            <a:r>
              <a:rPr lang="el-GR" sz="1400" b="0" i="1" dirty="0" err="1">
                <a:solidFill>
                  <a:srgbClr val="333333"/>
                </a:solidFill>
                <a:effectLst/>
              </a:rPr>
              <a:t>Νουμάς</a:t>
            </a:r>
            <a:r>
              <a:rPr lang="el-GR" sz="1400" b="0" i="1" dirty="0">
                <a:solidFill>
                  <a:srgbClr val="333333"/>
                </a:solidFill>
                <a:effectLst/>
              </a:rPr>
              <a:t>»</a:t>
            </a:r>
            <a:r>
              <a:rPr lang="el-GR" sz="1400" b="0" i="0" dirty="0">
                <a:solidFill>
                  <a:srgbClr val="333333"/>
                </a:solidFill>
                <a:effectLst/>
              </a:rPr>
              <a:t> και </a:t>
            </a:r>
            <a:r>
              <a:rPr lang="el-GR" sz="1400" b="0" i="1" dirty="0">
                <a:solidFill>
                  <a:srgbClr val="333333"/>
                </a:solidFill>
                <a:effectLst/>
              </a:rPr>
              <a:t>«Νέα Εστία»</a:t>
            </a:r>
            <a:r>
              <a:rPr lang="el-GR" sz="1400" b="0" i="0" dirty="0">
                <a:solidFill>
                  <a:srgbClr val="333333"/>
                </a:solidFill>
                <a:effectLst/>
              </a:rPr>
              <a:t>, την </a:t>
            </a:r>
            <a:r>
              <a:rPr lang="el-GR" sz="1400" b="0" i="1" dirty="0">
                <a:solidFill>
                  <a:srgbClr val="333333"/>
                </a:solidFill>
                <a:effectLst/>
              </a:rPr>
              <a:t>«Εφημερίδα των Κυριών»</a:t>
            </a:r>
            <a:r>
              <a:rPr lang="el-GR" sz="1400" b="0" i="0" dirty="0">
                <a:solidFill>
                  <a:srgbClr val="333333"/>
                </a:solidFill>
                <a:effectLst/>
              </a:rPr>
              <a:t> και ήταν μέλος τής εκδοτικής ομάδας του περιοδικού «Κερκυραϊκή Ανθολογία». Το 1916 δημοσίευσε την πρώτη της ποιητική συλλογή με τίτλο «</a:t>
            </a:r>
            <a:r>
              <a:rPr lang="el-GR" sz="1400" b="0" i="1" dirty="0" err="1">
                <a:solidFill>
                  <a:srgbClr val="333333"/>
                </a:solidFill>
                <a:effectLst/>
              </a:rPr>
              <a:t>Σονέττα</a:t>
            </a:r>
            <a:r>
              <a:rPr lang="el-GR" sz="1400" b="0" i="0" dirty="0">
                <a:solidFill>
                  <a:srgbClr val="333333"/>
                </a:solidFill>
                <a:effectLst/>
              </a:rPr>
              <a:t>». Τα ποιήματά της διακρίνονται για την άρτια τεχνική τους και τον έντονο λυρισμό τους. Ακόμη έγραψε και πεζογραφήματα στα οποία, με καυστική σάτιρα, μιλάει για τις κενόδοξες γυναίκες των σαλονιών, τις περίφημες κοσμικές κυρίες, που δεν προσφέρουν τίποτα στη ζωή και που ζουν μόνο για να ικανοποιούν τη φτηνή ματαιοδοξία και την ωραιοπάθειά τους. Επηρεασμένη από τις σοσιαλιστικές ιδέες τού Κ. Θεοτόκη, σε σειρά διηγημάτων της έχει περιγράψει τη ζωή των φτωχών αγροτών τής Κέρκυρας. Το 1953 εξέδωσε την κριτική μελέτη</a:t>
            </a:r>
            <a:r>
              <a:rPr lang="el-GR" sz="1400" b="0" i="1" dirty="0">
                <a:solidFill>
                  <a:srgbClr val="333333"/>
                </a:solidFill>
                <a:effectLst/>
              </a:rPr>
              <a:t> «Η Κερκυραϊκή Σχολή».</a:t>
            </a:r>
          </a:p>
          <a:p>
            <a:pPr marL="0" indent="0" algn="just">
              <a:buNone/>
            </a:pPr>
            <a:r>
              <a:rPr lang="el-GR" sz="1400" i="1" dirty="0">
                <a:solidFill>
                  <a:srgbClr val="333333"/>
                </a:solidFill>
              </a:rPr>
              <a:t>Πηγή: </a:t>
            </a:r>
            <a:r>
              <a:rPr lang="en-US" sz="1400" i="1" dirty="0">
                <a:solidFill>
                  <a:srgbClr val="333333"/>
                </a:solidFill>
              </a:rPr>
              <a:t>https://history.arsakeio.gr/index.php/2018-07-13-09-47-16/122-eirini-dendrinoy-i-kerkyraia-syggrafeas-kai-agonistria-tis-gynaikeias-xeirafetisis</a:t>
            </a:r>
            <a:endParaRPr lang="el-GR" sz="1400" dirty="0"/>
          </a:p>
        </p:txBody>
      </p:sp>
    </p:spTree>
    <p:extLst>
      <p:ext uri="{BB962C8B-B14F-4D97-AF65-F5344CB8AC3E}">
        <p14:creationId xmlns:p14="http://schemas.microsoft.com/office/powerpoint/2010/main" val="32937658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FF101D2-780D-F02E-574A-2A942695B31E}"/>
              </a:ext>
            </a:extLst>
          </p:cNvPr>
          <p:cNvSpPr>
            <a:spLocks noGrp="1"/>
          </p:cNvSpPr>
          <p:nvPr>
            <p:ph type="title"/>
          </p:nvPr>
        </p:nvSpPr>
        <p:spPr/>
        <p:txBody>
          <a:bodyPr/>
          <a:lstStyle/>
          <a:p>
            <a:endParaRPr lang="el-GR"/>
          </a:p>
        </p:txBody>
      </p:sp>
      <p:pic>
        <p:nvPicPr>
          <p:cNvPr id="6" name="Θέση περιεχομένου 5" descr="Εικόνα που περιέχει κείμενο, βιβλίο, χαρτί, στατικό&#10;&#10;Περιγραφή που δημιουργήθηκε αυτόματα">
            <a:extLst>
              <a:ext uri="{FF2B5EF4-FFF2-40B4-BE49-F238E27FC236}">
                <a16:creationId xmlns:a16="http://schemas.microsoft.com/office/drawing/2014/main" id="{66BE07C3-ABED-E4A2-9323-4C3A0138FD0A}"/>
              </a:ext>
            </a:extLst>
          </p:cNvPr>
          <p:cNvPicPr>
            <a:picLocks noGrp="1" noChangeAspect="1"/>
          </p:cNvPicPr>
          <p:nvPr>
            <p:ph sz="half" idx="1"/>
          </p:nvPr>
        </p:nvPicPr>
        <p:blipFill>
          <a:blip r:embed="rId2">
            <a:extLst>
              <a:ext uri="{28A0092B-C50C-407E-A947-70E740481C1C}">
                <a14:useLocalDpi xmlns:a14="http://schemas.microsoft.com/office/drawing/2010/main" val="0"/>
              </a:ext>
            </a:extLst>
          </a:blip>
          <a:stretch>
            <a:fillRect/>
          </a:stretch>
        </p:blipFill>
        <p:spPr>
          <a:xfrm>
            <a:off x="1854839" y="1825625"/>
            <a:ext cx="3148321" cy="4351338"/>
          </a:xfrm>
        </p:spPr>
      </p:pic>
      <p:sp>
        <p:nvSpPr>
          <p:cNvPr id="4" name="Θέση περιεχομένου 3">
            <a:extLst>
              <a:ext uri="{FF2B5EF4-FFF2-40B4-BE49-F238E27FC236}">
                <a16:creationId xmlns:a16="http://schemas.microsoft.com/office/drawing/2014/main" id="{C0A4D0B9-A977-0F3D-1A3B-19BBA46F5BBF}"/>
              </a:ext>
            </a:extLst>
          </p:cNvPr>
          <p:cNvSpPr>
            <a:spLocks noGrp="1"/>
          </p:cNvSpPr>
          <p:nvPr>
            <p:ph sz="half" idx="2"/>
          </p:nvPr>
        </p:nvSpPr>
        <p:spPr/>
        <p:txBody>
          <a:bodyPr>
            <a:normAutofit fontScale="92500" lnSpcReduction="20000"/>
          </a:bodyPr>
          <a:lstStyle/>
          <a:p>
            <a:pPr marL="0" indent="0">
              <a:buNone/>
            </a:pPr>
            <a:r>
              <a:rPr lang="el-GR" dirty="0"/>
              <a:t>Λογοτεχνικές καταβολές για τη μορφή του </a:t>
            </a:r>
            <a:r>
              <a:rPr lang="el-GR" dirty="0" err="1"/>
              <a:t>Τουρκόγιαννου</a:t>
            </a:r>
            <a:r>
              <a:rPr lang="el-GR" dirty="0"/>
              <a:t>:</a:t>
            </a:r>
          </a:p>
          <a:p>
            <a:r>
              <a:rPr lang="el-GR" dirty="0"/>
              <a:t>Ινδική φιλοσοφία</a:t>
            </a:r>
          </a:p>
          <a:p>
            <a:r>
              <a:rPr lang="el-GR" dirty="0"/>
              <a:t>Ρωσική λογοτεχνία: ο πρίγκιπας </a:t>
            </a:r>
            <a:r>
              <a:rPr lang="el-GR" dirty="0" err="1"/>
              <a:t>Μίσκιν</a:t>
            </a:r>
            <a:r>
              <a:rPr lang="el-GR" dirty="0"/>
              <a:t> του Ηλιθίου/ ο </a:t>
            </a:r>
            <a:r>
              <a:rPr lang="el-GR" dirty="0" err="1"/>
              <a:t>Αλιόσα</a:t>
            </a:r>
            <a:r>
              <a:rPr lang="el-GR" dirty="0"/>
              <a:t> από τους Αδελφούς </a:t>
            </a:r>
            <a:r>
              <a:rPr lang="el-GR" dirty="0" err="1"/>
              <a:t>Καραμαζώφ</a:t>
            </a:r>
            <a:r>
              <a:rPr lang="el-GR" dirty="0"/>
              <a:t>/ το δίδαγμα «μη </a:t>
            </a:r>
            <a:r>
              <a:rPr lang="el-GR" dirty="0" err="1"/>
              <a:t>βίαν</a:t>
            </a:r>
            <a:r>
              <a:rPr lang="el-GR" dirty="0"/>
              <a:t>» του Τολστόι</a:t>
            </a:r>
          </a:p>
          <a:p>
            <a:r>
              <a:rPr lang="el-GR" dirty="0"/>
              <a:t>Αρχαία και χριστιανική κοσμοθεωρία</a:t>
            </a:r>
          </a:p>
          <a:p>
            <a:pPr marL="0" indent="0">
              <a:buNone/>
            </a:pPr>
            <a:r>
              <a:rPr lang="el-GR" dirty="0"/>
              <a:t>Ή </a:t>
            </a:r>
          </a:p>
          <a:p>
            <a:r>
              <a:rPr lang="el-GR" dirty="0"/>
              <a:t>καταστάλαγμα της παρατήρησης του ανθρώπου</a:t>
            </a:r>
          </a:p>
          <a:p>
            <a:endParaRPr lang="el-GR" i="1" dirty="0"/>
          </a:p>
        </p:txBody>
      </p:sp>
    </p:spTree>
    <p:extLst>
      <p:ext uri="{BB962C8B-B14F-4D97-AF65-F5344CB8AC3E}">
        <p14:creationId xmlns:p14="http://schemas.microsoft.com/office/powerpoint/2010/main" val="362347615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2EC906F-BCAC-3AA0-ECF9-EC6147FD7694}"/>
              </a:ext>
            </a:extLst>
          </p:cNvPr>
          <p:cNvSpPr>
            <a:spLocks noGrp="1"/>
          </p:cNvSpPr>
          <p:nvPr>
            <p:ph type="title"/>
          </p:nvPr>
        </p:nvSpPr>
        <p:spPr/>
        <p:txBody>
          <a:bodyPr/>
          <a:lstStyle/>
          <a:p>
            <a:endParaRPr lang="el-GR"/>
          </a:p>
        </p:txBody>
      </p:sp>
      <p:sp>
        <p:nvSpPr>
          <p:cNvPr id="3" name="Θέση περιεχομένου 2">
            <a:extLst>
              <a:ext uri="{FF2B5EF4-FFF2-40B4-BE49-F238E27FC236}">
                <a16:creationId xmlns:a16="http://schemas.microsoft.com/office/drawing/2014/main" id="{A904F114-378A-D588-6F25-99C83CD2A54F}"/>
              </a:ext>
            </a:extLst>
          </p:cNvPr>
          <p:cNvSpPr>
            <a:spLocks noGrp="1"/>
          </p:cNvSpPr>
          <p:nvPr>
            <p:ph sz="half" idx="1"/>
          </p:nvPr>
        </p:nvSpPr>
        <p:spPr/>
        <p:txBody>
          <a:bodyPr/>
          <a:lstStyle/>
          <a:p>
            <a:r>
              <a:rPr lang="el-GR" dirty="0"/>
              <a:t>«οριακοί»/»ελαττωματικοί» τύποι στο έργο του Θεοτόκη.</a:t>
            </a:r>
          </a:p>
          <a:p>
            <a:r>
              <a:rPr lang="el-GR" dirty="0"/>
              <a:t>2 αντιλήψεις: κυριαρχία της βίας / Συμφιλίωση</a:t>
            </a:r>
          </a:p>
        </p:txBody>
      </p:sp>
      <p:sp>
        <p:nvSpPr>
          <p:cNvPr id="4" name="Θέση περιεχομένου 3">
            <a:extLst>
              <a:ext uri="{FF2B5EF4-FFF2-40B4-BE49-F238E27FC236}">
                <a16:creationId xmlns:a16="http://schemas.microsoft.com/office/drawing/2014/main" id="{C2874C6F-C6A1-05EA-9A47-07E12FF18A0D}"/>
              </a:ext>
            </a:extLst>
          </p:cNvPr>
          <p:cNvSpPr>
            <a:spLocks noGrp="1"/>
          </p:cNvSpPr>
          <p:nvPr>
            <p:ph sz="half" idx="2"/>
          </p:nvPr>
        </p:nvSpPr>
        <p:spPr/>
        <p:txBody>
          <a:bodyPr/>
          <a:lstStyle/>
          <a:p>
            <a:endParaRPr lang="el-GR"/>
          </a:p>
        </p:txBody>
      </p:sp>
    </p:spTree>
    <p:extLst>
      <p:ext uri="{BB962C8B-B14F-4D97-AF65-F5344CB8AC3E}">
        <p14:creationId xmlns:p14="http://schemas.microsoft.com/office/powerpoint/2010/main" val="210832551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E68C6530-51C2-AC42-3672-45675AA7A793}"/>
              </a:ext>
            </a:extLst>
          </p:cNvPr>
          <p:cNvSpPr>
            <a:spLocks noGrp="1"/>
          </p:cNvSpPr>
          <p:nvPr>
            <p:ph type="title"/>
          </p:nvPr>
        </p:nvSpPr>
        <p:spPr>
          <a:xfrm>
            <a:off x="548640" y="219457"/>
            <a:ext cx="10805160" cy="1033272"/>
          </a:xfrm>
        </p:spPr>
        <p:txBody>
          <a:bodyPr/>
          <a:lstStyle/>
          <a:p>
            <a:r>
              <a:rPr lang="el-GR" dirty="0"/>
              <a:t>Ερωτήματα/Ζητήματα:</a:t>
            </a:r>
          </a:p>
        </p:txBody>
      </p:sp>
      <p:sp>
        <p:nvSpPr>
          <p:cNvPr id="3" name="Θέση περιεχομένου 2">
            <a:extLst>
              <a:ext uri="{FF2B5EF4-FFF2-40B4-BE49-F238E27FC236}">
                <a16:creationId xmlns:a16="http://schemas.microsoft.com/office/drawing/2014/main" id="{DE459303-F9E1-B730-E6E8-EB638A5B6066}"/>
              </a:ext>
            </a:extLst>
          </p:cNvPr>
          <p:cNvSpPr>
            <a:spLocks noGrp="1"/>
          </p:cNvSpPr>
          <p:nvPr>
            <p:ph sz="half" idx="1"/>
          </p:nvPr>
        </p:nvSpPr>
        <p:spPr>
          <a:xfrm>
            <a:off x="429768" y="1435608"/>
            <a:ext cx="5590032" cy="4741355"/>
          </a:xfrm>
        </p:spPr>
        <p:txBody>
          <a:bodyPr>
            <a:noAutofit/>
          </a:bodyPr>
          <a:lstStyle/>
          <a:p>
            <a:r>
              <a:rPr lang="el-GR" sz="2000" dirty="0"/>
              <a:t>Τι είδους αφήγηση έχουμε;</a:t>
            </a:r>
          </a:p>
          <a:p>
            <a:r>
              <a:rPr lang="el-GR" sz="2000" dirty="0"/>
              <a:t>Ποια η σημασία της περιγραφής του τοπίου; </a:t>
            </a:r>
          </a:p>
          <a:p>
            <a:r>
              <a:rPr lang="el-GR" sz="2000" dirty="0" err="1"/>
              <a:t>Τουρκόγιαννος</a:t>
            </a:r>
            <a:r>
              <a:rPr lang="el-GR" sz="2000" dirty="0"/>
              <a:t>: «Ατελής», «ρευστός» ή «ανεπιτυχής» ήρωας;</a:t>
            </a:r>
          </a:p>
          <a:p>
            <a:r>
              <a:rPr lang="el-GR" sz="2000" dirty="0"/>
              <a:t>ή «Υπερβατικός» ήρωας; </a:t>
            </a:r>
          </a:p>
          <a:p>
            <a:r>
              <a:rPr lang="el-GR" sz="2000" dirty="0"/>
              <a:t>Ποιες είναι οι δυο ηθικές στάσεις στο «διήγημα» </a:t>
            </a:r>
            <a:r>
              <a:rPr lang="el-GR" sz="2000" b="0" i="0" dirty="0">
                <a:solidFill>
                  <a:srgbClr val="000000"/>
                </a:solidFill>
                <a:effectLst/>
              </a:rPr>
              <a:t>και ποιοι είναι οι εκπρόσωποι τους;</a:t>
            </a:r>
          </a:p>
          <a:p>
            <a:r>
              <a:rPr lang="el-GR" sz="2000" dirty="0">
                <a:solidFill>
                  <a:srgbClr val="000000"/>
                </a:solidFill>
              </a:rPr>
              <a:t>Ποια επικρατεί;</a:t>
            </a:r>
          </a:p>
          <a:p>
            <a:r>
              <a:rPr lang="el-GR" sz="2000" dirty="0">
                <a:solidFill>
                  <a:srgbClr val="000000"/>
                </a:solidFill>
              </a:rPr>
              <a:t>Κατά πόσο είναι ρεαλιστικό το κείμενο </a:t>
            </a:r>
            <a:r>
              <a:rPr lang="el-GR" sz="2000">
                <a:solidFill>
                  <a:srgbClr val="000000"/>
                </a:solidFill>
              </a:rPr>
              <a:t>του Θεοτόκη;</a:t>
            </a:r>
            <a:endParaRPr lang="el-GR" sz="2000" dirty="0">
              <a:solidFill>
                <a:srgbClr val="000000"/>
              </a:solidFill>
            </a:endParaRPr>
          </a:p>
          <a:p>
            <a:r>
              <a:rPr lang="el-GR" sz="2000" dirty="0">
                <a:solidFill>
                  <a:srgbClr val="000000"/>
                </a:solidFill>
              </a:rPr>
              <a:t>Να παρακολουθήσετε τις ψυχικές μεταπτώσεις του </a:t>
            </a:r>
            <a:r>
              <a:rPr lang="el-GR" sz="2000" dirty="0" err="1">
                <a:solidFill>
                  <a:srgbClr val="000000"/>
                </a:solidFill>
              </a:rPr>
              <a:t>Πέπονα</a:t>
            </a:r>
            <a:r>
              <a:rPr lang="el-GR" sz="2000" dirty="0">
                <a:solidFill>
                  <a:srgbClr val="000000"/>
                </a:solidFill>
              </a:rPr>
              <a:t> στη διάρκεια όλης της αφήγησης.</a:t>
            </a:r>
            <a:endParaRPr lang="el-GR" sz="2000" dirty="0"/>
          </a:p>
        </p:txBody>
      </p:sp>
      <p:sp>
        <p:nvSpPr>
          <p:cNvPr id="4" name="Θέση περιεχομένου 3">
            <a:extLst>
              <a:ext uri="{FF2B5EF4-FFF2-40B4-BE49-F238E27FC236}">
                <a16:creationId xmlns:a16="http://schemas.microsoft.com/office/drawing/2014/main" id="{6E6D9536-6888-5D9B-89C5-A79F67D0D53A}"/>
              </a:ext>
            </a:extLst>
          </p:cNvPr>
          <p:cNvSpPr>
            <a:spLocks noGrp="1"/>
          </p:cNvSpPr>
          <p:nvPr>
            <p:ph sz="half" idx="2"/>
          </p:nvPr>
        </p:nvSpPr>
        <p:spPr>
          <a:xfrm>
            <a:off x="6172200" y="1252729"/>
            <a:ext cx="5181600" cy="4924234"/>
          </a:xfrm>
        </p:spPr>
        <p:txBody>
          <a:bodyPr>
            <a:normAutofit/>
          </a:bodyPr>
          <a:lstStyle/>
          <a:p>
            <a:r>
              <a:rPr lang="el-GR" dirty="0"/>
              <a:t>Το λιγότερο «αληθοφανές» βιβλίο του Θεοτόκη λόγω του απρόβλεπτου χαρακτήρα του </a:t>
            </a:r>
            <a:r>
              <a:rPr lang="el-GR" dirty="0" err="1"/>
              <a:t>Τουρκόγιαννου</a:t>
            </a:r>
            <a:r>
              <a:rPr lang="el-GR" dirty="0"/>
              <a:t>; </a:t>
            </a:r>
          </a:p>
          <a:p>
            <a:r>
              <a:rPr lang="el-GR" dirty="0" err="1"/>
              <a:t>Βίττι</a:t>
            </a:r>
            <a:r>
              <a:rPr lang="el-GR" dirty="0"/>
              <a:t>: «προικισμένος με μια φύση μεσσιανική, ξεφεύγει από την ορθόδοξη λογική του ρεαλισμού».</a:t>
            </a:r>
          </a:p>
          <a:p>
            <a:endParaRPr lang="el-GR" dirty="0"/>
          </a:p>
        </p:txBody>
      </p:sp>
    </p:spTree>
    <p:extLst>
      <p:ext uri="{BB962C8B-B14F-4D97-AF65-F5344CB8AC3E}">
        <p14:creationId xmlns:p14="http://schemas.microsoft.com/office/powerpoint/2010/main" val="356525038"/>
      </p:ext>
    </p:extLst>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475</TotalTime>
  <Words>1301</Words>
  <Application>Microsoft Office PowerPoint</Application>
  <PresentationFormat>Ευρεία οθόνη</PresentationFormat>
  <Paragraphs>55</Paragraphs>
  <Slides>7</Slides>
  <Notes>0</Notes>
  <HiddenSlides>0</HiddenSlides>
  <MMClips>0</MMClips>
  <ScaleCrop>false</ScaleCrop>
  <HeadingPairs>
    <vt:vector size="6" baseType="variant">
      <vt:variant>
        <vt:lpstr>Γραμματοσειρές που χρησιμοποιούνται</vt:lpstr>
      </vt:variant>
      <vt:variant>
        <vt:i4>4</vt:i4>
      </vt:variant>
      <vt:variant>
        <vt:lpstr>Θέμα</vt:lpstr>
      </vt:variant>
      <vt:variant>
        <vt:i4>1</vt:i4>
      </vt:variant>
      <vt:variant>
        <vt:lpstr>Τίτλοι διαφανειών</vt:lpstr>
      </vt:variant>
      <vt:variant>
        <vt:i4>7</vt:i4>
      </vt:variant>
    </vt:vector>
  </HeadingPairs>
  <TitlesOfParts>
    <vt:vector size="12" baseType="lpstr">
      <vt:lpstr>Arial</vt:lpstr>
      <vt:lpstr>Calibri</vt:lpstr>
      <vt:lpstr>Calibri Light</vt:lpstr>
      <vt:lpstr>Open Sans</vt:lpstr>
      <vt:lpstr>Θέμα του Office</vt:lpstr>
      <vt:lpstr>Κωνσταντίνος Θεοτόκης</vt:lpstr>
      <vt:lpstr>Βιογραφία</vt:lpstr>
      <vt:lpstr>Παρουσίαση του PowerPoint</vt:lpstr>
      <vt:lpstr>Παρουσίαση του PowerPoint</vt:lpstr>
      <vt:lpstr>Παρουσίαση του PowerPoint</vt:lpstr>
      <vt:lpstr>Παρουσίαση του PowerPoint</vt:lpstr>
      <vt:lpstr>Ερωτήματα/Ζητήματα:</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Παρουσίαση του PowerPoint</dc:title>
  <dc:creator>Georgia Gotsi</dc:creator>
  <cp:lastModifiedBy>Γκότση Γεωργία</cp:lastModifiedBy>
  <cp:revision>1</cp:revision>
  <dcterms:created xsi:type="dcterms:W3CDTF">2023-11-14T13:31:50Z</dcterms:created>
  <dcterms:modified xsi:type="dcterms:W3CDTF">2025-12-02T16:47:58Z</dcterms:modified>
</cp:coreProperties>
</file>