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86" r:id="rId4"/>
    <p:sldId id="289" r:id="rId5"/>
    <p:sldId id="261" r:id="rId6"/>
    <p:sldId id="262" r:id="rId7"/>
    <p:sldId id="283" r:id="rId8"/>
    <p:sldId id="264" r:id="rId9"/>
    <p:sldId id="270" r:id="rId10"/>
    <p:sldId id="271" r:id="rId11"/>
    <p:sldId id="277" r:id="rId12"/>
    <p:sldId id="278" r:id="rId13"/>
    <p:sldId id="273" r:id="rId14"/>
    <p:sldId id="296" r:id="rId15"/>
    <p:sldId id="288" r:id="rId16"/>
    <p:sldId id="274" r:id="rId17"/>
    <p:sldId id="275" r:id="rId18"/>
    <p:sldId id="276" r:id="rId19"/>
    <p:sldId id="279" r:id="rId20"/>
    <p:sldId id="281" r:id="rId21"/>
    <p:sldId id="290" r:id="rId22"/>
    <p:sldId id="291" r:id="rId23"/>
    <p:sldId id="257" r:id="rId24"/>
    <p:sldId id="258" r:id="rId25"/>
    <p:sldId id="292" r:id="rId26"/>
    <p:sldId id="269" r:id="rId27"/>
    <p:sldId id="285" r:id="rId28"/>
    <p:sldId id="295" r:id="rId29"/>
    <p:sldId id="282"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5209B1-B8AE-4093-B069-909DCF6893AC}" v="3" dt="2025-12-02T19:06:53.645"/>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16CCE3F7-A6D5-43B2-B762-A2297A25CAF6}"/>
    <pc:docChg chg="custSel addSld modSld sldOrd">
      <pc:chgData name="Γκότση Γεωργία" userId="472e339c-d673-48e8-9309-c3b1731a2deb" providerId="ADAL" clId="{16CCE3F7-A6D5-43B2-B762-A2297A25CAF6}" dt="2025-12-02T19:13:08.171" v="176" actId="20577"/>
      <pc:docMkLst>
        <pc:docMk/>
      </pc:docMkLst>
      <pc:sldChg chg="modSp mod">
        <pc:chgData name="Γκότση Γεωργία" userId="472e339c-d673-48e8-9309-c3b1731a2deb" providerId="ADAL" clId="{16CCE3F7-A6D5-43B2-B762-A2297A25CAF6}" dt="2025-12-02T19:13:08.171" v="176" actId="20577"/>
        <pc:sldMkLst>
          <pc:docMk/>
          <pc:sldMk cId="0" sldId="257"/>
        </pc:sldMkLst>
        <pc:spChg chg="mod">
          <ac:chgData name="Γκότση Γεωργία" userId="472e339c-d673-48e8-9309-c3b1731a2deb" providerId="ADAL" clId="{16CCE3F7-A6D5-43B2-B762-A2297A25CAF6}" dt="2025-12-02T19:13:08.171" v="176" actId="20577"/>
          <ac:spMkLst>
            <pc:docMk/>
            <pc:sldMk cId="0" sldId="257"/>
            <ac:spMk id="3" creationId="{25D59E85-94E5-4C49-A160-8F9C1B56AA6A}"/>
          </ac:spMkLst>
        </pc:spChg>
      </pc:sldChg>
      <pc:sldChg chg="modSp mod">
        <pc:chgData name="Γκότση Γεωργία" userId="472e339c-d673-48e8-9309-c3b1731a2deb" providerId="ADAL" clId="{16CCE3F7-A6D5-43B2-B762-A2297A25CAF6}" dt="2025-12-02T16:53:14.540" v="50" actId="20577"/>
        <pc:sldMkLst>
          <pc:docMk/>
          <pc:sldMk cId="0" sldId="260"/>
        </pc:sldMkLst>
        <pc:spChg chg="mod">
          <ac:chgData name="Γκότση Γεωργία" userId="472e339c-d673-48e8-9309-c3b1731a2deb" providerId="ADAL" clId="{16CCE3F7-A6D5-43B2-B762-A2297A25CAF6}" dt="2025-12-02T16:53:14.540" v="50" actId="20577"/>
          <ac:spMkLst>
            <pc:docMk/>
            <pc:sldMk cId="0" sldId="260"/>
            <ac:spMk id="7170" creationId="{43EE1AE3-334E-4DCC-8F38-ADB73C0D91E6}"/>
          </ac:spMkLst>
        </pc:spChg>
        <pc:spChg chg="mod">
          <ac:chgData name="Γκότση Γεωργία" userId="472e339c-d673-48e8-9309-c3b1731a2deb" providerId="ADAL" clId="{16CCE3F7-A6D5-43B2-B762-A2297A25CAF6}" dt="2025-12-02T16:50:23.661" v="31" actId="20577"/>
          <ac:spMkLst>
            <pc:docMk/>
            <pc:sldMk cId="0" sldId="260"/>
            <ac:spMk id="7171" creationId="{2FD316FF-E0E8-47C3-A0D8-79B1659D38FF}"/>
          </ac:spMkLst>
        </pc:spChg>
      </pc:sldChg>
      <pc:sldChg chg="ord">
        <pc:chgData name="Γκότση Γεωργία" userId="472e339c-d673-48e8-9309-c3b1731a2deb" providerId="ADAL" clId="{16CCE3F7-A6D5-43B2-B762-A2297A25CAF6}" dt="2025-12-02T16:52:48.214" v="37"/>
        <pc:sldMkLst>
          <pc:docMk/>
          <pc:sldMk cId="472664139" sldId="261"/>
        </pc:sldMkLst>
      </pc:sldChg>
      <pc:sldChg chg="modSp mod">
        <pc:chgData name="Γκότση Γεωργία" userId="472e339c-d673-48e8-9309-c3b1731a2deb" providerId="ADAL" clId="{16CCE3F7-A6D5-43B2-B762-A2297A25CAF6}" dt="2025-12-02T16:54:12.361" v="52" actId="20577"/>
        <pc:sldMkLst>
          <pc:docMk/>
          <pc:sldMk cId="2246256201" sldId="270"/>
        </pc:sldMkLst>
        <pc:spChg chg="mod">
          <ac:chgData name="Γκότση Γεωργία" userId="472e339c-d673-48e8-9309-c3b1731a2deb" providerId="ADAL" clId="{16CCE3F7-A6D5-43B2-B762-A2297A25CAF6}" dt="2025-12-02T16:54:12.361" v="52" actId="20577"/>
          <ac:spMkLst>
            <pc:docMk/>
            <pc:sldMk cId="2246256201" sldId="270"/>
            <ac:spMk id="3" creationId="{00000000-0000-0000-0000-000000000000}"/>
          </ac:spMkLst>
        </pc:spChg>
      </pc:sldChg>
      <pc:sldChg chg="modSp mod">
        <pc:chgData name="Γκότση Γεωργία" userId="472e339c-d673-48e8-9309-c3b1731a2deb" providerId="ADAL" clId="{16CCE3F7-A6D5-43B2-B762-A2297A25CAF6}" dt="2025-12-02T19:06:13.517" v="69" actId="27636"/>
        <pc:sldMkLst>
          <pc:docMk/>
          <pc:sldMk cId="2677826866" sldId="273"/>
        </pc:sldMkLst>
        <pc:spChg chg="mod">
          <ac:chgData name="Γκότση Γεωργία" userId="472e339c-d673-48e8-9309-c3b1731a2deb" providerId="ADAL" clId="{16CCE3F7-A6D5-43B2-B762-A2297A25CAF6}" dt="2025-12-02T19:06:13.517" v="69" actId="27636"/>
          <ac:spMkLst>
            <pc:docMk/>
            <pc:sldMk cId="2677826866" sldId="273"/>
            <ac:spMk id="3" creationId="{00000000-0000-0000-0000-000000000000}"/>
          </ac:spMkLst>
        </pc:spChg>
      </pc:sldChg>
      <pc:sldChg chg="modSp mod">
        <pc:chgData name="Γκότση Γεωργία" userId="472e339c-d673-48e8-9309-c3b1731a2deb" providerId="ADAL" clId="{16CCE3F7-A6D5-43B2-B762-A2297A25CAF6}" dt="2025-12-02T19:10:23.968" v="160" actId="123"/>
        <pc:sldMkLst>
          <pc:docMk/>
          <pc:sldMk cId="597027430" sldId="274"/>
        </pc:sldMkLst>
        <pc:spChg chg="mod">
          <ac:chgData name="Γκότση Γεωργία" userId="472e339c-d673-48e8-9309-c3b1731a2deb" providerId="ADAL" clId="{16CCE3F7-A6D5-43B2-B762-A2297A25CAF6}" dt="2025-12-02T19:10:23.968" v="160" actId="123"/>
          <ac:spMkLst>
            <pc:docMk/>
            <pc:sldMk cId="597027430" sldId="274"/>
            <ac:spMk id="3" creationId="{00000000-0000-0000-0000-000000000000}"/>
          </ac:spMkLst>
        </pc:spChg>
      </pc:sldChg>
      <pc:sldChg chg="modSp mod">
        <pc:chgData name="Γκότση Γεωργία" userId="472e339c-d673-48e8-9309-c3b1731a2deb" providerId="ADAL" clId="{16CCE3F7-A6D5-43B2-B762-A2297A25CAF6}" dt="2025-12-02T19:10:39.288" v="161" actId="113"/>
        <pc:sldMkLst>
          <pc:docMk/>
          <pc:sldMk cId="464390505" sldId="275"/>
        </pc:sldMkLst>
        <pc:spChg chg="mod">
          <ac:chgData name="Γκότση Γεωργία" userId="472e339c-d673-48e8-9309-c3b1731a2deb" providerId="ADAL" clId="{16CCE3F7-A6D5-43B2-B762-A2297A25CAF6}" dt="2025-12-02T19:10:39.288" v="161" actId="113"/>
          <ac:spMkLst>
            <pc:docMk/>
            <pc:sldMk cId="464390505" sldId="275"/>
            <ac:spMk id="3" creationId="{00000000-0000-0000-0000-000000000000}"/>
          </ac:spMkLst>
        </pc:spChg>
      </pc:sldChg>
      <pc:sldChg chg="modSp mod">
        <pc:chgData name="Γκότση Γεωργία" userId="472e339c-d673-48e8-9309-c3b1731a2deb" providerId="ADAL" clId="{16CCE3F7-A6D5-43B2-B762-A2297A25CAF6}" dt="2025-12-02T19:11:20.026" v="164" actId="20577"/>
        <pc:sldMkLst>
          <pc:docMk/>
          <pc:sldMk cId="2361601687" sldId="276"/>
        </pc:sldMkLst>
        <pc:spChg chg="mod">
          <ac:chgData name="Γκότση Γεωργία" userId="472e339c-d673-48e8-9309-c3b1731a2deb" providerId="ADAL" clId="{16CCE3F7-A6D5-43B2-B762-A2297A25CAF6}" dt="2025-12-02T19:11:20.026" v="164" actId="20577"/>
          <ac:spMkLst>
            <pc:docMk/>
            <pc:sldMk cId="2361601687" sldId="276"/>
            <ac:spMk id="3" creationId="{00000000-0000-0000-0000-000000000000}"/>
          </ac:spMkLst>
        </pc:spChg>
      </pc:sldChg>
      <pc:sldChg chg="modSp mod">
        <pc:chgData name="Γκότση Γεωργία" userId="472e339c-d673-48e8-9309-c3b1731a2deb" providerId="ADAL" clId="{16CCE3F7-A6D5-43B2-B762-A2297A25CAF6}" dt="2025-12-02T19:04:15.468" v="53" actId="20577"/>
        <pc:sldMkLst>
          <pc:docMk/>
          <pc:sldMk cId="4185500612" sldId="277"/>
        </pc:sldMkLst>
        <pc:spChg chg="mod">
          <ac:chgData name="Γκότση Γεωργία" userId="472e339c-d673-48e8-9309-c3b1731a2deb" providerId="ADAL" clId="{16CCE3F7-A6D5-43B2-B762-A2297A25CAF6}" dt="2025-12-02T19:04:15.468" v="53" actId="20577"/>
          <ac:spMkLst>
            <pc:docMk/>
            <pc:sldMk cId="4185500612" sldId="277"/>
            <ac:spMk id="3" creationId="{00000000-0000-0000-0000-000000000000}"/>
          </ac:spMkLst>
        </pc:spChg>
      </pc:sldChg>
      <pc:sldChg chg="modSp mod">
        <pc:chgData name="Γκότση Γεωργία" userId="472e339c-d673-48e8-9309-c3b1731a2deb" providerId="ADAL" clId="{16CCE3F7-A6D5-43B2-B762-A2297A25CAF6}" dt="2025-12-02T19:05:04.655" v="62" actId="20577"/>
        <pc:sldMkLst>
          <pc:docMk/>
          <pc:sldMk cId="393595727" sldId="278"/>
        </pc:sldMkLst>
        <pc:spChg chg="mod">
          <ac:chgData name="Γκότση Γεωργία" userId="472e339c-d673-48e8-9309-c3b1731a2deb" providerId="ADAL" clId="{16CCE3F7-A6D5-43B2-B762-A2297A25CAF6}" dt="2025-12-02T19:05:04.655" v="62" actId="20577"/>
          <ac:spMkLst>
            <pc:docMk/>
            <pc:sldMk cId="393595727" sldId="278"/>
            <ac:spMk id="3" creationId="{00000000-0000-0000-0000-000000000000}"/>
          </ac:spMkLst>
        </pc:spChg>
      </pc:sldChg>
      <pc:sldChg chg="modSp mod">
        <pc:chgData name="Γκότση Γεωργία" userId="472e339c-d673-48e8-9309-c3b1731a2deb" providerId="ADAL" clId="{16CCE3F7-A6D5-43B2-B762-A2297A25CAF6}" dt="2025-12-02T19:11:33.102" v="165" actId="20577"/>
        <pc:sldMkLst>
          <pc:docMk/>
          <pc:sldMk cId="2072017611" sldId="279"/>
        </pc:sldMkLst>
        <pc:spChg chg="mod">
          <ac:chgData name="Γκότση Γεωργία" userId="472e339c-d673-48e8-9309-c3b1731a2deb" providerId="ADAL" clId="{16CCE3F7-A6D5-43B2-B762-A2297A25CAF6}" dt="2025-12-02T19:11:33.102" v="165" actId="20577"/>
          <ac:spMkLst>
            <pc:docMk/>
            <pc:sldMk cId="2072017611" sldId="279"/>
            <ac:spMk id="3" creationId="{00000000-0000-0000-0000-000000000000}"/>
          </ac:spMkLst>
        </pc:spChg>
      </pc:sldChg>
      <pc:sldChg chg="modSp mod">
        <pc:chgData name="Γκότση Γεωργία" userId="472e339c-d673-48e8-9309-c3b1731a2deb" providerId="ADAL" clId="{16CCE3F7-A6D5-43B2-B762-A2297A25CAF6}" dt="2025-12-02T19:11:43.012" v="166" actId="123"/>
        <pc:sldMkLst>
          <pc:docMk/>
          <pc:sldMk cId="4264299388" sldId="281"/>
        </pc:sldMkLst>
        <pc:spChg chg="mod">
          <ac:chgData name="Γκότση Γεωργία" userId="472e339c-d673-48e8-9309-c3b1731a2deb" providerId="ADAL" clId="{16CCE3F7-A6D5-43B2-B762-A2297A25CAF6}" dt="2025-12-02T19:11:43.012" v="166" actId="123"/>
          <ac:spMkLst>
            <pc:docMk/>
            <pc:sldMk cId="4264299388" sldId="281"/>
            <ac:spMk id="3" creationId="{00000000-0000-0000-0000-000000000000}"/>
          </ac:spMkLst>
        </pc:spChg>
      </pc:sldChg>
      <pc:sldChg chg="modSp mod">
        <pc:chgData name="Γκότση Γεωργία" userId="472e339c-d673-48e8-9309-c3b1731a2deb" providerId="ADAL" clId="{16CCE3F7-A6D5-43B2-B762-A2297A25CAF6}" dt="2025-12-02T16:53:43.766" v="51" actId="207"/>
        <pc:sldMkLst>
          <pc:docMk/>
          <pc:sldMk cId="4192268369" sldId="283"/>
        </pc:sldMkLst>
        <pc:spChg chg="mod">
          <ac:chgData name="Γκότση Γεωργία" userId="472e339c-d673-48e8-9309-c3b1731a2deb" providerId="ADAL" clId="{16CCE3F7-A6D5-43B2-B762-A2297A25CAF6}" dt="2025-12-02T16:53:43.766" v="51" actId="207"/>
          <ac:spMkLst>
            <pc:docMk/>
            <pc:sldMk cId="4192268369" sldId="283"/>
            <ac:spMk id="3" creationId="{00000000-0000-0000-0000-000000000000}"/>
          </ac:spMkLst>
        </pc:spChg>
      </pc:sldChg>
      <pc:sldChg chg="modSp mod">
        <pc:chgData name="Γκότση Γεωργία" userId="472e339c-d673-48e8-9309-c3b1731a2deb" providerId="ADAL" clId="{16CCE3F7-A6D5-43B2-B762-A2297A25CAF6}" dt="2025-12-02T16:51:03.760" v="32" actId="20577"/>
        <pc:sldMkLst>
          <pc:docMk/>
          <pc:sldMk cId="0" sldId="286"/>
        </pc:sldMkLst>
        <pc:spChg chg="mod">
          <ac:chgData name="Γκότση Γεωργία" userId="472e339c-d673-48e8-9309-c3b1731a2deb" providerId="ADAL" clId="{16CCE3F7-A6D5-43B2-B762-A2297A25CAF6}" dt="2025-12-02T16:51:03.760" v="32" actId="20577"/>
          <ac:spMkLst>
            <pc:docMk/>
            <pc:sldMk cId="0" sldId="286"/>
            <ac:spMk id="9219" creationId="{DE714AF8-E458-4219-A0E8-C0FDFCF1B02E}"/>
          </ac:spMkLst>
        </pc:spChg>
      </pc:sldChg>
      <pc:sldChg chg="modSp mod">
        <pc:chgData name="Γκότση Γεωργία" userId="472e339c-d673-48e8-9309-c3b1731a2deb" providerId="ADAL" clId="{16CCE3F7-A6D5-43B2-B762-A2297A25CAF6}" dt="2025-12-02T19:08:48.154" v="150" actId="20577"/>
        <pc:sldMkLst>
          <pc:docMk/>
          <pc:sldMk cId="0" sldId="288"/>
        </pc:sldMkLst>
        <pc:spChg chg="mod">
          <ac:chgData name="Γκότση Γεωργία" userId="472e339c-d673-48e8-9309-c3b1731a2deb" providerId="ADAL" clId="{16CCE3F7-A6D5-43B2-B762-A2297A25CAF6}" dt="2025-12-02T19:08:48.154" v="150" actId="20577"/>
          <ac:spMkLst>
            <pc:docMk/>
            <pc:sldMk cId="0" sldId="288"/>
            <ac:spMk id="15363" creationId="{DD0EC74E-61B3-4B30-B0B1-2A13209F3C1F}"/>
          </ac:spMkLst>
        </pc:spChg>
      </pc:sldChg>
      <pc:sldChg chg="ord">
        <pc:chgData name="Γκότση Γεωργία" userId="472e339c-d673-48e8-9309-c3b1731a2deb" providerId="ADAL" clId="{16CCE3F7-A6D5-43B2-B762-A2297A25CAF6}" dt="2025-12-02T16:52:56.286" v="39"/>
        <pc:sldMkLst>
          <pc:docMk/>
          <pc:sldMk cId="3114887275" sldId="289"/>
        </pc:sldMkLst>
      </pc:sldChg>
      <pc:sldChg chg="modSp new mod">
        <pc:chgData name="Γκότση Γεωργία" userId="472e339c-d673-48e8-9309-c3b1731a2deb" providerId="ADAL" clId="{16CCE3F7-A6D5-43B2-B762-A2297A25CAF6}" dt="2025-12-02T19:06:16.574" v="70"/>
        <pc:sldMkLst>
          <pc:docMk/>
          <pc:sldMk cId="2923635122" sldId="296"/>
        </pc:sldMkLst>
        <pc:spChg chg="mod">
          <ac:chgData name="Γκότση Γεωργία" userId="472e339c-d673-48e8-9309-c3b1731a2deb" providerId="ADAL" clId="{16CCE3F7-A6D5-43B2-B762-A2297A25CAF6}" dt="2025-12-02T19:05:34.438" v="66" actId="255"/>
          <ac:spMkLst>
            <pc:docMk/>
            <pc:sldMk cId="2923635122" sldId="296"/>
            <ac:spMk id="2" creationId="{90654CE8-368E-4D5C-169F-C059B0ED4A50}"/>
          </ac:spMkLst>
        </pc:spChg>
        <pc:spChg chg="mod">
          <ac:chgData name="Γκότση Γεωργία" userId="472e339c-d673-48e8-9309-c3b1731a2deb" providerId="ADAL" clId="{16CCE3F7-A6D5-43B2-B762-A2297A25CAF6}" dt="2025-12-02T19:06:16.574" v="70"/>
          <ac:spMkLst>
            <pc:docMk/>
            <pc:sldMk cId="2923635122" sldId="296"/>
            <ac:spMk id="3" creationId="{8FD62BDF-159F-1033-BF6A-343E5288E91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D106DE-8ECE-4F19-BEAD-39066A210F3E}" type="doc">
      <dgm:prSet loTypeId="urn:microsoft.com/office/officeart/2005/8/layout/default" loCatId="list" qsTypeId="urn:microsoft.com/office/officeart/2005/8/quickstyle/simple4" qsCatId="simple" csTypeId="urn:microsoft.com/office/officeart/2005/8/colors/accent2_2" csCatId="accent2" phldr="1"/>
      <dgm:spPr/>
      <dgm:t>
        <a:bodyPr/>
        <a:lstStyle/>
        <a:p>
          <a:endParaRPr lang="en-US"/>
        </a:p>
      </dgm:t>
    </dgm:pt>
    <dgm:pt modelId="{613F15F8-A40E-478A-9548-826F9A8702A8}">
      <dgm:prSet/>
      <dgm:spPr/>
      <dgm:t>
        <a:bodyPr/>
        <a:lstStyle/>
        <a:p>
          <a:r>
            <a:rPr lang="el-GR"/>
            <a:t>Νίκος Γαβριήλ Πεντζίκης, </a:t>
          </a:r>
          <a:r>
            <a:rPr lang="el-GR" i="1"/>
            <a:t>Ανδρέας Δημακούδης </a:t>
          </a:r>
          <a:r>
            <a:rPr lang="el-GR"/>
            <a:t>(1935)</a:t>
          </a:r>
          <a:endParaRPr lang="en-US"/>
        </a:p>
      </dgm:t>
    </dgm:pt>
    <dgm:pt modelId="{50CEB90C-F6FD-4D1C-BE21-19DCE9DFD5AB}" type="parTrans" cxnId="{41983568-00B3-4953-9357-B411B7408B03}">
      <dgm:prSet/>
      <dgm:spPr/>
      <dgm:t>
        <a:bodyPr/>
        <a:lstStyle/>
        <a:p>
          <a:endParaRPr lang="en-US"/>
        </a:p>
      </dgm:t>
    </dgm:pt>
    <dgm:pt modelId="{E267D883-BADF-4770-BA69-063246D2C6AD}" type="sibTrans" cxnId="{41983568-00B3-4953-9357-B411B7408B03}">
      <dgm:prSet/>
      <dgm:spPr/>
      <dgm:t>
        <a:bodyPr/>
        <a:lstStyle/>
        <a:p>
          <a:endParaRPr lang="en-US"/>
        </a:p>
      </dgm:t>
    </dgm:pt>
    <dgm:pt modelId="{5C81BAE2-A7D2-4337-84FE-90AA614A20C2}">
      <dgm:prSet/>
      <dgm:spPr/>
      <dgm:t>
        <a:bodyPr/>
        <a:lstStyle/>
        <a:p>
          <a:r>
            <a:rPr lang="el-GR"/>
            <a:t>Στέλιος Ξεφλούδας</a:t>
          </a:r>
          <a:endParaRPr lang="en-US"/>
        </a:p>
      </dgm:t>
    </dgm:pt>
    <dgm:pt modelId="{2FA90243-5A46-472A-9E2A-52E3FA0A9B8F}" type="parTrans" cxnId="{B5E953CE-D537-41DA-9165-2A3086CFE5F1}">
      <dgm:prSet/>
      <dgm:spPr/>
      <dgm:t>
        <a:bodyPr/>
        <a:lstStyle/>
        <a:p>
          <a:endParaRPr lang="en-US"/>
        </a:p>
      </dgm:t>
    </dgm:pt>
    <dgm:pt modelId="{E0BC83CE-928F-4051-B315-9AB72563ECB8}" type="sibTrans" cxnId="{B5E953CE-D537-41DA-9165-2A3086CFE5F1}">
      <dgm:prSet/>
      <dgm:spPr/>
      <dgm:t>
        <a:bodyPr/>
        <a:lstStyle/>
        <a:p>
          <a:endParaRPr lang="en-US"/>
        </a:p>
      </dgm:t>
    </dgm:pt>
    <dgm:pt modelId="{8FE240C8-EDCA-417F-9F68-99D6EAA25D03}">
      <dgm:prSet/>
      <dgm:spPr/>
      <dgm:t>
        <a:bodyPr/>
        <a:lstStyle/>
        <a:p>
          <a:r>
            <a:rPr lang="el-GR"/>
            <a:t>Αλκιβιάδης Γιαννόπουλος</a:t>
          </a:r>
          <a:endParaRPr lang="en-US"/>
        </a:p>
      </dgm:t>
    </dgm:pt>
    <dgm:pt modelId="{A77AFF26-05D3-43F9-8608-A9ED69E6CD2A}" type="parTrans" cxnId="{9301456A-71B6-477C-A2CF-60F5E5EF1D15}">
      <dgm:prSet/>
      <dgm:spPr/>
      <dgm:t>
        <a:bodyPr/>
        <a:lstStyle/>
        <a:p>
          <a:endParaRPr lang="en-US"/>
        </a:p>
      </dgm:t>
    </dgm:pt>
    <dgm:pt modelId="{1870DD34-72BE-48BF-ABE1-5B25A660F50A}" type="sibTrans" cxnId="{9301456A-71B6-477C-A2CF-60F5E5EF1D15}">
      <dgm:prSet/>
      <dgm:spPr/>
      <dgm:t>
        <a:bodyPr/>
        <a:lstStyle/>
        <a:p>
          <a:endParaRPr lang="en-US"/>
        </a:p>
      </dgm:t>
    </dgm:pt>
    <dgm:pt modelId="{60701CEC-97EF-4930-B248-081A1D3C664F}">
      <dgm:prSet/>
      <dgm:spPr/>
      <dgm:t>
        <a:bodyPr/>
        <a:lstStyle/>
        <a:p>
          <a:r>
            <a:rPr lang="el-GR"/>
            <a:t>Με την τεχνοτροπία της ομάδας συνδεόνται:</a:t>
          </a:r>
          <a:endParaRPr lang="en-US"/>
        </a:p>
      </dgm:t>
    </dgm:pt>
    <dgm:pt modelId="{679BB313-F55C-478A-A9FF-1A1848E9B907}" type="parTrans" cxnId="{FEF773B3-2CCF-4F46-BC30-01B64DE96F5B}">
      <dgm:prSet/>
      <dgm:spPr/>
      <dgm:t>
        <a:bodyPr/>
        <a:lstStyle/>
        <a:p>
          <a:endParaRPr lang="en-US"/>
        </a:p>
      </dgm:t>
    </dgm:pt>
    <dgm:pt modelId="{58AF6855-3E4C-4954-B6DC-15392580715E}" type="sibTrans" cxnId="{FEF773B3-2CCF-4F46-BC30-01B64DE96F5B}">
      <dgm:prSet/>
      <dgm:spPr/>
      <dgm:t>
        <a:bodyPr/>
        <a:lstStyle/>
        <a:p>
          <a:endParaRPr lang="en-US"/>
        </a:p>
      </dgm:t>
    </dgm:pt>
    <dgm:pt modelId="{8AAF38CE-0E85-4CAA-8298-96C2F97ECA44}">
      <dgm:prSet/>
      <dgm:spPr/>
      <dgm:t>
        <a:bodyPr/>
        <a:lstStyle/>
        <a:p>
          <a:r>
            <a:rPr lang="el-GR"/>
            <a:t>Γιάννης Σκαρίμπας, </a:t>
          </a:r>
          <a:r>
            <a:rPr lang="el-GR" i="1"/>
            <a:t>Το θείο τραγί </a:t>
          </a:r>
          <a:r>
            <a:rPr lang="el-GR"/>
            <a:t>(1933), ο </a:t>
          </a:r>
          <a:r>
            <a:rPr lang="el-GR" i="1"/>
            <a:t>Μαριάμπας</a:t>
          </a:r>
          <a:r>
            <a:rPr lang="el-GR"/>
            <a:t> (1935), </a:t>
          </a:r>
          <a:r>
            <a:rPr lang="el-GR" i="1"/>
            <a:t>Το σόλο του Φίγκαρω </a:t>
          </a:r>
          <a:r>
            <a:rPr lang="el-GR"/>
            <a:t>(1938)</a:t>
          </a:r>
          <a:endParaRPr lang="en-US"/>
        </a:p>
      </dgm:t>
    </dgm:pt>
    <dgm:pt modelId="{66F9DBF7-9524-4832-BDE6-035323893D88}" type="parTrans" cxnId="{DEC72984-1F69-4A52-850A-A3C357D95646}">
      <dgm:prSet/>
      <dgm:spPr/>
      <dgm:t>
        <a:bodyPr/>
        <a:lstStyle/>
        <a:p>
          <a:endParaRPr lang="en-US"/>
        </a:p>
      </dgm:t>
    </dgm:pt>
    <dgm:pt modelId="{C9C7E11F-1760-4A03-AA87-5AA3732CC1DC}" type="sibTrans" cxnId="{DEC72984-1F69-4A52-850A-A3C357D95646}">
      <dgm:prSet/>
      <dgm:spPr/>
      <dgm:t>
        <a:bodyPr/>
        <a:lstStyle/>
        <a:p>
          <a:endParaRPr lang="en-US"/>
        </a:p>
      </dgm:t>
    </dgm:pt>
    <dgm:pt modelId="{6A3B8B0E-FE44-453A-BBE4-7F761470AE33}">
      <dgm:prSet/>
      <dgm:spPr/>
      <dgm:t>
        <a:bodyPr/>
        <a:lstStyle/>
        <a:p>
          <a:r>
            <a:rPr lang="el-GR" b="1"/>
            <a:t>Μέλπω Αξιώτη: </a:t>
          </a:r>
          <a:r>
            <a:rPr lang="el-GR" b="1" i="1"/>
            <a:t>Δύσκολες νύχτες </a:t>
          </a:r>
          <a:r>
            <a:rPr lang="el-GR"/>
            <a:t>(1938) βιωμένη εμπειρία, μνήμη. </a:t>
          </a:r>
          <a:endParaRPr lang="en-US"/>
        </a:p>
      </dgm:t>
    </dgm:pt>
    <dgm:pt modelId="{B0DED3BD-E5DF-42E9-A5D1-9240D0DD9CDB}" type="parTrans" cxnId="{E653066A-3C99-49F8-917F-2F37345D8181}">
      <dgm:prSet/>
      <dgm:spPr/>
      <dgm:t>
        <a:bodyPr/>
        <a:lstStyle/>
        <a:p>
          <a:endParaRPr lang="en-US"/>
        </a:p>
      </dgm:t>
    </dgm:pt>
    <dgm:pt modelId="{E02999AA-6D9D-42A2-BB5A-2FB3E2E46538}" type="sibTrans" cxnId="{E653066A-3C99-49F8-917F-2F37345D8181}">
      <dgm:prSet/>
      <dgm:spPr/>
      <dgm:t>
        <a:bodyPr/>
        <a:lstStyle/>
        <a:p>
          <a:endParaRPr lang="en-US"/>
        </a:p>
      </dgm:t>
    </dgm:pt>
    <dgm:pt modelId="{D2F2F398-07DB-43F5-9FAC-3F3458B7E24A}">
      <dgm:prSet/>
      <dgm:spPr/>
      <dgm:t>
        <a:bodyPr/>
        <a:lstStyle/>
        <a:p>
          <a:r>
            <a:rPr lang="el-GR"/>
            <a:t>Γιάννης Μπεράτης, </a:t>
          </a:r>
          <a:r>
            <a:rPr lang="el-GR" i="1"/>
            <a:t>Διασπορά</a:t>
          </a:r>
          <a:r>
            <a:rPr lang="el-GR"/>
            <a:t> (1930)</a:t>
          </a:r>
          <a:endParaRPr lang="en-US"/>
        </a:p>
      </dgm:t>
    </dgm:pt>
    <dgm:pt modelId="{98052434-315B-4FB6-9D25-A81529F4A998}" type="parTrans" cxnId="{FA346B74-789C-4FB7-A262-F7DD1630CDC1}">
      <dgm:prSet/>
      <dgm:spPr/>
      <dgm:t>
        <a:bodyPr/>
        <a:lstStyle/>
        <a:p>
          <a:endParaRPr lang="en-US"/>
        </a:p>
      </dgm:t>
    </dgm:pt>
    <dgm:pt modelId="{445DB1DC-D621-46A3-A804-6834DFB4C54B}" type="sibTrans" cxnId="{FA346B74-789C-4FB7-A262-F7DD1630CDC1}">
      <dgm:prSet/>
      <dgm:spPr/>
      <dgm:t>
        <a:bodyPr/>
        <a:lstStyle/>
        <a:p>
          <a:endParaRPr lang="en-US"/>
        </a:p>
      </dgm:t>
    </dgm:pt>
    <dgm:pt modelId="{AF295FE2-B82D-4EC2-AD87-2FA58813B56A}">
      <dgm:prSet/>
      <dgm:spPr/>
      <dgm:t>
        <a:bodyPr/>
        <a:lstStyle/>
        <a:p>
          <a:r>
            <a:rPr lang="el-GR" dirty="0"/>
            <a:t>Γιώργος Σεφέρης, </a:t>
          </a:r>
          <a:r>
            <a:rPr lang="el-GR" i="1" dirty="0"/>
            <a:t>Έξι νύχτες στην Ακρόπολη.</a:t>
          </a:r>
          <a:endParaRPr lang="en-US" dirty="0"/>
        </a:p>
      </dgm:t>
    </dgm:pt>
    <dgm:pt modelId="{B0D163DF-0233-4B10-86E5-016869BD8F76}" type="parTrans" cxnId="{DD767BD1-3B46-42E4-9A3C-67B969C86421}">
      <dgm:prSet/>
      <dgm:spPr/>
      <dgm:t>
        <a:bodyPr/>
        <a:lstStyle/>
        <a:p>
          <a:endParaRPr lang="en-US"/>
        </a:p>
      </dgm:t>
    </dgm:pt>
    <dgm:pt modelId="{E73B254E-43DC-41D7-A0AD-84836FF3ECCD}" type="sibTrans" cxnId="{DD767BD1-3B46-42E4-9A3C-67B969C86421}">
      <dgm:prSet/>
      <dgm:spPr/>
      <dgm:t>
        <a:bodyPr/>
        <a:lstStyle/>
        <a:p>
          <a:endParaRPr lang="en-US"/>
        </a:p>
      </dgm:t>
    </dgm:pt>
    <dgm:pt modelId="{B2E9D0E5-8FD8-4CBF-9818-7F73933E47D2}" type="pres">
      <dgm:prSet presAssocID="{D7D106DE-8ECE-4F19-BEAD-39066A210F3E}" presName="diagram" presStyleCnt="0">
        <dgm:presLayoutVars>
          <dgm:dir/>
          <dgm:resizeHandles val="exact"/>
        </dgm:presLayoutVars>
      </dgm:prSet>
      <dgm:spPr/>
    </dgm:pt>
    <dgm:pt modelId="{6AB6508B-2677-489D-8E9F-A312143B1F2C}" type="pres">
      <dgm:prSet presAssocID="{613F15F8-A40E-478A-9548-826F9A8702A8}" presName="node" presStyleLbl="node1" presStyleIdx="0" presStyleCnt="8">
        <dgm:presLayoutVars>
          <dgm:bulletEnabled val="1"/>
        </dgm:presLayoutVars>
      </dgm:prSet>
      <dgm:spPr/>
    </dgm:pt>
    <dgm:pt modelId="{F48EB1FC-65F5-4FF0-83BD-66ACD6E1E845}" type="pres">
      <dgm:prSet presAssocID="{E267D883-BADF-4770-BA69-063246D2C6AD}" presName="sibTrans" presStyleCnt="0"/>
      <dgm:spPr/>
    </dgm:pt>
    <dgm:pt modelId="{58691833-F0A8-42C9-8946-BC4142493585}" type="pres">
      <dgm:prSet presAssocID="{5C81BAE2-A7D2-4337-84FE-90AA614A20C2}" presName="node" presStyleLbl="node1" presStyleIdx="1" presStyleCnt="8">
        <dgm:presLayoutVars>
          <dgm:bulletEnabled val="1"/>
        </dgm:presLayoutVars>
      </dgm:prSet>
      <dgm:spPr/>
    </dgm:pt>
    <dgm:pt modelId="{47D3B8C1-269C-462F-B96C-AFE889AE48B5}" type="pres">
      <dgm:prSet presAssocID="{E0BC83CE-928F-4051-B315-9AB72563ECB8}" presName="sibTrans" presStyleCnt="0"/>
      <dgm:spPr/>
    </dgm:pt>
    <dgm:pt modelId="{C49B5BD9-D3AD-40B1-8DA8-25ACE79340E0}" type="pres">
      <dgm:prSet presAssocID="{8FE240C8-EDCA-417F-9F68-99D6EAA25D03}" presName="node" presStyleLbl="node1" presStyleIdx="2" presStyleCnt="8">
        <dgm:presLayoutVars>
          <dgm:bulletEnabled val="1"/>
        </dgm:presLayoutVars>
      </dgm:prSet>
      <dgm:spPr/>
    </dgm:pt>
    <dgm:pt modelId="{506ACEB0-3DFE-4721-A70B-BC54377101C0}" type="pres">
      <dgm:prSet presAssocID="{1870DD34-72BE-48BF-ABE1-5B25A660F50A}" presName="sibTrans" presStyleCnt="0"/>
      <dgm:spPr/>
    </dgm:pt>
    <dgm:pt modelId="{EE50F3D9-0DBC-4C6D-98AE-083E6B380F84}" type="pres">
      <dgm:prSet presAssocID="{60701CEC-97EF-4930-B248-081A1D3C664F}" presName="node" presStyleLbl="node1" presStyleIdx="3" presStyleCnt="8">
        <dgm:presLayoutVars>
          <dgm:bulletEnabled val="1"/>
        </dgm:presLayoutVars>
      </dgm:prSet>
      <dgm:spPr/>
    </dgm:pt>
    <dgm:pt modelId="{4773CBDC-D0A3-4110-8DE1-901740AED732}" type="pres">
      <dgm:prSet presAssocID="{58AF6855-3E4C-4954-B6DC-15392580715E}" presName="sibTrans" presStyleCnt="0"/>
      <dgm:spPr/>
    </dgm:pt>
    <dgm:pt modelId="{732B451D-C9CF-42AB-9310-2EC972BC3B16}" type="pres">
      <dgm:prSet presAssocID="{8AAF38CE-0E85-4CAA-8298-96C2F97ECA44}" presName="node" presStyleLbl="node1" presStyleIdx="4" presStyleCnt="8">
        <dgm:presLayoutVars>
          <dgm:bulletEnabled val="1"/>
        </dgm:presLayoutVars>
      </dgm:prSet>
      <dgm:spPr/>
    </dgm:pt>
    <dgm:pt modelId="{E460547F-332A-4B06-9876-875B5C1FC246}" type="pres">
      <dgm:prSet presAssocID="{C9C7E11F-1760-4A03-AA87-5AA3732CC1DC}" presName="sibTrans" presStyleCnt="0"/>
      <dgm:spPr/>
    </dgm:pt>
    <dgm:pt modelId="{31178D50-67A8-4706-9B11-96248F40AE31}" type="pres">
      <dgm:prSet presAssocID="{6A3B8B0E-FE44-453A-BBE4-7F761470AE33}" presName="node" presStyleLbl="node1" presStyleIdx="5" presStyleCnt="8">
        <dgm:presLayoutVars>
          <dgm:bulletEnabled val="1"/>
        </dgm:presLayoutVars>
      </dgm:prSet>
      <dgm:spPr/>
    </dgm:pt>
    <dgm:pt modelId="{FCC5EB17-9E0D-41AD-9860-B497D1DF3DAF}" type="pres">
      <dgm:prSet presAssocID="{E02999AA-6D9D-42A2-BB5A-2FB3E2E46538}" presName="sibTrans" presStyleCnt="0"/>
      <dgm:spPr/>
    </dgm:pt>
    <dgm:pt modelId="{3FB59F2E-95A6-4272-9ED1-04853E214023}" type="pres">
      <dgm:prSet presAssocID="{D2F2F398-07DB-43F5-9FAC-3F3458B7E24A}" presName="node" presStyleLbl="node1" presStyleIdx="6" presStyleCnt="8">
        <dgm:presLayoutVars>
          <dgm:bulletEnabled val="1"/>
        </dgm:presLayoutVars>
      </dgm:prSet>
      <dgm:spPr/>
    </dgm:pt>
    <dgm:pt modelId="{6DB4AE0C-1FE9-4D50-8348-75C92D3F08FD}" type="pres">
      <dgm:prSet presAssocID="{445DB1DC-D621-46A3-A804-6834DFB4C54B}" presName="sibTrans" presStyleCnt="0"/>
      <dgm:spPr/>
    </dgm:pt>
    <dgm:pt modelId="{970C3CB1-5FF5-440F-A261-BE93656E8D1C}" type="pres">
      <dgm:prSet presAssocID="{AF295FE2-B82D-4EC2-AD87-2FA58813B56A}" presName="node" presStyleLbl="node1" presStyleIdx="7" presStyleCnt="8">
        <dgm:presLayoutVars>
          <dgm:bulletEnabled val="1"/>
        </dgm:presLayoutVars>
      </dgm:prSet>
      <dgm:spPr/>
    </dgm:pt>
  </dgm:ptLst>
  <dgm:cxnLst>
    <dgm:cxn modelId="{FAC1F45C-56E3-4C44-B51B-77F30ADB1302}" type="presOf" srcId="{8FE240C8-EDCA-417F-9F68-99D6EAA25D03}" destId="{C49B5BD9-D3AD-40B1-8DA8-25ACE79340E0}" srcOrd="0" destOrd="0" presId="urn:microsoft.com/office/officeart/2005/8/layout/default"/>
    <dgm:cxn modelId="{6EF8B365-1A43-4FC2-A021-FED0C3274F7B}" type="presOf" srcId="{D2F2F398-07DB-43F5-9FAC-3F3458B7E24A}" destId="{3FB59F2E-95A6-4272-9ED1-04853E214023}" srcOrd="0" destOrd="0" presId="urn:microsoft.com/office/officeart/2005/8/layout/default"/>
    <dgm:cxn modelId="{41983568-00B3-4953-9357-B411B7408B03}" srcId="{D7D106DE-8ECE-4F19-BEAD-39066A210F3E}" destId="{613F15F8-A40E-478A-9548-826F9A8702A8}" srcOrd="0" destOrd="0" parTransId="{50CEB90C-F6FD-4D1C-BE21-19DCE9DFD5AB}" sibTransId="{E267D883-BADF-4770-BA69-063246D2C6AD}"/>
    <dgm:cxn modelId="{E653066A-3C99-49F8-917F-2F37345D8181}" srcId="{D7D106DE-8ECE-4F19-BEAD-39066A210F3E}" destId="{6A3B8B0E-FE44-453A-BBE4-7F761470AE33}" srcOrd="5" destOrd="0" parTransId="{B0DED3BD-E5DF-42E9-A5D1-9240D0DD9CDB}" sibTransId="{E02999AA-6D9D-42A2-BB5A-2FB3E2E46538}"/>
    <dgm:cxn modelId="{9301456A-71B6-477C-A2CF-60F5E5EF1D15}" srcId="{D7D106DE-8ECE-4F19-BEAD-39066A210F3E}" destId="{8FE240C8-EDCA-417F-9F68-99D6EAA25D03}" srcOrd="2" destOrd="0" parTransId="{A77AFF26-05D3-43F9-8608-A9ED69E6CD2A}" sibTransId="{1870DD34-72BE-48BF-ABE1-5B25A660F50A}"/>
    <dgm:cxn modelId="{FA346B74-789C-4FB7-A262-F7DD1630CDC1}" srcId="{D7D106DE-8ECE-4F19-BEAD-39066A210F3E}" destId="{D2F2F398-07DB-43F5-9FAC-3F3458B7E24A}" srcOrd="6" destOrd="0" parTransId="{98052434-315B-4FB6-9D25-A81529F4A998}" sibTransId="{445DB1DC-D621-46A3-A804-6834DFB4C54B}"/>
    <dgm:cxn modelId="{DEC72984-1F69-4A52-850A-A3C357D95646}" srcId="{D7D106DE-8ECE-4F19-BEAD-39066A210F3E}" destId="{8AAF38CE-0E85-4CAA-8298-96C2F97ECA44}" srcOrd="4" destOrd="0" parTransId="{66F9DBF7-9524-4832-BDE6-035323893D88}" sibTransId="{C9C7E11F-1760-4A03-AA87-5AA3732CC1DC}"/>
    <dgm:cxn modelId="{7A1DCB92-6739-4616-A88A-562F0B75F0F2}" type="presOf" srcId="{613F15F8-A40E-478A-9548-826F9A8702A8}" destId="{6AB6508B-2677-489D-8E9F-A312143B1F2C}" srcOrd="0" destOrd="0" presId="urn:microsoft.com/office/officeart/2005/8/layout/default"/>
    <dgm:cxn modelId="{CF7BDD97-9896-4C37-B6CD-7D20E787B913}" type="presOf" srcId="{8AAF38CE-0E85-4CAA-8298-96C2F97ECA44}" destId="{732B451D-C9CF-42AB-9310-2EC972BC3B16}" srcOrd="0" destOrd="0" presId="urn:microsoft.com/office/officeart/2005/8/layout/default"/>
    <dgm:cxn modelId="{6C36B0AE-E047-4993-852F-D7F0D279CB6E}" type="presOf" srcId="{60701CEC-97EF-4930-B248-081A1D3C664F}" destId="{EE50F3D9-0DBC-4C6D-98AE-083E6B380F84}" srcOrd="0" destOrd="0" presId="urn:microsoft.com/office/officeart/2005/8/layout/default"/>
    <dgm:cxn modelId="{FEF773B3-2CCF-4F46-BC30-01B64DE96F5B}" srcId="{D7D106DE-8ECE-4F19-BEAD-39066A210F3E}" destId="{60701CEC-97EF-4930-B248-081A1D3C664F}" srcOrd="3" destOrd="0" parTransId="{679BB313-F55C-478A-A9FF-1A1848E9B907}" sibTransId="{58AF6855-3E4C-4954-B6DC-15392580715E}"/>
    <dgm:cxn modelId="{EB7C0BC7-374E-4B3B-BD3D-3A9A6FB72C9B}" type="presOf" srcId="{5C81BAE2-A7D2-4337-84FE-90AA614A20C2}" destId="{58691833-F0A8-42C9-8946-BC4142493585}" srcOrd="0" destOrd="0" presId="urn:microsoft.com/office/officeart/2005/8/layout/default"/>
    <dgm:cxn modelId="{F59E2EC8-1F50-4504-BB3A-7952B1F12432}" type="presOf" srcId="{6A3B8B0E-FE44-453A-BBE4-7F761470AE33}" destId="{31178D50-67A8-4706-9B11-96248F40AE31}" srcOrd="0" destOrd="0" presId="urn:microsoft.com/office/officeart/2005/8/layout/default"/>
    <dgm:cxn modelId="{B5E953CE-D537-41DA-9165-2A3086CFE5F1}" srcId="{D7D106DE-8ECE-4F19-BEAD-39066A210F3E}" destId="{5C81BAE2-A7D2-4337-84FE-90AA614A20C2}" srcOrd="1" destOrd="0" parTransId="{2FA90243-5A46-472A-9E2A-52E3FA0A9B8F}" sibTransId="{E0BC83CE-928F-4051-B315-9AB72563ECB8}"/>
    <dgm:cxn modelId="{DD767BD1-3B46-42E4-9A3C-67B969C86421}" srcId="{D7D106DE-8ECE-4F19-BEAD-39066A210F3E}" destId="{AF295FE2-B82D-4EC2-AD87-2FA58813B56A}" srcOrd="7" destOrd="0" parTransId="{B0D163DF-0233-4B10-86E5-016869BD8F76}" sibTransId="{E73B254E-43DC-41D7-A0AD-84836FF3ECCD}"/>
    <dgm:cxn modelId="{B7C1DEDC-2DAB-4E74-87D2-8BACF84A151C}" type="presOf" srcId="{D7D106DE-8ECE-4F19-BEAD-39066A210F3E}" destId="{B2E9D0E5-8FD8-4CBF-9818-7F73933E47D2}" srcOrd="0" destOrd="0" presId="urn:microsoft.com/office/officeart/2005/8/layout/default"/>
    <dgm:cxn modelId="{E89AA6E6-DB45-4DB6-89CD-E887B95263B2}" type="presOf" srcId="{AF295FE2-B82D-4EC2-AD87-2FA58813B56A}" destId="{970C3CB1-5FF5-440F-A261-BE93656E8D1C}" srcOrd="0" destOrd="0" presId="urn:microsoft.com/office/officeart/2005/8/layout/default"/>
    <dgm:cxn modelId="{0DFC88C5-EE12-4447-8057-89140F228B41}" type="presParOf" srcId="{B2E9D0E5-8FD8-4CBF-9818-7F73933E47D2}" destId="{6AB6508B-2677-489D-8E9F-A312143B1F2C}" srcOrd="0" destOrd="0" presId="urn:microsoft.com/office/officeart/2005/8/layout/default"/>
    <dgm:cxn modelId="{376FED0D-E774-47BF-A1CB-F6DED807CFDB}" type="presParOf" srcId="{B2E9D0E5-8FD8-4CBF-9818-7F73933E47D2}" destId="{F48EB1FC-65F5-4FF0-83BD-66ACD6E1E845}" srcOrd="1" destOrd="0" presId="urn:microsoft.com/office/officeart/2005/8/layout/default"/>
    <dgm:cxn modelId="{83D8F96F-55BC-4138-8D12-A8691AE7C930}" type="presParOf" srcId="{B2E9D0E5-8FD8-4CBF-9818-7F73933E47D2}" destId="{58691833-F0A8-42C9-8946-BC4142493585}" srcOrd="2" destOrd="0" presId="urn:microsoft.com/office/officeart/2005/8/layout/default"/>
    <dgm:cxn modelId="{4EF86357-B0FD-44E0-8249-5426D664881E}" type="presParOf" srcId="{B2E9D0E5-8FD8-4CBF-9818-7F73933E47D2}" destId="{47D3B8C1-269C-462F-B96C-AFE889AE48B5}" srcOrd="3" destOrd="0" presId="urn:microsoft.com/office/officeart/2005/8/layout/default"/>
    <dgm:cxn modelId="{58555092-9CD2-4510-91BD-05002F3A2B6C}" type="presParOf" srcId="{B2E9D0E5-8FD8-4CBF-9818-7F73933E47D2}" destId="{C49B5BD9-D3AD-40B1-8DA8-25ACE79340E0}" srcOrd="4" destOrd="0" presId="urn:microsoft.com/office/officeart/2005/8/layout/default"/>
    <dgm:cxn modelId="{77851251-41A8-4815-BF9C-2ADF65B0C911}" type="presParOf" srcId="{B2E9D0E5-8FD8-4CBF-9818-7F73933E47D2}" destId="{506ACEB0-3DFE-4721-A70B-BC54377101C0}" srcOrd="5" destOrd="0" presId="urn:microsoft.com/office/officeart/2005/8/layout/default"/>
    <dgm:cxn modelId="{93C2ED9C-7C06-428C-B258-9028BD84E43C}" type="presParOf" srcId="{B2E9D0E5-8FD8-4CBF-9818-7F73933E47D2}" destId="{EE50F3D9-0DBC-4C6D-98AE-083E6B380F84}" srcOrd="6" destOrd="0" presId="urn:microsoft.com/office/officeart/2005/8/layout/default"/>
    <dgm:cxn modelId="{C91834C6-79E6-4CE2-B9AB-897DBEF761A4}" type="presParOf" srcId="{B2E9D0E5-8FD8-4CBF-9818-7F73933E47D2}" destId="{4773CBDC-D0A3-4110-8DE1-901740AED732}" srcOrd="7" destOrd="0" presId="urn:microsoft.com/office/officeart/2005/8/layout/default"/>
    <dgm:cxn modelId="{B21F3C04-61B0-4969-94AF-DD1DBC78EADD}" type="presParOf" srcId="{B2E9D0E5-8FD8-4CBF-9818-7F73933E47D2}" destId="{732B451D-C9CF-42AB-9310-2EC972BC3B16}" srcOrd="8" destOrd="0" presId="urn:microsoft.com/office/officeart/2005/8/layout/default"/>
    <dgm:cxn modelId="{3FAC0D61-CA68-48A8-9963-4654348F3AB0}" type="presParOf" srcId="{B2E9D0E5-8FD8-4CBF-9818-7F73933E47D2}" destId="{E460547F-332A-4B06-9876-875B5C1FC246}" srcOrd="9" destOrd="0" presId="urn:microsoft.com/office/officeart/2005/8/layout/default"/>
    <dgm:cxn modelId="{B18A18E8-D5B6-4327-BA3A-80A7A51EA8AF}" type="presParOf" srcId="{B2E9D0E5-8FD8-4CBF-9818-7F73933E47D2}" destId="{31178D50-67A8-4706-9B11-96248F40AE31}" srcOrd="10" destOrd="0" presId="urn:microsoft.com/office/officeart/2005/8/layout/default"/>
    <dgm:cxn modelId="{DE5B4E38-FC66-428A-B1E0-77FE0D30937D}" type="presParOf" srcId="{B2E9D0E5-8FD8-4CBF-9818-7F73933E47D2}" destId="{FCC5EB17-9E0D-41AD-9860-B497D1DF3DAF}" srcOrd="11" destOrd="0" presId="urn:microsoft.com/office/officeart/2005/8/layout/default"/>
    <dgm:cxn modelId="{B3EFE548-C465-41E2-8D72-938FF6CFA4E8}" type="presParOf" srcId="{B2E9D0E5-8FD8-4CBF-9818-7F73933E47D2}" destId="{3FB59F2E-95A6-4272-9ED1-04853E214023}" srcOrd="12" destOrd="0" presId="urn:microsoft.com/office/officeart/2005/8/layout/default"/>
    <dgm:cxn modelId="{9EEDEA9D-2A21-411A-99F3-ED3B6C1EF495}" type="presParOf" srcId="{B2E9D0E5-8FD8-4CBF-9818-7F73933E47D2}" destId="{6DB4AE0C-1FE9-4D50-8348-75C92D3F08FD}" srcOrd="13" destOrd="0" presId="urn:microsoft.com/office/officeart/2005/8/layout/default"/>
    <dgm:cxn modelId="{82927DAC-F6B0-488E-9904-976BEF5A056B}" type="presParOf" srcId="{B2E9D0E5-8FD8-4CBF-9818-7F73933E47D2}" destId="{970C3CB1-5FF5-440F-A261-BE93656E8D1C}"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21DC16-F509-4325-AEA3-7DE0BBC90C9B}" type="doc">
      <dgm:prSet loTypeId="urn:microsoft.com/office/officeart/2008/layout/LinedList" loCatId="list" qsTypeId="urn:microsoft.com/office/officeart/2005/8/quickstyle/simple4" qsCatId="simple" csTypeId="urn:microsoft.com/office/officeart/2005/8/colors/accent3_2" csCatId="accent3"/>
      <dgm:spPr/>
      <dgm:t>
        <a:bodyPr/>
        <a:lstStyle/>
        <a:p>
          <a:endParaRPr lang="en-US"/>
        </a:p>
      </dgm:t>
    </dgm:pt>
    <dgm:pt modelId="{F92FBBEA-4C3E-4EFC-B0D3-5E6A85A2F82C}">
      <dgm:prSet/>
      <dgm:spPr/>
      <dgm:t>
        <a:bodyPr/>
        <a:lstStyle/>
        <a:p>
          <a:r>
            <a:rPr lang="el-GR" b="1"/>
            <a:t>Καγιαλής Τάκης</a:t>
          </a:r>
          <a:r>
            <a:rPr lang="el-GR"/>
            <a:t>,</a:t>
          </a:r>
          <a:r>
            <a:rPr lang="el-GR" i="1"/>
            <a:t> Η επιθυμία για το μοντέρνο. Δεσμεύσεις και αξιώσεις της λογοτεχνικής διανόησης στην Ελλάδα του 1930</a:t>
          </a:r>
          <a:r>
            <a:rPr lang="el-GR"/>
            <a:t>, Αθήνα, Βιβλιόραμα, 2007.</a:t>
          </a:r>
          <a:endParaRPr lang="en-US"/>
        </a:p>
      </dgm:t>
    </dgm:pt>
    <dgm:pt modelId="{3F9ECD5C-E16E-4047-B512-B65650609ABE}" type="parTrans" cxnId="{C6E757D9-1C70-446E-9FF6-C4C2C1428CD4}">
      <dgm:prSet/>
      <dgm:spPr/>
      <dgm:t>
        <a:bodyPr/>
        <a:lstStyle/>
        <a:p>
          <a:endParaRPr lang="en-US"/>
        </a:p>
      </dgm:t>
    </dgm:pt>
    <dgm:pt modelId="{D8638C70-6E8A-4D4F-BC63-8D5C1681D332}" type="sibTrans" cxnId="{C6E757D9-1C70-446E-9FF6-C4C2C1428CD4}">
      <dgm:prSet/>
      <dgm:spPr/>
      <dgm:t>
        <a:bodyPr/>
        <a:lstStyle/>
        <a:p>
          <a:endParaRPr lang="en-US"/>
        </a:p>
      </dgm:t>
    </dgm:pt>
    <dgm:pt modelId="{9E959FF9-E85B-454D-8CE6-CEF48609F379}">
      <dgm:prSet/>
      <dgm:spPr/>
      <dgm:t>
        <a:bodyPr/>
        <a:lstStyle/>
        <a:p>
          <a:r>
            <a:rPr lang="el-GR" b="1"/>
            <a:t>Τζιόβας Δημήτρης</a:t>
          </a:r>
          <a:r>
            <a:rPr lang="el-GR"/>
            <a:t>, </a:t>
          </a:r>
          <a:r>
            <a:rPr lang="el-GR" i="1"/>
            <a:t>Οι μεταμορφώσεις του Εθνισμού και το Ιδεολόγημα της Ελληνικότητας στο Μεσοπόλεμο</a:t>
          </a:r>
          <a:r>
            <a:rPr lang="el-GR"/>
            <a:t>, Αθήνα, Οδυσσέας, 1989.</a:t>
          </a:r>
          <a:endParaRPr lang="en-US"/>
        </a:p>
      </dgm:t>
    </dgm:pt>
    <dgm:pt modelId="{CBA350A8-0344-427F-B255-392158F669C1}" type="parTrans" cxnId="{42BCF4DC-7F64-4E88-827F-0FC73BCA902E}">
      <dgm:prSet/>
      <dgm:spPr/>
      <dgm:t>
        <a:bodyPr/>
        <a:lstStyle/>
        <a:p>
          <a:endParaRPr lang="en-US"/>
        </a:p>
      </dgm:t>
    </dgm:pt>
    <dgm:pt modelId="{D24CFF5C-3BED-4177-ABCC-67CB9881FF6B}" type="sibTrans" cxnId="{42BCF4DC-7F64-4E88-827F-0FC73BCA902E}">
      <dgm:prSet/>
      <dgm:spPr/>
      <dgm:t>
        <a:bodyPr/>
        <a:lstStyle/>
        <a:p>
          <a:endParaRPr lang="en-US"/>
        </a:p>
      </dgm:t>
    </dgm:pt>
    <dgm:pt modelId="{81F73FEF-B042-4026-8539-FCD0F9D79BF9}">
      <dgm:prSet/>
      <dgm:spPr/>
      <dgm:t>
        <a:bodyPr/>
        <a:lstStyle/>
        <a:p>
          <a:r>
            <a:rPr lang="el-GR" b="1"/>
            <a:t>Τζιόβας Δημήτρης,</a:t>
          </a:r>
          <a:r>
            <a:rPr lang="el-GR"/>
            <a:t> </a:t>
          </a:r>
          <a:r>
            <a:rPr lang="el-GR" i="1"/>
            <a:t>Ο μύθος της γενιάς του τριάντα. Νεοτερικότητα, ελληνικότητα και πολιτισμική ιδεολογία</a:t>
          </a:r>
          <a:r>
            <a:rPr lang="el-GR"/>
            <a:t>, Αθήνα, Πόλις, 2011.</a:t>
          </a:r>
          <a:endParaRPr lang="en-US"/>
        </a:p>
      </dgm:t>
    </dgm:pt>
    <dgm:pt modelId="{11235D63-1569-4E9D-B1F4-348441F9D07F}" type="parTrans" cxnId="{D80A7C0F-D226-4256-ABC6-43B8479C4258}">
      <dgm:prSet/>
      <dgm:spPr/>
      <dgm:t>
        <a:bodyPr/>
        <a:lstStyle/>
        <a:p>
          <a:endParaRPr lang="en-US"/>
        </a:p>
      </dgm:t>
    </dgm:pt>
    <dgm:pt modelId="{43417A3A-6F8A-45ED-90D6-575A6DEA1971}" type="sibTrans" cxnId="{D80A7C0F-D226-4256-ABC6-43B8479C4258}">
      <dgm:prSet/>
      <dgm:spPr/>
      <dgm:t>
        <a:bodyPr/>
        <a:lstStyle/>
        <a:p>
          <a:endParaRPr lang="en-US"/>
        </a:p>
      </dgm:t>
    </dgm:pt>
    <dgm:pt modelId="{AFBA5D98-C8B5-4EBE-8352-A37DBD2BCCE9}">
      <dgm:prSet/>
      <dgm:spPr/>
      <dgm:t>
        <a:bodyPr/>
        <a:lstStyle/>
        <a:p>
          <a:r>
            <a:rPr lang="en-US" b="1"/>
            <a:t>Beaton Roderick</a:t>
          </a:r>
          <a:r>
            <a:rPr lang="el-GR"/>
            <a:t>, </a:t>
          </a:r>
          <a:r>
            <a:rPr lang="el-GR" i="1"/>
            <a:t>Εισαγωγή στη νεότερη ελληνική λογοτεχνία</a:t>
          </a:r>
          <a:r>
            <a:rPr lang="el-GR"/>
            <a:t>. </a:t>
          </a:r>
          <a:r>
            <a:rPr lang="el-GR" i="1"/>
            <a:t>Ποίηση και Πεζογραφία 1821-1992</a:t>
          </a:r>
          <a:r>
            <a:rPr lang="el-GR"/>
            <a:t> (μετάφρ. Ε. Ζούργου – Μ. Σπανάκη), Αθήνα, Νεφέλη, 1996.</a:t>
          </a:r>
          <a:endParaRPr lang="en-US"/>
        </a:p>
      </dgm:t>
    </dgm:pt>
    <dgm:pt modelId="{38C7A3EC-67B5-4698-98C2-681ACB7E3A61}" type="parTrans" cxnId="{B7F95F2C-0D3B-4185-8338-CD74C6AD677F}">
      <dgm:prSet/>
      <dgm:spPr/>
      <dgm:t>
        <a:bodyPr/>
        <a:lstStyle/>
        <a:p>
          <a:endParaRPr lang="en-US"/>
        </a:p>
      </dgm:t>
    </dgm:pt>
    <dgm:pt modelId="{D24F2682-CA23-455B-814F-C42E1DDEBD3A}" type="sibTrans" cxnId="{B7F95F2C-0D3B-4185-8338-CD74C6AD677F}">
      <dgm:prSet/>
      <dgm:spPr/>
      <dgm:t>
        <a:bodyPr/>
        <a:lstStyle/>
        <a:p>
          <a:endParaRPr lang="en-US"/>
        </a:p>
      </dgm:t>
    </dgm:pt>
    <dgm:pt modelId="{20585072-8043-47B7-8B51-0EEC4D99DD9F}">
      <dgm:prSet/>
      <dgm:spPr/>
      <dgm:t>
        <a:bodyPr/>
        <a:lstStyle/>
        <a:p>
          <a:r>
            <a:rPr lang="el-GR" b="1"/>
            <a:t>Vitti M</a:t>
          </a:r>
          <a:r>
            <a:rPr lang="en-US" b="1"/>
            <a:t>ario</a:t>
          </a:r>
          <a:r>
            <a:rPr lang="el-GR"/>
            <a:t>, </a:t>
          </a:r>
          <a:r>
            <a:rPr lang="el-GR" i="1"/>
            <a:t>Η γενιά του Τριάντα. Ιδεολογία και μορφή,</a:t>
          </a:r>
          <a:r>
            <a:rPr lang="el-GR"/>
            <a:t> Αθήνα, Ερμής, 1977.</a:t>
          </a:r>
          <a:endParaRPr lang="en-US"/>
        </a:p>
      </dgm:t>
    </dgm:pt>
    <dgm:pt modelId="{693A856F-51EB-484F-B778-11E56C4E2945}" type="parTrans" cxnId="{B63B3ABD-7EAA-499F-8410-7151828BE2D7}">
      <dgm:prSet/>
      <dgm:spPr/>
      <dgm:t>
        <a:bodyPr/>
        <a:lstStyle/>
        <a:p>
          <a:endParaRPr lang="en-US"/>
        </a:p>
      </dgm:t>
    </dgm:pt>
    <dgm:pt modelId="{FED20DF5-DD21-4AA1-BB86-680790763144}" type="sibTrans" cxnId="{B63B3ABD-7EAA-499F-8410-7151828BE2D7}">
      <dgm:prSet/>
      <dgm:spPr/>
      <dgm:t>
        <a:bodyPr/>
        <a:lstStyle/>
        <a:p>
          <a:endParaRPr lang="en-US"/>
        </a:p>
      </dgm:t>
    </dgm:pt>
    <dgm:pt modelId="{BE18B7AD-B5B9-4AB9-A857-4000C5790773}" type="pres">
      <dgm:prSet presAssocID="{C821DC16-F509-4325-AEA3-7DE0BBC90C9B}" presName="vert0" presStyleCnt="0">
        <dgm:presLayoutVars>
          <dgm:dir/>
          <dgm:animOne val="branch"/>
          <dgm:animLvl val="lvl"/>
        </dgm:presLayoutVars>
      </dgm:prSet>
      <dgm:spPr/>
    </dgm:pt>
    <dgm:pt modelId="{F682CC91-0825-4F71-A20B-DA5ED8BD6522}" type="pres">
      <dgm:prSet presAssocID="{F92FBBEA-4C3E-4EFC-B0D3-5E6A85A2F82C}" presName="thickLine" presStyleLbl="alignNode1" presStyleIdx="0" presStyleCnt="5"/>
      <dgm:spPr/>
    </dgm:pt>
    <dgm:pt modelId="{258F8E8C-2299-438A-91C4-27365761A5C6}" type="pres">
      <dgm:prSet presAssocID="{F92FBBEA-4C3E-4EFC-B0D3-5E6A85A2F82C}" presName="horz1" presStyleCnt="0"/>
      <dgm:spPr/>
    </dgm:pt>
    <dgm:pt modelId="{F8840686-731A-4233-90BC-893D693B3666}" type="pres">
      <dgm:prSet presAssocID="{F92FBBEA-4C3E-4EFC-B0D3-5E6A85A2F82C}" presName="tx1" presStyleLbl="revTx" presStyleIdx="0" presStyleCnt="5"/>
      <dgm:spPr/>
    </dgm:pt>
    <dgm:pt modelId="{CCE76A0F-2F39-4755-9379-0D13DC2875FD}" type="pres">
      <dgm:prSet presAssocID="{F92FBBEA-4C3E-4EFC-B0D3-5E6A85A2F82C}" presName="vert1" presStyleCnt="0"/>
      <dgm:spPr/>
    </dgm:pt>
    <dgm:pt modelId="{E85B5137-46A1-42A2-95A5-37D8E659D22F}" type="pres">
      <dgm:prSet presAssocID="{9E959FF9-E85B-454D-8CE6-CEF48609F379}" presName="thickLine" presStyleLbl="alignNode1" presStyleIdx="1" presStyleCnt="5"/>
      <dgm:spPr/>
    </dgm:pt>
    <dgm:pt modelId="{AA02DDD1-92BC-49E0-AE5D-365C4FC6F986}" type="pres">
      <dgm:prSet presAssocID="{9E959FF9-E85B-454D-8CE6-CEF48609F379}" presName="horz1" presStyleCnt="0"/>
      <dgm:spPr/>
    </dgm:pt>
    <dgm:pt modelId="{092E25F1-E46A-4485-858B-370D4555DDD3}" type="pres">
      <dgm:prSet presAssocID="{9E959FF9-E85B-454D-8CE6-CEF48609F379}" presName="tx1" presStyleLbl="revTx" presStyleIdx="1" presStyleCnt="5"/>
      <dgm:spPr/>
    </dgm:pt>
    <dgm:pt modelId="{BFDA4427-3FD7-4603-B2DB-9F88528BF28D}" type="pres">
      <dgm:prSet presAssocID="{9E959FF9-E85B-454D-8CE6-CEF48609F379}" presName="vert1" presStyleCnt="0"/>
      <dgm:spPr/>
    </dgm:pt>
    <dgm:pt modelId="{9E00173C-7E40-4C71-A6A5-F0E018959449}" type="pres">
      <dgm:prSet presAssocID="{81F73FEF-B042-4026-8539-FCD0F9D79BF9}" presName="thickLine" presStyleLbl="alignNode1" presStyleIdx="2" presStyleCnt="5"/>
      <dgm:spPr/>
    </dgm:pt>
    <dgm:pt modelId="{00716B15-6D8D-4A44-9C2C-AF5DD1454B78}" type="pres">
      <dgm:prSet presAssocID="{81F73FEF-B042-4026-8539-FCD0F9D79BF9}" presName="horz1" presStyleCnt="0"/>
      <dgm:spPr/>
    </dgm:pt>
    <dgm:pt modelId="{477F24A8-5C57-4822-9924-40E1897B7CE5}" type="pres">
      <dgm:prSet presAssocID="{81F73FEF-B042-4026-8539-FCD0F9D79BF9}" presName="tx1" presStyleLbl="revTx" presStyleIdx="2" presStyleCnt="5"/>
      <dgm:spPr/>
    </dgm:pt>
    <dgm:pt modelId="{6DDF883A-FB32-49E9-B1F2-8095DA730520}" type="pres">
      <dgm:prSet presAssocID="{81F73FEF-B042-4026-8539-FCD0F9D79BF9}" presName="vert1" presStyleCnt="0"/>
      <dgm:spPr/>
    </dgm:pt>
    <dgm:pt modelId="{2951A726-DBAF-4AAA-A55E-B146CA2C17B6}" type="pres">
      <dgm:prSet presAssocID="{AFBA5D98-C8B5-4EBE-8352-A37DBD2BCCE9}" presName="thickLine" presStyleLbl="alignNode1" presStyleIdx="3" presStyleCnt="5"/>
      <dgm:spPr/>
    </dgm:pt>
    <dgm:pt modelId="{101F5958-36E5-4026-BED2-4F6B46396D97}" type="pres">
      <dgm:prSet presAssocID="{AFBA5D98-C8B5-4EBE-8352-A37DBD2BCCE9}" presName="horz1" presStyleCnt="0"/>
      <dgm:spPr/>
    </dgm:pt>
    <dgm:pt modelId="{0242C430-3B42-4074-A955-208F594F479D}" type="pres">
      <dgm:prSet presAssocID="{AFBA5D98-C8B5-4EBE-8352-A37DBD2BCCE9}" presName="tx1" presStyleLbl="revTx" presStyleIdx="3" presStyleCnt="5"/>
      <dgm:spPr/>
    </dgm:pt>
    <dgm:pt modelId="{AE7AC296-5829-4D39-85BF-DBD3A186C382}" type="pres">
      <dgm:prSet presAssocID="{AFBA5D98-C8B5-4EBE-8352-A37DBD2BCCE9}" presName="vert1" presStyleCnt="0"/>
      <dgm:spPr/>
    </dgm:pt>
    <dgm:pt modelId="{85A4B0EA-ED5B-426E-8ECB-6A6AE0BA4F2D}" type="pres">
      <dgm:prSet presAssocID="{20585072-8043-47B7-8B51-0EEC4D99DD9F}" presName="thickLine" presStyleLbl="alignNode1" presStyleIdx="4" presStyleCnt="5"/>
      <dgm:spPr/>
    </dgm:pt>
    <dgm:pt modelId="{E318FFBE-977B-4C2B-A308-28837CD03FCD}" type="pres">
      <dgm:prSet presAssocID="{20585072-8043-47B7-8B51-0EEC4D99DD9F}" presName="horz1" presStyleCnt="0"/>
      <dgm:spPr/>
    </dgm:pt>
    <dgm:pt modelId="{69E81FE4-60E8-4D6F-9D1B-0101D8DC330F}" type="pres">
      <dgm:prSet presAssocID="{20585072-8043-47B7-8B51-0EEC4D99DD9F}" presName="tx1" presStyleLbl="revTx" presStyleIdx="4" presStyleCnt="5"/>
      <dgm:spPr/>
    </dgm:pt>
    <dgm:pt modelId="{3408CEDE-DC81-471C-9645-3F125DC390F5}" type="pres">
      <dgm:prSet presAssocID="{20585072-8043-47B7-8B51-0EEC4D99DD9F}" presName="vert1" presStyleCnt="0"/>
      <dgm:spPr/>
    </dgm:pt>
  </dgm:ptLst>
  <dgm:cxnLst>
    <dgm:cxn modelId="{D80A7C0F-D226-4256-ABC6-43B8479C4258}" srcId="{C821DC16-F509-4325-AEA3-7DE0BBC90C9B}" destId="{81F73FEF-B042-4026-8539-FCD0F9D79BF9}" srcOrd="2" destOrd="0" parTransId="{11235D63-1569-4E9D-B1F4-348441F9D07F}" sibTransId="{43417A3A-6F8A-45ED-90D6-575A6DEA1971}"/>
    <dgm:cxn modelId="{D383A21A-CFDD-4F3C-BCBA-AEB35FE2B6CF}" type="presOf" srcId="{20585072-8043-47B7-8B51-0EEC4D99DD9F}" destId="{69E81FE4-60E8-4D6F-9D1B-0101D8DC330F}" srcOrd="0" destOrd="0" presId="urn:microsoft.com/office/officeart/2008/layout/LinedList"/>
    <dgm:cxn modelId="{B7F95F2C-0D3B-4185-8338-CD74C6AD677F}" srcId="{C821DC16-F509-4325-AEA3-7DE0BBC90C9B}" destId="{AFBA5D98-C8B5-4EBE-8352-A37DBD2BCCE9}" srcOrd="3" destOrd="0" parTransId="{38C7A3EC-67B5-4698-98C2-681ACB7E3A61}" sibTransId="{D24F2682-CA23-455B-814F-C42E1DDEBD3A}"/>
    <dgm:cxn modelId="{7CCC4437-F1A7-4986-B767-52B05B0674AD}" type="presOf" srcId="{C821DC16-F509-4325-AEA3-7DE0BBC90C9B}" destId="{BE18B7AD-B5B9-4AB9-A857-4000C5790773}" srcOrd="0" destOrd="0" presId="urn:microsoft.com/office/officeart/2008/layout/LinedList"/>
    <dgm:cxn modelId="{6265507F-B703-4421-B089-A2B27469CAA5}" type="presOf" srcId="{81F73FEF-B042-4026-8539-FCD0F9D79BF9}" destId="{477F24A8-5C57-4822-9924-40E1897B7CE5}" srcOrd="0" destOrd="0" presId="urn:microsoft.com/office/officeart/2008/layout/LinedList"/>
    <dgm:cxn modelId="{57479B8B-CC9C-48DA-A35F-E3A283C45B83}" type="presOf" srcId="{F92FBBEA-4C3E-4EFC-B0D3-5E6A85A2F82C}" destId="{F8840686-731A-4233-90BC-893D693B3666}" srcOrd="0" destOrd="0" presId="urn:microsoft.com/office/officeart/2008/layout/LinedList"/>
    <dgm:cxn modelId="{9E2144B5-0EFA-4543-AB3C-A420A31E83C6}" type="presOf" srcId="{AFBA5D98-C8B5-4EBE-8352-A37DBD2BCCE9}" destId="{0242C430-3B42-4074-A955-208F594F479D}" srcOrd="0" destOrd="0" presId="urn:microsoft.com/office/officeart/2008/layout/LinedList"/>
    <dgm:cxn modelId="{B63B3ABD-7EAA-499F-8410-7151828BE2D7}" srcId="{C821DC16-F509-4325-AEA3-7DE0BBC90C9B}" destId="{20585072-8043-47B7-8B51-0EEC4D99DD9F}" srcOrd="4" destOrd="0" parTransId="{693A856F-51EB-484F-B778-11E56C4E2945}" sibTransId="{FED20DF5-DD21-4AA1-BB86-680790763144}"/>
    <dgm:cxn modelId="{C6E757D9-1C70-446E-9FF6-C4C2C1428CD4}" srcId="{C821DC16-F509-4325-AEA3-7DE0BBC90C9B}" destId="{F92FBBEA-4C3E-4EFC-B0D3-5E6A85A2F82C}" srcOrd="0" destOrd="0" parTransId="{3F9ECD5C-E16E-4047-B512-B65650609ABE}" sibTransId="{D8638C70-6E8A-4D4F-BC63-8D5C1681D332}"/>
    <dgm:cxn modelId="{42BCF4DC-7F64-4E88-827F-0FC73BCA902E}" srcId="{C821DC16-F509-4325-AEA3-7DE0BBC90C9B}" destId="{9E959FF9-E85B-454D-8CE6-CEF48609F379}" srcOrd="1" destOrd="0" parTransId="{CBA350A8-0344-427F-B255-392158F669C1}" sibTransId="{D24CFF5C-3BED-4177-ABCC-67CB9881FF6B}"/>
    <dgm:cxn modelId="{4BA15EED-C790-4AB6-8464-5FF485593A4E}" type="presOf" srcId="{9E959FF9-E85B-454D-8CE6-CEF48609F379}" destId="{092E25F1-E46A-4485-858B-370D4555DDD3}" srcOrd="0" destOrd="0" presId="urn:microsoft.com/office/officeart/2008/layout/LinedList"/>
    <dgm:cxn modelId="{7454BAF1-E2DE-4D79-A431-332BF31D29F3}" type="presParOf" srcId="{BE18B7AD-B5B9-4AB9-A857-4000C5790773}" destId="{F682CC91-0825-4F71-A20B-DA5ED8BD6522}" srcOrd="0" destOrd="0" presId="urn:microsoft.com/office/officeart/2008/layout/LinedList"/>
    <dgm:cxn modelId="{42D3AB81-4808-4170-AE60-65BB1629A6D8}" type="presParOf" srcId="{BE18B7AD-B5B9-4AB9-A857-4000C5790773}" destId="{258F8E8C-2299-438A-91C4-27365761A5C6}" srcOrd="1" destOrd="0" presId="urn:microsoft.com/office/officeart/2008/layout/LinedList"/>
    <dgm:cxn modelId="{63F1A8D3-D6E1-49FE-9705-883DBD06F982}" type="presParOf" srcId="{258F8E8C-2299-438A-91C4-27365761A5C6}" destId="{F8840686-731A-4233-90BC-893D693B3666}" srcOrd="0" destOrd="0" presId="urn:microsoft.com/office/officeart/2008/layout/LinedList"/>
    <dgm:cxn modelId="{A88F58A7-ECE6-4207-A749-6E979F380034}" type="presParOf" srcId="{258F8E8C-2299-438A-91C4-27365761A5C6}" destId="{CCE76A0F-2F39-4755-9379-0D13DC2875FD}" srcOrd="1" destOrd="0" presId="urn:microsoft.com/office/officeart/2008/layout/LinedList"/>
    <dgm:cxn modelId="{535B36AF-66D0-463A-BEEC-57FC3626A107}" type="presParOf" srcId="{BE18B7AD-B5B9-4AB9-A857-4000C5790773}" destId="{E85B5137-46A1-42A2-95A5-37D8E659D22F}" srcOrd="2" destOrd="0" presId="urn:microsoft.com/office/officeart/2008/layout/LinedList"/>
    <dgm:cxn modelId="{6047FEE6-7D26-4861-9335-FA34A00D9699}" type="presParOf" srcId="{BE18B7AD-B5B9-4AB9-A857-4000C5790773}" destId="{AA02DDD1-92BC-49E0-AE5D-365C4FC6F986}" srcOrd="3" destOrd="0" presId="urn:microsoft.com/office/officeart/2008/layout/LinedList"/>
    <dgm:cxn modelId="{F349DE0D-D54D-4A6D-B4B4-95C67BCED6B8}" type="presParOf" srcId="{AA02DDD1-92BC-49E0-AE5D-365C4FC6F986}" destId="{092E25F1-E46A-4485-858B-370D4555DDD3}" srcOrd="0" destOrd="0" presId="urn:microsoft.com/office/officeart/2008/layout/LinedList"/>
    <dgm:cxn modelId="{25AEA86F-7FEE-4971-B8CF-FCD9898FCA37}" type="presParOf" srcId="{AA02DDD1-92BC-49E0-AE5D-365C4FC6F986}" destId="{BFDA4427-3FD7-4603-B2DB-9F88528BF28D}" srcOrd="1" destOrd="0" presId="urn:microsoft.com/office/officeart/2008/layout/LinedList"/>
    <dgm:cxn modelId="{D8111E34-7EE0-4891-B29C-CA48BB46B97F}" type="presParOf" srcId="{BE18B7AD-B5B9-4AB9-A857-4000C5790773}" destId="{9E00173C-7E40-4C71-A6A5-F0E018959449}" srcOrd="4" destOrd="0" presId="urn:microsoft.com/office/officeart/2008/layout/LinedList"/>
    <dgm:cxn modelId="{D75584E8-24BC-45C8-BCC2-E43DF58E56B8}" type="presParOf" srcId="{BE18B7AD-B5B9-4AB9-A857-4000C5790773}" destId="{00716B15-6D8D-4A44-9C2C-AF5DD1454B78}" srcOrd="5" destOrd="0" presId="urn:microsoft.com/office/officeart/2008/layout/LinedList"/>
    <dgm:cxn modelId="{F1D5DFF8-8A15-4051-8CDF-A6205A8465FA}" type="presParOf" srcId="{00716B15-6D8D-4A44-9C2C-AF5DD1454B78}" destId="{477F24A8-5C57-4822-9924-40E1897B7CE5}" srcOrd="0" destOrd="0" presId="urn:microsoft.com/office/officeart/2008/layout/LinedList"/>
    <dgm:cxn modelId="{5CB21073-454D-45D8-93C4-081A336B7E79}" type="presParOf" srcId="{00716B15-6D8D-4A44-9C2C-AF5DD1454B78}" destId="{6DDF883A-FB32-49E9-B1F2-8095DA730520}" srcOrd="1" destOrd="0" presId="urn:microsoft.com/office/officeart/2008/layout/LinedList"/>
    <dgm:cxn modelId="{3F748E1E-A0D7-4138-BA75-FB08411DFAE1}" type="presParOf" srcId="{BE18B7AD-B5B9-4AB9-A857-4000C5790773}" destId="{2951A726-DBAF-4AAA-A55E-B146CA2C17B6}" srcOrd="6" destOrd="0" presId="urn:microsoft.com/office/officeart/2008/layout/LinedList"/>
    <dgm:cxn modelId="{DE91DCA5-8469-475E-863B-695DAAB0880B}" type="presParOf" srcId="{BE18B7AD-B5B9-4AB9-A857-4000C5790773}" destId="{101F5958-36E5-4026-BED2-4F6B46396D97}" srcOrd="7" destOrd="0" presId="urn:microsoft.com/office/officeart/2008/layout/LinedList"/>
    <dgm:cxn modelId="{91881206-5BF5-46FE-8890-6C0DB9263D30}" type="presParOf" srcId="{101F5958-36E5-4026-BED2-4F6B46396D97}" destId="{0242C430-3B42-4074-A955-208F594F479D}" srcOrd="0" destOrd="0" presId="urn:microsoft.com/office/officeart/2008/layout/LinedList"/>
    <dgm:cxn modelId="{284D7B8F-A0F8-480E-AC58-D5E1DF8292A7}" type="presParOf" srcId="{101F5958-36E5-4026-BED2-4F6B46396D97}" destId="{AE7AC296-5829-4D39-85BF-DBD3A186C382}" srcOrd="1" destOrd="0" presId="urn:microsoft.com/office/officeart/2008/layout/LinedList"/>
    <dgm:cxn modelId="{376C9E58-C32C-4FF9-B6A1-45F11F5D69FD}" type="presParOf" srcId="{BE18B7AD-B5B9-4AB9-A857-4000C5790773}" destId="{85A4B0EA-ED5B-426E-8ECB-6A6AE0BA4F2D}" srcOrd="8" destOrd="0" presId="urn:microsoft.com/office/officeart/2008/layout/LinedList"/>
    <dgm:cxn modelId="{92435F8F-172C-4944-95E9-A9942B588569}" type="presParOf" srcId="{BE18B7AD-B5B9-4AB9-A857-4000C5790773}" destId="{E318FFBE-977B-4C2B-A308-28837CD03FCD}" srcOrd="9" destOrd="0" presId="urn:microsoft.com/office/officeart/2008/layout/LinedList"/>
    <dgm:cxn modelId="{9A9119FF-FB86-41B7-BFE9-2F735C78234A}" type="presParOf" srcId="{E318FFBE-977B-4C2B-A308-28837CD03FCD}" destId="{69E81FE4-60E8-4D6F-9D1B-0101D8DC330F}" srcOrd="0" destOrd="0" presId="urn:microsoft.com/office/officeart/2008/layout/LinedList"/>
    <dgm:cxn modelId="{FB20FD20-859D-4DF8-98DD-93B098A3C269}" type="presParOf" srcId="{E318FFBE-977B-4C2B-A308-28837CD03FCD}" destId="{3408CEDE-DC81-471C-9645-3F125DC390F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B6508B-2677-489D-8E9F-A312143B1F2C}">
      <dsp:nvSpPr>
        <dsp:cNvPr id="0" name=""/>
        <dsp:cNvSpPr/>
      </dsp:nvSpPr>
      <dsp:spPr>
        <a:xfrm>
          <a:off x="495061" y="645"/>
          <a:ext cx="2262336" cy="13574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Νίκος Γαβριήλ Πεντζίκης, </a:t>
          </a:r>
          <a:r>
            <a:rPr lang="el-GR" sz="1700" i="1" kern="1200"/>
            <a:t>Ανδρέας Δημακούδης </a:t>
          </a:r>
          <a:r>
            <a:rPr lang="el-GR" sz="1700" kern="1200"/>
            <a:t>(1935)</a:t>
          </a:r>
          <a:endParaRPr lang="en-US" sz="1700" kern="1200"/>
        </a:p>
      </dsp:txBody>
      <dsp:txXfrm>
        <a:off x="495061" y="645"/>
        <a:ext cx="2262336" cy="1357401"/>
      </dsp:txXfrm>
    </dsp:sp>
    <dsp:sp modelId="{58691833-F0A8-42C9-8946-BC4142493585}">
      <dsp:nvSpPr>
        <dsp:cNvPr id="0" name=""/>
        <dsp:cNvSpPr/>
      </dsp:nvSpPr>
      <dsp:spPr>
        <a:xfrm>
          <a:off x="2983631" y="645"/>
          <a:ext cx="2262336" cy="13574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Στέλιος Ξεφλούδας</a:t>
          </a:r>
          <a:endParaRPr lang="en-US" sz="1700" kern="1200"/>
        </a:p>
      </dsp:txBody>
      <dsp:txXfrm>
        <a:off x="2983631" y="645"/>
        <a:ext cx="2262336" cy="1357401"/>
      </dsp:txXfrm>
    </dsp:sp>
    <dsp:sp modelId="{C49B5BD9-D3AD-40B1-8DA8-25ACE79340E0}">
      <dsp:nvSpPr>
        <dsp:cNvPr id="0" name=""/>
        <dsp:cNvSpPr/>
      </dsp:nvSpPr>
      <dsp:spPr>
        <a:xfrm>
          <a:off x="5472201" y="645"/>
          <a:ext cx="2262336" cy="13574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Αλκιβιάδης Γιαννόπουλος</a:t>
          </a:r>
          <a:endParaRPr lang="en-US" sz="1700" kern="1200"/>
        </a:p>
      </dsp:txBody>
      <dsp:txXfrm>
        <a:off x="5472201" y="645"/>
        <a:ext cx="2262336" cy="1357401"/>
      </dsp:txXfrm>
    </dsp:sp>
    <dsp:sp modelId="{EE50F3D9-0DBC-4C6D-98AE-083E6B380F84}">
      <dsp:nvSpPr>
        <dsp:cNvPr id="0" name=""/>
        <dsp:cNvSpPr/>
      </dsp:nvSpPr>
      <dsp:spPr>
        <a:xfrm>
          <a:off x="495061" y="1584280"/>
          <a:ext cx="2262336" cy="13574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Με την τεχνοτροπία της ομάδας συνδεόνται:</a:t>
          </a:r>
          <a:endParaRPr lang="en-US" sz="1700" kern="1200"/>
        </a:p>
      </dsp:txBody>
      <dsp:txXfrm>
        <a:off x="495061" y="1584280"/>
        <a:ext cx="2262336" cy="1357401"/>
      </dsp:txXfrm>
    </dsp:sp>
    <dsp:sp modelId="{732B451D-C9CF-42AB-9310-2EC972BC3B16}">
      <dsp:nvSpPr>
        <dsp:cNvPr id="0" name=""/>
        <dsp:cNvSpPr/>
      </dsp:nvSpPr>
      <dsp:spPr>
        <a:xfrm>
          <a:off x="2983631" y="1584280"/>
          <a:ext cx="2262336" cy="13574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Γιάννης Σκαρίμπας, </a:t>
          </a:r>
          <a:r>
            <a:rPr lang="el-GR" sz="1700" i="1" kern="1200"/>
            <a:t>Το θείο τραγί </a:t>
          </a:r>
          <a:r>
            <a:rPr lang="el-GR" sz="1700" kern="1200"/>
            <a:t>(1933), ο </a:t>
          </a:r>
          <a:r>
            <a:rPr lang="el-GR" sz="1700" i="1" kern="1200"/>
            <a:t>Μαριάμπας</a:t>
          </a:r>
          <a:r>
            <a:rPr lang="el-GR" sz="1700" kern="1200"/>
            <a:t> (1935), </a:t>
          </a:r>
          <a:r>
            <a:rPr lang="el-GR" sz="1700" i="1" kern="1200"/>
            <a:t>Το σόλο του Φίγκαρω </a:t>
          </a:r>
          <a:r>
            <a:rPr lang="el-GR" sz="1700" kern="1200"/>
            <a:t>(1938)</a:t>
          </a:r>
          <a:endParaRPr lang="en-US" sz="1700" kern="1200"/>
        </a:p>
      </dsp:txBody>
      <dsp:txXfrm>
        <a:off x="2983631" y="1584280"/>
        <a:ext cx="2262336" cy="1357401"/>
      </dsp:txXfrm>
    </dsp:sp>
    <dsp:sp modelId="{31178D50-67A8-4706-9B11-96248F40AE31}">
      <dsp:nvSpPr>
        <dsp:cNvPr id="0" name=""/>
        <dsp:cNvSpPr/>
      </dsp:nvSpPr>
      <dsp:spPr>
        <a:xfrm>
          <a:off x="5472201" y="1584280"/>
          <a:ext cx="2262336" cy="13574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b="1" kern="1200"/>
            <a:t>Μέλπω Αξιώτη: </a:t>
          </a:r>
          <a:r>
            <a:rPr lang="el-GR" sz="1700" b="1" i="1" kern="1200"/>
            <a:t>Δύσκολες νύχτες </a:t>
          </a:r>
          <a:r>
            <a:rPr lang="el-GR" sz="1700" kern="1200"/>
            <a:t>(1938) βιωμένη εμπειρία, μνήμη. </a:t>
          </a:r>
          <a:endParaRPr lang="en-US" sz="1700" kern="1200"/>
        </a:p>
      </dsp:txBody>
      <dsp:txXfrm>
        <a:off x="5472201" y="1584280"/>
        <a:ext cx="2262336" cy="1357401"/>
      </dsp:txXfrm>
    </dsp:sp>
    <dsp:sp modelId="{3FB59F2E-95A6-4272-9ED1-04853E214023}">
      <dsp:nvSpPr>
        <dsp:cNvPr id="0" name=""/>
        <dsp:cNvSpPr/>
      </dsp:nvSpPr>
      <dsp:spPr>
        <a:xfrm>
          <a:off x="1739346" y="3167916"/>
          <a:ext cx="2262336" cy="13574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Γιάννης Μπεράτης, </a:t>
          </a:r>
          <a:r>
            <a:rPr lang="el-GR" sz="1700" i="1" kern="1200"/>
            <a:t>Διασπορά</a:t>
          </a:r>
          <a:r>
            <a:rPr lang="el-GR" sz="1700" kern="1200"/>
            <a:t> (1930)</a:t>
          </a:r>
          <a:endParaRPr lang="en-US" sz="1700" kern="1200"/>
        </a:p>
      </dsp:txBody>
      <dsp:txXfrm>
        <a:off x="1739346" y="3167916"/>
        <a:ext cx="2262336" cy="1357401"/>
      </dsp:txXfrm>
    </dsp:sp>
    <dsp:sp modelId="{970C3CB1-5FF5-440F-A261-BE93656E8D1C}">
      <dsp:nvSpPr>
        <dsp:cNvPr id="0" name=""/>
        <dsp:cNvSpPr/>
      </dsp:nvSpPr>
      <dsp:spPr>
        <a:xfrm>
          <a:off x="4227916" y="3167916"/>
          <a:ext cx="2262336" cy="13574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dirty="0"/>
            <a:t>Γιώργος Σεφέρης, </a:t>
          </a:r>
          <a:r>
            <a:rPr lang="el-GR" sz="1700" i="1" kern="1200" dirty="0"/>
            <a:t>Έξι νύχτες στην Ακρόπολη.</a:t>
          </a:r>
          <a:endParaRPr lang="en-US" sz="1700" kern="1200" dirty="0"/>
        </a:p>
      </dsp:txBody>
      <dsp:txXfrm>
        <a:off x="4227916" y="3167916"/>
        <a:ext cx="2262336" cy="13574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82CC91-0825-4F71-A20B-DA5ED8BD6522}">
      <dsp:nvSpPr>
        <dsp:cNvPr id="0" name=""/>
        <dsp:cNvSpPr/>
      </dsp:nvSpPr>
      <dsp:spPr>
        <a:xfrm>
          <a:off x="0" y="552"/>
          <a:ext cx="8229600" cy="0"/>
        </a:xfrm>
        <a:prstGeom prst="lin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8840686-731A-4233-90BC-893D693B3666}">
      <dsp:nvSpPr>
        <dsp:cNvPr id="0" name=""/>
        <dsp:cNvSpPr/>
      </dsp:nvSpPr>
      <dsp:spPr>
        <a:xfrm>
          <a:off x="0" y="552"/>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a:t>Καγιαλής Τάκης</a:t>
          </a:r>
          <a:r>
            <a:rPr lang="el-GR" sz="1800" kern="1200"/>
            <a:t>,</a:t>
          </a:r>
          <a:r>
            <a:rPr lang="el-GR" sz="1800" i="1" kern="1200"/>
            <a:t> Η επιθυμία για το μοντέρνο. Δεσμεύσεις και αξιώσεις της λογοτεχνικής διανόησης στην Ελλάδα του 1930</a:t>
          </a:r>
          <a:r>
            <a:rPr lang="el-GR" sz="1800" kern="1200"/>
            <a:t>, Αθήνα, Βιβλιόραμα, 2007.</a:t>
          </a:r>
          <a:endParaRPr lang="en-US" sz="1800" kern="1200"/>
        </a:p>
      </dsp:txBody>
      <dsp:txXfrm>
        <a:off x="0" y="552"/>
        <a:ext cx="8229600" cy="904971"/>
      </dsp:txXfrm>
    </dsp:sp>
    <dsp:sp modelId="{E85B5137-46A1-42A2-95A5-37D8E659D22F}">
      <dsp:nvSpPr>
        <dsp:cNvPr id="0" name=""/>
        <dsp:cNvSpPr/>
      </dsp:nvSpPr>
      <dsp:spPr>
        <a:xfrm>
          <a:off x="0" y="905524"/>
          <a:ext cx="8229600" cy="0"/>
        </a:xfrm>
        <a:prstGeom prst="lin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92E25F1-E46A-4485-858B-370D4555DDD3}">
      <dsp:nvSpPr>
        <dsp:cNvPr id="0" name=""/>
        <dsp:cNvSpPr/>
      </dsp:nvSpPr>
      <dsp:spPr>
        <a:xfrm>
          <a:off x="0" y="905524"/>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a:t>Τζιόβας Δημήτρης</a:t>
          </a:r>
          <a:r>
            <a:rPr lang="el-GR" sz="1800" kern="1200"/>
            <a:t>, </a:t>
          </a:r>
          <a:r>
            <a:rPr lang="el-GR" sz="1800" i="1" kern="1200"/>
            <a:t>Οι μεταμορφώσεις του Εθνισμού και το Ιδεολόγημα της Ελληνικότητας στο Μεσοπόλεμο</a:t>
          </a:r>
          <a:r>
            <a:rPr lang="el-GR" sz="1800" kern="1200"/>
            <a:t>, Αθήνα, Οδυσσέας, 1989.</a:t>
          </a:r>
          <a:endParaRPr lang="en-US" sz="1800" kern="1200"/>
        </a:p>
      </dsp:txBody>
      <dsp:txXfrm>
        <a:off x="0" y="905524"/>
        <a:ext cx="8229600" cy="904971"/>
      </dsp:txXfrm>
    </dsp:sp>
    <dsp:sp modelId="{9E00173C-7E40-4C71-A6A5-F0E018959449}">
      <dsp:nvSpPr>
        <dsp:cNvPr id="0" name=""/>
        <dsp:cNvSpPr/>
      </dsp:nvSpPr>
      <dsp:spPr>
        <a:xfrm>
          <a:off x="0" y="1810495"/>
          <a:ext cx="8229600" cy="0"/>
        </a:xfrm>
        <a:prstGeom prst="lin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77F24A8-5C57-4822-9924-40E1897B7CE5}">
      <dsp:nvSpPr>
        <dsp:cNvPr id="0" name=""/>
        <dsp:cNvSpPr/>
      </dsp:nvSpPr>
      <dsp:spPr>
        <a:xfrm>
          <a:off x="0" y="1810495"/>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a:t>Τζιόβας Δημήτρης,</a:t>
          </a:r>
          <a:r>
            <a:rPr lang="el-GR" sz="1800" kern="1200"/>
            <a:t> </a:t>
          </a:r>
          <a:r>
            <a:rPr lang="el-GR" sz="1800" i="1" kern="1200"/>
            <a:t>Ο μύθος της γενιάς του τριάντα. Νεοτερικότητα, ελληνικότητα και πολιτισμική ιδεολογία</a:t>
          </a:r>
          <a:r>
            <a:rPr lang="el-GR" sz="1800" kern="1200"/>
            <a:t>, Αθήνα, Πόλις, 2011.</a:t>
          </a:r>
          <a:endParaRPr lang="en-US" sz="1800" kern="1200"/>
        </a:p>
      </dsp:txBody>
      <dsp:txXfrm>
        <a:off x="0" y="1810495"/>
        <a:ext cx="8229600" cy="904971"/>
      </dsp:txXfrm>
    </dsp:sp>
    <dsp:sp modelId="{2951A726-DBAF-4AAA-A55E-B146CA2C17B6}">
      <dsp:nvSpPr>
        <dsp:cNvPr id="0" name=""/>
        <dsp:cNvSpPr/>
      </dsp:nvSpPr>
      <dsp:spPr>
        <a:xfrm>
          <a:off x="0" y="2715467"/>
          <a:ext cx="8229600" cy="0"/>
        </a:xfrm>
        <a:prstGeom prst="lin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242C430-3B42-4074-A955-208F594F479D}">
      <dsp:nvSpPr>
        <dsp:cNvPr id="0" name=""/>
        <dsp:cNvSpPr/>
      </dsp:nvSpPr>
      <dsp:spPr>
        <a:xfrm>
          <a:off x="0" y="2715467"/>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a:t>Beaton Roderick</a:t>
          </a:r>
          <a:r>
            <a:rPr lang="el-GR" sz="1800" kern="1200"/>
            <a:t>, </a:t>
          </a:r>
          <a:r>
            <a:rPr lang="el-GR" sz="1800" i="1" kern="1200"/>
            <a:t>Εισαγωγή στη νεότερη ελληνική λογοτεχνία</a:t>
          </a:r>
          <a:r>
            <a:rPr lang="el-GR" sz="1800" kern="1200"/>
            <a:t>. </a:t>
          </a:r>
          <a:r>
            <a:rPr lang="el-GR" sz="1800" i="1" kern="1200"/>
            <a:t>Ποίηση και Πεζογραφία 1821-1992</a:t>
          </a:r>
          <a:r>
            <a:rPr lang="el-GR" sz="1800" kern="1200"/>
            <a:t> (μετάφρ. Ε. Ζούργου – Μ. Σπανάκη), Αθήνα, Νεφέλη, 1996.</a:t>
          </a:r>
          <a:endParaRPr lang="en-US" sz="1800" kern="1200"/>
        </a:p>
      </dsp:txBody>
      <dsp:txXfrm>
        <a:off x="0" y="2715467"/>
        <a:ext cx="8229600" cy="904971"/>
      </dsp:txXfrm>
    </dsp:sp>
    <dsp:sp modelId="{85A4B0EA-ED5B-426E-8ECB-6A6AE0BA4F2D}">
      <dsp:nvSpPr>
        <dsp:cNvPr id="0" name=""/>
        <dsp:cNvSpPr/>
      </dsp:nvSpPr>
      <dsp:spPr>
        <a:xfrm>
          <a:off x="0" y="3620438"/>
          <a:ext cx="8229600" cy="0"/>
        </a:xfrm>
        <a:prstGeom prst="lin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9E81FE4-60E8-4D6F-9D1B-0101D8DC330F}">
      <dsp:nvSpPr>
        <dsp:cNvPr id="0" name=""/>
        <dsp:cNvSpPr/>
      </dsp:nvSpPr>
      <dsp:spPr>
        <a:xfrm>
          <a:off x="0" y="3620438"/>
          <a:ext cx="8229600" cy="904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a:t>Vitti M</a:t>
          </a:r>
          <a:r>
            <a:rPr lang="en-US" sz="1800" b="1" kern="1200"/>
            <a:t>ario</a:t>
          </a:r>
          <a:r>
            <a:rPr lang="el-GR" sz="1800" kern="1200"/>
            <a:t>, </a:t>
          </a:r>
          <a:r>
            <a:rPr lang="el-GR" sz="1800" i="1" kern="1200"/>
            <a:t>Η γενιά του Τριάντα. Ιδεολογία και μορφή,</a:t>
          </a:r>
          <a:r>
            <a:rPr lang="el-GR" sz="1800" kern="1200"/>
            <a:t> Αθήνα, Ερμής, 1977.</a:t>
          </a:r>
          <a:endParaRPr lang="en-US" sz="1800" kern="1200"/>
        </a:p>
      </dsp:txBody>
      <dsp:txXfrm>
        <a:off x="0" y="3620438"/>
        <a:ext cx="8229600" cy="90497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2/12/2025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itle 1">
            <a:extLst>
              <a:ext uri="{FF2B5EF4-FFF2-40B4-BE49-F238E27FC236}">
                <a16:creationId xmlns:a16="http://schemas.microsoft.com/office/drawing/2014/main" id="{C47DB61E-FECE-4F9D-AB80-FC16F62287BC}"/>
              </a:ext>
            </a:extLst>
          </p:cNvPr>
          <p:cNvSpPr>
            <a:spLocks noGrp="1"/>
          </p:cNvSpPr>
          <p:nvPr>
            <p:ph type="title"/>
          </p:nvPr>
        </p:nvSpPr>
        <p:spPr>
          <a:xfrm>
            <a:off x="457200" y="274638"/>
            <a:ext cx="8229600" cy="1143000"/>
          </a:xfrm>
        </p:spPr>
        <p:txBody>
          <a:bodyPr anchor="ctr">
            <a:normAutofit fontScale="90000"/>
          </a:bodyPr>
          <a:lstStyle/>
          <a:p>
            <a:pPr eaLnBrk="1" hangingPunct="1">
              <a:lnSpc>
                <a:spcPct val="90000"/>
              </a:lnSpc>
            </a:pPr>
            <a:r>
              <a:rPr lang="el-GR" altLang="el-GR" sz="3200" b="1" i="1" dirty="0">
                <a:solidFill>
                  <a:srgbClr val="7030A0"/>
                </a:solidFill>
              </a:rPr>
              <a:t>Η γενιά του ’ 30</a:t>
            </a:r>
            <a:br>
              <a:rPr lang="el-GR" altLang="el-GR" sz="3200" b="1" i="1" dirty="0">
                <a:solidFill>
                  <a:srgbClr val="7030A0"/>
                </a:solidFill>
              </a:rPr>
            </a:br>
            <a:br>
              <a:rPr lang="el-GR" altLang="el-GR" sz="2400" dirty="0"/>
            </a:br>
            <a:endParaRPr lang="en-US" sz="2400" dirty="0"/>
          </a:p>
        </p:txBody>
      </p:sp>
      <p:pic>
        <p:nvPicPr>
          <p:cNvPr id="6" name="Picture 2" descr="Ένα σπίτι για τη γενιά του &amp;#39;30» στην Οικία Κατακουζηνού">
            <a:extLst>
              <a:ext uri="{FF2B5EF4-FFF2-40B4-BE49-F238E27FC236}">
                <a16:creationId xmlns:a16="http://schemas.microsoft.com/office/drawing/2014/main" id="{2820E5CC-DC27-48BE-9DFD-472E30CB8EF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524" r="-2" b="10082"/>
          <a:stretch/>
        </p:blipFill>
        <p:spPr bwMode="auto">
          <a:xfrm>
            <a:off x="457200" y="1600200"/>
            <a:ext cx="4038600" cy="4525963"/>
          </a:xfrm>
          <a:prstGeom prst="rect">
            <a:avLst/>
          </a:prstGeom>
          <a:noFill/>
        </p:spPr>
      </p:pic>
      <p:sp>
        <p:nvSpPr>
          <p:cNvPr id="6146" name="2 - Υπότιτλος">
            <a:extLst>
              <a:ext uri="{FF2B5EF4-FFF2-40B4-BE49-F238E27FC236}">
                <a16:creationId xmlns:a16="http://schemas.microsoft.com/office/drawing/2014/main" id="{CFE3CC23-1551-4948-86FE-29A109C9892C}"/>
              </a:ext>
            </a:extLst>
          </p:cNvPr>
          <p:cNvSpPr>
            <a:spLocks noGrp="1"/>
          </p:cNvSpPr>
          <p:nvPr>
            <p:ph sz="half" idx="2"/>
          </p:nvPr>
        </p:nvSpPr>
        <p:spPr>
          <a:xfrm>
            <a:off x="4648200" y="1600200"/>
            <a:ext cx="4038600" cy="4525963"/>
          </a:xfrm>
        </p:spPr>
        <p:txBody>
          <a:bodyPr>
            <a:normAutofit/>
          </a:bodyPr>
          <a:lstStyle/>
          <a:p>
            <a:pPr eaLnBrk="1" hangingPunct="1"/>
            <a:endParaRPr lang="el-GR" altLang="el-GR" b="1" i="1" dirty="0"/>
          </a:p>
          <a:p>
            <a:pPr marL="0" indent="0" eaLnBrk="1" hangingPunct="1">
              <a:buNone/>
            </a:pPr>
            <a:r>
              <a:rPr lang="el-GR" altLang="el-GR" dirty="0"/>
              <a:t> </a:t>
            </a:r>
          </a:p>
          <a:p>
            <a:pPr marL="0" indent="0" eaLnBrk="1" hangingPunct="1">
              <a:buNone/>
            </a:pPr>
            <a:r>
              <a:rPr lang="el-GR" altLang="el-GR" sz="1800" dirty="0"/>
              <a:t>Επιμέλεια: </a:t>
            </a:r>
          </a:p>
          <a:p>
            <a:pPr marL="0" indent="0" eaLnBrk="1" hangingPunct="1">
              <a:buNone/>
            </a:pPr>
            <a:r>
              <a:rPr lang="el-GR" altLang="el-GR" sz="3200" dirty="0"/>
              <a:t>Γεωργία Γκότση </a:t>
            </a:r>
            <a:r>
              <a:rPr lang="en-US" altLang="el-GR" sz="3200" dirty="0"/>
              <a:t>&amp; </a:t>
            </a:r>
            <a:r>
              <a:rPr lang="el-GR" altLang="el-GR" sz="3200" dirty="0"/>
              <a:t>Θάλεια Ιερωνυμάκη</a:t>
            </a:r>
          </a:p>
        </p:txBody>
      </p:sp>
    </p:spTree>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Ελληνικότητα</a:t>
            </a:r>
            <a:endParaRPr lang="en-US"/>
          </a:p>
        </p:txBody>
      </p:sp>
      <p:sp>
        <p:nvSpPr>
          <p:cNvPr id="3" name="Θέση περιεχομένου 2"/>
          <p:cNvSpPr>
            <a:spLocks noGrp="1"/>
          </p:cNvSpPr>
          <p:nvPr>
            <p:ph idx="1"/>
          </p:nvPr>
        </p:nvSpPr>
        <p:spPr>
          <a:xfrm>
            <a:off x="107504" y="980728"/>
            <a:ext cx="8784976" cy="5688632"/>
          </a:xfrm>
        </p:spPr>
        <p:txBody>
          <a:bodyPr>
            <a:normAutofit fontScale="92500" lnSpcReduction="10000"/>
          </a:bodyPr>
          <a:lstStyle/>
          <a:p>
            <a:r>
              <a:rPr lang="el-GR" dirty="0"/>
              <a:t>Η γενιά του '30 έθεσε το ζήτημα της ισορροπίας </a:t>
            </a:r>
            <a:r>
              <a:rPr lang="el-GR" b="1" dirty="0" err="1"/>
              <a:t>νεωτερικότητας</a:t>
            </a:r>
            <a:r>
              <a:rPr lang="el-GR" b="1" dirty="0"/>
              <a:t> και παράδοσης</a:t>
            </a:r>
            <a:r>
              <a:rPr lang="el-GR" dirty="0"/>
              <a:t>, </a:t>
            </a:r>
            <a:r>
              <a:rPr lang="el-GR" b="1" dirty="0" err="1"/>
              <a:t>ευρωπαϊκότητας</a:t>
            </a:r>
            <a:r>
              <a:rPr lang="el-GR" b="1" dirty="0"/>
              <a:t> και ελληνικότητας</a:t>
            </a:r>
            <a:r>
              <a:rPr lang="el-GR" dirty="0"/>
              <a:t>, όχι μόνο ως αισθητικό ή καλλιτεχνικό ζήτημα, αλλά ως ευρύτερα </a:t>
            </a:r>
            <a:r>
              <a:rPr lang="el-GR" b="1" dirty="0"/>
              <a:t>πολιτισμικό</a:t>
            </a:r>
            <a:r>
              <a:rPr lang="el-GR" dirty="0"/>
              <a:t>. Το </a:t>
            </a:r>
            <a:r>
              <a:rPr lang="el-GR" b="1" dirty="0"/>
              <a:t>ζήτημα της ελληνικότητας</a:t>
            </a:r>
            <a:r>
              <a:rPr lang="el-GR" dirty="0"/>
              <a:t>, για τους εκπροσώπους της, συνοψίζεται τελικά στο τι θα δώσεις, που όχι μόνο θα είναι αυθεντικά δικό σου, αλλά θα ενδιαφέρει και τους ξένους. </a:t>
            </a:r>
          </a:p>
          <a:p>
            <a:r>
              <a:rPr lang="el-GR" dirty="0"/>
              <a:t>Συνέλαβε την ελληνικότητα ως πρόβλημα </a:t>
            </a:r>
            <a:r>
              <a:rPr lang="el-GR" b="1" dirty="0"/>
              <a:t>πολιτισμικής</a:t>
            </a:r>
            <a:r>
              <a:rPr lang="el-GR" dirty="0"/>
              <a:t> </a:t>
            </a:r>
            <a:r>
              <a:rPr lang="el-GR" b="1" dirty="0"/>
              <a:t>αυθυπαρξίας</a:t>
            </a:r>
            <a:r>
              <a:rPr lang="el-GR" dirty="0"/>
              <a:t> του </a:t>
            </a:r>
            <a:r>
              <a:rPr lang="el-GR" dirty="0" err="1"/>
              <a:t>νεοελληνισμού</a:t>
            </a:r>
            <a:r>
              <a:rPr lang="el-GR" dirty="0"/>
              <a:t> σε σχέση με το κλασικό παρελθόν, αλλά και ως </a:t>
            </a:r>
            <a:r>
              <a:rPr lang="el-GR" b="1" dirty="0"/>
              <a:t>ζήτημα πολιτισμικού διαλόγου </a:t>
            </a:r>
            <a:r>
              <a:rPr lang="el-GR" dirty="0"/>
              <a:t>και </a:t>
            </a:r>
            <a:r>
              <a:rPr lang="el-GR" b="1" dirty="0"/>
              <a:t>αμοιβαίας ανταλλαγής με την Ευρώπη</a:t>
            </a:r>
            <a:r>
              <a:rPr lang="el-GR" dirty="0"/>
              <a:t>. </a:t>
            </a:r>
          </a:p>
          <a:p>
            <a:endParaRPr lang="en-US" dirty="0"/>
          </a:p>
        </p:txBody>
      </p:sp>
    </p:spTree>
    <p:extLst>
      <p:ext uri="{BB962C8B-B14F-4D97-AF65-F5344CB8AC3E}">
        <p14:creationId xmlns:p14="http://schemas.microsoft.com/office/powerpoint/2010/main" val="333246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dirty="0"/>
              <a:t>Ελληνικότητα ΙΙ</a:t>
            </a:r>
            <a:endParaRPr lang="en-US" dirty="0"/>
          </a:p>
        </p:txBody>
      </p:sp>
      <p:sp>
        <p:nvSpPr>
          <p:cNvPr id="3" name="Θέση περιεχομένου 2"/>
          <p:cNvSpPr>
            <a:spLocks noGrp="1"/>
          </p:cNvSpPr>
          <p:nvPr>
            <p:ph idx="1"/>
          </p:nvPr>
        </p:nvSpPr>
        <p:spPr>
          <a:xfrm>
            <a:off x="107504" y="908720"/>
            <a:ext cx="8928992" cy="5688632"/>
          </a:xfrm>
        </p:spPr>
        <p:txBody>
          <a:bodyPr>
            <a:normAutofit fontScale="92500" lnSpcReduction="10000"/>
          </a:bodyPr>
          <a:lstStyle/>
          <a:p>
            <a:pPr lvl="0"/>
            <a:r>
              <a:rPr lang="el-GR" dirty="0"/>
              <a:t>Η καταρράκωση της Μεγάλης Ιδέας οδήγησε στη μετάθεση της φιλοδοξίας της "εθνικής αναγέννησης" από το πεδίο της εδαφικής επέκτασης σε εκείνο της </a:t>
            </a:r>
            <a:r>
              <a:rPr lang="el-GR" b="1" dirty="0"/>
              <a:t>πνευματικής ηγεμονίας </a:t>
            </a:r>
            <a:r>
              <a:rPr lang="el-GR" dirty="0"/>
              <a:t>του ελληνισμού. Η γενιά επιχείρησε να γεφυρώσει μέσα από την τέχνη το χάσμα της εθνικής ταυτότητας, συμφιλιώνοντας το μοντερνισμό με την παράδοση, τον κοσμοπολιτισμό με την εντοπιότητα. Το </a:t>
            </a:r>
            <a:r>
              <a:rPr lang="el-GR" b="1" dirty="0"/>
              <a:t>ελληνικό φως, το αιγαιοπελαγίτικο τοπίο, η επιστροφή στις πηγές</a:t>
            </a:r>
            <a:r>
              <a:rPr lang="el-GR" dirty="0"/>
              <a:t>, χαρακτηρίζουν τις </a:t>
            </a:r>
            <a:r>
              <a:rPr lang="el-GR" b="1" dirty="0"/>
              <a:t>αναζητήσεις</a:t>
            </a:r>
            <a:r>
              <a:rPr lang="el-GR" dirty="0"/>
              <a:t>, τον αισθητικό και ιδεολογικό  προσανατολισμό της γενιάς του '30. Ουσιαστικά</a:t>
            </a:r>
            <a:r>
              <a:rPr lang="en-US" dirty="0"/>
              <a:t>,</a:t>
            </a:r>
            <a:r>
              <a:rPr lang="el-GR" dirty="0"/>
              <a:t> </a:t>
            </a:r>
            <a:r>
              <a:rPr lang="el-GR" b="1" dirty="0"/>
              <a:t>έκανε διάλογο με το συλλογικό ασυνείδητο</a:t>
            </a:r>
            <a:r>
              <a:rPr lang="el-GR" dirty="0"/>
              <a:t>.</a:t>
            </a:r>
            <a:endParaRPr lang="en-US" dirty="0"/>
          </a:p>
          <a:p>
            <a:endParaRPr lang="en-US" dirty="0"/>
          </a:p>
        </p:txBody>
      </p:sp>
    </p:spTree>
    <p:extLst>
      <p:ext uri="{BB962C8B-B14F-4D97-AF65-F5344CB8AC3E}">
        <p14:creationId xmlns:p14="http://schemas.microsoft.com/office/powerpoint/2010/main" val="4185500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dirty="0"/>
              <a:t>Ελληνικότητα ΙΙΙ</a:t>
            </a:r>
            <a:endParaRPr lang="en-US" dirty="0"/>
          </a:p>
        </p:txBody>
      </p:sp>
      <p:sp>
        <p:nvSpPr>
          <p:cNvPr id="3" name="Θέση περιεχομένου 2"/>
          <p:cNvSpPr>
            <a:spLocks noGrp="1"/>
          </p:cNvSpPr>
          <p:nvPr>
            <p:ph idx="1"/>
          </p:nvPr>
        </p:nvSpPr>
        <p:spPr>
          <a:xfrm>
            <a:off x="107504" y="1052736"/>
            <a:ext cx="8784976" cy="5544616"/>
          </a:xfrm>
        </p:spPr>
        <p:txBody>
          <a:bodyPr>
            <a:normAutofit fontScale="85000" lnSpcReduction="20000"/>
          </a:bodyPr>
          <a:lstStyle/>
          <a:p>
            <a:pPr lvl="0"/>
            <a:r>
              <a:rPr lang="el-GR" dirty="0"/>
              <a:t>Πίστεψε στην ελληνική ιδιαιτερότητα. </a:t>
            </a:r>
            <a:r>
              <a:rPr lang="el-GR" dirty="0" err="1"/>
              <a:t>Προέταξε</a:t>
            </a:r>
            <a:r>
              <a:rPr lang="el-GR" dirty="0"/>
              <a:t> την </a:t>
            </a:r>
            <a:r>
              <a:rPr lang="el-GR" b="1" dirty="0">
                <a:solidFill>
                  <a:schemeClr val="accent5"/>
                </a:solidFill>
              </a:rPr>
              <a:t>ελληνικότητα</a:t>
            </a:r>
            <a:r>
              <a:rPr lang="el-GR" dirty="0">
                <a:solidFill>
                  <a:schemeClr val="accent5"/>
                </a:solidFill>
              </a:rPr>
              <a:t> </a:t>
            </a:r>
            <a:r>
              <a:rPr lang="el-GR" dirty="0"/>
              <a:t>ως το όχημα κοινωνικής και δημιουργικής ανάπτυξης. Είναι η γενιά που διαμορφώθηκε από την εμπειρία του πολέμου και  προβληματίστηκε για μείζονα θέματα, τον χρόνο και τον τόπο, την παράδοση, τη μνήμη και την Ιστορία. Όπως χαρακτηριστικά αναφέρει ο Δ. </a:t>
            </a:r>
            <a:r>
              <a:rPr lang="el-GR" dirty="0" err="1"/>
              <a:t>Τζιόβας</a:t>
            </a:r>
            <a:r>
              <a:rPr lang="el-GR" dirty="0"/>
              <a:t>: «Εκείνο που έχει ιδιαίτερη σημασία σε συλλογικό επίπεδο είναι ότι </a:t>
            </a:r>
            <a:r>
              <a:rPr lang="el-GR" dirty="0" err="1"/>
              <a:t>αισθητικοποίησε</a:t>
            </a:r>
            <a:r>
              <a:rPr lang="el-GR" dirty="0"/>
              <a:t> τις βασικές ιδέες του λαϊκού ,του χώρου και της Ιστορίας, εισήγαγε μια ελληνικότητα δημιουργική που βοήθησε στη συνομιλία του παρόντος με το παρελθόν και επεξεργάστηκε μια αμφίδρομη σχέση με την Ευρώπη».</a:t>
            </a:r>
          </a:p>
          <a:p>
            <a:r>
              <a:rPr lang="el-GR" dirty="0"/>
              <a:t>Οι επόμενες γενιές δεν κατάφεραν να συναγωνιστούν τη γενιά</a:t>
            </a:r>
            <a:r>
              <a:rPr lang="en-US" dirty="0"/>
              <a:t> </a:t>
            </a:r>
            <a:r>
              <a:rPr lang="el-GR" dirty="0"/>
              <a:t>ούτε στον τομέα της καλλιτεχνικής προσφοράς και της προβολής στο εξωτερικό, ούτε προβάλλοντας μια νέα άποψη περί ελληνικότητας που θα ξεπερνά τη δική της.</a:t>
            </a:r>
            <a:endParaRPr lang="en-US" dirty="0"/>
          </a:p>
          <a:p>
            <a:pPr lvl="0"/>
            <a:endParaRPr lang="en-US" dirty="0"/>
          </a:p>
          <a:p>
            <a:endParaRPr lang="en-US" dirty="0"/>
          </a:p>
        </p:txBody>
      </p:sp>
    </p:spTree>
    <p:extLst>
      <p:ext uri="{BB962C8B-B14F-4D97-AF65-F5344CB8AC3E}">
        <p14:creationId xmlns:p14="http://schemas.microsoft.com/office/powerpoint/2010/main" val="393595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116632"/>
            <a:ext cx="8928992" cy="720080"/>
          </a:xfrm>
        </p:spPr>
        <p:txBody>
          <a:bodyPr>
            <a:noAutofit/>
          </a:bodyPr>
          <a:lstStyle/>
          <a:p>
            <a:r>
              <a:rPr lang="el-GR" sz="1800" b="1" i="1" dirty="0">
                <a:solidFill>
                  <a:schemeClr val="accent5"/>
                </a:solidFill>
              </a:rPr>
              <a:t>Πώς μια «γενιά» κατόρθωσε όχι μόνο να επιβάλει τη μυθολογία της αλλά και να υποχρεώσει τους μεταγενέστερους να μιλούν για αυτήν; </a:t>
            </a:r>
            <a:br>
              <a:rPr lang="el-GR" sz="1800" dirty="0"/>
            </a:br>
            <a:endParaRPr lang="en-US" sz="1800" dirty="0"/>
          </a:p>
        </p:txBody>
      </p:sp>
      <p:sp>
        <p:nvSpPr>
          <p:cNvPr id="3" name="Θέση περιεχομένου 2"/>
          <p:cNvSpPr>
            <a:spLocks noGrp="1"/>
          </p:cNvSpPr>
          <p:nvPr>
            <p:ph idx="1"/>
          </p:nvPr>
        </p:nvSpPr>
        <p:spPr>
          <a:xfrm>
            <a:off x="0" y="692696"/>
            <a:ext cx="9036496" cy="6048672"/>
          </a:xfrm>
        </p:spPr>
        <p:txBody>
          <a:bodyPr>
            <a:normAutofit fontScale="92500" lnSpcReduction="20000"/>
          </a:bodyPr>
          <a:lstStyle/>
          <a:p>
            <a:r>
              <a:rPr lang="el-GR" dirty="0"/>
              <a:t>Τη γενιά του '30 φαίνεται να τη συνδέει το αίτημα της </a:t>
            </a:r>
            <a:r>
              <a:rPr lang="el-GR" b="1" dirty="0"/>
              <a:t>πνευματικής ελευθερίας </a:t>
            </a:r>
            <a:r>
              <a:rPr lang="el-GR" dirty="0"/>
              <a:t>και η </a:t>
            </a:r>
            <a:r>
              <a:rPr lang="el-GR" b="1" dirty="0"/>
              <a:t>αντίσταση στην ιδεολογική στράτευση</a:t>
            </a:r>
            <a:r>
              <a:rPr lang="el-GR" dirty="0"/>
              <a:t> και σε κάθε είδους δογματισμούς. Επομένως η ενότητά της, και συνεπώς η αίγλη της, έγκειται στις </a:t>
            </a:r>
            <a:r>
              <a:rPr lang="el-GR" b="1" dirty="0"/>
              <a:t>ιδέες της </a:t>
            </a:r>
            <a:r>
              <a:rPr lang="el-GR" dirty="0"/>
              <a:t>και</a:t>
            </a:r>
            <a:r>
              <a:rPr lang="el-GR" b="1" dirty="0"/>
              <a:t> </a:t>
            </a:r>
            <a:r>
              <a:rPr lang="el-GR" dirty="0"/>
              <a:t>στην</a:t>
            </a:r>
            <a:r>
              <a:rPr lang="el-GR" b="1" dirty="0"/>
              <a:t> πολιτισμική της στάση</a:t>
            </a:r>
            <a:r>
              <a:rPr lang="el-GR" dirty="0"/>
              <a:t>. </a:t>
            </a:r>
          </a:p>
          <a:p>
            <a:r>
              <a:rPr lang="el-GR" dirty="0"/>
              <a:t>Μπορεί η γενιά να βάλλεται διαρκώς, παραδόξως όμως ο </a:t>
            </a:r>
            <a:r>
              <a:rPr lang="el-GR" b="1" dirty="0"/>
              <a:t>μύθος</a:t>
            </a:r>
            <a:r>
              <a:rPr lang="el-GR" dirty="0"/>
              <a:t> της αποδεικνύεται εξαιρετικά </a:t>
            </a:r>
            <a:r>
              <a:rPr lang="el-GR" b="1" dirty="0"/>
              <a:t>ανθεκτικός</a:t>
            </a:r>
            <a:r>
              <a:rPr lang="el-GR" dirty="0"/>
              <a:t>, γιατί ακριβώς με την πολιτισμική της ιδεολογία χάραξε τον δρόμο των μεταπολεμικών αναζητήσεων σε θέματα </a:t>
            </a:r>
            <a:r>
              <a:rPr lang="el-GR" b="1" dirty="0" err="1"/>
              <a:t>κανονικοποίησης</a:t>
            </a:r>
            <a:r>
              <a:rPr lang="el-GR" b="1" dirty="0"/>
              <a:t> του παρελθόντος, πολιτισμικής ταυτότητας και δοκιμιακού ύφους</a:t>
            </a:r>
            <a:r>
              <a:rPr lang="el-GR" dirty="0"/>
              <a:t>. Καμία άλλη γενιά δεν κατάφερε να επιβάλει σε τέτοιο βαθμό όχι μόνο την ποίησή της, αλλά προπαντός τις ιδέες και τα δοκίμιά της, που στάθηκαν αφορμή να τεθούν ευρύτερα ερωτήματα. </a:t>
            </a:r>
          </a:p>
        </p:txBody>
      </p:sp>
    </p:spTree>
    <p:extLst>
      <p:ext uri="{BB962C8B-B14F-4D97-AF65-F5344CB8AC3E}">
        <p14:creationId xmlns:p14="http://schemas.microsoft.com/office/powerpoint/2010/main" val="2677826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654CE8-368E-4D5C-169F-C059B0ED4A50}"/>
              </a:ext>
            </a:extLst>
          </p:cNvPr>
          <p:cNvSpPr>
            <a:spLocks noGrp="1"/>
          </p:cNvSpPr>
          <p:nvPr>
            <p:ph type="title"/>
          </p:nvPr>
        </p:nvSpPr>
        <p:spPr/>
        <p:txBody>
          <a:bodyPr>
            <a:noAutofit/>
          </a:bodyPr>
          <a:lstStyle/>
          <a:p>
            <a:r>
              <a:rPr lang="el-GR" sz="2400" b="1" i="1" dirty="0">
                <a:solidFill>
                  <a:schemeClr val="accent5"/>
                </a:solidFill>
              </a:rPr>
              <a:t>Πώς μια «γενιά» κατόρθωσε όχι μόνο να επιβάλει τη μυθολογία της αλλά και να υποχρεώσει τους μεταγενέστερους να μιλούν για αυτήν;</a:t>
            </a:r>
            <a:endParaRPr lang="el-GR" sz="2400" dirty="0"/>
          </a:p>
        </p:txBody>
      </p:sp>
      <p:sp>
        <p:nvSpPr>
          <p:cNvPr id="3" name="Θέση περιεχομένου 2">
            <a:extLst>
              <a:ext uri="{FF2B5EF4-FFF2-40B4-BE49-F238E27FC236}">
                <a16:creationId xmlns:a16="http://schemas.microsoft.com/office/drawing/2014/main" id="{8FD62BDF-159F-1033-BF6A-343E5288E914}"/>
              </a:ext>
            </a:extLst>
          </p:cNvPr>
          <p:cNvSpPr>
            <a:spLocks noGrp="1"/>
          </p:cNvSpPr>
          <p:nvPr>
            <p:ph idx="1"/>
          </p:nvPr>
        </p:nvSpPr>
        <p:spPr/>
        <p:txBody>
          <a:bodyPr/>
          <a:lstStyle/>
          <a:p>
            <a:r>
              <a:rPr lang="el-GR" dirty="0"/>
              <a:t>Εντέλει, η γενιά του '30 δεν είναι οι ποιητές και οι πεζογράφοι αλλά οι </a:t>
            </a:r>
            <a:r>
              <a:rPr lang="el-GR" b="1" dirty="0"/>
              <a:t>δοκιμιογράφοι και οι κριτικοί</a:t>
            </a:r>
            <a:r>
              <a:rPr lang="el-GR" dirty="0"/>
              <a:t> της. Θα ήταν προτιμότερο να τη δούμε </a:t>
            </a:r>
            <a:r>
              <a:rPr lang="el-GR" b="1" dirty="0"/>
              <a:t>όχι τόσο ως μια ομάδα ατόμων όσο ως ένα πλαίσιο αρχών και αντιλήψεων</a:t>
            </a:r>
            <a:r>
              <a:rPr lang="el-GR" dirty="0"/>
              <a:t>, το οποίο συγκεκριμένα πρόσωπα στήριξαν θεωρητικά ή λογοτεχνικά και διαμόρφωσαν ενεργητικά ή εναντιωματικά, με ποικίλους τρόπους και διαφορετική ένταση. </a:t>
            </a:r>
            <a:endParaRPr lang="en-US" dirty="0"/>
          </a:p>
          <a:p>
            <a:endParaRPr lang="el-GR" dirty="0"/>
          </a:p>
        </p:txBody>
      </p:sp>
    </p:spTree>
    <p:extLst>
      <p:ext uri="{BB962C8B-B14F-4D97-AF65-F5344CB8AC3E}">
        <p14:creationId xmlns:p14="http://schemas.microsoft.com/office/powerpoint/2010/main" val="2923635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a:extLst>
              <a:ext uri="{FF2B5EF4-FFF2-40B4-BE49-F238E27FC236}">
                <a16:creationId xmlns:a16="http://schemas.microsoft.com/office/drawing/2014/main" id="{4E82004C-6634-4D05-A19F-4CBDD4492146}"/>
              </a:ext>
            </a:extLst>
          </p:cNvPr>
          <p:cNvSpPr>
            <a:spLocks noGrp="1"/>
          </p:cNvSpPr>
          <p:nvPr>
            <p:ph type="title"/>
          </p:nvPr>
        </p:nvSpPr>
        <p:spPr>
          <a:xfrm>
            <a:off x="914400" y="274638"/>
            <a:ext cx="7772400" cy="561975"/>
          </a:xfrm>
        </p:spPr>
        <p:txBody>
          <a:bodyPr>
            <a:normAutofit fontScale="90000"/>
          </a:bodyPr>
          <a:lstStyle/>
          <a:p>
            <a:r>
              <a:rPr lang="el-GR" altLang="el-GR" sz="3600" b="1" i="1" dirty="0">
                <a:solidFill>
                  <a:schemeClr val="accent1"/>
                </a:solidFill>
              </a:rPr>
              <a:t>Κριτική</a:t>
            </a:r>
          </a:p>
        </p:txBody>
      </p:sp>
      <p:sp>
        <p:nvSpPr>
          <p:cNvPr id="15363" name="2 - Θέση περιεχομένου">
            <a:extLst>
              <a:ext uri="{FF2B5EF4-FFF2-40B4-BE49-F238E27FC236}">
                <a16:creationId xmlns:a16="http://schemas.microsoft.com/office/drawing/2014/main" id="{DD0EC74E-61B3-4B30-B0B1-2A13209F3C1F}"/>
              </a:ext>
            </a:extLst>
          </p:cNvPr>
          <p:cNvSpPr>
            <a:spLocks noGrp="1"/>
          </p:cNvSpPr>
          <p:nvPr>
            <p:ph sz="quarter" idx="1"/>
          </p:nvPr>
        </p:nvSpPr>
        <p:spPr>
          <a:xfrm>
            <a:off x="250825" y="981075"/>
            <a:ext cx="8435975" cy="5472261"/>
          </a:xfrm>
        </p:spPr>
        <p:txBody>
          <a:bodyPr>
            <a:normAutofit fontScale="77500" lnSpcReduction="20000"/>
          </a:bodyPr>
          <a:lstStyle/>
          <a:p>
            <a:r>
              <a:rPr lang="el-GR" altLang="el-GR" dirty="0"/>
              <a:t>Συχνά οι ίδιοι οι λογοτέχνες μέσω των δοκιμίων τους προσδιορίζουν τη φυσιογνωμία και την αισθητική της γενιάς  (Σεφέρης, Ελύτης, </a:t>
            </a:r>
            <a:r>
              <a:rPr lang="el-GR" altLang="el-GR" dirty="0" err="1"/>
              <a:t>Θεοτοκάς</a:t>
            </a:r>
            <a:r>
              <a:rPr lang="el-GR" altLang="el-GR" dirty="0"/>
              <a:t>, Τερζάκης).</a:t>
            </a:r>
          </a:p>
          <a:p>
            <a:r>
              <a:rPr lang="el-GR" altLang="el-GR" dirty="0"/>
              <a:t>Οι κριτικοί είναι συνοδοιπόροι των λογοτεχνών, οπότε αντικατοπτρίζουν την κοσμοθεωρία  και την αισθητική της ίδιας της γενιάς.</a:t>
            </a:r>
            <a:endParaRPr lang="en-US" altLang="el-GR" dirty="0"/>
          </a:p>
          <a:p>
            <a:endParaRPr lang="el-GR" altLang="el-GR" dirty="0"/>
          </a:p>
          <a:p>
            <a:r>
              <a:rPr lang="el-GR" altLang="el-GR" dirty="0"/>
              <a:t>Κ.Θ. Δημαράς</a:t>
            </a:r>
            <a:r>
              <a:rPr lang="en-US" altLang="el-GR" dirty="0"/>
              <a:t>, </a:t>
            </a:r>
            <a:r>
              <a:rPr lang="el-GR" altLang="el-GR" i="1" dirty="0"/>
              <a:t>Ιστορία της Νεοελληνικής Λογοτεχνίας </a:t>
            </a:r>
            <a:r>
              <a:rPr lang="el-GR" altLang="el-GR" dirty="0"/>
              <a:t>(1948-49).</a:t>
            </a:r>
            <a:endParaRPr lang="en-US" altLang="el-GR" dirty="0"/>
          </a:p>
          <a:p>
            <a:r>
              <a:rPr lang="el-GR" altLang="el-GR" dirty="0"/>
              <a:t>Ανδρέας Καραντώνης, Κείμενα στα </a:t>
            </a:r>
            <a:r>
              <a:rPr lang="el-GR" altLang="el-GR" i="1" dirty="0"/>
              <a:t>Νέα Γράμματα, Πεζογράφοι και πεζογραφήματα της γενιάς του ‘30.  </a:t>
            </a:r>
          </a:p>
          <a:p>
            <a:r>
              <a:rPr lang="el-GR" altLang="el-GR" dirty="0"/>
              <a:t>Δ. Ν. </a:t>
            </a:r>
            <a:r>
              <a:rPr lang="el-GR" altLang="el-GR" dirty="0" err="1"/>
              <a:t>Νικολαρεϊζης</a:t>
            </a:r>
            <a:r>
              <a:rPr lang="el-GR" altLang="el-GR" dirty="0"/>
              <a:t>.   </a:t>
            </a:r>
            <a:r>
              <a:rPr lang="el-GR" altLang="el-GR" i="1" dirty="0"/>
              <a:t>Δοκίμια Κριτικής.</a:t>
            </a:r>
            <a:endParaRPr lang="el-GR" altLang="el-GR" dirty="0"/>
          </a:p>
          <a:p>
            <a:r>
              <a:rPr lang="el-GR" altLang="el-GR" dirty="0"/>
              <a:t>Ι. Μ. Παναγιωτόπουλος</a:t>
            </a:r>
          </a:p>
          <a:p>
            <a:r>
              <a:rPr lang="el-GR" altLang="el-GR" dirty="0"/>
              <a:t>Αιμίλιος Χουρμούζιος</a:t>
            </a:r>
          </a:p>
          <a:p>
            <a:r>
              <a:rPr lang="el-GR" altLang="el-GR" dirty="0" err="1"/>
              <a:t>Βάσος</a:t>
            </a:r>
            <a:r>
              <a:rPr lang="el-GR" altLang="el-GR" dirty="0"/>
              <a:t> Βαρίκας				</a:t>
            </a:r>
            <a:endParaRPr lang="en-US" altLang="el-GR" dirty="0"/>
          </a:p>
        </p:txBody>
      </p:sp>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74638"/>
            <a:ext cx="8784976" cy="634082"/>
          </a:xfrm>
        </p:spPr>
        <p:txBody>
          <a:bodyPr>
            <a:normAutofit fontScale="90000"/>
          </a:bodyPr>
          <a:lstStyle/>
          <a:p>
            <a:r>
              <a:rPr lang="el-GR" i="1" dirty="0">
                <a:solidFill>
                  <a:schemeClr val="accent5"/>
                </a:solidFill>
              </a:rPr>
              <a:t>Πού οφείλεται η καθιέρωση της γενιάς;</a:t>
            </a:r>
            <a:endParaRPr lang="en-US" i="1" dirty="0">
              <a:solidFill>
                <a:schemeClr val="accent5"/>
              </a:solidFill>
            </a:endParaRPr>
          </a:p>
        </p:txBody>
      </p:sp>
      <p:sp>
        <p:nvSpPr>
          <p:cNvPr id="3" name="Θέση περιεχομένου 2"/>
          <p:cNvSpPr>
            <a:spLocks noGrp="1"/>
          </p:cNvSpPr>
          <p:nvPr>
            <p:ph idx="1"/>
          </p:nvPr>
        </p:nvSpPr>
        <p:spPr>
          <a:xfrm>
            <a:off x="107504" y="908720"/>
            <a:ext cx="8856984" cy="5832648"/>
          </a:xfrm>
        </p:spPr>
        <p:txBody>
          <a:bodyPr>
            <a:normAutofit fontScale="85000" lnSpcReduction="20000"/>
          </a:bodyPr>
          <a:lstStyle/>
          <a:p>
            <a:pPr algn="just"/>
            <a:r>
              <a:rPr lang="el-GR" dirty="0">
                <a:cs typeface="Aparajita" panose="020B0502040204020203" pitchFamily="18" charset="0"/>
              </a:rPr>
              <a:t>Η λογοτεχνική και θεσμική της καθιέρωση δεν οφείλεται μόνο στα </a:t>
            </a:r>
            <a:r>
              <a:rPr lang="el-GR" b="1" dirty="0">
                <a:cs typeface="Aparajita" panose="020B0502040204020203" pitchFamily="18" charset="0"/>
              </a:rPr>
              <a:t>δύο Νόμπελ </a:t>
            </a:r>
            <a:r>
              <a:rPr lang="el-GR" dirty="0">
                <a:cs typeface="Aparajita" panose="020B0502040204020203" pitchFamily="18" charset="0"/>
              </a:rPr>
              <a:t>λογοτεχνίας, στις </a:t>
            </a:r>
            <a:r>
              <a:rPr lang="el-GR" b="1" dirty="0">
                <a:cs typeface="Aparajita" panose="020B0502040204020203" pitchFamily="18" charset="0"/>
              </a:rPr>
              <a:t>σχέσεις εξουσίας </a:t>
            </a:r>
            <a:r>
              <a:rPr lang="el-GR" dirty="0">
                <a:cs typeface="Aparajita" panose="020B0502040204020203" pitchFamily="18" charset="0"/>
              </a:rPr>
              <a:t>ή στην </a:t>
            </a:r>
            <a:r>
              <a:rPr lang="el-GR" b="1" dirty="0">
                <a:cs typeface="Aparajita" panose="020B0502040204020203" pitchFamily="18" charset="0"/>
              </a:rPr>
              <a:t>κοινωνική της αίγλη</a:t>
            </a:r>
            <a:r>
              <a:rPr lang="el-GR" dirty="0">
                <a:cs typeface="Aparajita" panose="020B0502040204020203" pitchFamily="18" charset="0"/>
              </a:rPr>
              <a:t>, αλλά κυρίως στο γεγονός ότι οι </a:t>
            </a:r>
            <a:r>
              <a:rPr lang="el-GR" b="1" dirty="0">
                <a:cs typeface="Aparajita" panose="020B0502040204020203" pitchFamily="18" charset="0"/>
              </a:rPr>
              <a:t>απόψεις της για τη σχέση παράδοσης και </a:t>
            </a:r>
            <a:r>
              <a:rPr lang="el-GR" b="1" dirty="0" err="1">
                <a:cs typeface="Aparajita" panose="020B0502040204020203" pitchFamily="18" charset="0"/>
              </a:rPr>
              <a:t>νεοτερικότητας</a:t>
            </a:r>
            <a:r>
              <a:rPr lang="el-GR" b="1" dirty="0">
                <a:cs typeface="Aparajita" panose="020B0502040204020203" pitchFamily="18" charset="0"/>
              </a:rPr>
              <a:t>, εθνικού και υπερεθνικού, λαϊκού και υψηλού, γλωσσικής ορθοδοξίας και υφολογικής παράβασης δεν ξεπεράστηκαν</a:t>
            </a:r>
            <a:r>
              <a:rPr lang="el-GR" dirty="0">
                <a:cs typeface="Aparajita" panose="020B0502040204020203" pitchFamily="18" charset="0"/>
              </a:rPr>
              <a:t>, με την έννοια ότι δεν αρθρώθηκε σοβαρός αντίλογος ή μια νέα άποψη που να διεκδικεί καθολική αναγνώριση. </a:t>
            </a:r>
          </a:p>
          <a:p>
            <a:pPr algn="just"/>
            <a:r>
              <a:rPr lang="el-GR" dirty="0">
                <a:cs typeface="Aparajita" panose="020B0502040204020203" pitchFamily="18" charset="0"/>
              </a:rPr>
              <a:t>Η γενιά του '30 έθεσε τη συνομιλία με το παρελθόν ή την εύρεση μιας ισορροπίας </a:t>
            </a:r>
            <a:r>
              <a:rPr lang="el-GR" b="1" dirty="0" err="1">
                <a:cs typeface="Aparajita" panose="020B0502040204020203" pitchFamily="18" charset="0"/>
              </a:rPr>
              <a:t>νεοτερικότητας</a:t>
            </a:r>
            <a:r>
              <a:rPr lang="el-GR" b="1" dirty="0">
                <a:cs typeface="Aparajita" panose="020B0502040204020203" pitchFamily="18" charset="0"/>
              </a:rPr>
              <a:t> και παράδοσης </a:t>
            </a:r>
            <a:r>
              <a:rPr lang="el-GR" dirty="0">
                <a:cs typeface="Aparajita" panose="020B0502040204020203" pitchFamily="18" charset="0"/>
              </a:rPr>
              <a:t>όχι μόνο ως αισθητικό ή καλλιτεχνικό ζήτημα, αλλά και ως γενικότερα </a:t>
            </a:r>
            <a:r>
              <a:rPr lang="el-GR" b="1" dirty="0">
                <a:cs typeface="Aparajita" panose="020B0502040204020203" pitchFamily="18" charset="0"/>
              </a:rPr>
              <a:t>πολιτισμικό</a:t>
            </a:r>
            <a:r>
              <a:rPr lang="el-GR" dirty="0">
                <a:cs typeface="Aparajita" panose="020B0502040204020203" pitchFamily="18" charset="0"/>
              </a:rPr>
              <a:t>. Και για αυτό ο ορισμός της γενιάς του '30 θα έπρεπε ενδεχομένως να γίνει με όρους </a:t>
            </a:r>
            <a:r>
              <a:rPr lang="el-GR" b="1" dirty="0">
                <a:cs typeface="Aparajita" panose="020B0502040204020203" pitchFamily="18" charset="0"/>
              </a:rPr>
              <a:t>πολιτισμικούς</a:t>
            </a:r>
            <a:r>
              <a:rPr lang="el-GR" dirty="0">
                <a:cs typeface="Aparajita" panose="020B0502040204020203" pitchFamily="18" charset="0"/>
              </a:rPr>
              <a:t>, με γνώμονα δηλαδή το ποιοι συμμετείχαν περισσότερο ή λιγότερο στη διερεύνηση αυτού του ευρύτερου ζητήματος. (Δ. </a:t>
            </a:r>
            <a:r>
              <a:rPr lang="el-GR" dirty="0" err="1">
                <a:cs typeface="Aparajita" panose="020B0502040204020203" pitchFamily="18" charset="0"/>
              </a:rPr>
              <a:t>Τζιόβας</a:t>
            </a:r>
            <a:r>
              <a:rPr lang="el-GR" dirty="0">
                <a:cs typeface="Aparajita" panose="020B0502040204020203" pitchFamily="18" charset="0"/>
              </a:rPr>
              <a:t>)</a:t>
            </a:r>
            <a:endParaRPr lang="en-US" dirty="0">
              <a:latin typeface="Aparajita" panose="020B0502040204020203" pitchFamily="18" charset="0"/>
              <a:cs typeface="Aparajita" panose="020B0502040204020203" pitchFamily="18" charset="0"/>
            </a:endParaRPr>
          </a:p>
          <a:p>
            <a:endParaRPr lang="en-US" dirty="0"/>
          </a:p>
        </p:txBody>
      </p:sp>
    </p:spTree>
    <p:extLst>
      <p:ext uri="{BB962C8B-B14F-4D97-AF65-F5344CB8AC3E}">
        <p14:creationId xmlns:p14="http://schemas.microsoft.com/office/powerpoint/2010/main" val="597027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dirty="0"/>
              <a:t>Χαρακτηριστικά</a:t>
            </a:r>
            <a:endParaRPr lang="en-US" dirty="0"/>
          </a:p>
        </p:txBody>
      </p:sp>
      <p:sp>
        <p:nvSpPr>
          <p:cNvPr id="3" name="Θέση περιεχομένου 2"/>
          <p:cNvSpPr>
            <a:spLocks noGrp="1"/>
          </p:cNvSpPr>
          <p:nvPr>
            <p:ph idx="1"/>
          </p:nvPr>
        </p:nvSpPr>
        <p:spPr>
          <a:xfrm>
            <a:off x="179512" y="980728"/>
            <a:ext cx="8712968" cy="5616624"/>
          </a:xfrm>
        </p:spPr>
        <p:txBody>
          <a:bodyPr>
            <a:normAutofit fontScale="85000" lnSpcReduction="20000"/>
          </a:bodyPr>
          <a:lstStyle/>
          <a:p>
            <a:pPr lvl="0"/>
            <a:r>
              <a:rPr lang="el-GR" dirty="0"/>
              <a:t>Η Γενιά αυτή επέλεξε τη </a:t>
            </a:r>
            <a:r>
              <a:rPr lang="el-GR" b="1" dirty="0"/>
              <a:t>δημιουργική εξωστρέφεια και τον πειραματισμό</a:t>
            </a:r>
            <a:r>
              <a:rPr lang="el-GR" dirty="0"/>
              <a:t> σε νέες, αιρετικές μέχρι τότε, τεχνοτροπίες και λογοτεχνικές εκφράσεις. Ο πιο σημαντικός σταθμός στην ποίηση της «γενιάς του ’30» είναι το έτος </a:t>
            </a:r>
            <a:r>
              <a:rPr lang="el-GR" b="1" dirty="0">
                <a:solidFill>
                  <a:schemeClr val="accent5"/>
                </a:solidFill>
              </a:rPr>
              <a:t>1935</a:t>
            </a:r>
            <a:r>
              <a:rPr lang="el-GR" dirty="0"/>
              <a:t>. Ιδρύεται το περιοδικό </a:t>
            </a:r>
            <a:r>
              <a:rPr lang="el-GR" b="1" i="1" dirty="0"/>
              <a:t>Νέα Γράμματα</a:t>
            </a:r>
            <a:r>
              <a:rPr lang="el-GR" dirty="0"/>
              <a:t>, με το οποίο συνεργάζονται οι κυριότεροι εκπρόσωποι της γενιάς, εκδίδεται το </a:t>
            </a:r>
            <a:r>
              <a:rPr lang="el-GR" b="1" i="1" dirty="0"/>
              <a:t>Μυθιστόρημα</a:t>
            </a:r>
            <a:r>
              <a:rPr lang="el-GR" dirty="0"/>
              <a:t> του </a:t>
            </a:r>
            <a:r>
              <a:rPr lang="el-GR" b="1" dirty="0"/>
              <a:t>Σεφέρη </a:t>
            </a:r>
            <a:r>
              <a:rPr lang="el-GR" dirty="0"/>
              <a:t>(επιρροή από τον </a:t>
            </a:r>
            <a:r>
              <a:rPr lang="el-GR" dirty="0" err="1"/>
              <a:t>αγγλοσαξωνικό</a:t>
            </a:r>
            <a:r>
              <a:rPr lang="el-GR" dirty="0"/>
              <a:t> μοντερνισμό), δημοσιεύονται τα πρώτα ποιήματα του </a:t>
            </a:r>
            <a:r>
              <a:rPr lang="el-GR" b="1" dirty="0"/>
              <a:t>Ελύτη</a:t>
            </a:r>
            <a:r>
              <a:rPr lang="el-GR" dirty="0"/>
              <a:t> και εισάγεται στην Ελλάδα ο υπερρεαλισμός με την </a:t>
            </a:r>
            <a:r>
              <a:rPr lang="el-GR" b="1" i="1" dirty="0"/>
              <a:t>Υψικάμινο</a:t>
            </a:r>
            <a:r>
              <a:rPr lang="el-GR" dirty="0"/>
              <a:t> του </a:t>
            </a:r>
            <a:r>
              <a:rPr lang="el-GR" b="1" dirty="0"/>
              <a:t>Εμπειρίκου</a:t>
            </a:r>
            <a:r>
              <a:rPr lang="el-GR" dirty="0"/>
              <a:t> (επιρροή από τον γαλλικό υπερρεαλισμό). Μέσα στην ίδια δεκαετία δημοσίευσαν τα πρώτα ποιήματα σε ελεύθερο στίχο ο </a:t>
            </a:r>
            <a:r>
              <a:rPr lang="el-GR" b="1" dirty="0"/>
              <a:t>Ρίτσος</a:t>
            </a:r>
            <a:r>
              <a:rPr lang="el-GR" dirty="0"/>
              <a:t> και ο </a:t>
            </a:r>
            <a:r>
              <a:rPr lang="el-GR" b="1" dirty="0"/>
              <a:t>Βρεττάκος</a:t>
            </a:r>
            <a:r>
              <a:rPr lang="el-GR" dirty="0"/>
              <a:t> και πρωτοεμφανίστηκε και ο δεύτερος σημαντικός εκπρόσωπος του υπερρεαλισμού, ο Νίκος </a:t>
            </a:r>
            <a:r>
              <a:rPr lang="el-GR" b="1" dirty="0"/>
              <a:t>Εγγονόπουλος.</a:t>
            </a:r>
            <a:endParaRPr lang="en-US" dirty="0"/>
          </a:p>
          <a:p>
            <a:endParaRPr lang="en-US" dirty="0"/>
          </a:p>
        </p:txBody>
      </p:sp>
    </p:spTree>
    <p:extLst>
      <p:ext uri="{BB962C8B-B14F-4D97-AF65-F5344CB8AC3E}">
        <p14:creationId xmlns:p14="http://schemas.microsoft.com/office/powerpoint/2010/main" val="464390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Χαρακτηριστικά</a:t>
            </a:r>
            <a:endParaRPr lang="en-US"/>
          </a:p>
        </p:txBody>
      </p:sp>
      <p:sp>
        <p:nvSpPr>
          <p:cNvPr id="3" name="Θέση περιεχομένου 2"/>
          <p:cNvSpPr>
            <a:spLocks noGrp="1"/>
          </p:cNvSpPr>
          <p:nvPr>
            <p:ph idx="1"/>
          </p:nvPr>
        </p:nvSpPr>
        <p:spPr>
          <a:xfrm>
            <a:off x="179512" y="908720"/>
            <a:ext cx="8712968" cy="5760640"/>
          </a:xfrm>
        </p:spPr>
        <p:txBody>
          <a:bodyPr>
            <a:normAutofit lnSpcReduction="10000"/>
          </a:bodyPr>
          <a:lstStyle/>
          <a:p>
            <a:pPr lvl="0"/>
            <a:r>
              <a:rPr lang="el-GR" dirty="0"/>
              <a:t>Ενδιαφέρον στοιχείο για  την πραγματική συγκρότηση της γενιάς είναι </a:t>
            </a:r>
            <a:r>
              <a:rPr lang="el-GR" b="1" dirty="0"/>
              <a:t>η προσωπική στάση που κράτησαν οι ίδιοι οι εκπρόσωποί της</a:t>
            </a:r>
            <a:r>
              <a:rPr lang="el-GR" dirty="0"/>
              <a:t>: άλλοι θεωρούν τους εαυτούς τους μέλη της γενιάς του 1930 (π.χ. ο </a:t>
            </a:r>
            <a:r>
              <a:rPr lang="el-GR" dirty="0" err="1"/>
              <a:t>Θεοτοκάς</a:t>
            </a:r>
            <a:r>
              <a:rPr lang="el-GR" dirty="0"/>
              <a:t> και ο Μυριβήλης ) ενώ άλλοι  αποστασιοποιούνται από οποιανδήποτε «συμμετοχή» τους σ' αυτήν  (π.χ. Γ. Σεφέρης, Ο. Ελύτης)</a:t>
            </a:r>
            <a:endParaRPr lang="en-US" dirty="0"/>
          </a:p>
          <a:p>
            <a:pPr lvl="0"/>
            <a:r>
              <a:rPr lang="el-GR" dirty="0"/>
              <a:t>Κατάφερε να συμπεριλάβει στους κόλπους της συντηρητικούς και αριστερούς, ρεαλιστές και υπερρεαλιστές, κοσμοπολίτες και φανατικούς της παράδοσης.</a:t>
            </a:r>
            <a:endParaRPr lang="en-US" dirty="0"/>
          </a:p>
        </p:txBody>
      </p:sp>
    </p:spTree>
    <p:extLst>
      <p:ext uri="{BB962C8B-B14F-4D97-AF65-F5344CB8AC3E}">
        <p14:creationId xmlns:p14="http://schemas.microsoft.com/office/powerpoint/2010/main" val="2361601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Χαρακτηριστικά</a:t>
            </a:r>
            <a:endParaRPr lang="en-US"/>
          </a:p>
        </p:txBody>
      </p:sp>
      <p:sp>
        <p:nvSpPr>
          <p:cNvPr id="3" name="Θέση περιεχομένου 2"/>
          <p:cNvSpPr>
            <a:spLocks noGrp="1"/>
          </p:cNvSpPr>
          <p:nvPr>
            <p:ph idx="1"/>
          </p:nvPr>
        </p:nvSpPr>
        <p:spPr>
          <a:xfrm>
            <a:off x="179512" y="836712"/>
            <a:ext cx="8784976" cy="5904656"/>
          </a:xfrm>
        </p:spPr>
        <p:txBody>
          <a:bodyPr>
            <a:normAutofit/>
          </a:bodyPr>
          <a:lstStyle/>
          <a:p>
            <a:pPr lvl="0"/>
            <a:r>
              <a:rPr lang="el-GR" sz="3600" dirty="0"/>
              <a:t>Στάθηκε με αγάπη και ανυπόκριτο θαυμασμό προς το </a:t>
            </a:r>
            <a:r>
              <a:rPr lang="el-GR" sz="3600" b="1" dirty="0"/>
              <a:t>λαϊκό πολιτισμό</a:t>
            </a:r>
            <a:r>
              <a:rPr lang="el-GR" sz="3600" dirty="0"/>
              <a:t>, την αυθεντική λαϊκή γλώσσα και τη μη ακαδημαϊκή τέχνη (πχ. Θεόφιλος, Μακρυγιάννης).</a:t>
            </a:r>
            <a:endParaRPr lang="en-US" sz="3600" dirty="0"/>
          </a:p>
          <a:p>
            <a:pPr lvl="0"/>
            <a:r>
              <a:rPr lang="el-GR" sz="3600" dirty="0"/>
              <a:t>Υιοθέτησε (στην ποίηση) τον ποιητικό </a:t>
            </a:r>
            <a:r>
              <a:rPr lang="el-GR" sz="3600" b="1" dirty="0"/>
              <a:t>μοντερνισμό</a:t>
            </a:r>
            <a:r>
              <a:rPr lang="el-GR" sz="3600" dirty="0"/>
              <a:t> και  έγραψε σε </a:t>
            </a:r>
            <a:r>
              <a:rPr lang="el-GR" sz="3600" b="1" dirty="0"/>
              <a:t>ελεύθερο στίχο</a:t>
            </a:r>
            <a:r>
              <a:rPr lang="el-GR" sz="3600" dirty="0"/>
              <a:t>.</a:t>
            </a:r>
            <a:endParaRPr lang="en-US" sz="3600" dirty="0"/>
          </a:p>
          <a:p>
            <a:pPr lvl="0"/>
            <a:r>
              <a:rPr lang="el-GR" sz="3600" dirty="0"/>
              <a:t>Τα έργα της γενιάς έχουν συγκροτήσει έναν λογοτεχνικό κανόνα.</a:t>
            </a:r>
            <a:endParaRPr lang="en-US" sz="3600" dirty="0"/>
          </a:p>
        </p:txBody>
      </p:sp>
    </p:spTree>
    <p:extLst>
      <p:ext uri="{BB962C8B-B14F-4D97-AF65-F5344CB8AC3E}">
        <p14:creationId xmlns:p14="http://schemas.microsoft.com/office/powerpoint/2010/main" val="2072017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a:extLst>
              <a:ext uri="{FF2B5EF4-FFF2-40B4-BE49-F238E27FC236}">
                <a16:creationId xmlns:a16="http://schemas.microsoft.com/office/drawing/2014/main" id="{43EE1AE3-334E-4DCC-8F38-ADB73C0D91E6}"/>
              </a:ext>
            </a:extLst>
          </p:cNvPr>
          <p:cNvSpPr>
            <a:spLocks noGrp="1"/>
          </p:cNvSpPr>
          <p:nvPr>
            <p:ph type="title"/>
          </p:nvPr>
        </p:nvSpPr>
        <p:spPr>
          <a:xfrm>
            <a:off x="539750" y="274638"/>
            <a:ext cx="8147050" cy="417512"/>
          </a:xfrm>
        </p:spPr>
        <p:txBody>
          <a:bodyPr/>
          <a:lstStyle/>
          <a:p>
            <a:pPr eaLnBrk="1" hangingPunct="1"/>
            <a:r>
              <a:rPr lang="el-GR" altLang="el-GR" sz="2000" b="1" i="1" dirty="0">
                <a:solidFill>
                  <a:srgbClr val="7030A0"/>
                </a:solidFill>
              </a:rPr>
              <a:t>Ιστορικό πλαίσιο: 1918-1940</a:t>
            </a:r>
          </a:p>
        </p:txBody>
      </p:sp>
      <p:sp>
        <p:nvSpPr>
          <p:cNvPr id="7171" name="2 - Θέση περιεχομένου">
            <a:extLst>
              <a:ext uri="{FF2B5EF4-FFF2-40B4-BE49-F238E27FC236}">
                <a16:creationId xmlns:a16="http://schemas.microsoft.com/office/drawing/2014/main" id="{2FD316FF-E0E8-47C3-A0D8-79B1659D38FF}"/>
              </a:ext>
            </a:extLst>
          </p:cNvPr>
          <p:cNvSpPr>
            <a:spLocks noGrp="1"/>
          </p:cNvSpPr>
          <p:nvPr>
            <p:ph sz="quarter" idx="1"/>
          </p:nvPr>
        </p:nvSpPr>
        <p:spPr>
          <a:xfrm>
            <a:off x="179388" y="836613"/>
            <a:ext cx="8713787" cy="5832475"/>
          </a:xfrm>
        </p:spPr>
        <p:txBody>
          <a:bodyPr/>
          <a:lstStyle/>
          <a:p>
            <a:pPr marL="0" indent="0" eaLnBrk="1" hangingPunct="1">
              <a:buNone/>
            </a:pPr>
            <a:r>
              <a:rPr lang="el-GR" altLang="el-GR" sz="1600" b="1" i="1" dirty="0">
                <a:solidFill>
                  <a:schemeClr val="accent3"/>
                </a:solidFill>
              </a:rPr>
              <a:t>Από τον Α΄ Παγκόσμιο Πόλεμο (1914-1918)</a:t>
            </a:r>
          </a:p>
          <a:p>
            <a:pPr algn="just" eaLnBrk="1" hangingPunct="1"/>
            <a:r>
              <a:rPr lang="el-GR" altLang="el-GR" sz="1400" dirty="0"/>
              <a:t>Η </a:t>
            </a:r>
            <a:r>
              <a:rPr lang="el-GR" altLang="el-GR" sz="1400" b="1" dirty="0"/>
              <a:t>σύγκρουση του βασιλιά</a:t>
            </a:r>
            <a:r>
              <a:rPr lang="el-GR" altLang="el-GR" sz="1400" dirty="0"/>
              <a:t> </a:t>
            </a:r>
            <a:r>
              <a:rPr lang="el-GR" altLang="el-GR" sz="1400" b="1" dirty="0"/>
              <a:t>Κωνσταντίνου του Α' με τον πρωθυπουργό Ελευθέριο Βενιζέλο </a:t>
            </a:r>
            <a:r>
              <a:rPr lang="el-GR" altLang="el-GR" sz="1400" dirty="0"/>
              <a:t>σχετικά με την είσοδο της Ελλάδας στον Α' Παγκόσμιο, η οποία είχε οδηγήσει στον </a:t>
            </a:r>
            <a:r>
              <a:rPr lang="el-GR" altLang="el-GR" sz="1400" b="1" dirty="0"/>
              <a:t>εθνικό διχασμό </a:t>
            </a:r>
            <a:r>
              <a:rPr lang="el-GR" altLang="el-GR" sz="1400" dirty="0"/>
              <a:t>του</a:t>
            </a:r>
            <a:r>
              <a:rPr lang="el-GR" altLang="el-GR" sz="1400" b="1" dirty="0"/>
              <a:t> 1915-1917, </a:t>
            </a:r>
            <a:r>
              <a:rPr lang="el-GR" altLang="el-GR" sz="1400" dirty="0"/>
              <a:t>είχε δείξει τις διχόνοιες που λάνθαναν σε σχέση με ζητήματα διακυβέρνησης.  Ο κλονισμός του πολιτεύματος της μοναρχίας ήταν ένας από τους παράγοντες μιας ευρύτερης ιδεολογικής αντιπαράθεσης, η οποία συνεχίστηκε μέχρι τη δεκαετία του 1970.   (Βλ. και Κωστής, </a:t>
            </a:r>
            <a:r>
              <a:rPr lang="el-GR" altLang="el-GR" sz="1400" i="1" dirty="0"/>
              <a:t>Τα </a:t>
            </a:r>
            <a:r>
              <a:rPr lang="el-GR" altLang="el-GR" sz="1400" i="1" dirty="0" err="1"/>
              <a:t>κακαομαθημένα</a:t>
            </a:r>
            <a:r>
              <a:rPr lang="el-GR" altLang="el-GR" sz="1400" i="1" dirty="0"/>
              <a:t> παιδιά</a:t>
            </a:r>
            <a:r>
              <a:rPr lang="el-GR" altLang="el-GR" sz="1400" dirty="0"/>
              <a:t>).</a:t>
            </a:r>
          </a:p>
          <a:p>
            <a:pPr algn="just" eaLnBrk="1" hangingPunct="1"/>
            <a:r>
              <a:rPr lang="el-GR" altLang="el-GR" sz="1400" b="1" dirty="0"/>
              <a:t>Μικρασιατική Καταστροφή και ανταλλαγή πληθυσμών</a:t>
            </a:r>
            <a:r>
              <a:rPr lang="el-GR" altLang="el-GR" sz="1400" dirty="0"/>
              <a:t>. </a:t>
            </a:r>
            <a:r>
              <a:rPr lang="en-US" altLang="el-GR" sz="1400" dirty="0"/>
              <a:t> </a:t>
            </a:r>
            <a:r>
              <a:rPr lang="el-GR" altLang="el-GR" sz="1400" dirty="0"/>
              <a:t>Ανακαλύφθηκε η αχρειότητα του πολέμου και ο εθνικισμός καταδικάστηκε στο όνομα ενός αφηρημένου ανθρωπισμού.</a:t>
            </a:r>
            <a:r>
              <a:rPr lang="en-US" altLang="el-GR" sz="1400" dirty="0"/>
              <a:t> </a:t>
            </a:r>
            <a:r>
              <a:rPr lang="el-GR" altLang="el-GR" sz="1400" dirty="0"/>
              <a:t>Η </a:t>
            </a:r>
            <a:r>
              <a:rPr lang="el-GR" altLang="el-GR" sz="1400" b="1" dirty="0"/>
              <a:t>προσφυγιά</a:t>
            </a:r>
            <a:r>
              <a:rPr lang="el-GR" altLang="el-GR" sz="1400" dirty="0"/>
              <a:t> προξένησε επιπλέον κοινωνικά και οικονομικά προβλήματα. </a:t>
            </a:r>
          </a:p>
          <a:p>
            <a:pPr algn="just" eaLnBrk="1" hangingPunct="1"/>
            <a:r>
              <a:rPr lang="el-GR" altLang="el-GR" sz="1400" b="1" dirty="0"/>
              <a:t>Η κατάρρευση της Μεγάλης Ιδέας</a:t>
            </a:r>
            <a:r>
              <a:rPr lang="el-GR" altLang="el-GR" sz="1400" dirty="0"/>
              <a:t> προκάλεσε πέρα από απογοήτευση τεράστιο ιδεολογικό κενό και πολιτική αστάθεια και παράλληλα γονιμοποίησε αναζήτηση νέων προσδιορισμών της έννοιας της Ελλάδας και της νεοελληνικής φυσιογνωμίας.</a:t>
            </a:r>
          </a:p>
          <a:p>
            <a:pPr algn="just" eaLnBrk="1" hangingPunct="1"/>
            <a:r>
              <a:rPr lang="el-GR" altLang="el-GR" sz="1400" b="1" dirty="0"/>
              <a:t>Διάδοση σοσιαλιστικών ιδεών</a:t>
            </a:r>
            <a:r>
              <a:rPr lang="el-GR" altLang="el-GR" sz="1400" dirty="0"/>
              <a:t>: μετά τη Ρωσική Επανάσταση του 1917, ο μετασχηματισμός της κοινωνίας εθεωρείτο επικείμενος.  </a:t>
            </a:r>
            <a:r>
              <a:rPr lang="el-GR" altLang="el-GR" sz="1400" b="1" dirty="0"/>
              <a:t>Η πόλωση ανάμεσα σε Αριστερά και Δεξιά στο πολιτικό επίπεδο </a:t>
            </a:r>
            <a:r>
              <a:rPr lang="el-GR" altLang="el-GR" sz="1400" dirty="0"/>
              <a:t>ήταν ήδη ορατή</a:t>
            </a:r>
            <a:r>
              <a:rPr lang="en-US" altLang="el-GR" sz="1400" dirty="0"/>
              <a:t>,</a:t>
            </a:r>
            <a:r>
              <a:rPr lang="el-GR" altLang="el-GR" sz="1400" dirty="0"/>
              <a:t> και οδήγησε μετά τον Β΄ Π. Πόλεμο στον εμφύλιο.  </a:t>
            </a:r>
          </a:p>
          <a:p>
            <a:pPr algn="just" eaLnBrk="1" hangingPunct="1"/>
            <a:r>
              <a:rPr lang="el-GR" altLang="el-GR" sz="1400" dirty="0"/>
              <a:t>Το </a:t>
            </a:r>
            <a:r>
              <a:rPr lang="el-GR" altLang="el-GR" sz="1400" b="1" dirty="0"/>
              <a:t>«Καθεστώς της 4</a:t>
            </a:r>
            <a:r>
              <a:rPr lang="el-GR" altLang="el-GR" sz="1400" b="1" baseline="30000" dirty="0"/>
              <a:t>ης</a:t>
            </a:r>
            <a:r>
              <a:rPr lang="el-GR" altLang="el-GR" sz="1400" b="1" dirty="0"/>
              <a:t> Αυγούστου 193</a:t>
            </a:r>
            <a:r>
              <a:rPr lang="en-US" altLang="el-GR" sz="1400" b="1" dirty="0">
                <a:latin typeface="Cambria" panose="02040503050406030204" pitchFamily="18" charset="0"/>
              </a:rPr>
              <a:t>6</a:t>
            </a:r>
            <a:r>
              <a:rPr lang="el-GR" altLang="el-GR" sz="1400" b="1" dirty="0"/>
              <a:t>»</a:t>
            </a:r>
            <a:r>
              <a:rPr lang="el-GR" altLang="el-GR" sz="1400" dirty="0"/>
              <a:t>. Η  δικτατορία του Μεταξά είχε γνωρίσματα των φασιστικών καθεστώτων  (Εθνική Οργάνωση Νεολαίας, στολές, χαιρετισμός, αστυνομική τρομοκρατία, διωγμός κομμουνιστών και συντηρητικών φιλοβασιλικών πολιτικών) αλλά δεν ακολούθησε την ιμπεριαλιστική και </a:t>
            </a:r>
            <a:r>
              <a:rPr lang="el-GR" altLang="el-GR" sz="1400" dirty="0" err="1"/>
              <a:t>εθνοκαθαρτική</a:t>
            </a:r>
            <a:r>
              <a:rPr lang="el-GR" altLang="el-GR" sz="1400" dirty="0"/>
              <a:t> πολιτική του Χίτλερ και του </a:t>
            </a:r>
            <a:r>
              <a:rPr lang="el-GR" altLang="el-GR" sz="1400" dirty="0" err="1"/>
              <a:t>Μουσολίνι</a:t>
            </a:r>
            <a:r>
              <a:rPr lang="el-GR" altLang="el-GR" sz="1400" dirty="0"/>
              <a:t>.  Ρύθμιση των αγροτικών χρεών το 1937, καθιέρωση του θεσμού των συλλογικών συμβάσεων εργασίας και θεσμική λειτουργία Ι.Κ.Α. (1937), εκπαιδευτική οπισθοδρόμηση, πολιτική ουδετερότητας και στη συνέχεια ευθυγράμμισης με την Αγγλία.   </a:t>
            </a:r>
          </a:p>
          <a:p>
            <a:pPr algn="just" eaLnBrk="1" hangingPunct="1"/>
            <a:r>
              <a:rPr lang="el-GR" altLang="el-GR" sz="1400" dirty="0"/>
              <a:t>Ιδεολογία του « Γ΄ Ελληνικού Πολιτισμού»</a:t>
            </a:r>
          </a:p>
          <a:p>
            <a:pPr algn="just" eaLnBrk="1" hangingPunct="1">
              <a:buFont typeface="Wingdings 2" panose="05020102010507070707" pitchFamily="18" charset="2"/>
              <a:buNone/>
            </a:pPr>
            <a:endParaRPr lang="el-GR" altLang="el-GR" sz="1400" dirty="0"/>
          </a:p>
          <a:p>
            <a:pPr marL="0" indent="0" algn="just" eaLnBrk="1" hangingPunct="1">
              <a:buNone/>
            </a:pPr>
            <a:r>
              <a:rPr lang="el-GR" altLang="el-GR" sz="1600" b="1" i="1" dirty="0">
                <a:solidFill>
                  <a:schemeClr val="accent3"/>
                </a:solidFill>
              </a:rPr>
              <a:t>Στον Β΄ Παγκόσμιο Πόλεμο (1939-1945)</a:t>
            </a:r>
          </a:p>
          <a:p>
            <a:pPr eaLnBrk="1" hangingPunct="1"/>
            <a:endParaRPr lang="el-GR" altLang="el-GR" sz="1200" b="1" dirty="0"/>
          </a:p>
        </p:txBody>
      </p:sp>
    </p:spTree>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490066"/>
          </a:xfrm>
        </p:spPr>
        <p:txBody>
          <a:bodyPr>
            <a:normAutofit fontScale="90000"/>
          </a:bodyPr>
          <a:lstStyle/>
          <a:p>
            <a:r>
              <a:rPr lang="el-GR"/>
              <a:t>Πεζογραφία</a:t>
            </a:r>
            <a:endParaRPr lang="en-US"/>
          </a:p>
        </p:txBody>
      </p:sp>
      <p:sp>
        <p:nvSpPr>
          <p:cNvPr id="3" name="Θέση περιεχομένου 2"/>
          <p:cNvSpPr>
            <a:spLocks noGrp="1"/>
          </p:cNvSpPr>
          <p:nvPr>
            <p:ph idx="1"/>
          </p:nvPr>
        </p:nvSpPr>
        <p:spPr>
          <a:xfrm>
            <a:off x="179512" y="980728"/>
            <a:ext cx="8712968" cy="5616624"/>
          </a:xfrm>
        </p:spPr>
        <p:txBody>
          <a:bodyPr>
            <a:normAutofit fontScale="92500"/>
          </a:bodyPr>
          <a:lstStyle/>
          <a:p>
            <a:pPr marL="0" indent="0" algn="just">
              <a:buNone/>
            </a:pPr>
            <a:r>
              <a:rPr lang="el-GR" dirty="0"/>
              <a:t>Στην πεζογραφία, το συγγραφικό ενδιαφέρον μετατοπίζεται από το </a:t>
            </a:r>
            <a:r>
              <a:rPr lang="el-GR" dirty="0" err="1"/>
              <a:t>ποιητικότροπο</a:t>
            </a:r>
            <a:r>
              <a:rPr lang="el-GR" dirty="0"/>
              <a:t> πεζό και το διήγημα προς το </a:t>
            </a:r>
            <a:r>
              <a:rPr lang="el-GR" b="1" dirty="0"/>
              <a:t>μυθιστόρημα και το δοκίμιο</a:t>
            </a:r>
            <a:r>
              <a:rPr lang="el-GR" dirty="0"/>
              <a:t>. Το νέο μυθιστόρημα του ’30 επιχειρεί ως επί το </a:t>
            </a:r>
            <a:r>
              <a:rPr lang="el-GR" dirty="0" err="1"/>
              <a:t>πλείστον</a:t>
            </a:r>
            <a:r>
              <a:rPr lang="el-GR" dirty="0"/>
              <a:t> τη </a:t>
            </a:r>
            <a:r>
              <a:rPr lang="el-GR" b="1" dirty="0"/>
              <a:t>συνθετική αναπαράσταση </a:t>
            </a:r>
            <a:r>
              <a:rPr lang="el-GR" dirty="0"/>
              <a:t>της σύγχρονης (κυρίως αστικής) κοινωνικής ζωής· μια περισσότερο προωθημένη εκδοχή του πειραματίζεται προς την κατεύθυνση της απόδοσης της «</a:t>
            </a:r>
            <a:r>
              <a:rPr lang="el-GR" b="1" dirty="0"/>
              <a:t>εσωτερικής», υποκειμενικής πραγματικότητας</a:t>
            </a:r>
            <a:r>
              <a:rPr lang="el-GR" dirty="0"/>
              <a:t> και των νοητικών διεργασιών που τη συνθέτουν (με τα πρώτα έργα του </a:t>
            </a:r>
            <a:r>
              <a:rPr lang="el-GR" dirty="0" err="1"/>
              <a:t>Στ</a:t>
            </a:r>
            <a:r>
              <a:rPr lang="el-GR" dirty="0"/>
              <a:t>. </a:t>
            </a:r>
            <a:r>
              <a:rPr lang="el-GR" dirty="0" err="1"/>
              <a:t>Ξεφλούδα</a:t>
            </a:r>
            <a:r>
              <a:rPr lang="el-GR" dirty="0"/>
              <a:t>, αλλά και του Σκαρίμπα, του </a:t>
            </a:r>
            <a:r>
              <a:rPr lang="el-GR" dirty="0" err="1"/>
              <a:t>Μπεράτη</a:t>
            </a:r>
            <a:r>
              <a:rPr lang="el-GR" dirty="0"/>
              <a:t> κ.ά.). </a:t>
            </a:r>
            <a:endParaRPr lang="en-US" dirty="0"/>
          </a:p>
          <a:p>
            <a:endParaRPr lang="en-US" dirty="0"/>
          </a:p>
        </p:txBody>
      </p:sp>
    </p:spTree>
    <p:extLst>
      <p:ext uri="{BB962C8B-B14F-4D97-AF65-F5344CB8AC3E}">
        <p14:creationId xmlns:p14="http://schemas.microsoft.com/office/powerpoint/2010/main" val="4264299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a:extLst>
              <a:ext uri="{FF2B5EF4-FFF2-40B4-BE49-F238E27FC236}">
                <a16:creationId xmlns:a16="http://schemas.microsoft.com/office/drawing/2014/main" id="{A6657DC5-2D30-4933-9145-64D50C4B382B}"/>
              </a:ext>
            </a:extLst>
          </p:cNvPr>
          <p:cNvSpPr>
            <a:spLocks noGrp="1"/>
          </p:cNvSpPr>
          <p:nvPr>
            <p:ph type="title"/>
          </p:nvPr>
        </p:nvSpPr>
        <p:spPr>
          <a:xfrm>
            <a:off x="914400" y="274638"/>
            <a:ext cx="7772400" cy="561975"/>
          </a:xfrm>
        </p:spPr>
        <p:txBody>
          <a:bodyPr/>
          <a:lstStyle/>
          <a:p>
            <a:pPr algn="ctr"/>
            <a:r>
              <a:rPr lang="el-GR" altLang="el-GR" sz="2800" b="1">
                <a:solidFill>
                  <a:srgbClr val="7030A0"/>
                </a:solidFill>
              </a:rPr>
              <a:t>Η ΝΕΑ ΠΕΖΟΓΡΑΦΙΑ, 1929-1936 (Σχήμα </a:t>
            </a:r>
            <a:r>
              <a:rPr lang="en-US" altLang="el-GR" sz="2800" b="1">
                <a:solidFill>
                  <a:srgbClr val="7030A0"/>
                </a:solidFill>
              </a:rPr>
              <a:t>R. Beaton)</a:t>
            </a:r>
            <a:endParaRPr lang="el-GR" altLang="el-GR" sz="2800" b="1">
              <a:solidFill>
                <a:srgbClr val="7030A0"/>
              </a:solidFill>
            </a:endParaRPr>
          </a:p>
        </p:txBody>
      </p:sp>
      <p:sp>
        <p:nvSpPr>
          <p:cNvPr id="23555" name="2 - Θέση περιεχομένου">
            <a:extLst>
              <a:ext uri="{FF2B5EF4-FFF2-40B4-BE49-F238E27FC236}">
                <a16:creationId xmlns:a16="http://schemas.microsoft.com/office/drawing/2014/main" id="{49B63173-E54D-4D64-A9B6-DDF1632B5D38}"/>
              </a:ext>
            </a:extLst>
          </p:cNvPr>
          <p:cNvSpPr>
            <a:spLocks noGrp="1"/>
          </p:cNvSpPr>
          <p:nvPr>
            <p:ph sz="quarter" idx="1"/>
          </p:nvPr>
        </p:nvSpPr>
        <p:spPr>
          <a:xfrm>
            <a:off x="914400" y="1125538"/>
            <a:ext cx="7772400" cy="5327650"/>
          </a:xfrm>
          <a:solidFill>
            <a:srgbClr val="C4D618"/>
          </a:solidFill>
        </p:spPr>
        <p:txBody>
          <a:bodyPr>
            <a:normAutofit fontScale="92500" lnSpcReduction="10000"/>
          </a:bodyPr>
          <a:lstStyle/>
          <a:p>
            <a:pPr>
              <a:buFont typeface="Wingdings 2" panose="05020102010507070707" pitchFamily="18" charset="2"/>
              <a:buNone/>
            </a:pPr>
            <a:r>
              <a:rPr lang="el-GR" altLang="el-GR" sz="2400" dirty="0"/>
              <a:t>Σύμφωνα με τον </a:t>
            </a:r>
            <a:r>
              <a:rPr lang="en-US" altLang="el-GR" sz="2400" dirty="0"/>
              <a:t>Beaton </a:t>
            </a:r>
            <a:r>
              <a:rPr lang="el-GR" altLang="el-GR" sz="2400" dirty="0"/>
              <a:t>οι συγγραφείς που δημοσίευσαν το πρώτο μυθιστόρημά τους αυτήν την περίοδο μπορούν να διακριθούν σε τρεις ομάδες. </a:t>
            </a:r>
            <a:r>
              <a:rPr lang="el-GR" sz="2400" dirty="0"/>
              <a:t>Στο κέντρο κάθε ομάδας υπάρχει ένας κύκλος ατόμων, που συνεργάζονταν και είχαν κοινούς στόχους, τους οποίους συχνά υιοθετούσαν, αφού πρώτα τους προσάρμοζαν, και άλλοι συγγραφείς έξω από τα στενά όρια της ομάδας</a:t>
            </a:r>
            <a:r>
              <a:rPr lang="el-GR" altLang="el-GR" sz="2400" dirty="0"/>
              <a:t>:</a:t>
            </a:r>
          </a:p>
          <a:p>
            <a:pPr>
              <a:buFont typeface="Wingdings 2" panose="05020102010507070707" pitchFamily="18" charset="2"/>
              <a:buNone/>
            </a:pPr>
            <a:endParaRPr lang="en-US" altLang="el-GR" sz="2400" dirty="0"/>
          </a:p>
          <a:p>
            <a:r>
              <a:rPr lang="el-GR" altLang="el-GR" b="1" dirty="0">
                <a:solidFill>
                  <a:srgbClr val="7030A0"/>
                </a:solidFill>
              </a:rPr>
              <a:t>«Αιολική Σχολή»</a:t>
            </a:r>
            <a:endParaRPr lang="el-GR" altLang="el-GR" b="1" i="1" dirty="0">
              <a:solidFill>
                <a:srgbClr val="7030A0"/>
              </a:solidFill>
            </a:endParaRPr>
          </a:p>
          <a:p>
            <a:endParaRPr lang="el-GR" altLang="el-GR" b="1" i="1" dirty="0">
              <a:solidFill>
                <a:srgbClr val="7030A0"/>
              </a:solidFill>
            </a:endParaRPr>
          </a:p>
          <a:p>
            <a:r>
              <a:rPr lang="el-GR" altLang="el-GR" b="1" dirty="0">
                <a:solidFill>
                  <a:srgbClr val="7030A0"/>
                </a:solidFill>
              </a:rPr>
              <a:t>Αστικός ρεαλισμός</a:t>
            </a:r>
          </a:p>
          <a:p>
            <a:endParaRPr lang="el-GR" altLang="el-GR" b="1" dirty="0">
              <a:solidFill>
                <a:srgbClr val="7030A0"/>
              </a:solidFill>
            </a:endParaRPr>
          </a:p>
          <a:p>
            <a:r>
              <a:rPr lang="el-GR" altLang="el-GR" b="1" dirty="0">
                <a:solidFill>
                  <a:srgbClr val="7030A0"/>
                </a:solidFill>
              </a:rPr>
              <a:t>Μοντερνιστές</a:t>
            </a:r>
            <a:endParaRPr lang="en-US" altLang="el-GR" sz="2400" b="1" dirty="0">
              <a:solidFill>
                <a:srgbClr val="7030A0"/>
              </a:solidFill>
            </a:endParaRPr>
          </a:p>
        </p:txBody>
      </p:sp>
    </p:spTree>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a:extLst>
              <a:ext uri="{FF2B5EF4-FFF2-40B4-BE49-F238E27FC236}">
                <a16:creationId xmlns:a16="http://schemas.microsoft.com/office/drawing/2014/main" id="{8030326A-8F31-4054-B1C7-A8A75782324F}"/>
              </a:ext>
            </a:extLst>
          </p:cNvPr>
          <p:cNvSpPr>
            <a:spLocks noGrp="1"/>
          </p:cNvSpPr>
          <p:nvPr>
            <p:ph type="title"/>
          </p:nvPr>
        </p:nvSpPr>
        <p:spPr>
          <a:xfrm>
            <a:off x="914400" y="274638"/>
            <a:ext cx="7772400" cy="633412"/>
          </a:xfrm>
        </p:spPr>
        <p:txBody>
          <a:bodyPr>
            <a:normAutofit fontScale="90000"/>
          </a:bodyPr>
          <a:lstStyle/>
          <a:p>
            <a:pPr algn="ctr"/>
            <a:r>
              <a:rPr lang="el-GR" altLang="el-GR" b="1">
                <a:solidFill>
                  <a:srgbClr val="7030A0"/>
                </a:solidFill>
              </a:rPr>
              <a:t>ΑΙΟΛΙΚΗ ΣΧΟΛΗ</a:t>
            </a:r>
          </a:p>
        </p:txBody>
      </p:sp>
      <p:sp>
        <p:nvSpPr>
          <p:cNvPr id="24579" name="2 - Θέση περιεχομένου">
            <a:extLst>
              <a:ext uri="{FF2B5EF4-FFF2-40B4-BE49-F238E27FC236}">
                <a16:creationId xmlns:a16="http://schemas.microsoft.com/office/drawing/2014/main" id="{1A5615ED-6836-4EE5-8D9C-DF3B2603EE66}"/>
              </a:ext>
            </a:extLst>
          </p:cNvPr>
          <p:cNvSpPr>
            <a:spLocks noGrp="1"/>
          </p:cNvSpPr>
          <p:nvPr>
            <p:ph sz="quarter" idx="1"/>
          </p:nvPr>
        </p:nvSpPr>
        <p:spPr>
          <a:xfrm>
            <a:off x="395288" y="1125538"/>
            <a:ext cx="8569325" cy="5616575"/>
          </a:xfrm>
        </p:spPr>
        <p:txBody>
          <a:bodyPr>
            <a:normAutofit fontScale="92500" lnSpcReduction="20000"/>
          </a:bodyPr>
          <a:lstStyle/>
          <a:p>
            <a:r>
              <a:rPr lang="el-GR" altLang="el-GR" sz="2000" dirty="0"/>
              <a:t>Καθιερώνεται μετά το </a:t>
            </a:r>
            <a:r>
              <a:rPr lang="el-GR" altLang="el-GR" sz="2000" b="1" dirty="0"/>
              <a:t>1929</a:t>
            </a:r>
            <a:r>
              <a:rPr lang="el-GR" altLang="el-GR" sz="2000" dirty="0"/>
              <a:t> όταν κυκλοφόρησαν η </a:t>
            </a:r>
            <a:r>
              <a:rPr lang="el-GR" altLang="el-GR" sz="2000" i="1" dirty="0"/>
              <a:t>Ιστορία ενός Αιχμαλώτου </a:t>
            </a:r>
            <a:r>
              <a:rPr lang="el-GR" altLang="el-GR" sz="2000" dirty="0"/>
              <a:t>(1929)</a:t>
            </a:r>
            <a:r>
              <a:rPr lang="en-US" altLang="el-GR" sz="2000" dirty="0"/>
              <a:t> </a:t>
            </a:r>
            <a:r>
              <a:rPr lang="el-GR" altLang="el-GR" sz="2000" dirty="0"/>
              <a:t>του Στρατή Δούκα και οι συμπληρωμένες εκδόσεις δύο μυθιστορημάτων που είχαν πρωτοεμφανιστεί στον τοπικό Τύπο της Μυτιλήνης, τα </a:t>
            </a:r>
            <a:r>
              <a:rPr lang="el-GR" altLang="el-GR" sz="2000" i="1" dirty="0"/>
              <a:t>Η ζωή εν </a:t>
            </a:r>
            <a:r>
              <a:rPr lang="el-GR" altLang="el-GR" sz="2000" i="1" dirty="0" err="1"/>
              <a:t>τάφω</a:t>
            </a:r>
            <a:r>
              <a:rPr lang="el-GR" altLang="el-GR" sz="2000" i="1" dirty="0"/>
              <a:t> </a:t>
            </a:r>
            <a:r>
              <a:rPr lang="el-GR" altLang="el-GR" sz="2000" dirty="0"/>
              <a:t>(1930) του </a:t>
            </a:r>
            <a:r>
              <a:rPr lang="el-GR" altLang="el-GR" sz="2000" dirty="0" err="1"/>
              <a:t>Στράτη</a:t>
            </a:r>
            <a:r>
              <a:rPr lang="el-GR" altLang="el-GR" sz="2000" dirty="0"/>
              <a:t> Μυριβήλη και </a:t>
            </a:r>
            <a:r>
              <a:rPr lang="el-GR" altLang="el-GR" sz="2000" i="1" dirty="0"/>
              <a:t>Το νούμερο 31328  </a:t>
            </a:r>
            <a:r>
              <a:rPr lang="el-GR" altLang="el-GR" sz="2000" dirty="0"/>
              <a:t>(1931) του Ηλία </a:t>
            </a:r>
            <a:r>
              <a:rPr lang="el-GR" altLang="el-GR" sz="2000" dirty="0" err="1"/>
              <a:t>Βενέζη</a:t>
            </a:r>
            <a:r>
              <a:rPr lang="el-GR" altLang="el-GR" sz="2000" dirty="0"/>
              <a:t>.</a:t>
            </a:r>
          </a:p>
          <a:p>
            <a:endParaRPr lang="el-GR" altLang="el-GR" sz="2000" dirty="0"/>
          </a:p>
          <a:p>
            <a:r>
              <a:rPr lang="el-GR" altLang="el-GR" sz="2000" b="1" dirty="0"/>
              <a:t>Σ. </a:t>
            </a:r>
            <a:r>
              <a:rPr lang="en-US" altLang="el-GR" sz="2000" b="1" dirty="0"/>
              <a:t> </a:t>
            </a:r>
            <a:r>
              <a:rPr lang="el-GR" altLang="el-GR" sz="2000" b="1" dirty="0"/>
              <a:t>Δούκας (Αϊβαλί)</a:t>
            </a:r>
            <a:r>
              <a:rPr lang="el-GR" altLang="el-GR" sz="2000" dirty="0"/>
              <a:t>: εξαφάνιση συγγραφέα, λόγος στον «ανώνυμο λαό».</a:t>
            </a:r>
            <a:endParaRPr lang="el-GR" altLang="el-GR" sz="2000" b="1" dirty="0"/>
          </a:p>
          <a:p>
            <a:r>
              <a:rPr lang="el-GR" altLang="el-GR" sz="2000" b="1" dirty="0" err="1"/>
              <a:t>Ηλ</a:t>
            </a:r>
            <a:r>
              <a:rPr lang="el-GR" altLang="el-GR" sz="2000" b="1" dirty="0"/>
              <a:t>. </a:t>
            </a:r>
            <a:r>
              <a:rPr lang="el-GR" altLang="el-GR" sz="2000" b="1" dirty="0" err="1"/>
              <a:t>Βενέζης</a:t>
            </a:r>
            <a:r>
              <a:rPr lang="el-GR" altLang="el-GR" sz="2000" b="1" dirty="0"/>
              <a:t> (Αϊβαλί</a:t>
            </a:r>
            <a:r>
              <a:rPr lang="el-GR" altLang="el-GR" sz="2000" dirty="0"/>
              <a:t>), βία πολέμου, σωματικός πόνος.</a:t>
            </a:r>
            <a:endParaRPr lang="el-GR" altLang="el-GR" sz="2000" b="1" dirty="0"/>
          </a:p>
          <a:p>
            <a:r>
              <a:rPr lang="el-GR" altLang="el-GR" sz="2000" b="1" dirty="0"/>
              <a:t>Σ. Μυριβήλης (Μυτιλήνη)</a:t>
            </a:r>
            <a:r>
              <a:rPr lang="el-GR" altLang="el-GR" sz="2000" dirty="0"/>
              <a:t>, πραγματικές εμπειρίες, ωμός ρεαλισμός, συμβατική έννοια του </a:t>
            </a:r>
            <a:r>
              <a:rPr lang="el-GR" altLang="el-GR" sz="2000" dirty="0" err="1"/>
              <a:t>ηρωϊσμού</a:t>
            </a:r>
            <a:r>
              <a:rPr lang="el-GR" altLang="el-GR" sz="2000" dirty="0"/>
              <a:t>, δύναμη της (εν </a:t>
            </a:r>
            <a:r>
              <a:rPr lang="el-GR" altLang="el-GR" sz="2000" dirty="0" err="1"/>
              <a:t>σαρκίω</a:t>
            </a:r>
            <a:r>
              <a:rPr lang="el-GR" altLang="el-GR" sz="2000" dirty="0"/>
              <a:t>) ζωής, ενδοσκόπηση, λυρική φυσιολατρία, σαρκαστική διάθεση.</a:t>
            </a:r>
            <a:endParaRPr lang="el-GR" altLang="el-GR" sz="2000" b="1" dirty="0"/>
          </a:p>
          <a:p>
            <a:r>
              <a:rPr lang="el-GR" altLang="el-GR" sz="2000" b="1" dirty="0"/>
              <a:t>Φώτης </a:t>
            </a:r>
            <a:r>
              <a:rPr lang="el-GR" altLang="el-GR" sz="2000" b="1" dirty="0" err="1"/>
              <a:t>Κόντογλου</a:t>
            </a:r>
            <a:r>
              <a:rPr lang="el-GR" altLang="el-GR" sz="2000" b="1" dirty="0"/>
              <a:t> (Αϊβαλί)</a:t>
            </a:r>
            <a:r>
              <a:rPr lang="el-GR" altLang="el-GR" sz="2000" dirty="0"/>
              <a:t>: τάση φυγής.</a:t>
            </a:r>
          </a:p>
          <a:p>
            <a:pPr marL="0" indent="0">
              <a:buNone/>
            </a:pPr>
            <a:r>
              <a:rPr lang="el-GR" altLang="el-GR" sz="2000" dirty="0"/>
              <a:t>Χαρακτηριστικά:</a:t>
            </a:r>
          </a:p>
          <a:p>
            <a:r>
              <a:rPr lang="el-GR" sz="2000" dirty="0"/>
              <a:t>Μεταφέρουν προσωπικές εμπειρίες από τον βίαιο ξεριζωμό του ελληνικού πληθυσμού της </a:t>
            </a:r>
            <a:r>
              <a:rPr lang="el-GR" sz="2000" b="1" dirty="0"/>
              <a:t>Μικράς Ασίας το 1922</a:t>
            </a:r>
            <a:r>
              <a:rPr lang="el-GR" sz="2000" dirty="0"/>
              <a:t>. Είδαν τη μυθιστοριογραφία ως τρόπο για να κρατήσουν </a:t>
            </a:r>
            <a:r>
              <a:rPr lang="el-GR" sz="2000" b="1" dirty="0"/>
              <a:t>ζωντανά στη μνήμη τα ιστορικά γεγονότα</a:t>
            </a:r>
            <a:r>
              <a:rPr lang="el-GR" sz="2000" dirty="0"/>
              <a:t>. Η τάση αυτή είναι περισσότερο </a:t>
            </a:r>
            <a:r>
              <a:rPr lang="el-GR" sz="2000" b="1" dirty="0"/>
              <a:t>ελληνοκεντρική</a:t>
            </a:r>
            <a:r>
              <a:rPr lang="el-GR" sz="2000" dirty="0"/>
              <a:t> από τις υπόλοιπες. </a:t>
            </a:r>
            <a:endParaRPr lang="el-GR" altLang="el-GR" sz="2000" dirty="0"/>
          </a:p>
          <a:p>
            <a:r>
              <a:rPr lang="el-GR" altLang="el-GR" sz="2000" dirty="0"/>
              <a:t>Δείχνει σεβασμό στις παραδόσεις της ελληνικής αγροτικής ζωής</a:t>
            </a:r>
          </a:p>
          <a:p>
            <a:r>
              <a:rPr lang="el-GR" altLang="el-GR" sz="2000" dirty="0"/>
              <a:t>Αντιτίθεται στον δυτικότροπο αστικό πολιτισμό.</a:t>
            </a:r>
          </a:p>
          <a:p>
            <a:r>
              <a:rPr lang="el-GR" altLang="el-GR" sz="2000" dirty="0"/>
              <a:t>Ανάδειξη των περιορισμών των λογοτεχνικών συμβάσεων.</a:t>
            </a:r>
          </a:p>
          <a:p>
            <a:r>
              <a:rPr lang="el-GR" altLang="el-GR" sz="2000" dirty="0"/>
              <a:t>Αφήγηση σε πρώτο πρόσωπο</a:t>
            </a:r>
            <a:r>
              <a:rPr lang="en-US" altLang="el-GR" sz="2000" dirty="0"/>
              <a:t>.</a:t>
            </a:r>
            <a:endParaRPr lang="el-GR" altLang="el-GR" sz="2000" dirty="0"/>
          </a:p>
          <a:p>
            <a:endParaRPr lang="el-GR" altLang="el-GR" sz="2000" dirty="0"/>
          </a:p>
        </p:txBody>
      </p:sp>
    </p:spTree>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13C2D78B-1AC9-4F3F-BB9B-F4AC55F1F160}"/>
              </a:ext>
            </a:extLst>
          </p:cNvPr>
          <p:cNvSpPr>
            <a:spLocks noGrp="1"/>
          </p:cNvSpPr>
          <p:nvPr>
            <p:ph type="title"/>
          </p:nvPr>
        </p:nvSpPr>
        <p:spPr>
          <a:xfrm>
            <a:off x="914400" y="274638"/>
            <a:ext cx="7772400" cy="706437"/>
          </a:xfrm>
        </p:spPr>
        <p:txBody>
          <a:bodyPr>
            <a:normAutofit/>
          </a:bodyPr>
          <a:lstStyle/>
          <a:p>
            <a:pPr algn="ctr" eaLnBrk="1" fontAlgn="auto" hangingPunct="1">
              <a:spcAft>
                <a:spcPts val="0"/>
              </a:spcAft>
              <a:defRPr/>
            </a:pPr>
            <a:r>
              <a:rPr lang="el-GR" sz="3200" b="1" dirty="0">
                <a:solidFill>
                  <a:srgbClr val="7030A0"/>
                </a:solidFill>
                <a:latin typeface="+mn-lt"/>
                <a:cs typeface="Aharoni" pitchFamily="2" charset="-79"/>
              </a:rPr>
              <a:t>Αστικός ρεαλισμό</a:t>
            </a:r>
            <a:r>
              <a:rPr lang="el-GR" sz="3200" b="1" i="1" dirty="0">
                <a:solidFill>
                  <a:srgbClr val="7030A0"/>
                </a:solidFill>
                <a:latin typeface="+mn-lt"/>
                <a:cs typeface="Aharoni" pitchFamily="2" charset="-79"/>
              </a:rPr>
              <a:t>ς</a:t>
            </a:r>
          </a:p>
        </p:txBody>
      </p:sp>
      <p:sp>
        <p:nvSpPr>
          <p:cNvPr id="3" name="2 - Θέση περιεχομένου">
            <a:extLst>
              <a:ext uri="{FF2B5EF4-FFF2-40B4-BE49-F238E27FC236}">
                <a16:creationId xmlns:a16="http://schemas.microsoft.com/office/drawing/2014/main" id="{25D59E85-94E5-4C49-A160-8F9C1B56AA6A}"/>
              </a:ext>
            </a:extLst>
          </p:cNvPr>
          <p:cNvSpPr>
            <a:spLocks noGrp="1"/>
          </p:cNvSpPr>
          <p:nvPr>
            <p:ph sz="quarter" idx="1"/>
          </p:nvPr>
        </p:nvSpPr>
        <p:spPr>
          <a:xfrm>
            <a:off x="683568" y="981075"/>
            <a:ext cx="8003232" cy="5688013"/>
          </a:xfrm>
        </p:spPr>
        <p:txBody>
          <a:bodyPr>
            <a:normAutofit fontScale="55000" lnSpcReduction="20000"/>
          </a:bodyPr>
          <a:lstStyle/>
          <a:p>
            <a:pPr marL="274320" indent="-274320" eaLnBrk="1" fontAlgn="auto" hangingPunct="1">
              <a:spcBef>
                <a:spcPts val="580"/>
              </a:spcBef>
              <a:spcAft>
                <a:spcPts val="0"/>
              </a:spcAft>
              <a:buFont typeface="Wingdings 2"/>
              <a:buChar char=""/>
              <a:defRPr/>
            </a:pPr>
            <a:r>
              <a:rPr lang="el-GR" dirty="0"/>
              <a:t>Οι συγγραφείς της </a:t>
            </a:r>
            <a:r>
              <a:rPr lang="el-GR" b="1" dirty="0"/>
              <a:t>δεύτερης ομάδας (</a:t>
            </a:r>
            <a:r>
              <a:rPr lang="el-GR" dirty="0"/>
              <a:t>μερικοί από τους οποίους επίσης ξεριζώθηκαν από τη Μικρά Ασία) εμφανίζονται κυρίως από το </a:t>
            </a:r>
            <a:r>
              <a:rPr lang="el-GR" b="1" dirty="0"/>
              <a:t>1930</a:t>
            </a:r>
            <a:r>
              <a:rPr lang="el-GR" dirty="0"/>
              <a:t> και μετά.  </a:t>
            </a:r>
          </a:p>
          <a:p>
            <a:pPr marL="274320" indent="-274320" eaLnBrk="1" fontAlgn="auto" hangingPunct="1">
              <a:spcBef>
                <a:spcPts val="580"/>
              </a:spcBef>
              <a:spcAft>
                <a:spcPts val="0"/>
              </a:spcAft>
              <a:buFont typeface="Wingdings 2"/>
              <a:buChar char=""/>
              <a:defRPr/>
            </a:pPr>
            <a:r>
              <a:rPr lang="el-GR" dirty="0"/>
              <a:t>Ανήκουν επί το </a:t>
            </a:r>
            <a:r>
              <a:rPr lang="el-GR" dirty="0" err="1"/>
              <a:t>πλείστον</a:t>
            </a:r>
            <a:r>
              <a:rPr lang="el-GR" dirty="0"/>
              <a:t> σε έναν φιλελεύθερο αστικό κύκλο </a:t>
            </a:r>
          </a:p>
          <a:p>
            <a:pPr marL="274320" indent="-274320" eaLnBrk="1" fontAlgn="auto" hangingPunct="1">
              <a:spcBef>
                <a:spcPts val="580"/>
              </a:spcBef>
              <a:spcAft>
                <a:spcPts val="0"/>
              </a:spcAft>
              <a:buFont typeface="Wingdings 2"/>
              <a:buChar char=""/>
              <a:defRPr/>
            </a:pPr>
            <a:r>
              <a:rPr lang="el-GR" dirty="0"/>
              <a:t>Έχουν αστική παιδεία</a:t>
            </a:r>
          </a:p>
          <a:p>
            <a:pPr marL="274320" indent="-274320" eaLnBrk="1" fontAlgn="auto" hangingPunct="1">
              <a:spcBef>
                <a:spcPts val="580"/>
              </a:spcBef>
              <a:spcAft>
                <a:spcPts val="0"/>
              </a:spcAft>
              <a:buFont typeface="Wingdings 2"/>
              <a:buChar char=""/>
              <a:defRPr/>
            </a:pPr>
            <a:r>
              <a:rPr lang="el-GR" dirty="0"/>
              <a:t>Συμμερίζονται τους ρεαλιστικούς στόχους της πρώτης ομάδας, αλλά προσβλέπουν στο </a:t>
            </a:r>
            <a:r>
              <a:rPr lang="el-GR" b="1" dirty="0"/>
              <a:t>μέλλον</a:t>
            </a:r>
            <a:r>
              <a:rPr lang="el-GR" dirty="0"/>
              <a:t> παρά στο παρελθόν. Εξοικείωση με την ευρωπαϊκή λογοτεχνία.</a:t>
            </a:r>
          </a:p>
          <a:p>
            <a:pPr marL="274320" indent="-274320" eaLnBrk="1" fontAlgn="auto" hangingPunct="1">
              <a:spcBef>
                <a:spcPts val="580"/>
              </a:spcBef>
              <a:spcAft>
                <a:spcPts val="0"/>
              </a:spcAft>
              <a:buFont typeface="Wingdings 2"/>
              <a:buChar char=""/>
              <a:defRPr/>
            </a:pPr>
            <a:r>
              <a:rPr lang="el-GR" dirty="0"/>
              <a:t>Εφαλτήριο τους στάθηκε το </a:t>
            </a:r>
            <a:r>
              <a:rPr lang="el-GR" i="1" dirty="0"/>
              <a:t>Ελεύθερο Πνεύμα.</a:t>
            </a:r>
            <a:endParaRPr lang="el-GR" dirty="0"/>
          </a:p>
          <a:p>
            <a:pPr marL="274320" indent="-274320" eaLnBrk="1" fontAlgn="auto" hangingPunct="1">
              <a:spcBef>
                <a:spcPts val="580"/>
              </a:spcBef>
              <a:spcAft>
                <a:spcPts val="0"/>
              </a:spcAft>
              <a:buFont typeface="Wingdings 2"/>
              <a:buChar char=""/>
              <a:defRPr/>
            </a:pPr>
            <a:r>
              <a:rPr lang="el-GR" dirty="0"/>
              <a:t>Καλλιεργούν το </a:t>
            </a:r>
            <a:r>
              <a:rPr lang="el-GR"/>
              <a:t>ρεαλιστικό μυθιστόρημα </a:t>
            </a:r>
            <a:r>
              <a:rPr lang="el-GR" dirty="0"/>
              <a:t>με σύνθετη δομή αλλά και νεωτερικές τεχνικές με βάση τα ευρωπαϊκά πρότυπα, π.χ. αλλαγές οπτικής γωνίας.</a:t>
            </a:r>
          </a:p>
          <a:p>
            <a:pPr marL="274320" indent="-274320" eaLnBrk="1" fontAlgn="auto" hangingPunct="1">
              <a:spcBef>
                <a:spcPts val="580"/>
              </a:spcBef>
              <a:spcAft>
                <a:spcPts val="0"/>
              </a:spcAft>
              <a:buFont typeface="Wingdings 2"/>
              <a:buChar char=""/>
              <a:defRPr/>
            </a:pPr>
            <a:r>
              <a:rPr lang="el-GR" dirty="0"/>
              <a:t>Ερευνούν ήθη αστικής κοινωνίας.  Τοποθετούν τη δράση σε πόλεις και σε σύγχρονο χρόνο.</a:t>
            </a:r>
          </a:p>
          <a:p>
            <a:pPr marL="274320" indent="-274320" eaLnBrk="1" fontAlgn="auto" hangingPunct="1">
              <a:spcBef>
                <a:spcPts val="580"/>
              </a:spcBef>
              <a:spcAft>
                <a:spcPts val="0"/>
              </a:spcAft>
              <a:buFont typeface="Wingdings 2"/>
              <a:buChar char=""/>
              <a:defRPr/>
            </a:pPr>
            <a:r>
              <a:rPr lang="el-GR" dirty="0"/>
              <a:t>Κοινωνικός προβληματισμός και ιδεολογική φόρτιση. </a:t>
            </a:r>
          </a:p>
          <a:p>
            <a:pPr marL="274320" indent="-274320" eaLnBrk="1" fontAlgn="auto" hangingPunct="1">
              <a:spcBef>
                <a:spcPts val="580"/>
              </a:spcBef>
              <a:spcAft>
                <a:spcPts val="0"/>
              </a:spcAft>
              <a:buFont typeface="Wingdings 2"/>
              <a:buChar char=""/>
              <a:defRPr/>
            </a:pPr>
            <a:r>
              <a:rPr lang="el-GR" dirty="0"/>
              <a:t>Έμφαση στο άτομο και την εσωτερική του ζωή, ειδικά στη «μη-ρεαλιστική» γραφή του Κοσμά Πολίτη.</a:t>
            </a:r>
          </a:p>
          <a:p>
            <a:pPr marL="274320" indent="-274320" eaLnBrk="1" fontAlgn="auto" hangingPunct="1">
              <a:spcBef>
                <a:spcPts val="580"/>
              </a:spcBef>
              <a:spcAft>
                <a:spcPts val="0"/>
              </a:spcAft>
              <a:buFont typeface="Wingdings 2"/>
              <a:buChar char=""/>
              <a:defRPr/>
            </a:pPr>
            <a:r>
              <a:rPr lang="el-GR" dirty="0"/>
              <a:t>Στην πράξη οι συγγραφείς του αστικού κέντρου [Κοσμάς Πολίτης, Άγγελος Τερζάκης, Θράσος </a:t>
            </a:r>
            <a:r>
              <a:rPr lang="el-GR" dirty="0" err="1"/>
              <a:t>Καστανάκης</a:t>
            </a:r>
            <a:r>
              <a:rPr lang="el-GR" dirty="0"/>
              <a:t>, Μ. </a:t>
            </a:r>
            <a:r>
              <a:rPr lang="el-GR" dirty="0" err="1"/>
              <a:t>Καραγάτσης</a:t>
            </a:r>
            <a:r>
              <a:rPr lang="el-GR" dirty="0"/>
              <a:t>] στράφηκαν επίσης προς την αξιοποίηση του </a:t>
            </a:r>
            <a:r>
              <a:rPr lang="el-GR" b="1" dirty="0"/>
              <a:t>λαϊκού και εθνικού πολιτισμού</a:t>
            </a:r>
            <a:r>
              <a:rPr lang="el-GR" dirty="0"/>
              <a:t>. Στο πλαίσιο του λαϊκού πολιτισμού συμπεριλαμβάνεται και η χρήση μιας ενιαίας και καλλιεργημένης </a:t>
            </a:r>
            <a:r>
              <a:rPr lang="el-GR" b="1" dirty="0"/>
              <a:t>δημοτικής γλώσσας</a:t>
            </a:r>
            <a:r>
              <a:rPr lang="el-GR" dirty="0"/>
              <a:t>.</a:t>
            </a:r>
          </a:p>
          <a:p>
            <a:pPr marL="274320" indent="-274320" eaLnBrk="1" fontAlgn="auto" hangingPunct="1">
              <a:spcBef>
                <a:spcPts val="580"/>
              </a:spcBef>
              <a:spcAft>
                <a:spcPts val="0"/>
              </a:spcAft>
              <a:buFont typeface="Wingdings 2"/>
              <a:buChar char=""/>
              <a:defRPr/>
            </a:pPr>
            <a:endParaRPr lang="el-GR" dirty="0"/>
          </a:p>
        </p:txBody>
      </p:sp>
    </p:spTree>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a:extLst>
              <a:ext uri="{FF2B5EF4-FFF2-40B4-BE49-F238E27FC236}">
                <a16:creationId xmlns:a16="http://schemas.microsoft.com/office/drawing/2014/main" id="{008EECF2-CB70-47AE-A579-4F011ED34FBA}"/>
              </a:ext>
            </a:extLst>
          </p:cNvPr>
          <p:cNvSpPr>
            <a:spLocks noGrp="1"/>
          </p:cNvSpPr>
          <p:nvPr>
            <p:ph type="title"/>
          </p:nvPr>
        </p:nvSpPr>
        <p:spPr>
          <a:xfrm>
            <a:off x="611188" y="188913"/>
            <a:ext cx="8075612" cy="576262"/>
          </a:xfrm>
        </p:spPr>
        <p:txBody>
          <a:bodyPr/>
          <a:lstStyle/>
          <a:p>
            <a:pPr eaLnBrk="1" hangingPunct="1"/>
            <a:r>
              <a:rPr lang="el-GR" altLang="el-GR" sz="2800" b="1" dirty="0">
                <a:solidFill>
                  <a:srgbClr val="7030A0"/>
                </a:solidFill>
              </a:rPr>
              <a:t>Εκπρόσωποι</a:t>
            </a:r>
          </a:p>
        </p:txBody>
      </p:sp>
      <p:sp>
        <p:nvSpPr>
          <p:cNvPr id="3" name="2 - Θέση περιεχομένου">
            <a:extLst>
              <a:ext uri="{FF2B5EF4-FFF2-40B4-BE49-F238E27FC236}">
                <a16:creationId xmlns:a16="http://schemas.microsoft.com/office/drawing/2014/main" id="{000264F6-7912-4368-A52F-96038209E363}"/>
              </a:ext>
            </a:extLst>
          </p:cNvPr>
          <p:cNvSpPr>
            <a:spLocks noGrp="1"/>
          </p:cNvSpPr>
          <p:nvPr>
            <p:ph sz="quarter" idx="1"/>
          </p:nvPr>
        </p:nvSpPr>
        <p:spPr>
          <a:xfrm>
            <a:off x="250825" y="765175"/>
            <a:ext cx="8642350" cy="5903913"/>
          </a:xfrm>
        </p:spPr>
        <p:txBody>
          <a:bodyPr>
            <a:noAutofit/>
          </a:bodyPr>
          <a:lstStyle/>
          <a:p>
            <a:pPr marL="274320" indent="-274320" eaLnBrk="1" fontAlgn="auto" hangingPunct="1">
              <a:spcBef>
                <a:spcPts val="580"/>
              </a:spcBef>
              <a:spcAft>
                <a:spcPts val="0"/>
              </a:spcAft>
              <a:buFont typeface="Wingdings 2"/>
              <a:buChar char=""/>
              <a:defRPr/>
            </a:pPr>
            <a:r>
              <a:rPr lang="el-GR" sz="2000" b="1" dirty="0">
                <a:latin typeface="+mj-lt"/>
              </a:rPr>
              <a:t>Γιώργος Θεοτοκάς </a:t>
            </a:r>
            <a:r>
              <a:rPr lang="el-GR" sz="2000" dirty="0">
                <a:latin typeface="+mj-lt"/>
              </a:rPr>
              <a:t>(1905-1966):  </a:t>
            </a:r>
            <a:r>
              <a:rPr lang="el-GR" sz="2000" b="1" i="1" dirty="0">
                <a:solidFill>
                  <a:srgbClr val="92D050"/>
                </a:solidFill>
                <a:latin typeface="+mj-lt"/>
              </a:rPr>
              <a:t>Αργώ</a:t>
            </a:r>
            <a:r>
              <a:rPr lang="el-GR" sz="2000" dirty="0">
                <a:latin typeface="+mj-lt"/>
              </a:rPr>
              <a:t> (1933-1936) - «αναζήτηση εθνικής ταυτότητας και ελπίδα νέου ουμανισμού».</a:t>
            </a:r>
          </a:p>
          <a:p>
            <a:pPr marL="274320" indent="-274320" eaLnBrk="1" fontAlgn="auto" hangingPunct="1">
              <a:spcBef>
                <a:spcPts val="580"/>
              </a:spcBef>
              <a:spcAft>
                <a:spcPts val="0"/>
              </a:spcAft>
              <a:buFont typeface="Wingdings 2"/>
              <a:buChar char=""/>
              <a:defRPr/>
            </a:pPr>
            <a:r>
              <a:rPr lang="el-GR" sz="2000" b="1" dirty="0">
                <a:latin typeface="+mj-lt"/>
              </a:rPr>
              <a:t>Μ. </a:t>
            </a:r>
            <a:r>
              <a:rPr lang="el-GR" sz="2000" b="1" dirty="0" err="1">
                <a:latin typeface="+mj-lt"/>
              </a:rPr>
              <a:t>Καραγάτσης</a:t>
            </a:r>
            <a:r>
              <a:rPr lang="el-GR" sz="2000" b="1" dirty="0">
                <a:latin typeface="+mj-lt"/>
              </a:rPr>
              <a:t> </a:t>
            </a:r>
            <a:r>
              <a:rPr lang="el-GR" sz="2000" dirty="0">
                <a:latin typeface="+mj-lt"/>
              </a:rPr>
              <a:t>(1908-1960): </a:t>
            </a:r>
            <a:r>
              <a:rPr lang="el-GR" sz="2000" b="1" i="1" dirty="0">
                <a:solidFill>
                  <a:srgbClr val="92D050"/>
                </a:solidFill>
                <a:latin typeface="+mj-lt"/>
              </a:rPr>
              <a:t>Ο Συνταγματάρχης </a:t>
            </a:r>
            <a:r>
              <a:rPr lang="el-GR" sz="2000" b="1" i="1" dirty="0" err="1">
                <a:solidFill>
                  <a:srgbClr val="92D050"/>
                </a:solidFill>
                <a:latin typeface="+mj-lt"/>
              </a:rPr>
              <a:t>Λιάπκιν</a:t>
            </a:r>
            <a:r>
              <a:rPr lang="el-GR" sz="2000" b="1" i="1" dirty="0">
                <a:solidFill>
                  <a:srgbClr val="92D050"/>
                </a:solidFill>
                <a:latin typeface="+mj-lt"/>
              </a:rPr>
              <a:t> </a:t>
            </a:r>
            <a:r>
              <a:rPr lang="el-GR" sz="2000" dirty="0">
                <a:latin typeface="+mj-lt"/>
              </a:rPr>
              <a:t>(1933), [</a:t>
            </a:r>
            <a:r>
              <a:rPr lang="el-GR" sz="2000" b="1" i="1" dirty="0">
                <a:solidFill>
                  <a:srgbClr val="92D050"/>
                </a:solidFill>
                <a:latin typeface="+mj-lt"/>
              </a:rPr>
              <a:t>Μεγάλη χίμαιρα </a:t>
            </a:r>
            <a:r>
              <a:rPr lang="el-GR" sz="2000" dirty="0">
                <a:latin typeface="+mj-lt"/>
              </a:rPr>
              <a:t>(1936/53), </a:t>
            </a:r>
            <a:r>
              <a:rPr lang="el-GR" sz="2000" b="1" i="1" dirty="0" err="1">
                <a:solidFill>
                  <a:srgbClr val="92D050"/>
                </a:solidFill>
                <a:latin typeface="+mj-lt"/>
              </a:rPr>
              <a:t>Γιούγκερμαν</a:t>
            </a:r>
            <a:r>
              <a:rPr lang="el-GR" sz="2000" dirty="0">
                <a:latin typeface="+mj-lt"/>
              </a:rPr>
              <a:t> (193</a:t>
            </a:r>
            <a:r>
              <a:rPr lang="en-US" sz="2000" dirty="0">
                <a:latin typeface="+mj-lt"/>
              </a:rPr>
              <a:t>8</a:t>
            </a:r>
            <a:r>
              <a:rPr lang="el-GR" sz="2000" dirty="0">
                <a:latin typeface="+mj-lt"/>
              </a:rPr>
              <a:t>) -  ισχνή δεκτικότητα σε ξενικές αντιλήψεις, κλίμα κοσμοπολιτισμού, βιολογικός προκαθορισμός.</a:t>
            </a:r>
          </a:p>
          <a:p>
            <a:pPr marL="274320" indent="-274320" eaLnBrk="1" fontAlgn="auto" hangingPunct="1">
              <a:spcBef>
                <a:spcPts val="580"/>
              </a:spcBef>
              <a:spcAft>
                <a:spcPts val="0"/>
              </a:spcAft>
              <a:buFont typeface="Wingdings 2"/>
              <a:buChar char=""/>
              <a:defRPr/>
            </a:pPr>
            <a:r>
              <a:rPr lang="el-GR" sz="2000" b="1" dirty="0">
                <a:latin typeface="+mj-lt"/>
              </a:rPr>
              <a:t>Άγγελος Τερζάκης </a:t>
            </a:r>
            <a:r>
              <a:rPr lang="el-GR" sz="2000" dirty="0">
                <a:latin typeface="+mj-lt"/>
              </a:rPr>
              <a:t>(1907-1979)</a:t>
            </a:r>
            <a:r>
              <a:rPr lang="en-US" sz="2000" dirty="0">
                <a:latin typeface="+mj-lt"/>
              </a:rPr>
              <a:t>: </a:t>
            </a:r>
            <a:r>
              <a:rPr lang="el-GR" sz="2000" b="1" i="1" dirty="0">
                <a:solidFill>
                  <a:srgbClr val="92D050"/>
                </a:solidFill>
                <a:latin typeface="+mj-lt"/>
              </a:rPr>
              <a:t>Δεσμώτες</a:t>
            </a:r>
            <a:r>
              <a:rPr lang="el-GR" sz="2000" b="1" dirty="0">
                <a:solidFill>
                  <a:srgbClr val="92D050"/>
                </a:solidFill>
                <a:latin typeface="+mj-lt"/>
              </a:rPr>
              <a:t> </a:t>
            </a:r>
            <a:r>
              <a:rPr lang="el-GR" sz="2000" dirty="0">
                <a:latin typeface="+mj-lt"/>
              </a:rPr>
              <a:t>(1932), </a:t>
            </a:r>
            <a:r>
              <a:rPr lang="el-GR" sz="2000" b="1" i="1" dirty="0">
                <a:solidFill>
                  <a:srgbClr val="92D050"/>
                </a:solidFill>
                <a:latin typeface="+mj-lt"/>
              </a:rPr>
              <a:t>Η παρακμή των Σκληρών</a:t>
            </a:r>
            <a:r>
              <a:rPr lang="el-GR" sz="2000" dirty="0">
                <a:latin typeface="+mj-lt"/>
              </a:rPr>
              <a:t> (1933) -  «τραγικότητα της μικροαστικής μοίρας», κλονισμός οικογένειας και ψυχολογική μετατόπιση ηρώων </a:t>
            </a:r>
            <a:r>
              <a:rPr lang="el-GR" sz="2000" b="1" i="1" dirty="0">
                <a:solidFill>
                  <a:srgbClr val="92D050"/>
                </a:solidFill>
                <a:latin typeface="+mj-lt"/>
              </a:rPr>
              <a:t>Μενεξεδένια πολιτεία </a:t>
            </a:r>
            <a:r>
              <a:rPr lang="el-GR" sz="2000" dirty="0">
                <a:latin typeface="+mj-lt"/>
              </a:rPr>
              <a:t>(1937) - αντίδραση των νέων.</a:t>
            </a:r>
          </a:p>
          <a:p>
            <a:pPr marL="274320" indent="-274320" eaLnBrk="1" fontAlgn="auto" hangingPunct="1">
              <a:spcBef>
                <a:spcPts val="580"/>
              </a:spcBef>
              <a:spcAft>
                <a:spcPts val="0"/>
              </a:spcAft>
              <a:buFont typeface="Wingdings 2"/>
              <a:buChar char=""/>
              <a:defRPr/>
            </a:pPr>
            <a:r>
              <a:rPr lang="el-GR" sz="2000" b="1" dirty="0">
                <a:latin typeface="+mj-lt"/>
              </a:rPr>
              <a:t>Κοσμάς Πολίτης </a:t>
            </a:r>
            <a:r>
              <a:rPr lang="el-GR" sz="2000" dirty="0">
                <a:latin typeface="+mj-lt"/>
              </a:rPr>
              <a:t>(1888-1974): </a:t>
            </a:r>
            <a:r>
              <a:rPr lang="el-GR" sz="2000" b="1" i="1" dirty="0" err="1">
                <a:solidFill>
                  <a:srgbClr val="92D050"/>
                </a:solidFill>
                <a:latin typeface="+mj-lt"/>
              </a:rPr>
              <a:t>Λεμονοδάσος</a:t>
            </a:r>
            <a:r>
              <a:rPr lang="el-GR" sz="2000" dirty="0">
                <a:latin typeface="+mj-lt"/>
              </a:rPr>
              <a:t> (1930) </a:t>
            </a:r>
            <a:r>
              <a:rPr lang="el-GR" sz="2000" dirty="0" err="1">
                <a:latin typeface="+mj-lt"/>
              </a:rPr>
              <a:t>σφρίγγος</a:t>
            </a:r>
            <a:r>
              <a:rPr lang="el-GR" sz="2000" dirty="0">
                <a:latin typeface="+mj-lt"/>
              </a:rPr>
              <a:t> ζωής, αγάπη της φύσης, «το κατ’ εξοχήν </a:t>
            </a:r>
            <a:r>
              <a:rPr lang="el-GR" sz="2000" dirty="0" err="1">
                <a:latin typeface="+mj-lt"/>
              </a:rPr>
              <a:t>αντικαρυωτακικό</a:t>
            </a:r>
            <a:r>
              <a:rPr lang="el-GR" sz="2000" dirty="0">
                <a:latin typeface="+mj-lt"/>
              </a:rPr>
              <a:t> μυθιστόρημα»  - </a:t>
            </a:r>
            <a:r>
              <a:rPr lang="en-US" sz="2000" b="1" i="1" dirty="0" err="1">
                <a:solidFill>
                  <a:srgbClr val="92D050"/>
                </a:solidFill>
                <a:latin typeface="+mj-lt"/>
              </a:rPr>
              <a:t>Eroica</a:t>
            </a:r>
            <a:r>
              <a:rPr lang="en-US" sz="2000" dirty="0">
                <a:latin typeface="+mj-lt"/>
              </a:rPr>
              <a:t> </a:t>
            </a:r>
            <a:r>
              <a:rPr lang="el-GR" sz="2000" dirty="0">
                <a:latin typeface="+mj-lt"/>
              </a:rPr>
              <a:t>(1937, 1938)  «χρονικό της εφηβικής ηλικίας», οδυνηρή συνειδητοποίηση της ενηλικίωσης</a:t>
            </a:r>
            <a:r>
              <a:rPr lang="en-US" sz="2000" dirty="0">
                <a:latin typeface="+mj-lt"/>
              </a:rPr>
              <a:t>.</a:t>
            </a:r>
            <a:endParaRPr lang="el-GR" sz="2000" dirty="0">
              <a:latin typeface="+mj-lt"/>
            </a:endParaRPr>
          </a:p>
          <a:p>
            <a:pPr marL="274320" indent="-274320" eaLnBrk="1" fontAlgn="auto" hangingPunct="1">
              <a:spcBef>
                <a:spcPts val="580"/>
              </a:spcBef>
              <a:spcAft>
                <a:spcPts val="0"/>
              </a:spcAft>
              <a:buFont typeface="Wingdings 2"/>
              <a:buChar char=""/>
              <a:defRPr/>
            </a:pPr>
            <a:r>
              <a:rPr lang="el-GR" sz="2000" b="1" dirty="0">
                <a:latin typeface="+mj-lt"/>
              </a:rPr>
              <a:t>Θανάσης </a:t>
            </a:r>
            <a:r>
              <a:rPr lang="el-GR" sz="2000" b="1" dirty="0" err="1">
                <a:latin typeface="+mj-lt"/>
              </a:rPr>
              <a:t>Πετσάλης</a:t>
            </a:r>
            <a:r>
              <a:rPr lang="el-GR" sz="2000" dirty="0">
                <a:latin typeface="+mj-lt"/>
              </a:rPr>
              <a:t>: </a:t>
            </a:r>
            <a:r>
              <a:rPr lang="el-GR" sz="2000" b="1" i="1" dirty="0">
                <a:solidFill>
                  <a:srgbClr val="92D050"/>
                </a:solidFill>
                <a:latin typeface="+mj-lt"/>
              </a:rPr>
              <a:t>Μαρία </a:t>
            </a:r>
            <a:r>
              <a:rPr lang="el-GR" sz="2000" b="1" i="1" dirty="0" err="1">
                <a:solidFill>
                  <a:srgbClr val="92D050"/>
                </a:solidFill>
                <a:latin typeface="+mj-lt"/>
              </a:rPr>
              <a:t>Πάρνη</a:t>
            </a:r>
            <a:r>
              <a:rPr lang="el-GR" sz="2000" b="1" i="1" dirty="0">
                <a:solidFill>
                  <a:srgbClr val="92D050"/>
                </a:solidFill>
                <a:latin typeface="+mj-lt"/>
              </a:rPr>
              <a:t> </a:t>
            </a:r>
            <a:r>
              <a:rPr lang="el-GR" sz="2000" dirty="0">
                <a:latin typeface="+mj-lt"/>
              </a:rPr>
              <a:t>(1933-1935) άνοδος οικογένειας ανώτερης αστικής κοινωνίας.</a:t>
            </a:r>
          </a:p>
          <a:p>
            <a:pPr marL="274320" indent="-274320" eaLnBrk="1" fontAlgn="auto" hangingPunct="1">
              <a:spcBef>
                <a:spcPts val="580"/>
              </a:spcBef>
              <a:spcAft>
                <a:spcPts val="0"/>
              </a:spcAft>
              <a:buFont typeface="Wingdings 2"/>
              <a:buChar char=""/>
              <a:defRPr/>
            </a:pPr>
            <a:r>
              <a:rPr lang="el-GR" sz="2000" b="1" dirty="0" err="1">
                <a:latin typeface="+mj-lt"/>
              </a:rPr>
              <a:t>Λιλίκα</a:t>
            </a:r>
            <a:r>
              <a:rPr lang="el-GR" sz="2000" b="1" dirty="0">
                <a:latin typeface="+mj-lt"/>
              </a:rPr>
              <a:t> Νάκου: </a:t>
            </a:r>
            <a:r>
              <a:rPr lang="el-GR" sz="2000" b="1" i="1" dirty="0">
                <a:solidFill>
                  <a:srgbClr val="92D050"/>
                </a:solidFill>
                <a:latin typeface="+mj-lt"/>
              </a:rPr>
              <a:t>Παραστρατημένοι</a:t>
            </a:r>
            <a:r>
              <a:rPr lang="el-GR" sz="2000" b="1" dirty="0">
                <a:latin typeface="+mj-lt"/>
              </a:rPr>
              <a:t> </a:t>
            </a:r>
            <a:r>
              <a:rPr lang="el-GR" sz="2000" dirty="0">
                <a:latin typeface="+mj-lt"/>
              </a:rPr>
              <a:t>(1935),   </a:t>
            </a:r>
            <a:r>
              <a:rPr lang="el-GR" sz="2000" b="1" dirty="0">
                <a:latin typeface="+mj-lt"/>
              </a:rPr>
              <a:t>Έλλη Αλεξίου: </a:t>
            </a:r>
            <a:r>
              <a:rPr lang="el-GR" sz="2000" b="1" i="1" dirty="0">
                <a:solidFill>
                  <a:srgbClr val="92D050"/>
                </a:solidFill>
                <a:latin typeface="+mj-lt"/>
              </a:rPr>
              <a:t>3</a:t>
            </a:r>
            <a:r>
              <a:rPr lang="el-GR" sz="2000" b="1" i="1" baseline="30000" dirty="0">
                <a:solidFill>
                  <a:srgbClr val="92D050"/>
                </a:solidFill>
                <a:latin typeface="+mj-lt"/>
              </a:rPr>
              <a:t>ον</a:t>
            </a:r>
            <a:r>
              <a:rPr lang="el-GR" sz="2000" b="1" i="1" dirty="0">
                <a:solidFill>
                  <a:srgbClr val="92D050"/>
                </a:solidFill>
                <a:latin typeface="+mj-lt"/>
              </a:rPr>
              <a:t> </a:t>
            </a:r>
            <a:r>
              <a:rPr lang="el-GR" sz="2000" b="1" i="1" dirty="0" err="1">
                <a:solidFill>
                  <a:srgbClr val="92D050"/>
                </a:solidFill>
                <a:latin typeface="+mj-lt"/>
              </a:rPr>
              <a:t>Χριστιανικόν</a:t>
            </a:r>
            <a:r>
              <a:rPr lang="el-GR" sz="2000" b="1" i="1" dirty="0">
                <a:solidFill>
                  <a:srgbClr val="92D050"/>
                </a:solidFill>
                <a:latin typeface="+mj-lt"/>
              </a:rPr>
              <a:t> </a:t>
            </a:r>
            <a:r>
              <a:rPr lang="el-GR" sz="2000" b="1" i="1" dirty="0" err="1">
                <a:solidFill>
                  <a:srgbClr val="92D050"/>
                </a:solidFill>
                <a:latin typeface="+mj-lt"/>
              </a:rPr>
              <a:t>Παρθεναγωγείον</a:t>
            </a:r>
            <a:r>
              <a:rPr lang="el-GR" sz="2000" dirty="0">
                <a:latin typeface="+mj-lt"/>
              </a:rPr>
              <a:t> (1934).  </a:t>
            </a:r>
          </a:p>
        </p:txBody>
      </p:sp>
    </p:spTree>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a:extLst>
              <a:ext uri="{FF2B5EF4-FFF2-40B4-BE49-F238E27FC236}">
                <a16:creationId xmlns:a16="http://schemas.microsoft.com/office/drawing/2014/main" id="{54B652BB-6655-44BF-BEE4-FA11BB5B6761}"/>
              </a:ext>
            </a:extLst>
          </p:cNvPr>
          <p:cNvSpPr>
            <a:spLocks noGrp="1"/>
          </p:cNvSpPr>
          <p:nvPr>
            <p:ph type="title"/>
          </p:nvPr>
        </p:nvSpPr>
        <p:spPr>
          <a:xfrm>
            <a:off x="914400" y="274638"/>
            <a:ext cx="7772400" cy="777875"/>
          </a:xfrm>
        </p:spPr>
        <p:txBody>
          <a:bodyPr/>
          <a:lstStyle/>
          <a:p>
            <a:pPr algn="ctr"/>
            <a:r>
              <a:rPr lang="el-GR" altLang="el-GR" b="1" dirty="0">
                <a:solidFill>
                  <a:srgbClr val="7030A0"/>
                </a:solidFill>
              </a:rPr>
              <a:t>Μοντερνιστές</a:t>
            </a:r>
          </a:p>
        </p:txBody>
      </p:sp>
      <p:sp>
        <p:nvSpPr>
          <p:cNvPr id="27651" name="2 - Θέση περιεχομένου">
            <a:extLst>
              <a:ext uri="{FF2B5EF4-FFF2-40B4-BE49-F238E27FC236}">
                <a16:creationId xmlns:a16="http://schemas.microsoft.com/office/drawing/2014/main" id="{625BE4E2-8541-4EB9-B36B-1F001868CE91}"/>
              </a:ext>
            </a:extLst>
          </p:cNvPr>
          <p:cNvSpPr>
            <a:spLocks noGrp="1"/>
          </p:cNvSpPr>
          <p:nvPr>
            <p:ph sz="quarter" idx="1"/>
          </p:nvPr>
        </p:nvSpPr>
        <p:spPr>
          <a:xfrm>
            <a:off x="179388" y="1125538"/>
            <a:ext cx="8713092" cy="5732462"/>
          </a:xfrm>
        </p:spPr>
        <p:txBody>
          <a:bodyPr>
            <a:normAutofit fontScale="92500" lnSpcReduction="10000"/>
          </a:bodyPr>
          <a:lstStyle/>
          <a:p>
            <a:r>
              <a:rPr lang="el-GR" sz="2400" dirty="0"/>
              <a:t>Η </a:t>
            </a:r>
            <a:r>
              <a:rPr lang="el-GR" sz="2400" b="1" dirty="0"/>
              <a:t>τρίτη ομάδα περιλαμβάνει:</a:t>
            </a:r>
            <a:r>
              <a:rPr lang="el-GR" sz="2400" dirty="0"/>
              <a:t> α) συγγραφείς που έχουν κέντρο τη </a:t>
            </a:r>
            <a:r>
              <a:rPr lang="el-GR" sz="2400" b="1" dirty="0"/>
              <a:t>Θεσσαλονίκη</a:t>
            </a:r>
            <a:r>
              <a:rPr lang="el-GR" sz="2400" dirty="0"/>
              <a:t> και π</a:t>
            </a:r>
            <a:r>
              <a:rPr lang="el-GR" altLang="el-GR" sz="2400" dirty="0"/>
              <a:t>νευματικό τους όργανο </a:t>
            </a:r>
            <a:r>
              <a:rPr lang="el-GR" sz="2400" dirty="0"/>
              <a:t>το περιοδικό </a:t>
            </a:r>
            <a:r>
              <a:rPr lang="el-GR" sz="2400" b="1" i="1" dirty="0">
                <a:solidFill>
                  <a:schemeClr val="accent5"/>
                </a:solidFill>
              </a:rPr>
              <a:t>Μακεδονικές Ημέρες</a:t>
            </a:r>
            <a:r>
              <a:rPr lang="el-GR" sz="2400" dirty="0"/>
              <a:t>, όπως και β) συγγραφείς που επηρεάστηκαν από τις δύσκολες εμπειρίες της εποχής και από τον ευρωπαϊκό </a:t>
            </a:r>
            <a:r>
              <a:rPr lang="el-GR" sz="2400" b="1" dirty="0"/>
              <a:t>Μοντερνισμό</a:t>
            </a:r>
            <a:r>
              <a:rPr lang="el-GR" sz="2400" dirty="0"/>
              <a:t> (Γιάννης Σκαρίμπας, Μέλπω </a:t>
            </a:r>
            <a:r>
              <a:rPr lang="el-GR" sz="2400" dirty="0" err="1"/>
              <a:t>Αξιώτη</a:t>
            </a:r>
            <a:r>
              <a:rPr lang="el-GR" sz="2400" dirty="0"/>
              <a:t>, Γιάννης </a:t>
            </a:r>
            <a:r>
              <a:rPr lang="el-GR" sz="2400" dirty="0" err="1"/>
              <a:t>Μπεράτης</a:t>
            </a:r>
            <a:r>
              <a:rPr lang="el-GR" sz="2400" dirty="0"/>
              <a:t>). Αυτοί οι συγγραφείς αδιαφόρησαν για την ακριβή αναπαράσταση της πραγματικότητας και έδωσαν αποχρώσεις δικές τους στους </a:t>
            </a:r>
            <a:r>
              <a:rPr lang="el-GR" sz="2400" b="1" dirty="0"/>
              <a:t>εσωστρεφείς πειραματισμούς </a:t>
            </a:r>
            <a:r>
              <a:rPr lang="el-GR" sz="2400" dirty="0"/>
              <a:t>που χαρακτήρισαν τον Μοντερνισμό. </a:t>
            </a:r>
            <a:r>
              <a:rPr lang="el-GR" altLang="el-GR" sz="2400" dirty="0"/>
              <a:t>Παρακολουθούν τις εξελίξεις της ευρωπαϊκής λογοτεχνίας του μεσοπολέμου.</a:t>
            </a:r>
          </a:p>
          <a:p>
            <a:r>
              <a:rPr lang="el-GR" altLang="el-GR" sz="2400" dirty="0"/>
              <a:t>Δίνουν έμφαση στον εσωτερικό κόσμο, στις δυσκολίες της γραφής, χρήση εσωτερικού μονολόγου.</a:t>
            </a:r>
          </a:p>
          <a:p>
            <a:r>
              <a:rPr lang="el-GR" sz="2400" dirty="0"/>
              <a:t>Η αντίδραση στις νέες πολιτικές και κοινωνικές συνθήκες, η αμφιβολία για τη θέση του ατόμου στην κοινωνία και τον κόσμο, η αντίληψη για τη σχετικότητα της κοινωνικής πραγματικότητας εκφράστηκαν μέσα από τη γραφή και τον κατακερματισμό των αφηγηματικών συμβάσεων, την κατάλυση της ρεαλιστικής αναπαράστασης και τις νεωτερικές τεχνικές.</a:t>
            </a:r>
            <a:endParaRPr lang="en-US" sz="2400" dirty="0"/>
          </a:p>
          <a:p>
            <a:endParaRPr lang="el-GR" altLang="el-GR" sz="2400" dirty="0"/>
          </a:p>
        </p:txBody>
      </p:sp>
    </p:spTree>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chor="ctr">
            <a:normAutofit/>
          </a:bodyPr>
          <a:lstStyle/>
          <a:p>
            <a:r>
              <a:rPr lang="el-GR" b="1"/>
              <a:t>Εκπρόσωποι</a:t>
            </a:r>
            <a:endParaRPr lang="en-US" b="1"/>
          </a:p>
        </p:txBody>
      </p:sp>
      <p:graphicFrame>
        <p:nvGraphicFramePr>
          <p:cNvPr id="5" name="Θέση περιεχομένου 2">
            <a:extLst>
              <a:ext uri="{FF2B5EF4-FFF2-40B4-BE49-F238E27FC236}">
                <a16:creationId xmlns:a16="http://schemas.microsoft.com/office/drawing/2014/main" id="{0AA9DDAD-E843-4E13-AEF2-0A8F28EDD0E7}"/>
              </a:ext>
            </a:extLst>
          </p:cNvPr>
          <p:cNvGraphicFramePr>
            <a:graphicFrameLocks noGrp="1"/>
          </p:cNvGraphicFramePr>
          <p:nvPr>
            <p:ph idx="1"/>
            <p:extLst>
              <p:ext uri="{D42A27DB-BD31-4B8C-83A1-F6EECF244321}">
                <p14:modId xmlns:p14="http://schemas.microsoft.com/office/powerpoint/2010/main" val="329593898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5583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a:extLst>
              <a:ext uri="{FF2B5EF4-FFF2-40B4-BE49-F238E27FC236}">
                <a16:creationId xmlns:a16="http://schemas.microsoft.com/office/drawing/2014/main" id="{ABC9D4A5-E4B7-45E4-93E0-FDEDE106FAC7}"/>
              </a:ext>
            </a:extLst>
          </p:cNvPr>
          <p:cNvSpPr>
            <a:spLocks noGrp="1"/>
          </p:cNvSpPr>
          <p:nvPr>
            <p:ph type="title"/>
          </p:nvPr>
        </p:nvSpPr>
        <p:spPr>
          <a:xfrm>
            <a:off x="395288" y="274638"/>
            <a:ext cx="8291512" cy="417512"/>
          </a:xfrm>
        </p:spPr>
        <p:txBody>
          <a:bodyPr/>
          <a:lstStyle/>
          <a:p>
            <a:pPr algn="ctr"/>
            <a:r>
              <a:rPr lang="el-GR" altLang="el-GR" sz="1800" b="1" dirty="0">
                <a:solidFill>
                  <a:srgbClr val="92D050"/>
                </a:solidFill>
              </a:rPr>
              <a:t>Λογοτεχνικά περιοδικά στη δεκαετία του '30</a:t>
            </a:r>
            <a:endParaRPr lang="el-GR" altLang="el-GR" sz="1800" dirty="0">
              <a:solidFill>
                <a:srgbClr val="92D050"/>
              </a:solidFill>
            </a:endParaRPr>
          </a:p>
        </p:txBody>
      </p:sp>
      <p:sp>
        <p:nvSpPr>
          <p:cNvPr id="16387" name="2 - Θέση περιεχομένου">
            <a:extLst>
              <a:ext uri="{FF2B5EF4-FFF2-40B4-BE49-F238E27FC236}">
                <a16:creationId xmlns:a16="http://schemas.microsoft.com/office/drawing/2014/main" id="{EF1252C0-8169-4F29-B50C-CDA42CABC9D2}"/>
              </a:ext>
            </a:extLst>
          </p:cNvPr>
          <p:cNvSpPr>
            <a:spLocks noGrp="1"/>
          </p:cNvSpPr>
          <p:nvPr>
            <p:ph sz="quarter" idx="1"/>
          </p:nvPr>
        </p:nvSpPr>
        <p:spPr>
          <a:xfrm>
            <a:off x="0" y="765175"/>
            <a:ext cx="9144000" cy="5903913"/>
          </a:xfrm>
        </p:spPr>
        <p:txBody>
          <a:bodyPr/>
          <a:lstStyle/>
          <a:p>
            <a:r>
              <a:rPr lang="el-GR" altLang="el-GR" sz="1800" b="1" i="1"/>
              <a:t>Νέoι Πρωτoπόρoι</a:t>
            </a:r>
            <a:r>
              <a:rPr lang="el-GR" altLang="el-GR" sz="1800"/>
              <a:t> (1931-1936), ιδεoλoγικό όργανo των συγγραφέων πoυ ενστερνίζoνται τις αρχές τoυ σoσιαλιστικoύ ρεαλισμoύ.  Στόχoς: o συνδυασμός της καλλιτεχνικής ανανέωσης και της αλλαγής της κoινωνικής πραγματικότητας. Ο δoγματισμός (συγγραφείς χωρίς κoμματικές περγαμηνές, όπως o Κώστας Βάρναλης, o Νίκος Καζαντζάκης, o Νικήτας Ράντoς κ.ά., απoκλείoνται) και ο καθoδηγητισμός κυριαρχούν.  Βασικές θέσεις η κoινωνική απoστoλή της τέχνης και o παρεμβατικός ρόλoς τoυ δημιoυργoύ. </a:t>
            </a:r>
          </a:p>
          <a:p>
            <a:r>
              <a:rPr lang="el-GR" altLang="el-GR" sz="1800" b="1" i="1"/>
              <a:t>Iδέα</a:t>
            </a:r>
            <a:r>
              <a:rPr lang="el-GR" altLang="el-GR" sz="1800"/>
              <a:t> (1933-1934), αντίδραση στις ανερχόμενες σoσιαλιστικές ιδέες.  Ο Σπύρος Μελάς φιλoδόξησε να παρέμβει στην κoινωνική κρίση και στις αισθητικές διχογνωμίες. </a:t>
            </a:r>
          </a:p>
          <a:p>
            <a:r>
              <a:rPr lang="el-GR" altLang="el-GR" sz="1800"/>
              <a:t>Τo</a:t>
            </a:r>
            <a:r>
              <a:rPr lang="el-GR" altLang="el-GR" sz="1800" b="1" i="1"/>
              <a:t> Τρίτo Μάτι </a:t>
            </a:r>
            <a:r>
              <a:rPr lang="el-GR" altLang="el-GR" sz="1800"/>
              <a:t>(1935-1937) και οι </a:t>
            </a:r>
            <a:r>
              <a:rPr lang="el-GR" altLang="el-GR" sz="1800" b="1" i="1"/>
              <a:t>Μακεδoνικές Ημέρ</a:t>
            </a:r>
            <a:r>
              <a:rPr lang="el-GR" altLang="el-GR" sz="1800" b="1"/>
              <a:t>ες </a:t>
            </a:r>
            <a:r>
              <a:rPr lang="el-GR" altLang="el-GR" sz="1800"/>
              <a:t>(1932-1939), συμβάλλουν στην εισαγωγή και την καλλιέργεια των νέων πρωτoπoριακών τάσεων.</a:t>
            </a:r>
          </a:p>
          <a:p>
            <a:r>
              <a:rPr lang="el-GR" altLang="el-GR" sz="1800" b="1" i="1"/>
              <a:t>Τα Νέα Γράμματα </a:t>
            </a:r>
            <a:r>
              <a:rPr lang="el-GR" altLang="el-GR" sz="1800"/>
              <a:t>(1935-1940). </a:t>
            </a:r>
            <a:r>
              <a:rPr lang="en-US" altLang="el-GR" sz="1800"/>
              <a:t> </a:t>
            </a:r>
            <a:r>
              <a:rPr lang="el-GR" altLang="el-GR" sz="1800"/>
              <a:t>Ως το 1936 εξέφραζε συχνά</a:t>
            </a:r>
            <a:r>
              <a:rPr lang="en-US" altLang="el-GR" sz="1800"/>
              <a:t> φιλοβενιζελικά αισθήματα και φιλελεύθερες ιδέες</a:t>
            </a:r>
            <a:r>
              <a:rPr lang="el-GR" altLang="el-GR" sz="1800"/>
              <a:t>.  </a:t>
            </a:r>
            <a:r>
              <a:rPr lang="en-US" altLang="el-GR" sz="1800"/>
              <a:t>Mετά την επιβολή της δικτατορίας του Μεταξά </a:t>
            </a:r>
            <a:r>
              <a:rPr lang="el-GR" altLang="el-GR" sz="1800"/>
              <a:t>παρατηρείται αυτολογοκρισία (με την εξαίρεση του Νικολαρεϊζη) και συγγένεια ιδεολογημάτων.</a:t>
            </a:r>
          </a:p>
          <a:p>
            <a:r>
              <a:rPr lang="el-GR" altLang="el-GR" sz="1800" i="1"/>
              <a:t> </a:t>
            </a:r>
            <a:r>
              <a:rPr lang="el-GR" altLang="el-GR" sz="1800" b="1" i="1"/>
              <a:t>Νεοελληνικά Γράμματα </a:t>
            </a:r>
            <a:r>
              <a:rPr lang="el-GR" altLang="el-GR" sz="1800"/>
              <a:t>(1935-1941), τήρησαν διακριτικές αποστάσεις από το καθεστώς της 4ης Αυγούστου και, σε αντίθεση με τον κλειστό χαρακτήρα των </a:t>
            </a:r>
            <a:r>
              <a:rPr lang="el-GR" altLang="el-GR" sz="1800" i="1"/>
              <a:t>Νέων Γραμμάτων</a:t>
            </a:r>
            <a:r>
              <a:rPr lang="el-GR" altLang="el-GR" sz="1800"/>
              <a:t>, συστέγασαν ευρύ φάσμα συγγραφέων δημοκρατικών και αριστερών ιδεολογικών τάσεων. </a:t>
            </a:r>
          </a:p>
          <a:p>
            <a:r>
              <a:rPr lang="el-GR" altLang="el-GR" sz="1800"/>
              <a:t>Τo </a:t>
            </a:r>
            <a:r>
              <a:rPr lang="el-GR" altLang="el-GR" sz="1800" b="1" i="1"/>
              <a:t>Νέoν Κράτoς</a:t>
            </a:r>
            <a:r>
              <a:rPr lang="el-GR" altLang="el-GR" sz="1800"/>
              <a:t> και </a:t>
            </a:r>
            <a:r>
              <a:rPr lang="el-GR" altLang="el-GR" sz="1800" b="1" i="1"/>
              <a:t>Νεoλαία</a:t>
            </a:r>
            <a:r>
              <a:rPr lang="el-GR" altLang="el-GR" sz="1800"/>
              <a:t>, πoλιτικά, αλλά όχι αμέτoχα στην πνευματική ζωή, επίσημα όργανα τoυ δικτατoρικoύ καθεστώτoς. Συμμετέχουν συγγραφείς της γενιάς.</a:t>
            </a:r>
          </a:p>
          <a:p>
            <a:endParaRPr lang="el-GR" altLang="el-GR" sz="1800"/>
          </a:p>
          <a:p>
            <a:endParaRPr lang="el-GR" altLang="el-GR" sz="1100"/>
          </a:p>
        </p:txBody>
      </p:sp>
    </p:spTree>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itle 1">
            <a:extLst>
              <a:ext uri="{FF2B5EF4-FFF2-40B4-BE49-F238E27FC236}">
                <a16:creationId xmlns:a16="http://schemas.microsoft.com/office/drawing/2014/main" id="{68FFEBCF-783B-CA3B-4963-595886F311B8}"/>
              </a:ext>
            </a:extLst>
          </p:cNvPr>
          <p:cNvSpPr>
            <a:spLocks noGrp="1"/>
          </p:cNvSpPr>
          <p:nvPr>
            <p:ph type="title"/>
          </p:nvPr>
        </p:nvSpPr>
        <p:spPr>
          <a:xfrm>
            <a:off x="457200" y="274638"/>
            <a:ext cx="8229600" cy="1143000"/>
          </a:xfrm>
        </p:spPr>
        <p:txBody>
          <a:bodyPr/>
          <a:lstStyle/>
          <a:p>
            <a:r>
              <a:rPr lang="el-GR" altLang="el-GR" sz="4400" b="1" dirty="0">
                <a:solidFill>
                  <a:srgbClr val="92D050"/>
                </a:solidFill>
              </a:rPr>
              <a:t>Λογοτεχνικά περιοδικά</a:t>
            </a:r>
            <a:endParaRPr lang="en-US" dirty="0"/>
          </a:p>
        </p:txBody>
      </p:sp>
      <p:pic>
        <p:nvPicPr>
          <p:cNvPr id="6" name="Θέση περιεχομένου 5" descr="Εικόνα που περιέχει κείμενο&#10;&#10;Περιγραφή που δημιουργήθηκε αυτόματα">
            <a:extLst>
              <a:ext uri="{FF2B5EF4-FFF2-40B4-BE49-F238E27FC236}">
                <a16:creationId xmlns:a16="http://schemas.microsoft.com/office/drawing/2014/main" id="{6BCB0FEC-8245-4FF6-AE6A-5944E73C2893}"/>
              </a:ext>
            </a:extLst>
          </p:cNvPr>
          <p:cNvPicPr>
            <a:picLocks noGrp="1" noChangeAspect="1"/>
          </p:cNvPicPr>
          <p:nvPr>
            <p:ph sz="half" idx="1"/>
          </p:nvPr>
        </p:nvPicPr>
        <p:blipFill rotWithShape="1">
          <a:blip r:embed="rId2">
            <a:extLst>
              <a:ext uri="{28A0092B-C50C-407E-A947-70E740481C1C}">
                <a14:useLocalDpi xmlns:a14="http://schemas.microsoft.com/office/drawing/2010/main" val="0"/>
              </a:ext>
            </a:extLst>
          </a:blip>
          <a:srcRect l="17687" r="15476" b="1"/>
          <a:stretch/>
        </p:blipFill>
        <p:spPr>
          <a:xfrm>
            <a:off x="457200" y="1600200"/>
            <a:ext cx="4038600" cy="4525963"/>
          </a:xfrm>
          <a:noFill/>
        </p:spPr>
      </p:pic>
      <p:pic>
        <p:nvPicPr>
          <p:cNvPr id="1026" name="Picture 2" descr="καταλογος ελληνικων λογοτεχνικων περιοδικων: ΤΑ ΝΕΑ ΓΡΑΜΜΑΤΑ">
            <a:extLst>
              <a:ext uri="{FF2B5EF4-FFF2-40B4-BE49-F238E27FC236}">
                <a16:creationId xmlns:a16="http://schemas.microsoft.com/office/drawing/2014/main" id="{AB5E4244-49A5-4069-8C88-4338ACB25D1A}"/>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b="23083"/>
          <a:stretch/>
        </p:blipFill>
        <p:spPr bwMode="auto">
          <a:xfrm>
            <a:off x="4648200" y="1600200"/>
            <a:ext cx="4038600" cy="4525963"/>
          </a:xfrm>
          <a:prstGeom prst="rect">
            <a:avLst/>
          </a:prstGeom>
          <a:solidFill>
            <a:srgbClr val="FFFFFF"/>
          </a:solidFill>
        </p:spPr>
      </p:pic>
    </p:spTree>
    <p:extLst>
      <p:ext uri="{BB962C8B-B14F-4D97-AF65-F5344CB8AC3E}">
        <p14:creationId xmlns:p14="http://schemas.microsoft.com/office/powerpoint/2010/main" val="32854214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chor="ctr">
            <a:normAutofit/>
          </a:bodyPr>
          <a:lstStyle/>
          <a:p>
            <a:r>
              <a:rPr lang="el-GR" dirty="0"/>
              <a:t>Πηγές</a:t>
            </a:r>
            <a:endParaRPr lang="en-US" dirty="0"/>
          </a:p>
        </p:txBody>
      </p:sp>
      <p:graphicFrame>
        <p:nvGraphicFramePr>
          <p:cNvPr id="5" name="Θέση περιεχομένου 2">
            <a:extLst>
              <a:ext uri="{FF2B5EF4-FFF2-40B4-BE49-F238E27FC236}">
                <a16:creationId xmlns:a16="http://schemas.microsoft.com/office/drawing/2014/main" id="{273C1095-EC2C-4469-9C6A-6A7AB560F0F5}"/>
              </a:ext>
            </a:extLst>
          </p:cNvPr>
          <p:cNvGraphicFramePr>
            <a:graphicFrameLocks noGrp="1"/>
          </p:cNvGraphicFramePr>
          <p:nvPr>
            <p:ph idx="1"/>
            <p:extLst>
              <p:ext uri="{D42A27DB-BD31-4B8C-83A1-F6EECF244321}">
                <p14:modId xmlns:p14="http://schemas.microsoft.com/office/powerpoint/2010/main" val="398614193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9630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a:extLst>
              <a:ext uri="{FF2B5EF4-FFF2-40B4-BE49-F238E27FC236}">
                <a16:creationId xmlns:a16="http://schemas.microsoft.com/office/drawing/2014/main" id="{63F4716E-BFCF-4A62-A839-C9FB3FA2A819}"/>
              </a:ext>
            </a:extLst>
          </p:cNvPr>
          <p:cNvSpPr>
            <a:spLocks noGrp="1"/>
          </p:cNvSpPr>
          <p:nvPr>
            <p:ph type="title"/>
          </p:nvPr>
        </p:nvSpPr>
        <p:spPr>
          <a:xfrm>
            <a:off x="914400" y="274638"/>
            <a:ext cx="7772400" cy="633412"/>
          </a:xfrm>
        </p:spPr>
        <p:txBody>
          <a:bodyPr/>
          <a:lstStyle/>
          <a:p>
            <a:r>
              <a:rPr lang="el-GR" altLang="el-GR" sz="2800" b="1" i="1" dirty="0">
                <a:solidFill>
                  <a:srgbClr val="7030A0"/>
                </a:solidFill>
              </a:rPr>
              <a:t>Ο πνευματικός χώρος:  χαρακτηριστικά και τάσεις</a:t>
            </a:r>
          </a:p>
        </p:txBody>
      </p:sp>
      <p:sp>
        <p:nvSpPr>
          <p:cNvPr id="9219" name="2 - Θέση περιεχομένου">
            <a:extLst>
              <a:ext uri="{FF2B5EF4-FFF2-40B4-BE49-F238E27FC236}">
                <a16:creationId xmlns:a16="http://schemas.microsoft.com/office/drawing/2014/main" id="{DE714AF8-E458-4219-A0E8-C0FDFCF1B02E}"/>
              </a:ext>
            </a:extLst>
          </p:cNvPr>
          <p:cNvSpPr>
            <a:spLocks noGrp="1"/>
          </p:cNvSpPr>
          <p:nvPr>
            <p:ph sz="quarter" idx="1"/>
          </p:nvPr>
        </p:nvSpPr>
        <p:spPr>
          <a:xfrm>
            <a:off x="179388" y="1125538"/>
            <a:ext cx="8785225" cy="5472112"/>
          </a:xfrm>
        </p:spPr>
        <p:txBody>
          <a:bodyPr/>
          <a:lstStyle/>
          <a:p>
            <a:pPr algn="just">
              <a:buFont typeface="Wingdings 2" panose="05020102010507070707" pitchFamily="18" charset="2"/>
              <a:buNone/>
            </a:pPr>
            <a:r>
              <a:rPr lang="el-GR" altLang="el-GR" sz="2400" b="1" dirty="0">
                <a:solidFill>
                  <a:srgbClr val="92D050"/>
                </a:solidFill>
              </a:rPr>
              <a:t>	</a:t>
            </a:r>
            <a:r>
              <a:rPr lang="el-GR" altLang="el-GR" sz="2000" b="1" dirty="0">
                <a:solidFill>
                  <a:schemeClr val="accent3"/>
                </a:solidFill>
              </a:rPr>
              <a:t>Σύγκρουση ιδεών</a:t>
            </a:r>
            <a:r>
              <a:rPr lang="el-GR" altLang="el-GR" sz="2000" dirty="0">
                <a:solidFill>
                  <a:schemeClr val="accent3"/>
                </a:solidFill>
              </a:rPr>
              <a:t>. </a:t>
            </a:r>
            <a:r>
              <a:rPr lang="el-GR" altLang="el-GR" sz="2000" b="1" dirty="0"/>
              <a:t>Εξάπλωση μαρξιστικών ιδεών </a:t>
            </a:r>
            <a:r>
              <a:rPr lang="el-GR" altLang="el-GR" sz="2000" dirty="0"/>
              <a:t>από τις αρχές του αιώνα.  Στη δεκαετία του '20 κυριαρχεί </a:t>
            </a:r>
            <a:r>
              <a:rPr lang="el-GR" altLang="el-GR" sz="2000" b="1" dirty="0"/>
              <a:t>η λογοτεχνία της διαμαρτυρίας την οποία αποδέχεται η Αριστερή κριτική</a:t>
            </a:r>
            <a:r>
              <a:rPr lang="el-GR" altLang="el-GR" sz="2000" dirty="0"/>
              <a:t>. Σύντομα θα θεωρηθεί ατελέσφορη και θα προωθηθεί η ιδέα μιας προλεταριακής λογοτεχνίας και του σοσιαλιστικού ρεαλισμού. Οι μαρξιστικές ιδέες διεισδύουν ορμητικά από τη Σοβιετική Ρωσία και περιοδικά όπως η </a:t>
            </a:r>
            <a:r>
              <a:rPr lang="el-GR" altLang="el-GR" sz="2000" b="1" i="1" dirty="0"/>
              <a:t>Αναγέννηση</a:t>
            </a:r>
            <a:r>
              <a:rPr lang="el-GR" altLang="el-GR" sz="2000" dirty="0"/>
              <a:t> του Γληνού, οι </a:t>
            </a:r>
            <a:r>
              <a:rPr lang="el-GR" altLang="el-GR" sz="2000" b="1" i="1" dirty="0"/>
              <a:t>Πρωτοπόροι</a:t>
            </a:r>
            <a:r>
              <a:rPr lang="el-GR" altLang="el-GR" sz="2000" dirty="0"/>
              <a:t> και οι </a:t>
            </a:r>
            <a:r>
              <a:rPr lang="el-GR" altLang="el-GR" sz="2000" b="1" i="1" dirty="0"/>
              <a:t>Νέοι  Πρωτοπόροι</a:t>
            </a:r>
            <a:r>
              <a:rPr lang="el-GR" altLang="el-GR" sz="2000" b="1" dirty="0"/>
              <a:t> </a:t>
            </a:r>
            <a:r>
              <a:rPr lang="el-GR" altLang="el-GR" sz="2000" dirty="0"/>
              <a:t>ακολουθούν μια τακτική ταξικής πάλης και επαναστατικής ανατροπής.</a:t>
            </a:r>
          </a:p>
          <a:p>
            <a:pPr algn="just"/>
            <a:r>
              <a:rPr lang="el-GR" altLang="el-GR" sz="2000" dirty="0"/>
              <a:t>Για τους συγγραφείς του φιλελεύθερου ιδεαλισμού αυτές ήταν δογματικές απόψεις στις οποίες θα έπρεπε να αντιστρατευθούν οι αξίες του φιλελευθερισμού. Ο </a:t>
            </a:r>
            <a:r>
              <a:rPr lang="el-GR" altLang="el-GR" sz="2000" dirty="0" err="1"/>
              <a:t>Θεοτοκάς</a:t>
            </a:r>
            <a:r>
              <a:rPr lang="el-GR" altLang="el-GR" sz="2000" dirty="0"/>
              <a:t>, όπως θα δούμε, καταγγέλλει τόσο τις ξεπερασμένες αλύγιστες απόψεις των μαρξιστών όσο και τη ρουτίνα, τη στασιμότητα του παλιού αστισμού.</a:t>
            </a:r>
          </a:p>
          <a:p>
            <a:pPr algn="just"/>
            <a:r>
              <a:rPr lang="el-GR" altLang="el-GR" sz="2000" b="1" dirty="0"/>
              <a:t>Πριν τη δικτατορία του Μεταξά </a:t>
            </a:r>
            <a:r>
              <a:rPr lang="el-GR" altLang="el-GR" sz="2000" dirty="0"/>
              <a:t>και την έκρηξη του Β΄ Π. Πολέμου φαίνεται να υπάρχει δημιουργικός διάλογος ανάμεσα στα σοσιαλιστικά και τα φιλελεύθερα πνεύματα του αστισμού.  </a:t>
            </a:r>
            <a:r>
              <a:rPr lang="el-GR" altLang="el-GR" sz="2000" b="1" dirty="0"/>
              <a:t>Ευρύ φάσμα ανάμεσα στους δύο πόλους με πολλές ενδιάμεσες θέσεις</a:t>
            </a:r>
            <a:r>
              <a:rPr lang="el-GR" altLang="el-GR" sz="2000" dirty="0"/>
              <a:t>.</a:t>
            </a:r>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a:extLst>
              <a:ext uri="{FF2B5EF4-FFF2-40B4-BE49-F238E27FC236}">
                <a16:creationId xmlns:a16="http://schemas.microsoft.com/office/drawing/2014/main" id="{55B7B8B5-D273-4A9C-8D51-377042176464}"/>
              </a:ext>
            </a:extLst>
          </p:cNvPr>
          <p:cNvSpPr>
            <a:spLocks noGrp="1"/>
          </p:cNvSpPr>
          <p:nvPr>
            <p:ph type="title"/>
          </p:nvPr>
        </p:nvSpPr>
        <p:spPr>
          <a:xfrm>
            <a:off x="457200" y="274638"/>
            <a:ext cx="8229600" cy="1143000"/>
          </a:xfrm>
        </p:spPr>
        <p:txBody>
          <a:bodyPr anchor="ctr">
            <a:normAutofit/>
          </a:bodyPr>
          <a:lstStyle/>
          <a:p>
            <a:pPr eaLnBrk="1" hangingPunct="1"/>
            <a:r>
              <a:rPr lang="el-GR" altLang="el-GR" b="1" i="1"/>
              <a:t>Η έννοια της «γενιάς του ’30»</a:t>
            </a:r>
          </a:p>
        </p:txBody>
      </p:sp>
      <p:sp>
        <p:nvSpPr>
          <p:cNvPr id="17411" name="2 - Θέση περιεχομένου">
            <a:extLst>
              <a:ext uri="{FF2B5EF4-FFF2-40B4-BE49-F238E27FC236}">
                <a16:creationId xmlns:a16="http://schemas.microsoft.com/office/drawing/2014/main" id="{BCF157E0-7761-4F84-8066-4DE2458E8E9E}"/>
              </a:ext>
            </a:extLst>
          </p:cNvPr>
          <p:cNvSpPr>
            <a:spLocks noGrp="1"/>
          </p:cNvSpPr>
          <p:nvPr>
            <p:ph sz="half" idx="1"/>
          </p:nvPr>
        </p:nvSpPr>
        <p:spPr>
          <a:xfrm>
            <a:off x="457200" y="1600200"/>
            <a:ext cx="4038600" cy="4525963"/>
          </a:xfrm>
        </p:spPr>
        <p:txBody>
          <a:bodyPr>
            <a:normAutofit/>
          </a:bodyPr>
          <a:lstStyle/>
          <a:p>
            <a:pPr eaLnBrk="1" hangingPunct="1">
              <a:lnSpc>
                <a:spcPct val="90000"/>
              </a:lnSpc>
              <a:buFont typeface="Wingdings 2" panose="05020102010507070707" pitchFamily="18" charset="2"/>
              <a:buNone/>
            </a:pPr>
            <a:r>
              <a:rPr lang="el-GR" altLang="el-GR" sz="1500"/>
              <a:t>Ο όρος  «Γενιά του ’30» χρησιμοποιήθηκε από τον </a:t>
            </a:r>
            <a:r>
              <a:rPr lang="el-GR" altLang="el-GR" sz="1500" err="1"/>
              <a:t>Θεοτοκά</a:t>
            </a:r>
            <a:r>
              <a:rPr lang="el-GR" altLang="el-GR" sz="1500"/>
              <a:t> χαλαρά, και από μια ομάδα νεωτεριστών συγγραφέων του περιοδικού </a:t>
            </a:r>
            <a:r>
              <a:rPr lang="el-GR" altLang="el-GR" sz="1500" i="1"/>
              <a:t>Τα Νέα Γράμματα </a:t>
            </a:r>
            <a:r>
              <a:rPr lang="el-GR" altLang="el-GR" sz="1500"/>
              <a:t>για να αυτοχαρακτηριστούν.   Αν και έτσι ο όρος απέκτησε συγκεκριμένη ιδεολογική χροιά, η  χρήση του επεκτάθηκε σε όλη την πειραματική λογοτεχνία της εποχής. </a:t>
            </a:r>
          </a:p>
          <a:p>
            <a:pPr eaLnBrk="1" hangingPunct="1">
              <a:lnSpc>
                <a:spcPct val="90000"/>
              </a:lnSpc>
              <a:buFont typeface="Wingdings 2" panose="05020102010507070707" pitchFamily="18" charset="2"/>
              <a:buNone/>
            </a:pPr>
            <a:endParaRPr lang="el-GR" altLang="el-GR" sz="1500" i="1"/>
          </a:p>
          <a:p>
            <a:pPr eaLnBrk="1" hangingPunct="1">
              <a:lnSpc>
                <a:spcPct val="90000"/>
              </a:lnSpc>
              <a:buFont typeface="Wingdings 2" panose="05020102010507070707" pitchFamily="18" charset="2"/>
              <a:buNone/>
            </a:pPr>
            <a:r>
              <a:rPr lang="el-GR" altLang="el-GR" sz="1500" i="1"/>
              <a:t>Γενικότερα, ο όρος </a:t>
            </a:r>
            <a:r>
              <a:rPr lang="el-GR" altLang="el-GR" sz="1500" i="1">
                <a:effectLst>
                  <a:outerShdw blurRad="38100" dist="38100" dir="2700000" algn="tl">
                    <a:srgbClr val="000000">
                      <a:alpha val="43137"/>
                    </a:srgbClr>
                  </a:outerShdw>
                </a:effectLst>
              </a:rPr>
              <a:t>γενιά</a:t>
            </a:r>
            <a:r>
              <a:rPr lang="el-GR" altLang="el-GR" sz="1500" i="1"/>
              <a:t> δηλώνει μια γενιά που είναι χρονικά οριοθετημένη και συνδέεται με τα αιτήματα μιας ιστορικής στιγμής και το πνεύμα της εποχής.</a:t>
            </a:r>
          </a:p>
          <a:p>
            <a:pPr eaLnBrk="1" hangingPunct="1">
              <a:lnSpc>
                <a:spcPct val="90000"/>
              </a:lnSpc>
              <a:buFont typeface="Wingdings 2" panose="05020102010507070707" pitchFamily="18" charset="2"/>
              <a:buNone/>
            </a:pPr>
            <a:endParaRPr lang="el-GR" altLang="el-GR" sz="1500" i="1"/>
          </a:p>
          <a:p>
            <a:pPr eaLnBrk="1" hangingPunct="1">
              <a:lnSpc>
                <a:spcPct val="90000"/>
              </a:lnSpc>
              <a:buFont typeface="Wingdings 2" panose="05020102010507070707" pitchFamily="18" charset="2"/>
              <a:buNone/>
            </a:pPr>
            <a:r>
              <a:rPr lang="el-GR" altLang="el-GR" sz="1500" i="1"/>
              <a:t>Οι εκπρόσωποί της εκφράζουν διαφορετικές αισθητικές τάσεις.  Παρατηρείται</a:t>
            </a:r>
            <a:r>
              <a:rPr lang="en-US" altLang="el-GR" sz="1500" i="1"/>
              <a:t> </a:t>
            </a:r>
            <a:r>
              <a:rPr lang="el-GR" altLang="el-GR" sz="1500" i="1"/>
              <a:t>πύκνωση λογοτεχνικών καταθέσεων με ανανεωτική στόχευση.</a:t>
            </a:r>
          </a:p>
        </p:txBody>
      </p:sp>
      <p:pic>
        <p:nvPicPr>
          <p:cNvPr id="5" name="Εικόνα 4" descr="Εικόνα που περιέχει άτομο, ομάδα, πόζα, όρθιος&#10;&#10;Περιγραφή που δημιουργήθηκε αυτόματα">
            <a:extLst>
              <a:ext uri="{FF2B5EF4-FFF2-40B4-BE49-F238E27FC236}">
                <a16:creationId xmlns:a16="http://schemas.microsoft.com/office/drawing/2014/main" id="{354223A2-648C-4CB6-8840-8B86EB800EB8}"/>
              </a:ext>
            </a:extLst>
          </p:cNvPr>
          <p:cNvPicPr>
            <a:picLocks noChangeAspect="1"/>
          </p:cNvPicPr>
          <p:nvPr/>
        </p:nvPicPr>
        <p:blipFill rotWithShape="1">
          <a:blip r:embed="rId2">
            <a:extLst>
              <a:ext uri="{28A0092B-C50C-407E-A947-70E740481C1C}">
                <a14:useLocalDpi xmlns:a14="http://schemas.microsoft.com/office/drawing/2010/main" val="0"/>
              </a:ext>
            </a:extLst>
          </a:blip>
          <a:srcRect l="12980" r="21878" b="1"/>
          <a:stretch/>
        </p:blipFill>
        <p:spPr>
          <a:xfrm>
            <a:off x="4648200" y="1600200"/>
            <a:ext cx="4038600" cy="4525963"/>
          </a:xfrm>
          <a:prstGeom prst="rect">
            <a:avLst/>
          </a:prstGeom>
          <a:noFill/>
        </p:spPr>
      </p:pic>
    </p:spTree>
    <p:extLst>
      <p:ext uri="{BB962C8B-B14F-4D97-AF65-F5344CB8AC3E}">
        <p14:creationId xmlns:p14="http://schemas.microsoft.com/office/powerpoint/2010/main" val="3114887275"/>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562074"/>
          </a:xfrm>
        </p:spPr>
        <p:txBody>
          <a:bodyPr>
            <a:normAutofit fontScale="90000"/>
          </a:bodyPr>
          <a:lstStyle/>
          <a:p>
            <a:r>
              <a:rPr lang="el-GR"/>
              <a:t>Η ΓΕΝΙΑ ΤΟΥ ’30</a:t>
            </a:r>
            <a:endParaRPr lang="en-US"/>
          </a:p>
        </p:txBody>
      </p:sp>
      <p:sp>
        <p:nvSpPr>
          <p:cNvPr id="3" name="Θέση περιεχομένου 2"/>
          <p:cNvSpPr>
            <a:spLocks noGrp="1"/>
          </p:cNvSpPr>
          <p:nvPr>
            <p:ph idx="1"/>
          </p:nvPr>
        </p:nvSpPr>
        <p:spPr>
          <a:xfrm>
            <a:off x="215516" y="670255"/>
            <a:ext cx="8712968" cy="5832648"/>
          </a:xfrm>
        </p:spPr>
        <p:txBody>
          <a:bodyPr>
            <a:normAutofit fontScale="85000" lnSpcReduction="20000"/>
          </a:bodyPr>
          <a:lstStyle/>
          <a:p>
            <a:pPr marL="0" indent="0">
              <a:buNone/>
            </a:pPr>
            <a:r>
              <a:rPr lang="el-GR" dirty="0"/>
              <a:t>«Δεν το λέω δημόσια, μα θυμούμαι καλά πως </a:t>
            </a:r>
            <a:r>
              <a:rPr lang="el-GR" b="1" dirty="0"/>
              <a:t>εγώ πρώτος μεταχειρίστηκα τον όρο γενεά του 1930</a:t>
            </a:r>
            <a:r>
              <a:rPr lang="el-GR" dirty="0"/>
              <a:t>. Συνειδητά και εκ προθέσεως προσπάθησα από καιρό να δημιουργήσω και να </a:t>
            </a:r>
            <a:r>
              <a:rPr lang="el-GR" b="1" dirty="0"/>
              <a:t>επιβάλω το μύθο του 1930 </a:t>
            </a:r>
            <a:r>
              <a:rPr lang="el-GR" dirty="0"/>
              <a:t>και τώρα βλέπω ότι κάτι κατόρθωσα. Η οριστική καθιέρωση του μύθου ήτανε της ομιλίας μου ο σκοπός. Το κάνω αυτό γιατί πιστεύω πως µ</a:t>
            </a:r>
            <a:r>
              <a:rPr lang="el-GR" dirty="0" err="1"/>
              <a:t>ια</a:t>
            </a:r>
            <a:r>
              <a:rPr lang="el-GR" dirty="0"/>
              <a:t> πνευματική ζωή ανοργάνωτη και άστατη σαν τη δική µας έχει ανάγκη από τέτοιους μύθους, από καιρό σε καιρό, για να συγκεντρώνεται, να τονώνεται και να επιβάλλεται κατά κάποιον τρόπο στο κοινό της […] Ο δικός μου ρόλος […] είναι να δίνω σε ορισμένες πλευρές αυτής της εργασίας τη μορφή μιας ομαδικής κίνησης, ενός κινήματος ανανεωτικού με συνείδηση, με θέληση, με σκοπούς ξεκαθαρισμένους. Της δίνω μια μορφή που θα ήθελα να είχε και εκ των υστέρων οι ενδιαφερόμενοι συμφωνούν πως έτσι είναι τα πράματα»</a:t>
            </a:r>
            <a:r>
              <a:rPr lang="en-US" dirty="0"/>
              <a:t>.</a:t>
            </a:r>
            <a:endParaRPr lang="el-GR" dirty="0"/>
          </a:p>
          <a:p>
            <a:pPr marL="0" indent="0">
              <a:buNone/>
            </a:pPr>
            <a:r>
              <a:rPr lang="en-US" i="1" dirty="0">
                <a:solidFill>
                  <a:schemeClr val="accent1"/>
                </a:solidFill>
              </a:rPr>
              <a:t>(</a:t>
            </a:r>
            <a:r>
              <a:rPr lang="en-US" altLang="el-GR" sz="3200" i="1" dirty="0" err="1">
                <a:solidFill>
                  <a:schemeClr val="accent1"/>
                </a:solidFill>
                <a:cs typeface="Arial" panose="020B0604020202020204" pitchFamily="34" charset="0"/>
              </a:rPr>
              <a:t>γράφει</a:t>
            </a:r>
            <a:r>
              <a:rPr lang="en-US" altLang="el-GR" sz="3200" i="1" dirty="0">
                <a:solidFill>
                  <a:schemeClr val="accent1"/>
                </a:solidFill>
                <a:cs typeface="Arial" panose="020B0604020202020204" pitchFamily="34" charset="0"/>
              </a:rPr>
              <a:t> </a:t>
            </a:r>
            <a:r>
              <a:rPr lang="en-US" altLang="el-GR" sz="3200" i="1" dirty="0" err="1">
                <a:solidFill>
                  <a:schemeClr val="accent1"/>
                </a:solidFill>
                <a:cs typeface="Arial" panose="020B0604020202020204" pitchFamily="34" charset="0"/>
              </a:rPr>
              <a:t>στις</a:t>
            </a:r>
            <a:r>
              <a:rPr lang="en-US" altLang="el-GR" sz="3200" i="1" dirty="0">
                <a:solidFill>
                  <a:schemeClr val="accent1"/>
                </a:solidFill>
                <a:cs typeface="Arial" panose="020B0604020202020204" pitchFamily="34" charset="0"/>
              </a:rPr>
              <a:t> 22 </a:t>
            </a:r>
            <a:r>
              <a:rPr lang="en-US" altLang="el-GR" sz="3200" i="1" dirty="0" err="1">
                <a:solidFill>
                  <a:schemeClr val="accent1"/>
                </a:solidFill>
                <a:cs typeface="Arial" panose="020B0604020202020204" pitchFamily="34" charset="0"/>
              </a:rPr>
              <a:t>Νοεμ</a:t>
            </a:r>
            <a:r>
              <a:rPr lang="en-US" altLang="el-GR" sz="3200" i="1" dirty="0">
                <a:solidFill>
                  <a:schemeClr val="accent1"/>
                </a:solidFill>
                <a:cs typeface="Arial" panose="020B0604020202020204" pitchFamily="34" charset="0"/>
              </a:rPr>
              <a:t>βρίου 1947 στο ημερολόγιό του ο Γιώργος Θεοτοκάς)</a:t>
            </a:r>
            <a:r>
              <a:rPr lang="el-GR" altLang="el-GR" sz="3200" i="1" dirty="0">
                <a:solidFill>
                  <a:schemeClr val="accent1"/>
                </a:solidFill>
                <a:cs typeface="Arial" panose="020B0604020202020204" pitchFamily="34" charset="0"/>
              </a:rPr>
              <a:t>.</a:t>
            </a:r>
            <a:endParaRPr lang="el-GR" i="1" dirty="0">
              <a:solidFill>
                <a:schemeClr val="accent1"/>
              </a:solidFill>
            </a:endParaRPr>
          </a:p>
          <a:p>
            <a:endParaRPr lang="en-US" dirty="0"/>
          </a:p>
        </p:txBody>
      </p:sp>
    </p:spTree>
    <p:extLst>
      <p:ext uri="{BB962C8B-B14F-4D97-AF65-F5344CB8AC3E}">
        <p14:creationId xmlns:p14="http://schemas.microsoft.com/office/powerpoint/2010/main" val="472664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a:t>Ο όρος «Γενιά του ’30»</a:t>
            </a:r>
            <a:endParaRPr lang="en-US"/>
          </a:p>
        </p:txBody>
      </p:sp>
      <p:sp>
        <p:nvSpPr>
          <p:cNvPr id="3" name="Θέση περιεχομένου 2"/>
          <p:cNvSpPr>
            <a:spLocks noGrp="1"/>
          </p:cNvSpPr>
          <p:nvPr>
            <p:ph idx="1"/>
          </p:nvPr>
        </p:nvSpPr>
        <p:spPr>
          <a:xfrm>
            <a:off x="251520" y="1124744"/>
            <a:ext cx="8640960" cy="5544616"/>
          </a:xfrm>
        </p:spPr>
        <p:txBody>
          <a:bodyPr>
            <a:normAutofit fontScale="70000" lnSpcReduction="20000"/>
          </a:bodyPr>
          <a:lstStyle/>
          <a:p>
            <a:r>
              <a:rPr lang="el-GR" dirty="0"/>
              <a:t>Ο όρος </a:t>
            </a:r>
            <a:r>
              <a:rPr lang="el-GR" b="1" dirty="0"/>
              <a:t>γενιά</a:t>
            </a:r>
            <a:r>
              <a:rPr lang="el-GR" dirty="0"/>
              <a:t> χρησιμοποιήθηκε στα χρόνια του ’30, από λογοτέχνες και κριτικούς. </a:t>
            </a:r>
            <a:endParaRPr lang="en-US" dirty="0"/>
          </a:p>
          <a:p>
            <a:r>
              <a:rPr lang="el-GR" dirty="0"/>
              <a:t>Το 1929 o </a:t>
            </a:r>
            <a:r>
              <a:rPr lang="el-GR" b="1" dirty="0" err="1"/>
              <a:t>Θεοτοκάς</a:t>
            </a:r>
            <a:r>
              <a:rPr lang="el-GR" dirty="0"/>
              <a:t> χρησιμοποιεί τη φράση «η γενεά μας». </a:t>
            </a:r>
            <a:endParaRPr lang="en-US" dirty="0"/>
          </a:p>
          <a:p>
            <a:r>
              <a:rPr lang="el-GR" dirty="0"/>
              <a:t>Σε επιφυλλίδα του το 1953 o </a:t>
            </a:r>
            <a:r>
              <a:rPr lang="el-GR" b="1" dirty="0"/>
              <a:t>Ανδρέας Καραντώνης </a:t>
            </a:r>
            <a:r>
              <a:rPr lang="el-GR" dirty="0"/>
              <a:t>χρησιμοποιεί τον όρο «λογοτεχνική γενεά» και είναι ο επίσημος αυτός «κριτικός της γενιάς του ’30» που δημοσιεύει το 1962 βιβλίο με τίτλο </a:t>
            </a:r>
            <a:r>
              <a:rPr lang="el-GR" i="1" dirty="0"/>
              <a:t>Πεζογράφοι και πεζογραφήματα της γενιάς του ’30</a:t>
            </a:r>
            <a:r>
              <a:rPr lang="el-GR" dirty="0"/>
              <a:t>. </a:t>
            </a:r>
            <a:endParaRPr lang="en-US" dirty="0"/>
          </a:p>
          <a:p>
            <a:pPr marL="0" indent="0">
              <a:buNone/>
            </a:pPr>
            <a:endParaRPr lang="el-GR" dirty="0"/>
          </a:p>
          <a:p>
            <a:pPr marL="0" indent="0">
              <a:buNone/>
            </a:pPr>
            <a:r>
              <a:rPr lang="el-GR" dirty="0"/>
              <a:t>Ο </a:t>
            </a:r>
            <a:r>
              <a:rPr lang="en-US" b="1" dirty="0"/>
              <a:t>Mario </a:t>
            </a:r>
            <a:r>
              <a:rPr lang="el-GR" b="1" dirty="0"/>
              <a:t>Vitti </a:t>
            </a:r>
            <a:r>
              <a:rPr lang="el-GR" dirty="0"/>
              <a:t>επισημαίνει ότι ο όρος χρησιμοποιήθηκε </a:t>
            </a:r>
            <a:r>
              <a:rPr lang="el-GR" b="1" dirty="0"/>
              <a:t>αόριστα</a:t>
            </a:r>
            <a:r>
              <a:rPr lang="el-GR" dirty="0"/>
              <a:t> και </a:t>
            </a:r>
            <a:r>
              <a:rPr lang="el-GR" b="1" dirty="0"/>
              <a:t>γενικά</a:t>
            </a:r>
            <a:r>
              <a:rPr lang="el-GR" dirty="0"/>
              <a:t> από τον </a:t>
            </a:r>
            <a:r>
              <a:rPr lang="el-GR" dirty="0" err="1"/>
              <a:t>Θεοτοκά</a:t>
            </a:r>
            <a:r>
              <a:rPr lang="el-GR" dirty="0"/>
              <a:t> και καθιερώθηκε μέσα στο περιβάλλον της ομάδας του περιοδικού </a:t>
            </a:r>
            <a:r>
              <a:rPr lang="el-GR" b="1" i="1" dirty="0"/>
              <a:t>Τα Νέα Γράμματα</a:t>
            </a:r>
            <a:r>
              <a:rPr lang="en-US" b="1" i="1" dirty="0"/>
              <a:t> </a:t>
            </a:r>
            <a:r>
              <a:rPr lang="el-GR" dirty="0"/>
              <a:t>(α΄ περίοδος: 1935-1940), γι’ αυτό ως «Γενιά του ’30» μπορούμε να εννοήσουμε κάπως φειδωλά τους </a:t>
            </a:r>
            <a:r>
              <a:rPr lang="el-GR" b="1" dirty="0"/>
              <a:t>νέους</a:t>
            </a:r>
            <a:r>
              <a:rPr lang="el-GR" dirty="0"/>
              <a:t> που συνεργάστηκαν στο περιοδικό </a:t>
            </a:r>
            <a:r>
              <a:rPr lang="el-GR" i="1" dirty="0"/>
              <a:t>Τα Νέα Γράμματα </a:t>
            </a:r>
            <a:r>
              <a:rPr lang="el-GR" dirty="0"/>
              <a:t>και </a:t>
            </a:r>
            <a:r>
              <a:rPr lang="el-GR" b="1" dirty="0"/>
              <a:t>μόνο τους νέους</a:t>
            </a:r>
            <a:r>
              <a:rPr lang="el-GR" dirty="0"/>
              <a:t>. Στο ευρύτερο όμως νόημα, επισημαίνει ο </a:t>
            </a:r>
            <a:r>
              <a:rPr lang="en-US" dirty="0"/>
              <a:t>Vitti</a:t>
            </a:r>
            <a:r>
              <a:rPr lang="el-GR" dirty="0"/>
              <a:t>, θα περιλάβουμε στη γενιά και </a:t>
            </a:r>
            <a:r>
              <a:rPr lang="el-GR" b="1" dirty="0"/>
              <a:t>όσους ωρίμασαν ανάμεσα στα 1930 και 1940</a:t>
            </a:r>
            <a:r>
              <a:rPr lang="el-GR" dirty="0"/>
              <a:t>.</a:t>
            </a:r>
            <a:endParaRPr lang="en-US" dirty="0"/>
          </a:p>
          <a:p>
            <a:endParaRPr lang="en-US" dirty="0"/>
          </a:p>
        </p:txBody>
      </p:sp>
    </p:spTree>
    <p:extLst>
      <p:ext uri="{BB962C8B-B14F-4D97-AF65-F5344CB8AC3E}">
        <p14:creationId xmlns:p14="http://schemas.microsoft.com/office/powerpoint/2010/main" val="286808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a:t>Έτσι:</a:t>
            </a:r>
            <a:endParaRPr lang="en-US"/>
          </a:p>
        </p:txBody>
      </p:sp>
      <p:sp>
        <p:nvSpPr>
          <p:cNvPr id="3" name="Θέση περιεχομένου 2"/>
          <p:cNvSpPr>
            <a:spLocks noGrp="1"/>
          </p:cNvSpPr>
          <p:nvPr>
            <p:ph idx="1"/>
          </p:nvPr>
        </p:nvSpPr>
        <p:spPr>
          <a:xfrm>
            <a:off x="179512" y="980728"/>
            <a:ext cx="8784976" cy="5544616"/>
          </a:xfrm>
        </p:spPr>
        <p:txBody>
          <a:bodyPr>
            <a:normAutofit fontScale="85000" lnSpcReduction="20000"/>
          </a:bodyPr>
          <a:lstStyle/>
          <a:p>
            <a:r>
              <a:rPr lang="el-GR" dirty="0"/>
              <a:t>Με τον </a:t>
            </a:r>
            <a:r>
              <a:rPr lang="el-GR" b="1" dirty="0"/>
              <a:t>όρο</a:t>
            </a:r>
            <a:r>
              <a:rPr lang="el-GR" dirty="0"/>
              <a:t> γενιά του ’30 εννοούμε στη λογοτεχνία, κατά τρόπο γενικό και συμβατικό, τους νέους συγγραφείς που εμφανίστηκαν </a:t>
            </a:r>
            <a:r>
              <a:rPr lang="el-GR" b="1" dirty="0"/>
              <a:t>μέσα στη δεκαετία 1930 με 1940</a:t>
            </a:r>
            <a:r>
              <a:rPr lang="el-GR" dirty="0"/>
              <a:t>. Βέβαια σε κάποιες περιπτώσεις τα χρονολογικά πλαίσια παραβιάζονται, εφόσον το 1930 κάποιοι είχαν ήδη αρχίσει να μορφοποιούν το έργο τους. Αυτό συμβαίνει, π.χ. με τον </a:t>
            </a:r>
            <a:r>
              <a:rPr lang="el-GR" b="1" dirty="0"/>
              <a:t>Μυριβήλη</a:t>
            </a:r>
            <a:r>
              <a:rPr lang="el-GR" dirty="0"/>
              <a:t>  (γεννήθηκε το 1892 και παρουσιάζει μια προσωπικότητα συγκροτημένη ήδη στους Βαλκανικούς Πολέμους). </a:t>
            </a:r>
          </a:p>
          <a:p>
            <a:r>
              <a:rPr lang="el-GR" dirty="0"/>
              <a:t>Παρά την έλλειψη μιας συντονισμένης εμφάνισης της «γενιάς του ’30», γύρω στα </a:t>
            </a:r>
            <a:r>
              <a:rPr lang="el-GR" dirty="0">
                <a:solidFill>
                  <a:srgbClr val="FF0000"/>
                </a:solidFill>
              </a:rPr>
              <a:t>1930</a:t>
            </a:r>
            <a:r>
              <a:rPr lang="el-GR" dirty="0"/>
              <a:t> γίνεται αισθητή μια αλλαγή, μια </a:t>
            </a:r>
            <a:r>
              <a:rPr lang="el-GR" b="1" dirty="0"/>
              <a:t>ρήξη με το παρελθόν</a:t>
            </a:r>
            <a:r>
              <a:rPr lang="el-GR" dirty="0"/>
              <a:t>, ενώ παράλληλα εμφανίζονται προβληματισμοί που τεκμηριώνουν τη </a:t>
            </a:r>
            <a:r>
              <a:rPr lang="el-GR" b="1" dirty="0"/>
              <a:t>γέννηση μιας νέας συνείδησης</a:t>
            </a:r>
            <a:r>
              <a:rPr lang="el-GR" dirty="0"/>
              <a:t>, στηριγμένης σε μορφωτικά εφόδια και σε ψυχική διάθεση διαφορετικά από τα γνωστά (</a:t>
            </a:r>
            <a:r>
              <a:rPr lang="en-US" dirty="0"/>
              <a:t>M</a:t>
            </a:r>
            <a:r>
              <a:rPr lang="el-GR" dirty="0"/>
              <a:t>. </a:t>
            </a:r>
            <a:r>
              <a:rPr lang="en-US" dirty="0"/>
              <a:t>Vitti</a:t>
            </a:r>
            <a:r>
              <a:rPr lang="el-GR" dirty="0"/>
              <a:t>).</a:t>
            </a:r>
            <a:endParaRPr lang="en-US" dirty="0"/>
          </a:p>
          <a:p>
            <a:endParaRPr lang="en-US" dirty="0"/>
          </a:p>
        </p:txBody>
      </p:sp>
    </p:spTree>
    <p:extLst>
      <p:ext uri="{BB962C8B-B14F-4D97-AF65-F5344CB8AC3E}">
        <p14:creationId xmlns:p14="http://schemas.microsoft.com/office/powerpoint/2010/main" val="4192268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Αυτοπροσδιορισμός της γενιάς του ’30</a:t>
            </a:r>
            <a:endParaRPr lang="en-US"/>
          </a:p>
        </p:txBody>
      </p:sp>
      <p:sp>
        <p:nvSpPr>
          <p:cNvPr id="3" name="Θέση περιεχομένου 2"/>
          <p:cNvSpPr>
            <a:spLocks noGrp="1"/>
          </p:cNvSpPr>
          <p:nvPr>
            <p:ph idx="1"/>
          </p:nvPr>
        </p:nvSpPr>
        <p:spPr>
          <a:xfrm>
            <a:off x="179512" y="1124744"/>
            <a:ext cx="8784976" cy="5472608"/>
          </a:xfrm>
        </p:spPr>
        <p:txBody>
          <a:bodyPr>
            <a:normAutofit fontScale="92500" lnSpcReduction="20000"/>
          </a:bodyPr>
          <a:lstStyle/>
          <a:p>
            <a:r>
              <a:rPr lang="el-GR" dirty="0"/>
              <a:t>Ο αυτοπροσδιορισμός των νέων του ’30 παρέπεμπε εξαρχής σε μια </a:t>
            </a:r>
            <a:r>
              <a:rPr lang="el-GR" b="1" dirty="0"/>
              <a:t>διπλή (και αντιφατική) ταυτότητα</a:t>
            </a:r>
            <a:r>
              <a:rPr lang="el-GR" dirty="0"/>
              <a:t>: ήταν «οι ανυπόταχτοι, οι ανικανοποίητοι, οι τυχοδιώκτες της ψυχής και του πνεύματος» και, συγχρόνως, «οι νέοι διανοούμενοι, ανεκδήλωτοι ακόμα και άγνωστοι, που θα αναλάβουν αύριο την πνευματική καθοδήγηση του Ελληνισμού» και θα προωθήσουν «μια ελληνική πνευματική αναγέννηση» (Τάκης </a:t>
            </a:r>
            <a:r>
              <a:rPr lang="el-GR" dirty="0" err="1"/>
              <a:t>Καγιαλής</a:t>
            </a:r>
            <a:r>
              <a:rPr lang="el-GR" dirty="0"/>
              <a:t>). </a:t>
            </a:r>
          </a:p>
          <a:p>
            <a:r>
              <a:rPr lang="el-GR" dirty="0"/>
              <a:t>Η επιθυμία για ενεργό και </a:t>
            </a:r>
            <a:r>
              <a:rPr lang="el-GR" b="1" dirty="0"/>
              <a:t>ισότιμη συμμετοχή στην πνευματική ζωή της Ευρώπης </a:t>
            </a:r>
            <a:r>
              <a:rPr lang="el-GR" dirty="0"/>
              <a:t>αποτελεί τυπικό στοιχείο του αυτοπροσδιορισμού της γενιάς του ’30 και ίσως το ισχυρότερο κίνητρο για την απόπειρα αφομοίωσης του μοντέρνου. </a:t>
            </a:r>
          </a:p>
        </p:txBody>
      </p:sp>
    </p:spTree>
    <p:extLst>
      <p:ext uri="{BB962C8B-B14F-4D97-AF65-F5344CB8AC3E}">
        <p14:creationId xmlns:p14="http://schemas.microsoft.com/office/powerpoint/2010/main" val="2909556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Ελληνικότητα</a:t>
            </a:r>
            <a:endParaRPr lang="en-US"/>
          </a:p>
        </p:txBody>
      </p:sp>
      <p:sp>
        <p:nvSpPr>
          <p:cNvPr id="3" name="Θέση περιεχομένου 2"/>
          <p:cNvSpPr>
            <a:spLocks noGrp="1"/>
          </p:cNvSpPr>
          <p:nvPr>
            <p:ph idx="1"/>
          </p:nvPr>
        </p:nvSpPr>
        <p:spPr>
          <a:xfrm>
            <a:off x="107504" y="908720"/>
            <a:ext cx="8856984" cy="5760640"/>
          </a:xfrm>
        </p:spPr>
        <p:txBody>
          <a:bodyPr>
            <a:normAutofit fontScale="77500" lnSpcReduction="20000"/>
          </a:bodyPr>
          <a:lstStyle/>
          <a:p>
            <a:r>
              <a:rPr lang="el-GR" dirty="0"/>
              <a:t>Μέχρι τη δεκαετία του 1930 η σχέση του ελληνικού με τον ευρωπαϊκό πολιτισμό </a:t>
            </a:r>
            <a:r>
              <a:rPr lang="el-GR" dirty="0" err="1"/>
              <a:t>ετίθετο</a:t>
            </a:r>
            <a:r>
              <a:rPr lang="el-GR" dirty="0"/>
              <a:t> σε γενικές γραμμές ως ζήτημα μιμητισμού, εξευρωπαϊσμού ή ξενηλασίας, ενώ η </a:t>
            </a:r>
            <a:r>
              <a:rPr lang="el-GR" b="1" dirty="0"/>
              <a:t>γενιά του '30 επιζητεί τον δημιουργικό διάλογο και προωθεί την ιδέα της πολιτισμικής αμοιβαιότητας</a:t>
            </a:r>
            <a:r>
              <a:rPr lang="el-GR" dirty="0"/>
              <a:t>. Για να υπάρξει ουσιαστικός διάλογος και αμοιβαία ανταλλαγή, θα έπρεπε η Ελλάδα να είναι σε θέση να προσφέρει όχι κάτι ψεύτικο και επιφανειακό, αλλά κάτι </a:t>
            </a:r>
            <a:r>
              <a:rPr lang="el-GR" b="1" dirty="0"/>
              <a:t>διαχρονικό</a:t>
            </a:r>
            <a:r>
              <a:rPr lang="el-GR" dirty="0"/>
              <a:t>, </a:t>
            </a:r>
            <a:r>
              <a:rPr lang="el-GR" b="1" dirty="0"/>
              <a:t>οικουμενικό</a:t>
            </a:r>
            <a:r>
              <a:rPr lang="el-GR" dirty="0"/>
              <a:t> και </a:t>
            </a:r>
            <a:r>
              <a:rPr lang="el-GR" b="1" dirty="0"/>
              <a:t>διαφορετικό</a:t>
            </a:r>
            <a:r>
              <a:rPr lang="el-GR" dirty="0"/>
              <a:t>, κάτι </a:t>
            </a:r>
            <a:r>
              <a:rPr lang="el-GR" b="1" dirty="0"/>
              <a:t>αρχετυπικό</a:t>
            </a:r>
            <a:r>
              <a:rPr lang="el-GR" dirty="0"/>
              <a:t>. Η </a:t>
            </a:r>
            <a:r>
              <a:rPr lang="el-GR" dirty="0" err="1"/>
              <a:t>αρχετυπικότητα</a:t>
            </a:r>
            <a:r>
              <a:rPr lang="el-GR" dirty="0"/>
              <a:t> εγγυάται κατά κάποιον τρόπο τη γνησιότητα και, με τη σειρά της, οδηγεί στην </a:t>
            </a:r>
            <a:r>
              <a:rPr lang="el-GR" b="1" dirty="0">
                <a:solidFill>
                  <a:schemeClr val="accent5"/>
                </a:solidFill>
              </a:rPr>
              <a:t>ελληνικότητα</a:t>
            </a:r>
            <a:r>
              <a:rPr lang="el-GR" dirty="0"/>
              <a:t>, αλλά και στη </a:t>
            </a:r>
            <a:r>
              <a:rPr lang="el-GR" b="1" dirty="0" err="1">
                <a:solidFill>
                  <a:schemeClr val="accent5"/>
                </a:solidFill>
              </a:rPr>
              <a:t>νεωτερικότητα</a:t>
            </a:r>
            <a:r>
              <a:rPr lang="el-GR" i="1" dirty="0"/>
              <a:t> ως δημιουργική ανανέωση της παράδοσης.</a:t>
            </a:r>
          </a:p>
          <a:p>
            <a:r>
              <a:rPr lang="en-US" dirty="0"/>
              <a:t>H</a:t>
            </a:r>
            <a:r>
              <a:rPr lang="el-GR" dirty="0"/>
              <a:t> </a:t>
            </a:r>
            <a:r>
              <a:rPr lang="el-GR" b="1" dirty="0">
                <a:solidFill>
                  <a:schemeClr val="accent5"/>
                </a:solidFill>
              </a:rPr>
              <a:t>ελληνικότητα</a:t>
            </a:r>
            <a:r>
              <a:rPr lang="el-GR" dirty="0"/>
              <a:t> δεν είναι άγονος εθνοκεντρισμός ή απλώς νοσταλγία του παρελθόντος, αλλά </a:t>
            </a:r>
            <a:r>
              <a:rPr lang="el-GR" b="1" dirty="0"/>
              <a:t>η προσπάθεια να δημιουργηθούν οι προϋποθέσεις ώστε ο ελληνικός πολιτισμός να ξαναμπεί στη διεθνή πολιτισμική άμιλλα και ανταλλαγή, όχι απλώς ως επίγονος του κλασικού, αλλά ως ένα σύγχρονο, πρωτότυπο και δυναμικό πολιτισμικό γίγνεσθαι</a:t>
            </a:r>
            <a:r>
              <a:rPr lang="el-GR" dirty="0"/>
              <a:t>.</a:t>
            </a:r>
            <a:endParaRPr lang="en-US" dirty="0"/>
          </a:p>
          <a:p>
            <a:endParaRPr lang="en-US" dirty="0"/>
          </a:p>
        </p:txBody>
      </p:sp>
    </p:spTree>
    <p:extLst>
      <p:ext uri="{BB962C8B-B14F-4D97-AF65-F5344CB8AC3E}">
        <p14:creationId xmlns:p14="http://schemas.microsoft.com/office/powerpoint/2010/main" val="224625620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784</TotalTime>
  <Words>3662</Words>
  <Application>Microsoft Office PowerPoint</Application>
  <PresentationFormat>Προβολή στην οθόνη (4:3)</PresentationFormat>
  <Paragraphs>146</Paragraphs>
  <Slides>29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29</vt:i4>
      </vt:variant>
    </vt:vector>
  </HeadingPairs>
  <TitlesOfParts>
    <vt:vector size="35" baseType="lpstr">
      <vt:lpstr>Aparajita</vt:lpstr>
      <vt:lpstr>Arial</vt:lpstr>
      <vt:lpstr>Calibri</vt:lpstr>
      <vt:lpstr>Cambria</vt:lpstr>
      <vt:lpstr>Wingdings 2</vt:lpstr>
      <vt:lpstr>Θέμα του Office</vt:lpstr>
      <vt:lpstr>Η γενιά του ’ 30  </vt:lpstr>
      <vt:lpstr>Ιστορικό πλαίσιο: 1918-1940</vt:lpstr>
      <vt:lpstr>Ο πνευματικός χώρος:  χαρακτηριστικά και τάσεις</vt:lpstr>
      <vt:lpstr>Η έννοια της «γενιάς του ’30»</vt:lpstr>
      <vt:lpstr>Η ΓΕΝΙΑ ΤΟΥ ’30</vt:lpstr>
      <vt:lpstr>Ο όρος «Γενιά του ’30»</vt:lpstr>
      <vt:lpstr>Έτσι:</vt:lpstr>
      <vt:lpstr>Αυτοπροσδιορισμός της γενιάς του ’30</vt:lpstr>
      <vt:lpstr>Ελληνικότητα</vt:lpstr>
      <vt:lpstr>Ελληνικότητα</vt:lpstr>
      <vt:lpstr>Ελληνικότητα ΙΙ</vt:lpstr>
      <vt:lpstr>Ελληνικότητα ΙΙΙ</vt:lpstr>
      <vt:lpstr>Πώς μια «γενιά» κατόρθωσε όχι μόνο να επιβάλει τη μυθολογία της αλλά και να υποχρεώσει τους μεταγενέστερους να μιλούν για αυτήν;  </vt:lpstr>
      <vt:lpstr>Πώς μια «γενιά» κατόρθωσε όχι μόνο να επιβάλει τη μυθολογία της αλλά και να υποχρεώσει τους μεταγενέστερους να μιλούν για αυτήν;</vt:lpstr>
      <vt:lpstr>Κριτική</vt:lpstr>
      <vt:lpstr>Πού οφείλεται η καθιέρωση της γενιάς;</vt:lpstr>
      <vt:lpstr>Χαρακτηριστικά</vt:lpstr>
      <vt:lpstr>Χαρακτηριστικά</vt:lpstr>
      <vt:lpstr>Χαρακτηριστικά</vt:lpstr>
      <vt:lpstr>Πεζογραφία</vt:lpstr>
      <vt:lpstr>Η ΝΕΑ ΠΕΖΟΓΡΑΦΙΑ, 1929-1936 (Σχήμα R. Beaton)</vt:lpstr>
      <vt:lpstr>ΑΙΟΛΙΚΗ ΣΧΟΛΗ</vt:lpstr>
      <vt:lpstr>Αστικός ρεαλισμός</vt:lpstr>
      <vt:lpstr>Εκπρόσωποι</vt:lpstr>
      <vt:lpstr>Μοντερνιστές</vt:lpstr>
      <vt:lpstr>Εκπρόσωποι</vt:lpstr>
      <vt:lpstr>Λογοτεχνικά περιοδικά στη δεκαετία του '30</vt:lpstr>
      <vt:lpstr>Λογοτεχνικά περιοδικά</vt:lpstr>
      <vt:lpstr>Πηγές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ΠΡΟΫΠΟΘΕΣΕΙΣ ΜΙΑΣ ΑΛΗΘΙΝΗΣ ΠΡΩΤΟΠΟΡΙΑΣ</dc:title>
  <dc:creator>Θάλεια Ιερωνυμάκη</dc:creator>
  <cp:lastModifiedBy>Γκότση Γεωργία</cp:lastModifiedBy>
  <cp:revision>21</cp:revision>
  <dcterms:created xsi:type="dcterms:W3CDTF">2018-05-06T23:01:31Z</dcterms:created>
  <dcterms:modified xsi:type="dcterms:W3CDTF">2025-12-02T19:13:13Z</dcterms:modified>
</cp:coreProperties>
</file>