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2" r:id="rId1"/>
    <p:sldMasterId id="2147483916" r:id="rId2"/>
  </p:sldMasterIdLst>
  <p:notesMasterIdLst>
    <p:notesMasterId r:id="rId22"/>
  </p:notesMasterIdLst>
  <p:sldIdLst>
    <p:sldId id="256" r:id="rId3"/>
    <p:sldId id="322" r:id="rId4"/>
    <p:sldId id="372" r:id="rId5"/>
    <p:sldId id="373" r:id="rId6"/>
    <p:sldId id="374" r:id="rId7"/>
    <p:sldId id="324" r:id="rId8"/>
    <p:sldId id="375" r:id="rId9"/>
    <p:sldId id="364" r:id="rId10"/>
    <p:sldId id="376" r:id="rId11"/>
    <p:sldId id="365" r:id="rId12"/>
    <p:sldId id="377" r:id="rId13"/>
    <p:sldId id="366" r:id="rId14"/>
    <p:sldId id="367" r:id="rId15"/>
    <p:sldId id="368" r:id="rId16"/>
    <p:sldId id="369" r:id="rId17"/>
    <p:sldId id="370" r:id="rId18"/>
    <p:sldId id="371" r:id="rId19"/>
    <p:sldId id="378" r:id="rId20"/>
    <p:sldId id="379"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9AF30E6-B96C-1541-87FA-E1035F056228}">
          <p14:sldIdLst>
            <p14:sldId id="256"/>
            <p14:sldId id="322"/>
            <p14:sldId id="372"/>
            <p14:sldId id="373"/>
            <p14:sldId id="374"/>
            <p14:sldId id="324"/>
            <p14:sldId id="375"/>
            <p14:sldId id="364"/>
            <p14:sldId id="376"/>
            <p14:sldId id="365"/>
            <p14:sldId id="377"/>
            <p14:sldId id="366"/>
            <p14:sldId id="367"/>
            <p14:sldId id="368"/>
            <p14:sldId id="369"/>
            <p14:sldId id="370"/>
            <p14:sldId id="371"/>
            <p14:sldId id="378"/>
            <p14:sldId id="37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Vassalou" initials="N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50" autoAdjust="0"/>
    <p:restoredTop sz="86429"/>
  </p:normalViewPr>
  <p:slideViewPr>
    <p:cSldViewPr snapToGrid="0">
      <p:cViewPr varScale="1">
        <p:scale>
          <a:sx n="104" d="100"/>
          <a:sy n="104" d="100"/>
        </p:scale>
        <p:origin x="1112" y="200"/>
      </p:cViewPr>
      <p:guideLst/>
    </p:cSldViewPr>
  </p:slideViewPr>
  <p:outlineViewPr>
    <p:cViewPr>
      <p:scale>
        <a:sx n="33" d="100"/>
        <a:sy n="33" d="100"/>
      </p:scale>
      <p:origin x="0" y="-488"/>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963A2E-B709-8E4D-A12C-86086210FDB0}" type="datetimeFigureOut">
              <a:rPr lang="en-US" smtClean="0"/>
              <a:t>3/4/21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5D999A-9987-5941-AC1D-10A0F22E13CE}" type="slidenum">
              <a:rPr lang="en-US" smtClean="0"/>
              <a:t>‹#›</a:t>
            </a:fld>
            <a:endParaRPr lang="en-US"/>
          </a:p>
        </p:txBody>
      </p:sp>
    </p:spTree>
    <p:extLst>
      <p:ext uri="{BB962C8B-B14F-4D97-AF65-F5344CB8AC3E}">
        <p14:creationId xmlns:p14="http://schemas.microsoft.com/office/powerpoint/2010/main" val="2061065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l-GR"/>
              <a:t>Στυλ κύριου τίτλου</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51C21328-9E1C-4A09-A0E2-79A76482D9F8}" type="datetimeFigureOut">
              <a:rPr lang="el-GR" smtClean="0"/>
              <a:t>4/3/21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170981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51C21328-9E1C-4A09-A0E2-79A76482D9F8}" type="datetimeFigureOut">
              <a:rPr lang="el-GR" smtClean="0"/>
              <a:t>4/3/21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1742175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l-GR"/>
              <a:t>Στυλ κύριου τίτλου</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51C21328-9E1C-4A09-A0E2-79A76482D9F8}" type="datetimeFigureOut">
              <a:rPr lang="el-GR" smtClean="0"/>
              <a:t>4/3/21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3759048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Στυλ κύριου τίτλου</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51C21328-9E1C-4A09-A0E2-79A76482D9F8}" type="datetimeFigureOut">
              <a:rPr lang="el-GR" smtClean="0"/>
              <a:t>4/3/21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1814C8-9001-41D7-9932-56EAB62AA961}"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6206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51C21328-9E1C-4A09-A0E2-79A76482D9F8}" type="datetimeFigureOut">
              <a:rPr lang="el-GR" smtClean="0"/>
              <a:t>4/3/21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4005515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51C21328-9E1C-4A09-A0E2-79A76482D9F8}" type="datetimeFigureOut">
              <a:rPr lang="el-GR" smtClean="0"/>
              <a:t>4/3/21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1814C8-9001-41D7-9932-56EAB62AA961}"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6000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Στυλ κύριου τίτλου</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51C21328-9E1C-4A09-A0E2-79A76482D9F8}" type="datetimeFigureOut">
              <a:rPr lang="el-GR" smtClean="0"/>
              <a:t>4/3/21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378380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097280" y="2582334"/>
            <a:ext cx="4937760" cy="3378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51C21328-9E1C-4A09-A0E2-79A76482D9F8}" type="datetimeFigureOut">
              <a:rPr lang="el-GR" smtClean="0"/>
              <a:t>4/3/21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29109297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51C21328-9E1C-4A09-A0E2-79A76482D9F8}" type="datetimeFigureOut">
              <a:rPr lang="el-GR" smtClean="0"/>
              <a:t>4/3/21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38555303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1C21328-9E1C-4A09-A0E2-79A76482D9F8}" type="datetimeFigureOut">
              <a:rPr lang="el-GR" smtClean="0"/>
              <a:t>4/3/21</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19309994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Στυλ κύριου τίτλου</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1C21328-9E1C-4A09-A0E2-79A76482D9F8}" type="datetimeFigureOut">
              <a:rPr lang="el-GR" smtClean="0"/>
              <a:t>4/3/21</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E1814C8-9001-41D7-9932-56EAB62AA961}" type="slidenum">
              <a:rPr lang="el-GR" smtClean="0"/>
              <a:t>‹#›</a:t>
            </a:fld>
            <a:endParaRPr lang="el-GR"/>
          </a:p>
        </p:txBody>
      </p:sp>
    </p:spTree>
    <p:extLst>
      <p:ext uri="{BB962C8B-B14F-4D97-AF65-F5344CB8AC3E}">
        <p14:creationId xmlns:p14="http://schemas.microsoft.com/office/powerpoint/2010/main" val="3758466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51C21328-9E1C-4A09-A0E2-79A76482D9F8}" type="datetimeFigureOut">
              <a:rPr lang="el-GR" smtClean="0"/>
              <a:t>4/3/21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2493727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Στυλ κύριου τίτλου</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51C21328-9E1C-4A09-A0E2-79A76482D9F8}" type="datetimeFigureOut">
              <a:rPr lang="el-GR" smtClean="0"/>
              <a:t>4/3/21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925909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51C21328-9E1C-4A09-A0E2-79A76482D9F8}" type="datetimeFigureOut">
              <a:rPr lang="el-GR" smtClean="0"/>
              <a:t>4/3/21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38911270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51C21328-9E1C-4A09-A0E2-79A76482D9F8}" type="datetimeFigureOut">
              <a:rPr lang="el-GR" smtClean="0"/>
              <a:t>4/3/21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3398824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l-GR"/>
              <a:t>Στυλ κύριου τίτλου</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51C21328-9E1C-4A09-A0E2-79A76482D9F8}" type="datetimeFigureOut">
              <a:rPr lang="el-GR" smtClean="0"/>
              <a:t>4/3/21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2842648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51C21328-9E1C-4A09-A0E2-79A76482D9F8}" type="datetimeFigureOut">
              <a:rPr lang="el-GR" smtClean="0"/>
              <a:t>4/3/21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2372016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845127" y="2507550"/>
            <a:ext cx="5156200" cy="368052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172200" y="2507550"/>
            <a:ext cx="5181601" cy="368052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Date Placeholder 6"/>
          <p:cNvSpPr>
            <a:spLocks noGrp="1"/>
          </p:cNvSpPr>
          <p:nvPr>
            <p:ph type="dt" sz="half" idx="10"/>
          </p:nvPr>
        </p:nvSpPr>
        <p:spPr/>
        <p:txBody>
          <a:bodyPr/>
          <a:lstStyle/>
          <a:p>
            <a:fld id="{51C21328-9E1C-4A09-A0E2-79A76482D9F8}" type="datetimeFigureOut">
              <a:rPr lang="el-GR" smtClean="0"/>
              <a:t>4/3/21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E1814C8-9001-41D7-9932-56EAB62AA961}" type="slidenum">
              <a:rPr lang="el-GR" smtClean="0"/>
              <a:t>‹#›</a:t>
            </a:fld>
            <a:endParaRPr lang="el-GR"/>
          </a:p>
        </p:txBody>
      </p:sp>
      <p:sp>
        <p:nvSpPr>
          <p:cNvPr id="10" name="Title 9"/>
          <p:cNvSpPr>
            <a:spLocks noGrp="1"/>
          </p:cNvSpPr>
          <p:nvPr>
            <p:ph type="title"/>
          </p:nvPr>
        </p:nvSpPr>
        <p:spPr/>
        <p:txBody>
          <a:bodyPr/>
          <a:lstStyle/>
          <a:p>
            <a:r>
              <a:rPr lang="el-GR"/>
              <a:t>Στυλ κύριου τίτλου</a:t>
            </a:r>
            <a:endParaRPr lang="en-US" dirty="0"/>
          </a:p>
        </p:txBody>
      </p:sp>
    </p:spTree>
    <p:extLst>
      <p:ext uri="{BB962C8B-B14F-4D97-AF65-F5344CB8AC3E}">
        <p14:creationId xmlns:p14="http://schemas.microsoft.com/office/powerpoint/2010/main" val="1618403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Μόνο τίτλο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C21328-9E1C-4A09-A0E2-79A76482D9F8}" type="datetimeFigureOut">
              <a:rPr lang="el-GR" smtClean="0"/>
              <a:t>4/3/21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E1814C8-9001-41D7-9932-56EAB62AA961}" type="slidenum">
              <a:rPr lang="el-GR" smtClean="0"/>
              <a:t>‹#›</a:t>
            </a:fld>
            <a:endParaRPr lang="el-GR"/>
          </a:p>
        </p:txBody>
      </p:sp>
      <p:sp>
        <p:nvSpPr>
          <p:cNvPr id="6" name="Title 5"/>
          <p:cNvSpPr>
            <a:spLocks noGrp="1"/>
          </p:cNvSpPr>
          <p:nvPr>
            <p:ph type="title"/>
          </p:nvPr>
        </p:nvSpPr>
        <p:spPr/>
        <p:txBody>
          <a:bodyPr/>
          <a:lstStyle/>
          <a:p>
            <a:r>
              <a:rPr lang="el-GR"/>
              <a:t>Στυλ κύριου τίτλου</a:t>
            </a:r>
            <a:endParaRPr lang="en-US"/>
          </a:p>
        </p:txBody>
      </p:sp>
    </p:spTree>
    <p:extLst>
      <p:ext uri="{BB962C8B-B14F-4D97-AF65-F5344CB8AC3E}">
        <p14:creationId xmlns:p14="http://schemas.microsoft.com/office/powerpoint/2010/main" val="2420147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21328-9E1C-4A09-A0E2-79A76482D9F8}" type="datetimeFigureOut">
              <a:rPr lang="el-GR" smtClean="0"/>
              <a:t>4/3/21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143459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l-GR"/>
              <a:t>Στυλ κύριου τίτλου</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51C21328-9E1C-4A09-A0E2-79A76482D9F8}" type="datetimeFigureOut">
              <a:rPr lang="el-GR" smtClean="0"/>
              <a:t>4/3/21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115121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l-GR"/>
              <a:t>Στυλ κύριου τίτλου</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51C21328-9E1C-4A09-A0E2-79A76482D9F8}" type="datetimeFigureOut">
              <a:rPr lang="el-GR" smtClean="0"/>
              <a:t>4/3/21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E1814C8-9001-41D7-9932-56EAB62AA961}" type="slidenum">
              <a:rPr lang="el-GR" smtClean="0"/>
              <a:t>‹#›</a:t>
            </a:fld>
            <a:endParaRPr lang="el-GR"/>
          </a:p>
        </p:txBody>
      </p:sp>
    </p:spTree>
    <p:extLst>
      <p:ext uri="{BB962C8B-B14F-4D97-AF65-F5344CB8AC3E}">
        <p14:creationId xmlns:p14="http://schemas.microsoft.com/office/powerpoint/2010/main" val="3479780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1C21328-9E1C-4A09-A0E2-79A76482D9F8}" type="datetimeFigureOut">
              <a:rPr lang="el-GR" smtClean="0"/>
              <a:t>4/3/21</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l-G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FE1814C8-9001-41D7-9932-56EAB62AA961}" type="slidenum">
              <a:rPr lang="el-GR" smtClean="0"/>
              <a:t>‹#›</a:t>
            </a:fld>
            <a:endParaRPr lang="el-GR"/>
          </a:p>
        </p:txBody>
      </p:sp>
    </p:spTree>
    <p:extLst>
      <p:ext uri="{BB962C8B-B14F-4D97-AF65-F5344CB8AC3E}">
        <p14:creationId xmlns:p14="http://schemas.microsoft.com/office/powerpoint/2010/main" val="3742147031"/>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1C21328-9E1C-4A09-A0E2-79A76482D9F8}" type="datetimeFigureOut">
              <a:rPr lang="el-GR" smtClean="0"/>
              <a:t>4/3/21</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E1814C8-9001-41D7-9932-56EAB62AA961}"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8715234"/>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210614" y="1300766"/>
            <a:ext cx="9945066" cy="2391558"/>
          </a:xfrm>
        </p:spPr>
        <p:txBody>
          <a:bodyPr>
            <a:normAutofit/>
          </a:bodyPr>
          <a:lstStyle/>
          <a:p>
            <a:pPr algn="ctr"/>
            <a:r>
              <a:rPr lang="el-GR" sz="2800" b="1" dirty="0">
                <a:latin typeface="Times New Roman" charset="0"/>
                <a:ea typeface="Times New Roman" charset="0"/>
                <a:cs typeface="Times New Roman" charset="0"/>
              </a:rPr>
              <a:t>ΦΩΝΟΛΟΓΙΑ ΚΑΙ ΓΛΩΣΣΙΚΗ ΠΟΙΚΙΛΙΑ</a:t>
            </a:r>
            <a:br>
              <a:rPr lang="en-US" sz="2400" b="1" dirty="0">
                <a:latin typeface="Times New Roman" charset="0"/>
                <a:ea typeface="Times New Roman" charset="0"/>
                <a:cs typeface="Times New Roman" charset="0"/>
              </a:rPr>
            </a:br>
            <a:br>
              <a:rPr lang="en-US" sz="2400" dirty="0">
                <a:latin typeface="Times New Roman" charset="0"/>
                <a:ea typeface="Times New Roman" charset="0"/>
                <a:cs typeface="Times New Roman" charset="0"/>
              </a:rPr>
            </a:br>
            <a:br>
              <a:rPr lang="en-US" sz="2000" dirty="0">
                <a:solidFill>
                  <a:schemeClr val="tx1"/>
                </a:solidFill>
                <a:latin typeface="Times New Roman" charset="0"/>
                <a:ea typeface="Times New Roman" charset="0"/>
                <a:cs typeface="Times New Roman" charset="0"/>
              </a:rPr>
            </a:br>
            <a:endParaRPr lang="el-GR" sz="2000" dirty="0">
              <a:solidFill>
                <a:schemeClr val="tx1"/>
              </a:solidFill>
              <a:latin typeface="Times New Roman" charset="0"/>
              <a:ea typeface="Times New Roman" charset="0"/>
              <a:cs typeface="Times New Roman" charset="0"/>
            </a:endParaRPr>
          </a:p>
        </p:txBody>
      </p:sp>
      <p:sp>
        <p:nvSpPr>
          <p:cNvPr id="3" name="Υπότιτλος 2"/>
          <p:cNvSpPr>
            <a:spLocks noGrp="1"/>
          </p:cNvSpPr>
          <p:nvPr>
            <p:ph type="subTitle" idx="1"/>
          </p:nvPr>
        </p:nvSpPr>
        <p:spPr/>
        <p:txBody>
          <a:bodyPr>
            <a:noAutofit/>
          </a:bodyPr>
          <a:lstStyle/>
          <a:p>
            <a:pPr algn="ctr"/>
            <a:r>
              <a:rPr lang="el-GR" sz="1800" b="1" dirty="0">
                <a:solidFill>
                  <a:schemeClr val="tx1"/>
                </a:solidFill>
                <a:latin typeface="Times New Roman" panose="02020603050405020304" pitchFamily="18" charset="0"/>
                <a:cs typeface="Times New Roman" panose="02020603050405020304" pitchFamily="18" charset="0"/>
              </a:rPr>
              <a:t>Μεταπτυχιακό μάθημα </a:t>
            </a:r>
            <a:endParaRPr lang="en-GB" sz="1800" b="1" dirty="0">
              <a:solidFill>
                <a:schemeClr val="tx1"/>
              </a:solidFill>
              <a:latin typeface="Times New Roman" panose="02020603050405020304" pitchFamily="18" charset="0"/>
              <a:cs typeface="Times New Roman" panose="02020603050405020304" pitchFamily="18" charset="0"/>
            </a:endParaRPr>
          </a:p>
          <a:p>
            <a:pPr algn="ctr"/>
            <a:r>
              <a:rPr lang="el-GR" sz="1800" dirty="0">
                <a:solidFill>
                  <a:schemeClr val="tx1"/>
                </a:solidFill>
                <a:latin typeface="Times New Roman" panose="02020603050405020304" pitchFamily="18" charset="0"/>
                <a:cs typeface="Times New Roman" panose="02020603050405020304" pitchFamily="18" charset="0"/>
              </a:rPr>
              <a:t>ΕΑΡΙΝΟ εξάμηνο</a:t>
            </a:r>
            <a:r>
              <a:rPr lang="en-GB" sz="1800" dirty="0">
                <a:solidFill>
                  <a:schemeClr val="tx1"/>
                </a:solidFill>
                <a:latin typeface="Times New Roman" panose="02020603050405020304" pitchFamily="18" charset="0"/>
                <a:cs typeface="Times New Roman" panose="02020603050405020304" pitchFamily="18" charset="0"/>
              </a:rPr>
              <a:t> 20</a:t>
            </a:r>
            <a:r>
              <a:rPr lang="el-GR" sz="1800" dirty="0">
                <a:solidFill>
                  <a:schemeClr val="tx1"/>
                </a:solidFill>
                <a:latin typeface="Times New Roman" panose="02020603050405020304" pitchFamily="18" charset="0"/>
                <a:cs typeface="Times New Roman" panose="02020603050405020304" pitchFamily="18" charset="0"/>
              </a:rPr>
              <a:t>20-2021</a:t>
            </a:r>
            <a:endParaRPr lang="en-GB" sz="1800" dirty="0">
              <a:solidFill>
                <a:schemeClr val="tx1"/>
              </a:solidFill>
              <a:latin typeface="Times New Roman" panose="02020603050405020304" pitchFamily="18" charset="0"/>
              <a:cs typeface="Times New Roman" panose="02020603050405020304" pitchFamily="18" charset="0"/>
            </a:endParaRPr>
          </a:p>
          <a:p>
            <a:pPr algn="ctr"/>
            <a:r>
              <a:rPr lang="en-GB" sz="1800" b="1" dirty="0">
                <a:solidFill>
                  <a:schemeClr val="tx1"/>
                </a:solidFill>
                <a:latin typeface="Times New Roman" panose="02020603050405020304" pitchFamily="18" charset="0"/>
                <a:cs typeface="Times New Roman" panose="02020603050405020304" pitchFamily="18" charset="0"/>
              </a:rPr>
              <a:t> </a:t>
            </a:r>
            <a:endParaRPr lang="el-GR" sz="1800" b="1" dirty="0">
              <a:solidFill>
                <a:schemeClr val="tx1"/>
              </a:solidFill>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485" y="154983"/>
            <a:ext cx="1229953" cy="1300766"/>
          </a:xfrm>
          <a:prstGeom prst="rect">
            <a:avLst/>
          </a:prstGeom>
        </p:spPr>
      </p:pic>
    </p:spTree>
    <p:extLst>
      <p:ext uri="{BB962C8B-B14F-4D97-AF65-F5344CB8AC3E}">
        <p14:creationId xmlns:p14="http://schemas.microsoft.com/office/powerpoint/2010/main" val="1091408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cs typeface="Times New Roman" panose="02020603050405020304" pitchFamily="18" charset="0"/>
              </a:rPr>
              <a:t>Προϋπάρχουσα</a:t>
            </a:r>
            <a:r>
              <a:rPr lang="el-GR" sz="3200" b="1" dirty="0">
                <a:latin typeface="Times New Roman" panose="02020603050405020304" pitchFamily="18" charset="0"/>
                <a:cs typeface="Times New Roman" panose="02020603050405020304" pitchFamily="18" charset="0"/>
              </a:rPr>
              <a:t> γνώση (από προπτυχιακό μάθημα)</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fontScale="92500" lnSpcReduction="10000"/>
          </a:bodyPr>
          <a:lstStyle/>
          <a:p>
            <a:pPr marL="0" marR="0" lvl="3" indent="0" algn="just" defTabSz="914400" eaLnBrk="1" fontAlgn="auto" latinLnBrk="0" hangingPunct="1">
              <a:lnSpc>
                <a:spcPct val="100000"/>
              </a:lnSpc>
              <a:spcBef>
                <a:spcPts val="0"/>
              </a:spcBef>
              <a:spcAft>
                <a:spcPts val="0"/>
              </a:spcAft>
              <a:buClrTx/>
              <a:buSzTx/>
              <a:buFont typeface="Arial" charset="0"/>
              <a:buNone/>
              <a:tabLst/>
              <a:defRPr/>
            </a:pPr>
            <a:r>
              <a:rPr lang="el-GR" sz="2800" dirty="0">
                <a:latin typeface="Times New Roman" panose="02020603050405020304" pitchFamily="18" charset="0"/>
                <a:cs typeface="Times New Roman" panose="02020603050405020304" pitchFamily="18" charset="0"/>
              </a:rPr>
              <a:t>Στα </a:t>
            </a:r>
            <a:r>
              <a:rPr lang="el-GR" sz="2800" dirty="0" err="1">
                <a:latin typeface="Times New Roman" panose="02020603050405020304" pitchFamily="18" charset="0"/>
                <a:cs typeface="Times New Roman" panose="02020603050405020304" pitchFamily="18" charset="0"/>
              </a:rPr>
              <a:t>πλα</a:t>
            </a:r>
            <a:r>
              <a:rPr lang="en-US" sz="2800" dirty="0" err="1">
                <a:latin typeface="Times New Roman" panose="02020603050405020304" pitchFamily="18" charset="0"/>
                <a:cs typeface="Times New Roman" panose="02020603050405020304" pitchFamily="18" charset="0"/>
              </a:rPr>
              <a:t>ί</a:t>
            </a:r>
            <a:r>
              <a:rPr lang="el-GR" sz="2800" dirty="0" err="1">
                <a:latin typeface="Times New Roman" panose="02020603050405020304" pitchFamily="18" charset="0"/>
                <a:cs typeface="Times New Roman" panose="02020603050405020304" pitchFamily="18" charset="0"/>
              </a:rPr>
              <a:t>σια</a:t>
            </a:r>
            <a:r>
              <a:rPr lang="el-GR" sz="2800" dirty="0">
                <a:latin typeface="Times New Roman" panose="02020603050405020304" pitchFamily="18" charset="0"/>
                <a:cs typeface="Times New Roman" panose="02020603050405020304" pitchFamily="18" charset="0"/>
              </a:rPr>
              <a:t> της Γενετικής Φωνολογίας, τα δύο είδη ποικιλίας είναι εντελώς διακριτά:</a:t>
            </a:r>
          </a:p>
          <a:p>
            <a:pPr marL="0" marR="0" lvl="3" indent="0" algn="just" defTabSz="914400" eaLnBrk="1" fontAlgn="auto" latinLnBrk="0" hangingPunct="1">
              <a:lnSpc>
                <a:spcPct val="100000"/>
              </a:lnSpc>
              <a:spcBef>
                <a:spcPts val="0"/>
              </a:spcBef>
              <a:spcAft>
                <a:spcPts val="0"/>
              </a:spcAft>
              <a:buClrTx/>
              <a:buSzTx/>
              <a:buFont typeface="Arial" charset="0"/>
              <a:buNone/>
              <a:tabLst/>
              <a:defRPr/>
            </a:pPr>
            <a:endParaRPr lang="el-GR" sz="2800" dirty="0">
              <a:latin typeface="Times New Roman" panose="02020603050405020304" pitchFamily="18" charset="0"/>
              <a:cs typeface="Times New Roman" panose="02020603050405020304" pitchFamily="18" charset="0"/>
            </a:endParaRPr>
          </a:p>
          <a:p>
            <a:pPr marL="457200" marR="0" lvl="3" indent="-45720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800" dirty="0" err="1">
                <a:latin typeface="Times New Roman" panose="02020603050405020304" pitchFamily="18" charset="0"/>
                <a:cs typeface="Times New Roman" panose="02020603050405020304" pitchFamily="18" charset="0"/>
              </a:rPr>
              <a:t>Αλλοφωνία</a:t>
            </a:r>
            <a:r>
              <a:rPr lang="el-GR" sz="2800" dirty="0">
                <a:latin typeface="Times New Roman" panose="02020603050405020304" pitchFamily="18" charset="0"/>
                <a:cs typeface="Times New Roman" panose="02020603050405020304" pitchFamily="18" charset="0"/>
              </a:rPr>
              <a:t> = μέρος της φωνολογικής δομής, ερμηνεύεται βάση </a:t>
            </a:r>
            <a:r>
              <a:rPr lang="el-GR" sz="2800" dirty="0" err="1">
                <a:latin typeface="Times New Roman" panose="02020603050405020304" pitchFamily="18" charset="0"/>
                <a:cs typeface="Times New Roman" panose="02020603050405020304" pitchFamily="18" charset="0"/>
              </a:rPr>
              <a:t>φωνοτακτικών</a:t>
            </a:r>
            <a:r>
              <a:rPr lang="el-GR" sz="2800" dirty="0">
                <a:latin typeface="Times New Roman" panose="02020603050405020304" pitchFamily="18" charset="0"/>
                <a:cs typeface="Times New Roman" panose="02020603050405020304" pitchFamily="18" charset="0"/>
              </a:rPr>
              <a:t> περιορισμών, </a:t>
            </a:r>
          </a:p>
          <a:p>
            <a:pPr marL="0" marR="0" lvl="3" indent="0" algn="just" defTabSz="914400" eaLnBrk="1" fontAlgn="auto" latinLnBrk="0" hangingPunct="1">
              <a:lnSpc>
                <a:spcPct val="100000"/>
              </a:lnSpc>
              <a:spcBef>
                <a:spcPts val="0"/>
              </a:spcBef>
              <a:spcAft>
                <a:spcPts val="0"/>
              </a:spcAft>
              <a:buClrTx/>
              <a:buSzTx/>
              <a:buNone/>
              <a:tabLst/>
              <a:defRPr/>
            </a:pPr>
            <a:r>
              <a:rPr lang="el-GR" sz="2800" dirty="0">
                <a:latin typeface="Times New Roman" panose="02020603050405020304" pitchFamily="18" charset="0"/>
                <a:cs typeface="Times New Roman" panose="02020603050405020304" pitchFamily="18" charset="0"/>
              </a:rPr>
              <a:t>	ΚΑΤΗΓΟΡΙΚΟ χαρακτηριστικό</a:t>
            </a:r>
          </a:p>
          <a:p>
            <a:pPr marL="457200" marR="0" lvl="3" indent="-45720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l-GR" sz="2800" dirty="0">
              <a:latin typeface="Times New Roman" panose="02020603050405020304" pitchFamily="18" charset="0"/>
              <a:cs typeface="Times New Roman" panose="02020603050405020304" pitchFamily="18" charset="0"/>
            </a:endParaRPr>
          </a:p>
          <a:p>
            <a:pPr marL="457200" marR="0" lvl="3" indent="-45720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sz="2800" dirty="0">
                <a:latin typeface="Times New Roman" panose="02020603050405020304" pitchFamily="18" charset="0"/>
                <a:cs typeface="Times New Roman" panose="02020603050405020304" pitchFamily="18" charset="0"/>
              </a:rPr>
              <a:t>Ελεύθερη ποικιλία = δεν υπάρχει φωνολογική ερμηνεία, κατ’ ανάγκη περιφερειακό ζήτημα, στα όρια της Διαλεκτολογίας &amp; Κοινωνιογλωσσολογίας</a:t>
            </a:r>
          </a:p>
          <a:p>
            <a:pPr marL="0" marR="0" lvl="3" indent="0" algn="just" defTabSz="914400" eaLnBrk="1" fontAlgn="auto" latinLnBrk="0" hangingPunct="1">
              <a:lnSpc>
                <a:spcPct val="100000"/>
              </a:lnSpc>
              <a:spcBef>
                <a:spcPts val="0"/>
              </a:spcBef>
              <a:spcAft>
                <a:spcPts val="0"/>
              </a:spcAft>
              <a:buClrTx/>
              <a:buSzTx/>
              <a:buNone/>
              <a:tabLst/>
              <a:defRPr/>
            </a:pPr>
            <a:r>
              <a:rPr lang="el-GR" sz="2800" dirty="0">
                <a:latin typeface="Times New Roman" panose="02020603050405020304" pitchFamily="18" charset="0"/>
                <a:cs typeface="Times New Roman" panose="02020603050405020304" pitchFamily="18" charset="0"/>
              </a:rPr>
              <a:t>	ΠΟΣΟΣΤΙΑΙΟ χαρακτηριστικό</a:t>
            </a:r>
            <a:endParaRPr lang="en-US" sz="2800" dirty="0">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2100468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cs typeface="Times New Roman" panose="02020603050405020304" pitchFamily="18" charset="0"/>
              </a:rPr>
              <a:t>Προϋπάρχουσα</a:t>
            </a:r>
            <a:r>
              <a:rPr lang="el-GR" sz="3200" b="1" dirty="0">
                <a:latin typeface="Times New Roman" panose="02020603050405020304" pitchFamily="18" charset="0"/>
                <a:cs typeface="Times New Roman" panose="02020603050405020304" pitchFamily="18" charset="0"/>
              </a:rPr>
              <a:t> γνώση (από προπτυχιακό μάθημα)</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a:bodyPr>
          <a:lstStyle/>
          <a:p>
            <a:pPr marL="0" marR="0" lvl="3" indent="0" algn="just" defTabSz="914400" eaLnBrk="1" fontAlgn="auto" latinLnBrk="0" hangingPunct="1">
              <a:lnSpc>
                <a:spcPct val="100000"/>
              </a:lnSpc>
              <a:spcBef>
                <a:spcPts val="0"/>
              </a:spcBef>
              <a:spcAft>
                <a:spcPts val="0"/>
              </a:spcAft>
              <a:buClrTx/>
              <a:buSzTx/>
              <a:buFont typeface="Arial" charset="0"/>
              <a:buNone/>
              <a:tabLst/>
              <a:defRPr/>
            </a:pPr>
            <a:r>
              <a:rPr lang="el-GR" sz="2800" dirty="0">
                <a:latin typeface="Times New Roman" panose="02020603050405020304" pitchFamily="18" charset="0"/>
                <a:cs typeface="Times New Roman" panose="02020603050405020304" pitchFamily="18" charset="0"/>
              </a:rPr>
              <a:t>«Νέες» Φωνολογικές Θεωρίες επιτρέπουν μια πιο βαθιά κατανόηση του ζητήματος</a:t>
            </a:r>
          </a:p>
          <a:p>
            <a:pPr marL="0" marR="0" lvl="3" indent="0" algn="just" defTabSz="914400" eaLnBrk="1" fontAlgn="auto" latinLnBrk="0" hangingPunct="1">
              <a:lnSpc>
                <a:spcPct val="100000"/>
              </a:lnSpc>
              <a:spcBef>
                <a:spcPts val="0"/>
              </a:spcBef>
              <a:spcAft>
                <a:spcPts val="0"/>
              </a:spcAft>
              <a:buClrTx/>
              <a:buSzTx/>
              <a:buFont typeface="Arial" charset="0"/>
              <a:buNone/>
              <a:tabLst/>
              <a:defRPr/>
            </a:pPr>
            <a:endParaRPr lang="el-GR" sz="2800" dirty="0">
              <a:latin typeface="Times New Roman" panose="02020603050405020304" pitchFamily="18" charset="0"/>
              <a:cs typeface="Times New Roman" panose="02020603050405020304" pitchFamily="18" charset="0"/>
            </a:endParaRPr>
          </a:p>
          <a:p>
            <a:pPr marL="0" marR="0" lvl="3" indent="0" algn="just" defTabSz="914400" eaLnBrk="1" fontAlgn="auto" latinLnBrk="0" hangingPunct="1">
              <a:lnSpc>
                <a:spcPct val="100000"/>
              </a:lnSpc>
              <a:spcBef>
                <a:spcPts val="0"/>
              </a:spcBef>
              <a:spcAft>
                <a:spcPts val="0"/>
              </a:spcAft>
              <a:buClrTx/>
              <a:buSzTx/>
              <a:buFont typeface="Arial" charset="0"/>
              <a:buNone/>
              <a:tabLst/>
              <a:defRPr/>
            </a:pPr>
            <a:r>
              <a:rPr lang="el-GR" sz="2800" b="1" dirty="0">
                <a:latin typeface="Times New Roman" panose="02020603050405020304" pitchFamily="18" charset="0"/>
                <a:cs typeface="Times New Roman" panose="02020603050405020304" pitchFamily="18" charset="0"/>
              </a:rPr>
              <a:t>	Λεξική Φωνολογία: </a:t>
            </a: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Δεν είναι μόνο το φωνητικό / φωνολογικό περιβάλλον που καθορίζει και εξηγεί την </a:t>
            </a:r>
            <a:r>
              <a:rPr lang="el-GR" sz="2800" dirty="0" err="1">
                <a:latin typeface="Times New Roman" panose="02020603050405020304" pitchFamily="18" charset="0"/>
                <a:cs typeface="Times New Roman" panose="02020603050405020304" pitchFamily="18" charset="0"/>
              </a:rPr>
              <a:t>αλλοφωνία</a:t>
            </a:r>
            <a:r>
              <a:rPr lang="el-GR" sz="2800" dirty="0">
                <a:latin typeface="Times New Roman" panose="02020603050405020304" pitchFamily="18" charset="0"/>
                <a:cs typeface="Times New Roman" panose="02020603050405020304" pitchFamily="18" charset="0"/>
              </a:rPr>
              <a:t>, αλλά και το μορφολογικό</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solidFill>
                  <a:schemeClr val="bg1"/>
                </a:solidFill>
                <a:latin typeface="Times New Roman" panose="02020603050405020304" pitchFamily="18" charset="0"/>
                <a:cs typeface="Times New Roman" panose="02020603050405020304" pitchFamily="18" charset="0"/>
              </a:rPr>
              <a:t>Οι </a:t>
            </a:r>
            <a:r>
              <a:rPr lang="el-GR" sz="2800" dirty="0" err="1">
                <a:solidFill>
                  <a:schemeClr val="bg1"/>
                </a:solidFill>
                <a:latin typeface="Times New Roman" panose="02020603050405020304" pitchFamily="18" charset="0"/>
                <a:cs typeface="Times New Roman" panose="02020603050405020304" pitchFamily="18" charset="0"/>
              </a:rPr>
              <a:t>μεταλεξικοί</a:t>
            </a:r>
            <a:r>
              <a:rPr lang="el-GR" sz="2800" dirty="0">
                <a:solidFill>
                  <a:schemeClr val="bg1"/>
                </a:solidFill>
                <a:latin typeface="Times New Roman" panose="02020603050405020304" pitchFamily="18" charset="0"/>
                <a:cs typeface="Times New Roman" panose="02020603050405020304" pitchFamily="18" charset="0"/>
              </a:rPr>
              <a:t> κανόνες δεν είναι ΚΑΤΗΓΟΡΙΚΟΙ αλλά ΠΟΣΟΣΤΙΑΙΟΙ</a:t>
            </a:r>
            <a:endParaRPr lang="en-US" sz="2800" dirty="0">
              <a:solidFill>
                <a:schemeClr val="bg1"/>
              </a:solidFill>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4119798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cs typeface="Times New Roman" panose="02020603050405020304" pitchFamily="18" charset="0"/>
              </a:rPr>
              <a:t>Προϋπάρχουσα</a:t>
            </a:r>
            <a:r>
              <a:rPr lang="el-GR" sz="3200" b="1" dirty="0">
                <a:latin typeface="Times New Roman" panose="02020603050405020304" pitchFamily="18" charset="0"/>
                <a:cs typeface="Times New Roman" panose="02020603050405020304" pitchFamily="18" charset="0"/>
              </a:rPr>
              <a:t> γνώση (από προπτυχιακό μάθημα)</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a:bodyPr>
          <a:lstStyle/>
          <a:p>
            <a:pPr marL="0" marR="0" lvl="3" indent="0" algn="just" defTabSz="914400" eaLnBrk="1" fontAlgn="auto" latinLnBrk="0" hangingPunct="1">
              <a:lnSpc>
                <a:spcPct val="100000"/>
              </a:lnSpc>
              <a:spcBef>
                <a:spcPts val="0"/>
              </a:spcBef>
              <a:spcAft>
                <a:spcPts val="0"/>
              </a:spcAft>
              <a:buClrTx/>
              <a:buSzTx/>
              <a:buFont typeface="Arial" charset="0"/>
              <a:buNone/>
              <a:tabLst/>
              <a:defRPr/>
            </a:pPr>
            <a:r>
              <a:rPr lang="el-GR" sz="2800" dirty="0">
                <a:latin typeface="Times New Roman" panose="02020603050405020304" pitchFamily="18" charset="0"/>
                <a:cs typeface="Times New Roman" panose="02020603050405020304" pitchFamily="18" charset="0"/>
              </a:rPr>
              <a:t>«Νέες» Φωνολογικές Θεωρίες επιτρέπουν μια πιο βαθιά κατανόηση του ζητήματος</a:t>
            </a:r>
          </a:p>
          <a:p>
            <a:pPr marL="0" marR="0" lvl="3" indent="0" algn="just" defTabSz="914400" eaLnBrk="1" fontAlgn="auto" latinLnBrk="0" hangingPunct="1">
              <a:lnSpc>
                <a:spcPct val="100000"/>
              </a:lnSpc>
              <a:spcBef>
                <a:spcPts val="0"/>
              </a:spcBef>
              <a:spcAft>
                <a:spcPts val="0"/>
              </a:spcAft>
              <a:buClrTx/>
              <a:buSzTx/>
              <a:buFont typeface="Arial" charset="0"/>
              <a:buNone/>
              <a:tabLst/>
              <a:defRPr/>
            </a:pPr>
            <a:endParaRPr lang="el-GR" sz="2800" dirty="0">
              <a:latin typeface="Times New Roman" panose="02020603050405020304" pitchFamily="18" charset="0"/>
              <a:cs typeface="Times New Roman" panose="02020603050405020304" pitchFamily="18" charset="0"/>
            </a:endParaRPr>
          </a:p>
          <a:p>
            <a:pPr marL="0" marR="0" lvl="3" indent="0" algn="just" defTabSz="914400" eaLnBrk="1" fontAlgn="auto" latinLnBrk="0" hangingPunct="1">
              <a:lnSpc>
                <a:spcPct val="100000"/>
              </a:lnSpc>
              <a:spcBef>
                <a:spcPts val="0"/>
              </a:spcBef>
              <a:spcAft>
                <a:spcPts val="0"/>
              </a:spcAft>
              <a:buClrTx/>
              <a:buSzTx/>
              <a:buFont typeface="Arial" charset="0"/>
              <a:buNone/>
              <a:tabLst/>
              <a:defRPr/>
            </a:pPr>
            <a:r>
              <a:rPr lang="el-GR" sz="2800" b="1" dirty="0">
                <a:latin typeface="Times New Roman" panose="02020603050405020304" pitchFamily="18" charset="0"/>
                <a:cs typeface="Times New Roman" panose="02020603050405020304" pitchFamily="18" charset="0"/>
              </a:rPr>
              <a:t>	Λεξική Φωνολογία: </a:t>
            </a: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Δεν είναι μόνο το φωνητικό / φωνολογικό περιβάλλον που καθορίζει και εξηγεί την </a:t>
            </a:r>
            <a:r>
              <a:rPr lang="el-GR" sz="2800" dirty="0" err="1">
                <a:latin typeface="Times New Roman" panose="02020603050405020304" pitchFamily="18" charset="0"/>
                <a:cs typeface="Times New Roman" panose="02020603050405020304" pitchFamily="18" charset="0"/>
              </a:rPr>
              <a:t>αλλοφωνία</a:t>
            </a:r>
            <a:r>
              <a:rPr lang="el-GR" sz="2800" dirty="0">
                <a:latin typeface="Times New Roman" panose="02020603050405020304" pitchFamily="18" charset="0"/>
                <a:cs typeface="Times New Roman" panose="02020603050405020304" pitchFamily="18" charset="0"/>
              </a:rPr>
              <a:t>, αλλά και το μορφολογικό</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Οι </a:t>
            </a:r>
            <a:r>
              <a:rPr lang="el-GR" sz="2800" dirty="0" err="1">
                <a:latin typeface="Times New Roman" panose="02020603050405020304" pitchFamily="18" charset="0"/>
                <a:cs typeface="Times New Roman" panose="02020603050405020304" pitchFamily="18" charset="0"/>
              </a:rPr>
              <a:t>μεταλεξικοί</a:t>
            </a:r>
            <a:r>
              <a:rPr lang="el-GR" sz="2800" dirty="0">
                <a:latin typeface="Times New Roman" panose="02020603050405020304" pitchFamily="18" charset="0"/>
                <a:cs typeface="Times New Roman" panose="02020603050405020304" pitchFamily="18" charset="0"/>
              </a:rPr>
              <a:t> κανόνες δεν είναι ΚΑΤΗΓΟΡΙΚΟΙ αλλά ΠΟΣΟΣΤΙΑΙΟΙ</a:t>
            </a:r>
            <a:endParaRPr lang="en-US" sz="2800" dirty="0">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754352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ea typeface="Times New Roman" charset="0"/>
                <a:cs typeface="Times New Roman" panose="02020603050405020304" pitchFamily="18" charset="0"/>
              </a:rPr>
              <a:t>Συμβολή κι άλλων θεωριών (Φωνολογικών και όχι μόνο)</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1414" y="1890793"/>
            <a:ext cx="10891776" cy="4440559"/>
          </a:xfrm>
        </p:spPr>
        <p:txBody>
          <a:bodyPr>
            <a:normAutofit fontScale="92500" lnSpcReduction="10000"/>
          </a:bodyPr>
          <a:lstStyle/>
          <a:p>
            <a:pPr marL="0" marR="0" lvl="3" indent="0" algn="just" defTabSz="914400" eaLnBrk="1" fontAlgn="auto" latinLnBrk="0" hangingPunct="1">
              <a:lnSpc>
                <a:spcPct val="100000"/>
              </a:lnSpc>
              <a:spcBef>
                <a:spcPts val="0"/>
              </a:spcBef>
              <a:spcAft>
                <a:spcPts val="0"/>
              </a:spcAft>
              <a:buClrTx/>
              <a:buSzTx/>
              <a:buFont typeface="Arial" charset="0"/>
              <a:buNone/>
              <a:tabLst/>
              <a:defRPr/>
            </a:pPr>
            <a:r>
              <a:rPr lang="el-GR" sz="2800" b="1" dirty="0">
                <a:latin typeface="Times New Roman" panose="02020603050405020304" pitchFamily="18" charset="0"/>
                <a:cs typeface="Times New Roman" panose="02020603050405020304" pitchFamily="18" charset="0"/>
              </a:rPr>
              <a:t>	</a:t>
            </a:r>
            <a:r>
              <a:rPr lang="el-GR" sz="2800" b="1" dirty="0" err="1">
                <a:latin typeface="Times New Roman" panose="02020603050405020304" pitchFamily="18" charset="0"/>
                <a:cs typeface="Times New Roman" panose="02020603050405020304" pitchFamily="18" charset="0"/>
              </a:rPr>
              <a:t>Κοινωνιογλωσσολογ</a:t>
            </a:r>
            <a:r>
              <a:rPr lang="en-US" sz="2800" b="1" dirty="0" err="1">
                <a:latin typeface="Times New Roman" panose="02020603050405020304" pitchFamily="18" charset="0"/>
                <a:cs typeface="Times New Roman" panose="02020603050405020304" pitchFamily="18" charset="0"/>
              </a:rPr>
              <a:t>ί</a:t>
            </a:r>
            <a:r>
              <a:rPr lang="el-GR" sz="2800" b="1" dirty="0">
                <a:latin typeface="Times New Roman" panose="02020603050405020304" pitchFamily="18" charset="0"/>
                <a:cs typeface="Times New Roman" panose="02020603050405020304" pitchFamily="18" charset="0"/>
              </a:rPr>
              <a:t>α:</a:t>
            </a: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Η ελεύθερη ποικιλία δεν είναι καθόλου ελεύθερη. Καθορίζεται από την ανάγκη των ομιλητών να δηλώσουν και να διαχειριστούν διαφορετικές ταυτότητες.</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Οι ελεύθερες ποικιλίες μεταβάλλονται ποσοτικά με συγκεκριμένα μοτίβα (</a:t>
            </a:r>
            <a:r>
              <a:rPr lang="en-US" sz="2800" dirty="0">
                <a:latin typeface="Times New Roman" panose="02020603050405020304" pitchFamily="18" charset="0"/>
                <a:cs typeface="Times New Roman" panose="02020603050405020304" pitchFamily="18" charset="0"/>
              </a:rPr>
              <a:t>S</a:t>
            </a:r>
            <a:r>
              <a:rPr lang="el-GR"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curve</a:t>
            </a:r>
            <a:r>
              <a:rPr lang="el-GR" sz="2800" dirty="0">
                <a:latin typeface="Times New Roman" panose="02020603050405020304" pitchFamily="18" charset="0"/>
                <a:cs typeface="Times New Roman" panose="02020603050405020304" pitchFamily="18" charset="0"/>
              </a:rPr>
              <a:t>), τα οποία, μακροπρόθεσμα, μπορούν να διαφοροποιήσουν ακόμη και την πραγμάτωση της φωνολογικής μονάδας –άρα δεν είναι περιφερειακό φαινόμενο, αλλά εν δυνάμει μέρος του πυρήνα της φωνολογικής δομής.</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Ο </a:t>
            </a:r>
            <a:r>
              <a:rPr lang="en-US" sz="2800" dirty="0" err="1">
                <a:latin typeface="Times New Roman" panose="02020603050405020304" pitchFamily="18" charset="0"/>
                <a:cs typeface="Times New Roman" panose="02020603050405020304" pitchFamily="18" charset="0"/>
              </a:rPr>
              <a:t>Labov</a:t>
            </a:r>
            <a:r>
              <a:rPr lang="el-GR" sz="2800" dirty="0">
                <a:latin typeface="Times New Roman" panose="02020603050405020304" pitchFamily="18" charset="0"/>
                <a:cs typeface="Times New Roman" panose="02020603050405020304" pitchFamily="18" charset="0"/>
              </a:rPr>
              <a:t> διατύπωσε κανόνες </a:t>
            </a:r>
            <a:r>
              <a:rPr lang="en-US" sz="2800" dirty="0">
                <a:latin typeface="Times New Roman" panose="02020603050405020304" pitchFamily="18" charset="0"/>
                <a:cs typeface="Times New Roman" panose="02020603050405020304" pitchFamily="18" charset="0"/>
              </a:rPr>
              <a:t>(variable rules) </a:t>
            </a:r>
            <a:r>
              <a:rPr lang="el-GR" sz="2800" dirty="0">
                <a:latin typeface="Times New Roman" panose="02020603050405020304" pitchFamily="18" charset="0"/>
                <a:cs typeface="Times New Roman" panose="02020603050405020304" pitchFamily="18" charset="0"/>
              </a:rPr>
              <a:t>οι οποίοι κωδικοποιούν, περιγράφουν και ‘ερμηνεύουν’ τις ελεύθερες ποικιλίες.</a:t>
            </a:r>
            <a:endParaRPr lang="en-US" sz="2800" dirty="0">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3557624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ea typeface="Times New Roman" charset="0"/>
                <a:cs typeface="Times New Roman" panose="02020603050405020304" pitchFamily="18" charset="0"/>
              </a:rPr>
              <a:t>Συμβολή κι άλλων θεωριών (Φωνολογικών και όχι μόνο)</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lnSpcReduction="10000"/>
          </a:bodyPr>
          <a:lstStyle/>
          <a:p>
            <a:pPr marL="0" marR="0" lvl="3" indent="0" algn="just" defTabSz="914400" eaLnBrk="1" fontAlgn="auto" latinLnBrk="0" hangingPunct="1">
              <a:lnSpc>
                <a:spcPct val="100000"/>
              </a:lnSpc>
              <a:spcBef>
                <a:spcPts val="0"/>
              </a:spcBef>
              <a:spcAft>
                <a:spcPts val="0"/>
              </a:spcAft>
              <a:buClrTx/>
              <a:buSzTx/>
              <a:buFont typeface="Arial" charset="0"/>
              <a:buNone/>
              <a:tabLst/>
              <a:defRPr/>
            </a:pPr>
            <a:r>
              <a:rPr lang="el-GR" sz="2800" b="1"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Exemplar Theory:</a:t>
            </a: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Οι αλλαγές στο φωνολογικό επίπεδο γίνονται εξαιτίας της εξέλιξης της χρήσης των ελεύθερων ποικιλιών σε όλο και περισσότερες λέξεις.</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Η συχνότητα εμφάνισης των λέξεων παίζει καθοριστικό ρόλο στην εξέλιξη και επέκταση της ποικιλίας. Σπάνια εμφανιζόμενες λέξεις τείνουν να αντιστέκονται στην ποικιλία, συχνά εμφανιζόμενες λέξεις, τείνουν να ενισχύουν την εμφάνιση νέων ελεύθερων ποικιλιών.</a:t>
            </a:r>
            <a:endParaRPr lang="en-US" sz="2800" dirty="0">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267264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ea typeface="Times New Roman" charset="0"/>
                <a:cs typeface="Times New Roman" panose="02020603050405020304" pitchFamily="18" charset="0"/>
              </a:rPr>
              <a:t>Συμβολή κι άλλων θεωριών (Φωνολογικών και όχι μόνο)</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lnSpcReduction="10000"/>
          </a:bodyPr>
          <a:lstStyle/>
          <a:p>
            <a:pPr marL="0" marR="0" lvl="3" indent="0" algn="just" defTabSz="914400" eaLnBrk="1" fontAlgn="auto" latinLnBrk="0" hangingPunct="1">
              <a:lnSpc>
                <a:spcPct val="100000"/>
              </a:lnSpc>
              <a:spcBef>
                <a:spcPts val="0"/>
              </a:spcBef>
              <a:spcAft>
                <a:spcPts val="0"/>
              </a:spcAft>
              <a:buClrTx/>
              <a:buSzTx/>
              <a:buFont typeface="Arial" charset="0"/>
              <a:buNone/>
              <a:tabLst/>
              <a:defRPr/>
            </a:pPr>
            <a:r>
              <a:rPr lang="el-GR" sz="2800" b="1"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Optimality Theory </a:t>
            </a:r>
            <a:r>
              <a:rPr lang="el-GR" sz="2800" b="1" dirty="0">
                <a:latin typeface="Times New Roman" panose="02020603050405020304" pitchFamily="18" charset="0"/>
                <a:cs typeface="Times New Roman" panose="02020603050405020304" pitchFamily="18" charset="0"/>
              </a:rPr>
              <a:t>(Θεωρία του </a:t>
            </a:r>
            <a:r>
              <a:rPr lang="el-GR" sz="2800" b="1" dirty="0" err="1">
                <a:latin typeface="Times New Roman" panose="02020603050405020304" pitchFamily="18" charset="0"/>
                <a:cs typeface="Times New Roman" panose="02020603050405020304" pitchFamily="18" charset="0"/>
              </a:rPr>
              <a:t>Βελτίστου</a:t>
            </a:r>
            <a:r>
              <a:rPr lang="el-GR" sz="2800" b="1" dirty="0">
                <a:latin typeface="Times New Roman" panose="02020603050405020304" pitchFamily="18" charset="0"/>
                <a:cs typeface="Times New Roman" panose="02020603050405020304" pitchFamily="18" charset="0"/>
              </a:rPr>
              <a:t>):</a:t>
            </a: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Ταυτόχρονη και ιεραρχική επιρροή διάφορων περιορισμών από όλα τα γλωσσικά επίπεδα (όπως: λεξικό, μορφολογικό, φωνολογικό και προσωδιακό). </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Κάποιοι περιορισμοί μπορούν να παραβιαστούν αλλά όχι όλοι.</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Η ποικιλότητα είναι προϊόν είτε παράλληλων γραμματικών –με διαφορετική ιεράρχηση περιορισμών-, είτε αμαρκάριστων περιορισμών ως προς την μεταξύ τους ιεραρχική σχέση</a:t>
            </a:r>
          </a:p>
          <a:p>
            <a:pPr marL="0" marR="0" lvl="3" indent="0" algn="just" defTabSz="914400" eaLnBrk="1" fontAlgn="auto" latinLnBrk="0" hangingPunct="1">
              <a:lnSpc>
                <a:spcPct val="100000"/>
              </a:lnSpc>
              <a:spcBef>
                <a:spcPts val="0"/>
              </a:spcBef>
              <a:spcAft>
                <a:spcPts val="0"/>
              </a:spcAft>
              <a:buClrTx/>
              <a:buSzTx/>
              <a:buFont typeface="Arial" charset="0"/>
              <a:buNone/>
              <a:tabLst/>
              <a:defRPr/>
            </a:pPr>
            <a:endParaRPr lang="en-US" sz="2800" dirty="0">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2061636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ea typeface="Times New Roman" charset="0"/>
                <a:cs typeface="Times New Roman" panose="02020603050405020304" pitchFamily="18" charset="0"/>
              </a:rPr>
              <a:t>Συμβολή κι άλλων θεωριών (Φωνολογικών και όχι μόνο)</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fontScale="92500" lnSpcReduction="10000"/>
          </a:bodyPr>
          <a:lstStyle/>
          <a:p>
            <a:pPr marL="0" marR="0" lvl="3" indent="0" algn="just" defTabSz="914400" eaLnBrk="1" fontAlgn="auto" latinLnBrk="0" hangingPunct="1">
              <a:lnSpc>
                <a:spcPct val="100000"/>
              </a:lnSpc>
              <a:spcBef>
                <a:spcPts val="0"/>
              </a:spcBef>
              <a:spcAft>
                <a:spcPts val="0"/>
              </a:spcAft>
              <a:buClrTx/>
              <a:buSzTx/>
              <a:buFont typeface="Arial" charset="0"/>
              <a:buNone/>
              <a:tabLst/>
              <a:defRPr/>
            </a:pPr>
            <a:r>
              <a:rPr lang="el-GR" sz="2800" b="1"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Variationist Approach</a:t>
            </a:r>
            <a:r>
              <a:rPr lang="el-GR" sz="2800" b="1" dirty="0">
                <a:latin typeface="Times New Roman" panose="02020603050405020304" pitchFamily="18" charset="0"/>
                <a:cs typeface="Times New Roman" panose="02020603050405020304" pitchFamily="18" charset="0"/>
              </a:rPr>
              <a:t> / </a:t>
            </a: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Sociophonetics</a:t>
            </a:r>
            <a:r>
              <a:rPr lang="en-US" sz="2800" b="1" dirty="0">
                <a:latin typeface="Times New Roman" panose="02020603050405020304" pitchFamily="18" charset="0"/>
                <a:cs typeface="Times New Roman" panose="02020603050405020304" pitchFamily="18" charset="0"/>
              </a:rPr>
              <a:t>)</a:t>
            </a:r>
            <a:r>
              <a:rPr lang="el-GR" sz="2800" b="1" dirty="0">
                <a:latin typeface="Times New Roman" panose="02020603050405020304" pitchFamily="18" charset="0"/>
                <a:cs typeface="Times New Roman" panose="02020603050405020304" pitchFamily="18" charset="0"/>
              </a:rPr>
              <a:t>:</a:t>
            </a: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Μορφή: πιο αναλυτικές περιγραφές της ποικιλότητας. Χρήση πληροφοριών της ακουστικής φωνητικής (όπως φασματογραφήματα, συχνότητες συντονισμού, διάρκεια, ένταση κλπ.) για την περιγραφή και κωδικοποίηση των διαφορετικών πραγματώσεων των φωνολογικών μονάδων και των φωνολογικών φαινομένων.</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Επιρροή όχι μόνο από το φωνητικό / φωνολογικό περιβάλλον, αλλά αλληλεπίδραση διάφορων γλωσσικών επιπέδων, ακόμη εκείνου της πραγματολογίας.</a:t>
            </a:r>
            <a:endParaRPr lang="en-US" sz="2800" dirty="0">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158042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ea typeface="Times New Roman" charset="0"/>
                <a:cs typeface="Times New Roman" panose="02020603050405020304" pitchFamily="18" charset="0"/>
              </a:rPr>
              <a:t>Στόχοι του μαθήματος</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a:bodyPr>
          <a:lstStyle/>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Περιγραφή των διαφορετικών μορφών μιας φωνολογικής μονάδας ή ενός φωνολογικού φαινομένου με τη βοήθεια της ακουστικής φωνητικής και των εργαλείων της.</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Κατανόηση της πιθανής αλληλεπίδρασης διαφόρων γλωσσικών επιπέδων στην εμφάνιση ενός φωνολογικού φαινομένου.</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Εφαρμογή των παραπάνω σε διαλεκτικό φυσικό λόγο.</a:t>
            </a: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2082073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ea typeface="Times New Roman" charset="0"/>
                <a:cs typeface="Times New Roman" panose="02020603050405020304" pitchFamily="18" charset="0"/>
              </a:rPr>
              <a:t>Στόχοι του μαθήματος</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a:bodyPr>
          <a:lstStyle/>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Περιγραφή των διαφορετικών μορφών μιας φωνολογικής μονάδας ή ενός φωνολογικού φαινομένου με τη βοήθεια της ακουστικής φωνητικής και των εργαλείων της.</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Κατανόηση της πιθανής αλληλεπίδρασης διαφόρων γλωσσικών επιπέδων στην εμφάνιση ενός φωνολογικού φαινομένου.</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Εφαρμογή των παραπάνω σε διαλεκτικό φυσικό λόγο.</a:t>
            </a: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2770122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ea typeface="Times New Roman" charset="0"/>
                <a:cs typeface="Times New Roman" panose="02020603050405020304" pitchFamily="18" charset="0"/>
              </a:rPr>
              <a:t>Επόμενο μάθημα</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a:bodyPr>
          <a:lstStyle/>
          <a:p>
            <a:pPr marL="0" lvl="3" indent="0" algn="just">
              <a:lnSpc>
                <a:spcPct val="100000"/>
              </a:lnSpc>
              <a:spcBef>
                <a:spcPts val="0"/>
              </a:spcBef>
              <a:spcAft>
                <a:spcPts val="0"/>
              </a:spcAft>
              <a:buClrTx/>
              <a:buNone/>
              <a:defRPr/>
            </a:pPr>
            <a:endParaRPr lang="el-GR" sz="2800" dirty="0">
              <a:latin typeface="Times New Roman" panose="02020603050405020304" pitchFamily="18" charset="0"/>
              <a:cs typeface="Times New Roman" panose="02020603050405020304" pitchFamily="18" charset="0"/>
            </a:endParaRPr>
          </a:p>
          <a:p>
            <a:pPr marL="0" lvl="3" indent="0" algn="just">
              <a:lnSpc>
                <a:spcPct val="100000"/>
              </a:lnSpc>
              <a:spcBef>
                <a:spcPts val="0"/>
              </a:spcBef>
              <a:spcAft>
                <a:spcPts val="0"/>
              </a:spcAft>
              <a:buClrTx/>
              <a:buNone/>
              <a:defRPr/>
            </a:pPr>
            <a:r>
              <a:rPr lang="el-GR" sz="2800" dirty="0">
                <a:latin typeface="Times New Roman" panose="02020603050405020304" pitchFamily="18" charset="0"/>
                <a:cs typeface="Times New Roman" panose="02020603050405020304" pitchFamily="18" charset="0"/>
              </a:rPr>
              <a:t>Χρήση του </a:t>
            </a:r>
            <a:r>
              <a:rPr lang="en-US" sz="2800" dirty="0" err="1">
                <a:latin typeface="Times New Roman" panose="02020603050405020304" pitchFamily="18" charset="0"/>
                <a:cs typeface="Times New Roman" panose="02020603050405020304" pitchFamily="18" charset="0"/>
              </a:rPr>
              <a:t>Praat</a:t>
            </a:r>
            <a:r>
              <a:rPr lang="el-GR" sz="2800" dirty="0">
                <a:latin typeface="Times New Roman" panose="02020603050405020304" pitchFamily="18" charset="0"/>
                <a:cs typeface="Times New Roman" panose="02020603050405020304" pitchFamily="18" charset="0"/>
              </a:rPr>
              <a:t> για τον προσδιορισμό και μέτρηση: </a:t>
            </a:r>
          </a:p>
          <a:p>
            <a:pPr marL="0" lvl="3" indent="0" algn="just">
              <a:lnSpc>
                <a:spcPct val="100000"/>
              </a:lnSpc>
              <a:spcBef>
                <a:spcPts val="0"/>
              </a:spcBef>
              <a:spcAft>
                <a:spcPts val="0"/>
              </a:spcAft>
              <a:buClrTx/>
              <a:buNone/>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Των φωνηέντων και των διαφόρων πραγματώσεών τους</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Των πλευρικών συμφώνων</a:t>
            </a:r>
          </a:p>
          <a:p>
            <a:pPr marL="457200" lvl="3" indent="-457200" algn="just">
              <a:lnSpc>
                <a:spcPct val="100000"/>
              </a:lnSpc>
              <a:spcBef>
                <a:spcPts val="0"/>
              </a:spcBef>
              <a:spcAft>
                <a:spcPts val="0"/>
              </a:spcAft>
              <a:buClrTx/>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Των ουρανικών συμφώνων</a:t>
            </a: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1562682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02896"/>
          </a:xfrm>
        </p:spPr>
        <p:txBody>
          <a:bodyPr>
            <a:normAutofit/>
          </a:bodyPr>
          <a:lstStyle/>
          <a:p>
            <a:pPr algn="ctr"/>
            <a:br>
              <a:rPr lang="el-GR" sz="3200" b="1" dirty="0">
                <a:latin typeface="Times New Roman" charset="0"/>
                <a:ea typeface="Times New Roman" charset="0"/>
                <a:cs typeface="Times New Roman" charset="0"/>
              </a:rPr>
            </a:br>
            <a:r>
              <a:rPr lang="el-GR" sz="3100" b="1" dirty="0">
                <a:latin typeface="Times New Roman" panose="02020603050405020304" pitchFamily="18" charset="0"/>
                <a:cs typeface="Times New Roman" panose="02020603050405020304" pitchFamily="18" charset="0"/>
              </a:rPr>
              <a:t>Προϋπάρχουσα γνώση (από προπτυχιακό μάθημα)</a:t>
            </a:r>
            <a:br>
              <a:rPr lang="el-GR" sz="3100" b="1" dirty="0">
                <a:latin typeface="Times New Roman" panose="02020603050405020304" pitchFamily="18" charset="0"/>
                <a:cs typeface="Times New Roman" panose="02020603050405020304" pitchFamily="18" charset="0"/>
              </a:rPr>
            </a:br>
            <a:endParaRPr lang="en-US" sz="31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a:bodyPr>
          <a:lstStyle/>
          <a:p>
            <a:pPr lvl="3">
              <a:buFont typeface="Arial" charset="0"/>
              <a:buChar char="•"/>
            </a:pPr>
            <a:endParaRPr lang="en-US" sz="2400" dirty="0"/>
          </a:p>
          <a:p>
            <a:pPr lvl="3">
              <a:buFont typeface="Arial" charset="0"/>
              <a:buChar char="•"/>
            </a:pPr>
            <a:endParaRPr lang="el-GR" sz="3000" dirty="0">
              <a:latin typeface="Times New Roman" panose="02020603050405020304" pitchFamily="18" charset="0"/>
              <a:cs typeface="Times New Roman" panose="02020603050405020304" pitchFamily="18" charset="0"/>
            </a:endParaRPr>
          </a:p>
          <a:p>
            <a:pPr marL="0" indent="0">
              <a:buNone/>
            </a:pPr>
            <a:endParaRPr lang="en-US" sz="3000" dirty="0"/>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1987757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02896"/>
          </a:xfrm>
        </p:spPr>
        <p:txBody>
          <a:bodyPr>
            <a:normAutofit/>
          </a:bodyPr>
          <a:lstStyle/>
          <a:p>
            <a:pPr algn="ctr"/>
            <a:br>
              <a:rPr lang="el-GR" sz="3200" b="1" dirty="0">
                <a:latin typeface="Times New Roman" charset="0"/>
                <a:ea typeface="Times New Roman" charset="0"/>
                <a:cs typeface="Times New Roman" charset="0"/>
              </a:rPr>
            </a:br>
            <a:r>
              <a:rPr lang="el-GR" sz="3100" b="1" dirty="0">
                <a:latin typeface="Times New Roman" panose="02020603050405020304" pitchFamily="18" charset="0"/>
                <a:cs typeface="Times New Roman" panose="02020603050405020304" pitchFamily="18" charset="0"/>
              </a:rPr>
              <a:t>Προϋπάρχουσα γνώση (από προπτυχιακό μάθημα)</a:t>
            </a:r>
            <a:br>
              <a:rPr lang="el-GR" sz="3100" b="1" dirty="0">
                <a:latin typeface="Times New Roman" panose="02020603050405020304" pitchFamily="18" charset="0"/>
                <a:cs typeface="Times New Roman" panose="02020603050405020304" pitchFamily="18" charset="0"/>
              </a:rPr>
            </a:br>
            <a:endParaRPr lang="en-US" sz="31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a:bodyPr>
          <a:lstStyle/>
          <a:p>
            <a:pPr lvl="3">
              <a:buFont typeface="Arial" charset="0"/>
              <a:buChar char="•"/>
            </a:pPr>
            <a:endParaRPr lang="en-US" sz="2400" dirty="0"/>
          </a:p>
          <a:p>
            <a:pPr lvl="3">
              <a:buFont typeface="Arial" charset="0"/>
              <a:buChar char="•"/>
            </a:pPr>
            <a:endParaRPr lang="el-GR" sz="3000" dirty="0">
              <a:latin typeface="Times New Roman" panose="02020603050405020304" pitchFamily="18" charset="0"/>
              <a:cs typeface="Times New Roman" panose="02020603050405020304" pitchFamily="18" charset="0"/>
            </a:endParaRPr>
          </a:p>
          <a:p>
            <a:pPr lvl="3">
              <a:buFont typeface="Arial" charset="0"/>
              <a:buChar char="•"/>
            </a:pPr>
            <a:r>
              <a:rPr lang="el-GR" sz="3000" dirty="0">
                <a:latin typeface="Times New Roman" panose="02020603050405020304" pitchFamily="18" charset="0"/>
                <a:cs typeface="Times New Roman" panose="02020603050405020304" pitchFamily="18" charset="0"/>
              </a:rPr>
              <a:t>Στο επίπεδο των φωνολογικών μονάδων: δύο είδη φωνολογικής ποικιλίας, </a:t>
            </a:r>
          </a:p>
          <a:p>
            <a:pPr lvl="3">
              <a:buFont typeface="Arial" charset="0"/>
              <a:buChar char="•"/>
            </a:pPr>
            <a:endParaRPr lang="el-GR" sz="3000" dirty="0">
              <a:latin typeface="Times New Roman" panose="02020603050405020304" pitchFamily="18" charset="0"/>
              <a:cs typeface="Times New Roman" panose="02020603050405020304" pitchFamily="18" charset="0"/>
            </a:endParaRPr>
          </a:p>
          <a:p>
            <a:pPr marL="0" indent="0">
              <a:buNone/>
            </a:pPr>
            <a:endParaRPr lang="en-US" sz="3000" dirty="0"/>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158913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02896"/>
          </a:xfrm>
        </p:spPr>
        <p:txBody>
          <a:bodyPr>
            <a:normAutofit/>
          </a:bodyPr>
          <a:lstStyle/>
          <a:p>
            <a:pPr algn="ctr"/>
            <a:br>
              <a:rPr lang="el-GR" sz="3200" b="1" dirty="0">
                <a:latin typeface="Times New Roman" charset="0"/>
                <a:ea typeface="Times New Roman" charset="0"/>
                <a:cs typeface="Times New Roman" charset="0"/>
              </a:rPr>
            </a:br>
            <a:r>
              <a:rPr lang="el-GR" sz="3100" b="1" dirty="0">
                <a:latin typeface="Times New Roman" panose="02020603050405020304" pitchFamily="18" charset="0"/>
                <a:cs typeface="Times New Roman" panose="02020603050405020304" pitchFamily="18" charset="0"/>
              </a:rPr>
              <a:t>Προϋπάρχουσα γνώση (από προπτυχιακό μάθημα)</a:t>
            </a:r>
            <a:br>
              <a:rPr lang="el-GR" sz="3100" b="1" dirty="0">
                <a:latin typeface="Times New Roman" panose="02020603050405020304" pitchFamily="18" charset="0"/>
                <a:cs typeface="Times New Roman" panose="02020603050405020304" pitchFamily="18" charset="0"/>
              </a:rPr>
            </a:br>
            <a:endParaRPr lang="en-US" sz="31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a:bodyPr>
          <a:lstStyle/>
          <a:p>
            <a:pPr lvl="3">
              <a:buFont typeface="Arial" charset="0"/>
              <a:buChar char="•"/>
            </a:pPr>
            <a:endParaRPr lang="en-US" sz="2400" dirty="0"/>
          </a:p>
          <a:p>
            <a:pPr lvl="3">
              <a:buFont typeface="Arial" charset="0"/>
              <a:buChar char="•"/>
            </a:pPr>
            <a:endParaRPr lang="el-GR" sz="3000" dirty="0">
              <a:latin typeface="Times New Roman" panose="02020603050405020304" pitchFamily="18" charset="0"/>
              <a:cs typeface="Times New Roman" panose="02020603050405020304" pitchFamily="18" charset="0"/>
            </a:endParaRPr>
          </a:p>
          <a:p>
            <a:pPr lvl="3">
              <a:buFont typeface="Arial" charset="0"/>
              <a:buChar char="•"/>
            </a:pPr>
            <a:r>
              <a:rPr lang="el-GR" sz="3000" dirty="0">
                <a:latin typeface="Times New Roman" panose="02020603050405020304" pitchFamily="18" charset="0"/>
                <a:cs typeface="Times New Roman" panose="02020603050405020304" pitchFamily="18" charset="0"/>
              </a:rPr>
              <a:t>Στο επίπεδο των φωνολογικών μονάδων: δύο είδη φωνολογικής ποικιλίας, </a:t>
            </a:r>
          </a:p>
          <a:p>
            <a:pPr lvl="3">
              <a:buFont typeface="Arial" charset="0"/>
              <a:buChar char="•"/>
            </a:pPr>
            <a:endParaRPr lang="el-GR" sz="3000" dirty="0">
              <a:latin typeface="Times New Roman" panose="02020603050405020304" pitchFamily="18" charset="0"/>
              <a:cs typeface="Times New Roman" panose="02020603050405020304" pitchFamily="18" charset="0"/>
            </a:endParaRPr>
          </a:p>
          <a:p>
            <a:pPr lvl="4">
              <a:buFont typeface="Arial" charset="0"/>
              <a:buChar char="•"/>
            </a:pPr>
            <a:r>
              <a:rPr lang="el-GR" sz="3000" dirty="0">
                <a:latin typeface="Times New Roman" panose="02020603050405020304" pitchFamily="18" charset="0"/>
                <a:cs typeface="Times New Roman" panose="02020603050405020304" pitchFamily="18" charset="0"/>
              </a:rPr>
              <a:t>Α) Συμπληρωματική κατανομή ή </a:t>
            </a:r>
            <a:r>
              <a:rPr lang="el-GR" sz="3000" dirty="0" err="1">
                <a:latin typeface="Times New Roman" panose="02020603050405020304" pitchFamily="18" charset="0"/>
                <a:cs typeface="Times New Roman" panose="02020603050405020304" pitchFamily="18" charset="0"/>
              </a:rPr>
              <a:t>αλλοφωνία</a:t>
            </a:r>
            <a:endParaRPr lang="el-GR" sz="3000" dirty="0">
              <a:latin typeface="Times New Roman" panose="02020603050405020304" pitchFamily="18" charset="0"/>
              <a:cs typeface="Times New Roman" panose="02020603050405020304" pitchFamily="18" charset="0"/>
            </a:endParaRPr>
          </a:p>
          <a:p>
            <a:pPr lvl="4">
              <a:buFont typeface="Arial" charset="0"/>
              <a:buChar char="•"/>
            </a:pPr>
            <a:endParaRPr lang="el-GR" sz="3000" dirty="0">
              <a:latin typeface="Times New Roman" panose="02020603050405020304" pitchFamily="18" charset="0"/>
              <a:cs typeface="Times New Roman" panose="02020603050405020304" pitchFamily="18" charset="0"/>
            </a:endParaRPr>
          </a:p>
          <a:p>
            <a:pPr marL="0" indent="0">
              <a:buNone/>
            </a:pPr>
            <a:endParaRPr lang="en-US" sz="3000" dirty="0"/>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1798593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02896"/>
          </a:xfrm>
        </p:spPr>
        <p:txBody>
          <a:bodyPr>
            <a:normAutofit/>
          </a:bodyPr>
          <a:lstStyle/>
          <a:p>
            <a:pPr algn="ctr"/>
            <a:br>
              <a:rPr lang="el-GR" sz="3200" b="1" dirty="0">
                <a:latin typeface="Times New Roman" charset="0"/>
                <a:ea typeface="Times New Roman" charset="0"/>
                <a:cs typeface="Times New Roman" charset="0"/>
              </a:rPr>
            </a:br>
            <a:r>
              <a:rPr lang="el-GR" sz="3100" b="1" dirty="0">
                <a:latin typeface="Times New Roman" panose="02020603050405020304" pitchFamily="18" charset="0"/>
                <a:cs typeface="Times New Roman" panose="02020603050405020304" pitchFamily="18" charset="0"/>
              </a:rPr>
              <a:t>Προϋπάρχουσα γνώση (από προπτυχιακό μάθημα)</a:t>
            </a:r>
            <a:br>
              <a:rPr lang="el-GR" sz="3100" b="1" dirty="0">
                <a:latin typeface="Times New Roman" panose="02020603050405020304" pitchFamily="18" charset="0"/>
                <a:cs typeface="Times New Roman" panose="02020603050405020304" pitchFamily="18" charset="0"/>
              </a:rPr>
            </a:br>
            <a:endParaRPr lang="en-US" sz="31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a:bodyPr>
          <a:lstStyle/>
          <a:p>
            <a:pPr lvl="3">
              <a:buFont typeface="Arial" charset="0"/>
              <a:buChar char="•"/>
            </a:pPr>
            <a:endParaRPr lang="en-US" sz="2400" dirty="0"/>
          </a:p>
          <a:p>
            <a:pPr lvl="3">
              <a:buFont typeface="Arial" charset="0"/>
              <a:buChar char="•"/>
            </a:pPr>
            <a:endParaRPr lang="el-GR" sz="3000" dirty="0">
              <a:latin typeface="Times New Roman" panose="02020603050405020304" pitchFamily="18" charset="0"/>
              <a:cs typeface="Times New Roman" panose="02020603050405020304" pitchFamily="18" charset="0"/>
            </a:endParaRPr>
          </a:p>
          <a:p>
            <a:pPr lvl="3">
              <a:buFont typeface="Arial" charset="0"/>
              <a:buChar char="•"/>
            </a:pPr>
            <a:r>
              <a:rPr lang="el-GR" sz="3000" dirty="0">
                <a:latin typeface="Times New Roman" panose="02020603050405020304" pitchFamily="18" charset="0"/>
                <a:cs typeface="Times New Roman" panose="02020603050405020304" pitchFamily="18" charset="0"/>
              </a:rPr>
              <a:t>Στο επίπεδο των φωνολογικών μονάδων: δύο είδη φωνολογικής ποικιλίας, </a:t>
            </a:r>
          </a:p>
          <a:p>
            <a:pPr lvl="3">
              <a:buFont typeface="Arial" charset="0"/>
              <a:buChar char="•"/>
            </a:pPr>
            <a:endParaRPr lang="el-GR" sz="3000" dirty="0">
              <a:latin typeface="Times New Roman" panose="02020603050405020304" pitchFamily="18" charset="0"/>
              <a:cs typeface="Times New Roman" panose="02020603050405020304" pitchFamily="18" charset="0"/>
            </a:endParaRPr>
          </a:p>
          <a:p>
            <a:pPr lvl="4">
              <a:buFont typeface="Arial" charset="0"/>
              <a:buChar char="•"/>
            </a:pPr>
            <a:r>
              <a:rPr lang="el-GR" sz="3000" dirty="0">
                <a:latin typeface="Times New Roman" panose="02020603050405020304" pitchFamily="18" charset="0"/>
                <a:cs typeface="Times New Roman" panose="02020603050405020304" pitchFamily="18" charset="0"/>
              </a:rPr>
              <a:t>Α) Συμπληρωματική κατανομή ή </a:t>
            </a:r>
            <a:r>
              <a:rPr lang="el-GR" sz="3000" dirty="0" err="1">
                <a:latin typeface="Times New Roman" panose="02020603050405020304" pitchFamily="18" charset="0"/>
                <a:cs typeface="Times New Roman" panose="02020603050405020304" pitchFamily="18" charset="0"/>
              </a:rPr>
              <a:t>αλλοφωνία</a:t>
            </a:r>
            <a:endParaRPr lang="el-GR" sz="3000" dirty="0">
              <a:latin typeface="Times New Roman" panose="02020603050405020304" pitchFamily="18" charset="0"/>
              <a:cs typeface="Times New Roman" panose="02020603050405020304" pitchFamily="18" charset="0"/>
            </a:endParaRPr>
          </a:p>
          <a:p>
            <a:pPr lvl="4">
              <a:buFont typeface="Arial" charset="0"/>
              <a:buChar char="•"/>
            </a:pPr>
            <a:endParaRPr lang="el-GR" sz="3000" dirty="0">
              <a:latin typeface="Times New Roman" panose="02020603050405020304" pitchFamily="18" charset="0"/>
              <a:cs typeface="Times New Roman" panose="02020603050405020304" pitchFamily="18" charset="0"/>
            </a:endParaRPr>
          </a:p>
          <a:p>
            <a:pPr lvl="4">
              <a:buFont typeface="Arial" charset="0"/>
              <a:buChar char="•"/>
            </a:pPr>
            <a:r>
              <a:rPr lang="el-GR" sz="3000" dirty="0">
                <a:latin typeface="Times New Roman" panose="02020603050405020304" pitchFamily="18" charset="0"/>
                <a:cs typeface="Times New Roman" panose="02020603050405020304" pitchFamily="18" charset="0"/>
              </a:rPr>
              <a:t>Β) Ελεύθερη κατανομή ή ελεύθερη ποικιλία</a:t>
            </a:r>
            <a:endParaRPr lang="en-US" sz="3000" dirty="0"/>
          </a:p>
          <a:p>
            <a:pPr marL="0" indent="0">
              <a:buNone/>
            </a:pPr>
            <a:endParaRPr lang="en-US" sz="3000" dirty="0"/>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95474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cs typeface="Times New Roman" panose="02020603050405020304" pitchFamily="18" charset="0"/>
              </a:rPr>
              <a:t>Προϋπάρχουσα</a:t>
            </a:r>
            <a:r>
              <a:rPr lang="el-GR" sz="3200" b="1" dirty="0">
                <a:latin typeface="Times New Roman" panose="02020603050405020304" pitchFamily="18" charset="0"/>
                <a:cs typeface="Times New Roman" panose="02020603050405020304" pitchFamily="18" charset="0"/>
              </a:rPr>
              <a:t> γνώση (από προπτυχιακό μάθημα)</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370390" y="1890793"/>
            <a:ext cx="10995949" cy="4475283"/>
          </a:xfrm>
        </p:spPr>
        <p:txBody>
          <a:bodyPr>
            <a:normAutofit fontScale="92500"/>
          </a:bodyPr>
          <a:lstStyle/>
          <a:p>
            <a:pPr marL="0" lvl="3" indent="0" algn="just">
              <a:lnSpc>
                <a:spcPct val="100000"/>
              </a:lnSpc>
              <a:spcBef>
                <a:spcPts val="0"/>
              </a:spcBef>
              <a:spcAft>
                <a:spcPts val="0"/>
              </a:spcAft>
              <a:buClrTx/>
              <a:buNone/>
              <a:defRPr/>
            </a:pPr>
            <a:r>
              <a:rPr lang="el-GR" sz="2800" dirty="0">
                <a:latin typeface="Times New Roman" panose="02020603050405020304" pitchFamily="18" charset="0"/>
                <a:cs typeface="Times New Roman" panose="02020603050405020304" pitchFamily="18" charset="0"/>
              </a:rPr>
              <a:t>	Συμπληρωματική κατανομή ή </a:t>
            </a:r>
            <a:r>
              <a:rPr lang="el-GR" sz="2800" dirty="0" err="1">
                <a:latin typeface="Times New Roman" panose="02020603050405020304" pitchFamily="18" charset="0"/>
                <a:cs typeface="Times New Roman" panose="02020603050405020304" pitchFamily="18" charset="0"/>
              </a:rPr>
              <a:t>αλλοφωνία</a:t>
            </a:r>
            <a:r>
              <a:rPr lang="el-GR" sz="2800" dirty="0">
                <a:latin typeface="Times New Roman" panose="02020603050405020304" pitchFamily="18" charset="0"/>
                <a:cs typeface="Times New Roman" panose="02020603050405020304" pitchFamily="18" charset="0"/>
              </a:rPr>
              <a:t>:</a:t>
            </a:r>
          </a:p>
          <a:p>
            <a:pPr marL="0" lvl="3" indent="0" algn="just">
              <a:lnSpc>
                <a:spcPct val="100000"/>
              </a:lnSpc>
              <a:spcBef>
                <a:spcPts val="0"/>
              </a:spcBef>
              <a:spcAft>
                <a:spcPts val="0"/>
              </a:spcAft>
              <a:buClrTx/>
              <a:buNone/>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Αιτία της οι </a:t>
            </a:r>
            <a:r>
              <a:rPr lang="el-GR" sz="2800" b="1" dirty="0">
                <a:latin typeface="Times New Roman" panose="02020603050405020304" pitchFamily="18" charset="0"/>
                <a:cs typeface="Times New Roman" panose="02020603050405020304" pitchFamily="18" charset="0"/>
              </a:rPr>
              <a:t>φωνοτακτικοί</a:t>
            </a:r>
            <a:r>
              <a:rPr lang="el-GR" sz="2800" dirty="0">
                <a:latin typeface="Times New Roman" panose="02020603050405020304" pitchFamily="18" charset="0"/>
                <a:cs typeface="Times New Roman" panose="02020603050405020304" pitchFamily="18" charset="0"/>
              </a:rPr>
              <a:t> περιορισμοί του κάθε γλωσσικού συστήματος: Στο </a:t>
            </a:r>
            <a:r>
              <a:rPr lang="el-GR" sz="2800" b="1" dirty="0">
                <a:latin typeface="Times New Roman" panose="02020603050405020304" pitchFamily="18" charset="0"/>
                <a:cs typeface="Times New Roman" panose="02020603050405020304" pitchFamily="18" charset="0"/>
              </a:rPr>
              <a:t>φωνολογικό/φωνητικό περιβάλλον </a:t>
            </a:r>
            <a:r>
              <a:rPr lang="el-GR" sz="2800" dirty="0">
                <a:latin typeface="Times New Roman" panose="02020603050405020304" pitchFamily="18" charset="0"/>
                <a:cs typeface="Times New Roman" panose="02020603050405020304" pitchFamily="18" charset="0"/>
              </a:rPr>
              <a:t>που δεν μπορεί να πραγματοποιηθεί η φωνολογική μονάδα, τότε εμφανίζεται η αλλοφωνική πραγμάτωσή της. </a:t>
            </a:r>
          </a:p>
          <a:p>
            <a:pPr marL="0" lvl="3" indent="0" algn="just">
              <a:lnSpc>
                <a:spcPct val="100000"/>
              </a:lnSpc>
              <a:spcBef>
                <a:spcPts val="0"/>
              </a:spcBef>
              <a:spcAft>
                <a:spcPts val="0"/>
              </a:spcAft>
              <a:buClrTx/>
              <a:buNone/>
              <a:defRPr/>
            </a:pP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Π.χ. οι /</a:t>
            </a:r>
            <a:r>
              <a:rPr lang="en-US" sz="2800" dirty="0">
                <a:latin typeface="Times New Roman" panose="02020603050405020304" pitchFamily="18" charset="0"/>
                <a:cs typeface="Times New Roman" panose="02020603050405020304" pitchFamily="18" charset="0"/>
              </a:rPr>
              <a:t>k/ </a:t>
            </a:r>
            <a:r>
              <a:rPr lang="el-GR"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g/ &amp; /x/ </a:t>
            </a:r>
            <a:r>
              <a:rPr lang="el-GR" sz="2800" dirty="0">
                <a:latin typeface="Times New Roman" panose="02020603050405020304" pitchFamily="18" charset="0"/>
                <a:cs typeface="Times New Roman" panose="02020603050405020304" pitchFamily="18" charset="0"/>
              </a:rPr>
              <a:t> δεν μπορούν να πραγματωθούν</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μετά από πρόσθιο 	φωνήεν /</a:t>
            </a:r>
            <a:r>
              <a:rPr lang="en-US" sz="2800" dirty="0" err="1">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 &amp; /e/</a:t>
            </a:r>
            <a:r>
              <a:rPr lang="el-GR" sz="2800" dirty="0">
                <a:latin typeface="Times New Roman" panose="02020603050405020304" pitchFamily="18" charset="0"/>
                <a:cs typeface="Times New Roman" panose="02020603050405020304" pitchFamily="18" charset="0"/>
              </a:rPr>
              <a:t> στην ΚΝΕ. Αντ’</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αυτών, πραγματώνονται τα 	αντίστοιχα </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αλλόφωνά τους [</a:t>
            </a:r>
            <a:r>
              <a:rPr lang="en-US" sz="2800" dirty="0">
                <a:latin typeface="Times New Roman" panose="02020603050405020304" pitchFamily="18" charset="0"/>
                <a:cs typeface="Times New Roman" panose="02020603050405020304" pitchFamily="18" charset="0"/>
              </a:rPr>
              <a:t>c], [</a:t>
            </a:r>
            <a:r>
              <a:rPr lang="el-GR" sz="2800" dirty="0">
                <a:latin typeface="Times New Roman" panose="02020603050405020304" pitchFamily="18" charset="0"/>
                <a:cs typeface="Times New Roman" panose="02020603050405020304" pitchFamily="18" charset="0"/>
              </a:rPr>
              <a:t>Ɉ</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&amp; [</a:t>
            </a:r>
            <a:r>
              <a:rPr lang="en-US" sz="2800" dirty="0" err="1">
                <a:latin typeface="Times New Roman" panose="02020603050405020304" pitchFamily="18" charset="0"/>
                <a:cs typeface="Times New Roman" panose="02020603050405020304" pitchFamily="18" charset="0"/>
              </a:rPr>
              <a:t>ç</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a:t>
            </a:r>
          </a:p>
          <a:p>
            <a:pPr marL="0" lvl="3" indent="0" algn="just">
              <a:lnSpc>
                <a:spcPct val="100000"/>
              </a:lnSpc>
              <a:spcBef>
                <a:spcPts val="0"/>
              </a:spcBef>
              <a:spcAft>
                <a:spcPts val="0"/>
              </a:spcAft>
              <a:buClrTx/>
              <a:buNone/>
              <a:defRPr/>
            </a:pPr>
            <a:endParaRPr lang="el-GR" sz="2800" dirty="0">
              <a:solidFill>
                <a:schemeClr val="bg1"/>
              </a:solidFill>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solidFill>
                  <a:schemeClr val="bg1"/>
                </a:solidFill>
                <a:latin typeface="Times New Roman" panose="02020603050405020304" pitchFamily="18" charset="0"/>
                <a:cs typeface="Times New Roman" panose="02020603050405020304" pitchFamily="18" charset="0"/>
              </a:rPr>
              <a:t>ΣΥΝΕΠΕΙΑ: Η αλλοφωνική πραγμάτωση ΔΕΝ μπορεί να εμφανιστεί στο ίδιο φωνητικό περιβάλλον με την φωνολογική μονάδα</a:t>
            </a:r>
          </a:p>
          <a:p>
            <a:pPr marL="0" marR="0" lvl="3" indent="0" algn="just" defTabSz="914400" eaLnBrk="1" fontAlgn="auto" latinLnBrk="0" hangingPunct="1">
              <a:lnSpc>
                <a:spcPct val="100000"/>
              </a:lnSpc>
              <a:spcBef>
                <a:spcPts val="0"/>
              </a:spcBef>
              <a:spcAft>
                <a:spcPts val="0"/>
              </a:spcAft>
              <a:buClrTx/>
              <a:buSzTx/>
              <a:buFont typeface="Arial" charset="0"/>
              <a:buNone/>
              <a:tabLst/>
              <a:defRPr/>
            </a:pPr>
            <a:endParaRPr lang="en-US" sz="2800" dirty="0">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91854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cs typeface="Times New Roman" panose="02020603050405020304" pitchFamily="18" charset="0"/>
              </a:rPr>
              <a:t>Προϋπάρχουσα</a:t>
            </a:r>
            <a:r>
              <a:rPr lang="el-GR" sz="3200" b="1" dirty="0">
                <a:latin typeface="Times New Roman" panose="02020603050405020304" pitchFamily="18" charset="0"/>
                <a:cs typeface="Times New Roman" panose="02020603050405020304" pitchFamily="18" charset="0"/>
              </a:rPr>
              <a:t> γνώση (από προπτυχιακό μάθημα)</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370390" y="1890793"/>
            <a:ext cx="10995949" cy="4475283"/>
          </a:xfrm>
        </p:spPr>
        <p:txBody>
          <a:bodyPr>
            <a:normAutofit fontScale="92500"/>
          </a:bodyPr>
          <a:lstStyle/>
          <a:p>
            <a:pPr marL="0" lvl="3" indent="0" algn="just">
              <a:lnSpc>
                <a:spcPct val="100000"/>
              </a:lnSpc>
              <a:spcBef>
                <a:spcPts val="0"/>
              </a:spcBef>
              <a:spcAft>
                <a:spcPts val="0"/>
              </a:spcAft>
              <a:buClrTx/>
              <a:buNone/>
              <a:defRPr/>
            </a:pPr>
            <a:r>
              <a:rPr lang="el-GR" sz="2800" dirty="0">
                <a:latin typeface="Times New Roman" panose="02020603050405020304" pitchFamily="18" charset="0"/>
                <a:cs typeface="Times New Roman" panose="02020603050405020304" pitchFamily="18" charset="0"/>
              </a:rPr>
              <a:t>	Συμπληρωματική κατανομή ή </a:t>
            </a:r>
            <a:r>
              <a:rPr lang="el-GR" sz="2800" dirty="0" err="1">
                <a:latin typeface="Times New Roman" panose="02020603050405020304" pitchFamily="18" charset="0"/>
                <a:cs typeface="Times New Roman" panose="02020603050405020304" pitchFamily="18" charset="0"/>
              </a:rPr>
              <a:t>αλλοφωνία</a:t>
            </a:r>
            <a:r>
              <a:rPr lang="el-GR" sz="2800" dirty="0">
                <a:latin typeface="Times New Roman" panose="02020603050405020304" pitchFamily="18" charset="0"/>
                <a:cs typeface="Times New Roman" panose="02020603050405020304" pitchFamily="18" charset="0"/>
              </a:rPr>
              <a:t>:</a:t>
            </a:r>
          </a:p>
          <a:p>
            <a:pPr marL="0" lvl="3" indent="0" algn="just">
              <a:lnSpc>
                <a:spcPct val="100000"/>
              </a:lnSpc>
              <a:spcBef>
                <a:spcPts val="0"/>
              </a:spcBef>
              <a:spcAft>
                <a:spcPts val="0"/>
              </a:spcAft>
              <a:buClrTx/>
              <a:buNone/>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Αιτία της οι </a:t>
            </a:r>
            <a:r>
              <a:rPr lang="el-GR" sz="2800" b="1" dirty="0">
                <a:latin typeface="Times New Roman" panose="02020603050405020304" pitchFamily="18" charset="0"/>
                <a:cs typeface="Times New Roman" panose="02020603050405020304" pitchFamily="18" charset="0"/>
              </a:rPr>
              <a:t>φωνοτακτικοί</a:t>
            </a:r>
            <a:r>
              <a:rPr lang="el-GR" sz="2800" dirty="0">
                <a:latin typeface="Times New Roman" panose="02020603050405020304" pitchFamily="18" charset="0"/>
                <a:cs typeface="Times New Roman" panose="02020603050405020304" pitchFamily="18" charset="0"/>
              </a:rPr>
              <a:t> περιορισμοί του κάθε γλωσσικού συστήματος: Στο </a:t>
            </a:r>
            <a:r>
              <a:rPr lang="el-GR" sz="2800" b="1" dirty="0">
                <a:latin typeface="Times New Roman" panose="02020603050405020304" pitchFamily="18" charset="0"/>
                <a:cs typeface="Times New Roman" panose="02020603050405020304" pitchFamily="18" charset="0"/>
              </a:rPr>
              <a:t>φωνολογικό/φωνητικό περιβάλλον </a:t>
            </a:r>
            <a:r>
              <a:rPr lang="el-GR" sz="2800" dirty="0">
                <a:latin typeface="Times New Roman" panose="02020603050405020304" pitchFamily="18" charset="0"/>
                <a:cs typeface="Times New Roman" panose="02020603050405020304" pitchFamily="18" charset="0"/>
              </a:rPr>
              <a:t>που δεν μπορεί να πραγματοποιηθεί η φωνολογική μονάδα, τότε εμφανίζεται η αλλοφωνική πραγμάτωσή της. </a:t>
            </a:r>
          </a:p>
          <a:p>
            <a:pPr marL="0" lvl="3" indent="0" algn="just">
              <a:lnSpc>
                <a:spcPct val="100000"/>
              </a:lnSpc>
              <a:spcBef>
                <a:spcPts val="0"/>
              </a:spcBef>
              <a:spcAft>
                <a:spcPts val="0"/>
              </a:spcAft>
              <a:buClrTx/>
              <a:buNone/>
              <a:defRPr/>
            </a:pP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Π.χ. οι /</a:t>
            </a:r>
            <a:r>
              <a:rPr lang="en-US" sz="2800" dirty="0">
                <a:latin typeface="Times New Roman" panose="02020603050405020304" pitchFamily="18" charset="0"/>
                <a:cs typeface="Times New Roman" panose="02020603050405020304" pitchFamily="18" charset="0"/>
              </a:rPr>
              <a:t>k/ </a:t>
            </a:r>
            <a:r>
              <a:rPr lang="el-GR"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g/ &amp; /x/ </a:t>
            </a:r>
            <a:r>
              <a:rPr lang="el-GR" sz="2800" dirty="0">
                <a:latin typeface="Times New Roman" panose="02020603050405020304" pitchFamily="18" charset="0"/>
                <a:cs typeface="Times New Roman" panose="02020603050405020304" pitchFamily="18" charset="0"/>
              </a:rPr>
              <a:t> δεν μπορούν να πραγματωθούν</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μετά από πρόσθιο 	φωνήεν /</a:t>
            </a:r>
            <a:r>
              <a:rPr lang="en-US" sz="2800" dirty="0" err="1">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 &amp; /e/</a:t>
            </a:r>
            <a:r>
              <a:rPr lang="el-GR" sz="2800" dirty="0">
                <a:latin typeface="Times New Roman" panose="02020603050405020304" pitchFamily="18" charset="0"/>
                <a:cs typeface="Times New Roman" panose="02020603050405020304" pitchFamily="18" charset="0"/>
              </a:rPr>
              <a:t> στην ΚΝΕ. Αντ’</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αυτών, πραγματώνονται τα 	αντίστοιχα </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αλλόφωνά τους [</a:t>
            </a:r>
            <a:r>
              <a:rPr lang="en-US" sz="2800" dirty="0">
                <a:latin typeface="Times New Roman" panose="02020603050405020304" pitchFamily="18" charset="0"/>
                <a:cs typeface="Times New Roman" panose="02020603050405020304" pitchFamily="18" charset="0"/>
              </a:rPr>
              <a:t>c], [</a:t>
            </a:r>
            <a:r>
              <a:rPr lang="el-GR" sz="2800" dirty="0">
                <a:latin typeface="Times New Roman" panose="02020603050405020304" pitchFamily="18" charset="0"/>
                <a:cs typeface="Times New Roman" panose="02020603050405020304" pitchFamily="18" charset="0"/>
              </a:rPr>
              <a:t>Ɉ</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&amp; [</a:t>
            </a:r>
            <a:r>
              <a:rPr lang="en-US" sz="2800" dirty="0" err="1">
                <a:latin typeface="Times New Roman" panose="02020603050405020304" pitchFamily="18" charset="0"/>
                <a:cs typeface="Times New Roman" panose="02020603050405020304" pitchFamily="18" charset="0"/>
              </a:rPr>
              <a:t>ç</a:t>
            </a:r>
            <a:r>
              <a:rPr lang="en-US" sz="2800" dirty="0">
                <a:latin typeface="Times New Roman" panose="02020603050405020304" pitchFamily="18" charset="0"/>
                <a:cs typeface="Times New Roman" panose="02020603050405020304" pitchFamily="18" charset="0"/>
              </a:rPr>
              <a:t>]</a:t>
            </a:r>
            <a:r>
              <a:rPr lang="el-GR" sz="2800" dirty="0">
                <a:latin typeface="Times New Roman" panose="02020603050405020304" pitchFamily="18" charset="0"/>
                <a:cs typeface="Times New Roman" panose="02020603050405020304" pitchFamily="18" charset="0"/>
              </a:rPr>
              <a:t>.</a:t>
            </a:r>
          </a:p>
          <a:p>
            <a:pPr marL="0" lvl="3" indent="0" algn="just">
              <a:lnSpc>
                <a:spcPct val="100000"/>
              </a:lnSpc>
              <a:spcBef>
                <a:spcPts val="0"/>
              </a:spcBef>
              <a:spcAft>
                <a:spcPts val="0"/>
              </a:spcAft>
              <a:buClrTx/>
              <a:buNone/>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ΣΥΝΕΠΕΙΑ: Η αλλοφωνική πραγμάτωση ΔΕΝ μπορεί να εμφανιστεί στο ίδιο φωνητικό περιβάλλον με την φωνολογική μονάδα</a:t>
            </a:r>
          </a:p>
          <a:p>
            <a:pPr marL="0" marR="0" lvl="3" indent="0" algn="just" defTabSz="914400" eaLnBrk="1" fontAlgn="auto" latinLnBrk="0" hangingPunct="1">
              <a:lnSpc>
                <a:spcPct val="100000"/>
              </a:lnSpc>
              <a:spcBef>
                <a:spcPts val="0"/>
              </a:spcBef>
              <a:spcAft>
                <a:spcPts val="0"/>
              </a:spcAft>
              <a:buClrTx/>
              <a:buSzTx/>
              <a:buFont typeface="Arial" charset="0"/>
              <a:buNone/>
              <a:tabLst/>
              <a:defRPr/>
            </a:pPr>
            <a:endParaRPr lang="en-US" sz="2800" dirty="0">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2092477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cs typeface="Times New Roman" panose="02020603050405020304" pitchFamily="18" charset="0"/>
              </a:rPr>
              <a:t>Προϋπάρχουσα</a:t>
            </a:r>
            <a:r>
              <a:rPr lang="el-GR" sz="3200" b="1" dirty="0">
                <a:latin typeface="Times New Roman" panose="02020603050405020304" pitchFamily="18" charset="0"/>
                <a:cs typeface="Times New Roman" panose="02020603050405020304" pitchFamily="18" charset="0"/>
              </a:rPr>
              <a:t> γνώση (από προπτυχιακό μάθημα)</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a:bodyPr>
          <a:lstStyle/>
          <a:p>
            <a:pPr marL="0" lvl="3" indent="0" algn="just">
              <a:lnSpc>
                <a:spcPct val="100000"/>
              </a:lnSpc>
              <a:spcBef>
                <a:spcPts val="0"/>
              </a:spcBef>
              <a:spcAft>
                <a:spcPts val="0"/>
              </a:spcAft>
              <a:buClrTx/>
              <a:buNone/>
              <a:defRPr/>
            </a:pP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Ελεύθερη κατανομή ή ελεύθερη ποικιλία</a:t>
            </a:r>
          </a:p>
          <a:p>
            <a:pPr marL="0" lvl="3" indent="0" algn="just">
              <a:lnSpc>
                <a:spcPct val="100000"/>
              </a:lnSpc>
              <a:spcBef>
                <a:spcPts val="0"/>
              </a:spcBef>
              <a:spcAft>
                <a:spcPts val="0"/>
              </a:spcAft>
              <a:buClrTx/>
              <a:buNone/>
              <a:defRPr/>
            </a:pPr>
            <a:endParaRPr lang="el-GR" sz="2800" dirty="0">
              <a:latin typeface="Times New Roman" panose="02020603050405020304" pitchFamily="18" charset="0"/>
              <a:cs typeface="Times New Roman" panose="02020603050405020304" pitchFamily="18" charset="0"/>
            </a:endParaRPr>
          </a:p>
          <a:p>
            <a:pPr marL="0" lvl="3" indent="0" algn="just">
              <a:lnSpc>
                <a:spcPct val="100000"/>
              </a:lnSpc>
              <a:spcBef>
                <a:spcPts val="0"/>
              </a:spcBef>
              <a:spcAft>
                <a:spcPts val="0"/>
              </a:spcAft>
              <a:buClrTx/>
              <a:buNone/>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Εμφανίζεται χωρίς να επιβάλλεται από </a:t>
            </a:r>
            <a:r>
              <a:rPr lang="el-GR" sz="2800" dirty="0" err="1">
                <a:latin typeface="Times New Roman" panose="02020603050405020304" pitchFamily="18" charset="0"/>
                <a:cs typeface="Times New Roman" panose="02020603050405020304" pitchFamily="18" charset="0"/>
              </a:rPr>
              <a:t>φωνοτακτικούς</a:t>
            </a:r>
            <a:r>
              <a:rPr lang="el-GR" sz="2800" dirty="0">
                <a:latin typeface="Times New Roman" panose="02020603050405020304" pitchFamily="18" charset="0"/>
                <a:cs typeface="Times New Roman" panose="02020603050405020304" pitchFamily="18" charset="0"/>
              </a:rPr>
              <a:t> περιορισμούς, «ελεύθερα» π.χ.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nikos</a:t>
            </a:r>
            <a:r>
              <a:rPr lang="en-US" sz="2800" dirty="0">
                <a:latin typeface="Times New Roman" panose="02020603050405020304" pitchFamily="18" charset="0"/>
                <a:cs typeface="Times New Roman" panose="02020603050405020304" pitchFamily="18" charset="0"/>
              </a:rPr>
              <a:t>/ &amp; [</a:t>
            </a:r>
            <a:r>
              <a:rPr lang="en-US" sz="2800" dirty="0" err="1">
                <a:latin typeface="Times New Roman" panose="02020603050405020304" pitchFamily="18" charset="0"/>
                <a:cs typeface="Times New Roman" panose="02020603050405020304" pitchFamily="18" charset="0"/>
              </a:rPr>
              <a:t>ɲikos</a:t>
            </a:r>
            <a:r>
              <a:rPr lang="en-US" sz="2800" dirty="0">
                <a:latin typeface="Times New Roman" panose="02020603050405020304" pitchFamily="18" charset="0"/>
                <a:cs typeface="Times New Roman" panose="02020603050405020304" pitchFamily="18" charset="0"/>
              </a:rPr>
              <a:t>].</a:t>
            </a:r>
          </a:p>
          <a:p>
            <a:pPr marL="457200" lvl="3" indent="-457200" algn="just">
              <a:lnSpc>
                <a:spcPct val="100000"/>
              </a:lnSpc>
              <a:spcBef>
                <a:spcPts val="0"/>
              </a:spcBef>
              <a:spcAft>
                <a:spcPts val="0"/>
              </a:spcAft>
              <a:buClrTx/>
              <a:defRPr/>
            </a:pPr>
            <a:endParaRPr lang="en-US"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solidFill>
                  <a:schemeClr val="bg1"/>
                </a:solidFill>
                <a:latin typeface="Times New Roman" panose="02020603050405020304" pitchFamily="18" charset="0"/>
                <a:cs typeface="Times New Roman" panose="02020603050405020304" pitchFamily="18" charset="0"/>
              </a:rPr>
              <a:t>ΣΥΝΕΠΕΙΑ: </a:t>
            </a:r>
            <a:r>
              <a:rPr lang="el-GR" sz="2800" dirty="0" err="1">
                <a:solidFill>
                  <a:schemeClr val="bg1"/>
                </a:solidFill>
                <a:latin typeface="Times New Roman" panose="02020603050405020304" pitchFamily="18" charset="0"/>
                <a:cs typeface="Times New Roman" panose="02020603050405020304" pitchFamily="18" charset="0"/>
              </a:rPr>
              <a:t>εμφαν</a:t>
            </a:r>
            <a:r>
              <a:rPr lang="en-US" sz="2800" dirty="0" err="1">
                <a:solidFill>
                  <a:schemeClr val="bg1"/>
                </a:solidFill>
                <a:latin typeface="Times New Roman" panose="02020603050405020304" pitchFamily="18" charset="0"/>
                <a:cs typeface="Times New Roman" panose="02020603050405020304" pitchFamily="18" charset="0"/>
              </a:rPr>
              <a:t>ί</a:t>
            </a:r>
            <a:r>
              <a:rPr lang="el-GR" sz="2800" dirty="0" err="1">
                <a:solidFill>
                  <a:schemeClr val="bg1"/>
                </a:solidFill>
                <a:latin typeface="Times New Roman" panose="02020603050405020304" pitchFamily="18" charset="0"/>
                <a:cs typeface="Times New Roman" panose="02020603050405020304" pitchFamily="18" charset="0"/>
              </a:rPr>
              <a:t>ζεται</a:t>
            </a:r>
            <a:r>
              <a:rPr lang="el-GR" sz="2800" dirty="0">
                <a:solidFill>
                  <a:schemeClr val="bg1"/>
                </a:solidFill>
                <a:latin typeface="Times New Roman" panose="02020603050405020304" pitchFamily="18" charset="0"/>
                <a:cs typeface="Times New Roman" panose="02020603050405020304" pitchFamily="18" charset="0"/>
              </a:rPr>
              <a:t> στο ίδιο φωνητικό περιβάλλον με την φωνολογική μονάδα</a:t>
            </a:r>
            <a:r>
              <a:rPr lang="en-US" sz="2800" dirty="0">
                <a:solidFill>
                  <a:schemeClr val="bg1"/>
                </a:solidFill>
                <a:latin typeface="Times New Roman" panose="02020603050405020304" pitchFamily="18" charset="0"/>
                <a:cs typeface="Times New Roman" panose="02020603050405020304" pitchFamily="18" charset="0"/>
              </a:rPr>
              <a:t>.</a:t>
            </a:r>
            <a:endParaRPr lang="el-GR" sz="2800" dirty="0">
              <a:solidFill>
                <a:schemeClr val="bg1"/>
              </a:solidFill>
              <a:latin typeface="Times New Roman" panose="02020603050405020304" pitchFamily="18" charset="0"/>
              <a:cs typeface="Times New Roman" panose="02020603050405020304" pitchFamily="18" charset="0"/>
            </a:endParaRPr>
          </a:p>
          <a:p>
            <a:pPr marL="0" lvl="3" indent="0" algn="just">
              <a:lnSpc>
                <a:spcPct val="100000"/>
              </a:lnSpc>
              <a:spcBef>
                <a:spcPts val="0"/>
              </a:spcBef>
              <a:spcAft>
                <a:spcPts val="0"/>
              </a:spcAft>
              <a:buClrTx/>
              <a:buNone/>
              <a:defRPr/>
            </a:pPr>
            <a:endParaRPr lang="en-US" sz="2800" dirty="0"/>
          </a:p>
          <a:p>
            <a:pPr marL="0" marR="0" lvl="3" indent="0" algn="just" defTabSz="914400" eaLnBrk="1" fontAlgn="auto" latinLnBrk="0" hangingPunct="1">
              <a:lnSpc>
                <a:spcPct val="100000"/>
              </a:lnSpc>
              <a:spcBef>
                <a:spcPts val="0"/>
              </a:spcBef>
              <a:spcAft>
                <a:spcPts val="0"/>
              </a:spcAft>
              <a:buClrTx/>
              <a:buSzTx/>
              <a:buFont typeface="Arial" charset="0"/>
              <a:buNone/>
              <a:tabLst/>
              <a:defRPr/>
            </a:pPr>
            <a:endParaRPr lang="en-US" sz="2800" dirty="0">
              <a:latin typeface="Times New Roman" panose="02020603050405020304" pitchFamily="18" charset="0"/>
              <a:cs typeface="Times New Roman" panose="02020603050405020304" pitchFamily="18" charset="0"/>
            </a:endParaRPr>
          </a:p>
          <a:p>
            <a:pPr marL="0" marR="0" lvl="3" indent="0" algn="just" defTabSz="914400" eaLnBrk="1" fontAlgn="auto" latinLnBrk="0" hangingPunct="1">
              <a:lnSpc>
                <a:spcPct val="100000"/>
              </a:lnSpc>
              <a:spcBef>
                <a:spcPts val="0"/>
              </a:spcBef>
              <a:spcAft>
                <a:spcPts val="0"/>
              </a:spcAft>
              <a:buClrTx/>
              <a:buSzTx/>
              <a:buFont typeface="Arial" charset="0"/>
              <a:buNone/>
              <a:tabLst/>
              <a:defRPr/>
            </a:pPr>
            <a:endParaRPr lang="en-US" sz="2800" dirty="0">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4258843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643838"/>
            <a:ext cx="10058400" cy="736285"/>
          </a:xfrm>
        </p:spPr>
        <p:txBody>
          <a:bodyPr>
            <a:normAutofit/>
          </a:bodyPr>
          <a:lstStyle/>
          <a:p>
            <a:pPr algn="ctr"/>
            <a:r>
              <a:rPr lang="el-GR" sz="3100" b="1" dirty="0">
                <a:latin typeface="Times New Roman" panose="02020603050405020304" pitchFamily="18" charset="0"/>
                <a:cs typeface="Times New Roman" panose="02020603050405020304" pitchFamily="18" charset="0"/>
              </a:rPr>
              <a:t>Προϋπάρχουσα</a:t>
            </a:r>
            <a:r>
              <a:rPr lang="el-GR" sz="3200" b="1" dirty="0">
                <a:latin typeface="Times New Roman" panose="02020603050405020304" pitchFamily="18" charset="0"/>
                <a:cs typeface="Times New Roman" panose="02020603050405020304" pitchFamily="18" charset="0"/>
              </a:rPr>
              <a:t> γνώση (από προπτυχιακό μάθημα)</a:t>
            </a:r>
            <a:endParaRPr lang="en-US" sz="3200" b="1"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097280" y="1890793"/>
            <a:ext cx="9534557" cy="4195277"/>
          </a:xfrm>
        </p:spPr>
        <p:txBody>
          <a:bodyPr>
            <a:normAutofit/>
          </a:bodyPr>
          <a:lstStyle/>
          <a:p>
            <a:pPr marL="0" lvl="3" indent="0" algn="just">
              <a:lnSpc>
                <a:spcPct val="100000"/>
              </a:lnSpc>
              <a:spcBef>
                <a:spcPts val="0"/>
              </a:spcBef>
              <a:spcAft>
                <a:spcPts val="0"/>
              </a:spcAft>
              <a:buClrTx/>
              <a:buNone/>
              <a:defRPr/>
            </a:pP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Ελεύθερη κατανομή ή ελεύθερη ποικιλία</a:t>
            </a:r>
          </a:p>
          <a:p>
            <a:pPr marL="0" lvl="3" indent="0" algn="just">
              <a:lnSpc>
                <a:spcPct val="100000"/>
              </a:lnSpc>
              <a:spcBef>
                <a:spcPts val="0"/>
              </a:spcBef>
              <a:spcAft>
                <a:spcPts val="0"/>
              </a:spcAft>
              <a:buClrTx/>
              <a:buNone/>
              <a:defRPr/>
            </a:pPr>
            <a:endParaRPr lang="el-GR" sz="2800" dirty="0">
              <a:latin typeface="Times New Roman" panose="02020603050405020304" pitchFamily="18" charset="0"/>
              <a:cs typeface="Times New Roman" panose="02020603050405020304" pitchFamily="18" charset="0"/>
            </a:endParaRPr>
          </a:p>
          <a:p>
            <a:pPr marL="0" lvl="3" indent="0" algn="just">
              <a:lnSpc>
                <a:spcPct val="100000"/>
              </a:lnSpc>
              <a:spcBef>
                <a:spcPts val="0"/>
              </a:spcBef>
              <a:spcAft>
                <a:spcPts val="0"/>
              </a:spcAft>
              <a:buClrTx/>
              <a:buNone/>
              <a:defRPr/>
            </a:pPr>
            <a:endParaRPr lang="el-GR"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Εμφανίζεται χωρίς να επιβάλλεται από </a:t>
            </a:r>
            <a:r>
              <a:rPr lang="el-GR" sz="2800" dirty="0" err="1">
                <a:latin typeface="Times New Roman" panose="02020603050405020304" pitchFamily="18" charset="0"/>
                <a:cs typeface="Times New Roman" panose="02020603050405020304" pitchFamily="18" charset="0"/>
              </a:rPr>
              <a:t>φωνοτακτικούς</a:t>
            </a:r>
            <a:r>
              <a:rPr lang="el-GR" sz="2800" dirty="0">
                <a:latin typeface="Times New Roman" panose="02020603050405020304" pitchFamily="18" charset="0"/>
                <a:cs typeface="Times New Roman" panose="02020603050405020304" pitchFamily="18" charset="0"/>
              </a:rPr>
              <a:t> περιορισμούς, «ελεύθερα» π.χ.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nikos</a:t>
            </a:r>
            <a:r>
              <a:rPr lang="en-US" sz="2800" dirty="0">
                <a:latin typeface="Times New Roman" panose="02020603050405020304" pitchFamily="18" charset="0"/>
                <a:cs typeface="Times New Roman" panose="02020603050405020304" pitchFamily="18" charset="0"/>
              </a:rPr>
              <a:t>/ &amp; [</a:t>
            </a:r>
            <a:r>
              <a:rPr lang="en-US" sz="2800" dirty="0" err="1">
                <a:latin typeface="Times New Roman" panose="02020603050405020304" pitchFamily="18" charset="0"/>
                <a:cs typeface="Times New Roman" panose="02020603050405020304" pitchFamily="18" charset="0"/>
              </a:rPr>
              <a:t>ɲikos</a:t>
            </a:r>
            <a:r>
              <a:rPr lang="en-US" sz="2800" dirty="0">
                <a:latin typeface="Times New Roman" panose="02020603050405020304" pitchFamily="18" charset="0"/>
                <a:cs typeface="Times New Roman" panose="02020603050405020304" pitchFamily="18" charset="0"/>
              </a:rPr>
              <a:t>].</a:t>
            </a:r>
          </a:p>
          <a:p>
            <a:pPr marL="457200" lvl="3" indent="-457200" algn="just">
              <a:lnSpc>
                <a:spcPct val="100000"/>
              </a:lnSpc>
              <a:spcBef>
                <a:spcPts val="0"/>
              </a:spcBef>
              <a:spcAft>
                <a:spcPts val="0"/>
              </a:spcAft>
              <a:buClrTx/>
              <a:defRPr/>
            </a:pPr>
            <a:endParaRPr lang="en-US" sz="2800" dirty="0">
              <a:latin typeface="Times New Roman" panose="02020603050405020304" pitchFamily="18" charset="0"/>
              <a:cs typeface="Times New Roman" panose="02020603050405020304" pitchFamily="18" charset="0"/>
            </a:endParaRPr>
          </a:p>
          <a:p>
            <a:pPr marL="457200" lvl="3" indent="-457200" algn="just">
              <a:lnSpc>
                <a:spcPct val="100000"/>
              </a:lnSpc>
              <a:spcBef>
                <a:spcPts val="0"/>
              </a:spcBef>
              <a:spcAft>
                <a:spcPts val="0"/>
              </a:spcAft>
              <a:buClrTx/>
              <a:defRPr/>
            </a:pPr>
            <a:r>
              <a:rPr lang="el-GR" sz="2800" dirty="0">
                <a:latin typeface="Times New Roman" panose="02020603050405020304" pitchFamily="18" charset="0"/>
                <a:cs typeface="Times New Roman" panose="02020603050405020304" pitchFamily="18" charset="0"/>
              </a:rPr>
              <a:t>ΣΥΝΕΠΕΙΑ: </a:t>
            </a:r>
            <a:r>
              <a:rPr lang="el-GR" sz="2800" dirty="0" err="1">
                <a:latin typeface="Times New Roman" panose="02020603050405020304" pitchFamily="18" charset="0"/>
                <a:cs typeface="Times New Roman" panose="02020603050405020304" pitchFamily="18" charset="0"/>
              </a:rPr>
              <a:t>εμφαν</a:t>
            </a:r>
            <a:r>
              <a:rPr lang="en-US" sz="2800" dirty="0" err="1">
                <a:latin typeface="Times New Roman" panose="02020603050405020304" pitchFamily="18" charset="0"/>
                <a:cs typeface="Times New Roman" panose="02020603050405020304" pitchFamily="18" charset="0"/>
              </a:rPr>
              <a:t>ί</a:t>
            </a:r>
            <a:r>
              <a:rPr lang="el-GR" sz="2800" dirty="0" err="1">
                <a:latin typeface="Times New Roman" panose="02020603050405020304" pitchFamily="18" charset="0"/>
                <a:cs typeface="Times New Roman" panose="02020603050405020304" pitchFamily="18" charset="0"/>
              </a:rPr>
              <a:t>ζεται</a:t>
            </a:r>
            <a:r>
              <a:rPr lang="el-GR" sz="2800" dirty="0">
                <a:latin typeface="Times New Roman" panose="02020603050405020304" pitchFamily="18" charset="0"/>
                <a:cs typeface="Times New Roman" panose="02020603050405020304" pitchFamily="18" charset="0"/>
              </a:rPr>
              <a:t> στο ίδιο φωνητικό περιβάλλον με την φωνολογική μονάδα</a:t>
            </a:r>
            <a:r>
              <a:rPr lang="en-US" sz="2800" dirty="0">
                <a:latin typeface="Times New Roman" panose="02020603050405020304" pitchFamily="18" charset="0"/>
                <a:cs typeface="Times New Roman" panose="02020603050405020304" pitchFamily="18" charset="0"/>
              </a:rPr>
              <a:t>.</a:t>
            </a:r>
            <a:endParaRPr lang="el-GR" sz="2800" dirty="0">
              <a:latin typeface="Times New Roman" panose="02020603050405020304" pitchFamily="18" charset="0"/>
              <a:cs typeface="Times New Roman" panose="02020603050405020304" pitchFamily="18" charset="0"/>
            </a:endParaRPr>
          </a:p>
          <a:p>
            <a:pPr marL="0" lvl="3" indent="0" algn="just">
              <a:lnSpc>
                <a:spcPct val="100000"/>
              </a:lnSpc>
              <a:spcBef>
                <a:spcPts val="0"/>
              </a:spcBef>
              <a:spcAft>
                <a:spcPts val="0"/>
              </a:spcAft>
              <a:buClrTx/>
              <a:buNone/>
              <a:defRPr/>
            </a:pPr>
            <a:endParaRPr lang="en-US" sz="2800" dirty="0"/>
          </a:p>
          <a:p>
            <a:pPr marL="0" marR="0" lvl="3" indent="0" algn="just" defTabSz="914400" eaLnBrk="1" fontAlgn="auto" latinLnBrk="0" hangingPunct="1">
              <a:lnSpc>
                <a:spcPct val="100000"/>
              </a:lnSpc>
              <a:spcBef>
                <a:spcPts val="0"/>
              </a:spcBef>
              <a:spcAft>
                <a:spcPts val="0"/>
              </a:spcAft>
              <a:buClrTx/>
              <a:buSzTx/>
              <a:buFont typeface="Arial" charset="0"/>
              <a:buNone/>
              <a:tabLst/>
              <a:defRPr/>
            </a:pPr>
            <a:endParaRPr lang="en-US" sz="2800" dirty="0">
              <a:latin typeface="Times New Roman" panose="02020603050405020304" pitchFamily="18" charset="0"/>
              <a:cs typeface="Times New Roman" panose="02020603050405020304" pitchFamily="18" charset="0"/>
            </a:endParaRPr>
          </a:p>
          <a:p>
            <a:pPr marL="0" marR="0" lvl="3" indent="0" algn="just" defTabSz="914400" eaLnBrk="1" fontAlgn="auto" latinLnBrk="0" hangingPunct="1">
              <a:lnSpc>
                <a:spcPct val="100000"/>
              </a:lnSpc>
              <a:spcBef>
                <a:spcPts val="0"/>
              </a:spcBef>
              <a:spcAft>
                <a:spcPts val="0"/>
              </a:spcAft>
              <a:buClrTx/>
              <a:buSzTx/>
              <a:buFont typeface="Arial" charset="0"/>
              <a:buNone/>
              <a:tabLst/>
              <a:defRPr/>
            </a:pPr>
            <a:endParaRPr lang="en-US" sz="2800" dirty="0">
              <a:latin typeface="Times New Roman" panose="02020603050405020304" pitchFamily="18" charset="0"/>
              <a:cs typeface="Times New Roman" panose="02020603050405020304" pitchFamily="18" charset="0"/>
            </a:endParaRPr>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154" y="310533"/>
            <a:ext cx="1326523" cy="1402896"/>
          </a:xfrm>
          <a:prstGeom prst="rect">
            <a:avLst/>
          </a:prstGeom>
        </p:spPr>
      </p:pic>
    </p:spTree>
    <p:extLst>
      <p:ext uri="{BB962C8B-B14F-4D97-AF65-F5344CB8AC3E}">
        <p14:creationId xmlns:p14="http://schemas.microsoft.com/office/powerpoint/2010/main" val="838057288"/>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12720</TotalTime>
  <Words>1039</Words>
  <Application>Microsoft Macintosh PowerPoint</Application>
  <PresentationFormat>Widescreen</PresentationFormat>
  <Paragraphs>121</Paragraphs>
  <Slides>19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Arial</vt:lpstr>
      <vt:lpstr>Calibri</vt:lpstr>
      <vt:lpstr>Calibri Light</vt:lpstr>
      <vt:lpstr>Times New Roman</vt:lpstr>
      <vt:lpstr>Wingdings 2</vt:lpstr>
      <vt:lpstr>HDOfficeLightV0</vt:lpstr>
      <vt:lpstr>Ανασκόπηση</vt:lpstr>
      <vt:lpstr>ΦΩΝΟΛΟΓΙΑ ΚΑΙ ΓΛΩΣΣΙΚΗ ΠΟΙΚΙΛΙΑ   </vt:lpstr>
      <vt:lpstr> Προϋπάρχουσα γνώση (από προπτυχιακό μάθημα) </vt:lpstr>
      <vt:lpstr> Προϋπάρχουσα γνώση (από προπτυχιακό μάθημα) </vt:lpstr>
      <vt:lpstr> Προϋπάρχουσα γνώση (από προπτυχιακό μάθημα) </vt:lpstr>
      <vt:lpstr> Προϋπάρχουσα γνώση (από προπτυχιακό μάθημα) </vt:lpstr>
      <vt:lpstr>Προϋπάρχουσα γνώση (από προπτυχιακό μάθημα)</vt:lpstr>
      <vt:lpstr>Προϋπάρχουσα γνώση (από προπτυχιακό μάθημα)</vt:lpstr>
      <vt:lpstr>Προϋπάρχουσα γνώση (από προπτυχιακό μάθημα)</vt:lpstr>
      <vt:lpstr>Προϋπάρχουσα γνώση (από προπτυχιακό μάθημα)</vt:lpstr>
      <vt:lpstr>Προϋπάρχουσα γνώση (από προπτυχιακό μάθημα)</vt:lpstr>
      <vt:lpstr>Προϋπάρχουσα γνώση (από προπτυχιακό μάθημα)</vt:lpstr>
      <vt:lpstr>Προϋπάρχουσα γνώση (από προπτυχιακό μάθημα)</vt:lpstr>
      <vt:lpstr>Συμβολή κι άλλων θεωριών (Φωνολογικών και όχι μόνο)</vt:lpstr>
      <vt:lpstr>Συμβολή κι άλλων θεωριών (Φωνολογικών και όχι μόνο)</vt:lpstr>
      <vt:lpstr>Συμβολή κι άλλων θεωριών (Φωνολογικών και όχι μόνο)</vt:lpstr>
      <vt:lpstr>Συμβολή κι άλλων θεωριών (Φωνολογικών και όχι μόνο)</vt:lpstr>
      <vt:lpstr>Στόχοι του μαθήματος</vt:lpstr>
      <vt:lpstr>Στόχοι του μαθήματος</vt:lpstr>
      <vt:lpstr>Επόμενο μάθημα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Methodological principles of Mišótika Cappadocian data collection   Nicole Vassalou, Dimitris Papazachariou &amp; Mark Janse University of Patras, Ghent University</dc:title>
  <dc:creator>Nicole Vassalou</dc:creator>
  <cp:lastModifiedBy>Dimitris Papazachariou</cp:lastModifiedBy>
  <cp:revision>296</cp:revision>
  <dcterms:created xsi:type="dcterms:W3CDTF">2016-09-10T13:04:28Z</dcterms:created>
  <dcterms:modified xsi:type="dcterms:W3CDTF">2021-03-04T14:12:49Z</dcterms:modified>
</cp:coreProperties>
</file>