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256" r:id="rId3"/>
    <p:sldId id="272" r:id="rId4"/>
    <p:sldId id="274" r:id="rId5"/>
    <p:sldId id="261" r:id="rId6"/>
    <p:sldId id="275" r:id="rId7"/>
    <p:sldId id="264" r:id="rId8"/>
    <p:sldId id="265" r:id="rId9"/>
    <p:sldId id="276" r:id="rId10"/>
    <p:sldId id="273" r:id="rId11"/>
    <p:sldId id="266" r:id="rId12"/>
    <p:sldId id="288" r:id="rId13"/>
    <p:sldId id="267" r:id="rId14"/>
    <p:sldId id="289" r:id="rId15"/>
    <p:sldId id="291" r:id="rId16"/>
    <p:sldId id="287" r:id="rId17"/>
    <p:sldId id="268" r:id="rId18"/>
    <p:sldId id="290" r:id="rId19"/>
    <p:sldId id="277" r:id="rId20"/>
    <p:sldId id="28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>
      <p:cViewPr varScale="1">
        <p:scale>
          <a:sx n="120" d="100"/>
          <a:sy n="120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C20E8-9D3C-42B7-8371-7FBD44625C78}" type="datetimeFigureOut">
              <a:rPr lang="el-GR" smtClean="0"/>
              <a:pPr/>
              <a:t>19/4/26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F011-D8D9-4132-AF5E-770107663F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650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Από το Φοινικικό στο Ελληνικό αλφάβητο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FF011-D8D9-4132-AF5E-770107663F0D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Πάριο Χρονικό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FF011-D8D9-4132-AF5E-770107663F0D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Από τις Αιγυπτιακές γραφές στο Φοινικικό και Ελληνικό – Λατινικό αλφάβητο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FF011-D8D9-4132-AF5E-770107663F0D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6558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Οι διαλεκτικές ομάδες της Αρχαίας Ελληνικής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FF011-D8D9-4132-AF5E-770107663F0D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5309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Οι Αρχαίες</a:t>
            </a:r>
            <a:r>
              <a:rPr lang="el-GR" baseline="0" dirty="0"/>
              <a:t> διαλεκτικές ομάδες μαζί με επιμέρους διαφοροποιήσεις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FF011-D8D9-4132-AF5E-770107663F0D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45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Ποικιλία στα αρχαιοελληνικά αλφάβητα στις διάφορες</a:t>
            </a:r>
            <a:r>
              <a:rPr lang="el-GR" baseline="0" dirty="0"/>
              <a:t> διαλεκτικές περιοχές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FF011-D8D9-4132-AF5E-770107663F0D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Ποικιλία στα Αρχαιοελληνικά</a:t>
            </a:r>
            <a:r>
              <a:rPr lang="el-GR" baseline="0" dirty="0"/>
              <a:t> αλφάβητα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FF011-D8D9-4132-AF5E-770107663F0D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7152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Παμφυλία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FF011-D8D9-4132-AF5E-770107663F0D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3186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Πρώτες επιγραφές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FF011-D8D9-4132-AF5E-770107663F0D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7678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Θήρα, 8</a:t>
            </a:r>
            <a:r>
              <a:rPr lang="el-GR" baseline="30000" dirty="0"/>
              <a:t>ος</a:t>
            </a:r>
            <a:r>
              <a:rPr lang="el-GR" dirty="0"/>
              <a:t> αι. </a:t>
            </a:r>
            <a:r>
              <a:rPr lang="el-GR" dirty="0" err="1"/>
              <a:t>π.Χ.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FF011-D8D9-4132-AF5E-770107663F0D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C41D-B1AE-4B07-94B6-5FC7635FB568}" type="datetimeFigureOut">
              <a:rPr lang="el-GR" smtClean="0"/>
              <a:pPr/>
              <a:t>19/4/26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BC7F-CA8B-4B54-944D-DC339F5426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C41D-B1AE-4B07-94B6-5FC7635FB568}" type="datetimeFigureOut">
              <a:rPr lang="el-GR" smtClean="0"/>
              <a:pPr/>
              <a:t>19/4/26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BC7F-CA8B-4B54-944D-DC339F5426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C41D-B1AE-4B07-94B6-5FC7635FB568}" type="datetimeFigureOut">
              <a:rPr lang="el-GR" smtClean="0"/>
              <a:pPr/>
              <a:t>19/4/26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BC7F-CA8B-4B54-944D-DC339F5426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E4CEC-FBAB-44E7-ACA9-65A966C123D5}" type="datetimeFigureOut">
              <a:rPr lang="el-GR"/>
              <a:pPr>
                <a:defRPr/>
              </a:pPr>
              <a:t>19/4/26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D5723-96B1-476D-9BDB-E08147AD04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227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8BEC2-69AC-482E-A905-BDA39BCF8188}" type="datetimeFigureOut">
              <a:rPr lang="el-GR"/>
              <a:pPr>
                <a:defRPr/>
              </a:pPr>
              <a:t>19/4/26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5B524-CC8B-4D2E-8648-822915F8C4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1893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3E5AE-EC80-4C6D-A002-54D9F2E25796}" type="datetimeFigureOut">
              <a:rPr lang="el-GR"/>
              <a:pPr>
                <a:defRPr/>
              </a:pPr>
              <a:t>19/4/26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BE1E6-1E6A-42F0-AF17-DFD132494A2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909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7AAB-608D-4D0B-9321-6C11EE17A302}" type="datetimeFigureOut">
              <a:rPr lang="el-GR"/>
              <a:pPr>
                <a:defRPr/>
              </a:pPr>
              <a:t>19/4/26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916D-8590-49E2-955C-122BF5CB9ED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3216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560B5-B188-4A0D-920A-F3A0511FDBCC}" type="datetimeFigureOut">
              <a:rPr lang="el-GR"/>
              <a:pPr>
                <a:defRPr/>
              </a:pPr>
              <a:t>19/4/26</a:t>
            </a:fld>
            <a:endParaRPr lang="el-GR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8146-FD96-472E-A23C-960F3ABA999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2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45D5-7EBB-42E0-B94D-9DBC4DD773E5}" type="datetimeFigureOut">
              <a:rPr lang="el-GR"/>
              <a:pPr>
                <a:defRPr/>
              </a:pPr>
              <a:t>19/4/26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48854-8E74-4062-B3E4-5513398CC76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4073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795DC-16E7-4ABD-BD54-FDB441F26036}" type="datetimeFigureOut">
              <a:rPr lang="el-GR"/>
              <a:pPr>
                <a:defRPr/>
              </a:pPr>
              <a:t>19/4/26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B8768-198B-4601-B64A-D49204936B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8924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FF1C0-F616-4DD3-92BF-57A6749D83DB}" type="datetimeFigureOut">
              <a:rPr lang="el-GR"/>
              <a:pPr>
                <a:defRPr/>
              </a:pPr>
              <a:t>19/4/26</a:t>
            </a:fld>
            <a:endParaRPr lang="el-G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63486-BBBC-4697-BF44-88F483EEC44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73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C41D-B1AE-4B07-94B6-5FC7635FB568}" type="datetimeFigureOut">
              <a:rPr lang="el-GR" smtClean="0"/>
              <a:pPr/>
              <a:t>19/4/26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BC7F-CA8B-4B54-944D-DC339F5426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3A3E9-1A39-43CD-8552-35D5CFE0C408}" type="datetimeFigureOut">
              <a:rPr lang="el-GR"/>
              <a:pPr>
                <a:defRPr/>
              </a:pPr>
              <a:t>19/4/26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03E7E-6873-401C-A0FC-047DEDFF5E2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1688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7437D-3A4C-40D3-A779-83B86E4C8112}" type="datetimeFigureOut">
              <a:rPr lang="el-GR"/>
              <a:pPr>
                <a:defRPr/>
              </a:pPr>
              <a:t>19/4/26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1AC0B-79A9-4536-B641-56CEBE541B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897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DCE2-84DC-46F9-BA94-73C299CC00A0}" type="datetimeFigureOut">
              <a:rPr lang="el-GR"/>
              <a:pPr>
                <a:defRPr/>
              </a:pPr>
              <a:t>19/4/26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6858A-5395-4983-963E-E15D882924E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802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C41D-B1AE-4B07-94B6-5FC7635FB568}" type="datetimeFigureOut">
              <a:rPr lang="el-GR" smtClean="0"/>
              <a:pPr/>
              <a:t>19/4/26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BC7F-CA8B-4B54-944D-DC339F5426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C41D-B1AE-4B07-94B6-5FC7635FB568}" type="datetimeFigureOut">
              <a:rPr lang="el-GR" smtClean="0"/>
              <a:pPr/>
              <a:t>19/4/26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BC7F-CA8B-4B54-944D-DC339F5426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C41D-B1AE-4B07-94B6-5FC7635FB568}" type="datetimeFigureOut">
              <a:rPr lang="el-GR" smtClean="0"/>
              <a:pPr/>
              <a:t>19/4/26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BC7F-CA8B-4B54-944D-DC339F5426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C41D-B1AE-4B07-94B6-5FC7635FB568}" type="datetimeFigureOut">
              <a:rPr lang="el-GR" smtClean="0"/>
              <a:pPr/>
              <a:t>19/4/26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BC7F-CA8B-4B54-944D-DC339F5426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C41D-B1AE-4B07-94B6-5FC7635FB568}" type="datetimeFigureOut">
              <a:rPr lang="el-GR" smtClean="0"/>
              <a:pPr/>
              <a:t>19/4/26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BC7F-CA8B-4B54-944D-DC339F5426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C41D-B1AE-4B07-94B6-5FC7635FB568}" type="datetimeFigureOut">
              <a:rPr lang="el-GR" smtClean="0"/>
              <a:pPr/>
              <a:t>19/4/26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BC7F-CA8B-4B54-944D-DC339F54269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C41D-B1AE-4B07-94B6-5FC7635FB568}" type="datetimeFigureOut">
              <a:rPr lang="el-GR" smtClean="0"/>
              <a:pPr/>
              <a:t>19/4/26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FBC7F-CA8B-4B54-944D-DC339F54269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53FBC7F-CA8B-4B54-944D-DC339F54269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A1DC41D-B1AE-4B07-94B6-5FC7635FB568}" type="datetimeFigureOut">
              <a:rPr lang="el-GR" smtClean="0"/>
              <a:pPr/>
              <a:t>19/4/26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639F25-A0C5-4087-B759-5D2295406F84}" type="datetimeFigureOut">
              <a:rPr lang="el-GR"/>
              <a:pPr>
                <a:defRPr/>
              </a:pPr>
              <a:t>19/4/26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9D3AF3-895B-4201-823D-AE4C36FF6AF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83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phoenician+characters,+greek+equivalents&amp;source=images&amp;cd=&amp;cad=rja&amp;docid=apccJ-98KFqwlM&amp;tbnid=7eLm6IOdXwXWkM:&amp;ved=0CAUQjRw&amp;url=http://www.10452lccc.com/leb%20history/Phoenician_Reassessed.joseph.elias.htm&amp;ei=jFY4UcaTG4O70QXxk4D4CA&amp;bvm=bv.43287494,d.ZWU&amp;psig=AFQjCNHvj4g2-ceV-_rMAcOQgG1E6_Fl8Q&amp;ust=136273299272467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gr/url?sa=i&amp;rct=j&amp;q=&amp;esrc=s&amp;source=images&amp;cd=&amp;cad=rja&amp;uact=8&amp;ved=0ahUKEwjK1IXD4bXLAhXKvBoKHZ9OAm4QjRwIBw&amp;url=http://phoenicians.info/lang.htm&amp;psig=AFQjCNFicMygSQIw_tsEayOUmb72Cq-q7A&amp;ust=1457686400542023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gr/url?sa=i&amp;rct=j&amp;q=&amp;esrc=s&amp;source=images&amp;cd=&amp;cad=rja&amp;uact=8&amp;ved=0ahUKEwjwoYr0ocfLAhXFcRQKHfhTDQEQjRwIBw&amp;url=https://commons.wikimedia.org/wiki/File:Ancient_greek_dialects-fr-400.jpg&amp;psig=AFQjCNGtXkdAdlUd_zismbYOtW_TkCrFfg&amp;ust=145828836949078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esrc=s&amp;source=images&amp;cd=&amp;cad=rja&amp;uact=8&amp;ved=0ahUKEwilocSOo8fLAhXD2hoKHXJcCYYQjRwIBw&amp;url=http://www.ancientscripts.com/greek.html&amp;psig=AFQjCNERJOXiJOyplLhrhdhEAB_34hFpEA&amp;ust=145828865992737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/upload.wikimedia.org/wikipedia/commons/2/2f/Anatolia_Ancient_Regions_base.sv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Αρχαία Ελληνική</a:t>
            </a:r>
            <a:br>
              <a:rPr lang="el-GR" dirty="0"/>
            </a:b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Τα «σιωπηλά» και τα κλασικά χρόνια</a:t>
            </a:r>
          </a:p>
        </p:txBody>
      </p:sp>
    </p:spTree>
    <p:extLst>
      <p:ext uri="{BB962C8B-B14F-4D97-AF65-F5344CB8AC3E}">
        <p14:creationId xmlns:p14="http://schemas.microsoft.com/office/powerpoint/2010/main" val="188369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itrinitas.com/history_of_viscom/images/alphabet/th-greek_boustro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7691" y="1844824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2F8841E-885A-9D25-95E7-6E5EA0BF2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l-GR" dirty="0" err="1"/>
              <a:t>Αφιερωματικ</a:t>
            </a:r>
            <a:r>
              <a:rPr lang="en-US" dirty="0" err="1"/>
              <a:t>ή</a:t>
            </a:r>
            <a:r>
              <a:rPr lang="el-GR" dirty="0"/>
              <a:t> επιγραφή</a:t>
            </a:r>
            <a:endParaRPr lang="en-US" dirty="0"/>
          </a:p>
        </p:txBody>
      </p:sp>
      <p:pic>
        <p:nvPicPr>
          <p:cNvPr id="3" name="Θέση περιεχομένου 2" descr="Εικόνα που περιέχει Τεχνούργημα, τέχνη, τοίχος, μουσεί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BB3410C-EEF6-8EB1-EA54-938E06CF0B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5" r="18709"/>
          <a:stretch>
            <a:fillRect/>
          </a:stretch>
        </p:blipFill>
        <p:spPr>
          <a:xfrm>
            <a:off x="457200" y="1536192"/>
            <a:ext cx="3657600" cy="4590288"/>
          </a:xfrm>
          <a:prstGeom prst="rect">
            <a:avLst/>
          </a:prstGeo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C268910-3B38-0BA0-1A3C-0C1E08022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/>
          <a:p>
            <a:r>
              <a:rPr lang="el-GR" dirty="0"/>
              <a:t>Αρχαία Θήρα, 6ος αι. π.Χ.</a:t>
            </a:r>
            <a:r>
              <a:rPr lang="el-GR" baseline="30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433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dn.ilovetypography.com/img/2010/08/Greek-8th-century-B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8020050" cy="2343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5F3493-58D5-646C-2062-0E330243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</a:t>
            </a:r>
            <a:r>
              <a:rPr lang="en-US" dirty="0" err="1"/>
              <a:t>ώ</a:t>
            </a:r>
            <a:r>
              <a:rPr lang="el-GR" dirty="0" err="1"/>
              <a:t>δικας</a:t>
            </a:r>
            <a:r>
              <a:rPr lang="el-GR" dirty="0"/>
              <a:t> της Γόρτυνας, 5</a:t>
            </a:r>
            <a:r>
              <a:rPr lang="el-GR" baseline="30000" dirty="0"/>
              <a:t>ος</a:t>
            </a:r>
            <a:r>
              <a:rPr lang="el-GR" dirty="0"/>
              <a:t> αι. π.Χ.</a:t>
            </a:r>
          </a:p>
        </p:txBody>
      </p:sp>
      <p:pic>
        <p:nvPicPr>
          <p:cNvPr id="6" name="Θέση περιεχομένου 5" descr="Εικόνα που περιέχει μπετόν, γκρίζο, τσιμέντο, κτίρι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0845F16-9C88-A2BD-061A-B9160C7F3A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489579"/>
            <a:ext cx="4652367" cy="310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Θέση περιεχομένου 7" descr="Εικόνα που περιέχει γραφικός χαρακτήρας, τέχνη, κείμεν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EE2ADCA-D367-1F80-5545-FFD64E47DF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9871" y="3789040"/>
            <a:ext cx="4038600" cy="26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0712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2CC0219-0046-E619-5396-52EBC0A7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l-GR" dirty="0"/>
              <a:t>Σ</a:t>
            </a:r>
            <a:r>
              <a:rPr lang="en-US" dirty="0" err="1"/>
              <a:t>ύ</a:t>
            </a:r>
            <a:r>
              <a:rPr lang="el-GR" dirty="0" err="1"/>
              <a:t>νορα</a:t>
            </a:r>
            <a:r>
              <a:rPr lang="el-GR" dirty="0"/>
              <a:t>, Αττική 5</a:t>
            </a:r>
            <a:r>
              <a:rPr lang="el-GR" baseline="30000" dirty="0"/>
              <a:t>ος</a:t>
            </a:r>
            <a:r>
              <a:rPr lang="el-GR" dirty="0"/>
              <a:t> αι. π.Χ.</a:t>
            </a:r>
            <a:endParaRPr lang="en-US" dirty="0"/>
          </a:p>
        </p:txBody>
      </p:sp>
      <p:pic>
        <p:nvPicPr>
          <p:cNvPr id="7" name="Θέση περιεχομένου 6" descr="Εικόνα που περιέχει τάφος, κοιμητήριο, κτίριο, εξωτερικός χώρος/ύπαιθρο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AACB3DB-100A-A944-3153-B7D53AA486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2" r="1" b="11198"/>
          <a:stretch>
            <a:fillRect/>
          </a:stretch>
        </p:blipFill>
        <p:spPr>
          <a:xfrm>
            <a:off x="457200" y="1536192"/>
            <a:ext cx="3657600" cy="4590288"/>
          </a:xfrm>
          <a:prstGeom prst="rect">
            <a:avLst/>
          </a:prstGeom>
          <a:noFill/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C88CA8B-3835-FEEE-03A0-376502F693D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4419600" y="1536192"/>
            <a:ext cx="3657600" cy="45902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  <a:t>Δε[</a:t>
            </a:r>
            <a:r>
              <a:rPr kumimoji="0" lang="el-GR" altLang="el-GR" sz="2600" b="0" i="0" u="none" strike="noStrike" cap="none" normalizeH="0" baseline="0" err="1">
                <a:ln>
                  <a:noFill/>
                </a:ln>
                <a:effectLst/>
              </a:rPr>
              <a:t>ῦρε</a:t>
            </a:r>
            <a: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el-GR" altLang="el-GR" sz="2600" b="0" i="0" u="none" strike="noStrike" cap="none" normalizeH="0" baseline="0" err="1">
                <a:ln>
                  <a:noFill/>
                </a:ln>
                <a:effectLst/>
              </a:rPr>
              <a:t>Ἀ</a:t>
            </a:r>
            <a: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  <a:t>]λ[ο]- </a:t>
            </a:r>
            <a:r>
              <a:rPr kumimoji="0" lang="el-GR" altLang="el-GR" sz="2600" b="0" i="0" u="none" strike="noStrike" cap="none" normalizeH="0" baseline="0" err="1">
                <a:ln>
                  <a:noFill/>
                </a:ln>
                <a:effectLst/>
              </a:rPr>
              <a:t>στοιχ</a:t>
            </a:r>
            <a: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  <a:t>. 7</a:t>
            </a:r>
            <a:b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el-GR" altLang="el-GR" sz="2600" b="0" i="0" u="none" strike="noStrike" cap="none" normalizeH="0" baseline="0" err="1">
                <a:ln>
                  <a:noFill/>
                </a:ln>
                <a:effectLst/>
              </a:rPr>
              <a:t>πε</a:t>
            </a:r>
            <a: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  <a:t>[</a:t>
            </a:r>
            <a:r>
              <a:rPr kumimoji="0" lang="el-GR" altLang="el-GR" sz="2600" b="0" i="0" u="none" strike="noStrike" cap="none" normalizeH="0" baseline="0" err="1">
                <a:ln>
                  <a:noFill/>
                </a:ln>
                <a:effectLst/>
              </a:rPr>
              <a:t>κέ</a:t>
            </a:r>
            <a: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  <a:t>]ον </a:t>
            </a:r>
            <a:r>
              <a:rPr kumimoji="0" lang="el-GR" altLang="el-GR" sz="2600" b="0" i="0" u="none" strike="noStrike" cap="none" normalizeH="0" baseline="0" err="1">
                <a:ln>
                  <a:noFill/>
                </a:ln>
                <a:effectLst/>
              </a:rPr>
              <a:t>τρ</a:t>
            </a:r>
            <a: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  <a:t>-</a:t>
            </a:r>
            <a:b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el-GR" altLang="el-GR" sz="2600" b="0" i="0" u="none" strike="noStrike" cap="none" normalizeH="0" baseline="0" err="1">
                <a:ln>
                  <a:noFill/>
                </a:ln>
                <a:effectLst/>
              </a:rPr>
              <a:t>ιττὺς</a:t>
            </a:r>
            <a: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el-GR" altLang="el-GR" sz="2600" b="0" i="0" u="none" strike="noStrike" cap="none" normalizeH="0" baseline="0" err="1">
                <a:ln>
                  <a:noFill/>
                </a:ln>
                <a:effectLst/>
              </a:rPr>
              <a:t>τελ</a:t>
            </a:r>
            <a: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  <a:t>-</a:t>
            </a:r>
            <a:b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el-GR" altLang="el-GR" sz="2600" b="0" i="0" u="none" strike="noStrike" cap="none" normalizeH="0" baseline="0" err="1">
                <a:ln>
                  <a:noFill/>
                </a:ln>
                <a:effectLst/>
              </a:rPr>
              <a:t>ευτᾶι</a:t>
            </a:r>
            <a: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el-GR" altLang="el-GR" sz="2600" b="0" i="0" u="none" strike="noStrike" cap="none" normalizeH="0" baseline="0" err="1">
                <a:ln>
                  <a:noFill/>
                </a:ln>
                <a:effectLst/>
              </a:rPr>
              <a:t>ἄρχ</a:t>
            </a:r>
            <a: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  <a:t>-</a:t>
            </a:r>
            <a:b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  <a:t>5 </a:t>
            </a:r>
            <a:r>
              <a:rPr kumimoji="0" lang="el-GR" altLang="el-GR" sz="2600" b="0" i="0" u="none" strike="noStrike" cap="none" normalizeH="0" baseline="0" err="1">
                <a:ln>
                  <a:noFill/>
                </a:ln>
                <a:effectLst/>
              </a:rPr>
              <a:t>εται</a:t>
            </a:r>
            <a: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el-GR" altLang="el-GR" sz="2600" b="0" i="0" u="none" strike="noStrike" cap="none" normalizeH="0" baseline="0" err="1">
                <a:ln>
                  <a:noFill/>
                </a:ln>
                <a:effectLst/>
              </a:rPr>
              <a:t>δὲ</a:t>
            </a:r>
            <a: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el-GR" altLang="el-GR" sz="2600" b="0" i="0" u="none" strike="noStrike" cap="none" normalizeH="0" baseline="0" err="1">
                <a:ln>
                  <a:noFill/>
                </a:ln>
                <a:effectLst/>
              </a:rPr>
              <a:t>Πα</a:t>
            </a:r>
            <a: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  <a:t>-</a:t>
            </a:r>
            <a:b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el-GR" altLang="el-GR" sz="2600" b="0" i="0" u="none" strike="noStrike" cap="none" normalizeH="0" baseline="0" err="1">
                <a:ln>
                  <a:noFill/>
                </a:ln>
                <a:effectLst/>
              </a:rPr>
              <a:t>λλενέον</a:t>
            </a:r>
            <a: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  <a:t> τ-</a:t>
            </a:r>
            <a:b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el-GR" altLang="el-GR" sz="2600" b="0" i="0" u="none" strike="noStrike" cap="none" normalizeH="0" baseline="0" err="1">
                <a:ln>
                  <a:noFill/>
                </a:ln>
                <a:effectLst/>
              </a:rPr>
              <a:t>ριττύς</a:t>
            </a:r>
            <a: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  <a:t>.</a:t>
            </a:r>
            <a:b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el-GR" altLang="el-GR" sz="2600" b="0" i="0" u="none" strike="noStrike" cap="none" normalizeH="0" baseline="0" err="1">
                <a:ln>
                  <a:noFill/>
                </a:ln>
                <a:effectLst/>
              </a:rPr>
              <a:t>Trans</a:t>
            </a:r>
            <a: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  <a:t>: «</a:t>
            </a:r>
            <a:r>
              <a:rPr kumimoji="0" lang="el-GR" altLang="el-GR" sz="2600" b="0" i="0" u="none" strike="noStrike" cap="none" normalizeH="0" baseline="0" err="1">
                <a:ln>
                  <a:noFill/>
                </a:ln>
                <a:effectLst/>
              </a:rPr>
              <a:t>Here</a:t>
            </a:r>
            <a: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el-GR" altLang="el-GR" sz="2600" b="0" i="0" u="none" strike="noStrike" cap="none" normalizeH="0" baseline="0" err="1">
                <a:ln>
                  <a:noFill/>
                </a:ln>
                <a:effectLst/>
              </a:rPr>
              <a:t>ends</a:t>
            </a:r>
            <a: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  <a:t> the </a:t>
            </a:r>
            <a:r>
              <a:rPr kumimoji="0" lang="el-GR" altLang="el-GR" sz="2600" b="0" i="0" u="none" strike="noStrike" cap="none" normalizeH="0" baseline="0" err="1">
                <a:ln>
                  <a:noFill/>
                </a:ln>
                <a:effectLst/>
              </a:rPr>
              <a:t>trittys</a:t>
            </a:r>
            <a: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el-GR" altLang="el-GR" sz="2600" b="0" i="0" u="none" strike="noStrike" cap="none" normalizeH="0" baseline="0" err="1">
                <a:ln>
                  <a:noFill/>
                </a:ln>
                <a:effectLst/>
              </a:rPr>
              <a:t>Alopeke</a:t>
            </a:r>
            <a: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  <a:t> </a:t>
            </a:r>
            <a:endParaRPr kumimoji="0" lang="en-US" altLang="el-GR" sz="26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  <a:t>and </a:t>
            </a:r>
            <a:r>
              <a:rPr kumimoji="0" lang="el-GR" altLang="el-GR" sz="2600" b="0" i="0" u="none" strike="noStrike" cap="none" normalizeH="0" baseline="0" err="1">
                <a:ln>
                  <a:noFill/>
                </a:ln>
                <a:effectLst/>
              </a:rPr>
              <a:t>starts</a:t>
            </a:r>
            <a: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  <a:t> the </a:t>
            </a:r>
            <a:r>
              <a:rPr kumimoji="0" lang="el-GR" altLang="el-GR" sz="2600" b="0" i="0" u="none" strike="noStrike" cap="none" normalizeH="0" baseline="0" err="1">
                <a:ln>
                  <a:noFill/>
                </a:ln>
                <a:effectLst/>
              </a:rPr>
              <a:t>trittys</a:t>
            </a:r>
            <a: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el-GR" altLang="el-GR" sz="2600" b="0" i="0" u="none" strike="noStrike" cap="none" normalizeH="0" baseline="0" err="1">
                <a:ln>
                  <a:noFill/>
                </a:ln>
                <a:effectLst/>
              </a:rPr>
              <a:t>Pallene</a:t>
            </a:r>
            <a:r>
              <a:rPr kumimoji="0" lang="el-GR" altLang="el-GR" sz="2600" b="0" i="0" u="none" strike="noStrike" cap="none" normalizeH="0" baseline="0">
                <a:ln>
                  <a:noFill/>
                </a:ln>
                <a:effectLst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441813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240B65-7220-0AD7-EFA7-7BC57E4EB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000"/>
              <a:t>Αφιερωματική επιγραφή, 330 π.Χ. (Αλέξανδρος Γ΄)</a:t>
            </a:r>
          </a:p>
        </p:txBody>
      </p:sp>
      <p:pic>
        <p:nvPicPr>
          <p:cNvPr id="5" name="Θέση περιεχομένου 4" descr="Εικόνα που περιέχει τέχνη, κτίρι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E785466-FC3F-9221-B2FC-AEA729AFD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792080"/>
            <a:ext cx="4464495" cy="557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197CB94-FBAD-ED71-516B-DA6A3DCDB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58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hellenicpantheon.gr/images/Pmarble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7705725" cy="3609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DEA22B-74AD-6FDA-209D-6C71A50A8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el-GR" dirty="0" err="1"/>
              <a:t>Κατ</a:t>
            </a:r>
            <a:r>
              <a:rPr lang="en-US" dirty="0" err="1"/>
              <a:t>ά</a:t>
            </a:r>
            <a:r>
              <a:rPr lang="el-GR" dirty="0" err="1"/>
              <a:t>δεσμος</a:t>
            </a:r>
            <a:r>
              <a:rPr lang="el-GR" dirty="0"/>
              <a:t>, Αθήνα 4</a:t>
            </a:r>
            <a:r>
              <a:rPr lang="el-GR" baseline="30000" dirty="0"/>
              <a:t>ος</a:t>
            </a:r>
            <a:r>
              <a:rPr lang="el-GR" dirty="0"/>
              <a:t> αι. π.Χ.</a:t>
            </a:r>
          </a:p>
        </p:txBody>
      </p:sp>
      <p:pic>
        <p:nvPicPr>
          <p:cNvPr id="5" name="Θέση περιεχομένου 4" descr="Εικόνα που περιέχει σκίτσο/σχέδιο, τέχνη, ασπρόμαυρ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CF521B6-5759-4891-A595-F80640CDB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5257" y="1600200"/>
            <a:ext cx="557348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2455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Antoine </a:t>
            </a:r>
            <a:r>
              <a:rPr lang="en-US" dirty="0" err="1"/>
              <a:t>Meillet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«Οι άνθρωποι που ανακάλυψαν και τελειοποίησαν την γραφή ήταν σπουδαίοι γλωσσολόγοι και ουσιαστικά δημιούργησαν την επιστήμη της γλωσσολογίας»</a:t>
            </a:r>
          </a:p>
        </p:txBody>
      </p:sp>
    </p:spTree>
    <p:extLst>
      <p:ext uri="{BB962C8B-B14F-4D97-AF65-F5344CB8AC3E}">
        <p14:creationId xmlns:p14="http://schemas.microsoft.com/office/powerpoint/2010/main" val="3476793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Αρχαιοελληνικές διάλεκτοι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Την κλασική περίοδο (5</a:t>
            </a:r>
            <a:r>
              <a:rPr lang="el-GR" baseline="30000" dirty="0"/>
              <a:t>ος</a:t>
            </a:r>
            <a:r>
              <a:rPr lang="el-GR" dirty="0"/>
              <a:t> – 4</a:t>
            </a:r>
            <a:r>
              <a:rPr lang="el-GR" baseline="30000" dirty="0"/>
              <a:t>ος</a:t>
            </a:r>
            <a:r>
              <a:rPr lang="el-GR" dirty="0"/>
              <a:t> αι. </a:t>
            </a:r>
            <a:r>
              <a:rPr lang="el-GR" dirty="0" err="1"/>
              <a:t>π.Χ.</a:t>
            </a:r>
            <a:r>
              <a:rPr lang="el-GR" dirty="0"/>
              <a:t>), δεν υπήρχε μία Αρχαία Ελληνική, αλλά πολλές αρχαιοελληνικές διάλεκτοι οι οποίες απολάμβαναν τα προνόμια της επίσημης γλώσσας στις διάφορες πόλεις-κράτη του ελληνόφωνου κόσμου</a:t>
            </a:r>
          </a:p>
          <a:p>
            <a:r>
              <a:rPr lang="el-GR" dirty="0"/>
              <a:t>Οι διαλεκτικές ομάδες είχαν σημαντικές διαφορές μεταξύ τους, ενώ σημαντικές διαφορές υπήρχαν και μεταξύ των ιδιολέκτων που ανήκαν στην ίδια διαλεκτική ομάδα</a:t>
            </a:r>
          </a:p>
          <a:p>
            <a:r>
              <a:rPr lang="el-GR" dirty="0"/>
              <a:t>Το πρόβλημα των πηγών: Οι πηγές μας για τις αρχαιοελληνικές διαλέκτους προέρχονται κατά πλειοψηφία από τον 4</a:t>
            </a:r>
            <a:r>
              <a:rPr lang="el-GR" baseline="30000" dirty="0"/>
              <a:t>ο</a:t>
            </a:r>
            <a:r>
              <a:rPr lang="el-GR" dirty="0"/>
              <a:t> αι. </a:t>
            </a:r>
            <a:r>
              <a:rPr lang="el-GR" dirty="0" err="1"/>
              <a:t>π.Χ.</a:t>
            </a:r>
            <a:r>
              <a:rPr lang="el-GR" dirty="0"/>
              <a:t>  και εξής, μια περίοδο κατά την οποία είχαν αρχίσει να επηρεάζονται από την Αττική διάλεκτο</a:t>
            </a:r>
          </a:p>
          <a:p>
            <a:r>
              <a:rPr lang="el-GR" dirty="0"/>
              <a:t>Οι «λογοτεχνικές» διάλεκτοι της Αρχαίας Ελληνικής γραμματείας φαίνεται ότι ήταν περισσότερο λογοτεχνική συνθήκη παρά πραγματικές, ζωντανές διάλεκτοι</a:t>
            </a:r>
          </a:p>
        </p:txBody>
      </p:sp>
    </p:spTree>
    <p:extLst>
      <p:ext uri="{BB962C8B-B14F-4D97-AF65-F5344CB8AC3E}">
        <p14:creationId xmlns:p14="http://schemas.microsoft.com/office/powerpoint/2010/main" val="407126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10452lccc.com/leb%20history/Phoenician_Reassessed.joseph.elias_files/image04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0"/>
            <a:ext cx="7128792" cy="8188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Αττική διάλεκτος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000" dirty="0" err="1"/>
              <a:t>συμμαχία</a:t>
            </a:r>
            <a:r>
              <a:rPr lang="el-GR" sz="2000" dirty="0"/>
              <a:t> </a:t>
            </a:r>
            <a:r>
              <a:rPr lang="el-GR" sz="2000" dirty="0" err="1"/>
              <a:t>Κορκυραίων</a:t>
            </a:r>
            <a:r>
              <a:rPr lang="el-GR" sz="2000" dirty="0"/>
              <a:t> </a:t>
            </a:r>
            <a:r>
              <a:rPr lang="el-GR" sz="2000" dirty="0" err="1"/>
              <a:t>καὶ</a:t>
            </a:r>
            <a:r>
              <a:rPr lang="el-GR" sz="2000" dirty="0"/>
              <a:t> </a:t>
            </a:r>
            <a:r>
              <a:rPr lang="el-GR" sz="2000" dirty="0" err="1"/>
              <a:t>Ἀθηναίων</a:t>
            </a:r>
            <a:r>
              <a:rPr lang="el-GR" sz="2000" dirty="0"/>
              <a:t> </a:t>
            </a:r>
            <a:r>
              <a:rPr lang="el-GR" sz="2000" dirty="0" err="1"/>
              <a:t>εἰς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τὸν</a:t>
            </a:r>
            <a:r>
              <a:rPr lang="el-GR" sz="2000" dirty="0"/>
              <a:t> </a:t>
            </a:r>
            <a:r>
              <a:rPr lang="el-GR" sz="2000" dirty="0" err="1"/>
              <a:t>ἀεὶ</a:t>
            </a:r>
            <a:r>
              <a:rPr lang="el-GR" sz="2000" dirty="0"/>
              <a:t> </a:t>
            </a:r>
            <a:r>
              <a:rPr lang="el-GR" sz="2000" dirty="0" err="1"/>
              <a:t>χρόνον</a:t>
            </a:r>
            <a:r>
              <a:rPr lang="el-GR" sz="2000" dirty="0"/>
              <a:t>. </a:t>
            </a:r>
            <a:r>
              <a:rPr lang="el-GR" sz="2000" dirty="0" err="1"/>
              <a:t>ἐάν</a:t>
            </a:r>
            <a:r>
              <a:rPr lang="el-GR" sz="2000" dirty="0"/>
              <a:t> τις </a:t>
            </a:r>
            <a:r>
              <a:rPr lang="el-GR" sz="2000" dirty="0" err="1"/>
              <a:t>ἴηι</a:t>
            </a:r>
            <a:r>
              <a:rPr lang="el-GR" sz="2000" dirty="0"/>
              <a:t> ἐ[</a:t>
            </a:r>
            <a:r>
              <a:rPr lang="el-GR" sz="2000" dirty="0" err="1"/>
              <a:t>πὶ</a:t>
            </a:r>
            <a:r>
              <a:rPr lang="el-GR" sz="2000" dirty="0"/>
              <a:t>] </a:t>
            </a:r>
            <a:r>
              <a:rPr lang="el-GR" sz="2000" dirty="0" err="1"/>
              <a:t>πολέμωι</a:t>
            </a:r>
            <a:r>
              <a:rPr lang="el-GR" sz="2000" dirty="0"/>
              <a:t> ε-</a:t>
            </a:r>
          </a:p>
          <a:p>
            <a:pPr marL="0" indent="0">
              <a:buNone/>
            </a:pPr>
            <a:r>
              <a:rPr lang="el-GR" sz="2000" dirty="0"/>
              <a:t>[ἰ]ς τ[ὴ]γ </a:t>
            </a:r>
            <a:r>
              <a:rPr lang="el-GR" sz="2000" dirty="0" err="1"/>
              <a:t>χώραν</a:t>
            </a:r>
            <a:r>
              <a:rPr lang="el-GR" sz="2000" dirty="0"/>
              <a:t> </a:t>
            </a:r>
            <a:r>
              <a:rPr lang="el-GR" sz="2000" dirty="0" err="1"/>
              <a:t>τὴγ</a:t>
            </a:r>
            <a:r>
              <a:rPr lang="el-GR" sz="2000" dirty="0"/>
              <a:t> </a:t>
            </a:r>
            <a:r>
              <a:rPr lang="el-GR" sz="2000" dirty="0" err="1"/>
              <a:t>Κορκυραίων</a:t>
            </a:r>
            <a:r>
              <a:rPr lang="el-GR" sz="2000" dirty="0"/>
              <a:t> ἢ </a:t>
            </a:r>
            <a:r>
              <a:rPr lang="el-GR" sz="2000" dirty="0" err="1"/>
              <a:t>ἐπὶ</a:t>
            </a:r>
            <a:r>
              <a:rPr lang="el-GR" sz="2000" dirty="0"/>
              <a:t> </a:t>
            </a:r>
            <a:r>
              <a:rPr lang="el-GR" sz="2000" dirty="0" err="1"/>
              <a:t>τὸν</a:t>
            </a:r>
            <a:r>
              <a:rPr lang="el-GR" sz="2000" dirty="0"/>
              <a:t> </a:t>
            </a:r>
            <a:r>
              <a:rPr lang="el-GR" sz="2000" dirty="0" err="1"/>
              <a:t>δῆ</a:t>
            </a:r>
            <a:r>
              <a:rPr lang="el-GR" sz="2000" dirty="0"/>
              <a:t>-</a:t>
            </a:r>
          </a:p>
          <a:p>
            <a:pPr marL="0" indent="0">
              <a:buNone/>
            </a:pPr>
            <a:r>
              <a:rPr lang="el-GR" sz="2000" dirty="0" err="1"/>
              <a:t>μον</a:t>
            </a:r>
            <a:r>
              <a:rPr lang="el-GR" sz="2000" dirty="0"/>
              <a:t> </a:t>
            </a:r>
            <a:r>
              <a:rPr lang="el-GR" sz="2000" dirty="0" err="1"/>
              <a:t>τὸγ</a:t>
            </a:r>
            <a:r>
              <a:rPr lang="el-GR" sz="2000" dirty="0"/>
              <a:t> </a:t>
            </a:r>
            <a:r>
              <a:rPr lang="el-GR" sz="2000" dirty="0" err="1"/>
              <a:t>Κορκυραίων</a:t>
            </a:r>
            <a:r>
              <a:rPr lang="el-GR" sz="2000" dirty="0"/>
              <a:t>, </a:t>
            </a:r>
            <a:r>
              <a:rPr lang="el-GR" sz="2000" dirty="0" err="1"/>
              <a:t>βοηθεῖν</a:t>
            </a:r>
            <a:r>
              <a:rPr lang="el-GR" sz="2000" dirty="0"/>
              <a:t> </a:t>
            </a:r>
            <a:r>
              <a:rPr lang="el-GR" sz="2000" dirty="0" err="1"/>
              <a:t>Ἀθηναίος</a:t>
            </a:r>
            <a:r>
              <a:rPr lang="el-GR" sz="2000" dirty="0"/>
              <a:t> π-</a:t>
            </a:r>
          </a:p>
          <a:p>
            <a:pPr marL="0" indent="0">
              <a:buNone/>
            </a:pPr>
            <a:r>
              <a:rPr lang="el-GR" sz="2000" dirty="0" err="1"/>
              <a:t>αντὶ</a:t>
            </a:r>
            <a:r>
              <a:rPr lang="el-GR" sz="2000" dirty="0"/>
              <a:t> </a:t>
            </a:r>
            <a:r>
              <a:rPr lang="el-GR" sz="2000" dirty="0" err="1"/>
              <a:t>σθένει</a:t>
            </a:r>
            <a:r>
              <a:rPr lang="el-GR" sz="2000" dirty="0"/>
              <a:t> </a:t>
            </a:r>
            <a:r>
              <a:rPr lang="el-GR" sz="2000" dirty="0" err="1"/>
              <a:t>καθότι</a:t>
            </a:r>
            <a:r>
              <a:rPr lang="el-GR" sz="2000" dirty="0"/>
              <a:t> </a:t>
            </a:r>
            <a:r>
              <a:rPr lang="el-GR" sz="2000" dirty="0" err="1"/>
              <a:t>ἂν</a:t>
            </a:r>
            <a:r>
              <a:rPr lang="el-GR" sz="2000" dirty="0"/>
              <a:t> </a:t>
            </a:r>
            <a:r>
              <a:rPr lang="el-GR" sz="2000" b="1" dirty="0" err="1"/>
              <a:t>ἐπαγγέλλωσιν</a:t>
            </a:r>
            <a:r>
              <a:rPr lang="el-GR" sz="2000" dirty="0"/>
              <a:t> </a:t>
            </a:r>
            <a:r>
              <a:rPr lang="el-GR" sz="2000" dirty="0" err="1"/>
              <a:t>Κο</a:t>
            </a:r>
            <a:r>
              <a:rPr lang="el-GR" sz="2000" dirty="0"/>
              <a:t>-</a:t>
            </a:r>
          </a:p>
          <a:p>
            <a:pPr marL="0" indent="0">
              <a:buNone/>
            </a:pPr>
            <a:r>
              <a:rPr lang="el-GR" sz="2000" dirty="0" err="1"/>
              <a:t>ρκυραῖοι</a:t>
            </a:r>
            <a:r>
              <a:rPr lang="el-GR" sz="2000" dirty="0"/>
              <a:t> </a:t>
            </a:r>
            <a:r>
              <a:rPr lang="el-GR" sz="2000" dirty="0" err="1"/>
              <a:t>κατὰ</a:t>
            </a:r>
            <a:r>
              <a:rPr lang="el-GR" sz="2000" dirty="0"/>
              <a:t> </a:t>
            </a:r>
            <a:r>
              <a:rPr lang="el-GR" sz="2000" dirty="0" err="1"/>
              <a:t>τὸ</a:t>
            </a:r>
            <a:r>
              <a:rPr lang="el-GR" sz="2000" dirty="0"/>
              <a:t> </a:t>
            </a:r>
            <a:r>
              <a:rPr lang="el-GR" sz="2000" dirty="0" err="1"/>
              <a:t>δυνατόν</a:t>
            </a:r>
            <a:r>
              <a:rPr lang="el-GR" sz="2000" dirty="0"/>
              <a:t>· </a:t>
            </a:r>
            <a:r>
              <a:rPr lang="el-GR" sz="2000" dirty="0" err="1"/>
              <a:t>καὶ</a:t>
            </a:r>
            <a:r>
              <a:rPr lang="el-GR" sz="2000" dirty="0"/>
              <a:t> </a:t>
            </a:r>
            <a:r>
              <a:rPr lang="el-GR" sz="2000" dirty="0" err="1"/>
              <a:t>ἐάν</a:t>
            </a:r>
            <a:r>
              <a:rPr lang="el-GR" sz="2000" dirty="0"/>
              <a:t> τις </a:t>
            </a:r>
            <a:r>
              <a:rPr lang="el-GR" sz="2000" dirty="0" err="1"/>
              <a:t>ἐπ</a:t>
            </a:r>
            <a:r>
              <a:rPr lang="el-GR" sz="2000" dirty="0"/>
              <a:t>-</a:t>
            </a:r>
          </a:p>
          <a:p>
            <a:pPr marL="0" indent="0">
              <a:buNone/>
            </a:pPr>
            <a:r>
              <a:rPr lang="el-GR" sz="2000" dirty="0"/>
              <a:t>ὶ </a:t>
            </a:r>
            <a:r>
              <a:rPr lang="el-GR" sz="2000" dirty="0" err="1"/>
              <a:t>τὸν</a:t>
            </a:r>
            <a:r>
              <a:rPr lang="el-GR" sz="2000" dirty="0"/>
              <a:t> </a:t>
            </a:r>
            <a:r>
              <a:rPr lang="el-GR" sz="2000" b="1" dirty="0" err="1"/>
              <a:t>δῆμον</a:t>
            </a:r>
            <a:r>
              <a:rPr lang="el-GR" sz="2000" dirty="0"/>
              <a:t> </a:t>
            </a:r>
            <a:r>
              <a:rPr lang="el-GR" sz="2000" dirty="0" err="1"/>
              <a:t>τὸν</a:t>
            </a:r>
            <a:r>
              <a:rPr lang="el-GR" sz="2000" dirty="0"/>
              <a:t> </a:t>
            </a:r>
            <a:r>
              <a:rPr lang="el-GR" sz="2000" dirty="0" err="1"/>
              <a:t>Ἀθηναίων</a:t>
            </a:r>
            <a:r>
              <a:rPr lang="el-GR" sz="2000" dirty="0"/>
              <a:t> ἢ </a:t>
            </a:r>
            <a:r>
              <a:rPr lang="el-GR" sz="2000" dirty="0" err="1"/>
              <a:t>ἐπὶ</a:t>
            </a:r>
            <a:r>
              <a:rPr lang="el-GR" sz="2000" dirty="0"/>
              <a:t> </a:t>
            </a:r>
            <a:r>
              <a:rPr lang="el-GR" sz="2000" dirty="0" err="1"/>
              <a:t>τὴγ</a:t>
            </a:r>
            <a:r>
              <a:rPr lang="el-GR" sz="2000" dirty="0"/>
              <a:t> </a:t>
            </a:r>
            <a:r>
              <a:rPr lang="el-GR" sz="2000" dirty="0" err="1"/>
              <a:t>χώραν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τὴν</a:t>
            </a:r>
            <a:r>
              <a:rPr lang="el-GR" sz="2000" dirty="0"/>
              <a:t> </a:t>
            </a:r>
            <a:r>
              <a:rPr lang="el-GR" sz="2000" dirty="0" err="1"/>
              <a:t>Ἀθηναίων</a:t>
            </a:r>
            <a:r>
              <a:rPr lang="el-GR" sz="2000" dirty="0"/>
              <a:t> </a:t>
            </a:r>
            <a:r>
              <a:rPr lang="el-GR" sz="2000" dirty="0" err="1"/>
              <a:t>ἐπὶ</a:t>
            </a:r>
            <a:r>
              <a:rPr lang="el-GR" sz="2000" dirty="0"/>
              <a:t> </a:t>
            </a:r>
            <a:r>
              <a:rPr lang="el-GR" sz="2000" dirty="0" err="1"/>
              <a:t>πολέμωι</a:t>
            </a:r>
            <a:r>
              <a:rPr lang="el-GR" sz="2000" dirty="0"/>
              <a:t> </a:t>
            </a:r>
            <a:r>
              <a:rPr lang="el-GR" sz="2000" dirty="0" err="1"/>
              <a:t>ἴηι</a:t>
            </a:r>
            <a:r>
              <a:rPr lang="el-GR" sz="2000" dirty="0"/>
              <a:t> ἢ </a:t>
            </a:r>
            <a:r>
              <a:rPr lang="el-GR" sz="2000" dirty="0" err="1"/>
              <a:t>κατὰ</a:t>
            </a:r>
            <a:r>
              <a:rPr lang="el-GR" sz="2000" dirty="0"/>
              <a:t> </a:t>
            </a:r>
            <a:r>
              <a:rPr lang="el-GR" sz="2000" dirty="0" err="1"/>
              <a:t>γὴν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ἢ </a:t>
            </a:r>
            <a:r>
              <a:rPr lang="el-GR" sz="2000" dirty="0" err="1"/>
              <a:t>κατὰ</a:t>
            </a:r>
            <a:r>
              <a:rPr lang="el-GR" sz="2000" dirty="0"/>
              <a:t> </a:t>
            </a:r>
            <a:r>
              <a:rPr lang="el-GR" sz="2000" b="1" dirty="0" err="1"/>
              <a:t>θάλατταν</a:t>
            </a:r>
            <a:r>
              <a:rPr lang="el-GR" sz="2000" dirty="0"/>
              <a:t>, </a:t>
            </a:r>
            <a:r>
              <a:rPr lang="el-GR" sz="2000" dirty="0" err="1"/>
              <a:t>βοηθεῖν</a:t>
            </a:r>
            <a:r>
              <a:rPr lang="el-GR" sz="2000" dirty="0"/>
              <a:t> </a:t>
            </a:r>
            <a:r>
              <a:rPr lang="el-GR" sz="2000" dirty="0" err="1"/>
              <a:t>Κορκυραίος</a:t>
            </a:r>
            <a:r>
              <a:rPr lang="el-GR" sz="2000" dirty="0"/>
              <a:t> </a:t>
            </a:r>
            <a:r>
              <a:rPr lang="el-GR" sz="2000" dirty="0" err="1"/>
              <a:t>πα</a:t>
            </a:r>
            <a:r>
              <a:rPr lang="el-GR" sz="2000" dirty="0"/>
              <a:t>-</a:t>
            </a:r>
          </a:p>
          <a:p>
            <a:pPr marL="0" indent="0">
              <a:buNone/>
            </a:pPr>
            <a:r>
              <a:rPr lang="el-GR" sz="2000" dirty="0" err="1"/>
              <a:t>ντὶ</a:t>
            </a:r>
            <a:r>
              <a:rPr lang="el-GR" sz="2000" dirty="0"/>
              <a:t> </a:t>
            </a:r>
            <a:r>
              <a:rPr lang="el-GR" sz="2000" dirty="0" err="1"/>
              <a:t>σθένει</a:t>
            </a:r>
            <a:r>
              <a:rPr lang="el-GR" sz="2000" dirty="0"/>
              <a:t> </a:t>
            </a:r>
            <a:r>
              <a:rPr lang="el-GR" sz="2000" dirty="0" err="1"/>
              <a:t>κατὰ</a:t>
            </a:r>
            <a:r>
              <a:rPr lang="el-GR" sz="2000" dirty="0"/>
              <a:t> </a:t>
            </a:r>
            <a:r>
              <a:rPr lang="el-GR" sz="2000" dirty="0" err="1"/>
              <a:t>τὸ</a:t>
            </a:r>
            <a:r>
              <a:rPr lang="el-GR" sz="2000" dirty="0"/>
              <a:t> </a:t>
            </a:r>
            <a:r>
              <a:rPr lang="el-GR" sz="2000" dirty="0" err="1"/>
              <a:t>δυνατόν</a:t>
            </a:r>
            <a:r>
              <a:rPr lang="el-GR" sz="2000" dirty="0"/>
              <a:t>, </a:t>
            </a:r>
            <a:r>
              <a:rPr lang="el-GR" sz="2000" dirty="0" err="1"/>
              <a:t>καθότι</a:t>
            </a:r>
            <a:r>
              <a:rPr lang="el-GR" sz="2000" dirty="0"/>
              <a:t> </a:t>
            </a:r>
            <a:r>
              <a:rPr lang="el-GR" sz="2000" dirty="0" err="1"/>
              <a:t>ἂν</a:t>
            </a:r>
            <a:r>
              <a:rPr lang="el-GR" sz="2000" dirty="0"/>
              <a:t> [ἐ]π-</a:t>
            </a:r>
          </a:p>
          <a:p>
            <a:pPr marL="0" indent="0">
              <a:buNone/>
            </a:pPr>
            <a:r>
              <a:rPr lang="el-GR" sz="2000" dirty="0" err="1"/>
              <a:t>αγγέλλωσιν</a:t>
            </a:r>
            <a:r>
              <a:rPr lang="el-GR" sz="2000" dirty="0"/>
              <a:t> </a:t>
            </a:r>
            <a:r>
              <a:rPr lang="el-GR" sz="2000" dirty="0" err="1"/>
              <a:t>Ἀθηναῖοι</a:t>
            </a:r>
            <a:r>
              <a:rPr lang="el-GR" sz="2000" dirty="0"/>
              <a:t>. </a:t>
            </a:r>
            <a:r>
              <a:rPr lang="el-GR" sz="2000" dirty="0" err="1"/>
              <a:t>πό</a:t>
            </a:r>
            <a:r>
              <a:rPr lang="el-GR" sz="2000" dirty="0"/>
              <a:t>[λ]ε[μ]ον </a:t>
            </a:r>
            <a:r>
              <a:rPr lang="el-GR" sz="2000" dirty="0" err="1"/>
              <a:t>δὲ</a:t>
            </a:r>
            <a:r>
              <a:rPr lang="el-GR" sz="2000" dirty="0"/>
              <a:t> </a:t>
            </a:r>
            <a:r>
              <a:rPr lang="el-GR" sz="2000" dirty="0" err="1"/>
              <a:t>καὶ</a:t>
            </a:r>
            <a:r>
              <a:rPr lang="el-GR" sz="2000" dirty="0"/>
              <a:t> </a:t>
            </a:r>
            <a:r>
              <a:rPr lang="el-GR" sz="2000" dirty="0" err="1"/>
              <a:t>εἰ</a:t>
            </a:r>
            <a:r>
              <a:rPr lang="el-GR" sz="2000" dirty="0"/>
              <a:t>-</a:t>
            </a:r>
          </a:p>
          <a:p>
            <a:pPr marL="0" indent="0">
              <a:buNone/>
            </a:pPr>
            <a:r>
              <a:rPr lang="el-GR" sz="2000" dirty="0" err="1"/>
              <a:t>ρήνην</a:t>
            </a:r>
            <a:r>
              <a:rPr lang="el-GR" sz="2000" dirty="0"/>
              <a:t> </a:t>
            </a:r>
            <a:r>
              <a:rPr lang="el-GR" sz="2000" dirty="0" err="1"/>
              <a:t>μὴ</a:t>
            </a:r>
            <a:r>
              <a:rPr lang="el-GR" sz="2000" dirty="0"/>
              <a:t> </a:t>
            </a:r>
            <a:r>
              <a:rPr lang="el-GR" sz="2000" b="1" dirty="0" err="1"/>
              <a:t>ἐξεῖναι</a:t>
            </a:r>
            <a:r>
              <a:rPr lang="el-GR" sz="2000" dirty="0"/>
              <a:t> </a:t>
            </a:r>
            <a:r>
              <a:rPr lang="el-GR" sz="2000" dirty="0" err="1"/>
              <a:t>Κορκυραίοις</a:t>
            </a:r>
            <a:r>
              <a:rPr lang="el-GR" sz="2000" dirty="0"/>
              <a:t> </a:t>
            </a:r>
            <a:r>
              <a:rPr lang="el-GR" sz="2000" dirty="0" err="1"/>
              <a:t>ποιήσασ</a:t>
            </a:r>
            <a:r>
              <a:rPr lang="el-GR" sz="2000" dirty="0"/>
              <a:t>-</a:t>
            </a:r>
          </a:p>
          <a:p>
            <a:pPr marL="0" indent="0">
              <a:buNone/>
            </a:pPr>
            <a:r>
              <a:rPr lang="el-GR" sz="2000" dirty="0" err="1"/>
              <a:t>θαι</a:t>
            </a:r>
            <a:r>
              <a:rPr lang="el-GR" sz="2000" dirty="0"/>
              <a:t> [ἄ]</a:t>
            </a:r>
            <a:r>
              <a:rPr lang="el-GR" sz="2000" dirty="0" err="1"/>
              <a:t>νευ</a:t>
            </a:r>
            <a:r>
              <a:rPr lang="el-GR" sz="2000" dirty="0"/>
              <a:t> </a:t>
            </a:r>
            <a:r>
              <a:rPr lang="el-GR" sz="2000" dirty="0" err="1"/>
              <a:t>Ἀθηναίων</a:t>
            </a:r>
            <a:r>
              <a:rPr lang="el-GR" sz="2000" dirty="0"/>
              <a:t> </a:t>
            </a:r>
            <a:r>
              <a:rPr lang="el-GR" sz="2000" dirty="0" err="1"/>
              <a:t>καὶ</a:t>
            </a:r>
            <a:r>
              <a:rPr lang="el-GR" sz="2000" dirty="0"/>
              <a:t> [</a:t>
            </a:r>
            <a:r>
              <a:rPr lang="el-GR" sz="2000" dirty="0" err="1"/>
              <a:t>τοῦ</a:t>
            </a:r>
            <a:r>
              <a:rPr lang="el-GR" sz="2000" dirty="0"/>
              <a:t> π]</a:t>
            </a:r>
            <a:r>
              <a:rPr lang="el-GR" sz="2000" dirty="0" err="1"/>
              <a:t>λήθους</a:t>
            </a:r>
            <a:r>
              <a:rPr lang="el-GR" sz="2000" dirty="0"/>
              <a:t> </a:t>
            </a:r>
            <a:r>
              <a:rPr lang="el-GR" sz="2000" dirty="0" err="1"/>
              <a:t>τῶν</a:t>
            </a:r>
            <a:r>
              <a:rPr lang="el-GR" sz="2000" dirty="0"/>
              <a:t> σ-</a:t>
            </a:r>
          </a:p>
          <a:p>
            <a:pPr marL="0" indent="0">
              <a:buNone/>
            </a:pPr>
            <a:r>
              <a:rPr lang="el-GR" sz="2000" dirty="0" err="1"/>
              <a:t>υμμάχων</a:t>
            </a:r>
            <a:r>
              <a:rPr lang="el-GR" sz="2000" dirty="0"/>
              <a:t>· </a:t>
            </a:r>
            <a:r>
              <a:rPr lang="el-GR" sz="2000" dirty="0" err="1"/>
              <a:t>ποιεῖν</a:t>
            </a:r>
            <a:r>
              <a:rPr lang="el-GR" sz="2000" dirty="0"/>
              <a:t> </a:t>
            </a:r>
            <a:r>
              <a:rPr lang="el-GR" sz="2000" dirty="0" err="1"/>
              <a:t>δὲ</a:t>
            </a:r>
            <a:r>
              <a:rPr lang="el-GR" sz="2000" dirty="0"/>
              <a:t> </a:t>
            </a:r>
            <a:r>
              <a:rPr lang="el-GR" sz="2000" dirty="0" err="1"/>
              <a:t>καὶ</a:t>
            </a:r>
            <a:r>
              <a:rPr lang="el-GR" sz="2000" dirty="0"/>
              <a:t> </a:t>
            </a:r>
            <a:r>
              <a:rPr lang="el-GR" sz="2000" dirty="0" err="1"/>
              <a:t>τἆλλα</a:t>
            </a:r>
            <a:r>
              <a:rPr lang="el-GR" sz="2000" dirty="0"/>
              <a:t> </a:t>
            </a:r>
            <a:r>
              <a:rPr lang="el-GR" sz="2000" dirty="0" err="1"/>
              <a:t>κατὰ</a:t>
            </a:r>
            <a:r>
              <a:rPr lang="el-GR" sz="2000" dirty="0"/>
              <a:t> </a:t>
            </a:r>
            <a:r>
              <a:rPr lang="el-GR" sz="2000" dirty="0" err="1"/>
              <a:t>τὰ</a:t>
            </a:r>
            <a:r>
              <a:rPr lang="el-GR" sz="2000" dirty="0"/>
              <a:t> </a:t>
            </a:r>
            <a:r>
              <a:rPr lang="el-GR" sz="2000" dirty="0" err="1"/>
              <a:t>δόγ</a:t>
            </a:r>
            <a:r>
              <a:rPr lang="el-GR" sz="2000" dirty="0"/>
              <a:t>-</a:t>
            </a:r>
          </a:p>
          <a:p>
            <a:pPr marL="0" indent="0">
              <a:buNone/>
            </a:pPr>
            <a:r>
              <a:rPr lang="el-GR" sz="2000" dirty="0" err="1"/>
              <a:t>ματα</a:t>
            </a:r>
            <a:r>
              <a:rPr lang="el-GR" sz="2000" dirty="0"/>
              <a:t> </a:t>
            </a:r>
            <a:r>
              <a:rPr lang="el-GR" sz="2000" dirty="0" err="1"/>
              <a:t>τῶν</a:t>
            </a:r>
            <a:r>
              <a:rPr lang="el-GR" sz="2000" dirty="0"/>
              <a:t> </a:t>
            </a:r>
            <a:r>
              <a:rPr lang="el-GR" sz="2000" dirty="0" err="1"/>
              <a:t>συμμάχων</a:t>
            </a:r>
            <a:r>
              <a:rPr lang="el-GR" sz="2000" dirty="0"/>
              <a:t>. </a:t>
            </a:r>
            <a:r>
              <a:rPr lang="el-GR" sz="2000" dirty="0" err="1"/>
              <a:t>ὅρκος</a:t>
            </a:r>
            <a:r>
              <a:rPr lang="el-GR" sz="2000" dirty="0"/>
              <a:t>· </a:t>
            </a:r>
          </a:p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IG</a:t>
            </a:r>
            <a:r>
              <a:rPr lang="en-US" baseline="30000" dirty="0"/>
              <a:t>2 </a:t>
            </a:r>
            <a:r>
              <a:rPr lang="en-US" dirty="0"/>
              <a:t>97</a:t>
            </a:r>
            <a:endParaRPr lang="el-GR" baseline="30000" dirty="0"/>
          </a:p>
          <a:p>
            <a:r>
              <a:rPr lang="el-GR" dirty="0"/>
              <a:t>Αττική,</a:t>
            </a:r>
          </a:p>
          <a:p>
            <a:r>
              <a:rPr lang="el-GR" dirty="0"/>
              <a:t>4</a:t>
            </a:r>
            <a:r>
              <a:rPr lang="el-GR" baseline="30000" dirty="0"/>
              <a:t>ος</a:t>
            </a:r>
            <a:r>
              <a:rPr lang="el-GR" dirty="0"/>
              <a:t> αι. π.Χ.</a:t>
            </a:r>
          </a:p>
        </p:txBody>
      </p:sp>
    </p:spTree>
    <p:extLst>
      <p:ext uri="{BB962C8B-B14F-4D97-AF65-F5344CB8AC3E}">
        <p14:creationId xmlns:p14="http://schemas.microsoft.com/office/powerpoint/2010/main" val="1530449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92163"/>
            <a:ext cx="2139950" cy="1262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Αττική</a:t>
            </a:r>
            <a:br>
              <a:rPr lang="el-GR" dirty="0"/>
            </a:br>
            <a:r>
              <a:rPr lang="el-GR" dirty="0"/>
              <a:t>διάλεκτος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2971800" y="792163"/>
            <a:ext cx="5715000" cy="5578475"/>
          </a:xfrm>
        </p:spPr>
        <p:txBody>
          <a:bodyPr rtlCol="0">
            <a:normAutofit fontScale="70000" lnSpcReduction="2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b="1" dirty="0"/>
              <a:t>ἔδοχσεν τε̑[ι β]ολε̑ι καὶ το̑ι δέμοι</a:t>
            </a:r>
            <a:r>
              <a:rPr lang="vi-VN" dirty="0"/>
              <a:t>, Ἀντιοχὶς ἐ[πρυτ]-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άνευε, Δρακ[ον]τίδες ἐπεστάτε, Διόγνετος εἶπε·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κατὰ τάδε τὸν ℎόρκον ὀμόσαι Ἀθεναίον τ-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ὲν βολὲν καὶ τὸς δικαστάς· οὐκ ἐχσελο̑ Χα-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5 λκιδέας ἐχ Χαλκίδος οὐδὲ τὲν πόλιν ἀνά-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στατον ποέσο οὐδὲ ἰδιότεν οὐδένα ἀτιμ-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όσο οὐδὲ φυγε̑ι ζεμιόσο οὐδὲ χσυλλέφσο-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μαι οὐδὲ ἀποκτενο̑ οὐδὲ χρέματα ἀφαιρέ-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σομαι ἀκρ̣ίτο οὐδενὸς ἄνευ το̑ δέμο το̑ Ἀθ-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10 εναίον,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2130425"/>
            <a:ext cx="2139950" cy="4243388"/>
          </a:xfrm>
        </p:spPr>
        <p:txBody>
          <a:bodyPr/>
          <a:lstStyle/>
          <a:p>
            <a:r>
              <a:rPr lang="el-GR"/>
              <a:t>Αττική</a:t>
            </a:r>
          </a:p>
          <a:p>
            <a:r>
              <a:rPr lang="el-GR"/>
              <a:t>446-445 π.Χ.</a:t>
            </a:r>
          </a:p>
          <a:p>
            <a:r>
              <a:rPr lang="en-US"/>
              <a:t>IG.I. 3.40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887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92163"/>
            <a:ext cx="2139950" cy="1262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z="2000" dirty="0" err="1"/>
              <a:t>Αρκαδοκυπριακή</a:t>
            </a:r>
            <a:r>
              <a:rPr lang="el-GR" sz="2000" dirty="0"/>
              <a:t> διάλεκτος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71800" y="792163"/>
            <a:ext cx="5715000" cy="5578475"/>
          </a:xfrm>
        </p:spPr>
        <p:txBody>
          <a:bodyPr rtlCol="0">
            <a:normAutofit fontScale="47500" lnSpcReduction="2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ἀπυέσθω δὲ ὁ ἀδικημένος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3</a:t>
            </a:r>
            <a:r>
              <a:rPr lang="en-US" dirty="0"/>
              <a:t>a  —————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4  </a:t>
            </a:r>
            <a:r>
              <a:rPr lang="vi-VN" dirty="0"/>
              <a:t>τὸν ἀδικέντα </a:t>
            </a:r>
            <a:r>
              <a:rPr lang="vi-VN" b="1" dirty="0"/>
              <a:t>ἰν</a:t>
            </a:r>
            <a:r>
              <a:rPr lang="vi-VN" dirty="0"/>
              <a:t> ἁμέραις τρισὶ ἀπὺ τᾶι ἂν τὸ ἀδί-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5  κημα </a:t>
            </a:r>
            <a:r>
              <a:rPr lang="vi-VN" b="1" dirty="0"/>
              <a:t>γένητοι</a:t>
            </a:r>
            <a:r>
              <a:rPr lang="vi-VN" dirty="0"/>
              <a:t>, ὕστερον δὲ μή, καὶ ὅ,τι ἂγ κ[ρ]ίνωνσι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οἱ ἐσδοτῆρες, κύριον ἔστω.    (</a:t>
            </a:r>
            <a:r>
              <a:rPr lang="en-US" dirty="0"/>
              <a:t>III) </a:t>
            </a:r>
            <a:r>
              <a:rPr lang="vi-VN" dirty="0"/>
              <a:t>εἰ δὲ πόλεμος δια-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6</a:t>
            </a:r>
            <a:r>
              <a:rPr lang="en-US" dirty="0"/>
              <a:t>a  —————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7  </a:t>
            </a:r>
            <a:r>
              <a:rPr lang="vi-VN" dirty="0"/>
              <a:t>κωλύσει τι τῶν ἔργων τῶν ἐσδοθέντων ἢ̣ τῶν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ἠργασμένων τι φθέραι, οἱ τριακάσιοι διαγν̣όντω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τι δεῖ γίνεσθαι· οἱ δὲ στραταγοὶ πόσοδομ ποέντω,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10  εἰκ ἂν </a:t>
            </a:r>
            <a:r>
              <a:rPr lang="vi-VN" b="1" dirty="0"/>
              <a:t>δέατοί</a:t>
            </a:r>
            <a:r>
              <a:rPr lang="vi-VN" dirty="0"/>
              <a:t> σφεις πόλεμος</a:t>
            </a:r>
            <a:r>
              <a:rPr lang="vi-VN" b="1" dirty="0"/>
              <a:t> ἦναι </a:t>
            </a:r>
            <a:r>
              <a:rPr lang="vi-VN" dirty="0"/>
              <a:t>ὁ κωλύω̣ν ἢ ἐ-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φθορκὼς τὰ ἔργα, λαφυροπωλίου ἐόντος κ̣ατὺ </a:t>
            </a:r>
            <a:r>
              <a:rPr lang="vi-VN" b="1" dirty="0"/>
              <a:t>τᾶς</a:t>
            </a:r>
            <a:r>
              <a:rPr lang="vi-VN" dirty="0"/>
              <a:t>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πόλιος· εἰ δέ τι ἐργωνήσας μὴ ἰγκεχηρήκοι τοῖς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ἔργοις, ὁ δὲ πόλεμος διακωλύοι, ἀπυδόας τ̣ὸ ἀργύριον,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τὸ ἂν λελαβηκὼς τυγχάνη, ἀφεώσθω τῶ ἔργω,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15  εἰκ ἂν </a:t>
            </a:r>
            <a:r>
              <a:rPr lang="vi-VN" b="1" dirty="0"/>
              <a:t>κελεύωνσι</a:t>
            </a:r>
            <a:r>
              <a:rPr lang="vi-VN" dirty="0"/>
              <a:t> οἱ ἐσδοτῆρες· εἰ δ’ ἄ[ν] τις ἐπι-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συνίστατοι ταῖς ἐσδόσεσι τῶν ἔργων ἢ̣ λυμαίνη-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τοι κατ’ εἰ δέ τινα τρόπον φθήρων, ζαμιόντω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οἱ ἐσδοτῆρες, ὅσαι ἂν δέατοί σφεις ζα̣μίαι, καὶ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ἀγκαρυσ̣[σόν]τ̣ω̣ ἰ̣ν̣ ἐπίκρισιν καὶ ἰναγόντω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20  ἰν δικαστήριον τὸ γινόμενον τοῖ πλήθι τᾶς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ζαμίαυ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/>
          </a:p>
        </p:txBody>
      </p:sp>
      <p:sp>
        <p:nvSpPr>
          <p:cNvPr id="19459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2130425"/>
            <a:ext cx="2139950" cy="4243388"/>
          </a:xfrm>
        </p:spPr>
        <p:txBody>
          <a:bodyPr/>
          <a:lstStyle/>
          <a:p>
            <a:r>
              <a:rPr lang="el-GR"/>
              <a:t>Τεγέα</a:t>
            </a:r>
          </a:p>
          <a:p>
            <a:r>
              <a:rPr lang="el-GR"/>
              <a:t>4</a:t>
            </a:r>
            <a:r>
              <a:rPr lang="el-GR" baseline="30000"/>
              <a:t>ος</a:t>
            </a:r>
            <a:r>
              <a:rPr lang="el-GR"/>
              <a:t> αι. π.Χ.</a:t>
            </a:r>
          </a:p>
          <a:p>
            <a:r>
              <a:rPr lang="en-US"/>
              <a:t>IG V, 2.6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8842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92163"/>
            <a:ext cx="2139950" cy="1262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Δωρική</a:t>
            </a:r>
            <a:br>
              <a:rPr lang="el-GR" dirty="0"/>
            </a:br>
            <a:r>
              <a:rPr lang="el-GR" dirty="0"/>
              <a:t>διάλεκτος 1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2971800" y="792163"/>
            <a:ext cx="5715000" cy="55784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sz="2000" dirty="0" err="1"/>
              <a:t>θιοί</a:t>
            </a:r>
            <a:r>
              <a:rPr lang="el-GR" sz="2000" dirty="0"/>
              <a:t>· </a:t>
            </a:r>
            <a:r>
              <a:rPr lang="el-GR" sz="2000" b="1" dirty="0" err="1"/>
              <a:t>ἔϝαδε</a:t>
            </a:r>
            <a:r>
              <a:rPr lang="el-GR" sz="2000" dirty="0"/>
              <a:t> </a:t>
            </a:r>
            <a:r>
              <a:rPr lang="el-GR" sz="2000" dirty="0" err="1"/>
              <a:t>Δαταλεῦσι</a:t>
            </a:r>
            <a:r>
              <a:rPr lang="el-GR" sz="2000" dirty="0"/>
              <a:t> </a:t>
            </a:r>
            <a:r>
              <a:rPr lang="el-GR" sz="2000" dirty="0" err="1"/>
              <a:t>καὶ</a:t>
            </a:r>
            <a:r>
              <a:rPr lang="el-GR" sz="2000" dirty="0"/>
              <a:t> </a:t>
            </a:r>
            <a:r>
              <a:rPr lang="el-GR" sz="2000" b="1" dirty="0" err="1"/>
              <a:t>ἐσπένσαμες</a:t>
            </a:r>
            <a:r>
              <a:rPr lang="el-GR" sz="2000" dirty="0" err="1"/>
              <a:t>̣</a:t>
            </a:r>
            <a:r>
              <a:rPr lang="el-GR" sz="2000" b="1" u="sng" dirty="0"/>
              <a:t> </a:t>
            </a:r>
            <a:r>
              <a:rPr lang="el-GR" sz="2000" dirty="0" err="1"/>
              <a:t>πόλις</a:t>
            </a:r>
            <a:endParaRPr lang="el-GR" sz="2000" dirty="0"/>
          </a:p>
          <a:p>
            <a:pPr>
              <a:lnSpc>
                <a:spcPct val="80000"/>
              </a:lnSpc>
            </a:pPr>
            <a:r>
              <a:rPr lang="el-GR" sz="2000" dirty="0" err="1"/>
              <a:t>Σπενσιθίωι</a:t>
            </a:r>
            <a:r>
              <a:rPr lang="el-GR" sz="2000" dirty="0"/>
              <a:t> </a:t>
            </a:r>
            <a:r>
              <a:rPr lang="el-GR" sz="2000" dirty="0" err="1"/>
              <a:t>ἀπὸ</a:t>
            </a:r>
            <a:r>
              <a:rPr lang="el-GR" sz="2000" dirty="0"/>
              <a:t> </a:t>
            </a:r>
            <a:r>
              <a:rPr lang="el-GR" sz="2000" dirty="0" err="1"/>
              <a:t>πυλᾶν</a:t>
            </a:r>
            <a:r>
              <a:rPr lang="el-GR" sz="2000" dirty="0"/>
              <a:t> </a:t>
            </a:r>
            <a:r>
              <a:rPr lang="el-GR" sz="2000" dirty="0" err="1"/>
              <a:t>πέντε</a:t>
            </a:r>
            <a:r>
              <a:rPr lang="el-GR" sz="2000" dirty="0"/>
              <a:t> </a:t>
            </a:r>
            <a:r>
              <a:rPr lang="el-GR" sz="2000" dirty="0" err="1"/>
              <a:t>ἀπ</a:t>
            </a:r>
            <a:r>
              <a:rPr lang="el-GR" sz="2000" dirty="0"/>
              <a:t>’ </a:t>
            </a:r>
            <a:r>
              <a:rPr lang="el-GR" sz="2000" dirty="0" err="1"/>
              <a:t>ἐκάστας</a:t>
            </a:r>
            <a:r>
              <a:rPr lang="el-GR" sz="2000" dirty="0"/>
              <a:t> </a:t>
            </a:r>
            <a:r>
              <a:rPr lang="el-GR" sz="2000" dirty="0" err="1"/>
              <a:t>θροπάν</a:t>
            </a:r>
            <a:r>
              <a:rPr lang="el-GR" sz="2000" dirty="0"/>
              <a:t> τε </a:t>
            </a:r>
            <a:r>
              <a:rPr lang="el-GR" sz="2000" dirty="0" err="1"/>
              <a:t>καὶ</a:t>
            </a:r>
            <a:r>
              <a:rPr lang="el-GR" sz="2000" dirty="0"/>
              <a:t> </a:t>
            </a:r>
            <a:r>
              <a:rPr lang="el-GR" sz="2000" dirty="0" err="1"/>
              <a:t>ἀτέλειαν</a:t>
            </a:r>
            <a:r>
              <a:rPr lang="el-GR" sz="2000" dirty="0"/>
              <a:t> </a:t>
            </a:r>
            <a:r>
              <a:rPr lang="el-GR" sz="2000" dirty="0" err="1"/>
              <a:t>πάντων</a:t>
            </a:r>
            <a:r>
              <a:rPr lang="el-GR" sz="2000" dirty="0"/>
              <a:t> </a:t>
            </a:r>
            <a:r>
              <a:rPr lang="el-GR" sz="2000" dirty="0" err="1"/>
              <a:t>αὐτῶι</a:t>
            </a:r>
            <a:r>
              <a:rPr lang="el-GR" sz="2000" dirty="0"/>
              <a:t> τε </a:t>
            </a:r>
            <a:r>
              <a:rPr lang="el-GR" sz="2000" dirty="0" err="1"/>
              <a:t>καὶ</a:t>
            </a:r>
            <a:r>
              <a:rPr lang="el-GR" sz="2000" dirty="0"/>
              <a:t> </a:t>
            </a:r>
            <a:r>
              <a:rPr lang="el-GR" sz="2000" dirty="0" err="1"/>
              <a:t>γενιᾶι</a:t>
            </a:r>
            <a:r>
              <a:rPr lang="el-GR" sz="2000" dirty="0"/>
              <a:t> </a:t>
            </a:r>
            <a:r>
              <a:rPr lang="el-GR" sz="2000" dirty="0" err="1"/>
              <a:t>ὤς</a:t>
            </a:r>
            <a:r>
              <a:rPr lang="el-GR" sz="2000" dirty="0"/>
              <a:t> </a:t>
            </a:r>
            <a:r>
              <a:rPr lang="el-GR" sz="2000" b="1" dirty="0"/>
              <a:t>κα</a:t>
            </a:r>
            <a:r>
              <a:rPr lang="el-GR" sz="2000" dirty="0"/>
              <a:t> </a:t>
            </a:r>
            <a:r>
              <a:rPr lang="el-GR" sz="2000" dirty="0" err="1"/>
              <a:t>πόλι</a:t>
            </a:r>
            <a:r>
              <a:rPr lang="el-GR" sz="2000" dirty="0"/>
              <a:t> </a:t>
            </a:r>
            <a:r>
              <a:rPr lang="el-GR" sz="2000" dirty="0" err="1"/>
              <a:t>τὰ</a:t>
            </a:r>
            <a:r>
              <a:rPr lang="el-GR" sz="2000" dirty="0"/>
              <a:t> </a:t>
            </a:r>
            <a:r>
              <a:rPr lang="el-GR" sz="2000" dirty="0" err="1"/>
              <a:t>δαμόσια</a:t>
            </a:r>
            <a:r>
              <a:rPr lang="el-GR" sz="2000" dirty="0"/>
              <a:t> </a:t>
            </a:r>
            <a:r>
              <a:rPr lang="el-GR" sz="2000" dirty="0" err="1"/>
              <a:t>τά</a:t>
            </a:r>
            <a:r>
              <a:rPr lang="el-GR" sz="2000" dirty="0"/>
              <a:t> τε </a:t>
            </a:r>
            <a:r>
              <a:rPr lang="el-GR" sz="2000" dirty="0" err="1"/>
              <a:t>θιήια</a:t>
            </a:r>
            <a:r>
              <a:rPr lang="el-GR" sz="2000" dirty="0"/>
              <a:t> </a:t>
            </a:r>
            <a:r>
              <a:rPr lang="el-GR" sz="2000" dirty="0" err="1"/>
              <a:t>καὶ</a:t>
            </a:r>
            <a:r>
              <a:rPr lang="el-GR" sz="2000" dirty="0"/>
              <a:t> </a:t>
            </a:r>
            <a:r>
              <a:rPr lang="el-GR" sz="2000" dirty="0" err="1"/>
              <a:t>τἀνθρώπινα</a:t>
            </a:r>
            <a:endParaRPr lang="el-GR" sz="2000" dirty="0"/>
          </a:p>
          <a:p>
            <a:pPr>
              <a:lnSpc>
                <a:spcPct val="80000"/>
              </a:lnSpc>
            </a:pPr>
            <a:r>
              <a:rPr lang="el-GR" sz="2000" dirty="0" err="1"/>
              <a:t>ποινικάζ̣εν</a:t>
            </a:r>
            <a:r>
              <a:rPr lang="el-GR" sz="2000" dirty="0"/>
              <a:t> τε </a:t>
            </a:r>
            <a:r>
              <a:rPr lang="el-GR" sz="2000" dirty="0" err="1"/>
              <a:t>καὶ</a:t>
            </a:r>
            <a:r>
              <a:rPr lang="el-GR" sz="2000" dirty="0"/>
              <a:t> </a:t>
            </a:r>
            <a:r>
              <a:rPr lang="el-GR" sz="2000" dirty="0" err="1"/>
              <a:t>μναμονευϝην</a:t>
            </a:r>
            <a:r>
              <a:rPr lang="el-GR" sz="2000" dirty="0"/>
              <a:t>· </a:t>
            </a:r>
            <a:r>
              <a:rPr lang="el-GR" sz="2000" dirty="0" err="1"/>
              <a:t>ποινικάζ̣εν</a:t>
            </a:r>
            <a:r>
              <a:rPr lang="el-GR" sz="2000" dirty="0"/>
              <a:t> </a:t>
            </a:r>
            <a:r>
              <a:rPr lang="el-GR" sz="2000" dirty="0" err="1"/>
              <a:t>δὲ</a:t>
            </a:r>
            <a:endParaRPr lang="el-GR" sz="2000" dirty="0"/>
          </a:p>
          <a:p>
            <a:pPr>
              <a:lnSpc>
                <a:spcPct val="80000"/>
              </a:lnSpc>
            </a:pPr>
            <a:r>
              <a:rPr lang="el-GR" sz="2000" dirty="0"/>
              <a:t>[</a:t>
            </a:r>
            <a:r>
              <a:rPr lang="el-GR" sz="2000" dirty="0" err="1"/>
              <a:t>π]όλ̣ι</a:t>
            </a:r>
            <a:r>
              <a:rPr lang="el-GR" sz="2000" dirty="0"/>
              <a:t> </a:t>
            </a:r>
            <a:r>
              <a:rPr lang="el-GR" sz="2000" dirty="0" err="1"/>
              <a:t>καὶ</a:t>
            </a:r>
            <a:r>
              <a:rPr lang="el-GR" sz="2000" dirty="0"/>
              <a:t> </a:t>
            </a:r>
            <a:r>
              <a:rPr lang="el-GR" sz="2000" dirty="0" err="1"/>
              <a:t>μναμονεῦϝεν</a:t>
            </a:r>
            <a:r>
              <a:rPr lang="el-GR" sz="2000" dirty="0"/>
              <a:t> </a:t>
            </a:r>
            <a:r>
              <a:rPr lang="el-GR" sz="2000" dirty="0" err="1"/>
              <a:t>τὰ</a:t>
            </a:r>
            <a:r>
              <a:rPr lang="el-GR" sz="2000" dirty="0"/>
              <a:t> </a:t>
            </a:r>
            <a:r>
              <a:rPr lang="el-GR" sz="2000" dirty="0" err="1"/>
              <a:t>δαμόσια</a:t>
            </a:r>
            <a:r>
              <a:rPr lang="el-GR" sz="2000" dirty="0"/>
              <a:t> </a:t>
            </a:r>
            <a:r>
              <a:rPr lang="el-GR" sz="2000" dirty="0" err="1"/>
              <a:t>μήτε</a:t>
            </a:r>
            <a:r>
              <a:rPr lang="el-GR" sz="2000" dirty="0"/>
              <a:t> </a:t>
            </a:r>
            <a:r>
              <a:rPr lang="el-GR" sz="2000" dirty="0" err="1"/>
              <a:t>τὰ</a:t>
            </a:r>
            <a:r>
              <a:rPr lang="el-GR" sz="2000" dirty="0"/>
              <a:t> </a:t>
            </a:r>
            <a:r>
              <a:rPr lang="el-GR" sz="2000" dirty="0" err="1"/>
              <a:t>θιήι</a:t>
            </a:r>
            <a:r>
              <a:rPr lang="el-GR" sz="2000" dirty="0"/>
              <a:t>-</a:t>
            </a:r>
          </a:p>
          <a:p>
            <a:pPr>
              <a:lnSpc>
                <a:spcPct val="80000"/>
              </a:lnSpc>
            </a:pPr>
            <a:r>
              <a:rPr lang="el-GR" sz="2000" dirty="0"/>
              <a:t>α </a:t>
            </a:r>
            <a:r>
              <a:rPr lang="el-GR" sz="2000" dirty="0" err="1"/>
              <a:t>μήτε</a:t>
            </a:r>
            <a:r>
              <a:rPr lang="el-GR" sz="2000" dirty="0"/>
              <a:t> </a:t>
            </a:r>
            <a:r>
              <a:rPr lang="el-GR" sz="2000" dirty="0" err="1"/>
              <a:t>τἀνθρώπινα</a:t>
            </a:r>
            <a:r>
              <a:rPr lang="el-GR" sz="2000" dirty="0"/>
              <a:t> </a:t>
            </a:r>
            <a:r>
              <a:rPr lang="el-GR" sz="2000" dirty="0" err="1"/>
              <a:t>μηδέν</a:t>
            </a:r>
            <a:r>
              <a:rPr lang="el-GR" sz="2000" dirty="0"/>
              <a:t>’ </a:t>
            </a:r>
            <a:r>
              <a:rPr lang="el-GR" sz="2000" dirty="0" err="1"/>
              <a:t>ἄλον</a:t>
            </a:r>
            <a:r>
              <a:rPr lang="el-GR" sz="2000" dirty="0"/>
              <a:t> </a:t>
            </a:r>
            <a:r>
              <a:rPr lang="el-GR" sz="2000" dirty="0" err="1"/>
              <a:t>αἰ</a:t>
            </a:r>
            <a:r>
              <a:rPr lang="el-GR" sz="2000" dirty="0"/>
              <a:t> </a:t>
            </a:r>
            <a:r>
              <a:rPr lang="el-GR" sz="2000" dirty="0" err="1"/>
              <a:t>μὴ</a:t>
            </a:r>
            <a:r>
              <a:rPr lang="el-GR" sz="2000" dirty="0"/>
              <a:t> </a:t>
            </a:r>
            <a:r>
              <a:rPr lang="el-GR" sz="2000" dirty="0" err="1"/>
              <a:t>Σπενσίθ[ι</a:t>
            </a:r>
            <a:r>
              <a:rPr lang="el-GR" sz="2000" dirty="0"/>
              <a:t>]-</a:t>
            </a:r>
          </a:p>
          <a:p>
            <a:pPr>
              <a:lnSpc>
                <a:spcPct val="80000"/>
              </a:lnSpc>
            </a:pPr>
            <a:r>
              <a:rPr lang="el-GR" sz="2000" dirty="0"/>
              <a:t>[</a:t>
            </a:r>
            <a:r>
              <a:rPr lang="el-GR" sz="2000" dirty="0" err="1"/>
              <a:t>ο]ν</a:t>
            </a:r>
            <a:r>
              <a:rPr lang="el-GR" sz="2000" dirty="0"/>
              <a:t> </a:t>
            </a:r>
            <a:r>
              <a:rPr lang="el-GR" sz="2000" dirty="0" err="1"/>
              <a:t>αὐτόν</a:t>
            </a:r>
            <a:r>
              <a:rPr lang="el-GR" sz="2000" dirty="0"/>
              <a:t> τε </a:t>
            </a:r>
            <a:r>
              <a:rPr lang="el-GR" sz="2000" dirty="0" err="1"/>
              <a:t>καὶ</a:t>
            </a:r>
            <a:r>
              <a:rPr lang="el-GR" sz="2000" dirty="0"/>
              <a:t> </a:t>
            </a:r>
            <a:r>
              <a:rPr lang="el-GR" sz="2000" dirty="0" err="1"/>
              <a:t>γενιὰν</a:t>
            </a:r>
            <a:r>
              <a:rPr lang="el-GR" sz="2000" dirty="0"/>
              <a:t> </a:t>
            </a:r>
            <a:r>
              <a:rPr lang="el-GR" sz="2000" dirty="0" err="1"/>
              <a:t>το̑νυ</a:t>
            </a:r>
            <a:r>
              <a:rPr lang="el-GR" sz="2000" dirty="0"/>
              <a:t>, </a:t>
            </a:r>
            <a:r>
              <a:rPr lang="el-GR" sz="2000" dirty="0" err="1"/>
              <a:t>αἰ</a:t>
            </a:r>
            <a:r>
              <a:rPr lang="el-GR" sz="2000" dirty="0"/>
              <a:t> </a:t>
            </a:r>
            <a:r>
              <a:rPr lang="el-GR" sz="2000" dirty="0" err="1"/>
              <a:t>μὴ</a:t>
            </a:r>
            <a:r>
              <a:rPr lang="el-GR" sz="2000" dirty="0"/>
              <a:t> </a:t>
            </a:r>
            <a:r>
              <a:rPr lang="el-GR" sz="2000" dirty="0" err="1"/>
              <a:t>ἐπαίροι</a:t>
            </a:r>
            <a:r>
              <a:rPr lang="el-GR" sz="2000" dirty="0"/>
              <a:t> τ-</a:t>
            </a:r>
          </a:p>
          <a:p>
            <a:pPr>
              <a:lnSpc>
                <a:spcPct val="80000"/>
              </a:lnSpc>
            </a:pPr>
            <a:r>
              <a:rPr lang="el-GR" sz="2000" dirty="0"/>
              <a:t>ε </a:t>
            </a:r>
            <a:r>
              <a:rPr lang="el-GR" sz="2000" dirty="0" err="1"/>
              <a:t>καὶ</a:t>
            </a:r>
            <a:r>
              <a:rPr lang="el-GR" sz="2000" dirty="0"/>
              <a:t> </a:t>
            </a:r>
            <a:r>
              <a:rPr lang="el-GR" sz="2000" dirty="0" err="1"/>
              <a:t>κέλοιτο</a:t>
            </a:r>
            <a:r>
              <a:rPr lang="el-GR" sz="2000" dirty="0"/>
              <a:t> ἢ </a:t>
            </a:r>
            <a:r>
              <a:rPr lang="el-GR" sz="2000" dirty="0" err="1"/>
              <a:t>αὐτὸς</a:t>
            </a:r>
            <a:r>
              <a:rPr lang="el-GR" sz="2000" dirty="0"/>
              <a:t> </a:t>
            </a:r>
            <a:r>
              <a:rPr lang="el-GR" sz="2000" dirty="0" err="1"/>
              <a:t>Σπενσίθιος</a:t>
            </a:r>
            <a:r>
              <a:rPr lang="el-GR" sz="2000" dirty="0"/>
              <a:t> ἢ </a:t>
            </a:r>
            <a:r>
              <a:rPr lang="el-GR" sz="2000" dirty="0" err="1"/>
              <a:t>γενιὰ</a:t>
            </a:r>
            <a:endParaRPr lang="el-GR" sz="2000" dirty="0"/>
          </a:p>
          <a:p>
            <a:pPr>
              <a:lnSpc>
                <a:spcPct val="80000"/>
              </a:lnSpc>
            </a:pPr>
            <a:r>
              <a:rPr lang="el-GR" sz="2000" dirty="0"/>
              <a:t>[</a:t>
            </a:r>
            <a:r>
              <a:rPr lang="el-GR" sz="2000" dirty="0" err="1"/>
              <a:t>τ]ο̑νυ</a:t>
            </a:r>
            <a:r>
              <a:rPr lang="el-GR" sz="2000" dirty="0"/>
              <a:t> </a:t>
            </a:r>
            <a:r>
              <a:rPr lang="el-GR" sz="2000" dirty="0" err="1"/>
              <a:t>ὄσοι</a:t>
            </a:r>
            <a:r>
              <a:rPr lang="el-GR" sz="2000" dirty="0"/>
              <a:t> </a:t>
            </a:r>
            <a:r>
              <a:rPr lang="el-GR" sz="2000" dirty="0" err="1"/>
              <a:t>δρομῆς</a:t>
            </a:r>
            <a:r>
              <a:rPr lang="el-GR" sz="2000" dirty="0"/>
              <a:t> </a:t>
            </a:r>
            <a:r>
              <a:rPr lang="el-GR" sz="2000" dirty="0" err="1"/>
              <a:t>εἶεν</a:t>
            </a:r>
            <a:r>
              <a:rPr lang="el-GR" sz="2000" dirty="0"/>
              <a:t> </a:t>
            </a:r>
            <a:r>
              <a:rPr lang="el-GR" sz="2000" dirty="0" err="1"/>
              <a:t>τῶν</a:t>
            </a:r>
            <a:r>
              <a:rPr lang="el-GR" sz="2000" dirty="0"/>
              <a:t> [</a:t>
            </a:r>
            <a:r>
              <a:rPr lang="el-GR" sz="2000" dirty="0" err="1"/>
              <a:t>υἰ]ῶν</a:t>
            </a:r>
            <a:r>
              <a:rPr lang="el-GR" sz="2000" dirty="0"/>
              <a:t> </a:t>
            </a:r>
            <a:r>
              <a:rPr lang="el-GR" sz="2000" dirty="0" err="1"/>
              <a:t>οἰ</a:t>
            </a:r>
            <a:r>
              <a:rPr lang="el-GR" sz="2000" dirty="0"/>
              <a:t> </a:t>
            </a:r>
            <a:r>
              <a:rPr lang="el-GR" sz="2000" dirty="0" err="1"/>
              <a:t>πλίες</a:t>
            </a:r>
            <a:r>
              <a:rPr lang="el-GR" sz="2000" dirty="0"/>
              <a:t>·</a:t>
            </a:r>
          </a:p>
          <a:p>
            <a:pPr>
              <a:lnSpc>
                <a:spcPct val="80000"/>
              </a:lnSpc>
            </a:pPr>
            <a:r>
              <a:rPr lang="el-GR" sz="2000" dirty="0" err="1"/>
              <a:t>μισθὸν</a:t>
            </a:r>
            <a:r>
              <a:rPr lang="el-GR" sz="2000" dirty="0"/>
              <a:t> </a:t>
            </a:r>
            <a:r>
              <a:rPr lang="el-GR" sz="2000" dirty="0" err="1"/>
              <a:t>δὲ</a:t>
            </a:r>
            <a:r>
              <a:rPr lang="el-GR" sz="2000" dirty="0"/>
              <a:t> </a:t>
            </a:r>
            <a:r>
              <a:rPr lang="el-GR" sz="2000" b="1" dirty="0" err="1"/>
              <a:t>δόμεν</a:t>
            </a:r>
            <a:r>
              <a:rPr lang="el-GR" sz="2000" dirty="0"/>
              <a:t> </a:t>
            </a:r>
            <a:r>
              <a:rPr lang="el-GR" sz="2000" dirty="0" err="1"/>
              <a:t>το̑</a:t>
            </a:r>
            <a:r>
              <a:rPr lang="el-GR" sz="2000" dirty="0"/>
              <a:t> </a:t>
            </a:r>
            <a:r>
              <a:rPr lang="el-GR" sz="2000" dirty="0" err="1"/>
              <a:t>ἐνιαυτο̑</a:t>
            </a:r>
            <a:r>
              <a:rPr lang="el-GR" sz="2000" dirty="0"/>
              <a:t> </a:t>
            </a:r>
            <a:r>
              <a:rPr lang="el-GR" sz="2000" dirty="0" err="1"/>
              <a:t>τῶι</a:t>
            </a:r>
            <a:r>
              <a:rPr lang="el-GR" sz="2000" dirty="0"/>
              <a:t> </a:t>
            </a:r>
            <a:r>
              <a:rPr lang="el-GR" sz="2000" dirty="0" err="1"/>
              <a:t>ποινι[κ</a:t>
            </a:r>
            <a:r>
              <a:rPr lang="el-GR" sz="2000" dirty="0"/>
              <a:t>]-</a:t>
            </a:r>
          </a:p>
          <a:p>
            <a:pPr>
              <a:lnSpc>
                <a:spcPct val="80000"/>
              </a:lnSpc>
            </a:pPr>
            <a:r>
              <a:rPr lang="el-GR" sz="2000" dirty="0"/>
              <a:t>[</a:t>
            </a:r>
            <a:r>
              <a:rPr lang="el-GR" sz="2000" dirty="0" err="1"/>
              <a:t>α]στᾶι</a:t>
            </a:r>
            <a:r>
              <a:rPr lang="el-GR" sz="2000" dirty="0"/>
              <a:t> </a:t>
            </a:r>
            <a:r>
              <a:rPr lang="el-GR" sz="2000" dirty="0" err="1"/>
              <a:t>πεντήϟοντά</a:t>
            </a:r>
            <a:r>
              <a:rPr lang="el-GR" sz="2000" dirty="0"/>
              <a:t> τε </a:t>
            </a:r>
            <a:r>
              <a:rPr lang="el-GR" sz="2000" dirty="0" err="1"/>
              <a:t>πρόϟοος</a:t>
            </a:r>
            <a:r>
              <a:rPr lang="el-GR" sz="2000" dirty="0"/>
              <a:t> </a:t>
            </a:r>
            <a:r>
              <a:rPr lang="el-GR" sz="2000" dirty="0" err="1"/>
              <a:t>κλεύκιο</a:t>
            </a:r>
            <a:r>
              <a:rPr lang="el-GR" sz="2000" dirty="0"/>
              <a:t>-</a:t>
            </a:r>
          </a:p>
          <a:p>
            <a:pPr>
              <a:lnSpc>
                <a:spcPct val="80000"/>
              </a:lnSpc>
            </a:pPr>
            <a:r>
              <a:rPr lang="el-GR" sz="2000" dirty="0"/>
              <a:t>ς </a:t>
            </a:r>
            <a:r>
              <a:rPr lang="el-GR" sz="2000" dirty="0" err="1"/>
              <a:t>κηνδυ̣[․]ε[․․]ς</a:t>
            </a:r>
            <a:endParaRPr lang="el-GR" sz="2000" dirty="0"/>
          </a:p>
          <a:p>
            <a:pPr>
              <a:lnSpc>
                <a:spcPct val="80000"/>
              </a:lnSpc>
            </a:pPr>
            <a:endParaRPr lang="el-GR" sz="20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2130425"/>
            <a:ext cx="2139950" cy="4243388"/>
          </a:xfrm>
        </p:spPr>
        <p:txBody>
          <a:bodyPr/>
          <a:lstStyle/>
          <a:p>
            <a:r>
              <a:rPr lang="el-GR"/>
              <a:t>Κρητική,</a:t>
            </a:r>
          </a:p>
          <a:p>
            <a:r>
              <a:rPr lang="el-GR"/>
              <a:t>5</a:t>
            </a:r>
            <a:r>
              <a:rPr lang="el-GR" baseline="30000"/>
              <a:t>ος</a:t>
            </a:r>
            <a:r>
              <a:rPr lang="el-GR"/>
              <a:t> αι. π.Χ.</a:t>
            </a:r>
          </a:p>
          <a:p>
            <a:r>
              <a:rPr lang="en-US"/>
              <a:t>SEG 27: 631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934607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">
              <a:buNone/>
            </a:pPr>
            <a:r>
              <a:rPr lang="el-GR" sz="2400" dirty="0" err="1"/>
              <a:t>πρύτανις</a:t>
            </a:r>
            <a:r>
              <a:rPr lang="el-GR" sz="2400" dirty="0"/>
              <a:t> Στράτων. μείς </a:t>
            </a:r>
            <a:r>
              <a:rPr lang="el-GR" sz="2400" dirty="0" err="1"/>
              <a:t>Ψυδρεύς</a:t>
            </a:r>
            <a:r>
              <a:rPr lang="el-GR" sz="2400" dirty="0"/>
              <a:t>. </a:t>
            </a:r>
            <a:r>
              <a:rPr lang="el-GR" sz="2400" b="1" dirty="0" err="1"/>
              <a:t>ἁμέρα</a:t>
            </a:r>
            <a:r>
              <a:rPr lang="el-GR" sz="2400" dirty="0"/>
              <a:t> </a:t>
            </a:r>
            <a:r>
              <a:rPr lang="el-GR" sz="2400" b="1" dirty="0" err="1"/>
              <a:t>τετάρτα</a:t>
            </a:r>
            <a:r>
              <a:rPr lang="el-GR" sz="2400" dirty="0"/>
              <a:t> </a:t>
            </a:r>
            <a:r>
              <a:rPr lang="el-GR" sz="2400" dirty="0" err="1"/>
              <a:t>ἐπί</a:t>
            </a:r>
            <a:r>
              <a:rPr lang="el-GR" sz="2400" dirty="0"/>
              <a:t> δέκα.</a:t>
            </a:r>
          </a:p>
          <a:p>
            <a:pPr marL="0" indent="0" fontAlgn="b">
              <a:buNone/>
            </a:pPr>
            <a:r>
              <a:rPr lang="el-GR" sz="2400" dirty="0" err="1"/>
              <a:t>προστάτας</a:t>
            </a:r>
            <a:r>
              <a:rPr lang="el-GR" sz="2400" dirty="0"/>
              <a:t> </a:t>
            </a:r>
            <a:r>
              <a:rPr lang="el-GR" sz="2400" dirty="0" err="1"/>
              <a:t>Γνάθιος</a:t>
            </a:r>
            <a:r>
              <a:rPr lang="el-GR" sz="2400" dirty="0"/>
              <a:t> </a:t>
            </a:r>
            <a:r>
              <a:rPr lang="el-GR" sz="2400" dirty="0" err="1"/>
              <a:t>Σωκράτευς</a:t>
            </a:r>
            <a:r>
              <a:rPr lang="el-GR" sz="2400" dirty="0"/>
              <a:t>. </a:t>
            </a:r>
            <a:r>
              <a:rPr lang="el-GR" sz="2400" dirty="0" err="1"/>
              <a:t>πρόξενον</a:t>
            </a:r>
            <a:r>
              <a:rPr lang="el-GR" sz="2400" dirty="0"/>
              <a:t> </a:t>
            </a:r>
            <a:r>
              <a:rPr lang="el-GR" sz="2400" dirty="0" err="1"/>
              <a:t>ποεῖ</a:t>
            </a:r>
            <a:r>
              <a:rPr lang="el-GR" sz="2400" dirty="0"/>
              <a:t> </a:t>
            </a:r>
            <a:r>
              <a:rPr lang="el-GR" sz="2400" b="1" dirty="0"/>
              <a:t>ἁ</a:t>
            </a:r>
            <a:r>
              <a:rPr lang="el-GR" sz="2400" dirty="0"/>
              <a:t> </a:t>
            </a:r>
            <a:r>
              <a:rPr lang="el-GR" sz="2400" dirty="0" err="1"/>
              <a:t>ἀλία</a:t>
            </a:r>
            <a:r>
              <a:rPr lang="el-GR" sz="2400" dirty="0"/>
              <a:t> </a:t>
            </a:r>
            <a:r>
              <a:rPr lang="el-GR" sz="2400" dirty="0" err="1"/>
              <a:t>Διον</a:t>
            </a:r>
            <a:r>
              <a:rPr lang="el-GR" sz="2400" dirty="0"/>
              <a:t>-</a:t>
            </a:r>
          </a:p>
          <a:p>
            <a:pPr marL="0" indent="0" fontAlgn="b">
              <a:buNone/>
            </a:pPr>
            <a:r>
              <a:rPr lang="el-GR" sz="2400" dirty="0" err="1"/>
              <a:t>ύσιον</a:t>
            </a:r>
            <a:r>
              <a:rPr lang="el-GR" sz="2400" dirty="0"/>
              <a:t> Φρυνίχου </a:t>
            </a:r>
            <a:r>
              <a:rPr lang="el-GR" sz="2400" dirty="0" err="1"/>
              <a:t>Ἀθηναῖον</a:t>
            </a:r>
            <a:r>
              <a:rPr lang="el-GR" sz="2400" dirty="0"/>
              <a:t>, </a:t>
            </a:r>
            <a:r>
              <a:rPr lang="el-GR" sz="2400" dirty="0" err="1"/>
              <a:t>αὐτόν</a:t>
            </a:r>
            <a:r>
              <a:rPr lang="el-GR" sz="2400" dirty="0"/>
              <a:t> </a:t>
            </a:r>
            <a:r>
              <a:rPr lang="el-GR" sz="2400" dirty="0" err="1"/>
              <a:t>καί</a:t>
            </a:r>
            <a:r>
              <a:rPr lang="el-GR" sz="2400" dirty="0"/>
              <a:t> </a:t>
            </a:r>
            <a:r>
              <a:rPr lang="el-GR" sz="2400" dirty="0" err="1"/>
              <a:t>ἐκγόνους</a:t>
            </a:r>
            <a:r>
              <a:rPr lang="el-GR" sz="2400" dirty="0"/>
              <a:t>. </a:t>
            </a:r>
            <a:r>
              <a:rPr lang="el-GR" sz="2400" b="1" dirty="0" err="1"/>
              <a:t>δίδωτι</a:t>
            </a:r>
            <a:r>
              <a:rPr lang="el-GR" sz="2400" b="1" dirty="0"/>
              <a:t> </a:t>
            </a:r>
            <a:r>
              <a:rPr lang="el-GR" sz="2400" dirty="0" err="1"/>
              <a:t>δέ</a:t>
            </a:r>
            <a:r>
              <a:rPr lang="el-GR" sz="2400" dirty="0"/>
              <a:t> </a:t>
            </a:r>
            <a:r>
              <a:rPr lang="el-GR" sz="2400" dirty="0" err="1"/>
              <a:t>καί</a:t>
            </a:r>
            <a:r>
              <a:rPr lang="el-GR" sz="2400" dirty="0"/>
              <a:t> </a:t>
            </a:r>
            <a:r>
              <a:rPr lang="el-GR" sz="2400" dirty="0" err="1"/>
              <a:t>γᾶς</a:t>
            </a:r>
            <a:endParaRPr lang="el-GR" sz="2400" dirty="0"/>
          </a:p>
          <a:p>
            <a:pPr marL="0" indent="0" fontAlgn="b">
              <a:buNone/>
            </a:pPr>
            <a:r>
              <a:rPr lang="el-GR" sz="2400" dirty="0" err="1"/>
              <a:t>καί</a:t>
            </a:r>
            <a:r>
              <a:rPr lang="el-GR" sz="2400" dirty="0"/>
              <a:t> </a:t>
            </a:r>
            <a:r>
              <a:rPr lang="el-GR" sz="2400" dirty="0" err="1"/>
              <a:t>οἰκίας</a:t>
            </a:r>
            <a:r>
              <a:rPr lang="el-GR" sz="2400" dirty="0"/>
              <a:t> </a:t>
            </a:r>
            <a:r>
              <a:rPr lang="el-GR" sz="2400" dirty="0" err="1"/>
              <a:t>ἔμπασιν</a:t>
            </a:r>
            <a:r>
              <a:rPr lang="el-GR" sz="2400" dirty="0"/>
              <a:t>. </a:t>
            </a:r>
            <a:r>
              <a:rPr lang="el-GR" sz="2400" dirty="0" err="1"/>
              <a:t>τάν</a:t>
            </a:r>
            <a:r>
              <a:rPr lang="el-GR" sz="2400" dirty="0"/>
              <a:t> </a:t>
            </a:r>
            <a:r>
              <a:rPr lang="el-GR" sz="2400" dirty="0" err="1"/>
              <a:t>δέ</a:t>
            </a:r>
            <a:r>
              <a:rPr lang="el-GR" sz="2400" dirty="0"/>
              <a:t> </a:t>
            </a:r>
            <a:r>
              <a:rPr lang="el-GR" sz="2400" dirty="0" err="1"/>
              <a:t>προξενίαν</a:t>
            </a:r>
            <a:r>
              <a:rPr lang="el-GR" sz="2400" dirty="0"/>
              <a:t> γράψαντας </a:t>
            </a:r>
            <a:r>
              <a:rPr lang="el-GR" sz="2400" dirty="0" err="1"/>
              <a:t>εἰς</a:t>
            </a:r>
            <a:r>
              <a:rPr lang="el-GR" sz="2400" dirty="0"/>
              <a:t> </a:t>
            </a:r>
            <a:r>
              <a:rPr lang="el-GR" sz="2400" dirty="0" err="1"/>
              <a:t>χαλκόν</a:t>
            </a:r>
            <a:endParaRPr lang="el-GR" sz="2400" dirty="0"/>
          </a:p>
          <a:p>
            <a:pPr marL="0" indent="0" fontAlgn="b">
              <a:buNone/>
            </a:pPr>
            <a:r>
              <a:rPr lang="el-GR" sz="2400" b="1" dirty="0" err="1"/>
              <a:t>ἀνθέμεν</a:t>
            </a:r>
            <a:r>
              <a:rPr lang="el-GR" sz="2400" dirty="0"/>
              <a:t>, </a:t>
            </a:r>
            <a:r>
              <a:rPr lang="el-GR" sz="2400" dirty="0" err="1"/>
              <a:t>εἷ</a:t>
            </a:r>
            <a:r>
              <a:rPr lang="el-GR" sz="2400" dirty="0"/>
              <a:t> </a:t>
            </a:r>
            <a:r>
              <a:rPr lang="el-GR" sz="2400" b="1" dirty="0"/>
              <a:t>κα</a:t>
            </a:r>
            <a:r>
              <a:rPr lang="el-GR" sz="2400" dirty="0"/>
              <a:t> </a:t>
            </a:r>
            <a:r>
              <a:rPr lang="el-GR" sz="2400" dirty="0" err="1"/>
              <a:t>προβούλοις</a:t>
            </a:r>
            <a:r>
              <a:rPr lang="el-GR" sz="2400" dirty="0"/>
              <a:t> </a:t>
            </a:r>
            <a:r>
              <a:rPr lang="el-GR" sz="2400" dirty="0" err="1"/>
              <a:t>καί</a:t>
            </a:r>
            <a:r>
              <a:rPr lang="el-GR" sz="2400" dirty="0"/>
              <a:t> </a:t>
            </a:r>
            <a:r>
              <a:rPr lang="el-GR" sz="2400" dirty="0" err="1"/>
              <a:t>προδίκοις</a:t>
            </a:r>
            <a:r>
              <a:rPr lang="el-GR" sz="2400" dirty="0"/>
              <a:t> </a:t>
            </a:r>
            <a:r>
              <a:rPr lang="el-GR" sz="2400" dirty="0" err="1"/>
              <a:t>δοκῆι</a:t>
            </a:r>
            <a:r>
              <a:rPr lang="el-GR" sz="2400" dirty="0"/>
              <a:t> </a:t>
            </a:r>
            <a:r>
              <a:rPr lang="el-GR" sz="2400" dirty="0" err="1"/>
              <a:t>καλῶς</a:t>
            </a:r>
            <a:r>
              <a:rPr lang="el-GR" sz="2400" dirty="0"/>
              <a:t> </a:t>
            </a:r>
            <a:r>
              <a:rPr lang="el-GR" sz="2400" dirty="0" err="1"/>
              <a:t>ἔχειν</a:t>
            </a:r>
            <a:r>
              <a:rPr lang="el-GR" sz="2400" dirty="0"/>
              <a:t>.</a:t>
            </a:r>
          </a:p>
          <a:p>
            <a:pPr marL="0" indent="0" fontAlgn="b">
              <a:buNone/>
            </a:pPr>
            <a:r>
              <a:rPr lang="el-GR" sz="2400" dirty="0" err="1"/>
              <a:t>Διονύσιον</a:t>
            </a:r>
            <a:r>
              <a:rPr lang="el-GR" sz="2400" dirty="0"/>
              <a:t> Φρυνίχου </a:t>
            </a:r>
            <a:r>
              <a:rPr lang="el-GR" sz="2400" dirty="0" err="1"/>
              <a:t>Ἀθηναῖον</a:t>
            </a:r>
            <a:r>
              <a:rPr lang="el-GR" sz="2400" dirty="0"/>
              <a:t>.</a:t>
            </a:r>
          </a:p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4735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92163"/>
            <a:ext cx="2139950" cy="1262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Δωρική διάλεκτος 2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71800" y="792163"/>
            <a:ext cx="5715000" cy="5578475"/>
          </a:xfrm>
        </p:spPr>
        <p:txBody>
          <a:bodyPr rtlCol="0">
            <a:normAutofit fontScale="62500" lnSpcReduction="2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err="1"/>
              <a:t>ἐπὶ</a:t>
            </a:r>
            <a:r>
              <a:rPr lang="el-GR" dirty="0"/>
              <a:t> </a:t>
            </a:r>
            <a:r>
              <a:rPr lang="el-GR" dirty="0" err="1"/>
              <a:t>Εὐθυμίσκω</a:t>
            </a:r>
            <a:r>
              <a:rPr lang="el-GR" dirty="0"/>
              <a:t>, </a:t>
            </a:r>
            <a:r>
              <a:rPr lang="el-GR" dirty="0" err="1"/>
              <a:t>ἱερομναμόνων</a:t>
            </a:r>
            <a:r>
              <a:rPr lang="el-GR" dirty="0"/>
              <a:t> </a:t>
            </a:r>
            <a:r>
              <a:rPr lang="el-GR" dirty="0" err="1"/>
              <a:t>τῶν</a:t>
            </a:r>
            <a:r>
              <a:rPr lang="el-GR" dirty="0"/>
              <a:t> </a:t>
            </a:r>
            <a:r>
              <a:rPr lang="el-GR" dirty="0" err="1"/>
              <a:t>ἐπὶ</a:t>
            </a:r>
            <a:r>
              <a:rPr lang="el-GR" dirty="0"/>
              <a:t>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  </a:t>
            </a:r>
            <a:r>
              <a:rPr lang="el-GR" dirty="0" err="1"/>
              <a:t>θησαυρῶ&lt;ι</a:t>
            </a:r>
            <a:r>
              <a:rPr lang="el-GR" dirty="0"/>
              <a:t>&gt; </a:t>
            </a:r>
            <a:r>
              <a:rPr lang="el-GR" dirty="0" err="1"/>
              <a:t>Κοβ</a:t>
            </a:r>
            <a:r>
              <a:rPr lang="el-GR" dirty="0"/>
              <a:t>. </a:t>
            </a:r>
            <a:r>
              <a:rPr lang="el-GR" dirty="0" err="1"/>
              <a:t>Ἀριστίππω</a:t>
            </a:r>
            <a:r>
              <a:rPr lang="el-GR" dirty="0"/>
              <a:t> </a:t>
            </a:r>
            <a:r>
              <a:rPr lang="el-GR" dirty="0" err="1"/>
              <a:t>Γλαυκίππω</a:t>
            </a:r>
            <a:r>
              <a:rPr lang="el-GR" dirty="0"/>
              <a:t>, </a:t>
            </a:r>
            <a:r>
              <a:rPr lang="el-GR" dirty="0" err="1"/>
              <a:t>Σωτ</a:t>
            </a:r>
            <a:r>
              <a:rPr lang="el-GR" dirty="0"/>
              <a:t>.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  </a:t>
            </a:r>
            <a:r>
              <a:rPr lang="el-GR" dirty="0" err="1"/>
              <a:t>Σωσίππω</a:t>
            </a:r>
            <a:r>
              <a:rPr lang="el-GR" dirty="0"/>
              <a:t> </a:t>
            </a:r>
            <a:r>
              <a:rPr lang="el-GR" dirty="0" err="1"/>
              <a:t>Σίμω</a:t>
            </a:r>
            <a:r>
              <a:rPr lang="el-GR" dirty="0"/>
              <a:t>, Λογ. </a:t>
            </a:r>
            <a:r>
              <a:rPr lang="el-GR" dirty="0" err="1"/>
              <a:t>Φιλοστράτω</a:t>
            </a:r>
            <a:r>
              <a:rPr lang="el-GR" dirty="0"/>
              <a:t> </a:t>
            </a:r>
            <a:r>
              <a:rPr lang="el-GR" dirty="0" err="1"/>
              <a:t>Φίντωνος</a:t>
            </a:r>
            <a:r>
              <a:rPr lang="el-GR" dirty="0"/>
              <a:t>,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  </a:t>
            </a:r>
            <a:r>
              <a:rPr lang="el-GR" dirty="0" err="1"/>
              <a:t>προβώλωμ</a:t>
            </a:r>
            <a:r>
              <a:rPr lang="el-GR" dirty="0"/>
              <a:t> </a:t>
            </a:r>
            <a:r>
              <a:rPr lang="el-GR" dirty="0" err="1"/>
              <a:t>προαρχόντων</a:t>
            </a:r>
            <a:r>
              <a:rPr lang="el-GR" dirty="0"/>
              <a:t> </a:t>
            </a:r>
            <a:r>
              <a:rPr lang="el-GR" dirty="0" err="1"/>
              <a:t>Γαψ</a:t>
            </a:r>
            <a:r>
              <a:rPr lang="el-GR" dirty="0"/>
              <a:t>. </a:t>
            </a:r>
            <a:r>
              <a:rPr lang="el-GR" dirty="0" err="1"/>
              <a:t>Καλλίππω</a:t>
            </a:r>
            <a:r>
              <a:rPr lang="el-GR" dirty="0"/>
              <a:t>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5   </a:t>
            </a:r>
            <a:r>
              <a:rPr lang="el-GR" dirty="0" err="1"/>
              <a:t>Ποιγένεος</a:t>
            </a:r>
            <a:r>
              <a:rPr lang="el-GR" dirty="0"/>
              <a:t>, </a:t>
            </a:r>
            <a:r>
              <a:rPr lang="el-GR" dirty="0" err="1"/>
              <a:t>Αστ</a:t>
            </a:r>
            <a:r>
              <a:rPr lang="el-GR" dirty="0"/>
              <a:t>. </a:t>
            </a:r>
            <a:r>
              <a:rPr lang="el-GR" dirty="0" err="1"/>
              <a:t>Εὐφρονίσκω</a:t>
            </a:r>
            <a:r>
              <a:rPr lang="el-GR" dirty="0"/>
              <a:t> </a:t>
            </a:r>
            <a:r>
              <a:rPr lang="el-GR" dirty="0" err="1"/>
              <a:t>Γοργίδα</a:t>
            </a:r>
            <a:r>
              <a:rPr lang="el-GR" dirty="0"/>
              <a:t>,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  </a:t>
            </a:r>
            <a:r>
              <a:rPr lang="el-GR" dirty="0" err="1"/>
              <a:t>Αγφ</a:t>
            </a:r>
            <a:r>
              <a:rPr lang="el-GR" dirty="0"/>
              <a:t>. </a:t>
            </a:r>
            <a:r>
              <a:rPr lang="el-GR" dirty="0" err="1"/>
              <a:t>Θράσωνος</a:t>
            </a:r>
            <a:r>
              <a:rPr lang="el-GR" dirty="0"/>
              <a:t> </a:t>
            </a:r>
            <a:r>
              <a:rPr lang="el-GR" dirty="0" err="1"/>
              <a:t>Γνάθιος</a:t>
            </a:r>
            <a:r>
              <a:rPr lang="el-GR" dirty="0"/>
              <a:t>, </a:t>
            </a:r>
            <a:r>
              <a:rPr lang="el-GR" dirty="0" err="1"/>
              <a:t>προδίκων</a:t>
            </a:r>
            <a:r>
              <a:rPr lang="el-GR" dirty="0"/>
              <a:t>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  </a:t>
            </a:r>
            <a:r>
              <a:rPr lang="el-GR" dirty="0" err="1"/>
              <a:t>Θρα</a:t>
            </a:r>
            <a:r>
              <a:rPr lang="el-GR" dirty="0"/>
              <a:t>. </a:t>
            </a:r>
            <a:r>
              <a:rPr lang="el-GR" dirty="0" err="1"/>
              <a:t>Εὐφάνεος</a:t>
            </a:r>
            <a:r>
              <a:rPr lang="el-GR" dirty="0"/>
              <a:t> </a:t>
            </a:r>
            <a:r>
              <a:rPr lang="el-GR" dirty="0" err="1"/>
              <a:t>Μενεδάμω</a:t>
            </a:r>
            <a:r>
              <a:rPr lang="el-GR" dirty="0"/>
              <a:t>, </a:t>
            </a:r>
            <a:r>
              <a:rPr lang="el-GR" dirty="0" err="1"/>
              <a:t>Τιω</a:t>
            </a:r>
            <a:r>
              <a:rPr lang="el-GR" dirty="0"/>
              <a:t>. </a:t>
            </a:r>
            <a:r>
              <a:rPr lang="el-GR" dirty="0" err="1"/>
              <a:t>Πρωτάρχω</a:t>
            </a:r>
            <a:r>
              <a:rPr lang="el-GR" dirty="0"/>
              <a:t>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  </a:t>
            </a:r>
            <a:r>
              <a:rPr lang="el-GR" dirty="0" err="1"/>
              <a:t>Δεινάρχω</a:t>
            </a:r>
            <a:r>
              <a:rPr lang="el-GR" dirty="0"/>
              <a:t>, </a:t>
            </a:r>
            <a:r>
              <a:rPr lang="el-GR" dirty="0" err="1"/>
              <a:t>Αγκ</a:t>
            </a:r>
            <a:r>
              <a:rPr lang="el-GR" dirty="0"/>
              <a:t>. </a:t>
            </a:r>
            <a:r>
              <a:rPr lang="el-GR" dirty="0" err="1"/>
              <a:t>Γοργία</a:t>
            </a:r>
            <a:r>
              <a:rPr lang="el-GR" dirty="0"/>
              <a:t> {ς} </a:t>
            </a:r>
            <a:r>
              <a:rPr lang="el-GR" dirty="0" err="1"/>
              <a:t>Ἡρακλήτω</a:t>
            </a:r>
            <a:r>
              <a:rPr lang="el-GR" dirty="0"/>
              <a:t>,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  </a:t>
            </a:r>
            <a:r>
              <a:rPr lang="el-GR" dirty="0" err="1"/>
              <a:t>ἔχρησαν</a:t>
            </a:r>
            <a:r>
              <a:rPr lang="el-GR" dirty="0"/>
              <a:t> </a:t>
            </a:r>
            <a:r>
              <a:rPr lang="el-GR" dirty="0" err="1"/>
              <a:t>το&lt;ὶ</a:t>
            </a:r>
            <a:r>
              <a:rPr lang="el-GR" dirty="0"/>
              <a:t>&gt; </a:t>
            </a:r>
            <a:r>
              <a:rPr lang="el-GR" dirty="0" err="1"/>
              <a:t>ἱερομνάμονες</a:t>
            </a:r>
            <a:r>
              <a:rPr lang="el-GR" dirty="0"/>
              <a:t> </a:t>
            </a:r>
            <a:r>
              <a:rPr lang="el-GR" dirty="0" err="1"/>
              <a:t>δόγματι</a:t>
            </a:r>
            <a:r>
              <a:rPr lang="el-GR" dirty="0"/>
              <a:t> </a:t>
            </a:r>
            <a:r>
              <a:rPr lang="el-GR" dirty="0" err="1"/>
              <a:t>βωλᾶς</a:t>
            </a:r>
            <a:r>
              <a:rPr lang="el-GR" dirty="0"/>
              <a:t>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10   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δάμω</a:t>
            </a:r>
            <a:r>
              <a:rPr lang="el-GR" dirty="0"/>
              <a:t> </a:t>
            </a:r>
            <a:r>
              <a:rPr lang="el-GR" dirty="0" err="1"/>
              <a:t>ἐν</a:t>
            </a:r>
            <a:r>
              <a:rPr lang="el-GR" dirty="0"/>
              <a:t> </a:t>
            </a:r>
            <a:r>
              <a:rPr lang="el-GR" dirty="0" err="1"/>
              <a:t>τὰν</a:t>
            </a:r>
            <a:r>
              <a:rPr lang="el-GR" dirty="0"/>
              <a:t> </a:t>
            </a:r>
            <a:r>
              <a:rPr lang="el-GR" dirty="0" err="1"/>
              <a:t>ὀχύρωσιν</a:t>
            </a:r>
            <a:r>
              <a:rPr lang="el-GR" dirty="0"/>
              <a:t> </a:t>
            </a:r>
            <a:r>
              <a:rPr lang="el-GR" dirty="0" err="1"/>
              <a:t>τᾶς</a:t>
            </a:r>
            <a:r>
              <a:rPr lang="el-GR" dirty="0"/>
              <a:t> </a:t>
            </a:r>
            <a:r>
              <a:rPr lang="el-GR" dirty="0" err="1"/>
              <a:t>πόλιος</a:t>
            </a:r>
            <a:r>
              <a:rPr lang="el-GR" dirty="0"/>
              <a:t>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  </a:t>
            </a:r>
            <a:r>
              <a:rPr lang="el-GR" dirty="0" err="1"/>
              <a:t>τάλαντα</a:t>
            </a:r>
            <a:r>
              <a:rPr lang="el-GR" dirty="0"/>
              <a:t> {⁸620}⁸, </a:t>
            </a:r>
            <a:r>
              <a:rPr lang="el-GR" dirty="0" err="1"/>
              <a:t>ἐφ</a:t>
            </a:r>
            <a:r>
              <a:rPr lang="el-GR" dirty="0"/>
              <a:t>’ </a:t>
            </a:r>
            <a:r>
              <a:rPr lang="el-GR" dirty="0" err="1"/>
              <a:t>ὧι</a:t>
            </a:r>
            <a:r>
              <a:rPr lang="el-GR" dirty="0"/>
              <a:t> </a:t>
            </a:r>
            <a:r>
              <a:rPr lang="el-GR" dirty="0" err="1"/>
              <a:t>ἀποδόμεν</a:t>
            </a:r>
            <a:r>
              <a:rPr lang="el-GR" dirty="0"/>
              <a:t> </a:t>
            </a:r>
            <a:r>
              <a:rPr lang="el-GR" dirty="0" err="1"/>
              <a:t>τῶι</a:t>
            </a:r>
            <a:r>
              <a:rPr lang="el-GR" dirty="0"/>
              <a:t> </a:t>
            </a:r>
            <a:r>
              <a:rPr lang="el-GR" dirty="0" err="1"/>
              <a:t>θεῶι</a:t>
            </a:r>
            <a:r>
              <a:rPr lang="el-GR" dirty="0"/>
              <a:t>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  </a:t>
            </a:r>
            <a:r>
              <a:rPr lang="el-GR" dirty="0" err="1"/>
              <a:t>ὅπω</a:t>
            </a:r>
            <a:r>
              <a:rPr lang="el-GR" dirty="0"/>
              <a:t> κα </a:t>
            </a:r>
            <a:r>
              <a:rPr lang="el-GR" dirty="0" err="1"/>
              <a:t>δοκεῖ</a:t>
            </a:r>
            <a:r>
              <a:rPr lang="el-GR" dirty="0"/>
              <a:t> </a:t>
            </a:r>
            <a:r>
              <a:rPr lang="el-GR" dirty="0" err="1"/>
              <a:t>τᾶι</a:t>
            </a:r>
            <a:r>
              <a:rPr lang="el-GR" dirty="0"/>
              <a:t> </a:t>
            </a:r>
            <a:r>
              <a:rPr lang="el-GR" dirty="0" err="1"/>
              <a:t>βωλᾶι</a:t>
            </a:r>
            <a:r>
              <a:rPr lang="el-GR" dirty="0"/>
              <a:t> 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τῶι</a:t>
            </a:r>
            <a:r>
              <a:rPr lang="el-GR" dirty="0"/>
              <a:t> </a:t>
            </a:r>
            <a:r>
              <a:rPr lang="el-GR" dirty="0" err="1"/>
              <a:t>δάμωι</a:t>
            </a:r>
            <a:r>
              <a:rPr lang="el-GR" dirty="0"/>
              <a:t>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  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ὁπόκα</a:t>
            </a:r>
            <a:r>
              <a:rPr lang="el-GR" dirty="0"/>
              <a:t> κα &lt;</a:t>
            </a:r>
            <a:r>
              <a:rPr lang="el-GR" dirty="0" err="1"/>
              <a:t>δοκεῖ</a:t>
            </a:r>
            <a:r>
              <a:rPr lang="el-GR" dirty="0"/>
              <a:t>&gt;.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/>
          </a:p>
        </p:txBody>
      </p:sp>
      <p:sp>
        <p:nvSpPr>
          <p:cNvPr id="21507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2130425"/>
            <a:ext cx="2139950" cy="4243388"/>
          </a:xfrm>
        </p:spPr>
        <p:txBody>
          <a:bodyPr/>
          <a:lstStyle/>
          <a:p>
            <a:r>
              <a:rPr lang="el-GR"/>
              <a:t>Λοκροί Επιζεφύριοι (Κ. Ιταλία)</a:t>
            </a:r>
          </a:p>
          <a:p>
            <a:r>
              <a:rPr lang="el-GR"/>
              <a:t>350-250 π.Χ.</a:t>
            </a:r>
          </a:p>
          <a:p>
            <a:r>
              <a:rPr lang="en-US"/>
              <a:t>Polis ed Olympieion 7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916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92163"/>
            <a:ext cx="2139950" cy="1262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Αιολική</a:t>
            </a:r>
            <a:br>
              <a:rPr lang="el-GR" dirty="0"/>
            </a:br>
            <a:r>
              <a:rPr lang="el-GR" dirty="0"/>
              <a:t>διάλεκτος 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2971800" y="792163"/>
            <a:ext cx="5715000" cy="5578475"/>
          </a:xfrm>
        </p:spPr>
        <p:txBody>
          <a:bodyPr rtlCol="0">
            <a:normAutofit fontScale="55000" lnSpcReduction="2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[δέ κε αἰ]πόλις [ἀ]μ̣φότ[εραι διὰ συνθήκα]-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[ς προς] γράφωισι εἰς ταὶ̣[ς </a:t>
            </a:r>
            <a:r>
              <a:rPr lang="vi-VN" b="1" dirty="0"/>
              <a:t>στάλλαις</a:t>
            </a:r>
            <a:r>
              <a:rPr lang="vi-VN" dirty="0"/>
              <a:t> ἢ ἐ]-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[κκόπ]τωισι, κύ[ρ]ιον ἔστω· τ̣[ὸν δὲ κέρναν]-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5  [τα τὸ] χρύσιον ὑπόδικον</a:t>
            </a:r>
            <a:r>
              <a:rPr lang="vi-VN" b="1" dirty="0"/>
              <a:t> ἔμ̣[μεναι </a:t>
            </a:r>
            <a:r>
              <a:rPr lang="vi-VN" dirty="0"/>
              <a:t>ἀμφο]-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[τέρ]αισι ταῖς πολίεσσι· δικ̣[ά]σ̣[ταις δὲ]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[ἔμ]μεναι τῶι μὲν ἐμ Μυτιλήναι κ̣[έρναν]-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[τι] ταὶς ἄρχαις παίσαις ταὶς ἐμ Μ[υτιλ]-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ή̣ναι πλέας τῶν αἰμίσεων, ἐμ Φώκαι δ[ὲ τ]-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10  αὶς ἄρχαις παίσαις ταὶς ἐμ Φώκαι πλ[έ]-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ας τῶν αἰμίσεω[ν]· τὰν δὲ δίκαν ἔμμεναι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ἐπεί κε ὠνίαυτος ἐξέλθηι ἐν ἒξ μήννε&lt;σ&gt;-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σι· αἰ δέ κε καταγ[ρέ]θηι τὸ χρύσιον κέρ-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ναν ὐδαρέστερ̣ο[ν] θέλων θανάτωι ζαμι-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15  ώσθω· αἰ δέ κε ἀπυφ[ύ]γηι μ[ὴ] θέλων ἀμβρό-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την, τιμάτω τὸ̣ δικαστήριον ὄττι χρὴ· α-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ὖτ&lt;ο&gt;ν πάθην ἢ κατθέ[μ]εναι· ἀ δὲ πόλις ἀναί-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τιος καὶ ἀζάμιος [ἔσ]τω· ἔλαχον Μυτιλή-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ναοι πρόσθε κόπτην· ἄρχει πρότανις ὀ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20  </a:t>
            </a:r>
            <a:r>
              <a:rPr lang="vi-VN" b="1" dirty="0"/>
              <a:t>πεδὰ</a:t>
            </a:r>
            <a:r>
              <a:rPr lang="vi-VN" dirty="0"/>
              <a:t> Κόλωνον, ἐ[μ Φ]ώκαι δὲ ὀ πεδὰ Ἀρίστ̣- 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 αρχον. 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2130425"/>
            <a:ext cx="2139950" cy="4243388"/>
          </a:xfrm>
        </p:spPr>
        <p:txBody>
          <a:bodyPr/>
          <a:lstStyle/>
          <a:p>
            <a:r>
              <a:rPr lang="el-GR"/>
              <a:t>Λέσβος, Μυτιλήνη</a:t>
            </a:r>
          </a:p>
          <a:p>
            <a:r>
              <a:rPr lang="el-GR"/>
              <a:t>5</a:t>
            </a:r>
            <a:r>
              <a:rPr lang="el-GR" baseline="30000"/>
              <a:t>ος</a:t>
            </a:r>
            <a:r>
              <a:rPr lang="el-GR"/>
              <a:t> αι. π.Χ.</a:t>
            </a:r>
          </a:p>
          <a:p>
            <a:r>
              <a:rPr lang="en-US"/>
              <a:t>SEG 3</a:t>
            </a:r>
            <a:r>
              <a:rPr lang="el-GR"/>
              <a:t>4</a:t>
            </a:r>
            <a:r>
              <a:rPr lang="en-US"/>
              <a:t>.</a:t>
            </a:r>
            <a:r>
              <a:rPr lang="el-GR"/>
              <a:t>849</a:t>
            </a:r>
          </a:p>
        </p:txBody>
      </p:sp>
    </p:spTree>
    <p:extLst>
      <p:ext uri="{BB962C8B-B14F-4D97-AF65-F5344CB8AC3E}">
        <p14:creationId xmlns:p14="http://schemas.microsoft.com/office/powerpoint/2010/main" val="424968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http://inscriptions.packhum.org/text/148433?hs=2538-2545%2C5301-5308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658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enicians.info/alpha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1193"/>
            <a:ext cx="5760640" cy="60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93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roteus.brown.edu/greekpast/admin/image.html?imageid=30632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10483"/>
            <a:ext cx="4896544" cy="5729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0/0c/Ancient_greek_dialects-fr-4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2484"/>
            <a:ext cx="7471374" cy="628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1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xanthi.ilsp.gr/sir/pictures/dialec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635240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neo.gr/website/hellen/alphabetgre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15677"/>
            <a:ext cx="4176464" cy="5988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ncientscripts.com/images/greek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5272"/>
            <a:ext cx="3816424" cy="597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23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le:Anatolia Ancient Regions base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08720"/>
            <a:ext cx="7620000" cy="493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810</TotalTime>
  <Words>1434</Words>
  <Application>Microsoft Macintosh PowerPoint</Application>
  <PresentationFormat>Προβολή στην οθόνη (4:3)</PresentationFormat>
  <Paragraphs>158</Paragraphs>
  <Slides>27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</vt:lpstr>
      <vt:lpstr>Adjacency</vt:lpstr>
      <vt:lpstr>Clarity</vt:lpstr>
      <vt:lpstr>Αρχαία Ελληνική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Αφιερωματική επιγραφή</vt:lpstr>
      <vt:lpstr>Παρουσίαση του PowerPoint</vt:lpstr>
      <vt:lpstr>Κώδικας της Γόρτυνας, 5ος αι. π.Χ.</vt:lpstr>
      <vt:lpstr>Σύνορα, Αττική 5ος αι. π.Χ.</vt:lpstr>
      <vt:lpstr>Αφιερωματική επιγραφή, 330 π.Χ. (Αλέξανδρος Γ΄)</vt:lpstr>
      <vt:lpstr>Παρουσίαση του PowerPoint</vt:lpstr>
      <vt:lpstr>Κατάδεσμος, Αθήνα 4ος αι. π.Χ.</vt:lpstr>
      <vt:lpstr>Antoine Meillet</vt:lpstr>
      <vt:lpstr>Αρχαιοελληνικές διάλεκτοι</vt:lpstr>
      <vt:lpstr>Αττική διάλεκτος</vt:lpstr>
      <vt:lpstr>Αττική διάλεκτος</vt:lpstr>
      <vt:lpstr>Αρκαδοκυπριακή διάλεκτος</vt:lpstr>
      <vt:lpstr>Δωρική διάλεκτος 1</vt:lpstr>
      <vt:lpstr>Παρουσίαση του PowerPoint</vt:lpstr>
      <vt:lpstr>Δωρική διάλεκτος 2</vt:lpstr>
      <vt:lpstr>Αιολική διάλεκτος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Μαρία Χολή</dc:creator>
  <cp:lastModifiedBy>Μαρκόπουλος Θεόδωρος</cp:lastModifiedBy>
  <cp:revision>48</cp:revision>
  <dcterms:created xsi:type="dcterms:W3CDTF">2011-03-12T20:38:55Z</dcterms:created>
  <dcterms:modified xsi:type="dcterms:W3CDTF">2026-04-19T11:52:17Z</dcterms:modified>
</cp:coreProperties>
</file>