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69" r:id="rId4"/>
    <p:sldId id="268" r:id="rId5"/>
    <p:sldId id="263" r:id="rId6"/>
    <p:sldId id="264" r:id="rId7"/>
    <p:sldId id="265" r:id="rId8"/>
    <p:sldId id="271" r:id="rId9"/>
    <p:sldId id="267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350F79-A830-4501-BFE2-9F3CC3A1C7AE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C995E11-6983-4F3F-A6CC-9A08A541E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gr/url?sa=i&amp;rct=j&amp;q=&amp;esrc=s&amp;source=images&amp;cd=&amp;cad=rja&amp;uact=8&amp;ved=0ahUKEwiyjceXkrbSAhXIiRoKHYf7B20QjRwIBw&amp;url=http://www.usu.edu/markdamen/1320Hist%26Civ/chapters/07IE.htm&amp;psig=AFQjCNErQ2m1xa2nRgl7K6PMB-aXLoFlFg&amp;ust=148848636283531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gr/url?sa=i&amp;rct=j&amp;q=&amp;esrc=s&amp;source=images&amp;cd=&amp;cad=rja&amp;uact=8&amp;ved=0ahUKEwiQ6ou1gIHLAhWBUBoKHVlVBfMQjRwIBw&amp;url=http://theadventuresofauck.blogspot.com/2009_11_01_archive.html&amp;psig=AFQjCNEDuOIAlfscURK6Lr160BNl_0pmuw&amp;ust=145587421344835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gr/url?sa=i&amp;rct=j&amp;q=cretan+hieroglyphics&amp;source=images&amp;cd=&amp;cad=rja&amp;docid=1ya0sstlaFvBqM&amp;tbnid=KKvC17hV1bOGmM:&amp;ved=0CAUQjRw&amp;url=http://myancientworld.tumblr.com/post/22747630086/the-mystery-of-linear-a-linear-b-was-the-writing&amp;ei=NsUjUc_kIaTJ0AWPlIHYBA&amp;bvm=bv.42553238,d.d2k&amp;psig=AFQjCNEpn2C65ZoMOlFXUETC5eFBO5BdaA&amp;ust=136138512031779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ΕΛΛΗΝΙΚΗ ΩΣ ΙΕ ΓΛΩΣΣΑ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Ποιοι ήταν οι προ-έλληνες;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Άγνωστο σε ποια γλώσσα (γλώσσες) ανήκουν αυτές οι </a:t>
            </a:r>
            <a:r>
              <a:rPr lang="el-GR" dirty="0" smtClean="0"/>
              <a:t>λέξεις-δάνεια της Αρχαίας Ελληνικής</a:t>
            </a:r>
            <a:endParaRPr lang="el-GR" dirty="0" smtClean="0"/>
          </a:p>
          <a:p>
            <a:r>
              <a:rPr lang="el-GR" dirty="0" smtClean="0"/>
              <a:t>Ωστόσο, είναι ξεκάθαρο ότι υπάρχουν σημαντικές ομοιότητες με αρχαίες γλώσσες της Ανατολίας (ΙΕ)</a:t>
            </a:r>
          </a:p>
          <a:p>
            <a:r>
              <a:rPr lang="el-GR" dirty="0" smtClean="0"/>
              <a:t>Η παλιά τάση να ονομάζονται μη-ΙΕ αρχίζει να αναθεωρείται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90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Ινδο</a:t>
            </a:r>
            <a:r>
              <a:rPr lang="el-GR" dirty="0" smtClean="0"/>
              <a:t>-ευρωπαϊκή οικογένεια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Ελληνική ανήκει σε μία οικογένεια γλωσσών, που ονομάζεται </a:t>
            </a:r>
            <a:r>
              <a:rPr lang="el-GR" dirty="0" err="1" smtClean="0"/>
              <a:t>Ινδο</a:t>
            </a:r>
            <a:r>
              <a:rPr lang="el-GR" smtClean="0"/>
              <a:t>-Ευρωπαϊκή (ΙΕ)</a:t>
            </a:r>
            <a:endParaRPr lang="el-GR" dirty="0" smtClean="0"/>
          </a:p>
          <a:p>
            <a:r>
              <a:rPr lang="el-GR" dirty="0" smtClean="0"/>
              <a:t>Αυτό σημαίνει ότι σε κάποιο χρονικό σημείο στο παρελθόν, οι ομιλητές της Ελληνικής αποτελούσαν μία και μόνο γλωσσική κοινότητα με τους ομιλητές των άλλων γλωσσών που ανήκουν στην </a:t>
            </a:r>
            <a:r>
              <a:rPr lang="el-GR" dirty="0" err="1" smtClean="0"/>
              <a:t>Ινδο</a:t>
            </a:r>
            <a:r>
              <a:rPr lang="el-GR" dirty="0" smtClean="0"/>
              <a:t>-Ευρωπαϊκή οικογένεια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55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indo-europe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33" y="620689"/>
            <a:ext cx="67041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9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partments.bucknell.edu/linguistics/pie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5" y="908720"/>
            <a:ext cx="6526855" cy="490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8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Πριν από τους «Έλληνες»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ελληνικός χώρος κατοικήθηκε και από λαούς που δεν μιλούσαν την ελληνική</a:t>
            </a:r>
          </a:p>
          <a:p>
            <a:r>
              <a:rPr lang="el-GR" dirty="0" smtClean="0"/>
              <a:t>Ήρθαν σε επαφή με τους «έλληνες», όπως φαίνεται  από τις ίδιες τις μαρτυρίες των Αρχαίων Ελλήνων, αλλά και από τα δάνεια:</a:t>
            </a:r>
          </a:p>
          <a:p>
            <a:r>
              <a:rPr lang="el-GR" dirty="0" smtClean="0"/>
              <a:t>Α) Ονόματα: Οδυσσεύς, Μυκήνη, Ζάκυνθος, Λυκαβηττός, Όλυμπος</a:t>
            </a:r>
          </a:p>
          <a:p>
            <a:r>
              <a:rPr lang="el-GR" dirty="0" smtClean="0"/>
              <a:t>Β) Ποικίλες λέξεις: βασιλεύς, άναξ, έλαιον, σαγήνη, κιθάρα, μήλον</a:t>
            </a:r>
          </a:p>
          <a:p>
            <a:r>
              <a:rPr lang="el-GR" dirty="0" smtClean="0"/>
              <a:t>Προελληνικές Γραφές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209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4.media.tumblr.com/tumblr_m3neo20rMJ1r0ttw3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667843" cy="388843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46097" y="836712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el-GR" i="1" dirty="0" smtClean="0"/>
              <a:t>Προ-ελληνικές γραφές Ι</a:t>
            </a:r>
            <a:br>
              <a:rPr lang="el-GR" i="1" dirty="0" smtClean="0"/>
            </a:br>
            <a:r>
              <a:rPr lang="el-GR" i="1" dirty="0" smtClean="0"/>
              <a:t>Κρητικά ιερογλυφικά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6763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rang.com/historia/graphics/10/10-4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610100" cy="2800351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QuE9yNgQzVywfSNnBMHlcG9T_s27py0XpyjLb6Btg7Oyrsj8eh9x7pXsUC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528392" cy="2513832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i="1" dirty="0" smtClean="0"/>
              <a:t>Προ-ελληνικές γραφές ΙΙ</a:t>
            </a:r>
            <a:br>
              <a:rPr lang="el-GR" sz="3200" i="1" dirty="0" smtClean="0"/>
            </a:br>
            <a:r>
              <a:rPr lang="el-GR" sz="3200" i="1" dirty="0" smtClean="0"/>
              <a:t>Γραμμική Α &amp; Δίσκος της Φαιστού</a:t>
            </a:r>
            <a:endParaRPr lang="el-GR" sz="3200" i="1" dirty="0"/>
          </a:p>
        </p:txBody>
      </p:sp>
    </p:spTree>
    <p:extLst>
      <p:ext uri="{BB962C8B-B14F-4D97-AF65-F5344CB8AC3E}">
        <p14:creationId xmlns:p14="http://schemas.microsoft.com/office/powerpoint/2010/main" val="3101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Κλασική περίοδος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Ακόμα και κατά την κλασική περίοδο, κατοικούσαν στον ελλαδικό χώρο μη-ελληνόφωνοι, όπως φαίνεται λ.χ. από την ύπαρξη επιγραφών σε άλλες γλώσσες</a:t>
            </a:r>
          </a:p>
          <a:p>
            <a:r>
              <a:rPr lang="el-GR" dirty="0" smtClean="0"/>
              <a:t>Χαρακτηριστικό (αλλά όχι μοναδικό) παράδειγμα η </a:t>
            </a:r>
            <a:r>
              <a:rPr lang="el-GR" dirty="0" err="1" smtClean="0"/>
              <a:t>Ετεοκρητική</a:t>
            </a:r>
            <a:r>
              <a:rPr lang="el-GR" dirty="0" smtClean="0"/>
              <a:t>, δηλαδή η γλώσσα που φαίνεται σε λίγες επιγραφές από την Κρήτη, η οποία είναι γραμμένη με ελληνικούς χαρακτήρες (αλλά δεν φαίνεται να σχετίζεται με καμία άλλη γνωστή γλώσσα της περιοχής)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36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simile of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30956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355976" y="2348880"/>
            <a:ext cx="3779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--ο̣ναδεσιεμετεπιμιτσφα</a:t>
            </a:r>
          </a:p>
          <a:p>
            <a:r>
              <a:rPr lang="vi-VN" dirty="0"/>
              <a:t>--δο..ιαραλαφ̣ραισοιιναι </a:t>
            </a:r>
            <a:r>
              <a:rPr lang="en-US" b="1" i="1" dirty="0"/>
              <a:t>vac.</a:t>
            </a:r>
            <a:endParaRPr lang="en-US" dirty="0"/>
          </a:p>
          <a:p>
            <a:r>
              <a:rPr lang="en-US" dirty="0"/>
              <a:t>--</a:t>
            </a:r>
            <a:r>
              <a:rPr lang="vi-VN" dirty="0"/>
              <a:t>ρ̣εστνμτορσαρδοφσανο </a:t>
            </a:r>
          </a:p>
          <a:p>
            <a:r>
              <a:rPr lang="vi-VN" dirty="0"/>
              <a:t>--σατοισστεφ̣.σατ̣ι̣υν </a:t>
            </a:r>
            <a:r>
              <a:rPr lang="en-US" b="1" i="1" dirty="0"/>
              <a:t>vac.</a:t>
            </a:r>
            <a:r>
              <a:rPr lang="en-US" dirty="0"/>
              <a:t> </a:t>
            </a:r>
          </a:p>
          <a:p>
            <a:r>
              <a:rPr lang="en-US" dirty="0"/>
              <a:t>--</a:t>
            </a:r>
            <a:r>
              <a:rPr lang="vi-VN" dirty="0"/>
              <a:t>α̣νιμεστεπαλυνε̣υτατ </a:t>
            </a:r>
            <a:r>
              <a:rPr lang="en-US" b="1" i="1" dirty="0"/>
              <a:t>vac.</a:t>
            </a:r>
            <a:r>
              <a:rPr lang="en-US" dirty="0"/>
              <a:t> </a:t>
            </a:r>
          </a:p>
          <a:p>
            <a:r>
              <a:rPr lang="en-US" dirty="0"/>
              <a:t>--</a:t>
            </a:r>
            <a:r>
              <a:rPr lang="vi-VN" dirty="0"/>
              <a:t>σ̣ανομοσελοσφραισονα̣ </a:t>
            </a:r>
          </a:p>
          <a:p>
            <a:r>
              <a:rPr lang="vi-VN" dirty="0"/>
              <a:t>--τ̣σααδοφτενα̣-- </a:t>
            </a:r>
          </a:p>
          <a:p>
            <a:r>
              <a:rPr lang="vi-VN" dirty="0"/>
              <a:t>--μ̣απραιναιρερι̣-- </a:t>
            </a:r>
          </a:p>
          <a:p>
            <a:r>
              <a:rPr lang="vi-VN" dirty="0"/>
              <a:t>--ιρειρερειε.-- </a:t>
            </a:r>
          </a:p>
          <a:p>
            <a:r>
              <a:rPr lang="vi-VN" dirty="0"/>
              <a:t>--νριρανο̣-- </a:t>
            </a:r>
          </a:p>
          <a:p>
            <a:r>
              <a:rPr lang="vi-VN" dirty="0"/>
              <a:t>--ασκεσ-- </a:t>
            </a:r>
          </a:p>
          <a:p>
            <a:r>
              <a:rPr lang="vi-VN" dirty="0"/>
              <a:t>--ι̣.τ̣-- </a:t>
            </a:r>
          </a:p>
          <a:p>
            <a:r>
              <a:rPr lang="vi-VN" dirty="0"/>
              <a:t>---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Ετεοκρητική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3961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Πινέζα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Πινέζα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340</TotalTime>
  <Words>285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Πινέζα</vt:lpstr>
      <vt:lpstr>Η ΕΛΛΗΝΙΚΗ ΩΣ ΙΕ ΓΛΩΣΣΑ</vt:lpstr>
      <vt:lpstr>Ινδο-ευρωπαϊκή οικογένεια</vt:lpstr>
      <vt:lpstr>PowerPoint Presentation</vt:lpstr>
      <vt:lpstr>PowerPoint Presentation</vt:lpstr>
      <vt:lpstr>Πριν από τους «Έλληνες»</vt:lpstr>
      <vt:lpstr>Προ-ελληνικές γραφές Ι Κρητικά ιερογλυφικά</vt:lpstr>
      <vt:lpstr>Προ-ελληνικές γραφές ΙΙ Γραμμική Α &amp; Δίσκος της Φαιστού</vt:lpstr>
      <vt:lpstr>Κλασική περίοδος</vt:lpstr>
      <vt:lpstr>Ετεοκρητική</vt:lpstr>
      <vt:lpstr>Ποιοι ήταν οι προ-έλληνες;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ΙΣΤΟΡΙΑ ΤΗΣ ΕΛΛΗΝΙΚΗΣ</dc:title>
  <dc:creator>Μαρία Χολή</dc:creator>
  <cp:lastModifiedBy>User</cp:lastModifiedBy>
  <cp:revision>40</cp:revision>
  <dcterms:created xsi:type="dcterms:W3CDTF">2012-02-22T08:34:30Z</dcterms:created>
  <dcterms:modified xsi:type="dcterms:W3CDTF">2018-04-10T10:20:44Z</dcterms:modified>
</cp:coreProperties>
</file>