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1" r:id="rId4"/>
    <p:sldId id="262" r:id="rId5"/>
    <p:sldId id="256" r:id="rId6"/>
    <p:sldId id="257" r:id="rId7"/>
    <p:sldId id="258" r:id="rId8"/>
    <p:sldId id="259" r:id="rId9"/>
    <p:sldId id="260" r:id="rId10"/>
    <p:sldId id="263"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43"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4253-7EA6-A101-AD66-1B66BEF340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87EF73-038D-036D-FEED-14BE86DDE5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B8316E-CC3C-80BD-3097-B74EC729D8A8}"/>
              </a:ext>
            </a:extLst>
          </p:cNvPr>
          <p:cNvSpPr>
            <a:spLocks noGrp="1"/>
          </p:cNvSpPr>
          <p:nvPr>
            <p:ph type="dt" sz="half" idx="10"/>
          </p:nvPr>
        </p:nvSpPr>
        <p:spPr/>
        <p:txBody>
          <a:bodyPr/>
          <a:lstStyle/>
          <a:p>
            <a:fld id="{12DA14F5-B613-4E0D-8F17-6322705509EF}" type="datetimeFigureOut">
              <a:rPr lang="en-US" smtClean="0"/>
              <a:t>5/31/2024</a:t>
            </a:fld>
            <a:endParaRPr lang="en-US"/>
          </a:p>
        </p:txBody>
      </p:sp>
      <p:sp>
        <p:nvSpPr>
          <p:cNvPr id="5" name="Footer Placeholder 4">
            <a:extLst>
              <a:ext uri="{FF2B5EF4-FFF2-40B4-BE49-F238E27FC236}">
                <a16:creationId xmlns:a16="http://schemas.microsoft.com/office/drawing/2014/main" id="{70E55398-93EB-ACE2-AF01-A58AB1AF3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5B151-D0CE-EBD6-DFF4-0AB1693738B4}"/>
              </a:ext>
            </a:extLst>
          </p:cNvPr>
          <p:cNvSpPr>
            <a:spLocks noGrp="1"/>
          </p:cNvSpPr>
          <p:nvPr>
            <p:ph type="sldNum" sz="quarter" idx="12"/>
          </p:nvPr>
        </p:nvSpPr>
        <p:spPr/>
        <p:txBody>
          <a:bodyPr/>
          <a:lstStyle/>
          <a:p>
            <a:fld id="{01110EE5-4B25-4E67-A44C-35FB97EBDFAF}" type="slidenum">
              <a:rPr lang="en-US" smtClean="0"/>
              <a:t>‹#›</a:t>
            </a:fld>
            <a:endParaRPr lang="en-US"/>
          </a:p>
        </p:txBody>
      </p:sp>
    </p:spTree>
    <p:extLst>
      <p:ext uri="{BB962C8B-B14F-4D97-AF65-F5344CB8AC3E}">
        <p14:creationId xmlns:p14="http://schemas.microsoft.com/office/powerpoint/2010/main" val="159182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DCCB-A750-4545-18F4-6FF1DAA15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792C40-4A3F-FA32-94C5-1903D0403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A39A6-78B8-70FB-7F05-BC5F251B134F}"/>
              </a:ext>
            </a:extLst>
          </p:cNvPr>
          <p:cNvSpPr>
            <a:spLocks noGrp="1"/>
          </p:cNvSpPr>
          <p:nvPr>
            <p:ph type="dt" sz="half" idx="10"/>
          </p:nvPr>
        </p:nvSpPr>
        <p:spPr/>
        <p:txBody>
          <a:bodyPr/>
          <a:lstStyle/>
          <a:p>
            <a:fld id="{12DA14F5-B613-4E0D-8F17-6322705509EF}" type="datetimeFigureOut">
              <a:rPr lang="en-US" smtClean="0"/>
              <a:t>5/31/2024</a:t>
            </a:fld>
            <a:endParaRPr lang="en-US"/>
          </a:p>
        </p:txBody>
      </p:sp>
      <p:sp>
        <p:nvSpPr>
          <p:cNvPr id="5" name="Footer Placeholder 4">
            <a:extLst>
              <a:ext uri="{FF2B5EF4-FFF2-40B4-BE49-F238E27FC236}">
                <a16:creationId xmlns:a16="http://schemas.microsoft.com/office/drawing/2014/main" id="{12E7514E-4DE5-D222-926E-4651AF943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2BF73-19A8-76C3-6506-5E743E7C76F4}"/>
              </a:ext>
            </a:extLst>
          </p:cNvPr>
          <p:cNvSpPr>
            <a:spLocks noGrp="1"/>
          </p:cNvSpPr>
          <p:nvPr>
            <p:ph type="sldNum" sz="quarter" idx="12"/>
          </p:nvPr>
        </p:nvSpPr>
        <p:spPr/>
        <p:txBody>
          <a:bodyPr/>
          <a:lstStyle/>
          <a:p>
            <a:fld id="{01110EE5-4B25-4E67-A44C-35FB97EBDFAF}" type="slidenum">
              <a:rPr lang="en-US" smtClean="0"/>
              <a:t>‹#›</a:t>
            </a:fld>
            <a:endParaRPr lang="en-US"/>
          </a:p>
        </p:txBody>
      </p:sp>
    </p:spTree>
    <p:extLst>
      <p:ext uri="{BB962C8B-B14F-4D97-AF65-F5344CB8AC3E}">
        <p14:creationId xmlns:p14="http://schemas.microsoft.com/office/powerpoint/2010/main" val="389865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8EB7D0-1941-231C-112B-835D1ACAB2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E03D2E-0AF2-34C9-0474-D903A543CB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C0F5B-CCE9-6C47-404C-FFAFC79AB571}"/>
              </a:ext>
            </a:extLst>
          </p:cNvPr>
          <p:cNvSpPr>
            <a:spLocks noGrp="1"/>
          </p:cNvSpPr>
          <p:nvPr>
            <p:ph type="dt" sz="half" idx="10"/>
          </p:nvPr>
        </p:nvSpPr>
        <p:spPr/>
        <p:txBody>
          <a:bodyPr/>
          <a:lstStyle/>
          <a:p>
            <a:fld id="{12DA14F5-B613-4E0D-8F17-6322705509EF}" type="datetimeFigureOut">
              <a:rPr lang="en-US" smtClean="0"/>
              <a:t>5/31/2024</a:t>
            </a:fld>
            <a:endParaRPr lang="en-US"/>
          </a:p>
        </p:txBody>
      </p:sp>
      <p:sp>
        <p:nvSpPr>
          <p:cNvPr id="5" name="Footer Placeholder 4">
            <a:extLst>
              <a:ext uri="{FF2B5EF4-FFF2-40B4-BE49-F238E27FC236}">
                <a16:creationId xmlns:a16="http://schemas.microsoft.com/office/drawing/2014/main" id="{3F6DE1A5-CE89-3BBD-9E66-39DC34D67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CE510-9DF0-2584-C9B9-633A2ACCE349}"/>
              </a:ext>
            </a:extLst>
          </p:cNvPr>
          <p:cNvSpPr>
            <a:spLocks noGrp="1"/>
          </p:cNvSpPr>
          <p:nvPr>
            <p:ph type="sldNum" sz="quarter" idx="12"/>
          </p:nvPr>
        </p:nvSpPr>
        <p:spPr/>
        <p:txBody>
          <a:bodyPr/>
          <a:lstStyle/>
          <a:p>
            <a:fld id="{01110EE5-4B25-4E67-A44C-35FB97EBDFAF}" type="slidenum">
              <a:rPr lang="en-US" smtClean="0"/>
              <a:t>‹#›</a:t>
            </a:fld>
            <a:endParaRPr lang="en-US"/>
          </a:p>
        </p:txBody>
      </p:sp>
    </p:spTree>
    <p:extLst>
      <p:ext uri="{BB962C8B-B14F-4D97-AF65-F5344CB8AC3E}">
        <p14:creationId xmlns:p14="http://schemas.microsoft.com/office/powerpoint/2010/main" val="369005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A398-792E-9EBC-46C9-3E417281C7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83A9BC-170F-B5AC-7E58-0A37CC6DB2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F15F3-A898-273A-1873-597BC003FFDE}"/>
              </a:ext>
            </a:extLst>
          </p:cNvPr>
          <p:cNvSpPr>
            <a:spLocks noGrp="1"/>
          </p:cNvSpPr>
          <p:nvPr>
            <p:ph type="dt" sz="half" idx="10"/>
          </p:nvPr>
        </p:nvSpPr>
        <p:spPr/>
        <p:txBody>
          <a:bodyPr/>
          <a:lstStyle/>
          <a:p>
            <a:fld id="{12DA14F5-B613-4E0D-8F17-6322705509EF}" type="datetimeFigureOut">
              <a:rPr lang="en-US" smtClean="0"/>
              <a:t>5/31/2024</a:t>
            </a:fld>
            <a:endParaRPr lang="en-US"/>
          </a:p>
        </p:txBody>
      </p:sp>
      <p:sp>
        <p:nvSpPr>
          <p:cNvPr id="5" name="Footer Placeholder 4">
            <a:extLst>
              <a:ext uri="{FF2B5EF4-FFF2-40B4-BE49-F238E27FC236}">
                <a16:creationId xmlns:a16="http://schemas.microsoft.com/office/drawing/2014/main" id="{2B29C161-49C9-939E-663D-E09D26363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179BC-1506-FD1A-733A-3A932C8405CD}"/>
              </a:ext>
            </a:extLst>
          </p:cNvPr>
          <p:cNvSpPr>
            <a:spLocks noGrp="1"/>
          </p:cNvSpPr>
          <p:nvPr>
            <p:ph type="sldNum" sz="quarter" idx="12"/>
          </p:nvPr>
        </p:nvSpPr>
        <p:spPr/>
        <p:txBody>
          <a:bodyPr/>
          <a:lstStyle/>
          <a:p>
            <a:fld id="{01110EE5-4B25-4E67-A44C-35FB97EBDFAF}" type="slidenum">
              <a:rPr lang="en-US" smtClean="0"/>
              <a:t>‹#›</a:t>
            </a:fld>
            <a:endParaRPr lang="en-US"/>
          </a:p>
        </p:txBody>
      </p:sp>
    </p:spTree>
    <p:extLst>
      <p:ext uri="{BB962C8B-B14F-4D97-AF65-F5344CB8AC3E}">
        <p14:creationId xmlns:p14="http://schemas.microsoft.com/office/powerpoint/2010/main" val="9181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3BBC9-BF13-5921-B0D0-D09EADBA3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0246E2-8E5D-8DC5-C517-B2A9A752A4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7B55AE-745F-7F5B-8362-A553171BFCA9}"/>
              </a:ext>
            </a:extLst>
          </p:cNvPr>
          <p:cNvSpPr>
            <a:spLocks noGrp="1"/>
          </p:cNvSpPr>
          <p:nvPr>
            <p:ph type="dt" sz="half" idx="10"/>
          </p:nvPr>
        </p:nvSpPr>
        <p:spPr/>
        <p:txBody>
          <a:bodyPr/>
          <a:lstStyle/>
          <a:p>
            <a:fld id="{12DA14F5-B613-4E0D-8F17-6322705509EF}" type="datetimeFigureOut">
              <a:rPr lang="en-US" smtClean="0"/>
              <a:t>5/31/2024</a:t>
            </a:fld>
            <a:endParaRPr lang="en-US"/>
          </a:p>
        </p:txBody>
      </p:sp>
      <p:sp>
        <p:nvSpPr>
          <p:cNvPr id="5" name="Footer Placeholder 4">
            <a:extLst>
              <a:ext uri="{FF2B5EF4-FFF2-40B4-BE49-F238E27FC236}">
                <a16:creationId xmlns:a16="http://schemas.microsoft.com/office/drawing/2014/main" id="{E46817A2-45EC-8B0B-2B05-874494088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1AF9B-5D07-F2C6-EDD8-EC30D3E70A77}"/>
              </a:ext>
            </a:extLst>
          </p:cNvPr>
          <p:cNvSpPr>
            <a:spLocks noGrp="1"/>
          </p:cNvSpPr>
          <p:nvPr>
            <p:ph type="sldNum" sz="quarter" idx="12"/>
          </p:nvPr>
        </p:nvSpPr>
        <p:spPr/>
        <p:txBody>
          <a:bodyPr/>
          <a:lstStyle/>
          <a:p>
            <a:fld id="{01110EE5-4B25-4E67-A44C-35FB97EBDFAF}" type="slidenum">
              <a:rPr lang="en-US" smtClean="0"/>
              <a:t>‹#›</a:t>
            </a:fld>
            <a:endParaRPr lang="en-US"/>
          </a:p>
        </p:txBody>
      </p:sp>
    </p:spTree>
    <p:extLst>
      <p:ext uri="{BB962C8B-B14F-4D97-AF65-F5344CB8AC3E}">
        <p14:creationId xmlns:p14="http://schemas.microsoft.com/office/powerpoint/2010/main" val="387716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4776-F58E-104E-7A18-4EDAB52C24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A801FA-D41C-67B6-3B1E-C30B66BDB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0CF42-8875-9C5E-AB89-E4D491362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BB24E8-431C-55C8-60E3-BADF1EB7A36F}"/>
              </a:ext>
            </a:extLst>
          </p:cNvPr>
          <p:cNvSpPr>
            <a:spLocks noGrp="1"/>
          </p:cNvSpPr>
          <p:nvPr>
            <p:ph type="dt" sz="half" idx="10"/>
          </p:nvPr>
        </p:nvSpPr>
        <p:spPr/>
        <p:txBody>
          <a:bodyPr/>
          <a:lstStyle/>
          <a:p>
            <a:fld id="{12DA14F5-B613-4E0D-8F17-6322705509EF}" type="datetimeFigureOut">
              <a:rPr lang="en-US" smtClean="0"/>
              <a:t>5/31/2024</a:t>
            </a:fld>
            <a:endParaRPr lang="en-US"/>
          </a:p>
        </p:txBody>
      </p:sp>
      <p:sp>
        <p:nvSpPr>
          <p:cNvPr id="6" name="Footer Placeholder 5">
            <a:extLst>
              <a:ext uri="{FF2B5EF4-FFF2-40B4-BE49-F238E27FC236}">
                <a16:creationId xmlns:a16="http://schemas.microsoft.com/office/drawing/2014/main" id="{D560D86C-16F9-476D-6E51-9EA92F48B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C333D-C621-B45E-F2D7-6E6948DB8FA8}"/>
              </a:ext>
            </a:extLst>
          </p:cNvPr>
          <p:cNvSpPr>
            <a:spLocks noGrp="1"/>
          </p:cNvSpPr>
          <p:nvPr>
            <p:ph type="sldNum" sz="quarter" idx="12"/>
          </p:nvPr>
        </p:nvSpPr>
        <p:spPr/>
        <p:txBody>
          <a:bodyPr/>
          <a:lstStyle/>
          <a:p>
            <a:fld id="{01110EE5-4B25-4E67-A44C-35FB97EBDFAF}" type="slidenum">
              <a:rPr lang="en-US" smtClean="0"/>
              <a:t>‹#›</a:t>
            </a:fld>
            <a:endParaRPr lang="en-US"/>
          </a:p>
        </p:txBody>
      </p:sp>
    </p:spTree>
    <p:extLst>
      <p:ext uri="{BB962C8B-B14F-4D97-AF65-F5344CB8AC3E}">
        <p14:creationId xmlns:p14="http://schemas.microsoft.com/office/powerpoint/2010/main" val="187802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1202B-0A21-DC61-EBC6-4ECC49314A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8B709F-7CB6-6909-AEEB-42291D8CA6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AA8FEE-D11E-F9B3-3454-37946065B0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1465CF-4D80-3908-0D17-7036A39DC1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497A5C-3639-6078-B302-25A7473071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3557B-C5C2-9813-65DA-731EFEF42651}"/>
              </a:ext>
            </a:extLst>
          </p:cNvPr>
          <p:cNvSpPr>
            <a:spLocks noGrp="1"/>
          </p:cNvSpPr>
          <p:nvPr>
            <p:ph type="dt" sz="half" idx="10"/>
          </p:nvPr>
        </p:nvSpPr>
        <p:spPr/>
        <p:txBody>
          <a:bodyPr/>
          <a:lstStyle/>
          <a:p>
            <a:fld id="{12DA14F5-B613-4E0D-8F17-6322705509EF}" type="datetimeFigureOut">
              <a:rPr lang="en-US" smtClean="0"/>
              <a:t>5/31/2024</a:t>
            </a:fld>
            <a:endParaRPr lang="en-US"/>
          </a:p>
        </p:txBody>
      </p:sp>
      <p:sp>
        <p:nvSpPr>
          <p:cNvPr id="8" name="Footer Placeholder 7">
            <a:extLst>
              <a:ext uri="{FF2B5EF4-FFF2-40B4-BE49-F238E27FC236}">
                <a16:creationId xmlns:a16="http://schemas.microsoft.com/office/drawing/2014/main" id="{36596212-735B-43C0-64A4-6DA01D47B3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889D1C-0834-0A47-6C00-6C196F6A4269}"/>
              </a:ext>
            </a:extLst>
          </p:cNvPr>
          <p:cNvSpPr>
            <a:spLocks noGrp="1"/>
          </p:cNvSpPr>
          <p:nvPr>
            <p:ph type="sldNum" sz="quarter" idx="12"/>
          </p:nvPr>
        </p:nvSpPr>
        <p:spPr/>
        <p:txBody>
          <a:bodyPr/>
          <a:lstStyle/>
          <a:p>
            <a:fld id="{01110EE5-4B25-4E67-A44C-35FB97EBDFAF}" type="slidenum">
              <a:rPr lang="en-US" smtClean="0"/>
              <a:t>‹#›</a:t>
            </a:fld>
            <a:endParaRPr lang="en-US"/>
          </a:p>
        </p:txBody>
      </p:sp>
    </p:spTree>
    <p:extLst>
      <p:ext uri="{BB962C8B-B14F-4D97-AF65-F5344CB8AC3E}">
        <p14:creationId xmlns:p14="http://schemas.microsoft.com/office/powerpoint/2010/main" val="405474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C7AD-DB3E-36B7-4DFC-F6162E361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E047D8-AE77-C3BA-33D4-E8C0380E1DB9}"/>
              </a:ext>
            </a:extLst>
          </p:cNvPr>
          <p:cNvSpPr>
            <a:spLocks noGrp="1"/>
          </p:cNvSpPr>
          <p:nvPr>
            <p:ph type="dt" sz="half" idx="10"/>
          </p:nvPr>
        </p:nvSpPr>
        <p:spPr/>
        <p:txBody>
          <a:bodyPr/>
          <a:lstStyle/>
          <a:p>
            <a:fld id="{12DA14F5-B613-4E0D-8F17-6322705509EF}" type="datetimeFigureOut">
              <a:rPr lang="en-US" smtClean="0"/>
              <a:t>5/31/2024</a:t>
            </a:fld>
            <a:endParaRPr lang="en-US"/>
          </a:p>
        </p:txBody>
      </p:sp>
      <p:sp>
        <p:nvSpPr>
          <p:cNvPr id="4" name="Footer Placeholder 3">
            <a:extLst>
              <a:ext uri="{FF2B5EF4-FFF2-40B4-BE49-F238E27FC236}">
                <a16:creationId xmlns:a16="http://schemas.microsoft.com/office/drawing/2014/main" id="{D8B0A435-B70C-E412-D57B-6E665AAB30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6AF46C-76DD-0D05-686D-AD59E698C300}"/>
              </a:ext>
            </a:extLst>
          </p:cNvPr>
          <p:cNvSpPr>
            <a:spLocks noGrp="1"/>
          </p:cNvSpPr>
          <p:nvPr>
            <p:ph type="sldNum" sz="quarter" idx="12"/>
          </p:nvPr>
        </p:nvSpPr>
        <p:spPr/>
        <p:txBody>
          <a:bodyPr/>
          <a:lstStyle/>
          <a:p>
            <a:fld id="{01110EE5-4B25-4E67-A44C-35FB97EBDFAF}" type="slidenum">
              <a:rPr lang="en-US" smtClean="0"/>
              <a:t>‹#›</a:t>
            </a:fld>
            <a:endParaRPr lang="en-US"/>
          </a:p>
        </p:txBody>
      </p:sp>
    </p:spTree>
    <p:extLst>
      <p:ext uri="{BB962C8B-B14F-4D97-AF65-F5344CB8AC3E}">
        <p14:creationId xmlns:p14="http://schemas.microsoft.com/office/powerpoint/2010/main" val="280388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656758-204D-5F6D-D439-194BF9A23543}"/>
              </a:ext>
            </a:extLst>
          </p:cNvPr>
          <p:cNvSpPr>
            <a:spLocks noGrp="1"/>
          </p:cNvSpPr>
          <p:nvPr>
            <p:ph type="dt" sz="half" idx="10"/>
          </p:nvPr>
        </p:nvSpPr>
        <p:spPr/>
        <p:txBody>
          <a:bodyPr/>
          <a:lstStyle/>
          <a:p>
            <a:fld id="{12DA14F5-B613-4E0D-8F17-6322705509EF}" type="datetimeFigureOut">
              <a:rPr lang="en-US" smtClean="0"/>
              <a:t>5/31/2024</a:t>
            </a:fld>
            <a:endParaRPr lang="en-US"/>
          </a:p>
        </p:txBody>
      </p:sp>
      <p:sp>
        <p:nvSpPr>
          <p:cNvPr id="3" name="Footer Placeholder 2">
            <a:extLst>
              <a:ext uri="{FF2B5EF4-FFF2-40B4-BE49-F238E27FC236}">
                <a16:creationId xmlns:a16="http://schemas.microsoft.com/office/drawing/2014/main" id="{41FAEBDD-9775-6E55-6F3E-99019AD034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3EF6D6-A4F3-0950-B483-FDE6040D53B4}"/>
              </a:ext>
            </a:extLst>
          </p:cNvPr>
          <p:cNvSpPr>
            <a:spLocks noGrp="1"/>
          </p:cNvSpPr>
          <p:nvPr>
            <p:ph type="sldNum" sz="quarter" idx="12"/>
          </p:nvPr>
        </p:nvSpPr>
        <p:spPr/>
        <p:txBody>
          <a:bodyPr/>
          <a:lstStyle/>
          <a:p>
            <a:fld id="{01110EE5-4B25-4E67-A44C-35FB97EBDFAF}" type="slidenum">
              <a:rPr lang="en-US" smtClean="0"/>
              <a:t>‹#›</a:t>
            </a:fld>
            <a:endParaRPr lang="en-US"/>
          </a:p>
        </p:txBody>
      </p:sp>
    </p:spTree>
    <p:extLst>
      <p:ext uri="{BB962C8B-B14F-4D97-AF65-F5344CB8AC3E}">
        <p14:creationId xmlns:p14="http://schemas.microsoft.com/office/powerpoint/2010/main" val="111207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96F0-14D6-7502-0DE3-5084AFC25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0D914E-3BB2-B876-ECA4-32BE35774F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875E45-6CA9-415E-CDC9-8AA6122BA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21FED-FADE-F17C-3AE7-09FEE1CA5CCE}"/>
              </a:ext>
            </a:extLst>
          </p:cNvPr>
          <p:cNvSpPr>
            <a:spLocks noGrp="1"/>
          </p:cNvSpPr>
          <p:nvPr>
            <p:ph type="dt" sz="half" idx="10"/>
          </p:nvPr>
        </p:nvSpPr>
        <p:spPr/>
        <p:txBody>
          <a:bodyPr/>
          <a:lstStyle/>
          <a:p>
            <a:fld id="{12DA14F5-B613-4E0D-8F17-6322705509EF}" type="datetimeFigureOut">
              <a:rPr lang="en-US" smtClean="0"/>
              <a:t>5/31/2024</a:t>
            </a:fld>
            <a:endParaRPr lang="en-US"/>
          </a:p>
        </p:txBody>
      </p:sp>
      <p:sp>
        <p:nvSpPr>
          <p:cNvPr id="6" name="Footer Placeholder 5">
            <a:extLst>
              <a:ext uri="{FF2B5EF4-FFF2-40B4-BE49-F238E27FC236}">
                <a16:creationId xmlns:a16="http://schemas.microsoft.com/office/drawing/2014/main" id="{EE123C7B-2522-FEF1-736D-197799012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F32BC-87A8-B4DD-C647-4484CBF5ED49}"/>
              </a:ext>
            </a:extLst>
          </p:cNvPr>
          <p:cNvSpPr>
            <a:spLocks noGrp="1"/>
          </p:cNvSpPr>
          <p:nvPr>
            <p:ph type="sldNum" sz="quarter" idx="12"/>
          </p:nvPr>
        </p:nvSpPr>
        <p:spPr/>
        <p:txBody>
          <a:bodyPr/>
          <a:lstStyle/>
          <a:p>
            <a:fld id="{01110EE5-4B25-4E67-A44C-35FB97EBDFAF}" type="slidenum">
              <a:rPr lang="en-US" smtClean="0"/>
              <a:t>‹#›</a:t>
            </a:fld>
            <a:endParaRPr lang="en-US"/>
          </a:p>
        </p:txBody>
      </p:sp>
    </p:spTree>
    <p:extLst>
      <p:ext uri="{BB962C8B-B14F-4D97-AF65-F5344CB8AC3E}">
        <p14:creationId xmlns:p14="http://schemas.microsoft.com/office/powerpoint/2010/main" val="290604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4B53E-004A-5BD7-C3D4-1331470B4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269ED3-00BA-D00B-848F-57BDE970AB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D4B23E-0E94-4CF0-AF7E-152C55C8E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81ABD-64B2-43A4-1794-882D80975DFA}"/>
              </a:ext>
            </a:extLst>
          </p:cNvPr>
          <p:cNvSpPr>
            <a:spLocks noGrp="1"/>
          </p:cNvSpPr>
          <p:nvPr>
            <p:ph type="dt" sz="half" idx="10"/>
          </p:nvPr>
        </p:nvSpPr>
        <p:spPr/>
        <p:txBody>
          <a:bodyPr/>
          <a:lstStyle/>
          <a:p>
            <a:fld id="{12DA14F5-B613-4E0D-8F17-6322705509EF}" type="datetimeFigureOut">
              <a:rPr lang="en-US" smtClean="0"/>
              <a:t>5/31/2024</a:t>
            </a:fld>
            <a:endParaRPr lang="en-US"/>
          </a:p>
        </p:txBody>
      </p:sp>
      <p:sp>
        <p:nvSpPr>
          <p:cNvPr id="6" name="Footer Placeholder 5">
            <a:extLst>
              <a:ext uri="{FF2B5EF4-FFF2-40B4-BE49-F238E27FC236}">
                <a16:creationId xmlns:a16="http://schemas.microsoft.com/office/drawing/2014/main" id="{4691DBCB-9CD8-0E46-0DD2-A68AA0297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1730A-3B9B-3EF9-6DD1-5E407FD3B0E3}"/>
              </a:ext>
            </a:extLst>
          </p:cNvPr>
          <p:cNvSpPr>
            <a:spLocks noGrp="1"/>
          </p:cNvSpPr>
          <p:nvPr>
            <p:ph type="sldNum" sz="quarter" idx="12"/>
          </p:nvPr>
        </p:nvSpPr>
        <p:spPr/>
        <p:txBody>
          <a:bodyPr/>
          <a:lstStyle/>
          <a:p>
            <a:fld id="{01110EE5-4B25-4E67-A44C-35FB97EBDFAF}" type="slidenum">
              <a:rPr lang="en-US" smtClean="0"/>
              <a:t>‹#›</a:t>
            </a:fld>
            <a:endParaRPr lang="en-US"/>
          </a:p>
        </p:txBody>
      </p:sp>
    </p:spTree>
    <p:extLst>
      <p:ext uri="{BB962C8B-B14F-4D97-AF65-F5344CB8AC3E}">
        <p14:creationId xmlns:p14="http://schemas.microsoft.com/office/powerpoint/2010/main" val="182515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81819F-BCCD-8DF3-778B-318F26BA1E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2F44C0-9D0E-B520-3DCB-DCB2A0F7E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CBCEF-7961-64E1-7CB7-72F3F3F19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A14F5-B613-4E0D-8F17-6322705509EF}" type="datetimeFigureOut">
              <a:rPr lang="en-US" smtClean="0"/>
              <a:t>5/31/2024</a:t>
            </a:fld>
            <a:endParaRPr lang="en-US"/>
          </a:p>
        </p:txBody>
      </p:sp>
      <p:sp>
        <p:nvSpPr>
          <p:cNvPr id="5" name="Footer Placeholder 4">
            <a:extLst>
              <a:ext uri="{FF2B5EF4-FFF2-40B4-BE49-F238E27FC236}">
                <a16:creationId xmlns:a16="http://schemas.microsoft.com/office/drawing/2014/main" id="{8843AACE-FD49-2846-BB94-2BBAD220BB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1D68CD-12F2-AA69-DB09-490922C38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10EE5-4B25-4E67-A44C-35FB97EBDFAF}" type="slidenum">
              <a:rPr lang="en-US" smtClean="0"/>
              <a:t>‹#›</a:t>
            </a:fld>
            <a:endParaRPr lang="en-US"/>
          </a:p>
        </p:txBody>
      </p:sp>
    </p:spTree>
    <p:extLst>
      <p:ext uri="{BB962C8B-B14F-4D97-AF65-F5344CB8AC3E}">
        <p14:creationId xmlns:p14="http://schemas.microsoft.com/office/powerpoint/2010/main" val="2986481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837E-2CB2-7B46-0ABE-4F4BAF8DBE18}"/>
              </a:ext>
            </a:extLst>
          </p:cNvPr>
          <p:cNvSpPr>
            <a:spLocks noGrp="1"/>
          </p:cNvSpPr>
          <p:nvPr>
            <p:ph type="title"/>
          </p:nvPr>
        </p:nvSpPr>
        <p:spPr>
          <a:xfrm>
            <a:off x="838200" y="999241"/>
            <a:ext cx="10515600" cy="691447"/>
          </a:xfrm>
        </p:spPr>
        <p:txBody>
          <a:bodyPr>
            <a:normAutofit fontScale="90000"/>
          </a:bodyPr>
          <a:lstStyle/>
          <a:p>
            <a:pPr algn="ctr"/>
            <a:r>
              <a:rPr lang="el-GR" sz="2400" b="1" dirty="0">
                <a:effectLst/>
                <a:latin typeface="Constantia" panose="02030602050306030303" pitchFamily="18" charset="0"/>
                <a:ea typeface="Times New Roman" panose="02020603050405020304" pitchFamily="18" charset="0"/>
                <a:cs typeface="Times New Roman" panose="02020603050405020304" pitchFamily="18" charset="0"/>
              </a:rPr>
              <a:t>BNE MSS Graecus Vitr. 26-2 Codex Græcus Matritensis Ioannis Skyllitzes</a:t>
            </a:r>
            <a:br>
              <a:rPr lang="en-US" sz="1800" dirty="0">
                <a:effectLst/>
                <a:latin typeface="Constantia" panose="02030602050306030303" pitchFamily="18" charset="0"/>
                <a:ea typeface="Times New Roman" panose="02020603050405020304" pitchFamily="18" charset="0"/>
                <a:cs typeface="Times New Roman" panose="02020603050405020304" pitchFamily="18" charset="0"/>
              </a:rPr>
            </a:br>
            <a:br>
              <a:rPr lang="el-GR" sz="1800" dirty="0">
                <a:effectLst/>
                <a:latin typeface="Constantia" panose="02030602050306030303" pitchFamily="18" charset="0"/>
                <a:ea typeface="Times New Roman" panose="02020603050405020304" pitchFamily="18" charset="0"/>
                <a:cs typeface="Times New Roman" panose="02020603050405020304" pitchFamily="18" charset="0"/>
              </a:rPr>
            </a:br>
            <a:r>
              <a:rPr lang="en-US" sz="1800" dirty="0">
                <a:effectLst/>
                <a:latin typeface="Constantia" panose="02030602050306030303" pitchFamily="18" charset="0"/>
                <a:ea typeface="Times New Roman" panose="02020603050405020304" pitchFamily="18" charset="0"/>
                <a:cs typeface="Times New Roman" panose="02020603050405020304" pitchFamily="18" charset="0"/>
              </a:rPr>
              <a:t>https://manuscriptminiatures.com/4203/13408</a:t>
            </a:r>
            <a:endParaRPr lang="en-US" dirty="0">
              <a:latin typeface="Constantia" panose="02030602050306030303" pitchFamily="18" charset="0"/>
            </a:endParaRPr>
          </a:p>
        </p:txBody>
      </p:sp>
      <p:sp>
        <p:nvSpPr>
          <p:cNvPr id="3" name="Content Placeholder 2">
            <a:extLst>
              <a:ext uri="{FF2B5EF4-FFF2-40B4-BE49-F238E27FC236}">
                <a16:creationId xmlns:a16="http://schemas.microsoft.com/office/drawing/2014/main" id="{3EA0374C-1AD3-3E72-2AE5-46763EC909F2}"/>
              </a:ext>
            </a:extLst>
          </p:cNvPr>
          <p:cNvSpPr>
            <a:spLocks noGrp="1"/>
          </p:cNvSpPr>
          <p:nvPr>
            <p:ph idx="1"/>
          </p:nvPr>
        </p:nvSpPr>
        <p:spPr>
          <a:xfrm>
            <a:off x="1517715" y="3044857"/>
            <a:ext cx="8823490" cy="3132105"/>
          </a:xfrm>
        </p:spPr>
        <p:txBody>
          <a:bodyPr>
            <a:normAutofit/>
          </a:bodyPr>
          <a:lstStyle/>
          <a:p>
            <a:pPr algn="ctr">
              <a:lnSpc>
                <a:spcPct val="150000"/>
              </a:lnSpc>
              <a:buFont typeface="Wingdings" panose="05000000000000000000" pitchFamily="2" charset="2"/>
              <a:buChar char="ü"/>
            </a:pPr>
            <a:r>
              <a:rPr lang="el-GR" sz="2000" kern="0" dirty="0">
                <a:effectLst/>
                <a:latin typeface="Constantia" panose="02030602050306030303" pitchFamily="18" charset="0"/>
                <a:ea typeface="Times New Roman" panose="02020603050405020304" pitchFamily="18" charset="0"/>
              </a:rPr>
              <a:t> Ο </a:t>
            </a:r>
            <a:r>
              <a:rPr lang="en-US" sz="2000" i="1" kern="0" dirty="0" err="1">
                <a:effectLst/>
                <a:latin typeface="Constantia" panose="02030602050306030303" pitchFamily="18" charset="0"/>
                <a:ea typeface="Times New Roman" panose="02020603050405020304" pitchFamily="18" charset="0"/>
              </a:rPr>
              <a:t>Skylitzes</a:t>
            </a:r>
            <a:r>
              <a:rPr lang="en-US" sz="2000" i="1" kern="0" dirty="0">
                <a:effectLst/>
                <a:latin typeface="Constantia" panose="02030602050306030303" pitchFamily="18" charset="0"/>
                <a:ea typeface="Times New Roman" panose="02020603050405020304" pitchFamily="18" charset="0"/>
              </a:rPr>
              <a:t> </a:t>
            </a:r>
            <a:r>
              <a:rPr lang="en-US" sz="2000" i="1" kern="0" dirty="0" err="1">
                <a:effectLst/>
                <a:latin typeface="Constantia" panose="02030602050306030303" pitchFamily="18" charset="0"/>
                <a:ea typeface="Times New Roman" panose="02020603050405020304" pitchFamily="18" charset="0"/>
              </a:rPr>
              <a:t>Matritensis</a:t>
            </a:r>
            <a:r>
              <a:rPr lang="el-GR" sz="2000" kern="0" dirty="0">
                <a:effectLst/>
                <a:latin typeface="Constantia" panose="02030602050306030303" pitchFamily="18" charset="0"/>
                <a:ea typeface="Times New Roman" panose="02020603050405020304" pitchFamily="18" charset="0"/>
              </a:rPr>
              <a:t> αποτελεί μοναδικό χειρόγραφο, καθώς είναι η μόνη περίπτωση βυζαντινού χειρογράφου με ιστορικό περιεχόμενο που είναι εικονογραφημένο. Κοσμείται από 600 μικρογραφίες</a:t>
            </a:r>
            <a:r>
              <a:rPr lang="de-DE" sz="2000" kern="0" dirty="0">
                <a:effectLst/>
                <a:latin typeface="Constantia" panose="02030602050306030303" pitchFamily="18" charset="0"/>
                <a:ea typeface="Times New Roman" panose="02020603050405020304" pitchFamily="18" charset="0"/>
              </a:rPr>
              <a:t>, </a:t>
            </a:r>
            <a:r>
              <a:rPr lang="el-GR" sz="2000" kern="0" dirty="0">
                <a:effectLst/>
                <a:latin typeface="Constantia" panose="02030602050306030303" pitchFamily="18" charset="0"/>
                <a:ea typeface="Times New Roman" panose="02020603050405020304" pitchFamily="18" charset="0"/>
              </a:rPr>
              <a:t>αλλά οι 574 διατηρούνται σε καλή κατάσταση. Φυλάσσεται στην εθνική βιβλιοθήκη της Μαδρίτης. Χρονολογείται ανάμεσα στο 1100-1200.</a:t>
            </a:r>
            <a:endParaRPr lang="en-US" sz="2000" dirty="0">
              <a:latin typeface="Constantia" panose="02030602050306030303" pitchFamily="18" charset="0"/>
            </a:endParaRPr>
          </a:p>
        </p:txBody>
      </p:sp>
    </p:spTree>
    <p:extLst>
      <p:ext uri="{BB962C8B-B14F-4D97-AF65-F5344CB8AC3E}">
        <p14:creationId xmlns:p14="http://schemas.microsoft.com/office/powerpoint/2010/main" val="2101787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7229-2D00-FC12-411E-0F4C31B80588}"/>
              </a:ext>
            </a:extLst>
          </p:cNvPr>
          <p:cNvSpPr>
            <a:spLocks noGrp="1"/>
          </p:cNvSpPr>
          <p:nvPr>
            <p:ph type="ctrTitle"/>
          </p:nvPr>
        </p:nvSpPr>
        <p:spPr>
          <a:xfrm>
            <a:off x="1255060" y="5682431"/>
            <a:ext cx="9681882" cy="336959"/>
          </a:xfrm>
        </p:spPr>
        <p:txBody>
          <a:bodyPr anchor="b">
            <a:normAutofit fontScale="90000"/>
          </a:bodyPr>
          <a:lstStyle/>
          <a:p>
            <a:pPr>
              <a:lnSpc>
                <a:spcPct val="125000"/>
              </a:lnSpc>
            </a:pP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Miniature</a:t>
            </a:r>
            <a:r>
              <a:rPr lang="el-GR" sz="1800" i="1" dirty="0">
                <a:effectLst/>
                <a:latin typeface="Times New Roman" panose="02020603050405020304" pitchFamily="18" charset="0"/>
                <a:ea typeface="Times New Roman" panose="02020603050405020304" pitchFamily="18" charset="0"/>
                <a:cs typeface="Times New Roman" panose="02020603050405020304" pitchFamily="18" charset="0"/>
              </a:rPr>
              <a:t> 397,</a:t>
            </a:r>
            <a:r>
              <a:rPr lang="el-GR" sz="1800" dirty="0">
                <a:latin typeface="Times New Roman" panose="02020603050405020304" pitchFamily="18" charset="0"/>
                <a:ea typeface="Times New Roman" panose="02020603050405020304" pitchFamily="18" charset="0"/>
                <a:cs typeface="Times New Roman" panose="02020603050405020304" pitchFamily="18" charset="0"/>
              </a:rPr>
              <a:t>άνω157</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v</a:t>
            </a:r>
            <a:r>
              <a:rPr lang="el-GR" sz="1800" dirty="0">
                <a:latin typeface="Times New Roman" panose="02020603050405020304" pitchFamily="18" charset="0"/>
                <a:ea typeface="Times New Roman" panose="02020603050405020304" pitchFamily="18" charset="0"/>
                <a:cs typeface="Times New Roman" panose="02020603050405020304" pitchFamily="18" charset="0"/>
              </a:rPr>
              <a:t>, καλλιτέχνης Β5. </a:t>
            </a:r>
            <a:br>
              <a:rPr lang="en-US" sz="1800" dirty="0">
                <a:latin typeface="Times New Roman" panose="02020603050405020304" pitchFamily="18" charset="0"/>
                <a:ea typeface="Times New Roman" panose="02020603050405020304" pitchFamily="18" charset="0"/>
                <a:cs typeface="Times New Roman" panose="02020603050405020304" pitchFamily="18" charset="0"/>
              </a:rPr>
            </a:br>
            <a:r>
              <a:rPr lang="el-GR" sz="1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Η αναγγελία του θανάτου του Νικηφόρου στους υποστηρικτές του</a:t>
            </a:r>
            <a:r>
              <a:rPr lang="el-GR" sz="18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latin typeface="Calibri" panose="020F0502020204030204" pitchFamily="34" charset="0"/>
                <a:ea typeface="Times New Roman" panose="02020603050405020304" pitchFamily="18" charset="0"/>
                <a:cs typeface="Times New Roman" panose="02020603050405020304" pitchFamily="18" charset="0"/>
              </a:rPr>
            </a:br>
            <a:br>
              <a:rPr lang="en-US" sz="1800" dirty="0">
                <a:latin typeface="Calibri" panose="020F0502020204030204" pitchFamily="34" charset="0"/>
                <a:ea typeface="Times New Roman" panose="02020603050405020304" pitchFamily="18" charset="0"/>
                <a:cs typeface="Times New Roman" panose="02020603050405020304" pitchFamily="18" charset="0"/>
              </a:rPr>
            </a:b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μέρος του </a:t>
            </a:r>
            <a:r>
              <a:rPr lang="el-GR" sz="1800" i="1" dirty="0">
                <a:effectLst/>
                <a:latin typeface="Times New Roman" panose="02020603050405020304" pitchFamily="18" charset="0"/>
                <a:ea typeface="Times New Roman" panose="02020603050405020304" pitchFamily="18" charset="0"/>
                <a:cs typeface="Times New Roman" panose="02020603050405020304" pitchFamily="18" charset="0"/>
              </a:rPr>
              <a:t>fol.</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solidFill>
                <a:schemeClr val="tx1">
                  <a:lumMod val="85000"/>
                  <a:lumOff val="15000"/>
                </a:schemeClr>
              </a:solidFill>
              <a:latin typeface="+mn-lt"/>
            </a:endParaRPr>
          </a:p>
        </p:txBody>
      </p:sp>
      <p:sp>
        <p:nvSpPr>
          <p:cNvPr id="3" name="Subtitle 2">
            <a:extLst>
              <a:ext uri="{FF2B5EF4-FFF2-40B4-BE49-F238E27FC236}">
                <a16:creationId xmlns:a16="http://schemas.microsoft.com/office/drawing/2014/main" id="{E35B05DB-6195-D41D-1209-818C649DBBA0}"/>
              </a:ext>
            </a:extLst>
          </p:cNvPr>
          <p:cNvSpPr>
            <a:spLocks noGrp="1"/>
          </p:cNvSpPr>
          <p:nvPr>
            <p:ph type="subTitle" idx="1"/>
          </p:nvPr>
        </p:nvSpPr>
        <p:spPr>
          <a:xfrm>
            <a:off x="2426447" y="6019391"/>
            <a:ext cx="7315199" cy="336959"/>
          </a:xfrm>
        </p:spPr>
        <p:txBody>
          <a:bodyPr anchor="t">
            <a:normAutofit/>
          </a:bodyPr>
          <a:lstStyle/>
          <a:p>
            <a:endParaRPr lang="en-US" sz="1600">
              <a:solidFill>
                <a:schemeClr val="tx1">
                  <a:lumMod val="85000"/>
                  <a:lumOff val="15000"/>
                </a:schemeClr>
              </a:solidFill>
            </a:endParaRPr>
          </a:p>
        </p:txBody>
      </p:sp>
      <p:pic>
        <p:nvPicPr>
          <p:cNvPr id="5" name="Εικόνα 2">
            <a:extLst>
              <a:ext uri="{FF2B5EF4-FFF2-40B4-BE49-F238E27FC236}">
                <a16:creationId xmlns:a16="http://schemas.microsoft.com/office/drawing/2014/main" id="{E8214908-39C3-31D0-DCFA-4FA85D74034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802" y="501651"/>
            <a:ext cx="10162095" cy="4228782"/>
          </a:xfrm>
          <a:prstGeom prst="rect">
            <a:avLst/>
          </a:prstGeom>
          <a:noFill/>
          <a:ln>
            <a:noFill/>
          </a:ln>
        </p:spPr>
      </p:pic>
    </p:spTree>
    <p:extLst>
      <p:ext uri="{BB962C8B-B14F-4D97-AF65-F5344CB8AC3E}">
        <p14:creationId xmlns:p14="http://schemas.microsoft.com/office/powerpoint/2010/main" val="222100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EB31-947F-2B82-D3C8-BCDE0E761F04}"/>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17CBAEF9-6C6B-329B-A781-BF0E2F4EF64B}"/>
              </a:ext>
            </a:extLst>
          </p:cNvPr>
          <p:cNvPicPr>
            <a:picLocks noGrp="1" noChangeAspect="1"/>
          </p:cNvPicPr>
          <p:nvPr>
            <p:ph idx="1"/>
          </p:nvPr>
        </p:nvPicPr>
        <p:blipFill>
          <a:blip r:embed="rId2"/>
          <a:stretch>
            <a:fillRect/>
          </a:stretch>
        </p:blipFill>
        <p:spPr>
          <a:xfrm>
            <a:off x="6248379" y="34047"/>
            <a:ext cx="6543493" cy="6955277"/>
          </a:xfrm>
        </p:spPr>
      </p:pic>
      <p:pic>
        <p:nvPicPr>
          <p:cNvPr id="6" name="Εικόνα 2">
            <a:extLst>
              <a:ext uri="{FF2B5EF4-FFF2-40B4-BE49-F238E27FC236}">
                <a16:creationId xmlns:a16="http://schemas.microsoft.com/office/drawing/2014/main" id="{05BAAA68-DBE7-BE41-87AE-0D00CCA9F8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6248379" cy="6955277"/>
          </a:xfrm>
          <a:prstGeom prst="rect">
            <a:avLst/>
          </a:prstGeom>
          <a:noFill/>
          <a:ln>
            <a:noFill/>
          </a:ln>
        </p:spPr>
      </p:pic>
    </p:spTree>
    <p:extLst>
      <p:ext uri="{BB962C8B-B14F-4D97-AF65-F5344CB8AC3E}">
        <p14:creationId xmlns:p14="http://schemas.microsoft.com/office/powerpoint/2010/main" val="411951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837E-2CB2-7B46-0ABE-4F4BAF8DBE18}"/>
              </a:ext>
            </a:extLst>
          </p:cNvPr>
          <p:cNvSpPr>
            <a:spLocks noGrp="1"/>
          </p:cNvSpPr>
          <p:nvPr>
            <p:ph type="title"/>
          </p:nvPr>
        </p:nvSpPr>
        <p:spPr>
          <a:xfrm>
            <a:off x="838200" y="75415"/>
            <a:ext cx="10515600" cy="1615274"/>
          </a:xfrm>
        </p:spPr>
        <p:txBody>
          <a:bodyPr>
            <a:normAutofit/>
          </a:bodyPr>
          <a:lstStyle/>
          <a:p>
            <a:pPr algn="ctr"/>
            <a:r>
              <a:rPr lang="el-GR" sz="2200" b="1" dirty="0">
                <a:effectLst/>
                <a:latin typeface="Constantia" panose="02030602050306030303" pitchFamily="18" charset="0"/>
                <a:ea typeface="Times New Roman" panose="02020603050405020304" pitchFamily="18" charset="0"/>
                <a:cs typeface="Times New Roman" panose="02020603050405020304" pitchFamily="18" charset="0"/>
              </a:rPr>
              <a:t>BNE MSS Graecus Vitr. 26-2 Codex Græcus Matritensis Ioannis Skyllitzes</a:t>
            </a:r>
            <a:br>
              <a:rPr lang="en-US" sz="2200" b="1" dirty="0">
                <a:effectLst/>
                <a:latin typeface="Constantia" panose="02030602050306030303" pitchFamily="18" charset="0"/>
                <a:ea typeface="Times New Roman" panose="02020603050405020304" pitchFamily="18" charset="0"/>
                <a:cs typeface="Times New Roman" panose="02020603050405020304" pitchFamily="18" charset="0"/>
              </a:rPr>
            </a:br>
            <a:br>
              <a:rPr lang="en-US" sz="2200" b="1" dirty="0">
                <a:effectLst/>
                <a:latin typeface="Constantia" panose="02030602050306030303" pitchFamily="18" charset="0"/>
                <a:ea typeface="Times New Roman" panose="02020603050405020304" pitchFamily="18" charset="0"/>
                <a:cs typeface="Times New Roman" panose="02020603050405020304" pitchFamily="18" charset="0"/>
              </a:rPr>
            </a:br>
            <a:r>
              <a:rPr lang="en-US" sz="2200" dirty="0">
                <a:effectLst/>
                <a:latin typeface="Constantia" panose="02030602050306030303" pitchFamily="18" charset="0"/>
                <a:ea typeface="Times New Roman" panose="02020603050405020304" pitchFamily="18" charset="0"/>
                <a:cs typeface="Times New Roman" panose="02020603050405020304" pitchFamily="18" charset="0"/>
              </a:rPr>
              <a:t>(V. </a:t>
            </a:r>
            <a:r>
              <a:rPr lang="en-US" sz="2200" cap="small" dirty="0" err="1">
                <a:effectLst/>
                <a:latin typeface="Constantia" panose="02030602050306030303" pitchFamily="18" charset="0"/>
                <a:ea typeface="Calibri" panose="020F0502020204030204" pitchFamily="34" charset="0"/>
                <a:cs typeface="Times New Roman" panose="02020603050405020304" pitchFamily="18" charset="0"/>
              </a:rPr>
              <a:t>Tsamakda</a:t>
            </a:r>
            <a:r>
              <a:rPr lang="en-US" sz="2200" dirty="0">
                <a:effectLst/>
                <a:latin typeface="Constantia" panose="02030602050306030303" pitchFamily="18" charset="0"/>
                <a:ea typeface="Calibri" panose="020F0502020204030204" pitchFamily="34" charset="0"/>
                <a:cs typeface="Times New Roman" panose="02020603050405020304" pitchFamily="18" charset="0"/>
              </a:rPr>
              <a:t>, </a:t>
            </a:r>
            <a:r>
              <a:rPr lang="en-US" sz="2200" i="1" dirty="0">
                <a:effectLst/>
                <a:latin typeface="Constantia" panose="02030602050306030303" pitchFamily="18" charset="0"/>
                <a:ea typeface="Calibri" panose="020F0502020204030204" pitchFamily="34" charset="0"/>
                <a:cs typeface="Times New Roman" panose="02020603050405020304" pitchFamily="18" charset="0"/>
              </a:rPr>
              <a:t>The Illustrated Chronicle of </a:t>
            </a:r>
            <a:r>
              <a:rPr lang="en-US" sz="2200" i="1" dirty="0" err="1">
                <a:effectLst/>
                <a:latin typeface="Constantia" panose="02030602050306030303" pitchFamily="18" charset="0"/>
                <a:ea typeface="Calibri" panose="020F0502020204030204" pitchFamily="34" charset="0"/>
                <a:cs typeface="Times New Roman" panose="02020603050405020304" pitchFamily="18" charset="0"/>
              </a:rPr>
              <a:t>Ioannes</a:t>
            </a:r>
            <a:r>
              <a:rPr lang="en-US" sz="2200" i="1" dirty="0">
                <a:effectLst/>
                <a:latin typeface="Constantia" panose="02030602050306030303" pitchFamily="18" charset="0"/>
                <a:ea typeface="Calibri" panose="020F0502020204030204" pitchFamily="34" charset="0"/>
                <a:cs typeface="Times New Roman" panose="02020603050405020304" pitchFamily="18" charset="0"/>
              </a:rPr>
              <a:t> </a:t>
            </a:r>
            <a:r>
              <a:rPr lang="en-US" sz="2200" i="1" dirty="0" err="1">
                <a:effectLst/>
                <a:latin typeface="Constantia" panose="02030602050306030303" pitchFamily="18" charset="0"/>
                <a:ea typeface="Calibri" panose="020F0502020204030204" pitchFamily="34" charset="0"/>
                <a:cs typeface="Times New Roman" panose="02020603050405020304" pitchFamily="18" charset="0"/>
              </a:rPr>
              <a:t>Skylitzes</a:t>
            </a:r>
            <a:r>
              <a:rPr lang="en-US" sz="2200" i="1" dirty="0">
                <a:effectLst/>
                <a:latin typeface="Constantia" panose="02030602050306030303" pitchFamily="18" charset="0"/>
                <a:ea typeface="Calibri" panose="020F0502020204030204" pitchFamily="34" charset="0"/>
                <a:cs typeface="Times New Roman" panose="02020603050405020304" pitchFamily="18" charset="0"/>
              </a:rPr>
              <a:t> in Madrid</a:t>
            </a:r>
            <a:r>
              <a:rPr lang="en-US" sz="2200" dirty="0">
                <a:effectLst/>
                <a:latin typeface="Constantia" panose="02030602050306030303" pitchFamily="18" charset="0"/>
                <a:ea typeface="Calibri" panose="020F0502020204030204" pitchFamily="34" charset="0"/>
                <a:cs typeface="Times New Roman" panose="02020603050405020304" pitchFamily="18" charset="0"/>
              </a:rPr>
              <a:t>, Leiden 2022)</a:t>
            </a:r>
            <a:endParaRPr lang="en-US" sz="2200" dirty="0">
              <a:latin typeface="Constantia" panose="02030602050306030303" pitchFamily="18" charset="0"/>
            </a:endParaRPr>
          </a:p>
        </p:txBody>
      </p:sp>
      <p:sp>
        <p:nvSpPr>
          <p:cNvPr id="3" name="Content Placeholder 2">
            <a:extLst>
              <a:ext uri="{FF2B5EF4-FFF2-40B4-BE49-F238E27FC236}">
                <a16:creationId xmlns:a16="http://schemas.microsoft.com/office/drawing/2014/main" id="{3EA0374C-1AD3-3E72-2AE5-46763EC909F2}"/>
              </a:ext>
            </a:extLst>
          </p:cNvPr>
          <p:cNvSpPr>
            <a:spLocks noGrp="1"/>
          </p:cNvSpPr>
          <p:nvPr>
            <p:ph idx="1"/>
          </p:nvPr>
        </p:nvSpPr>
        <p:spPr>
          <a:xfrm>
            <a:off x="122548" y="1960775"/>
            <a:ext cx="11990895" cy="4713402"/>
          </a:xfrm>
        </p:spPr>
        <p:txBody>
          <a:bodyPr>
            <a:normAutofit fontScale="70000" lnSpcReduction="20000"/>
          </a:bodyPr>
          <a:lstStyle/>
          <a:p>
            <a:pPr algn="just">
              <a:lnSpc>
                <a:spcPct val="125000"/>
              </a:lnSpc>
              <a:buFont typeface="Wingdings" panose="05000000000000000000" pitchFamily="2" charset="2"/>
              <a:buChar char="ü"/>
            </a:pPr>
            <a:r>
              <a:rPr lang="el-GR" sz="2900" u="sng" dirty="0">
                <a:effectLst/>
                <a:latin typeface="Constantia" panose="02030602050306030303" pitchFamily="18" charset="0"/>
                <a:ea typeface="Times New Roman" panose="02020603050405020304" pitchFamily="18" charset="0"/>
                <a:cs typeface="Times New Roman" panose="02020603050405020304" pitchFamily="18" charset="0"/>
              </a:rPr>
              <a:t>Απ</a:t>
            </a:r>
            <a:r>
              <a:rPr lang="el-GR" sz="2900" dirty="0">
                <a:effectLst/>
                <a:latin typeface="Constantia" panose="02030602050306030303" pitchFamily="18" charset="0"/>
                <a:ea typeface="Times New Roman" panose="02020603050405020304" pitchFamily="18" charset="0"/>
                <a:cs typeface="Times New Roman" panose="02020603050405020304" pitchFamily="18" charset="0"/>
              </a:rPr>
              <a:t>οτελεί αντίγραφο χειρογράφου που έφερε ως δώρο στον βασιλιά της Αγγλίας Γουλιέλμο Β΄ (1087-1100) ο Ερρίκος Αρίστιππος (1158-1160) από τη διπλωματική του αποστολή στην Κων/πολη και δωρήθηκε στη μονή </a:t>
            </a:r>
            <a:r>
              <a:rPr lang="en-US" sz="2900" i="1" dirty="0">
                <a:effectLst/>
                <a:latin typeface="Constantia" panose="02030602050306030303" pitchFamily="18" charset="0"/>
                <a:ea typeface="Times New Roman" panose="02020603050405020304" pitchFamily="18" charset="0"/>
                <a:cs typeface="Times New Roman" panose="02020603050405020304" pitchFamily="18" charset="0"/>
              </a:rPr>
              <a:t>San Salvatore del Faro </a:t>
            </a:r>
            <a:r>
              <a:rPr lang="el-GR" sz="2900" dirty="0">
                <a:effectLst/>
                <a:latin typeface="Constantia" panose="02030602050306030303" pitchFamily="18" charset="0"/>
                <a:ea typeface="Times New Roman" panose="02020603050405020304" pitchFamily="18" charset="0"/>
                <a:cs typeface="Times New Roman" panose="02020603050405020304" pitchFamily="18" charset="0"/>
              </a:rPr>
              <a:t>στη Μεσσήνη. Πιθανοί χορηγοί του αντιγράφου είναι ο αρχιεπισκόπος Μεσσήνης Ονούφριος (1151-1181) και ο Ευγένιος από το Παλέρμο (1130-1202) που διατέλεσε αξιωματούχος του Ρογήρου Β΄, βασιλιά της Σικελίας. </a:t>
            </a:r>
            <a:endParaRPr lang="en-US" sz="2900" dirty="0">
              <a:effectLst/>
              <a:latin typeface="Constantia" panose="02030602050306030303" pitchFamily="18" charset="0"/>
              <a:ea typeface="Times New Roman" panose="02020603050405020304" pitchFamily="18" charset="0"/>
              <a:cs typeface="Times New Roman" panose="02020603050405020304" pitchFamily="18" charset="0"/>
            </a:endParaRPr>
          </a:p>
          <a:p>
            <a:pPr algn="just">
              <a:lnSpc>
                <a:spcPct val="125000"/>
              </a:lnSpc>
              <a:buFont typeface="Wingdings" panose="05000000000000000000" pitchFamily="2" charset="2"/>
              <a:buChar char="ü"/>
            </a:pPr>
            <a:r>
              <a:rPr lang="el-GR" sz="2900" dirty="0">
                <a:effectLst/>
                <a:latin typeface="Constantia" panose="02030602050306030303" pitchFamily="18" charset="0"/>
                <a:ea typeface="Times New Roman" panose="02020603050405020304" pitchFamily="18" charset="0"/>
                <a:cs typeface="Times New Roman" panose="02020603050405020304" pitchFamily="18" charset="0"/>
              </a:rPr>
              <a:t>Τον 15</a:t>
            </a:r>
            <a:r>
              <a:rPr lang="el-GR" sz="2900" baseline="30000" dirty="0">
                <a:effectLst/>
                <a:latin typeface="Constantia" panose="02030602050306030303" pitchFamily="18" charset="0"/>
                <a:ea typeface="Times New Roman" panose="02020603050405020304" pitchFamily="18" charset="0"/>
                <a:cs typeface="Times New Roman" panose="02020603050405020304" pitchFamily="18" charset="0"/>
              </a:rPr>
              <a:t>ο</a:t>
            </a:r>
            <a:r>
              <a:rPr lang="el-GR" sz="2900" dirty="0">
                <a:effectLst/>
                <a:latin typeface="Constantia" panose="02030602050306030303" pitchFamily="18" charset="0"/>
                <a:ea typeface="Times New Roman" panose="02020603050405020304" pitchFamily="18" charset="0"/>
                <a:cs typeface="Times New Roman" panose="02020603050405020304" pitchFamily="18" charset="0"/>
              </a:rPr>
              <a:t> αι ο γνωστός λόγιος Κωνσταντίνος Λάσκαρης (καθηγητής ελληνικής γραμματείας στο πανεπιστήμιο της Μεσσήνης, Σικελία) μελέτησε τον κώδικα, έκανε την αρίθμηση των δεσμίδων, παρατήρησε τις απώλειες του κώδικα σε αποσπάσματα του κειμένου και έχει γράψει αρκετές σημειώσεις στο περιθώριο.  </a:t>
            </a:r>
            <a:endParaRPr lang="en-US" sz="2900" dirty="0">
              <a:latin typeface="Constantia" panose="02030602050306030303" pitchFamily="18" charset="0"/>
              <a:ea typeface="Times New Roman" panose="02020603050405020304" pitchFamily="18" charset="0"/>
              <a:cs typeface="Times New Roman" panose="02020603050405020304" pitchFamily="18" charset="0"/>
            </a:endParaRPr>
          </a:p>
          <a:p>
            <a:pPr algn="just">
              <a:lnSpc>
                <a:spcPct val="125000"/>
              </a:lnSpc>
              <a:buFont typeface="Wingdings" panose="05000000000000000000" pitchFamily="2" charset="2"/>
              <a:buChar char="ü"/>
            </a:pPr>
            <a:r>
              <a:rPr lang="el-GR" sz="2900" dirty="0">
                <a:effectLst/>
                <a:latin typeface="Constantia" panose="02030602050306030303" pitchFamily="18" charset="0"/>
                <a:ea typeface="Times New Roman" panose="02020603050405020304" pitchFamily="18" charset="0"/>
                <a:cs typeface="Times New Roman" panose="02020603050405020304" pitchFamily="18" charset="0"/>
              </a:rPr>
              <a:t>Τον 16</a:t>
            </a:r>
            <a:r>
              <a:rPr lang="el-GR" sz="2900" baseline="30000" dirty="0">
                <a:effectLst/>
                <a:latin typeface="Constantia" panose="02030602050306030303" pitchFamily="18" charset="0"/>
                <a:ea typeface="Times New Roman" panose="02020603050405020304" pitchFamily="18" charset="0"/>
                <a:cs typeface="Times New Roman" panose="02020603050405020304" pitchFamily="18" charset="0"/>
              </a:rPr>
              <a:t>ο</a:t>
            </a:r>
            <a:r>
              <a:rPr lang="el-GR" sz="2900" dirty="0">
                <a:effectLst/>
                <a:latin typeface="Constantia" panose="02030602050306030303" pitchFamily="18" charset="0"/>
                <a:ea typeface="Times New Roman" panose="02020603050405020304" pitchFamily="18" charset="0"/>
                <a:cs typeface="Times New Roman" panose="02020603050405020304" pitchFamily="18" charset="0"/>
              </a:rPr>
              <a:t> αιώνα ο κώδικας αναφέρεται σε 2 καταλογογραφήσεις σε διαφορετικές τοποθεσίες. </a:t>
            </a:r>
          </a:p>
          <a:p>
            <a:pPr algn="just">
              <a:lnSpc>
                <a:spcPct val="125000"/>
              </a:lnSpc>
            </a:pPr>
            <a:r>
              <a:rPr lang="el-GR" sz="2900" dirty="0">
                <a:effectLst/>
                <a:latin typeface="Constantia" panose="02030602050306030303" pitchFamily="18" charset="0"/>
                <a:ea typeface="Times New Roman" panose="02020603050405020304" pitchFamily="18" charset="0"/>
                <a:cs typeface="Times New Roman" panose="02020603050405020304" pitchFamily="18" charset="0"/>
              </a:rPr>
              <a:t>Τον 17</a:t>
            </a:r>
            <a:r>
              <a:rPr lang="el-GR" sz="2900" baseline="30000" dirty="0">
                <a:effectLst/>
                <a:latin typeface="Constantia" panose="02030602050306030303" pitchFamily="18" charset="0"/>
                <a:ea typeface="Times New Roman" panose="02020603050405020304" pitchFamily="18" charset="0"/>
                <a:cs typeface="Times New Roman" panose="02020603050405020304" pitchFamily="18" charset="0"/>
              </a:rPr>
              <a:t>ο</a:t>
            </a:r>
            <a:r>
              <a:rPr lang="el-GR" sz="2900" dirty="0">
                <a:effectLst/>
                <a:latin typeface="Constantia" panose="02030602050306030303" pitchFamily="18" charset="0"/>
                <a:ea typeface="Times New Roman" panose="02020603050405020304" pitchFamily="18" charset="0"/>
                <a:cs typeface="Times New Roman" panose="02020603050405020304" pitchFamily="18" charset="0"/>
              </a:rPr>
              <a:t> αι πέρασε στην κατοχή του δούκα της </a:t>
            </a:r>
            <a:r>
              <a:rPr lang="en-US" sz="2900" dirty="0" err="1">
                <a:effectLst/>
                <a:latin typeface="Constantia" panose="02030602050306030303" pitchFamily="18" charset="0"/>
                <a:ea typeface="Times New Roman" panose="02020603050405020304" pitchFamily="18" charset="0"/>
                <a:cs typeface="Times New Roman" panose="02020603050405020304" pitchFamily="18" charset="0"/>
              </a:rPr>
              <a:t>Uceda</a:t>
            </a:r>
            <a:r>
              <a:rPr lang="en-US" sz="29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900" i="1" dirty="0">
                <a:effectLst/>
                <a:latin typeface="Constantia" panose="02030602050306030303" pitchFamily="18" charset="0"/>
                <a:ea typeface="Times New Roman" panose="02020603050405020304" pitchFamily="18" charset="0"/>
                <a:cs typeface="Times New Roman" panose="02020603050405020304" pitchFamily="18" charset="0"/>
              </a:rPr>
              <a:t>Don </a:t>
            </a:r>
            <a:r>
              <a:rPr lang="en-US" sz="2900" i="1" dirty="0" err="1">
                <a:effectLst/>
                <a:latin typeface="Constantia" panose="02030602050306030303" pitchFamily="18" charset="0"/>
                <a:ea typeface="Times New Roman" panose="02020603050405020304" pitchFamily="18" charset="0"/>
                <a:cs typeface="Times New Roman" panose="02020603050405020304" pitchFamily="18" charset="0"/>
              </a:rPr>
              <a:t>Francisko</a:t>
            </a:r>
            <a:r>
              <a:rPr lang="en-US" sz="2900" i="1" dirty="0">
                <a:effectLst/>
                <a:latin typeface="Constantia" panose="02030602050306030303" pitchFamily="18" charset="0"/>
                <a:ea typeface="Times New Roman" panose="02020603050405020304" pitchFamily="18" charset="0"/>
                <a:cs typeface="Times New Roman" panose="02020603050405020304" pitchFamily="18" charset="0"/>
              </a:rPr>
              <a:t> de Benavides</a:t>
            </a:r>
            <a:r>
              <a:rPr lang="el-GR" sz="2900" dirty="0">
                <a:effectLst/>
                <a:latin typeface="Constantia" panose="02030602050306030303" pitchFamily="18" charset="0"/>
                <a:ea typeface="Times New Roman" panose="02020603050405020304" pitchFamily="18" charset="0"/>
                <a:cs typeface="Times New Roman" panose="02020603050405020304" pitchFamily="18" charset="0"/>
              </a:rPr>
              <a:t> και φυλασσόταν στο Παλέρμο (1679) και αργότερα του διαδόχου του </a:t>
            </a:r>
            <a:r>
              <a:rPr lang="en-US" sz="2900" i="1" dirty="0">
                <a:effectLst/>
                <a:latin typeface="Constantia" panose="02030602050306030303" pitchFamily="18" charset="0"/>
                <a:ea typeface="Times New Roman" panose="02020603050405020304" pitchFamily="18" charset="0"/>
                <a:cs typeface="Times New Roman" panose="02020603050405020304" pitchFamily="18" charset="0"/>
              </a:rPr>
              <a:t>Don </a:t>
            </a:r>
            <a:r>
              <a:rPr lang="en-US" sz="2900" i="1" dirty="0" err="1">
                <a:effectLst/>
                <a:latin typeface="Constantia" panose="02030602050306030303" pitchFamily="18" charset="0"/>
                <a:ea typeface="Times New Roman" panose="02020603050405020304" pitchFamily="18" charset="0"/>
                <a:cs typeface="Times New Roman" panose="02020603050405020304" pitchFamily="18" charset="0"/>
              </a:rPr>
              <a:t>Francisko</a:t>
            </a:r>
            <a:r>
              <a:rPr lang="en-US" sz="2900" i="1" dirty="0">
                <a:effectLst/>
                <a:latin typeface="Constantia" panose="02030602050306030303" pitchFamily="18" charset="0"/>
                <a:ea typeface="Times New Roman" panose="02020603050405020304" pitchFamily="18" charset="0"/>
                <a:cs typeface="Times New Roman" panose="02020603050405020304" pitchFamily="18" charset="0"/>
              </a:rPr>
              <a:t> Mendoza </a:t>
            </a:r>
            <a:r>
              <a:rPr lang="en-US" sz="2900" i="1" dirty="0" err="1">
                <a:effectLst/>
                <a:latin typeface="Constantia" panose="02030602050306030303" pitchFamily="18" charset="0"/>
                <a:ea typeface="Times New Roman" panose="02020603050405020304" pitchFamily="18" charset="0"/>
                <a:cs typeface="Times New Roman" panose="02020603050405020304" pitchFamily="18" charset="0"/>
              </a:rPr>
              <a:t>Pachero</a:t>
            </a:r>
            <a:r>
              <a:rPr lang="el-GR" sz="2900" dirty="0">
                <a:effectLst/>
                <a:latin typeface="Constantia" panose="02030602050306030303" pitchFamily="18" charset="0"/>
                <a:ea typeface="Times New Roman" panose="02020603050405020304" pitchFamily="18" charset="0"/>
                <a:cs typeface="Times New Roman" panose="02020603050405020304" pitchFamily="18" charset="0"/>
              </a:rPr>
              <a:t>.</a:t>
            </a:r>
            <a:r>
              <a:rPr lang="en-US" sz="29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l-GR" sz="2900" dirty="0">
                <a:effectLst/>
                <a:latin typeface="Constantia" panose="02030602050306030303" pitchFamily="18" charset="0"/>
                <a:ea typeface="Times New Roman" panose="02020603050405020304" pitchFamily="18" charset="0"/>
                <a:cs typeface="Times New Roman" panose="02020603050405020304" pitchFamily="18" charset="0"/>
              </a:rPr>
              <a:t>Μετά τον θάνατο αυτού η συλλογή μεταφέρθηκε στην Ισπανί</a:t>
            </a:r>
            <a:r>
              <a:rPr lang="en-US" sz="2900" dirty="0">
                <a:effectLst/>
                <a:latin typeface="Constantia" panose="02030602050306030303" pitchFamily="18" charset="0"/>
                <a:ea typeface="Times New Roman" panose="02020603050405020304" pitchFamily="18" charset="0"/>
                <a:cs typeface="Times New Roman" panose="02020603050405020304" pitchFamily="18" charset="0"/>
              </a:rPr>
              <a:t>a, </a:t>
            </a:r>
            <a:r>
              <a:rPr lang="el-GR" sz="2900" dirty="0">
                <a:effectLst/>
                <a:latin typeface="Constantia" panose="02030602050306030303" pitchFamily="18" charset="0"/>
                <a:ea typeface="Times New Roman" panose="02020603050405020304" pitchFamily="18" charset="0"/>
                <a:cs typeface="Times New Roman" panose="02020603050405020304" pitchFamily="18" charset="0"/>
              </a:rPr>
              <a:t>εντάχθηκε στη συλλογή του βασιλιά Φιλίππου Ε΄(1712) και αργότερα στην εθνική βιβλιοθήκη της Μαδρίτης που βρίσκεται ως σήμερα.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lnSpc>
                <a:spcPct val="150000"/>
              </a:lnSpc>
              <a:buNone/>
            </a:pPr>
            <a:endParaRPr lang="en-US" sz="2000" dirty="0">
              <a:latin typeface="Constantia" panose="02030602050306030303" pitchFamily="18" charset="0"/>
            </a:endParaRPr>
          </a:p>
        </p:txBody>
      </p:sp>
    </p:spTree>
    <p:extLst>
      <p:ext uri="{BB962C8B-B14F-4D97-AF65-F5344CB8AC3E}">
        <p14:creationId xmlns:p14="http://schemas.microsoft.com/office/powerpoint/2010/main" val="118669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7229-2D00-FC12-411E-0F4C31B80588}"/>
              </a:ext>
            </a:extLst>
          </p:cNvPr>
          <p:cNvSpPr>
            <a:spLocks noGrp="1"/>
          </p:cNvSpPr>
          <p:nvPr>
            <p:ph type="ctrTitle"/>
          </p:nvPr>
        </p:nvSpPr>
        <p:spPr>
          <a:xfrm>
            <a:off x="1255060" y="5279511"/>
            <a:ext cx="9681882" cy="739880"/>
          </a:xfrm>
        </p:spPr>
        <p:txBody>
          <a:bodyPr anchor="b">
            <a:normAutofit fontScale="90000"/>
          </a:bodyPr>
          <a:lstStyle/>
          <a:p>
            <a:pPr algn="ct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b="0" i="1" dirty="0">
                <a:effectLst/>
                <a:latin typeface="Times New Roman" panose="02020603050405020304" pitchFamily="18" charset="0"/>
                <a:ea typeface="Times New Roman" panose="02020603050405020304" pitchFamily="18" charset="0"/>
              </a:rPr>
              <a:t>miniature </a:t>
            </a:r>
            <a:r>
              <a:rPr lang="el-GR" sz="1800" b="0" dirty="0">
                <a:effectLst/>
                <a:latin typeface="Times New Roman" panose="02020603050405020304" pitchFamily="18" charset="0"/>
                <a:ea typeface="Times New Roman" panose="02020603050405020304" pitchFamily="18" charset="0"/>
              </a:rPr>
              <a:t>192, Καλλιτέχνης Α1,  </a:t>
            </a:r>
            <a:r>
              <a:rPr lang="el-GR" sz="1800" b="0" i="1" dirty="0">
                <a:effectLst/>
                <a:latin typeface="Times New Roman" panose="02020603050405020304" pitchFamily="18" charset="0"/>
                <a:ea typeface="Times New Roman" panose="02020603050405020304" pitchFamily="18" charset="0"/>
              </a:rPr>
              <a:t>fol. </a:t>
            </a:r>
            <a:r>
              <a:rPr lang="el-GR" sz="1800" b="0" dirty="0">
                <a:effectLst/>
                <a:latin typeface="Times New Roman" panose="02020603050405020304" pitchFamily="18" charset="0"/>
                <a:ea typeface="Times New Roman" panose="02020603050405020304" pitchFamily="18" charset="0"/>
              </a:rPr>
              <a:t>78</a:t>
            </a:r>
            <a:r>
              <a:rPr lang="en-US" sz="1800" b="0" dirty="0">
                <a:effectLst/>
                <a:latin typeface="Times New Roman" panose="02020603050405020304" pitchFamily="18" charset="0"/>
                <a:ea typeface="Times New Roman" panose="02020603050405020304" pitchFamily="18" charset="0"/>
              </a:rPr>
              <a:t>v</a:t>
            </a:r>
            <a:br>
              <a:rPr lang="en-US" sz="1800" b="1" dirty="0">
                <a:effectLst/>
                <a:latin typeface="Calibri" panose="020F0502020204030204" pitchFamily="34" charset="0"/>
                <a:ea typeface="Times New Roman" panose="02020603050405020304" pitchFamily="18" charset="0"/>
              </a:rPr>
            </a:br>
            <a:r>
              <a:rPr lang="el-GR" sz="1800" b="1" dirty="0">
                <a:solidFill>
                  <a:srgbClr val="833C0B"/>
                </a:solidFill>
                <a:effectLst/>
                <a:latin typeface="Times New Roman" panose="02020603050405020304" pitchFamily="18" charset="0"/>
                <a:ea typeface="Times New Roman" panose="02020603050405020304" pitchFamily="18" charset="0"/>
              </a:rPr>
              <a:t>Η διακωμώδηση των μυστηρίων από τον Μιχαήλ και τους φίλους του. </a:t>
            </a:r>
            <a:br>
              <a:rPr lang="en-US" sz="1800" b="1" dirty="0">
                <a:effectLst/>
                <a:latin typeface="Calibri" panose="020F0502020204030204" pitchFamily="34" charset="0"/>
                <a:ea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3600" dirty="0">
              <a:solidFill>
                <a:schemeClr val="tx1">
                  <a:lumMod val="85000"/>
                  <a:lumOff val="15000"/>
                </a:schemeClr>
              </a:solidFill>
            </a:endParaRPr>
          </a:p>
        </p:txBody>
      </p:sp>
      <p:sp>
        <p:nvSpPr>
          <p:cNvPr id="3" name="Subtitle 2">
            <a:extLst>
              <a:ext uri="{FF2B5EF4-FFF2-40B4-BE49-F238E27FC236}">
                <a16:creationId xmlns:a16="http://schemas.microsoft.com/office/drawing/2014/main" id="{E35B05DB-6195-D41D-1209-818C649DBBA0}"/>
              </a:ext>
            </a:extLst>
          </p:cNvPr>
          <p:cNvSpPr>
            <a:spLocks noGrp="1"/>
          </p:cNvSpPr>
          <p:nvPr>
            <p:ph type="subTitle" idx="1"/>
          </p:nvPr>
        </p:nvSpPr>
        <p:spPr>
          <a:xfrm>
            <a:off x="2426447" y="6019391"/>
            <a:ext cx="7315199" cy="336959"/>
          </a:xfrm>
        </p:spPr>
        <p:txBody>
          <a:bodyPr anchor="t">
            <a:normAutofit/>
          </a:bodyPr>
          <a:lstStyle/>
          <a:p>
            <a:endParaRPr lang="en-US" sz="1600">
              <a:solidFill>
                <a:schemeClr val="tx1">
                  <a:lumMod val="85000"/>
                  <a:lumOff val="15000"/>
                </a:schemeClr>
              </a:solidFill>
            </a:endParaRPr>
          </a:p>
        </p:txBody>
      </p:sp>
      <p:pic>
        <p:nvPicPr>
          <p:cNvPr id="5" name="Εικόνα 39">
            <a:extLst>
              <a:ext uri="{FF2B5EF4-FFF2-40B4-BE49-F238E27FC236}">
                <a16:creationId xmlns:a16="http://schemas.microsoft.com/office/drawing/2014/main" id="{A07E0BDD-57F3-5AE8-BFED-FF4F7BF15F2B}"/>
              </a:ext>
            </a:extLst>
          </p:cNvPr>
          <p:cNvPicPr/>
          <p:nvPr/>
        </p:nvPicPr>
        <p:blipFill>
          <a:blip r:embed="rId2" cstate="print"/>
          <a:srcRect/>
          <a:stretch>
            <a:fillRect/>
          </a:stretch>
        </p:blipFill>
        <p:spPr bwMode="auto">
          <a:xfrm>
            <a:off x="622170" y="350196"/>
            <a:ext cx="10992656" cy="4477391"/>
          </a:xfrm>
          <a:prstGeom prst="rect">
            <a:avLst/>
          </a:prstGeom>
          <a:ln>
            <a:noFill/>
          </a:ln>
          <a:effectLst>
            <a:softEdge rad="112500"/>
          </a:effectLst>
        </p:spPr>
      </p:pic>
    </p:spTree>
    <p:extLst>
      <p:ext uri="{BB962C8B-B14F-4D97-AF65-F5344CB8AC3E}">
        <p14:creationId xmlns:p14="http://schemas.microsoft.com/office/powerpoint/2010/main" val="23375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7229-2D00-FC12-411E-0F4C31B80588}"/>
              </a:ext>
            </a:extLst>
          </p:cNvPr>
          <p:cNvSpPr>
            <a:spLocks noGrp="1"/>
          </p:cNvSpPr>
          <p:nvPr>
            <p:ph type="ctrTitle"/>
          </p:nvPr>
        </p:nvSpPr>
        <p:spPr>
          <a:xfrm>
            <a:off x="1255060" y="5279511"/>
            <a:ext cx="9681882" cy="739880"/>
          </a:xfrm>
        </p:spPr>
        <p:txBody>
          <a:bodyPr anchor="b">
            <a:normAutofit fontScale="90000"/>
          </a:bodyPr>
          <a:lstStyle/>
          <a:p>
            <a:pPr algn="ct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l-GR" sz="1800" dirty="0">
                <a:effectLst/>
                <a:latin typeface="Calibri" panose="020F0502020204030204" pitchFamily="34" charset="0"/>
                <a:ea typeface="Times New Roman" panose="02020603050405020304" pitchFamily="18" charset="0"/>
                <a:cs typeface="Times New Roman" panose="02020603050405020304" pitchFamily="18" charset="0"/>
              </a:rPr>
            </a:br>
            <a:br>
              <a:rPr lang="el-GR" sz="1800" dirty="0">
                <a:effectLst/>
                <a:latin typeface="Calibri" panose="020F0502020204030204" pitchFamily="34" charset="0"/>
                <a:ea typeface="Times New Roman" panose="02020603050405020304" pitchFamily="18" charset="0"/>
                <a:cs typeface="Times New Roman" panose="02020603050405020304" pitchFamily="18" charset="0"/>
              </a:rPr>
            </a:br>
            <a:br>
              <a:rPr lang="el-GR" sz="1800" dirty="0">
                <a:effectLst/>
                <a:latin typeface="Calibri" panose="020F0502020204030204" pitchFamily="34" charset="0"/>
                <a:ea typeface="Times New Roman" panose="02020603050405020304" pitchFamily="18" charset="0"/>
                <a:cs typeface="Times New Roman" panose="02020603050405020304" pitchFamily="18" charset="0"/>
              </a:rPr>
            </a:br>
            <a:br>
              <a:rPr lang="el-GR" sz="1800" dirty="0">
                <a:effectLst/>
                <a:latin typeface="Calibri" panose="020F0502020204030204" pitchFamily="34" charset="0"/>
                <a:ea typeface="Times New Roman" panose="02020603050405020304" pitchFamily="18" charset="0"/>
                <a:cs typeface="Times New Roman" panose="02020603050405020304" pitchFamily="18" charset="0"/>
              </a:rPr>
            </a:br>
            <a:br>
              <a:rPr lang="el-GR" sz="1800" dirty="0">
                <a:effectLst/>
                <a:latin typeface="Calibri" panose="020F0502020204030204" pitchFamily="34" charset="0"/>
                <a:ea typeface="Times New Roman" panose="02020603050405020304" pitchFamily="18" charset="0"/>
                <a:cs typeface="Times New Roman" panose="02020603050405020304" pitchFamily="18" charset="0"/>
              </a:rPr>
            </a:br>
            <a:br>
              <a:rPr lang="el-GR" sz="1800" dirty="0">
                <a:effectLst/>
                <a:latin typeface="Calibri" panose="020F0502020204030204" pitchFamily="34" charset="0"/>
                <a:ea typeface="Times New Roman" panose="02020603050405020304" pitchFamily="18" charset="0"/>
                <a:cs typeface="Times New Roman" panose="02020603050405020304" pitchFamily="18" charset="0"/>
              </a:rPr>
            </a:br>
            <a:br>
              <a:rPr lang="el-GR" sz="1800" dirty="0">
                <a:effectLst/>
                <a:latin typeface="Calibri" panose="020F0502020204030204" pitchFamily="34" charset="0"/>
                <a:ea typeface="Times New Roman" panose="02020603050405020304" pitchFamily="18" charset="0"/>
                <a:cs typeface="Times New Roman" panose="02020603050405020304" pitchFamily="18" charset="0"/>
              </a:rPr>
            </a:br>
            <a:r>
              <a:rPr lang="el-GR" sz="1800" b="1" dirty="0">
                <a:effectLst/>
                <a:latin typeface="Times New Roman" panose="02020603050405020304" pitchFamily="18" charset="0"/>
                <a:ea typeface="Times New Roman" panose="02020603050405020304" pitchFamily="18" charset="0"/>
              </a:rPr>
              <a:t>Εικόνα 23:</a:t>
            </a:r>
            <a:r>
              <a:rPr lang="el-GR" sz="1800" b="1" dirty="0">
                <a:effectLst/>
                <a:latin typeface="Calibri" panose="020F0502020204030204" pitchFamily="34" charset="0"/>
                <a:ea typeface="Times New Roman" panose="02020603050405020304" pitchFamily="18" charset="0"/>
              </a:rPr>
              <a:t> </a:t>
            </a:r>
            <a:r>
              <a:rPr lang="en-US" sz="1800" b="0" i="1" dirty="0">
                <a:effectLst/>
                <a:latin typeface="Times New Roman" panose="02020603050405020304" pitchFamily="18" charset="0"/>
                <a:ea typeface="Times New Roman" panose="02020603050405020304" pitchFamily="18" charset="0"/>
              </a:rPr>
              <a:t>miniature </a:t>
            </a:r>
            <a:r>
              <a:rPr lang="el-GR" sz="1800" b="0" dirty="0">
                <a:effectLst/>
                <a:latin typeface="Times New Roman" panose="02020603050405020304" pitchFamily="18" charset="0"/>
                <a:ea typeface="Times New Roman" panose="02020603050405020304" pitchFamily="18" charset="0"/>
              </a:rPr>
              <a:t>197, Καλλιτέχνης Α1,  </a:t>
            </a:r>
            <a:r>
              <a:rPr lang="el-GR" sz="1800" b="0" i="1" dirty="0">
                <a:effectLst/>
                <a:latin typeface="Times New Roman" panose="02020603050405020304" pitchFamily="18" charset="0"/>
                <a:ea typeface="Times New Roman" panose="02020603050405020304" pitchFamily="18" charset="0"/>
              </a:rPr>
              <a:t>fol. </a:t>
            </a:r>
            <a:r>
              <a:rPr lang="el-GR" sz="1800" b="0" dirty="0">
                <a:effectLst/>
                <a:latin typeface="Times New Roman" panose="02020603050405020304" pitchFamily="18" charset="0"/>
                <a:ea typeface="Times New Roman" panose="02020603050405020304" pitchFamily="18" charset="0"/>
              </a:rPr>
              <a:t>80</a:t>
            </a:r>
            <a:r>
              <a:rPr lang="en-US" sz="1800" b="0" dirty="0">
                <a:effectLst/>
                <a:latin typeface="Times New Roman" panose="02020603050405020304" pitchFamily="18" charset="0"/>
                <a:ea typeface="Times New Roman" panose="02020603050405020304" pitchFamily="18" charset="0"/>
              </a:rPr>
              <a:t>v</a:t>
            </a:r>
            <a:r>
              <a:rPr lang="en-US" sz="1800" b="0" i="1" dirty="0">
                <a:effectLst/>
                <a:latin typeface="Times New Roman" panose="02020603050405020304" pitchFamily="18" charset="0"/>
                <a:ea typeface="Times New Roman" panose="02020603050405020304" pitchFamily="18" charset="0"/>
              </a:rPr>
              <a:t> </a:t>
            </a:r>
            <a:r>
              <a:rPr lang="el-GR" sz="1800" b="1" dirty="0">
                <a:solidFill>
                  <a:srgbClr val="833C0B"/>
                </a:solidFill>
                <a:effectLst/>
                <a:latin typeface="Times New Roman" panose="02020603050405020304" pitchFamily="18" charset="0"/>
                <a:ea typeface="Times New Roman" panose="02020603050405020304" pitchFamily="18" charset="0"/>
              </a:rPr>
              <a:t>Η δολοφονία του Μιχαήλ Γ΄. </a:t>
            </a:r>
            <a:br>
              <a:rPr lang="en-US" sz="1800" b="1" dirty="0">
                <a:effectLst/>
                <a:latin typeface="Calibri" panose="020F0502020204030204" pitchFamily="34" charset="0"/>
                <a:ea typeface="Times New Roman" panose="02020603050405020304" pitchFamily="18" charset="0"/>
              </a:rPr>
            </a:br>
            <a:r>
              <a:rPr lang="el-GR" sz="1800" b="1" dirty="0">
                <a:effectLst/>
                <a:latin typeface="Times New Roman" panose="02020603050405020304" pitchFamily="18" charset="0"/>
                <a:ea typeface="Times New Roman" panose="02020603050405020304" pitchFamily="18" charset="0"/>
              </a:rPr>
              <a:t>1</a:t>
            </a:r>
            <a:r>
              <a:rPr lang="el-GR" sz="1800" b="1" baseline="30000" dirty="0">
                <a:effectLst/>
                <a:latin typeface="Times New Roman" panose="02020603050405020304" pitchFamily="18" charset="0"/>
                <a:ea typeface="Times New Roman" panose="02020603050405020304" pitchFamily="18" charset="0"/>
              </a:rPr>
              <a:t>η</a:t>
            </a:r>
            <a:r>
              <a:rPr lang="el-GR" sz="1800" b="1" dirty="0">
                <a:effectLst/>
                <a:latin typeface="Times New Roman" panose="02020603050405020304" pitchFamily="18" charset="0"/>
                <a:ea typeface="Times New Roman" panose="02020603050405020304" pitchFamily="18" charset="0"/>
              </a:rPr>
              <a:t> σκηνή:</a:t>
            </a:r>
            <a:r>
              <a:rPr lang="el-GR" sz="1800" b="1" dirty="0">
                <a:solidFill>
                  <a:srgbClr val="595959"/>
                </a:solidFill>
                <a:effectLst/>
                <a:latin typeface="Times New Roman" panose="02020603050405020304" pitchFamily="18" charset="0"/>
                <a:ea typeface="Times New Roman" panose="02020603050405020304" pitchFamily="18" charset="0"/>
              </a:rPr>
              <a:t> </a:t>
            </a:r>
            <a:r>
              <a:rPr lang="el-GR" sz="1800" b="0" dirty="0">
                <a:solidFill>
                  <a:srgbClr val="0D0D0D"/>
                </a:solidFill>
                <a:effectLst/>
                <a:latin typeface="Times New Roman" panose="02020603050405020304" pitchFamily="18" charset="0"/>
                <a:ea typeface="Times New Roman" panose="02020603050405020304" pitchFamily="18" charset="0"/>
              </a:rPr>
              <a:t>Ο Βασίλειος μαθαίνει τους σκοπούς του αυτοκράτορα, </a:t>
            </a:r>
            <a:r>
              <a:rPr lang="el-GR" sz="1800" b="1" dirty="0">
                <a:effectLst/>
                <a:latin typeface="Times New Roman" panose="02020603050405020304" pitchFamily="18" charset="0"/>
                <a:ea typeface="Times New Roman" panose="02020603050405020304" pitchFamily="18" charset="0"/>
              </a:rPr>
              <a:t>2</a:t>
            </a:r>
            <a:r>
              <a:rPr lang="el-GR" sz="1800" b="1" baseline="30000" dirty="0">
                <a:effectLst/>
                <a:latin typeface="Times New Roman" panose="02020603050405020304" pitchFamily="18" charset="0"/>
                <a:ea typeface="Times New Roman" panose="02020603050405020304" pitchFamily="18" charset="0"/>
              </a:rPr>
              <a:t>η</a:t>
            </a:r>
            <a:r>
              <a:rPr lang="el-GR" sz="1800" b="1" dirty="0">
                <a:effectLst/>
                <a:latin typeface="Times New Roman" panose="02020603050405020304" pitchFamily="18" charset="0"/>
                <a:ea typeface="Times New Roman" panose="02020603050405020304" pitchFamily="18" charset="0"/>
              </a:rPr>
              <a:t> σκηνή:</a:t>
            </a:r>
            <a:r>
              <a:rPr lang="el-GR" sz="1800" b="0" dirty="0">
                <a:solidFill>
                  <a:srgbClr val="0D0D0D"/>
                </a:solidFill>
                <a:effectLst/>
                <a:latin typeface="Times New Roman" panose="02020603050405020304" pitchFamily="18" charset="0"/>
                <a:ea typeface="Times New Roman" panose="02020603050405020304" pitchFamily="18" charset="0"/>
              </a:rPr>
              <a:t> Ο Μιχαήλ δολοφονείται.</a:t>
            </a:r>
            <a:br>
              <a:rPr lang="en-US" sz="1800" b="1" dirty="0">
                <a:effectLst/>
                <a:latin typeface="Calibri" panose="020F0502020204030204" pitchFamily="34" charset="0"/>
                <a:ea typeface="Times New Roman" panose="02020603050405020304" pitchFamily="18" charset="0"/>
              </a:rPr>
            </a:b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l-GR"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η</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σκηνή:</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Θρήνος για τον νεκρό Μιχαήλ.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3600" dirty="0">
              <a:solidFill>
                <a:schemeClr val="tx1">
                  <a:lumMod val="85000"/>
                  <a:lumOff val="15000"/>
                </a:schemeClr>
              </a:solidFill>
            </a:endParaRPr>
          </a:p>
        </p:txBody>
      </p:sp>
      <p:sp>
        <p:nvSpPr>
          <p:cNvPr id="3" name="Subtitle 2">
            <a:extLst>
              <a:ext uri="{FF2B5EF4-FFF2-40B4-BE49-F238E27FC236}">
                <a16:creationId xmlns:a16="http://schemas.microsoft.com/office/drawing/2014/main" id="{E35B05DB-6195-D41D-1209-818C649DBBA0}"/>
              </a:ext>
            </a:extLst>
          </p:cNvPr>
          <p:cNvSpPr>
            <a:spLocks noGrp="1"/>
          </p:cNvSpPr>
          <p:nvPr>
            <p:ph type="subTitle" idx="1"/>
          </p:nvPr>
        </p:nvSpPr>
        <p:spPr>
          <a:xfrm>
            <a:off x="2426447" y="6019391"/>
            <a:ext cx="7315199" cy="336959"/>
          </a:xfrm>
        </p:spPr>
        <p:txBody>
          <a:bodyPr anchor="t">
            <a:normAutofit/>
          </a:bodyPr>
          <a:lstStyle/>
          <a:p>
            <a:endParaRPr lang="en-US" sz="1600">
              <a:solidFill>
                <a:schemeClr val="tx1">
                  <a:lumMod val="85000"/>
                  <a:lumOff val="15000"/>
                </a:schemeClr>
              </a:solidFill>
            </a:endParaRPr>
          </a:p>
        </p:txBody>
      </p:sp>
      <p:pic>
        <p:nvPicPr>
          <p:cNvPr id="5" name="Εικόνα 21">
            <a:extLst>
              <a:ext uri="{FF2B5EF4-FFF2-40B4-BE49-F238E27FC236}">
                <a16:creationId xmlns:a16="http://schemas.microsoft.com/office/drawing/2014/main" id="{09CAB66A-3381-DDEF-513D-F7644E9356E3}"/>
              </a:ext>
            </a:extLst>
          </p:cNvPr>
          <p:cNvPicPr/>
          <p:nvPr/>
        </p:nvPicPr>
        <p:blipFill>
          <a:blip r:embed="rId2" cstate="print"/>
          <a:srcRect/>
          <a:stretch>
            <a:fillRect/>
          </a:stretch>
        </p:blipFill>
        <p:spPr bwMode="auto">
          <a:xfrm>
            <a:off x="817123" y="175099"/>
            <a:ext cx="10865796" cy="4406328"/>
          </a:xfrm>
          <a:prstGeom prst="rect">
            <a:avLst/>
          </a:prstGeom>
          <a:ln>
            <a:noFill/>
          </a:ln>
          <a:effectLst>
            <a:softEdge rad="112500"/>
          </a:effectLst>
        </p:spPr>
      </p:pic>
    </p:spTree>
    <p:extLst>
      <p:ext uri="{BB962C8B-B14F-4D97-AF65-F5344CB8AC3E}">
        <p14:creationId xmlns:p14="http://schemas.microsoft.com/office/powerpoint/2010/main" val="100178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27229-2D00-FC12-411E-0F4C31B80588}"/>
              </a:ext>
            </a:extLst>
          </p:cNvPr>
          <p:cNvSpPr>
            <a:spLocks noGrp="1"/>
          </p:cNvSpPr>
          <p:nvPr>
            <p:ph type="ctrTitle"/>
          </p:nvPr>
        </p:nvSpPr>
        <p:spPr>
          <a:xfrm>
            <a:off x="755439" y="5649451"/>
            <a:ext cx="9681882" cy="739880"/>
          </a:xfrm>
        </p:spPr>
        <p:txBody>
          <a:bodyPr anchor="b">
            <a:normAutofit fontScale="90000"/>
          </a:bodyPr>
          <a:lstStyle/>
          <a:p>
            <a:pPr>
              <a:lnSpc>
                <a:spcPct val="125000"/>
              </a:lnSpc>
            </a:pP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Miniature</a:t>
            </a:r>
            <a:r>
              <a:rPr lang="el-GR" sz="1800" i="1" dirty="0">
                <a:effectLst/>
                <a:latin typeface="Times New Roman" panose="02020603050405020304" pitchFamily="18" charset="0"/>
                <a:ea typeface="Times New Roman" panose="02020603050405020304" pitchFamily="18" charset="0"/>
                <a:cs typeface="Times New Roman" panose="02020603050405020304" pitchFamily="18" charset="0"/>
              </a:rPr>
              <a:t> 346,</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άνω μέρος του </a:t>
            </a:r>
            <a:r>
              <a:rPr lang="el-GR" sz="1800" i="1" dirty="0">
                <a:effectLst/>
                <a:latin typeface="Times New Roman" panose="02020603050405020304" pitchFamily="18" charset="0"/>
                <a:ea typeface="Times New Roman" panose="02020603050405020304" pitchFamily="18" charset="0"/>
                <a:cs typeface="Times New Roman" panose="02020603050405020304" pitchFamily="18" charset="0"/>
              </a:rPr>
              <a:t>fol.</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142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καλλιτέχνης Β1. </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Η κατάκτηση της Βέροιας από τον Νικηφόρο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3600" dirty="0">
              <a:solidFill>
                <a:schemeClr val="tx1">
                  <a:lumMod val="85000"/>
                  <a:lumOff val="15000"/>
                </a:schemeClr>
              </a:solidFill>
            </a:endParaRPr>
          </a:p>
        </p:txBody>
      </p:sp>
      <p:sp>
        <p:nvSpPr>
          <p:cNvPr id="3" name="Subtitle 2">
            <a:extLst>
              <a:ext uri="{FF2B5EF4-FFF2-40B4-BE49-F238E27FC236}">
                <a16:creationId xmlns:a16="http://schemas.microsoft.com/office/drawing/2014/main" id="{E35B05DB-6195-D41D-1209-818C649DBBA0}"/>
              </a:ext>
            </a:extLst>
          </p:cNvPr>
          <p:cNvSpPr>
            <a:spLocks noGrp="1"/>
          </p:cNvSpPr>
          <p:nvPr>
            <p:ph type="subTitle" idx="1"/>
          </p:nvPr>
        </p:nvSpPr>
        <p:spPr>
          <a:xfrm>
            <a:off x="2426447" y="6019391"/>
            <a:ext cx="7315199" cy="336959"/>
          </a:xfrm>
        </p:spPr>
        <p:txBody>
          <a:bodyPr anchor="t">
            <a:normAutofit/>
          </a:bodyPr>
          <a:lstStyle/>
          <a:p>
            <a:endParaRPr lang="en-US" sz="1600">
              <a:solidFill>
                <a:schemeClr val="tx1">
                  <a:lumMod val="85000"/>
                  <a:lumOff val="15000"/>
                </a:schemeClr>
              </a:solidFill>
            </a:endParaRPr>
          </a:p>
        </p:txBody>
      </p:sp>
      <p:pic>
        <p:nvPicPr>
          <p:cNvPr id="4" name="Εικόνα 26">
            <a:extLst>
              <a:ext uri="{FF2B5EF4-FFF2-40B4-BE49-F238E27FC236}">
                <a16:creationId xmlns:a16="http://schemas.microsoft.com/office/drawing/2014/main" id="{70DABEEB-4C0A-E20D-66FB-6AE2825388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82622" y="579473"/>
            <a:ext cx="11809378" cy="4224493"/>
          </a:xfrm>
          <a:prstGeom prst="rect">
            <a:avLst/>
          </a:prstGeom>
          <a:noFill/>
        </p:spPr>
      </p:pic>
    </p:spTree>
    <p:extLst>
      <p:ext uri="{BB962C8B-B14F-4D97-AF65-F5344CB8AC3E}">
        <p14:creationId xmlns:p14="http://schemas.microsoft.com/office/powerpoint/2010/main" val="1985452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7229-2D00-FC12-411E-0F4C31B80588}"/>
              </a:ext>
            </a:extLst>
          </p:cNvPr>
          <p:cNvSpPr>
            <a:spLocks noGrp="1"/>
          </p:cNvSpPr>
          <p:nvPr>
            <p:ph type="ctrTitle"/>
          </p:nvPr>
        </p:nvSpPr>
        <p:spPr>
          <a:xfrm>
            <a:off x="1255060" y="5682431"/>
            <a:ext cx="9681882" cy="336959"/>
          </a:xfrm>
        </p:spPr>
        <p:txBody>
          <a:bodyPr anchor="b">
            <a:normAutofit fontScale="90000"/>
          </a:bodyPr>
          <a:lstStyle/>
          <a:p>
            <a:pPr algn="ctr">
              <a:lnSpc>
                <a:spcPct val="125000"/>
              </a:lnSpc>
            </a:pP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Miniature</a:t>
            </a:r>
            <a:r>
              <a:rPr lang="el-GR" sz="1800" i="1" dirty="0">
                <a:effectLst/>
                <a:latin typeface="Times New Roman" panose="02020603050405020304" pitchFamily="18" charset="0"/>
                <a:ea typeface="Times New Roman" panose="02020603050405020304" pitchFamily="18" charset="0"/>
                <a:cs typeface="Times New Roman" panose="02020603050405020304" pitchFamily="18" charset="0"/>
              </a:rPr>
              <a:t> 358,</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κάτω μέρος του </a:t>
            </a:r>
            <a:r>
              <a:rPr lang="el-GR" sz="1800" i="1" dirty="0">
                <a:effectLst/>
                <a:latin typeface="Times New Roman" panose="02020603050405020304" pitchFamily="18" charset="0"/>
                <a:ea typeface="Times New Roman" panose="02020603050405020304" pitchFamily="18" charset="0"/>
                <a:cs typeface="Times New Roman" panose="02020603050405020304" pitchFamily="18" charset="0"/>
              </a:rPr>
              <a:t>fol.</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145</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καλλιτέχνης Β4. </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l-G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Είσοδος του Νικηφόρου Φωκά στην Κων/πολη</a:t>
            </a:r>
            <a:endParaRPr lang="en-US" sz="1800" b="1" dirty="0">
              <a:solidFill>
                <a:srgbClr val="FF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35B05DB-6195-D41D-1209-818C649DBBA0}"/>
              </a:ext>
            </a:extLst>
          </p:cNvPr>
          <p:cNvSpPr>
            <a:spLocks noGrp="1"/>
          </p:cNvSpPr>
          <p:nvPr>
            <p:ph type="subTitle" idx="1"/>
          </p:nvPr>
        </p:nvSpPr>
        <p:spPr>
          <a:xfrm>
            <a:off x="2426447" y="6019391"/>
            <a:ext cx="7315199" cy="336959"/>
          </a:xfrm>
        </p:spPr>
        <p:txBody>
          <a:bodyPr anchor="t">
            <a:normAutofit/>
          </a:bodyPr>
          <a:lstStyle/>
          <a:p>
            <a:endParaRPr lang="en-US" sz="1600" dirty="0">
              <a:solidFill>
                <a:schemeClr val="tx1">
                  <a:lumMod val="85000"/>
                  <a:lumOff val="15000"/>
                </a:schemeClr>
              </a:solidFill>
            </a:endParaRPr>
          </a:p>
        </p:txBody>
      </p:sp>
      <p:pic>
        <p:nvPicPr>
          <p:cNvPr id="5" name="Εικόνα 21">
            <a:extLst>
              <a:ext uri="{FF2B5EF4-FFF2-40B4-BE49-F238E27FC236}">
                <a16:creationId xmlns:a16="http://schemas.microsoft.com/office/drawing/2014/main" id="{E274DC61-4D93-5660-7809-47C18F0DFD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0581" y="145915"/>
            <a:ext cx="10134517" cy="4850291"/>
          </a:xfrm>
          <a:prstGeom prst="rect">
            <a:avLst/>
          </a:prstGeom>
          <a:noFill/>
          <a:ln>
            <a:noFill/>
          </a:ln>
        </p:spPr>
      </p:pic>
    </p:spTree>
    <p:extLst>
      <p:ext uri="{BB962C8B-B14F-4D97-AF65-F5344CB8AC3E}">
        <p14:creationId xmlns:p14="http://schemas.microsoft.com/office/powerpoint/2010/main" val="297535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7229-2D00-FC12-411E-0F4C31B80588}"/>
              </a:ext>
            </a:extLst>
          </p:cNvPr>
          <p:cNvSpPr>
            <a:spLocks noGrp="1"/>
          </p:cNvSpPr>
          <p:nvPr>
            <p:ph type="ctrTitle"/>
          </p:nvPr>
        </p:nvSpPr>
        <p:spPr>
          <a:xfrm>
            <a:off x="1255060" y="5682431"/>
            <a:ext cx="9681882" cy="336959"/>
          </a:xfrm>
        </p:spPr>
        <p:txBody>
          <a:bodyPr anchor="b">
            <a:normAutofit fontScale="90000"/>
          </a:bodyPr>
          <a:lstStyle/>
          <a:p>
            <a:pPr algn="ctr">
              <a:lnSpc>
                <a:spcPct val="125000"/>
              </a:lnSpc>
            </a:pP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Miniature</a:t>
            </a:r>
            <a:r>
              <a:rPr lang="el-GR" sz="1800" i="1" dirty="0">
                <a:effectLst/>
                <a:latin typeface="Times New Roman" panose="02020603050405020304" pitchFamily="18" charset="0"/>
                <a:ea typeface="Times New Roman" panose="02020603050405020304" pitchFamily="18" charset="0"/>
                <a:cs typeface="Times New Roman" panose="02020603050405020304" pitchFamily="18" charset="0"/>
              </a:rPr>
              <a:t> 359,</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άνω μέρος του </a:t>
            </a:r>
            <a:r>
              <a:rPr lang="el-GR" sz="1800" i="1" dirty="0">
                <a:effectLst/>
                <a:latin typeface="Times New Roman" panose="02020603050405020304" pitchFamily="18" charset="0"/>
                <a:ea typeface="Times New Roman" panose="02020603050405020304" pitchFamily="18" charset="0"/>
                <a:cs typeface="Times New Roman" panose="02020603050405020304" pitchFamily="18" charset="0"/>
              </a:rPr>
              <a:t>fol.</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145</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καλλιτέχνης Β3.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l-G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Στέψη Νικηφόρου Φωκά από τον πατριάρχη Πολύευκτο</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200" dirty="0">
              <a:solidFill>
                <a:schemeClr val="tx1">
                  <a:lumMod val="85000"/>
                  <a:lumOff val="15000"/>
                </a:schemeClr>
              </a:solidFill>
              <a:latin typeface="+mn-lt"/>
            </a:endParaRPr>
          </a:p>
        </p:txBody>
      </p:sp>
      <p:sp>
        <p:nvSpPr>
          <p:cNvPr id="3" name="Subtitle 2">
            <a:extLst>
              <a:ext uri="{FF2B5EF4-FFF2-40B4-BE49-F238E27FC236}">
                <a16:creationId xmlns:a16="http://schemas.microsoft.com/office/drawing/2014/main" id="{E35B05DB-6195-D41D-1209-818C649DBBA0}"/>
              </a:ext>
            </a:extLst>
          </p:cNvPr>
          <p:cNvSpPr>
            <a:spLocks noGrp="1"/>
          </p:cNvSpPr>
          <p:nvPr>
            <p:ph type="subTitle" idx="1"/>
          </p:nvPr>
        </p:nvSpPr>
        <p:spPr>
          <a:xfrm>
            <a:off x="2426447" y="6019391"/>
            <a:ext cx="7315199" cy="336959"/>
          </a:xfrm>
        </p:spPr>
        <p:txBody>
          <a:bodyPr anchor="t">
            <a:normAutofit/>
          </a:bodyPr>
          <a:lstStyle/>
          <a:p>
            <a:endParaRPr lang="en-US" sz="1600">
              <a:solidFill>
                <a:schemeClr val="tx1">
                  <a:lumMod val="85000"/>
                  <a:lumOff val="15000"/>
                </a:schemeClr>
              </a:solidFill>
            </a:endParaRPr>
          </a:p>
        </p:txBody>
      </p:sp>
      <p:pic>
        <p:nvPicPr>
          <p:cNvPr id="4" name="Εικόνα 2">
            <a:extLst>
              <a:ext uri="{FF2B5EF4-FFF2-40B4-BE49-F238E27FC236}">
                <a16:creationId xmlns:a16="http://schemas.microsoft.com/office/drawing/2014/main" id="{F03F92F5-F030-57EF-993F-635ABD9BE818}"/>
              </a:ext>
            </a:extLst>
          </p:cNvPr>
          <p:cNvPicPr>
            <a:picLocks noChangeAspect="1"/>
          </p:cNvPicPr>
          <p:nvPr/>
        </p:nvPicPr>
        <p:blipFill>
          <a:blip r:embed="rId2" cstate="print"/>
          <a:srcRect/>
          <a:stretch>
            <a:fillRect/>
          </a:stretch>
        </p:blipFill>
        <p:spPr bwMode="auto">
          <a:xfrm>
            <a:off x="952107" y="214009"/>
            <a:ext cx="10614080" cy="4690413"/>
          </a:xfrm>
          <a:prstGeom prst="rect">
            <a:avLst/>
          </a:prstGeom>
          <a:noFill/>
          <a:ln w="9525">
            <a:noFill/>
            <a:miter lim="800000"/>
            <a:headEnd/>
            <a:tailEnd/>
          </a:ln>
        </p:spPr>
      </p:pic>
    </p:spTree>
    <p:extLst>
      <p:ext uri="{BB962C8B-B14F-4D97-AF65-F5344CB8AC3E}">
        <p14:creationId xmlns:p14="http://schemas.microsoft.com/office/powerpoint/2010/main" val="3222471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7229-2D00-FC12-411E-0F4C31B80588}"/>
              </a:ext>
            </a:extLst>
          </p:cNvPr>
          <p:cNvSpPr>
            <a:spLocks noGrp="1"/>
          </p:cNvSpPr>
          <p:nvPr>
            <p:ph type="ctrTitle"/>
          </p:nvPr>
        </p:nvSpPr>
        <p:spPr>
          <a:xfrm>
            <a:off x="1255060" y="5682431"/>
            <a:ext cx="9681882" cy="336959"/>
          </a:xfrm>
        </p:spPr>
        <p:txBody>
          <a:bodyPr anchor="b">
            <a:normAutofit fontScale="90000"/>
          </a:bodyPr>
          <a:lstStyle/>
          <a:p>
            <a:pPr>
              <a:lnSpc>
                <a:spcPct val="125000"/>
              </a:lnSpc>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Miniature</a:t>
            </a:r>
            <a:r>
              <a:rPr lang="el-GR" sz="1800" i="1" dirty="0">
                <a:effectLst/>
                <a:latin typeface="Times New Roman" panose="02020603050405020304" pitchFamily="18" charset="0"/>
                <a:ea typeface="Times New Roman" panose="02020603050405020304" pitchFamily="18" charset="0"/>
                <a:cs typeface="Times New Roman" panose="02020603050405020304" pitchFamily="18" charset="0"/>
              </a:rPr>
              <a:t> 398,κ</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άτω μέρος του </a:t>
            </a:r>
            <a:r>
              <a:rPr lang="el-GR" sz="1800" i="1" dirty="0">
                <a:effectLst/>
                <a:latin typeface="Times New Roman" panose="02020603050405020304" pitchFamily="18" charset="0"/>
                <a:ea typeface="Times New Roman" panose="02020603050405020304" pitchFamily="18" charset="0"/>
                <a:cs typeface="Times New Roman" panose="02020603050405020304" pitchFamily="18" charset="0"/>
              </a:rPr>
              <a:t>fol.</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157</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καλλιτέχνης Β5.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l-G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Η προειδοποίηση κληρικού προς τον Νικηφόρο Φωκά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200" dirty="0">
              <a:solidFill>
                <a:schemeClr val="tx1">
                  <a:lumMod val="85000"/>
                  <a:lumOff val="15000"/>
                </a:schemeClr>
              </a:solidFill>
              <a:latin typeface="+mn-lt"/>
            </a:endParaRPr>
          </a:p>
        </p:txBody>
      </p:sp>
      <p:sp>
        <p:nvSpPr>
          <p:cNvPr id="3" name="Subtitle 2">
            <a:extLst>
              <a:ext uri="{FF2B5EF4-FFF2-40B4-BE49-F238E27FC236}">
                <a16:creationId xmlns:a16="http://schemas.microsoft.com/office/drawing/2014/main" id="{E35B05DB-6195-D41D-1209-818C649DBBA0}"/>
              </a:ext>
            </a:extLst>
          </p:cNvPr>
          <p:cNvSpPr>
            <a:spLocks noGrp="1"/>
          </p:cNvSpPr>
          <p:nvPr>
            <p:ph type="subTitle" idx="1"/>
          </p:nvPr>
        </p:nvSpPr>
        <p:spPr>
          <a:xfrm>
            <a:off x="2426447" y="6019391"/>
            <a:ext cx="7315199" cy="336959"/>
          </a:xfrm>
        </p:spPr>
        <p:txBody>
          <a:bodyPr anchor="t">
            <a:normAutofit/>
          </a:bodyPr>
          <a:lstStyle/>
          <a:p>
            <a:endParaRPr lang="en-US" sz="1600">
              <a:solidFill>
                <a:schemeClr val="tx1">
                  <a:lumMod val="85000"/>
                  <a:lumOff val="15000"/>
                </a:schemeClr>
              </a:solidFill>
            </a:endParaRPr>
          </a:p>
        </p:txBody>
      </p:sp>
      <p:pic>
        <p:nvPicPr>
          <p:cNvPr id="5" name="Εικόνα 8">
            <a:extLst>
              <a:ext uri="{FF2B5EF4-FFF2-40B4-BE49-F238E27FC236}">
                <a16:creationId xmlns:a16="http://schemas.microsoft.com/office/drawing/2014/main" id="{6645B6E8-0D9A-1EFC-7B34-6FA5D24C3A8C}"/>
              </a:ext>
            </a:extLst>
          </p:cNvPr>
          <p:cNvPicPr>
            <a:picLocks noChangeAspect="1"/>
          </p:cNvPicPr>
          <p:nvPr/>
        </p:nvPicPr>
        <p:blipFill>
          <a:blip r:embed="rId2" cstate="print"/>
          <a:srcRect/>
          <a:stretch>
            <a:fillRect/>
          </a:stretch>
        </p:blipFill>
        <p:spPr bwMode="auto">
          <a:xfrm>
            <a:off x="875489" y="359924"/>
            <a:ext cx="10061453" cy="4364794"/>
          </a:xfrm>
          <a:prstGeom prst="rect">
            <a:avLst/>
          </a:prstGeom>
          <a:noFill/>
          <a:ln w="9525">
            <a:noFill/>
            <a:miter lim="800000"/>
            <a:headEnd/>
            <a:tailEnd/>
          </a:ln>
        </p:spPr>
      </p:pic>
    </p:spTree>
    <p:extLst>
      <p:ext uri="{BB962C8B-B14F-4D97-AF65-F5344CB8AC3E}">
        <p14:creationId xmlns:p14="http://schemas.microsoft.com/office/powerpoint/2010/main" val="220255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7229-2D00-FC12-411E-0F4C31B80588}"/>
              </a:ext>
            </a:extLst>
          </p:cNvPr>
          <p:cNvSpPr>
            <a:spLocks noGrp="1"/>
          </p:cNvSpPr>
          <p:nvPr>
            <p:ph type="ctrTitle"/>
          </p:nvPr>
        </p:nvSpPr>
        <p:spPr>
          <a:xfrm>
            <a:off x="1255060" y="5682431"/>
            <a:ext cx="9681882" cy="336959"/>
          </a:xfrm>
        </p:spPr>
        <p:txBody>
          <a:bodyPr anchor="b">
            <a:normAutofit fontScale="90000"/>
          </a:bodyPr>
          <a:lstStyle/>
          <a:p>
            <a:pPr algn="ctr">
              <a:lnSpc>
                <a:spcPct val="100000"/>
              </a:lnSpc>
            </a:pP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Miniature</a:t>
            </a:r>
            <a:r>
              <a:rPr lang="el-GR" sz="1800" i="1" dirty="0">
                <a:effectLst/>
                <a:latin typeface="Times New Roman" panose="02020603050405020304" pitchFamily="18" charset="0"/>
                <a:ea typeface="Times New Roman" panose="02020603050405020304" pitchFamily="18" charset="0"/>
                <a:cs typeface="Times New Roman" panose="02020603050405020304" pitchFamily="18" charset="0"/>
              </a:rPr>
              <a:t> 396,</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κάτω μέρος του </a:t>
            </a:r>
            <a:r>
              <a:rPr lang="el-GR" sz="1800" i="1" dirty="0">
                <a:effectLst/>
                <a:latin typeface="Times New Roman" panose="02020603050405020304" pitchFamily="18" charset="0"/>
                <a:ea typeface="Times New Roman" panose="02020603050405020304" pitchFamily="18" charset="0"/>
                <a:cs typeface="Times New Roman" panose="02020603050405020304" pitchFamily="18" charset="0"/>
              </a:rPr>
              <a:t>fol.</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157</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καλλιτέχνης Β5.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l-GR"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η</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σκηνή:</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Η  Θεοφανώ δίνει οδηγίες στους Λέοντα Βαλάντιο και Ατζυποθεόδωρο.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l-GR"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η</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σκηνή:</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Ο βασανισμός και η δολοφονία του Νικηφόρου από τον Τζιμισκή και τον Ατζυποθεόδωρο.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200" dirty="0">
              <a:solidFill>
                <a:schemeClr val="tx1">
                  <a:lumMod val="85000"/>
                  <a:lumOff val="15000"/>
                </a:schemeClr>
              </a:solidFill>
              <a:latin typeface="+mn-lt"/>
            </a:endParaRPr>
          </a:p>
        </p:txBody>
      </p:sp>
      <p:sp>
        <p:nvSpPr>
          <p:cNvPr id="3" name="Subtitle 2">
            <a:extLst>
              <a:ext uri="{FF2B5EF4-FFF2-40B4-BE49-F238E27FC236}">
                <a16:creationId xmlns:a16="http://schemas.microsoft.com/office/drawing/2014/main" id="{E35B05DB-6195-D41D-1209-818C649DBBA0}"/>
              </a:ext>
            </a:extLst>
          </p:cNvPr>
          <p:cNvSpPr>
            <a:spLocks noGrp="1"/>
          </p:cNvSpPr>
          <p:nvPr>
            <p:ph type="subTitle" idx="1"/>
          </p:nvPr>
        </p:nvSpPr>
        <p:spPr>
          <a:xfrm>
            <a:off x="2426447" y="6019391"/>
            <a:ext cx="7315199" cy="336959"/>
          </a:xfrm>
        </p:spPr>
        <p:txBody>
          <a:bodyPr anchor="t">
            <a:normAutofit/>
          </a:bodyPr>
          <a:lstStyle/>
          <a:p>
            <a:endParaRPr lang="en-US" sz="1600">
              <a:solidFill>
                <a:schemeClr val="tx1">
                  <a:lumMod val="85000"/>
                  <a:lumOff val="15000"/>
                </a:schemeClr>
              </a:solidFill>
            </a:endParaRPr>
          </a:p>
        </p:txBody>
      </p:sp>
      <p:pic>
        <p:nvPicPr>
          <p:cNvPr id="4" name="Εικόνα 7">
            <a:extLst>
              <a:ext uri="{FF2B5EF4-FFF2-40B4-BE49-F238E27FC236}">
                <a16:creationId xmlns:a16="http://schemas.microsoft.com/office/drawing/2014/main" id="{F68B9017-3F77-380E-CF9C-3D4EDC41F6D6}"/>
              </a:ext>
            </a:extLst>
          </p:cNvPr>
          <p:cNvPicPr>
            <a:picLocks noChangeAspect="1"/>
          </p:cNvPicPr>
          <p:nvPr/>
        </p:nvPicPr>
        <p:blipFill>
          <a:blip r:embed="rId2" cstate="print"/>
          <a:srcRect/>
          <a:stretch>
            <a:fillRect/>
          </a:stretch>
        </p:blipFill>
        <p:spPr bwMode="auto">
          <a:xfrm>
            <a:off x="933254" y="501650"/>
            <a:ext cx="10548593" cy="4258886"/>
          </a:xfrm>
          <a:prstGeom prst="rect">
            <a:avLst/>
          </a:prstGeom>
          <a:noFill/>
          <a:ln w="9525">
            <a:noFill/>
            <a:miter lim="800000"/>
            <a:headEnd/>
            <a:tailEnd/>
          </a:ln>
        </p:spPr>
      </p:pic>
    </p:spTree>
    <p:extLst>
      <p:ext uri="{BB962C8B-B14F-4D97-AF65-F5344CB8AC3E}">
        <p14:creationId xmlns:p14="http://schemas.microsoft.com/office/powerpoint/2010/main" val="3857776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573</Words>
  <Application>Microsoft Office PowerPoint</Application>
  <PresentationFormat>Widescreen</PresentationFormat>
  <Paragraphs>15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Constantia</vt:lpstr>
      <vt:lpstr>Times New Roman</vt:lpstr>
      <vt:lpstr>Wingdings</vt:lpstr>
      <vt:lpstr>Office Theme</vt:lpstr>
      <vt:lpstr>BNE MSS Graecus Vitr. 26-2 Codex Græcus Matritensis Ioannis Skyllitzes  https://manuscriptminiatures.com/4203/13408</vt:lpstr>
      <vt:lpstr>BNE MSS Graecus Vitr. 26-2 Codex Græcus Matritensis Ioannis Skyllitzes  (V. Tsamakda, The Illustrated Chronicle of Ioannes Skylitzes in Madrid, Leiden 2022)</vt:lpstr>
      <vt:lpstr>  miniature 192, Καλλιτέχνης Α1,  fol. 78v Η διακωμώδηση των μυστηρίων από τον Μιχαήλ και τους φίλους του.   </vt:lpstr>
      <vt:lpstr>          Εικόνα 23: miniature 197, Καλλιτέχνης Α1,  fol. 80v Η δολοφονία του Μιχαήλ Γ΄.  1η σκηνή: Ο Βασίλειος μαθαίνει τους σκοπούς του αυτοκράτορα, 2η σκηνή: Ο Μιχαήλ δολοφονείται. 3η σκηνή: Θρήνος για τον νεκρό Μιχαήλ.  </vt:lpstr>
      <vt:lpstr>  Miniature 346, άνω μέρος του fol. 142r, καλλιτέχνης Β1.  Η κατάκτηση της Βέροιας από τον Νικηφόρο  </vt:lpstr>
      <vt:lpstr>         Miniature 358, κάτω μέρος του fol. 145r, καλλιτέχνης Β4.  Είσοδος του Νικηφόρου Φωκά στην Κων/πολη</vt:lpstr>
      <vt:lpstr>         Miniature 359,άνω μέρος του fol. 145v, καλλιτέχνης Β3.  Στέψη Νικηφόρου Φωκά από τον πατριάρχη Πολύευκτο </vt:lpstr>
      <vt:lpstr>Miniature 398,κάτω μέρος του fol. 157v, καλλιτέχνης Β5.  Η προειδοποίηση κληρικού προς τον Νικηφόρο Φωκά  </vt:lpstr>
      <vt:lpstr> Miniature 396,κάτω μέρος του fol. 157r, καλλιτέχνης Β5.  1η σκηνή: Η  Θεοφανώ δίνει οδηγίες στους Λέοντα Βαλάντιο και Ατζυποθεόδωρο.  2η σκηνή: Ο βασανισμός και η δολοφονία του Νικηφόρου από τον Τζιμισκή και τον Ατζυποθεόδωρο.  </vt:lpstr>
      <vt:lpstr>  Miniature 397,άνω157v, καλλιτέχνης Β5.  Η αναγγελία του θανάτου του Νικηφόρου στους υποστηρικτές του.   μέρος του fol.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Miniature 346, άνω μέρος του fol. 142r, καλλιτέχνης Β1.  Η κατάκτηση της Βέροιας από τον Νικηφόρο  </dc:title>
  <dc:creator>Ηλίας</dc:creator>
  <cp:lastModifiedBy>Ηλίας</cp:lastModifiedBy>
  <cp:revision>7</cp:revision>
  <dcterms:created xsi:type="dcterms:W3CDTF">2023-05-14T17:44:33Z</dcterms:created>
  <dcterms:modified xsi:type="dcterms:W3CDTF">2024-05-31T09:03:15Z</dcterms:modified>
</cp:coreProperties>
</file>