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57" r:id="rId7"/>
    <p:sldId id="271" r:id="rId8"/>
    <p:sldId id="258" r:id="rId9"/>
    <p:sldId id="272" r:id="rId10"/>
    <p:sldId id="273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0"/>
    <p:restoredTop sz="94733"/>
  </p:normalViewPr>
  <p:slideViewPr>
    <p:cSldViewPr snapToGrid="0" snapToObjects="1">
      <p:cViewPr varScale="1">
        <p:scale>
          <a:sx n="104" d="100"/>
          <a:sy n="104" d="100"/>
        </p:scale>
        <p:origin x="178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BE46-225F-5B4D-AC35-686716AACAEE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68662-C3F7-C14F-9A4B-E85069263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BE46-225F-5B4D-AC35-686716AACAEE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68662-C3F7-C14F-9A4B-E85069263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BE46-225F-5B4D-AC35-686716AACAEE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68662-C3F7-C14F-9A4B-E85069263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BE46-225F-5B4D-AC35-686716AACAEE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68662-C3F7-C14F-9A4B-E85069263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BE46-225F-5B4D-AC35-686716AACAEE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68662-C3F7-C14F-9A4B-E85069263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BE46-225F-5B4D-AC35-686716AACAEE}" type="datetimeFigureOut">
              <a:rPr lang="en-US" smtClean="0"/>
              <a:t>5/6/26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68662-C3F7-C14F-9A4B-E85069263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BE46-225F-5B4D-AC35-686716AACAEE}" type="datetimeFigureOut">
              <a:rPr lang="en-US" smtClean="0"/>
              <a:t>5/6/26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68662-C3F7-C14F-9A4B-E85069263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BE46-225F-5B4D-AC35-686716AACAEE}" type="datetimeFigureOut">
              <a:rPr lang="en-US" smtClean="0"/>
              <a:t>5/6/26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68662-C3F7-C14F-9A4B-E85069263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BE46-225F-5B4D-AC35-686716AACAEE}" type="datetimeFigureOut">
              <a:rPr lang="en-US" smtClean="0"/>
              <a:t>5/6/26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68662-C3F7-C14F-9A4B-E85069263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BE46-225F-5B4D-AC35-686716AACAEE}" type="datetimeFigureOut">
              <a:rPr lang="en-US" smtClean="0"/>
              <a:t>5/6/26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68662-C3F7-C14F-9A4B-E85069263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BE46-225F-5B4D-AC35-686716AACAEE}" type="datetimeFigureOut">
              <a:rPr lang="en-US" smtClean="0"/>
              <a:t>5/6/26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68662-C3F7-C14F-9A4B-E850692639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CBE46-225F-5B4D-AC35-686716AACAEE}" type="datetimeFigureOut">
              <a:rPr lang="en-US" smtClean="0"/>
              <a:t>5/6/26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68662-C3F7-C14F-9A4B-E850692639A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l-GR" i="1" dirty="0"/>
              <a:t>ΟΔΥΣΣΕΙΑ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Ἄνδρα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μοι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ἔννεπε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Μοῦσα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πολύτροπον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BAB8B-866D-4C82-98BC-56FC94877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GR" dirty="0">
                <a:solidFill>
                  <a:srgbClr val="999999"/>
                </a:solidFill>
                <a:latin typeface="Calibri" panose="020F0502020204030204" pitchFamily="34" charset="0"/>
              </a:rPr>
              <a:t>… </a:t>
            </a:r>
            <a:r>
              <a:rPr lang="en-GR" altLang="en-GR" dirty="0">
                <a:solidFill>
                  <a:srgbClr val="333333"/>
                </a:solidFill>
                <a:latin typeface="Calibri" panose="020F0502020204030204" pitchFamily="34" charset="0"/>
              </a:rPr>
              <a:t>τῶν ἁμόθεν γε, θεά, θύγατερ Διός, εἰπὲ καὶ ἡμῖν</a:t>
            </a:r>
            <a:r>
              <a:rPr lang="el-GR" altLang="en-GR" dirty="0">
                <a:solidFill>
                  <a:srgbClr val="333333"/>
                </a:solidFill>
                <a:latin typeface="Calibri" panose="020F0502020204030204" pitchFamily="34" charset="0"/>
              </a:rPr>
              <a:t>…</a:t>
            </a:r>
            <a:endParaRPr lang="en-G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679540A-48F9-8345-2C4C-A607BB6D94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2570520"/>
            <a:ext cx="7300588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Τότε λοιπόν οι άλλοι, όσοι ξέφυγαν τον άθλιον όλεθρο, όλοι τους ήσαν</a:t>
            </a:r>
            <a:b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σπίτι τους, γλιτώνοντας κι απ᾽ του πολέμου κι απ᾽ της θάλασσας τη μάχη.</a:t>
            </a:r>
            <a:b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Μόνο εκείνον, που τον παίδευε πόθος διπλός, του γυρισμού</a:t>
            </a:r>
            <a:b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και της γυναίκας του, τον έκρυβε κοντά της μια νεράιδα,</a:t>
            </a:r>
            <a:b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η Καλυψώ, θεά σεμνή κι αρχοντική, στις θολωτές σπηλιές της,</a:t>
            </a:r>
            <a:b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γιατί τον ήθελε δικό της.</a:t>
            </a:r>
            <a:b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Κι όταν, με του καιρού τ᾽ αλλάγματα, ο χρόνος ήλθε που του ορίσαν οι θεοί</a:t>
            </a:r>
            <a:b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να δει κι αυτός το σπίτι του, να φτάσει στην Ιθάκη,</a:t>
            </a:r>
            <a:b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ούτε κι εκεί δεν έλειψαν οι αγώνες, κι ας ήταν πια με τους δικούς του.</a:t>
            </a:r>
            <a:endParaRPr kumimoji="0" lang="en-GR" altLang="en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12883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Δράση της </a:t>
            </a:r>
            <a:r>
              <a:rPr lang="el-GR" i="1" dirty="0"/>
              <a:t>Οδύσσειας</a:t>
            </a:r>
            <a:br>
              <a:rPr lang="el-GR" i="1" dirty="0"/>
            </a:br>
            <a:r>
              <a:rPr lang="el-GR" i="1" dirty="0"/>
              <a:t>εκτέλεση του θέματος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40 ΜΟΝΟΝ μέρες, 16 μέρες + νύχτες </a:t>
            </a:r>
            <a:r>
              <a:rPr lang="el-GR" dirty="0" err="1"/>
              <a:t>αφηγημένη</a:t>
            </a:r>
            <a:r>
              <a:rPr lang="el-GR" dirty="0"/>
              <a:t> δράση  </a:t>
            </a:r>
          </a:p>
          <a:p>
            <a:r>
              <a:rPr lang="el-GR" sz="2400" i="1" dirty="0"/>
              <a:t>Στην αρχή της 13</a:t>
            </a:r>
            <a:r>
              <a:rPr lang="el-GR" sz="2400" i="1" baseline="30000" dirty="0"/>
              <a:t>ης</a:t>
            </a:r>
            <a:r>
              <a:rPr lang="el-GR" sz="2400" i="1" dirty="0"/>
              <a:t> ραψωδίας ο Οδυσσέας φτάνει στην Ιθάκη</a:t>
            </a:r>
          </a:p>
          <a:p>
            <a:r>
              <a:rPr lang="el-GR" sz="2400" i="1" dirty="0"/>
              <a:t>Στο τέλος της 23</a:t>
            </a:r>
            <a:r>
              <a:rPr lang="el-GR" sz="2400" i="1" baseline="30000" dirty="0"/>
              <a:t>ης</a:t>
            </a:r>
            <a:r>
              <a:rPr lang="el-GR" sz="2400" i="1" dirty="0"/>
              <a:t> ραψωδίας τον αναγνωρίζει η Πηνελόπη</a:t>
            </a:r>
          </a:p>
          <a:p>
            <a:r>
              <a:rPr lang="el-GR" sz="2400" i="1" dirty="0"/>
              <a:t>= 5 μόλις μέρες </a:t>
            </a:r>
          </a:p>
          <a:p>
            <a:pPr marL="0" indent="0"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5 μεγάλα αφηγηματικά </a:t>
            </a:r>
            <a:r>
              <a:rPr lang="el-GR" b="1" i="1" dirty="0"/>
              <a:t>σύνολα</a:t>
            </a:r>
            <a:br>
              <a:rPr lang="en-US" b="1" i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1. Η Ιθάκη πριν από την επιστροφή του Οδυσσέα (ραψ. α – β) </a:t>
            </a:r>
          </a:p>
          <a:p>
            <a:endParaRPr lang="el-GR" dirty="0"/>
          </a:p>
          <a:p>
            <a:r>
              <a:rPr lang="el-GR" dirty="0"/>
              <a:t>2. Το ταξίδι του Τηλέμαχου στην Πύλο και την Σπάρτη (ραψ. γ – δ)</a:t>
            </a:r>
          </a:p>
          <a:p>
            <a:endParaRPr lang="el-GR" dirty="0"/>
          </a:p>
          <a:p>
            <a:pPr>
              <a:buNone/>
            </a:pPr>
            <a:r>
              <a:rPr lang="el-GR" dirty="0"/>
              <a:t>(</a:t>
            </a:r>
            <a:r>
              <a:rPr lang="el-GR" b="1" dirty="0"/>
              <a:t>συνολικά 4 ραψωδίες</a:t>
            </a:r>
            <a:r>
              <a:rPr lang="el-GR" dirty="0"/>
              <a:t>: </a:t>
            </a:r>
            <a:r>
              <a:rPr lang="el-GR" i="1" dirty="0"/>
              <a:t>Τηλεμάχεια)</a:t>
            </a:r>
            <a:r>
              <a:rPr lang="el-GR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5 μεγάλα αφηγηματικά </a:t>
            </a:r>
            <a:r>
              <a:rPr lang="el-GR" b="1" i="1" dirty="0"/>
              <a:t>σύνολα</a:t>
            </a:r>
            <a:br>
              <a:rPr lang="en-US" b="1" i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/>
          </a:p>
          <a:p>
            <a:r>
              <a:rPr lang="el-GR" dirty="0"/>
              <a:t>3. Το ταξίδι του Οδυσσέα με σχεδία από την Ωγυγία στην Σχερία (ραψ. ε) </a:t>
            </a:r>
          </a:p>
          <a:p>
            <a:r>
              <a:rPr lang="el-GR" dirty="0"/>
              <a:t>4. Ο Οδυσσέας στην Σχερία, το νησί των Φαιάκων. Ο ήρωας διηγείται τις περιπέτειές του. (ραψ. ζ– μ)</a:t>
            </a:r>
          </a:p>
          <a:p>
            <a:r>
              <a:rPr lang="el-GR" dirty="0"/>
              <a:t>[</a:t>
            </a:r>
            <a:r>
              <a:rPr lang="el-GR" b="1" i="1" dirty="0"/>
              <a:t>Απόλογοι</a:t>
            </a:r>
            <a:r>
              <a:rPr lang="el-GR" dirty="0"/>
              <a:t> </a:t>
            </a:r>
            <a:r>
              <a:rPr lang="el-GR" b="1" dirty="0"/>
              <a:t>ι, κ, λ, μ</a:t>
            </a:r>
            <a:r>
              <a:rPr lang="el-GR" dirty="0"/>
              <a:t>]</a:t>
            </a:r>
          </a:p>
          <a:p>
            <a:pPr>
              <a:buNone/>
            </a:pPr>
            <a:r>
              <a:rPr lang="el-GR" b="1" dirty="0"/>
              <a:t>(συνολικά 8 ραψωδίες</a:t>
            </a:r>
            <a:r>
              <a:rPr lang="el-GR" dirty="0"/>
              <a:t>)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5 μεγάλα αφηγηματικά </a:t>
            </a:r>
            <a:r>
              <a:rPr lang="el-GR" b="1" i="1" dirty="0"/>
              <a:t>σύνολα</a:t>
            </a:r>
            <a:br>
              <a:rPr lang="en-US" b="1" i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n-US" dirty="0"/>
              <a:t>5</a:t>
            </a:r>
            <a:r>
              <a:rPr lang="en-US" b="1" dirty="0"/>
              <a:t>. </a:t>
            </a:r>
            <a:r>
              <a:rPr lang="el-GR" b="1" dirty="0"/>
              <a:t>Ο Οδυσσέας στην Ιθάκη (ραψ. ν – ω)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(συνολικά </a:t>
            </a:r>
            <a:r>
              <a:rPr lang="el-GR" b="1" dirty="0"/>
              <a:t>12 ραψωδίες</a:t>
            </a:r>
            <a:r>
              <a:rPr lang="el-GR" dirty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Διμερής δομή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1. 12 ραψωδίες: όλοι οι συμμετέχοντες ετοιμάζονται για την επιστροφή του Οδυσσέα στην Ιθάκη.</a:t>
            </a:r>
          </a:p>
          <a:p>
            <a:endParaRPr lang="el-GR" dirty="0"/>
          </a:p>
          <a:p>
            <a:r>
              <a:rPr lang="el-GR" dirty="0"/>
              <a:t>2. 12 ραψωδίες: η ίδια η επιστροφή (νόστος). Ανάκτηση και διασφάλιση των αγαθών του Οδυσσέα.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1CF44-9916-C145-A9F3-A6B683C68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Η υπόθεση διαδραματίζεται σε: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68FF4-58A8-A842-BE35-8E2005A90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τρεις κύριους τόπους</a:t>
            </a:r>
          </a:p>
          <a:p>
            <a:r>
              <a:rPr lang="el-GR" dirty="0"/>
              <a:t>δύο δευτερεύοντες  </a:t>
            </a:r>
          </a:p>
          <a:p>
            <a:pPr lvl="1"/>
            <a:r>
              <a:rPr lang="el-GR" dirty="0"/>
              <a:t>Τρεις: </a:t>
            </a:r>
          </a:p>
          <a:p>
            <a:pPr lvl="2"/>
            <a:r>
              <a:rPr lang="el-GR" dirty="0" err="1"/>
              <a:t>Ωγυγία</a:t>
            </a:r>
            <a:r>
              <a:rPr lang="el-GR" dirty="0"/>
              <a:t> (νησί Καλυψώς)</a:t>
            </a:r>
          </a:p>
          <a:p>
            <a:pPr lvl="2"/>
            <a:r>
              <a:rPr lang="el-GR" dirty="0" err="1"/>
              <a:t>Σχερία</a:t>
            </a:r>
            <a:r>
              <a:rPr lang="el-GR" dirty="0"/>
              <a:t> (νησί Φαιάκων)</a:t>
            </a:r>
          </a:p>
          <a:p>
            <a:pPr lvl="2"/>
            <a:r>
              <a:rPr lang="el-GR" dirty="0"/>
              <a:t>Ιθάκη (πατρίδα)</a:t>
            </a:r>
          </a:p>
          <a:p>
            <a:r>
              <a:rPr lang="el-GR" dirty="0"/>
              <a:t>- Δύο:</a:t>
            </a:r>
          </a:p>
          <a:p>
            <a:pPr lvl="1"/>
            <a:r>
              <a:rPr lang="el-GR" dirty="0"/>
              <a:t>Παλάτι του </a:t>
            </a:r>
            <a:r>
              <a:rPr lang="el-GR" dirty="0" err="1"/>
              <a:t>Νέστορα</a:t>
            </a:r>
            <a:r>
              <a:rPr lang="el-GR" dirty="0"/>
              <a:t> στην </a:t>
            </a:r>
            <a:r>
              <a:rPr lang="el-GR" dirty="0" err="1"/>
              <a:t>Πύλο</a:t>
            </a:r>
            <a:endParaRPr lang="el-GR" dirty="0"/>
          </a:p>
          <a:p>
            <a:pPr lvl="1"/>
            <a:r>
              <a:rPr lang="el-GR" dirty="0"/>
              <a:t>Παλάτι της Ελένης στη Σπάρτη </a:t>
            </a:r>
          </a:p>
          <a:p>
            <a:pPr lvl="1"/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2589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3D175-51AE-064E-B320-A83BBB9F7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Κύκλια Έπη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CA0FA-A7DF-DC4F-B870-ECCA1518C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i="1" dirty="0"/>
              <a:t>Κύπρια</a:t>
            </a:r>
            <a:r>
              <a:rPr lang="el-GR" dirty="0"/>
              <a:t>: γεγονότα του πολέμου έως την αρχή της </a:t>
            </a:r>
            <a:r>
              <a:rPr lang="el-GR" i="1" dirty="0" err="1"/>
              <a:t>Ιλιάδας</a:t>
            </a:r>
            <a:endParaRPr lang="el-GR" i="1" dirty="0"/>
          </a:p>
          <a:p>
            <a:r>
              <a:rPr lang="el-GR" i="1" dirty="0"/>
              <a:t>(</a:t>
            </a:r>
            <a:r>
              <a:rPr lang="el-GR" i="1" dirty="0" err="1"/>
              <a:t>Ιλιάδα</a:t>
            </a:r>
            <a:r>
              <a:rPr lang="el-GR" i="1" dirty="0"/>
              <a:t>)</a:t>
            </a:r>
          </a:p>
          <a:p>
            <a:r>
              <a:rPr lang="el-GR" i="1" dirty="0" err="1"/>
              <a:t>Αιθιοπίς</a:t>
            </a:r>
            <a:r>
              <a:rPr lang="el-GR" dirty="0"/>
              <a:t> (τα μετά την </a:t>
            </a:r>
            <a:r>
              <a:rPr lang="el-GR" dirty="0" err="1"/>
              <a:t>Ιλιάδα</a:t>
            </a:r>
            <a:r>
              <a:rPr lang="el-GR" dirty="0"/>
              <a:t> έως τον φόνο του Αχιλλέα από τον Πάρη και τον Απόλλωνα)</a:t>
            </a:r>
          </a:p>
          <a:p>
            <a:r>
              <a:rPr lang="el-GR" i="1" dirty="0"/>
              <a:t>Μικρά </a:t>
            </a:r>
            <a:r>
              <a:rPr lang="el-GR" i="1" dirty="0" err="1"/>
              <a:t>Ιλιάς</a:t>
            </a:r>
            <a:r>
              <a:rPr lang="el-GR" dirty="0"/>
              <a:t> (από τη διαμάχη του Οδυσσέα και του Αίαντα, έως τον Δούρειο Ίππο, άλωση της Τροίας, επιστροφή των Αχαιών)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076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9C39C-0207-CB4F-91C8-A0677B2F9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Κύκλια Έπη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C2840-D004-9047-9391-FC1CF7AF9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i="1" dirty="0"/>
              <a:t>Ν</a:t>
            </a:r>
            <a:r>
              <a:rPr lang="en-US" i="1" dirty="0" err="1"/>
              <a:t>ό</a:t>
            </a:r>
            <a:r>
              <a:rPr lang="el-GR" i="1" dirty="0" err="1"/>
              <a:t>στοι</a:t>
            </a:r>
            <a:r>
              <a:rPr lang="el-GR" i="1" dirty="0"/>
              <a:t> </a:t>
            </a:r>
            <a:r>
              <a:rPr lang="el-GR" dirty="0"/>
              <a:t>(επιστροφές των πολεμιστών έως την επάνοδο του Αγαμέμνονα, και του Μενέλαου με την Ελένη)</a:t>
            </a:r>
          </a:p>
          <a:p>
            <a:r>
              <a:rPr lang="el-GR" dirty="0"/>
              <a:t>(</a:t>
            </a:r>
            <a:r>
              <a:rPr lang="el-GR" i="1" dirty="0"/>
              <a:t>Οδύσσεια</a:t>
            </a:r>
            <a:r>
              <a:rPr lang="el-GR" dirty="0"/>
              <a:t>)</a:t>
            </a:r>
          </a:p>
          <a:p>
            <a:r>
              <a:rPr lang="el-GR" i="1" dirty="0" err="1"/>
              <a:t>Τηλεγονία</a:t>
            </a:r>
            <a:r>
              <a:rPr lang="el-GR" dirty="0"/>
              <a:t> (από την ολοκλήρωση του νόστου έως </a:t>
            </a:r>
            <a:r>
              <a:rPr lang="el-GR"/>
              <a:t>τον θάνατό του)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135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B4DE5-EFD7-0FEF-2D53-530587D78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Προο</a:t>
            </a:r>
            <a:r>
              <a:rPr lang="en-GR" dirty="0"/>
              <a:t>ί</a:t>
            </a:r>
            <a:r>
              <a:rPr lang="el-GR" dirty="0" err="1"/>
              <a:t>μιο</a:t>
            </a:r>
            <a:br>
              <a:rPr lang="el-GR" dirty="0"/>
            </a:br>
            <a:r>
              <a:rPr lang="el-GR" dirty="0"/>
              <a:t>α 1-10 </a:t>
            </a:r>
            <a:endParaRPr lang="en-GR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EDA81E5-6CB3-3C13-A12E-CAAEBD810A55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1210963" y="2270268"/>
            <a:ext cx="6215448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Ἄνδρα μοι ἔννεπε, Μοῦσα, πολύτροπον, ὃς μάλα πολλὰ</a:t>
            </a:r>
            <a:b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πλάγχθη, ἐπεὶ Τροίης ἱερὸν πτολίεθρον ἔπερσε·</a:t>
            </a:r>
            <a:b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πολλῶν δ᾽ ἀνθρώπων ἴδεν ἄστεα καὶ νόον ἔγνω,</a:t>
            </a:r>
            <a:b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πολλὰ δ᾽ ὅ γ᾽ ἐν πόντῳ πάθεν ἄλγεα ὃν κατὰ θυμόν,</a:t>
            </a:r>
            <a:b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" panose="020F0502020204030204" pitchFamily="34" charset="0"/>
              </a:rPr>
              <a:t>5</a:t>
            </a:r>
            <a: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ἀρνύμενος ἥν τε ψυχὴν καὶ νόστον ἑταίρων.</a:t>
            </a:r>
            <a:b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ἀλλ᾽ οὐδ᾽ ὣς ἑτάρους ἐρρύσατο, ἱέμενός περ·</a:t>
            </a:r>
            <a:b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αὐτῶν γὰρ σφετέρῃσιν ἀτασθαλίῃσιν ὄλοντο,</a:t>
            </a:r>
            <a:b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νήπιοι, οἳ κατὰ βοῦς Ὑπερίονος Ἠελίοιο</a:t>
            </a:r>
            <a:b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ἤσθιον· αὐτὰρ ὁ τοῖσιν ἀφείλετο νόστιμον ἦμαρ.</a:t>
            </a:r>
            <a:b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" panose="020F0502020204030204" pitchFamily="34" charset="0"/>
              </a:rPr>
              <a:t>10</a:t>
            </a:r>
            <a:r>
              <a:rPr kumimoji="0" lang="en-GR" altLang="en-GR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τῶν ἁμόθεν γε, θεά, θύγατερ Διός, εἰπὲ καὶ ἡμῖν.</a:t>
            </a:r>
            <a:endParaRPr kumimoji="0" lang="en-GR" altLang="en-G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32465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72975-CD31-4563-1F13-13D0477D0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Προοίμιο</a:t>
            </a:r>
            <a:br>
              <a:rPr lang="el-GR" dirty="0"/>
            </a:br>
            <a:r>
              <a:rPr lang="el-GR" dirty="0"/>
              <a:t>α 1-10</a:t>
            </a:r>
            <a:endParaRPr lang="en-G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6F1811B-489C-E0DF-A879-6D49571EB6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17838" y="1216800"/>
            <a:ext cx="7883611" cy="3787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Τον άντρα, Μούσα, τον πολύτροπο να μου ανιστορήσεις, που βρέθηκε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ως τα πέρατα του κόσμου να γυρνά, αφού της Τροίας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πάτησε το κάστρο το ιερό.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Γνώρισε πολιτείες πολλές, έμαθε πολλών ανθρώπων τις βουλές,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κι έζησε, καταμεσής στο πέλαγος, πάθη πολλά που τον σημάδεψαν,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σηκώνοντας το βάρος για τη δική του τη ζωή και των συντρόφων του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τον γυρισμό. Κι όμως δεν μπόρεσε, που τόσο επιθυμούσε,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να σώσει τους συντρόφους.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Γιατί εκείνοι χάθηκαν απ᾽ τα δικά τους τα μεγάλα σφάλματα,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νήπιοι και μωροί, που πήγαν κι έφαγαν τα βόδια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του υπέρλαμπρου Ήλιου· κι αυτός τους άρπαξε του γυρισμού τη μέρα.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Από όπου θες, θεά, ξεκίνα την αυτή την ιστορία, κόρη του Δία,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" panose="020F0502020204030204" pitchFamily="34" charset="0"/>
              </a:rPr>
              <a:t>10</a:t>
            </a: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και πες την και σ᾽ εμάς.</a:t>
            </a:r>
            <a:endParaRPr kumimoji="0" lang="en-GR" altLang="en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32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95D8E-8C92-DEB0-B372-B1F266112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Προοίμιο</a:t>
            </a:r>
            <a:br>
              <a:rPr lang="el-GR" dirty="0"/>
            </a:br>
            <a:r>
              <a:rPr lang="el-GR" dirty="0"/>
              <a:t>α 1-10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1400A-FC7D-F939-7A83-D5940AD84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Λιγότερο εστιασμένο</a:t>
            </a:r>
          </a:p>
          <a:p>
            <a:r>
              <a:rPr lang="el-GR" dirty="0"/>
              <a:t>Λιγότερο δυναμικό </a:t>
            </a:r>
          </a:p>
          <a:p>
            <a:r>
              <a:rPr lang="el-GR" dirty="0"/>
              <a:t>Λιγότερο δραματικό </a:t>
            </a:r>
          </a:p>
          <a:p>
            <a:r>
              <a:rPr lang="el-GR" dirty="0"/>
              <a:t>Λιγότερο αγωνιώδες</a:t>
            </a:r>
          </a:p>
          <a:p>
            <a:endParaRPr lang="el-GR" dirty="0"/>
          </a:p>
          <a:p>
            <a:pPr marL="0" indent="0" algn="ctr">
              <a:buNone/>
            </a:pPr>
            <a:r>
              <a:rPr lang="el-GR" dirty="0"/>
              <a:t>από αυτό της </a:t>
            </a:r>
            <a:r>
              <a:rPr lang="el-GR" i="1" dirty="0" err="1"/>
              <a:t>Ιλιάδας</a:t>
            </a:r>
            <a:endParaRPr lang="en-GR" i="1" dirty="0"/>
          </a:p>
        </p:txBody>
      </p:sp>
    </p:spTree>
    <p:extLst>
      <p:ext uri="{BB962C8B-B14F-4D97-AF65-F5344CB8AC3E}">
        <p14:creationId xmlns:p14="http://schemas.microsoft.com/office/powerpoint/2010/main" val="365190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F1B58-768E-C505-0E1D-83DDFAAB9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έπος με θέμα τον Οδυσσέα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B94B9-0B18-5106-BA84-7BECEF6DE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 πολεμιστής της Τροίας </a:t>
            </a:r>
          </a:p>
          <a:p>
            <a:r>
              <a:rPr lang="el-GR" dirty="0"/>
              <a:t>Ο </a:t>
            </a:r>
            <a:r>
              <a:rPr lang="el-GR" dirty="0" err="1"/>
              <a:t>πολύπλαγκτος</a:t>
            </a:r>
            <a:r>
              <a:rPr lang="el-GR" dirty="0"/>
              <a:t> </a:t>
            </a:r>
          </a:p>
          <a:p>
            <a:pPr lvl="1"/>
            <a:r>
              <a:rPr lang="el-GR" dirty="0"/>
              <a:t>Ευφυία</a:t>
            </a:r>
          </a:p>
          <a:p>
            <a:pPr lvl="1"/>
            <a:r>
              <a:rPr lang="el-GR" dirty="0"/>
              <a:t>Επιδεξιότητα </a:t>
            </a:r>
          </a:p>
          <a:p>
            <a:pPr lvl="1"/>
            <a:r>
              <a:rPr lang="el-GR" dirty="0"/>
              <a:t>Διπλωματικότητα</a:t>
            </a:r>
          </a:p>
          <a:p>
            <a:pPr lvl="1"/>
            <a:r>
              <a:rPr lang="el-GR" dirty="0"/>
              <a:t>Ρεαλισμός</a:t>
            </a:r>
          </a:p>
          <a:p>
            <a:pPr lvl="1"/>
            <a:r>
              <a:rPr lang="el-GR" dirty="0"/>
              <a:t>Ακατάβλητη επιθυμία για επιβίωση </a:t>
            </a:r>
          </a:p>
          <a:p>
            <a:pPr lvl="1"/>
            <a:r>
              <a:rPr lang="el-GR" dirty="0"/>
              <a:t>Επινοητικότητα </a:t>
            </a:r>
          </a:p>
          <a:p>
            <a:pPr lvl="1"/>
            <a:r>
              <a:rPr lang="el-GR" dirty="0"/>
              <a:t>Ελπίδα </a:t>
            </a:r>
          </a:p>
          <a:p>
            <a:pPr lvl="1"/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510490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pPr algn="ctr">
              <a:buNone/>
            </a:pPr>
            <a:r>
              <a:rPr lang="el-GR" sz="4000" dirty="0"/>
              <a:t>Το ανθρώπινο πνεύμα </a:t>
            </a:r>
          </a:p>
          <a:p>
            <a:pPr algn="ctr">
              <a:buNone/>
            </a:pPr>
            <a:r>
              <a:rPr lang="el-GR" sz="4000" dirty="0"/>
              <a:t>στο τέλος πάντα νικά </a:t>
            </a:r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D050D-9886-8E8C-5EFF-BB6340CA7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Οδυσσεύς</a:t>
            </a:r>
            <a:br>
              <a:rPr lang="el-GR" dirty="0"/>
            </a:br>
            <a:r>
              <a:rPr lang="el-GR" dirty="0" err="1"/>
              <a:t>Ολυσσεύς</a:t>
            </a:r>
            <a:r>
              <a:rPr lang="el-GR" dirty="0"/>
              <a:t> 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0E1ED-0EF0-8755-E32B-26F673FCA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 err="1"/>
              <a:t>Προελληνικ</a:t>
            </a:r>
            <a:r>
              <a:rPr lang="en-GR" dirty="0"/>
              <a:t>ό</a:t>
            </a:r>
            <a:r>
              <a:rPr lang="el-GR" dirty="0"/>
              <a:t> όνομα του </a:t>
            </a:r>
            <a:r>
              <a:rPr lang="el-GR" dirty="0" err="1"/>
              <a:t>αιγαιικού</a:t>
            </a:r>
            <a:r>
              <a:rPr lang="el-GR" dirty="0"/>
              <a:t> χώρου </a:t>
            </a:r>
          </a:p>
          <a:p>
            <a:endParaRPr lang="el-GR" dirty="0"/>
          </a:p>
          <a:p>
            <a:r>
              <a:rPr lang="el-GR" dirty="0"/>
              <a:t>Ναυτικός 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908722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τρία αφηγηματικά </a:t>
            </a:r>
            <a:r>
              <a:rPr lang="el-GR" b="1" i="1" dirty="0"/>
              <a:t>μοτίβα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l-GR" dirty="0"/>
          </a:p>
          <a:p>
            <a:pPr marL="514350" indent="-514350">
              <a:buFont typeface="+mj-lt"/>
              <a:buAutoNum type="arabicPeriod"/>
            </a:pPr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ναυτικές ιστορίες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τρωικός πόλεμος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καθυστερημένη επιστροφή του συζύγου στην πατρίδα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8CE32-6953-2916-BDB1-8374A7041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GR" dirty="0">
                <a:solidFill>
                  <a:srgbClr val="999999"/>
                </a:solidFill>
                <a:latin typeface="Calibri" panose="020F0502020204030204" pitchFamily="34" charset="0"/>
              </a:rPr>
              <a:t>… </a:t>
            </a:r>
            <a:r>
              <a:rPr lang="en-GR" altLang="en-GR" dirty="0">
                <a:solidFill>
                  <a:srgbClr val="333333"/>
                </a:solidFill>
                <a:latin typeface="Calibri" panose="020F0502020204030204" pitchFamily="34" charset="0"/>
              </a:rPr>
              <a:t>τῶν ἁμόθεν γε, θεά, θύγατερ Διός, εἰπὲ καὶ ἡμῖν</a:t>
            </a:r>
            <a:r>
              <a:rPr lang="el-GR" altLang="en-GR" dirty="0">
                <a:solidFill>
                  <a:srgbClr val="333333"/>
                </a:solidFill>
                <a:latin typeface="Calibri" panose="020F0502020204030204" pitchFamily="34" charset="0"/>
              </a:rPr>
              <a:t>…</a:t>
            </a:r>
            <a:endParaRPr lang="en-G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88D8002-4F8F-E8AB-1BDE-313C2C2FC2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79373" y="2471351"/>
            <a:ext cx="5733535" cy="3198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Ἔνθ᾽ ἄλλοι μὲν πάντες, ὅσοι φύγον αἰπὺν ὄλεθρον,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οἴκοι ἔσαν, πόλεμόν τε πεφευγότες ἠδὲ θάλασσαν·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τὸν δ᾽ οἶον, νόστου κεχρημένον ἠδὲ γυναικός,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νύμφη πότνι᾽ ἔρυκε Καλυψώ, δῖα θεάων,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" panose="020F0502020204030204" pitchFamily="34" charset="0"/>
              </a:rPr>
              <a:t>15</a:t>
            </a: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ἐν σπέσσι γλαφυροῖσι, λιλαιομένη πόσιν εἶναι.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ἀλλ᾽ ὅτε δὴ ἔτος ἦλθε περιπλομένων ἐνιαυτῶν,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τῷ οἱ ἐπεκλώσαντο θεοὶ οἶκόνδε νέεσθαι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εἰς Ἰθάκην, οὐδ᾽ ἔνθα πεφυγμένος ἦεν ἀέθλων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καὶ μετὰ οἷσι φίλοισι. θεοὶ δ᾽ ἐλέαιρον ἅπαντες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999999"/>
                </a:solidFill>
                <a:effectLst/>
                <a:latin typeface="Calibri" panose="020F0502020204030204" pitchFamily="34" charset="0"/>
              </a:rPr>
              <a:t>20</a:t>
            </a: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νόσφι Ποσειδάωνος· ὁ δ᾽ ἀσπερχὲς μενέαινεν</a:t>
            </a:r>
            <a:b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GR" altLang="en-GR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</a:rPr>
              <a:t>ἀντιθέῳ Ὀδυσῆϊ πάρος ἣν γαῖαν ἱκέσθαι.</a:t>
            </a:r>
            <a:endParaRPr kumimoji="0" lang="en-GR" altLang="en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49207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955</Words>
  <Application>Microsoft Macintosh PowerPoint</Application>
  <PresentationFormat>On-screen Show (4:3)</PresentationFormat>
  <Paragraphs>92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ΟΔΥΣΣΕΙΑ</vt:lpstr>
      <vt:lpstr>Προοίμιο α 1-10 </vt:lpstr>
      <vt:lpstr>Προοίμιο α 1-10</vt:lpstr>
      <vt:lpstr>Προοίμιο α 1-10</vt:lpstr>
      <vt:lpstr>έπος με θέμα τον Οδυσσέα</vt:lpstr>
      <vt:lpstr>PowerPoint Presentation</vt:lpstr>
      <vt:lpstr>Οδυσσεύς Ολυσσεύς </vt:lpstr>
      <vt:lpstr>τρία αφηγηματικά μοτίβα</vt:lpstr>
      <vt:lpstr>… τῶν ἁμόθεν γε, θεά, θύγατερ Διός, εἰπὲ καὶ ἡμῖν…</vt:lpstr>
      <vt:lpstr>… τῶν ἁμόθεν γε, θεά, θύγατερ Διός, εἰπὲ καὶ ἡμῖν…</vt:lpstr>
      <vt:lpstr>Δράση της Οδύσσειας εκτέλεση του θέματος</vt:lpstr>
      <vt:lpstr>5 μεγάλα αφηγηματικά σύνολα </vt:lpstr>
      <vt:lpstr>5 μεγάλα αφηγηματικά σύνολα </vt:lpstr>
      <vt:lpstr>5 μεγάλα αφηγηματικά σύνολα </vt:lpstr>
      <vt:lpstr>Διμερής δομή</vt:lpstr>
      <vt:lpstr>Η υπόθεση διαδραματίζεται σε:</vt:lpstr>
      <vt:lpstr>Κύκλια Έπη </vt:lpstr>
      <vt:lpstr>Κύκλια Έπη </vt:lpstr>
    </vt:vector>
  </TitlesOfParts>
  <Company>BD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ΟΔΥΣΣΕΙΑ</dc:title>
  <dc:creator>E Coleman</dc:creator>
  <cp:lastModifiedBy>Καρακάντζα Ευφημία</cp:lastModifiedBy>
  <cp:revision>7</cp:revision>
  <dcterms:created xsi:type="dcterms:W3CDTF">2012-04-22T19:07:27Z</dcterms:created>
  <dcterms:modified xsi:type="dcterms:W3CDTF">2026-05-06T12:31:31Z</dcterms:modified>
</cp:coreProperties>
</file>