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58" r:id="rId9"/>
    <p:sldId id="265" r:id="rId10"/>
    <p:sldId id="264" r:id="rId11"/>
    <p:sldId id="266" r:id="rId12"/>
    <p:sldId id="267" r:id="rId13"/>
    <p:sldId id="269" r:id="rId14"/>
    <p:sldId id="270" r:id="rId15"/>
    <p:sldId id="274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7" r:id="rId24"/>
    <p:sldId id="279" r:id="rId25"/>
    <p:sldId id="280" r:id="rId26"/>
    <p:sldId id="281" r:id="rId27"/>
    <p:sldId id="282" r:id="rId28"/>
    <p:sldId id="283" r:id="rId29"/>
    <p:sldId id="288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2"/>
    <p:restoredTop sz="94721"/>
  </p:normalViewPr>
  <p:slideViewPr>
    <p:cSldViewPr snapToGrid="0" snapToObjects="1">
      <p:cViewPr varScale="1">
        <p:scale>
          <a:sx n="114" d="100"/>
          <a:sy n="114" d="100"/>
        </p:scale>
        <p:origin x="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7289-B32D-664F-830D-152262F1A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1219200"/>
            <a:ext cx="8144134" cy="2098431"/>
          </a:xfrm>
        </p:spPr>
        <p:txBody>
          <a:bodyPr/>
          <a:lstStyle/>
          <a:p>
            <a:pPr algn="ctr"/>
            <a:r>
              <a:rPr lang="el-GR" i="1" dirty="0"/>
              <a:t>ΠΑΤΡΟΚΛΕΙΑ</a:t>
            </a:r>
            <a:r>
              <a:rPr lang="el-GR" dirty="0"/>
              <a:t> </a:t>
            </a:r>
            <a:br>
              <a:rPr lang="el-GR" dirty="0"/>
            </a:br>
            <a:br>
              <a:rPr lang="el-GR" dirty="0"/>
            </a:br>
            <a:r>
              <a:rPr lang="el-GR" sz="3600" dirty="0"/>
              <a:t>ραψωδία Π της </a:t>
            </a:r>
            <a:r>
              <a:rPr lang="el-GR" sz="3600" i="1" dirty="0" err="1"/>
              <a:t>Ιλιάδας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8E469-12D0-2B43-8E71-71F9767C2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293031"/>
            <a:ext cx="8144134" cy="2061274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ΕΥΦΗΜΙΑ ΚΑΡΑΚΑΝΤΖΑ</a:t>
            </a:r>
          </a:p>
          <a:p>
            <a:pPr algn="ctr"/>
            <a:r>
              <a:rPr lang="el-GR" dirty="0"/>
              <a:t>ΚΑΘΗΓΗΤΡΙΑ ΑΡΧΑΙΑΣ ΕΛΛΗΝΙΚΗΣ ΦΙΛΟΛΟΓΙΑΣ </a:t>
            </a:r>
          </a:p>
          <a:p>
            <a:pPr algn="ctr"/>
            <a:r>
              <a:rPr lang="el-GR" dirty="0"/>
              <a:t>ΠΑΝΕΠΙΣΤΗΜΙΟ ΠΑΤΡΩΝ </a:t>
            </a:r>
          </a:p>
          <a:p>
            <a:pPr algn="ctr"/>
            <a:r>
              <a:rPr lang="el-GR" dirty="0"/>
              <a:t>στο </a:t>
            </a:r>
          </a:p>
          <a:p>
            <a:pPr algn="ctr"/>
            <a:r>
              <a:rPr lang="el-GR" dirty="0"/>
              <a:t>ΜΟΥΣΙΚΟ ΣΧΟΛΕΙΟ ΠΑΤΡΩΝ (20-3-2024)</a:t>
            </a:r>
          </a:p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0E07AC7-7F23-274E-B060-C852FFFB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9" y="0"/>
            <a:ext cx="4291801" cy="14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0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8663-B504-324C-9C2C-4E7759FA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Μυρμιδόνες </a:t>
            </a:r>
            <a:r>
              <a:rPr lang="en-US" dirty="0"/>
              <a:t> / </a:t>
            </a:r>
            <a:r>
              <a:rPr lang="el-GR" dirty="0"/>
              <a:t>ομηρικές παρομοιώσεις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246A-EA25-6848-88FA-7DC5F4A2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Σαν τις πέτρες ενός </a:t>
            </a:r>
            <a:r>
              <a:rPr lang="el-GR" dirty="0" err="1"/>
              <a:t>σφικτοδεμένου</a:t>
            </a:r>
            <a:r>
              <a:rPr lang="el-GR" dirty="0"/>
              <a:t> τοίχου</a:t>
            </a:r>
          </a:p>
          <a:p>
            <a:r>
              <a:rPr lang="el-GR" dirty="0"/>
              <a:t>Σαν τις σφήκες που τις ερεθίζουν τα παιδιά και ορμούν στους περαστικούς διαβάτες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0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62DE-8A15-D84B-98E3-80A4BFE4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Αριστεία Πατρόκλου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57491-DCA0-E541-AEF7-8367BD2A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Πάτροκλος σκορπίζει τους </a:t>
            </a:r>
            <a:r>
              <a:rPr lang="el-GR" dirty="0" err="1"/>
              <a:t>Παίονες</a:t>
            </a:r>
            <a:r>
              <a:rPr lang="el-GR" dirty="0"/>
              <a:t> σκοτώνει τον αρχηγό τους και σώζει το πλοία των Αχαιών</a:t>
            </a:r>
          </a:p>
          <a:p>
            <a:r>
              <a:rPr lang="el-GR" dirty="0"/>
              <a:t>Αριστείες αρχηγών των Μυρμιδόνων </a:t>
            </a:r>
          </a:p>
          <a:p>
            <a:r>
              <a:rPr lang="el-GR" dirty="0"/>
              <a:t>Οι Τρώες οπισθοχωρούν πίσω από την τάφρο </a:t>
            </a:r>
          </a:p>
          <a:p>
            <a:r>
              <a:rPr lang="el-GR" dirty="0"/>
              <a:t>Ο Έκτορας οπισθοχωρεί </a:t>
            </a:r>
          </a:p>
          <a:p>
            <a:r>
              <a:rPr lang="el-GR" dirty="0"/>
              <a:t>Ο Πάτροκλος καταδιώκει τους Τρώες και τους εξαναγκάζει να ξαναγυρίσουν προς την τάφρο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2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62DE-8A15-D84B-98E3-80A4BFE4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Αριστεία Πατρόκλου (Π 394-418)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57491-DCA0-E541-AEF7-8367BD2A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Σκοτώνει τους:</a:t>
            </a:r>
          </a:p>
          <a:p>
            <a:pPr lvl="1"/>
            <a:r>
              <a:rPr lang="el-GR" dirty="0" err="1"/>
              <a:t>Πρόνοο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Θέστορα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Ερύαλο</a:t>
            </a:r>
            <a:endParaRPr lang="el-GR" dirty="0"/>
          </a:p>
          <a:p>
            <a:pPr lvl="1"/>
            <a:r>
              <a:rPr lang="el-GR" dirty="0" err="1"/>
              <a:t>Ερύμαντα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Αμφοτερό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Επάλτη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Τληπόλεμο</a:t>
            </a:r>
            <a:endParaRPr lang="el-GR" dirty="0"/>
          </a:p>
          <a:p>
            <a:pPr lvl="1"/>
            <a:r>
              <a:rPr lang="el-GR" dirty="0" err="1"/>
              <a:t>Εχίο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Πύρη</a:t>
            </a:r>
            <a:endParaRPr lang="el-GR" dirty="0"/>
          </a:p>
          <a:p>
            <a:pPr lvl="1"/>
            <a:r>
              <a:rPr lang="el-GR" dirty="0" err="1"/>
              <a:t>Ιφέα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Εύιππο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Πολύμηλο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0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8675-53E2-B14F-B0EA-237B1698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Μονομαχία με Σαρπηδόνα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8D8C-49D8-634C-BC75-CA0D3A5C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Σαρπηδόνας ο </a:t>
            </a:r>
            <a:r>
              <a:rPr lang="el-GR" dirty="0" err="1"/>
              <a:t>Λύκιος</a:t>
            </a:r>
            <a:r>
              <a:rPr lang="el-GR" dirty="0"/>
              <a:t> είναι γιος του Δία και της Ευρώπης  </a:t>
            </a:r>
          </a:p>
          <a:p>
            <a:r>
              <a:rPr lang="el-GR" dirty="0"/>
              <a:t>Ο Δίας αφήνει να πέσουν ματωμένες κηλίδες πάνω στη γη όταν αποφασίζεται ο θάνατός του </a:t>
            </a:r>
          </a:p>
        </p:txBody>
      </p:sp>
    </p:spTree>
    <p:extLst>
      <p:ext uri="{BB962C8B-B14F-4D97-AF65-F5344CB8AC3E}">
        <p14:creationId xmlns:p14="http://schemas.microsoft.com/office/powerpoint/2010/main" val="229172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8675-53E2-B14F-B0EA-237B1698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Μονομαχία με Σαρπηδόνα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8D8C-49D8-634C-BC75-CA0D3A5C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Σαρπηδόνας πέφτει νεκρός</a:t>
            </a:r>
          </a:p>
          <a:p>
            <a:r>
              <a:rPr lang="el-GR" dirty="0"/>
              <a:t>Το σώμα του γυμνώνεται </a:t>
            </a:r>
          </a:p>
          <a:p>
            <a:r>
              <a:rPr lang="el-GR" dirty="0"/>
              <a:t>Ο Ύπνος και ο Θάνατος σηκώνουν το σώμα και το μεταφέρουν στη Λυκία για να ταφεί με τιμές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482F-C416-2B45-B97C-8EDA409E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ωραίος νεκρός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BEF655-12FC-8441-B9AE-6CCF40839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741" y="1724068"/>
            <a:ext cx="7954172" cy="5133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D2DFBE-5325-E74F-8CF2-BE9413B2C46F}"/>
              </a:ext>
            </a:extLst>
          </p:cNvPr>
          <p:cNvSpPr txBox="1"/>
          <p:nvPr/>
        </p:nvSpPr>
        <p:spPr>
          <a:xfrm>
            <a:off x="9704913" y="2106592"/>
            <a:ext cx="2598976" cy="206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Αθηναϊκός ερυθρόμορφος κρατήρας (περ. 550-500 π.Χ.). </a:t>
            </a:r>
          </a:p>
          <a:p>
            <a:r>
              <a:rPr lang="el-GR" dirty="0"/>
              <a:t>Μητροπολιτικό Μουσείο Νέας Υόρκης.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2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377B-5E5D-B34C-8935-67AC6BA5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Μέχρι τώρα … γεγονότα που συνδέονται αλυσιδωτά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3414-A371-6E45-B6A5-9ECB9427E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/>
          </a:p>
          <a:p>
            <a:r>
              <a:rPr lang="el-GR" dirty="0" err="1"/>
              <a:t>Αφηγηματολογικ</a:t>
            </a:r>
            <a:r>
              <a:rPr lang="en-US" dirty="0" err="1"/>
              <a:t>ά</a:t>
            </a:r>
            <a:r>
              <a:rPr lang="el-GR" dirty="0"/>
              <a:t>: </a:t>
            </a:r>
          </a:p>
          <a:p>
            <a:r>
              <a:rPr lang="el-GR" dirty="0"/>
              <a:t>Ο θάνατος του Σαρπηδόνα προκαλεί τον θάνατο του Πατρόκλου από τον Έκτορα</a:t>
            </a:r>
          </a:p>
          <a:p>
            <a:r>
              <a:rPr lang="el-GR" dirty="0"/>
              <a:t>Ο θάνατος του Πατρόκλου από τον Έκτορα προκαλεί τον Αχιλλέα να αποκηρύξει την οργή του και να γυρίσει στη μάχη = τέλος της </a:t>
            </a:r>
            <a:r>
              <a:rPr lang="el-GR" dirty="0" err="1"/>
              <a:t>μήνιδος</a:t>
            </a:r>
            <a:r>
              <a:rPr lang="el-GR" dirty="0"/>
              <a:t> (θυμού του Αχιλλέα)</a:t>
            </a:r>
          </a:p>
          <a:p>
            <a:r>
              <a:rPr lang="el-GR" dirty="0"/>
              <a:t>Η επιστροφή του Αχιλλέα προκαλεί τον θάνατο του Έκτορα</a:t>
            </a:r>
          </a:p>
          <a:p>
            <a:r>
              <a:rPr lang="el-GR" dirty="0"/>
              <a:t>Ο θάνατος του Έκτορα επιφέρει και την κακοποίηση του σώματός του </a:t>
            </a:r>
          </a:p>
          <a:p>
            <a:r>
              <a:rPr lang="el-GR" dirty="0"/>
              <a:t>Απόδοση του σώματος του Έκτορα στον Πρίαμο = τέλος της </a:t>
            </a:r>
            <a:r>
              <a:rPr lang="el-GR" dirty="0" err="1"/>
              <a:t>Ιλιάδας</a:t>
            </a:r>
            <a:r>
              <a:rPr lang="el-G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1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B40C-9B80-EA4D-9738-7FAE4175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Πότε θα δούμε τον θάνατο του Αχιλλέα;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7C06-065F-B442-B4CE-72B10CAEB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marL="0" indent="0" algn="ctr">
              <a:buNone/>
            </a:pPr>
            <a:r>
              <a:rPr lang="el-GR" dirty="0"/>
              <a:t>ΔΕΝ ΘΑ ΤΟΝ ΔΟΥΜΕ στην </a:t>
            </a:r>
            <a:r>
              <a:rPr lang="el-GR" dirty="0" err="1"/>
              <a:t>Ιλι</a:t>
            </a:r>
            <a:r>
              <a:rPr lang="en-US" dirty="0" err="1"/>
              <a:t>ά</a:t>
            </a:r>
            <a:r>
              <a:rPr lang="el-GR" dirty="0"/>
              <a:t>δα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Αντί γι’ αυτόν, βλέπουμε τον θάνατο του Πατρόκλου ως τον πιο προβεβλημένο θάνατο Αχαιού ήρωα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8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03C1-AAEB-854B-8D76-0994571E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θάνατος του Πατρόκλου (και το τέλος της αριστείας του) από 684 - 867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8933-6EFB-1A40-9F8A-9DAE2D45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200" dirty="0"/>
              <a:t>[Πάτροκλος] </a:t>
            </a:r>
            <a:r>
              <a:rPr lang="el-GR" sz="3200" dirty="0" err="1"/>
              <a:t>καὶ</a:t>
            </a:r>
            <a:r>
              <a:rPr lang="el-GR" sz="3200" dirty="0"/>
              <a:t> </a:t>
            </a:r>
            <a:r>
              <a:rPr lang="el-GR" sz="3200" dirty="0" err="1"/>
              <a:t>μέγ</a:t>
            </a:r>
            <a:r>
              <a:rPr lang="el-GR" sz="3200" dirty="0"/>
              <a:t>᾽ </a:t>
            </a:r>
            <a:r>
              <a:rPr lang="el-GR" sz="3200" dirty="0" err="1"/>
              <a:t>ἀάσθη</a:t>
            </a:r>
            <a:r>
              <a:rPr lang="el-GR" sz="3200" dirty="0"/>
              <a:t> ( </a:t>
            </a:r>
            <a:r>
              <a:rPr lang="el-GR" sz="3200" dirty="0" err="1"/>
              <a:t>ἀάω</a:t>
            </a:r>
            <a:r>
              <a:rPr lang="el-GR" sz="3200" dirty="0"/>
              <a:t> = κάνω λάθος) </a:t>
            </a:r>
            <a:br>
              <a:rPr lang="el-GR" sz="3200" dirty="0"/>
            </a:br>
            <a:r>
              <a:rPr lang="el-GR" sz="3200" dirty="0" err="1"/>
              <a:t>νήπιος</a:t>
            </a:r>
            <a:r>
              <a:rPr lang="el-GR" sz="3200" dirty="0"/>
              <a:t>· </a:t>
            </a:r>
            <a:r>
              <a:rPr lang="el-GR" sz="3200" dirty="0" err="1"/>
              <a:t>εἰ</a:t>
            </a:r>
            <a:r>
              <a:rPr lang="el-GR" sz="3200" dirty="0"/>
              <a:t> </a:t>
            </a:r>
            <a:r>
              <a:rPr lang="el-GR" sz="3200" dirty="0" err="1"/>
              <a:t>δὲ</a:t>
            </a:r>
            <a:r>
              <a:rPr lang="el-GR" sz="3200" dirty="0"/>
              <a:t> </a:t>
            </a:r>
            <a:r>
              <a:rPr lang="el-GR" sz="3200" dirty="0" err="1"/>
              <a:t>ἔπος</a:t>
            </a:r>
            <a:r>
              <a:rPr lang="el-GR" sz="3200" dirty="0"/>
              <a:t> </a:t>
            </a:r>
            <a:r>
              <a:rPr lang="el-GR" sz="3200" dirty="0" err="1"/>
              <a:t>Πηληϊάδαο</a:t>
            </a:r>
            <a:r>
              <a:rPr lang="el-GR" sz="3200" dirty="0"/>
              <a:t> </a:t>
            </a:r>
            <a:r>
              <a:rPr lang="el-GR" sz="3200" dirty="0" err="1"/>
              <a:t>φύλαξεν</a:t>
            </a:r>
            <a:r>
              <a:rPr lang="el-GR" sz="3200" dirty="0"/>
              <a:t>,</a:t>
            </a:r>
            <a:br>
              <a:rPr lang="el-GR" sz="3200" dirty="0"/>
            </a:br>
            <a:r>
              <a:rPr lang="el-GR" sz="3200" dirty="0" err="1"/>
              <a:t>ἦ</a:t>
            </a:r>
            <a:r>
              <a:rPr lang="el-GR" sz="3200" dirty="0"/>
              <a:t> τ᾽ </a:t>
            </a:r>
            <a:r>
              <a:rPr lang="el-GR" sz="3200" dirty="0" err="1"/>
              <a:t>ἂν</a:t>
            </a:r>
            <a:r>
              <a:rPr lang="el-GR" sz="3200" dirty="0"/>
              <a:t> </a:t>
            </a:r>
            <a:r>
              <a:rPr lang="el-GR" sz="3200" dirty="0" err="1"/>
              <a:t>ὑπέκφυγε</a:t>
            </a:r>
            <a:r>
              <a:rPr lang="el-GR" sz="3200" dirty="0"/>
              <a:t> </a:t>
            </a:r>
            <a:r>
              <a:rPr lang="el-GR" sz="3200" dirty="0" err="1"/>
              <a:t>κῆρα</a:t>
            </a:r>
            <a:r>
              <a:rPr lang="el-GR" sz="3200" dirty="0"/>
              <a:t> </a:t>
            </a:r>
            <a:r>
              <a:rPr lang="el-GR" sz="3200" dirty="0" err="1"/>
              <a:t>κακὴν</a:t>
            </a:r>
            <a:r>
              <a:rPr lang="el-GR" sz="3200" dirty="0"/>
              <a:t> μέλανος </a:t>
            </a:r>
            <a:r>
              <a:rPr lang="el-GR" sz="3200" dirty="0" err="1"/>
              <a:t>θανάτοιο</a:t>
            </a:r>
            <a:r>
              <a:rPr lang="el-GR" sz="3200" dirty="0"/>
              <a:t>. (Π 685-7)</a:t>
            </a:r>
          </a:p>
          <a:p>
            <a:endParaRPr lang="el-GR" sz="32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7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03C1-AAEB-854B-8D76-0994571E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θάνατος του Πατρόκλου (και το τέλος της αριστείας του) από 684 - 867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8933-6EFB-1A40-9F8A-9DAE2D45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br>
              <a:rPr lang="el-GR" dirty="0"/>
            </a:br>
            <a:r>
              <a:rPr lang="el-GR" sz="4400" dirty="0" err="1"/>
              <a:t>νήπιος</a:t>
            </a:r>
            <a:endParaRPr lang="el-GR" sz="4400" dirty="0"/>
          </a:p>
          <a:p>
            <a:pPr marL="0" indent="0" algn="ctr">
              <a:buNone/>
            </a:pPr>
            <a:r>
              <a:rPr lang="el-GR" sz="4400" dirty="0"/>
              <a:t>(</a:t>
            </a:r>
            <a:r>
              <a:rPr lang="el-GR" sz="4400" dirty="0" err="1"/>
              <a:t>νὴ</a:t>
            </a:r>
            <a:r>
              <a:rPr lang="el-GR" sz="4400" dirty="0"/>
              <a:t> + </a:t>
            </a:r>
            <a:r>
              <a:rPr lang="el-GR" sz="4400" dirty="0" err="1"/>
              <a:t>ἔπος</a:t>
            </a:r>
            <a:r>
              <a:rPr lang="el-GR" sz="4400" dirty="0"/>
              <a:t>)</a:t>
            </a:r>
          </a:p>
          <a:p>
            <a:pPr marL="0" indent="0" algn="ctr">
              <a:buNone/>
            </a:pPr>
            <a:r>
              <a:rPr lang="el-GR" sz="4400" dirty="0"/>
              <a:t>= δεν σκέφτεται σωστά, ανόητος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7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D0CE-2AC1-E246-B64C-9D1F5FE6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dirty="0"/>
              <a:t>ΠΑΤΡΟΚΛΕΙΑ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4795-8472-814A-8A1F-E00128C2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D2ED360-57FF-C04E-B50F-0DF57213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9" y="0"/>
            <a:ext cx="4291801" cy="145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79DF9-0691-204E-A23B-C88F73461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84" y="2007202"/>
            <a:ext cx="4909715" cy="4850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5DD74-76BD-B343-80CA-9E7B2BB93EC9}"/>
              </a:ext>
            </a:extLst>
          </p:cNvPr>
          <p:cNvSpPr txBox="1"/>
          <p:nvPr/>
        </p:nvSpPr>
        <p:spPr>
          <a:xfrm>
            <a:off x="8346831" y="2587394"/>
            <a:ext cx="3748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Αχιλλέας δένει το τραύμα του </a:t>
            </a:r>
          </a:p>
          <a:p>
            <a:r>
              <a:rPr lang="el-GR" dirty="0"/>
              <a:t>πληγωμένου Πάτροκλου</a:t>
            </a:r>
          </a:p>
          <a:p>
            <a:endParaRPr lang="el-GR" dirty="0"/>
          </a:p>
          <a:p>
            <a:r>
              <a:rPr lang="el-GR" dirty="0"/>
              <a:t>Ερυθρόμορφη κύλικα του ζωγράφου του Σωσία, περ. 500 π.Χ.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09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E34E-F75D-914A-8766-B3EF0356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126748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Πόσοι παράγοντες συμβάλλουν </a:t>
            </a:r>
            <a:br>
              <a:rPr lang="el-GR" dirty="0"/>
            </a:br>
            <a:r>
              <a:rPr lang="el-GR" dirty="0"/>
              <a:t>στον θάνατό του;</a:t>
            </a:r>
            <a:br>
              <a:rPr lang="el-GR" dirty="0"/>
            </a:br>
            <a:r>
              <a:rPr lang="el-GR" dirty="0"/>
              <a:t>Δίας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D60D6-8F7A-6447-A0FD-98F7C0F6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Θέληση του Δία: </a:t>
            </a:r>
          </a:p>
          <a:p>
            <a:r>
              <a:rPr lang="el-GR" i="1" dirty="0"/>
              <a:t>Τότε ποιον πρώτο ποιον τελευταίο σκότωσες, Πάτροκλε, την ώρα που οι θεοί σε είχαν καλέσει ήδη στον θάνατο; </a:t>
            </a:r>
            <a:r>
              <a:rPr lang="el-GR" dirty="0"/>
              <a:t>(Π 692-3, </a:t>
            </a:r>
            <a:r>
              <a:rPr lang="el-GR" dirty="0" err="1"/>
              <a:t>μτφρ</a:t>
            </a:r>
            <a:r>
              <a:rPr lang="el-GR" dirty="0"/>
              <a:t>. Ο. Κ-Κ.) – ΣΧΗΜΑ ΑΠΟΣΤΡΟΦΗΣ</a:t>
            </a:r>
          </a:p>
          <a:p>
            <a:endParaRPr lang="el-GR" dirty="0"/>
          </a:p>
          <a:p>
            <a:r>
              <a:rPr lang="el-GR" dirty="0"/>
              <a:t>Αριστεία του</a:t>
            </a:r>
          </a:p>
        </p:txBody>
      </p:sp>
    </p:spTree>
    <p:extLst>
      <p:ext uri="{BB962C8B-B14F-4D97-AF65-F5344CB8AC3E}">
        <p14:creationId xmlns:p14="http://schemas.microsoft.com/office/powerpoint/2010/main" val="154913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2291-CE3B-8A40-9D1B-BEDF012F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Απόλλωνας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54C4-4D46-7B44-BC88-170B7FA7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Απόλλωνας πάνω στα τείχη των Τρώων – τρεις φορές απωθεί τον Πάτροκλο. Την τέταρτη φορά του λέει: </a:t>
            </a:r>
          </a:p>
          <a:p>
            <a:endParaRPr lang="el-GR" dirty="0"/>
          </a:p>
          <a:p>
            <a:r>
              <a:rPr lang="el-GR" i="1" dirty="0"/>
              <a:t>Κάνε πίσω </a:t>
            </a:r>
            <a:r>
              <a:rPr lang="el-GR" i="1" dirty="0" err="1"/>
              <a:t>διογέννητε</a:t>
            </a:r>
            <a:r>
              <a:rPr lang="el-GR" i="1" dirty="0"/>
              <a:t> Πάτροκλε. Δεν είναι γραφτό να παρθεί η πολιτεία των περήφανων Τρώων από το δικό σου δόρυ, ούτε καν από τον Αχιλλέα, που είναι πολύ πιο γενναίος από εσένα  </a:t>
            </a:r>
          </a:p>
          <a:p>
            <a:pPr marL="0" indent="0" algn="r">
              <a:buNone/>
            </a:pPr>
            <a:r>
              <a:rPr lang="el-GR" dirty="0"/>
              <a:t>Π 707-9</a:t>
            </a:r>
          </a:p>
          <a:p>
            <a:r>
              <a:rPr lang="el-GR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E1F0-9E61-9947-871C-031C63A9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Έ</a:t>
            </a:r>
            <a:r>
              <a:rPr lang="el-GR" dirty="0" err="1"/>
              <a:t>κτορας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F6AB-EB26-B643-AD02-314BC5B6D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Στρέφει το άρμα του εναντίον του Πατρόκλου</a:t>
            </a:r>
          </a:p>
          <a:p>
            <a:r>
              <a:rPr lang="el-GR" dirty="0"/>
              <a:t>Ο Πάτροκλος σκοτώνει τον </a:t>
            </a:r>
            <a:r>
              <a:rPr lang="el-GR" dirty="0" err="1"/>
              <a:t>Κεβριόνη</a:t>
            </a:r>
            <a:r>
              <a:rPr lang="el-GR" dirty="0"/>
              <a:t> (τον ηνίοχο του Έκτορα) </a:t>
            </a:r>
          </a:p>
          <a:p>
            <a:pPr lvl="1"/>
            <a:endParaRPr lang="el-GR" dirty="0"/>
          </a:p>
          <a:p>
            <a:pPr marL="457200" lvl="1" indent="0" algn="ctr">
              <a:buNone/>
            </a:pPr>
            <a:r>
              <a:rPr lang="el-GR" dirty="0"/>
              <a:t>… </a:t>
            </a:r>
            <a:r>
              <a:rPr lang="el-GR" dirty="0" err="1"/>
              <a:t>ἑή</a:t>
            </a:r>
            <a:r>
              <a:rPr lang="el-GR" dirty="0"/>
              <a:t> </a:t>
            </a:r>
            <a:r>
              <a:rPr lang="el-GR" dirty="0" err="1"/>
              <a:t>τέ</a:t>
            </a:r>
            <a:r>
              <a:rPr lang="el-GR" dirty="0"/>
              <a:t> </a:t>
            </a:r>
            <a:r>
              <a:rPr lang="el-GR" dirty="0" err="1"/>
              <a:t>μιν</a:t>
            </a:r>
            <a:r>
              <a:rPr lang="el-GR" dirty="0"/>
              <a:t> </a:t>
            </a:r>
            <a:r>
              <a:rPr lang="el-GR" dirty="0" err="1"/>
              <a:t>ὤλεσεν</a:t>
            </a:r>
            <a:r>
              <a:rPr lang="el-GR" dirty="0"/>
              <a:t> </a:t>
            </a:r>
            <a:r>
              <a:rPr lang="el-GR" dirty="0" err="1"/>
              <a:t>ἀλκή</a:t>
            </a:r>
            <a:r>
              <a:rPr lang="el-GR" dirty="0"/>
              <a:t> … </a:t>
            </a:r>
          </a:p>
          <a:p>
            <a:pPr marL="457200" lvl="1" indent="0" algn="ctr">
              <a:buNone/>
            </a:pPr>
            <a:r>
              <a:rPr lang="el-GR" dirty="0"/>
              <a:t>= τον σκότωσε η ίδια του η ορμή και η δύναμη (Π 753)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r>
              <a:rPr lang="el-GR" dirty="0"/>
              <a:t>Μάχη γύρω από το σώμα του </a:t>
            </a:r>
            <a:r>
              <a:rPr lang="el-GR" dirty="0" err="1"/>
              <a:t>Κεβριόνη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2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417E-715B-D04A-B34B-E8DA3E46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Game of the Thrones </a:t>
            </a:r>
            <a:br>
              <a:rPr lang="en-US" dirty="0"/>
            </a:br>
            <a:r>
              <a:rPr lang="en-US" dirty="0"/>
              <a:t>The Battle of the </a:t>
            </a:r>
            <a:r>
              <a:rPr lang="en-US" dirty="0" err="1"/>
              <a:t>Goldroad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0BFC-AB48-1149-9173-72CB17F8D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=-</a:t>
            </a:r>
            <a:r>
              <a:rPr lang="en-US" dirty="0" err="1"/>
              <a:t>FmPPHxl-Wk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91AB-29E8-584E-B980-B5D2DF2D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ήλιος αρχίζει να δύει 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5A48-3F50-5E4B-AF5E-C29FF82E6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dirty="0" err="1"/>
              <a:t>καὶ</a:t>
            </a:r>
            <a:r>
              <a:rPr lang="el-GR" dirty="0"/>
              <a:t> τότε </a:t>
            </a:r>
            <a:r>
              <a:rPr lang="el-GR" dirty="0" err="1"/>
              <a:t>δή</a:t>
            </a:r>
            <a:r>
              <a:rPr lang="el-GR" dirty="0"/>
              <a:t> </a:t>
            </a:r>
            <a:r>
              <a:rPr lang="el-GR" dirty="0" err="1"/>
              <a:t>ῥ</a:t>
            </a:r>
            <a:r>
              <a:rPr lang="el-GR" dirty="0"/>
              <a:t>᾽ </a:t>
            </a:r>
            <a:r>
              <a:rPr lang="el-GR" b="1" dirty="0" err="1"/>
              <a:t>ὑπὲρ</a:t>
            </a:r>
            <a:r>
              <a:rPr lang="el-GR" b="1" dirty="0"/>
              <a:t> </a:t>
            </a:r>
            <a:r>
              <a:rPr lang="el-GR" b="1" dirty="0" err="1"/>
              <a:t>αἶσαν</a:t>
            </a:r>
            <a:r>
              <a:rPr lang="el-GR" b="1" dirty="0"/>
              <a:t> </a:t>
            </a:r>
            <a:r>
              <a:rPr lang="el-GR" dirty="0"/>
              <a:t> </a:t>
            </a:r>
            <a:r>
              <a:rPr lang="el-GR" dirty="0" err="1"/>
              <a:t>Ἀχαιοὶ</a:t>
            </a:r>
            <a:r>
              <a:rPr lang="el-GR" dirty="0"/>
              <a:t> </a:t>
            </a:r>
            <a:r>
              <a:rPr lang="el-GR" dirty="0" err="1"/>
              <a:t>φέρτεροι</a:t>
            </a:r>
            <a:r>
              <a:rPr lang="el-GR" dirty="0"/>
              <a:t> </a:t>
            </a:r>
            <a:r>
              <a:rPr lang="el-GR" dirty="0" err="1"/>
              <a:t>ἦσαν</a:t>
            </a:r>
            <a:r>
              <a:rPr lang="el-GR" dirty="0"/>
              <a:t> (Π 780)</a:t>
            </a:r>
          </a:p>
          <a:p>
            <a:pPr marL="0" indent="0" algn="ctr">
              <a:buNone/>
            </a:pPr>
            <a:r>
              <a:rPr lang="el-GR" dirty="0"/>
              <a:t>= την ώρα εκείνη βρέθηκαν να νικούν οι Αχαιοί πέρα από το γραφτό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err="1"/>
              <a:t>Αρισττεία</a:t>
            </a:r>
            <a:r>
              <a:rPr lang="el-GR" dirty="0"/>
              <a:t> Πατρόκλου: 3 φορές από 9 άνδρες </a:t>
            </a:r>
          </a:p>
          <a:p>
            <a:pPr marL="0" indent="0" algn="ctr">
              <a:buNone/>
            </a:pPr>
            <a:r>
              <a:rPr lang="el-GR" dirty="0"/>
              <a:t>την 4</a:t>
            </a:r>
            <a:r>
              <a:rPr lang="el-GR" baseline="30000" dirty="0"/>
              <a:t>η</a:t>
            </a:r>
            <a:r>
              <a:rPr lang="el-GR" dirty="0"/>
              <a:t> φορά φάνηκε το τέλος της ζωής του: </a:t>
            </a:r>
          </a:p>
          <a:p>
            <a:pPr marL="0" indent="0" algn="ctr">
              <a:buNone/>
            </a:pPr>
            <a:r>
              <a:rPr lang="el-GR" dirty="0" err="1"/>
              <a:t>ἔνθ</a:t>
            </a:r>
            <a:r>
              <a:rPr lang="el-GR" dirty="0"/>
              <a:t>᾽ </a:t>
            </a:r>
            <a:r>
              <a:rPr lang="el-GR" dirty="0" err="1"/>
              <a:t>ἄρα</a:t>
            </a:r>
            <a:r>
              <a:rPr lang="el-GR" dirty="0"/>
              <a:t> τοι, Πάτροκλε, </a:t>
            </a:r>
            <a:r>
              <a:rPr lang="el-GR" dirty="0" err="1"/>
              <a:t>φάνη</a:t>
            </a:r>
            <a:r>
              <a:rPr lang="el-GR" dirty="0"/>
              <a:t> </a:t>
            </a:r>
            <a:r>
              <a:rPr lang="el-GR" dirty="0" err="1"/>
              <a:t>βιότοιο</a:t>
            </a:r>
            <a:r>
              <a:rPr lang="el-GR" dirty="0"/>
              <a:t> τελευτή (Π 787)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33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A08A-4946-B642-A401-255ABFD4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Απόλλωνας / αφοπλισμός του Πατρόκλου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B845-5301-B846-A7ED-6A9CA62A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Απόλλωνας στέκεται πίσω του χωρίς να τον δει</a:t>
            </a:r>
          </a:p>
          <a:p>
            <a:r>
              <a:rPr lang="el-GR" dirty="0"/>
              <a:t>Τον χτύπησε με την παλάμη στην πλάτη του ανάμεσα στους ώμους</a:t>
            </a:r>
          </a:p>
          <a:p>
            <a:endParaRPr lang="el-GR" dirty="0"/>
          </a:p>
          <a:p>
            <a:r>
              <a:rPr lang="el-GR" dirty="0"/>
              <a:t>Περικεφαλαία</a:t>
            </a:r>
          </a:p>
          <a:p>
            <a:r>
              <a:rPr lang="el-GR" dirty="0"/>
              <a:t>Το κοντάρι</a:t>
            </a:r>
          </a:p>
          <a:p>
            <a:r>
              <a:rPr lang="el-GR" dirty="0"/>
              <a:t>Η ασπίδα</a:t>
            </a:r>
          </a:p>
          <a:p>
            <a:r>
              <a:rPr lang="el-GR" dirty="0"/>
              <a:t>Ο θώρακας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8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E087-75FB-8B49-B789-CC4CF4E1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5904-3154-4D4E-8058-AC70F480D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marL="0" indent="0">
              <a:buNone/>
            </a:pPr>
            <a:endParaRPr lang="el-GR" sz="3200" dirty="0"/>
          </a:p>
          <a:p>
            <a:pPr marL="0" indent="0" algn="ctr">
              <a:buNone/>
            </a:pPr>
            <a:r>
              <a:rPr lang="el-GR" sz="3200" dirty="0"/>
              <a:t>γυμνώνεται ο πολεμιστής ενόσω είναι ζωντανός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630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C2E2-6961-5948-8904-DB17BE77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Εύφορβος</a:t>
            </a:r>
            <a:r>
              <a:rPr lang="el-GR" dirty="0"/>
              <a:t> / Έκτορας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F6CC-E358-D048-BEBA-8A342D30B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 Ε</a:t>
            </a:r>
            <a:r>
              <a:rPr lang="en-US" dirty="0" err="1"/>
              <a:t>ύ</a:t>
            </a:r>
            <a:r>
              <a:rPr lang="el-GR" dirty="0" err="1"/>
              <a:t>φορβος</a:t>
            </a:r>
            <a:r>
              <a:rPr lang="el-GR" dirty="0"/>
              <a:t> τον χτυπά με το δόρυ ανάμεσα στους ώμους </a:t>
            </a:r>
          </a:p>
          <a:p>
            <a:r>
              <a:rPr lang="el-GR" dirty="0"/>
              <a:t>Ο Πάτροκλος γυμνός και πληγωμένος άρχισε να υποχωρεί ανάμεσα στους συντρόφους του για να σωθεί </a:t>
            </a:r>
          </a:p>
          <a:p>
            <a:r>
              <a:rPr lang="el-GR" dirty="0"/>
              <a:t>Τον προλαβαίνει ο Έκτορας και τον χτυπά στο λαγόνι </a:t>
            </a:r>
          </a:p>
          <a:p>
            <a:r>
              <a:rPr lang="el-GR" dirty="0"/>
              <a:t>Ο Πάτροκλος σωριάζεται βαριανασαίνοντας στο έδαφος σαν κάπρος πληγωμένος από λιοντάρι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7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7145-1122-E348-BF04-D893A2BC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Πόσοι σκότωσαν τον Πάτροκλο;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C032-58B2-B642-8AC6-90B5A8635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 Δ</a:t>
            </a:r>
            <a:r>
              <a:rPr lang="en-US" dirty="0" err="1"/>
              <a:t>ί</a:t>
            </a:r>
            <a:r>
              <a:rPr lang="el-GR" dirty="0"/>
              <a:t>ας </a:t>
            </a:r>
          </a:p>
          <a:p>
            <a:r>
              <a:rPr lang="el-GR" dirty="0"/>
              <a:t>Ο Απόλλωνας</a:t>
            </a:r>
          </a:p>
          <a:p>
            <a:r>
              <a:rPr lang="el-GR" dirty="0"/>
              <a:t>Ο </a:t>
            </a:r>
            <a:r>
              <a:rPr lang="el-GR" dirty="0" err="1"/>
              <a:t>Εύφορβος</a:t>
            </a:r>
            <a:endParaRPr lang="el-GR" dirty="0"/>
          </a:p>
          <a:p>
            <a:r>
              <a:rPr lang="el-GR" dirty="0"/>
              <a:t>Ο Έκτορας </a:t>
            </a:r>
          </a:p>
          <a:p>
            <a:pPr marL="0" indent="0" algn="ctr">
              <a:buNone/>
            </a:pPr>
            <a:r>
              <a:rPr lang="el-GR" sz="3600" dirty="0"/>
              <a:t>ΓΙΑΤΙ;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475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EA99-35E8-1E4F-8DD8-3C7A61E6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Ποιος σκότωσε τον Πάτροκλο;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6D8-EC69-C243-B036-18650AC47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pPr algn="ctr"/>
            <a:r>
              <a:rPr lang="el-GR" dirty="0"/>
              <a:t>Ο θ</a:t>
            </a:r>
            <a:r>
              <a:rPr lang="en-US" dirty="0" err="1"/>
              <a:t>ά</a:t>
            </a:r>
            <a:r>
              <a:rPr lang="el-GR" dirty="0" err="1"/>
              <a:t>νατός</a:t>
            </a:r>
            <a:r>
              <a:rPr lang="el-GR" dirty="0"/>
              <a:t> του είναι ‘</a:t>
            </a:r>
            <a:r>
              <a:rPr lang="el-GR" dirty="0" err="1"/>
              <a:t>υπερ</a:t>
            </a:r>
            <a:r>
              <a:rPr lang="el-GR" dirty="0"/>
              <a:t>-καθορισμένος’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6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D0CE-2AC1-E246-B64C-9D1F5FE6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dirty="0"/>
              <a:t>ΠΑΤΡΟΚΛΕΙΑ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4795-8472-814A-8A1F-E00128C2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/>
          </a:p>
          <a:p>
            <a:pPr lvl="1"/>
            <a:r>
              <a:rPr lang="el-GR" sz="2800" dirty="0"/>
              <a:t>Ας πάρουμε τα πράγματα από την αρχή (έναρξη της ραψωδίας Π): </a:t>
            </a:r>
          </a:p>
          <a:p>
            <a:pPr marL="457200" lvl="1" indent="0">
              <a:buNone/>
            </a:pPr>
            <a:endParaRPr lang="el-GR" sz="2800" dirty="0"/>
          </a:p>
          <a:p>
            <a:pPr lvl="2"/>
            <a:r>
              <a:rPr lang="el-GR" sz="2800" dirty="0"/>
              <a:t>Ο Πάτροκλος κλαίει σαν μικρό κορίτσι που ζητάει από τη μαμά του να τον σηκώσει στα χέρια </a:t>
            </a:r>
          </a:p>
          <a:p>
            <a:pPr lvl="2"/>
            <a:r>
              <a:rPr lang="el-GR" sz="2800" dirty="0"/>
              <a:t>(«</a:t>
            </a:r>
            <a:r>
              <a:rPr lang="el-GR" sz="2800" dirty="0" err="1"/>
              <a:t>τίπτε</a:t>
            </a:r>
            <a:r>
              <a:rPr lang="el-GR" sz="2800" dirty="0"/>
              <a:t> </a:t>
            </a:r>
            <a:r>
              <a:rPr lang="el-GR" sz="2800" dirty="0" err="1"/>
              <a:t>δεδάκρυσαι</a:t>
            </a:r>
            <a:r>
              <a:rPr lang="el-GR" sz="2800" dirty="0"/>
              <a:t>, </a:t>
            </a:r>
            <a:r>
              <a:rPr lang="el-GR" sz="2800" dirty="0" err="1"/>
              <a:t>Πατρόκλεες</a:t>
            </a:r>
            <a:r>
              <a:rPr lang="el-GR" sz="2800" dirty="0"/>
              <a:t>, </a:t>
            </a:r>
            <a:r>
              <a:rPr lang="el-GR" sz="2800" dirty="0" err="1"/>
              <a:t>ἠΰτε</a:t>
            </a:r>
            <a:r>
              <a:rPr lang="el-GR" sz="2800" dirty="0"/>
              <a:t> </a:t>
            </a:r>
            <a:r>
              <a:rPr lang="el-GR" sz="2800" dirty="0" err="1"/>
              <a:t>κούρη</a:t>
            </a:r>
            <a:r>
              <a:rPr lang="el-GR" sz="2800" dirty="0"/>
              <a:t> / </a:t>
            </a:r>
            <a:r>
              <a:rPr lang="el-GR" sz="2800" dirty="0" err="1"/>
              <a:t>νηπίη</a:t>
            </a:r>
            <a:r>
              <a:rPr lang="el-GR" sz="2800" dirty="0"/>
              <a:t>, Π 7-8)</a:t>
            </a:r>
          </a:p>
          <a:p>
            <a:pPr lvl="2"/>
            <a:endParaRPr lang="el-GR" sz="2800" dirty="0"/>
          </a:p>
          <a:p>
            <a:pPr lvl="2"/>
            <a:r>
              <a:rPr lang="el-GR" sz="2800" dirty="0"/>
              <a:t>Όλοι οι σπουδαίοι Αχαιοί ήρωες είναι τραυματισμένοι </a:t>
            </a:r>
          </a:p>
          <a:p>
            <a:pPr marL="914400" lvl="2" indent="0">
              <a:buNone/>
            </a:pPr>
            <a:endParaRPr lang="el-GR" sz="28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D2ED360-57FF-C04E-B50F-0DF57213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9" y="0"/>
            <a:ext cx="4291801" cy="14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4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6CCB-31B9-AE4B-8536-32DBA2AD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9E40-0245-AC4D-AB26-3E1C91D6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altLang="en-US" dirty="0">
                <a:ea typeface="ヒラギノ角ゴ Pro W3" panose="020B0300000000000000" pitchFamily="34" charset="-128"/>
              </a:rPr>
              <a:t>ΡΑΨΩΔΙΑ </a:t>
            </a:r>
            <a:r>
              <a:rPr lang="el-GR" dirty="0"/>
              <a:t>Ρ: Μενελάου Αριστεία (Αίαντα)</a:t>
            </a:r>
          </a:p>
          <a:p>
            <a:r>
              <a:rPr lang="el-GR" altLang="en-US" dirty="0">
                <a:ea typeface="ヒラギノ角ゴ Pro W3" panose="020B0300000000000000" pitchFamily="34" charset="-128"/>
              </a:rPr>
              <a:t>ΡΑΨΩΔΙΑ Σ: </a:t>
            </a:r>
            <a:r>
              <a:rPr lang="el-GR" altLang="en-US" i="1" dirty="0" err="1">
                <a:ea typeface="ヒラギノ角ゴ Pro W3" panose="020B0300000000000000" pitchFamily="34" charset="-128"/>
              </a:rPr>
              <a:t>Ὁπλοποιία</a:t>
            </a:r>
            <a:r>
              <a:rPr lang="el-GR" altLang="en-US" dirty="0">
                <a:ea typeface="ヒラギノ角ゴ Pro W3" panose="020B0300000000000000" pitchFamily="34" charset="-128"/>
              </a:rPr>
              <a:t> </a:t>
            </a:r>
          </a:p>
          <a:p>
            <a:r>
              <a:rPr lang="el-GR" altLang="en-US" b="1" dirty="0">
                <a:ea typeface="ヒラギノ角ゴ Pro W3" panose="020B0300000000000000" pitchFamily="34" charset="-128"/>
              </a:rPr>
              <a:t>ΡΑΨΩΔΙΑ Τ</a:t>
            </a:r>
            <a:r>
              <a:rPr lang="el-GR" altLang="en-US" b="1" i="1" dirty="0">
                <a:ea typeface="ヒラギノ角ゴ Pro W3" panose="020B0300000000000000" pitchFamily="34" charset="-128"/>
              </a:rPr>
              <a:t>: </a:t>
            </a:r>
            <a:r>
              <a:rPr lang="el-GR" altLang="en-US" b="1" i="1" dirty="0" err="1">
                <a:ea typeface="ヒラギノ角ゴ Pro W3" panose="020B0300000000000000" pitchFamily="34" charset="-128"/>
              </a:rPr>
              <a:t>Μήνιδος</a:t>
            </a:r>
            <a:r>
              <a:rPr lang="el-GR" altLang="en-US" b="1" i="1" dirty="0">
                <a:ea typeface="ヒラギノ角ゴ Pro W3" panose="020B0300000000000000" pitchFamily="34" charset="-128"/>
              </a:rPr>
              <a:t> </a:t>
            </a:r>
            <a:r>
              <a:rPr lang="el-GR" altLang="en-US" b="1" i="1" dirty="0" err="1">
                <a:ea typeface="ヒラギノ角ゴ Pro W3" panose="020B0300000000000000" pitchFamily="34" charset="-128"/>
              </a:rPr>
              <a:t>Ἀπόρρησις</a:t>
            </a:r>
            <a:r>
              <a:rPr lang="el-GR" altLang="en-US" b="1" i="1" dirty="0">
                <a:ea typeface="ヒラギノ角ゴ Pro W3" panose="020B0300000000000000" pitchFamily="34" charset="-128"/>
              </a:rPr>
              <a:t> </a:t>
            </a:r>
            <a:r>
              <a:rPr lang="el-GR" altLang="en-US" b="1" dirty="0">
                <a:ea typeface="ヒラギノ角ゴ Pro W3" panose="020B0300000000000000" pitchFamily="34" charset="-128"/>
              </a:rPr>
              <a:t>(=ανάκληση της οργής)</a:t>
            </a:r>
          </a:p>
          <a:p>
            <a:r>
              <a:rPr lang="el-GR" altLang="en-US" b="1" dirty="0">
                <a:ea typeface="ヒラギノ角ゴ Pro W3" panose="020B0300000000000000" pitchFamily="34" charset="-128"/>
              </a:rPr>
              <a:t>ΡΑΨΩΔΙΑ Υ</a:t>
            </a:r>
            <a:r>
              <a:rPr lang="el-GR" altLang="en-US" dirty="0">
                <a:ea typeface="ヒラギノ角ゴ Pro W3" panose="020B0300000000000000" pitchFamily="34" charset="-128"/>
              </a:rPr>
              <a:t>: </a:t>
            </a:r>
            <a:r>
              <a:rPr lang="el-GR" altLang="en-US" b="1" i="1" dirty="0" err="1">
                <a:ea typeface="ヒラギノ角ゴ Pro W3" panose="020B0300000000000000" pitchFamily="34" charset="-128"/>
              </a:rPr>
              <a:t>Αἰνειάδα</a:t>
            </a:r>
            <a:r>
              <a:rPr lang="en-US" altLang="en-US" b="1" i="1" dirty="0">
                <a:ea typeface="ヒラギノ角ゴ Pro W3" panose="020B0300000000000000" pitchFamily="34" charset="-128"/>
              </a:rPr>
              <a:t> </a:t>
            </a:r>
            <a:r>
              <a:rPr lang="el-GR" altLang="en-US" b="1" i="1" dirty="0">
                <a:ea typeface="ヒラギノ角ゴ Pro W3" panose="020B0300000000000000" pitchFamily="34" charset="-128"/>
              </a:rPr>
              <a:t>/ Θεομαχία </a:t>
            </a:r>
          </a:p>
          <a:p>
            <a:r>
              <a:rPr lang="el-GR" altLang="en-US" b="1" dirty="0">
                <a:ea typeface="ヒラギノ角ゴ Pro W3" panose="020B0300000000000000" pitchFamily="34" charset="-128"/>
              </a:rPr>
              <a:t>ΡΑΨΩΔΙΑ Φ: </a:t>
            </a:r>
            <a:r>
              <a:rPr lang="el-GR" altLang="en-US" b="1" i="1" dirty="0">
                <a:ea typeface="ヒラギノ角ゴ Pro W3" panose="020B0300000000000000" pitchFamily="34" charset="-128"/>
              </a:rPr>
              <a:t>Μάχη παραποτάμιος </a:t>
            </a:r>
          </a:p>
          <a:p>
            <a:r>
              <a:rPr lang="el-GR" altLang="en-US" b="1" dirty="0">
                <a:ea typeface="ヒラギノ角ゴ Pro W3" panose="020B0300000000000000" pitchFamily="34" charset="-128"/>
              </a:rPr>
              <a:t>ΡΑΨΩΔΙΑ Χ: </a:t>
            </a:r>
            <a:r>
              <a:rPr lang="el-GR" altLang="en-US" b="1" dirty="0" err="1">
                <a:ea typeface="ヒラギノ角ゴ Pro W3" panose="020B0300000000000000" pitchFamily="34" charset="-128"/>
              </a:rPr>
              <a:t>Ἕκτορος</a:t>
            </a:r>
            <a:r>
              <a:rPr lang="el-GR" altLang="en-US" b="1" dirty="0">
                <a:ea typeface="ヒラギノ角ゴ Pro W3" panose="020B0300000000000000" pitchFamily="34" charset="-128"/>
              </a:rPr>
              <a:t> </a:t>
            </a:r>
            <a:r>
              <a:rPr lang="el-GR" altLang="en-US" b="1" dirty="0" err="1">
                <a:ea typeface="ヒラギノ角ゴ Pro W3" panose="020B0300000000000000" pitchFamily="34" charset="-128"/>
              </a:rPr>
              <a:t>ἀναίρεσις</a:t>
            </a:r>
            <a:r>
              <a:rPr lang="el-GR" altLang="en-US" b="1" dirty="0">
                <a:ea typeface="ヒラギノ角ゴ Pro W3" panose="020B0300000000000000" pitchFamily="34" charset="-128"/>
              </a:rPr>
              <a:t> (</a:t>
            </a:r>
            <a:r>
              <a:rPr lang="el-GR" altLang="en-US" dirty="0">
                <a:ea typeface="ヒラギノ角ゴ Pro W3" panose="020B0300000000000000" pitchFamily="34" charset="-128"/>
              </a:rPr>
              <a:t>27</a:t>
            </a:r>
            <a:r>
              <a:rPr lang="el-GR" altLang="en-US" baseline="30000" dirty="0">
                <a:ea typeface="ヒラギノ角ゴ Pro W3" panose="020B0300000000000000" pitchFamily="34" charset="-128"/>
              </a:rPr>
              <a:t>η</a:t>
            </a:r>
            <a:r>
              <a:rPr lang="el-GR" altLang="en-US" dirty="0">
                <a:ea typeface="ヒラギノ角ゴ Pro W3" panose="020B0300000000000000" pitchFamily="34" charset="-128"/>
              </a:rPr>
              <a:t> ημέρα - 4</a:t>
            </a:r>
            <a:r>
              <a:rPr lang="el-GR" altLang="en-US" baseline="30000" dirty="0">
                <a:ea typeface="ヒラギノ角ゴ Pro W3" panose="020B0300000000000000" pitchFamily="34" charset="-128"/>
              </a:rPr>
              <a:t>η</a:t>
            </a:r>
            <a:r>
              <a:rPr lang="el-GR" altLang="en-US" dirty="0">
                <a:ea typeface="ヒラギノ角ゴ Pro W3" panose="020B0300000000000000" pitchFamily="34" charset="-128"/>
              </a:rPr>
              <a:t> μέρα μάχης)</a:t>
            </a:r>
          </a:p>
          <a:p>
            <a:endParaRPr lang="el-GR" altLang="en-US" b="1" i="1" dirty="0">
              <a:ea typeface="ヒラギノ角ゴ Pro W3" panose="020B0300000000000000" pitchFamily="34" charset="-128"/>
            </a:endParaRPr>
          </a:p>
          <a:p>
            <a:endParaRPr lang="el-GR" altLang="en-US" dirty="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726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FA3B-A212-904E-BA58-26B22577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τέλος της </a:t>
            </a:r>
            <a:r>
              <a:rPr lang="el-GR" i="1" dirty="0" err="1"/>
              <a:t>Ιλιάδας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6D76A-8C2E-1141-B3F6-33A0A2D12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b="1" i="1" dirty="0">
                <a:ea typeface="ヒラギノ角ゴ Pro W3" panose="020B0300000000000000" pitchFamily="34" charset="-128"/>
              </a:rPr>
              <a:t>ΡΑΨΩΔΙΑ Ψ: </a:t>
            </a:r>
            <a:r>
              <a:rPr lang="el-GR" altLang="en-US" b="1" i="1" dirty="0" err="1">
                <a:ea typeface="ヒラギノ角ゴ Pro W3" panose="020B0300000000000000" pitchFamily="34" charset="-128"/>
              </a:rPr>
              <a:t>Ἆθλα</a:t>
            </a:r>
            <a:r>
              <a:rPr lang="el-GR" altLang="en-US" b="1" i="1" dirty="0">
                <a:ea typeface="ヒラギノ角ゴ Pro W3" panose="020B0300000000000000" pitchFamily="34" charset="-128"/>
              </a:rPr>
              <a:t> </a:t>
            </a:r>
            <a:r>
              <a:rPr lang="el-GR" altLang="en-US" b="1" i="1" dirty="0" err="1">
                <a:ea typeface="ヒラギノ角ゴ Pro W3" panose="020B0300000000000000" pitchFamily="34" charset="-128"/>
              </a:rPr>
              <a:t>ἐπὶ</a:t>
            </a:r>
            <a:r>
              <a:rPr lang="el-GR" altLang="en-US" b="1" i="1" dirty="0">
                <a:ea typeface="ヒラギノ角ゴ Pro W3" panose="020B0300000000000000" pitchFamily="34" charset="-128"/>
              </a:rPr>
              <a:t> </a:t>
            </a:r>
            <a:r>
              <a:rPr lang="el-GR" altLang="en-US" b="1" i="1" dirty="0" err="1">
                <a:ea typeface="ヒラギノ角ゴ Pro W3" panose="020B0300000000000000" pitchFamily="34" charset="-128"/>
              </a:rPr>
              <a:t>Πατρόκλωι</a:t>
            </a:r>
            <a:endParaRPr lang="el-GR" altLang="en-US" b="1" i="1" dirty="0">
              <a:ea typeface="ヒラギノ角ゴ Pro W3" panose="020B0300000000000000" pitchFamily="34" charset="-128"/>
            </a:endParaRPr>
          </a:p>
          <a:p>
            <a:pPr lvl="1">
              <a:defRPr/>
            </a:pPr>
            <a:r>
              <a:rPr lang="el-GR" altLang="en-US" i="1" dirty="0">
                <a:ea typeface="ヒラギノ角ゴ Pro W3" panose="020B0300000000000000" pitchFamily="34" charset="-128"/>
              </a:rPr>
              <a:t>Νεκρόδειπνος, Ο Πάτροκλος εμφανίζεται στον ύπνο του Αχιλλέα</a:t>
            </a:r>
          </a:p>
          <a:p>
            <a:pPr lvl="1">
              <a:defRPr/>
            </a:pPr>
            <a:r>
              <a:rPr lang="el-GR" altLang="en-US" dirty="0">
                <a:ea typeface="ヒラギノ角ゴ Pro W3" panose="020B0300000000000000" pitchFamily="34" charset="-128"/>
              </a:rPr>
              <a:t>Ταφή του Πατρόκλου</a:t>
            </a:r>
          </a:p>
          <a:p>
            <a:pPr lvl="1">
              <a:defRPr/>
            </a:pPr>
            <a:r>
              <a:rPr lang="el-GR" altLang="en-US" dirty="0">
                <a:ea typeface="ヒラギノ角ゴ Pro W3" panose="020B0300000000000000" pitchFamily="34" charset="-128"/>
              </a:rPr>
              <a:t>Αγώνες προς τιμήν του Πατρόκλου</a:t>
            </a:r>
          </a:p>
          <a:p>
            <a:endParaRPr lang="el-GR" altLang="en-US" b="1" i="1" dirty="0">
              <a:ea typeface="ヒラギノ角ゴ Pro W3" panose="020B0300000000000000" pitchFamily="34" charset="-128"/>
            </a:endParaRPr>
          </a:p>
          <a:p>
            <a:r>
              <a:rPr lang="el-GR" i="1" dirty="0"/>
              <a:t>ΡΑΨΩΔΙΑ Ω: Έκτορος Λύτρα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4317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0564-7D6D-E04B-9802-9C3C59BB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Σας </a:t>
            </a:r>
            <a:r>
              <a:rPr lang="el-GR" dirty="0" err="1"/>
              <a:t>ευχαριστ</a:t>
            </a:r>
            <a:r>
              <a:rPr lang="en-US" dirty="0" err="1"/>
              <a:t>ώ</a:t>
            </a:r>
            <a:r>
              <a:rPr lang="el-GR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3FF9-0B4E-8646-9E7D-EBAB824F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7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D0CE-2AC1-E246-B64C-9D1F5FE6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dirty="0"/>
              <a:t>ΠΑΤΡΟΚΛΕΙΑ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4795-8472-814A-8A1F-E00128C2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/>
          </a:p>
          <a:p>
            <a:pPr marL="914400" lvl="2" indent="0">
              <a:buNone/>
            </a:pPr>
            <a:r>
              <a:rPr lang="el-GR" sz="2800" dirty="0"/>
              <a:t>‘Άφησέ με να πάω στη θέση σου, Αχιλλέα, στη μάχη’</a:t>
            </a:r>
          </a:p>
          <a:p>
            <a:pPr marL="914400" lvl="2" indent="0">
              <a:buNone/>
            </a:pPr>
            <a:endParaRPr lang="el-GR" sz="2800" dirty="0"/>
          </a:p>
          <a:p>
            <a:pPr marL="914400" lvl="2" indent="0">
              <a:buNone/>
            </a:pPr>
            <a:r>
              <a:rPr lang="el-GR" sz="2800" i="1" dirty="0"/>
              <a:t>Εσύ όμως Αχιλλέα είσαι αλύγιστος (</a:t>
            </a:r>
            <a:r>
              <a:rPr lang="el-GR" sz="2800" dirty="0" err="1"/>
              <a:t>ἀμήχανος</a:t>
            </a:r>
            <a:r>
              <a:rPr lang="el-GR" sz="2800" dirty="0"/>
              <a:t> Π 29). </a:t>
            </a:r>
            <a:r>
              <a:rPr lang="el-GR" sz="2800" i="1" dirty="0"/>
              <a:t>Ποτέ να μη με πιάσει εμένα τέτοιος θυμός (χόλος Π 30), σαν αυτός που κρατάς εσύ μέσα σου, εσύ που δείχνεις τη δύναμή σου στο κακό (</a:t>
            </a:r>
            <a:r>
              <a:rPr lang="el-GR" sz="2800" i="1" dirty="0" err="1"/>
              <a:t>αἰναρέτη</a:t>
            </a:r>
            <a:r>
              <a:rPr lang="el-GR" sz="2800" i="1" dirty="0"/>
              <a:t> Π 31 - </a:t>
            </a:r>
            <a:r>
              <a:rPr lang="el-GR" sz="2800" i="1" dirty="0" err="1"/>
              <a:t>αἰναρείη</a:t>
            </a:r>
            <a:r>
              <a:rPr lang="el-GR" sz="2800" i="1" dirty="0"/>
              <a:t> = αρετή που βλάπτει</a:t>
            </a:r>
            <a:r>
              <a:rPr lang="el-GR" sz="2800" dirty="0"/>
              <a:t>)</a:t>
            </a:r>
            <a:r>
              <a:rPr lang="el-GR" sz="2400" dirty="0"/>
              <a:t>  </a:t>
            </a:r>
          </a:p>
          <a:p>
            <a:pPr marL="914400" lvl="2" indent="0">
              <a:buNone/>
            </a:pPr>
            <a:endParaRPr lang="el-GR" sz="2400" dirty="0"/>
          </a:p>
          <a:p>
            <a:pPr marL="914400" lvl="2" indent="0" algn="r">
              <a:buNone/>
            </a:pPr>
            <a:r>
              <a:rPr lang="el-GR" sz="2400" dirty="0"/>
              <a:t>Π 29-31, </a:t>
            </a:r>
            <a:r>
              <a:rPr lang="el-GR" sz="2400" dirty="0" err="1"/>
              <a:t>Μτφρ</a:t>
            </a:r>
            <a:r>
              <a:rPr lang="el-GR" sz="2400" dirty="0"/>
              <a:t> Ο. Κομνηνού – Κακριδή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D2ED360-57FF-C04E-B50F-0DF57213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9" y="0"/>
            <a:ext cx="4291801" cy="14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0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D0CE-2AC1-E246-B64C-9D1F5FE6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dirty="0"/>
              <a:t>ΠΑΤΡΟΚΛΕΙΑ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4795-8472-814A-8A1F-E00128C2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l-GR" dirty="0"/>
          </a:p>
          <a:p>
            <a:pPr marL="914400" lvl="2" indent="0">
              <a:buNone/>
            </a:pPr>
            <a:r>
              <a:rPr lang="el-GR" sz="7400" dirty="0"/>
              <a:t>Αχιλλέας: είπα ότι θα επιστρέψω στη μάχη εάν φτάσει η φωτιά στα καράβια των Μυρμιδόνων. Τώρα που απειλούνται, μπορείς να βάλεις την πανοπλία μου και να μπεις στη μάχη. </a:t>
            </a:r>
          </a:p>
          <a:p>
            <a:pPr marL="914400" lvl="2" indent="0">
              <a:buNone/>
            </a:pPr>
            <a:endParaRPr lang="el-GR" sz="7400" dirty="0"/>
          </a:p>
          <a:p>
            <a:pPr marL="914400" lvl="2" indent="0">
              <a:buNone/>
            </a:pPr>
            <a:r>
              <a:rPr lang="el-GR" sz="7400" dirty="0"/>
              <a:t>Με τους εξής όρους: </a:t>
            </a:r>
          </a:p>
          <a:p>
            <a:pPr marL="914400" lvl="2" indent="0">
              <a:buNone/>
            </a:pPr>
            <a:endParaRPr lang="el-GR" sz="7400" dirty="0"/>
          </a:p>
          <a:p>
            <a:pPr marL="1371600" lvl="2" indent="-457200">
              <a:buFont typeface="+mj-lt"/>
              <a:buAutoNum type="arabicPeriod"/>
            </a:pPr>
            <a:r>
              <a:rPr lang="el-GR" sz="7400" dirty="0"/>
              <a:t>Αν διώξεις τους Τρώες από τα καράβια τότε να ΓΥΡΙΣΕΙΣ ΠΙΣΩ</a:t>
            </a:r>
          </a:p>
          <a:p>
            <a:pPr marL="1371600" lvl="2" indent="-457200">
              <a:buFont typeface="+mj-lt"/>
              <a:buAutoNum type="arabicPeriod"/>
            </a:pPr>
            <a:r>
              <a:rPr lang="el-GR" sz="7400" dirty="0"/>
              <a:t>Αν ο Δίας σου δώσει να κερδίσεις δόξα ΜΗΝ ΠΑΡΑΣΥΡΘΕΙΣ ΑΠΟ ΤΗ ΔΟΞΑ –να ΓΥΡΙΣΕΙΣ ΠΙΣΩ</a:t>
            </a:r>
          </a:p>
          <a:p>
            <a:pPr marL="1371600" lvl="2" indent="-457200">
              <a:buFont typeface="+mj-lt"/>
              <a:buAutoNum type="arabicPeriod"/>
            </a:pPr>
            <a:r>
              <a:rPr lang="el-GR" sz="7400" dirty="0"/>
              <a:t>Αν σε παρασύρει η ορμή της μάχης, πρόσεξε μην συναντήσεις αντίπαλο θεό – εσύ να ΓΥΡΙΣΕΙΣ ΠΙΣΩ</a:t>
            </a:r>
          </a:p>
          <a:p>
            <a:pPr marL="914400" lvl="2" indent="0">
              <a:buNone/>
            </a:pPr>
            <a:r>
              <a:rPr lang="el-GR" sz="3800" dirty="0"/>
              <a:t> </a:t>
            </a:r>
          </a:p>
          <a:p>
            <a:pPr marL="914400" lvl="2" indent="0">
              <a:buNone/>
            </a:pPr>
            <a:endParaRPr lang="el-GR" sz="2400" dirty="0"/>
          </a:p>
          <a:p>
            <a:pPr marL="914400" lvl="2" indent="0">
              <a:buNone/>
            </a:pPr>
            <a:endParaRPr lang="el-GR" sz="2400" dirty="0"/>
          </a:p>
          <a:p>
            <a:pPr marL="914400" lvl="2" indent="0" algn="r">
              <a:buNone/>
            </a:pPr>
            <a:r>
              <a:rPr lang="el-GR" sz="2400" dirty="0"/>
              <a:t>)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D2ED360-57FF-C04E-B50F-0DF57213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9" y="0"/>
            <a:ext cx="4291801" cy="14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3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D0CE-2AC1-E246-B64C-9D1F5FE6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dirty="0"/>
              <a:t>ΠΑΤΡΟΚΛΕΙΑ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4795-8472-814A-8A1F-E00128C2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/>
          </a:p>
          <a:p>
            <a:pPr marL="914400" lvl="2" indent="0">
              <a:buNone/>
            </a:pPr>
            <a:r>
              <a:rPr lang="el-GR" sz="2400" dirty="0"/>
              <a:t>Στην αντίθετη περίπτωση </a:t>
            </a:r>
          </a:p>
          <a:p>
            <a:pPr marL="914400" lvl="2" indent="0">
              <a:buNone/>
            </a:pPr>
            <a:endParaRPr lang="el-GR" sz="2400" dirty="0"/>
          </a:p>
          <a:p>
            <a:pPr marL="1371600" lvl="2" indent="-457200">
              <a:buFont typeface="+mj-lt"/>
              <a:buAutoNum type="arabicPeriod"/>
            </a:pPr>
            <a:r>
              <a:rPr lang="el-GR" sz="2400" dirty="0"/>
              <a:t>Θα κινδυνεύσεις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l-GR" sz="2400" dirty="0"/>
              <a:t>ΘΑ ΜΕΙΩΘΕΙ Η ΤΙΜΗ ΜΟΥ </a:t>
            </a:r>
          </a:p>
          <a:p>
            <a:pPr marL="914400" lvl="2" indent="0">
              <a:buNone/>
            </a:pPr>
            <a:r>
              <a:rPr lang="el-GR" sz="2400" dirty="0"/>
              <a:t>	Η τιμή των ομηρικών ηρώων είναι απολύτως υλική </a:t>
            </a:r>
          </a:p>
          <a:p>
            <a:pPr marL="914400" lvl="2" indent="0">
              <a:buNone/>
            </a:pPr>
            <a:r>
              <a:rPr lang="el-GR" sz="2400" dirty="0"/>
              <a:t>	(κτήματα, πολύτιμα αντικείμενα, όμορφες γυναίκες 	ως λάφυρα)</a:t>
            </a:r>
          </a:p>
          <a:p>
            <a:pPr marL="914400" lvl="2" indent="0">
              <a:buNone/>
            </a:pPr>
            <a:endParaRPr lang="el-GR" sz="2400" dirty="0"/>
          </a:p>
          <a:p>
            <a:pPr marL="914400" lvl="2" indent="0">
              <a:buNone/>
            </a:pPr>
            <a:endParaRPr lang="el-GR" sz="2400" dirty="0"/>
          </a:p>
          <a:p>
            <a:pPr marL="914400" lvl="2" indent="0" algn="r">
              <a:buNone/>
            </a:pPr>
            <a:r>
              <a:rPr lang="el-GR" sz="2400" dirty="0"/>
              <a:t>)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D2ED360-57FF-C04E-B50F-0DF57213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9" y="0"/>
            <a:ext cx="4291801" cy="14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726C-8ACF-9244-A54A-7AA69335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 τω μεταξύ 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6397-8628-CA4F-9331-9EBA0C747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 ΑΙΑΝΤΑΣ ΥΠΟΧΩΡΕΙ από το πλοίο που υπερασπίζεται </a:t>
            </a:r>
          </a:p>
          <a:p>
            <a:r>
              <a:rPr lang="el-GR" dirty="0"/>
              <a:t>… Ο αριστερός του ώμος είχε αποκάμει, καθώς κρατούσε όλη την ώρα σταθερά την πλουμισμένη ασπίδα. […] τον είχε πιάσει τρομερό λαχάνιασμα και ο ιδρώτας έτρεχε ποτάμι από ολόκληρο το κορμί του, και δεν μπορούσε να πάρει αναπνοή […] Π 106-111</a:t>
            </a:r>
          </a:p>
          <a:p>
            <a:r>
              <a:rPr lang="el-GR" dirty="0"/>
              <a:t>Επίκληση στις Μούσες (Π 112-3)</a:t>
            </a:r>
          </a:p>
          <a:p>
            <a:r>
              <a:rPr lang="el-GR" dirty="0"/>
              <a:t>Ο Έκτορας σπάζει το δόρυ του Αίαντα και οι Τρ</a:t>
            </a:r>
            <a:r>
              <a:rPr lang="en-US" dirty="0" err="1"/>
              <a:t>ώ</a:t>
            </a:r>
            <a:r>
              <a:rPr lang="el-GR" dirty="0" err="1"/>
              <a:t>ες</a:t>
            </a:r>
            <a:r>
              <a:rPr lang="el-GR" dirty="0"/>
              <a:t> βάζουν φωτιά στο πρώτο καράβι των Αχαιών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2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9AB0-201F-2041-B010-7FD91054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Πάτροκλος ετοιμάζεται για τη μάχη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1248-5E12-3B4B-AE81-AEE484EED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 err="1"/>
              <a:t>Ντ</a:t>
            </a:r>
            <a:r>
              <a:rPr lang="en-US" dirty="0" err="1"/>
              <a:t>ύ</a:t>
            </a:r>
            <a:r>
              <a:rPr lang="el-GR" dirty="0" err="1"/>
              <a:t>νεται</a:t>
            </a:r>
            <a:r>
              <a:rPr lang="el-GR" dirty="0"/>
              <a:t> με την πανοπλία του Αχιλλέα: </a:t>
            </a:r>
          </a:p>
          <a:p>
            <a:pPr lvl="1"/>
            <a:r>
              <a:rPr lang="el-GR" dirty="0"/>
              <a:t>Κνημίδες</a:t>
            </a:r>
          </a:p>
          <a:p>
            <a:pPr lvl="1"/>
            <a:r>
              <a:rPr lang="el-GR" dirty="0"/>
              <a:t>Θώρακας </a:t>
            </a:r>
          </a:p>
          <a:p>
            <a:pPr lvl="1"/>
            <a:r>
              <a:rPr lang="el-GR" dirty="0"/>
              <a:t>Σπαθί </a:t>
            </a:r>
          </a:p>
          <a:p>
            <a:pPr lvl="1"/>
            <a:r>
              <a:rPr lang="el-GR" dirty="0"/>
              <a:t>Περικεφαλαία </a:t>
            </a:r>
          </a:p>
          <a:p>
            <a:pPr lvl="1"/>
            <a:r>
              <a:rPr lang="el-GR" dirty="0"/>
              <a:t>Δόρατα (όχι του Αχιλλέα) </a:t>
            </a:r>
          </a:p>
        </p:txBody>
      </p:sp>
    </p:spTree>
    <p:extLst>
      <p:ext uri="{BB962C8B-B14F-4D97-AF65-F5344CB8AC3E}">
        <p14:creationId xmlns:p14="http://schemas.microsoft.com/office/powerpoint/2010/main" val="277608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9AB0-201F-2041-B010-7FD91054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Πάτροκλος ετοιμάζεται για τη μάχη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1248-5E12-3B4B-AE81-AEE484EED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  <a:p>
            <a:r>
              <a:rPr lang="el-GR" dirty="0"/>
              <a:t>Ο Αχιλλέας του μαζεύει τον στρατό </a:t>
            </a:r>
          </a:p>
          <a:p>
            <a:r>
              <a:rPr lang="el-GR" dirty="0"/>
              <a:t>Οι Μυρμιδόνες σαν λύκοι που τα σαγόνια τους στάζουν αίμα καθώς έχουν γευτεί ένα σκοτωμένο ελάφι και ματώνουν τα νερά της πηγής καθώς πίνουν νερό  </a:t>
            </a:r>
          </a:p>
          <a:p>
            <a:r>
              <a:rPr lang="el-GR" dirty="0"/>
              <a:t>50 άνδρες σε καθένα από τα 5 καράβια (250 Μυρμιδόνες με 5 αρχηγούς, ο Αχιλλέας αρχηγός όλων) </a:t>
            </a:r>
          </a:p>
          <a:p>
            <a:r>
              <a:rPr lang="el-GR" dirty="0"/>
              <a:t>Ο Αχιλλέας κάνει σπονδή στον Δία και εύχεται ο Πάτροκλος να απωθήσει τους Τρώες από τα καράβια και να γυρίσει πίσω ζωντανός  </a:t>
            </a:r>
          </a:p>
          <a:p>
            <a:pPr marL="45720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9718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333</TotalTime>
  <Words>1284</Words>
  <Application>Microsoft Macintosh PowerPoint</Application>
  <PresentationFormat>Widescreen</PresentationFormat>
  <Paragraphs>216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ヒラギノ角ゴ Pro W3</vt:lpstr>
      <vt:lpstr>Arial</vt:lpstr>
      <vt:lpstr>Trebuchet MS</vt:lpstr>
      <vt:lpstr>Berlin</vt:lpstr>
      <vt:lpstr>ΠΑΤΡΟΚΛΕΙΑ   ραψωδία Π της Ιλιάδας</vt:lpstr>
      <vt:lpstr>ΠΑΤΡΟΚΛΕΙΑ</vt:lpstr>
      <vt:lpstr>ΠΑΤΡΟΚΛΕΙΑ</vt:lpstr>
      <vt:lpstr>ΠΑΤΡΟΚΛΕΙΑ</vt:lpstr>
      <vt:lpstr>ΠΑΤΡΟΚΛΕΙΑ</vt:lpstr>
      <vt:lpstr>ΠΑΤΡΟΚΛΕΙΑ</vt:lpstr>
      <vt:lpstr>Εν τω μεταξύ … </vt:lpstr>
      <vt:lpstr>Ο Πάτροκλος ετοιμάζεται για τη μάχη </vt:lpstr>
      <vt:lpstr>Ο Πάτροκλος ετοιμάζεται για τη μάχη </vt:lpstr>
      <vt:lpstr>Οι Μυρμιδόνες  / ομηρικές παρομοιώσεις </vt:lpstr>
      <vt:lpstr>Αριστεία Πατρόκλου </vt:lpstr>
      <vt:lpstr>Αριστεία Πατρόκλου (Π 394-418)</vt:lpstr>
      <vt:lpstr>Μονομαχία με Σαρπηδόνα </vt:lpstr>
      <vt:lpstr>Μονομαχία με Σαρπηδόνα </vt:lpstr>
      <vt:lpstr>ωραίος νεκρός</vt:lpstr>
      <vt:lpstr>Μέχρι τώρα … γεγονότα που συνδέονται αλυσιδωτά</vt:lpstr>
      <vt:lpstr>Πότε θα δούμε τον θάνατο του Αχιλλέα; </vt:lpstr>
      <vt:lpstr>Ο θάνατος του Πατρόκλου (και το τέλος της αριστείας του) από 684 - 867</vt:lpstr>
      <vt:lpstr>Ο θάνατος του Πατρόκλου (και το τέλος της αριστείας του) από 684 - 867</vt:lpstr>
      <vt:lpstr>Πόσοι παράγοντες συμβάλλουν  στον θάνατό του; Δίας </vt:lpstr>
      <vt:lpstr>Απόλλωνας</vt:lpstr>
      <vt:lpstr>Έκτορας </vt:lpstr>
      <vt:lpstr>Game of the Thrones  The Battle of the Goldroad</vt:lpstr>
      <vt:lpstr>Ο ήλιος αρχίζει να δύει … </vt:lpstr>
      <vt:lpstr>Απόλλωνας / αφοπλισμός του Πατρόκλου </vt:lpstr>
      <vt:lpstr>PowerPoint Presentation</vt:lpstr>
      <vt:lpstr>Εύφορβος / Έκτορας</vt:lpstr>
      <vt:lpstr>Πόσοι σκότωσαν τον Πάτροκλο; </vt:lpstr>
      <vt:lpstr>Ποιος σκότωσε τον Πάτροκλο; </vt:lpstr>
      <vt:lpstr>PowerPoint Presentation</vt:lpstr>
      <vt:lpstr>τέλος της Ιλιάδας</vt:lpstr>
      <vt:lpstr>Σας ευχαριστώ!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ΠΑΤΡΟΚΛΕΙΑ   ραψωδία Π της Ιλιάδας</dc:title>
  <dc:creator>Effy Karakantza</dc:creator>
  <cp:lastModifiedBy>Effy Karakantza</cp:lastModifiedBy>
  <cp:revision>29</cp:revision>
  <dcterms:created xsi:type="dcterms:W3CDTF">2024-03-19T14:08:04Z</dcterms:created>
  <dcterms:modified xsi:type="dcterms:W3CDTF">2026-03-23T11:59:23Z</dcterms:modified>
</cp:coreProperties>
</file>