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80" r:id="rId2"/>
    <p:sldId id="256" r:id="rId3"/>
    <p:sldId id="257" r:id="rId4"/>
    <p:sldId id="258" r:id="rId5"/>
    <p:sldId id="259" r:id="rId6"/>
    <p:sldId id="260" r:id="rId7"/>
    <p:sldId id="273" r:id="rId8"/>
    <p:sldId id="276" r:id="rId9"/>
    <p:sldId id="277" r:id="rId10"/>
    <p:sldId id="261" r:id="rId11"/>
    <p:sldId id="262" r:id="rId12"/>
    <p:sldId id="263" r:id="rId13"/>
    <p:sldId id="278" r:id="rId14"/>
    <p:sldId id="274" r:id="rId15"/>
    <p:sldId id="279" r:id="rId16"/>
    <p:sldId id="264" r:id="rId17"/>
    <p:sldId id="265" r:id="rId18"/>
    <p:sldId id="266" r:id="rId19"/>
    <p:sldId id="267" r:id="rId20"/>
    <p:sldId id="268" r:id="rId21"/>
    <p:sldId id="269" r:id="rId22"/>
    <p:sldId id="270" r:id="rId23"/>
    <p:sldId id="271" r:id="rId24"/>
    <p:sldId id="272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0"/>
    <p:restoredTop sz="94699"/>
  </p:normalViewPr>
  <p:slideViewPr>
    <p:cSldViewPr snapToGrid="0" snapToObjects="1">
      <p:cViewPr varScale="1">
        <p:scale>
          <a:sx n="103" d="100"/>
          <a:sy n="103" d="100"/>
        </p:scale>
        <p:origin x="178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42BB8-C922-C943-8189-4264801DBBD5}" type="datetimeFigureOut">
              <a:rPr lang="en-US" smtClean="0"/>
              <a:pPr/>
              <a:t>2/18/26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9EDEC-0BC8-3342-A947-A3D346468C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Click to edit Master text styles</a:t>
            </a:r>
          </a:p>
          <a:p>
            <a:pPr lvl="1"/>
            <a:r>
              <a:rPr lang="el-GR"/>
              <a:t>Second level</a:t>
            </a:r>
          </a:p>
          <a:p>
            <a:pPr lvl="2"/>
            <a:r>
              <a:rPr lang="el-GR"/>
              <a:t>Third level</a:t>
            </a:r>
          </a:p>
          <a:p>
            <a:pPr lvl="3"/>
            <a:r>
              <a:rPr lang="el-GR"/>
              <a:t>Fourth level</a:t>
            </a:r>
          </a:p>
          <a:p>
            <a:pPr lvl="4"/>
            <a:r>
              <a:rPr lang="el-G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42BB8-C922-C943-8189-4264801DBBD5}" type="datetimeFigureOut">
              <a:rPr lang="en-US" smtClean="0"/>
              <a:pPr/>
              <a:t>2/18/26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9EDEC-0BC8-3342-A947-A3D346468C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Click to edit Master text styles</a:t>
            </a:r>
          </a:p>
          <a:p>
            <a:pPr lvl="1"/>
            <a:r>
              <a:rPr lang="el-GR"/>
              <a:t>Second level</a:t>
            </a:r>
          </a:p>
          <a:p>
            <a:pPr lvl="2"/>
            <a:r>
              <a:rPr lang="el-GR"/>
              <a:t>Third level</a:t>
            </a:r>
          </a:p>
          <a:p>
            <a:pPr lvl="3"/>
            <a:r>
              <a:rPr lang="el-GR"/>
              <a:t>Fourth level</a:t>
            </a:r>
          </a:p>
          <a:p>
            <a:pPr lvl="4"/>
            <a:r>
              <a:rPr lang="el-G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42BB8-C922-C943-8189-4264801DBBD5}" type="datetimeFigureOut">
              <a:rPr lang="en-US" smtClean="0"/>
              <a:pPr/>
              <a:t>2/18/26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9EDEC-0BC8-3342-A947-A3D346468C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Click to edit Master text styles</a:t>
            </a:r>
          </a:p>
          <a:p>
            <a:pPr lvl="1"/>
            <a:r>
              <a:rPr lang="el-GR"/>
              <a:t>Second level</a:t>
            </a:r>
          </a:p>
          <a:p>
            <a:pPr lvl="2"/>
            <a:r>
              <a:rPr lang="el-GR"/>
              <a:t>Third level</a:t>
            </a:r>
          </a:p>
          <a:p>
            <a:pPr lvl="3"/>
            <a:r>
              <a:rPr lang="el-GR"/>
              <a:t>Fourth level</a:t>
            </a:r>
          </a:p>
          <a:p>
            <a:pPr lvl="4"/>
            <a:r>
              <a:rPr lang="el-G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42BB8-C922-C943-8189-4264801DBBD5}" type="datetimeFigureOut">
              <a:rPr lang="en-US" smtClean="0"/>
              <a:pPr/>
              <a:t>2/18/26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9EDEC-0BC8-3342-A947-A3D346468C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42BB8-C922-C943-8189-4264801DBBD5}" type="datetimeFigureOut">
              <a:rPr lang="en-US" smtClean="0"/>
              <a:pPr/>
              <a:t>2/18/26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9EDEC-0BC8-3342-A947-A3D346468C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Click to edit Master text styles</a:t>
            </a:r>
          </a:p>
          <a:p>
            <a:pPr lvl="1"/>
            <a:r>
              <a:rPr lang="el-GR"/>
              <a:t>Second level</a:t>
            </a:r>
          </a:p>
          <a:p>
            <a:pPr lvl="2"/>
            <a:r>
              <a:rPr lang="el-GR"/>
              <a:t>Third level</a:t>
            </a:r>
          </a:p>
          <a:p>
            <a:pPr lvl="3"/>
            <a:r>
              <a:rPr lang="el-GR"/>
              <a:t>Fourth level</a:t>
            </a:r>
          </a:p>
          <a:p>
            <a:pPr lvl="4"/>
            <a:r>
              <a:rPr lang="el-GR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Click to edit Master text styles</a:t>
            </a:r>
          </a:p>
          <a:p>
            <a:pPr lvl="1"/>
            <a:r>
              <a:rPr lang="el-GR"/>
              <a:t>Second level</a:t>
            </a:r>
          </a:p>
          <a:p>
            <a:pPr lvl="2"/>
            <a:r>
              <a:rPr lang="el-GR"/>
              <a:t>Third level</a:t>
            </a:r>
          </a:p>
          <a:p>
            <a:pPr lvl="3"/>
            <a:r>
              <a:rPr lang="el-GR"/>
              <a:t>Fourth level</a:t>
            </a:r>
          </a:p>
          <a:p>
            <a:pPr lvl="4"/>
            <a:r>
              <a:rPr lang="el-GR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42BB8-C922-C943-8189-4264801DBBD5}" type="datetimeFigureOut">
              <a:rPr lang="en-US" smtClean="0"/>
              <a:pPr/>
              <a:t>2/18/26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9EDEC-0BC8-3342-A947-A3D346468C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Click to edit Master text styles</a:t>
            </a:r>
          </a:p>
          <a:p>
            <a:pPr lvl="1"/>
            <a:r>
              <a:rPr lang="el-GR"/>
              <a:t>Second level</a:t>
            </a:r>
          </a:p>
          <a:p>
            <a:pPr lvl="2"/>
            <a:r>
              <a:rPr lang="el-GR"/>
              <a:t>Third level</a:t>
            </a:r>
          </a:p>
          <a:p>
            <a:pPr lvl="3"/>
            <a:r>
              <a:rPr lang="el-GR"/>
              <a:t>Fourth level</a:t>
            </a:r>
          </a:p>
          <a:p>
            <a:pPr lvl="4"/>
            <a:r>
              <a:rPr lang="el-GR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Click to edit Master text styles</a:t>
            </a:r>
          </a:p>
          <a:p>
            <a:pPr lvl="1"/>
            <a:r>
              <a:rPr lang="el-GR"/>
              <a:t>Second level</a:t>
            </a:r>
          </a:p>
          <a:p>
            <a:pPr lvl="2"/>
            <a:r>
              <a:rPr lang="el-GR"/>
              <a:t>Third level</a:t>
            </a:r>
          </a:p>
          <a:p>
            <a:pPr lvl="3"/>
            <a:r>
              <a:rPr lang="el-GR"/>
              <a:t>Fourth level</a:t>
            </a:r>
          </a:p>
          <a:p>
            <a:pPr lvl="4"/>
            <a:r>
              <a:rPr lang="el-GR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42BB8-C922-C943-8189-4264801DBBD5}" type="datetimeFigureOut">
              <a:rPr lang="en-US" smtClean="0"/>
              <a:pPr/>
              <a:t>2/18/26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9EDEC-0BC8-3342-A947-A3D346468C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42BB8-C922-C943-8189-4264801DBBD5}" type="datetimeFigureOut">
              <a:rPr lang="en-US" smtClean="0"/>
              <a:pPr/>
              <a:t>2/18/26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9EDEC-0BC8-3342-A947-A3D346468C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42BB8-C922-C943-8189-4264801DBBD5}" type="datetimeFigureOut">
              <a:rPr lang="en-US" smtClean="0"/>
              <a:pPr/>
              <a:t>2/18/26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9EDEC-0BC8-3342-A947-A3D346468C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Click to edit Master text styles</a:t>
            </a:r>
          </a:p>
          <a:p>
            <a:pPr lvl="1"/>
            <a:r>
              <a:rPr lang="el-GR"/>
              <a:t>Second level</a:t>
            </a:r>
          </a:p>
          <a:p>
            <a:pPr lvl="2"/>
            <a:r>
              <a:rPr lang="el-GR"/>
              <a:t>Third level</a:t>
            </a:r>
          </a:p>
          <a:p>
            <a:pPr lvl="3"/>
            <a:r>
              <a:rPr lang="el-GR"/>
              <a:t>Fourth level</a:t>
            </a:r>
          </a:p>
          <a:p>
            <a:pPr lvl="4"/>
            <a:r>
              <a:rPr lang="el-GR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42BB8-C922-C943-8189-4264801DBBD5}" type="datetimeFigureOut">
              <a:rPr lang="en-US" smtClean="0"/>
              <a:pPr/>
              <a:t>2/18/26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9EDEC-0BC8-3342-A947-A3D346468C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42BB8-C922-C943-8189-4264801DBBD5}" type="datetimeFigureOut">
              <a:rPr lang="en-US" smtClean="0"/>
              <a:pPr/>
              <a:t>2/18/26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9EDEC-0BC8-3342-A947-A3D346468C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Click to edit Master text styles</a:t>
            </a:r>
          </a:p>
          <a:p>
            <a:pPr lvl="1"/>
            <a:r>
              <a:rPr lang="el-GR"/>
              <a:t>Second level</a:t>
            </a:r>
          </a:p>
          <a:p>
            <a:pPr lvl="2"/>
            <a:r>
              <a:rPr lang="el-GR"/>
              <a:t>Third level</a:t>
            </a:r>
          </a:p>
          <a:p>
            <a:pPr lvl="3"/>
            <a:r>
              <a:rPr lang="el-GR"/>
              <a:t>Fourth level</a:t>
            </a:r>
          </a:p>
          <a:p>
            <a:pPr lvl="4"/>
            <a:r>
              <a:rPr lang="el-G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042BB8-C922-C943-8189-4264801DBBD5}" type="datetimeFigureOut">
              <a:rPr lang="en-US" smtClean="0"/>
              <a:pPr/>
              <a:t>2/18/26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19EDEC-0BC8-3342-A947-A3D346468C7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4F46B6-00C8-6BAA-4F39-5792F9862E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err="1"/>
              <a:t>Αρχα</a:t>
            </a:r>
            <a:r>
              <a:rPr lang="en-GR" dirty="0"/>
              <a:t>ϊ</a:t>
            </a:r>
            <a:r>
              <a:rPr lang="el-GR" dirty="0" err="1"/>
              <a:t>κό</a:t>
            </a:r>
            <a:r>
              <a:rPr lang="el-GR" dirty="0"/>
              <a:t> έπος: Όμηρος</a:t>
            </a:r>
            <a:endParaRPr lang="en-G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E6BB38-6F4B-B5AA-673C-7D86F1206A4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/>
              <a:t>ΕΥΦΗΜΙΑ ΚΑΡΑΚΑΝΤΖΑ</a:t>
            </a:r>
          </a:p>
          <a:p>
            <a:r>
              <a:rPr lang="el-GR" dirty="0"/>
              <a:t>Καθηγήτρια Αρχαίας Ελληνικής Φιλολογίας</a:t>
            </a:r>
            <a:endParaRPr lang="en-GR" dirty="0"/>
          </a:p>
        </p:txBody>
      </p:sp>
    </p:spTree>
    <p:extLst>
      <p:ext uri="{BB962C8B-B14F-4D97-AF65-F5344CB8AC3E}">
        <p14:creationId xmlns:p14="http://schemas.microsoft.com/office/powerpoint/2010/main" val="32578552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595424" y="682076"/>
            <a:ext cx="8229600" cy="4525963"/>
          </a:xfrm>
        </p:spPr>
        <p:txBody>
          <a:bodyPr>
            <a:normAutofit/>
          </a:bodyPr>
          <a:lstStyle/>
          <a:p>
            <a:pPr algn="ctr"/>
            <a:endParaRPr lang="el-GR" sz="4000" dirty="0">
              <a:latin typeface="Gentium"/>
              <a:cs typeface="Gentium"/>
            </a:endParaRPr>
          </a:p>
          <a:p>
            <a:pPr algn="ctr"/>
            <a:endParaRPr lang="el-GR" sz="4000" dirty="0">
              <a:latin typeface="Gentium"/>
              <a:cs typeface="Gentium"/>
            </a:endParaRPr>
          </a:p>
          <a:p>
            <a:pPr algn="ctr"/>
            <a:r>
              <a:rPr lang="el-GR" sz="4000" dirty="0">
                <a:latin typeface="Gentium"/>
                <a:cs typeface="Gentium"/>
              </a:rPr>
              <a:t>τεχνολογία</a:t>
            </a:r>
            <a:r>
              <a:rPr lang="el-GR" sz="4000" dirty="0"/>
              <a:t>: </a:t>
            </a:r>
            <a:r>
              <a:rPr lang="el-GR" sz="4000" dirty="0">
                <a:latin typeface="Gentium"/>
                <a:cs typeface="Gentium"/>
              </a:rPr>
              <a:t>γραφή</a:t>
            </a:r>
          </a:p>
          <a:p>
            <a:pPr algn="ctr"/>
            <a:r>
              <a:rPr lang="el-GR" sz="4000" dirty="0">
                <a:latin typeface="Gentium"/>
                <a:cs typeface="Gentium"/>
              </a:rPr>
              <a:t>700 π. Χ.</a:t>
            </a:r>
          </a:p>
          <a:p>
            <a:pPr marL="0" indent="0" algn="ctr">
              <a:buNone/>
            </a:pPr>
            <a:r>
              <a:rPr lang="el-GR" sz="4000" dirty="0">
                <a:latin typeface="Gentium"/>
              </a:rPr>
              <a:t>(400 περίπου χρόνια χωρίς γραφή)</a:t>
            </a:r>
            <a:endParaRPr lang="en-US" sz="4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04038" y="1600200"/>
            <a:ext cx="8229600" cy="4525963"/>
          </a:xfrm>
        </p:spPr>
        <p:txBody>
          <a:bodyPr/>
          <a:lstStyle/>
          <a:p>
            <a:pPr algn="ctr"/>
            <a:endParaRPr lang="el-GR" dirty="0"/>
          </a:p>
          <a:p>
            <a:pPr algn="ctr">
              <a:buNone/>
            </a:pPr>
            <a:r>
              <a:rPr lang="el-GR" sz="3600" dirty="0">
                <a:latin typeface="Gentium"/>
                <a:cs typeface="Gentium"/>
              </a:rPr>
              <a:t>με τον Όμηρο διαβρώνεται η </a:t>
            </a:r>
            <a:r>
              <a:rPr lang="el-GR" sz="3600" dirty="0" err="1">
                <a:latin typeface="Gentium"/>
                <a:cs typeface="Gentium"/>
              </a:rPr>
              <a:t>προφορικότητα</a:t>
            </a:r>
            <a:r>
              <a:rPr lang="el-GR" sz="3600" dirty="0">
                <a:latin typeface="Gentium"/>
                <a:cs typeface="Gentium"/>
              </a:rPr>
              <a:t> </a:t>
            </a:r>
          </a:p>
          <a:p>
            <a:pPr algn="ctr">
              <a:buNone/>
            </a:pPr>
            <a:endParaRPr lang="el-GR" sz="3600" dirty="0">
              <a:latin typeface="Gentium"/>
              <a:cs typeface="Gentium"/>
            </a:endParaRPr>
          </a:p>
          <a:p>
            <a:pPr algn="ctr">
              <a:buNone/>
            </a:pPr>
            <a:r>
              <a:rPr lang="el-GR" sz="3600" dirty="0">
                <a:latin typeface="Gentium"/>
                <a:cs typeface="Gentium"/>
              </a:rPr>
              <a:t>περ. 700 π. Χ. ’έκρηξη’ γραπτών κειμένων</a:t>
            </a:r>
          </a:p>
          <a:p>
            <a:pPr algn="ctr">
              <a:buNone/>
            </a:pPr>
            <a:r>
              <a:rPr lang="el-GR" sz="3600" dirty="0">
                <a:latin typeface="Gentium"/>
                <a:cs typeface="Gentium"/>
              </a:rPr>
              <a:t>(Ησίοδος, </a:t>
            </a:r>
            <a:r>
              <a:rPr lang="el-GR" sz="3600" dirty="0" err="1">
                <a:latin typeface="Gentium"/>
                <a:cs typeface="Gentium"/>
              </a:rPr>
              <a:t>Καλλίνος</a:t>
            </a:r>
            <a:r>
              <a:rPr lang="el-GR" sz="3600" dirty="0">
                <a:latin typeface="Gentium"/>
                <a:cs typeface="Gentium"/>
              </a:rPr>
              <a:t>, Τυρταίος, Αρχίλοχος, Αλκμάνας κ.α.) </a:t>
            </a:r>
            <a:endParaRPr lang="en-US" sz="3600" dirty="0">
              <a:latin typeface="Gentium"/>
              <a:cs typeface="Gentium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>
                <a:latin typeface="Gentium"/>
                <a:cs typeface="Gentium"/>
              </a:rPr>
              <a:t>Οι Έλληνες έκαναν μια πράξη επιλογής</a:t>
            </a:r>
            <a:endParaRPr lang="en-US" dirty="0">
              <a:latin typeface="Gentium"/>
              <a:cs typeface="Gentium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el-GR" sz="3600" dirty="0">
              <a:latin typeface="Gentium"/>
              <a:cs typeface="Gentium"/>
            </a:endParaRPr>
          </a:p>
          <a:p>
            <a:pPr algn="ctr"/>
            <a:r>
              <a:rPr lang="el-GR" sz="3600" dirty="0">
                <a:latin typeface="Gentium"/>
                <a:cs typeface="Gentium"/>
              </a:rPr>
              <a:t>απομόνωσαν το όργανο </a:t>
            </a:r>
          </a:p>
          <a:p>
            <a:pPr algn="ctr">
              <a:buNone/>
            </a:pPr>
            <a:r>
              <a:rPr lang="el-GR" sz="3600" dirty="0">
                <a:latin typeface="Gentium"/>
                <a:cs typeface="Gentium"/>
              </a:rPr>
              <a:t>(=γραφή Φοινίκων)</a:t>
            </a:r>
          </a:p>
          <a:p>
            <a:pPr algn="ctr"/>
            <a:r>
              <a:rPr lang="el-GR" sz="3600" dirty="0">
                <a:latin typeface="Gentium"/>
                <a:cs typeface="Gentium"/>
              </a:rPr>
              <a:t>από τα προϊόντα του</a:t>
            </a:r>
          </a:p>
          <a:p>
            <a:pPr algn="ctr">
              <a:buNone/>
            </a:pPr>
            <a:r>
              <a:rPr lang="el-GR" sz="3600" dirty="0">
                <a:latin typeface="Gentium"/>
                <a:cs typeface="Gentium"/>
              </a:rPr>
              <a:t>(= την λογοτεχνία τους)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7ACA4E-7F2B-466C-2E09-B86437F389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Οι Έλληνες υιοθέτησαν το φοινικικό αλφάβητο </a:t>
            </a:r>
            <a:endParaRPr lang="en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F863D8-BB13-C877-0B00-55ADC91312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Περίπου 776 π. Χ. (κατάλογος των Ολυμπιονικών)</a:t>
            </a:r>
          </a:p>
          <a:p>
            <a:r>
              <a:rPr lang="el-GR" dirty="0"/>
              <a:t>Μετέτρεψαν το συμφωνικό αλφάβητο των Φοινίκων σε πλήρες </a:t>
            </a:r>
            <a:r>
              <a:rPr lang="el-GR" dirty="0" err="1"/>
              <a:t>φωνηματικό</a:t>
            </a:r>
            <a:r>
              <a:rPr lang="el-GR" dirty="0"/>
              <a:t> αλφάβητο</a:t>
            </a:r>
          </a:p>
          <a:p>
            <a:r>
              <a:rPr lang="el-GR" dirty="0"/>
              <a:t>Λατινικό αλφάβητο τροποποιημένο ελληνικό </a:t>
            </a:r>
          </a:p>
          <a:p>
            <a:endParaRPr lang="en-GR" dirty="0"/>
          </a:p>
        </p:txBody>
      </p:sp>
    </p:spTree>
    <p:extLst>
      <p:ext uri="{BB962C8B-B14F-4D97-AF65-F5344CB8AC3E}">
        <p14:creationId xmlns:p14="http://schemas.microsoft.com/office/powerpoint/2010/main" val="9034285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latin typeface="Gentium"/>
                <a:cs typeface="Gentium"/>
              </a:rPr>
              <a:t>ποιος είναι ο Όμηρος; </a:t>
            </a:r>
            <a:endParaRPr lang="en-US" dirty="0">
              <a:latin typeface="Gentium"/>
              <a:cs typeface="Gentium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el-GR" sz="3600" dirty="0"/>
          </a:p>
          <a:p>
            <a:pPr algn="ctr"/>
            <a:r>
              <a:rPr lang="el-GR" sz="4000" dirty="0">
                <a:latin typeface="Gentium"/>
                <a:cs typeface="Gentium"/>
              </a:rPr>
              <a:t>φτωχός</a:t>
            </a:r>
          </a:p>
          <a:p>
            <a:pPr algn="ctr"/>
            <a:r>
              <a:rPr lang="el-GR" sz="4000" dirty="0">
                <a:latin typeface="Gentium"/>
                <a:cs typeface="Gentium"/>
              </a:rPr>
              <a:t>περιοδεύων </a:t>
            </a:r>
          </a:p>
          <a:p>
            <a:pPr algn="ctr"/>
            <a:r>
              <a:rPr lang="el-GR" sz="4000" dirty="0">
                <a:latin typeface="Gentium"/>
                <a:cs typeface="Gentium"/>
              </a:rPr>
              <a:t>τυφλός </a:t>
            </a:r>
            <a:endParaRPr lang="en-US" sz="4000" dirty="0">
              <a:latin typeface="Gentium"/>
              <a:cs typeface="Gentium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map of the world&#10;&#10;AI-generated content may be incorrect.">
            <a:extLst>
              <a:ext uri="{FF2B5EF4-FFF2-40B4-BE49-F238E27FC236}">
                <a16:creationId xmlns:a16="http://schemas.microsoft.com/office/drawing/2014/main" id="{34B0D378-854D-A8F7-30FF-D9B12D2FE0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6444" y="651353"/>
            <a:ext cx="6174641" cy="561166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D9E4C7A-D7CD-0035-9BC5-DADDE87D939E}"/>
              </a:ext>
            </a:extLst>
          </p:cNvPr>
          <p:cNvSpPr txBox="1"/>
          <p:nvPr/>
        </p:nvSpPr>
        <p:spPr>
          <a:xfrm>
            <a:off x="2592889" y="6263014"/>
            <a:ext cx="31064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Πιθανή καταγωγή του Ομήρου </a:t>
            </a:r>
            <a:endParaRPr lang="en-GR" dirty="0"/>
          </a:p>
        </p:txBody>
      </p:sp>
    </p:spTree>
    <p:extLst>
      <p:ext uri="{BB962C8B-B14F-4D97-AF65-F5344CB8AC3E}">
        <p14:creationId xmlns:p14="http://schemas.microsoft.com/office/powerpoint/2010/main" val="35186212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600" dirty="0">
                <a:latin typeface="Gentium"/>
                <a:cs typeface="Gentium"/>
              </a:rPr>
              <a:t>έμμεση αυτοπαρουσίαση του Ομήρου</a:t>
            </a:r>
            <a:endParaRPr lang="en-US" sz="3600" dirty="0">
              <a:latin typeface="Gentium"/>
              <a:cs typeface="Gentium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pPr>
              <a:buNone/>
            </a:pPr>
            <a:r>
              <a:rPr lang="el-GR" dirty="0">
                <a:latin typeface="Gentium"/>
                <a:cs typeface="Gentium"/>
              </a:rPr>
              <a:t>αοιδοί στα έπη του:</a:t>
            </a:r>
          </a:p>
          <a:p>
            <a:r>
              <a:rPr lang="el-GR" dirty="0">
                <a:latin typeface="Gentium"/>
                <a:cs typeface="Gentium"/>
              </a:rPr>
              <a:t>1. παλάτι του Αγαμέμνονα στο Άργος</a:t>
            </a:r>
          </a:p>
          <a:p>
            <a:r>
              <a:rPr lang="el-GR" dirty="0">
                <a:latin typeface="Gentium"/>
                <a:cs typeface="Gentium"/>
              </a:rPr>
              <a:t>2. παλάτι του Μενελάου στην Σπάρτη</a:t>
            </a:r>
          </a:p>
          <a:p>
            <a:r>
              <a:rPr lang="el-GR" dirty="0">
                <a:latin typeface="Gentium"/>
                <a:cs typeface="Gentium"/>
              </a:rPr>
              <a:t>3. Δημόδοκος στο παλάτι του Αλκίνοου</a:t>
            </a:r>
          </a:p>
          <a:p>
            <a:r>
              <a:rPr lang="el-GR" dirty="0">
                <a:latin typeface="Gentium"/>
                <a:cs typeface="Gentium"/>
              </a:rPr>
              <a:t>4. Φήμιος στην παλάτι του Οδυσσέα   </a:t>
            </a:r>
            <a:endParaRPr lang="en-US" dirty="0">
              <a:latin typeface="Gentium"/>
              <a:cs typeface="Gentium"/>
            </a:endParaRPr>
          </a:p>
          <a:p>
            <a:r>
              <a:rPr lang="en-US" dirty="0">
                <a:latin typeface="Gentium"/>
                <a:cs typeface="Gentium"/>
              </a:rPr>
              <a:t>5. </a:t>
            </a:r>
            <a:r>
              <a:rPr lang="el-GR" dirty="0">
                <a:latin typeface="Gentium"/>
                <a:cs typeface="Gentium"/>
              </a:rPr>
              <a:t>[</a:t>
            </a:r>
            <a:r>
              <a:rPr lang="el-GR" dirty="0" err="1">
                <a:latin typeface="Gentium"/>
                <a:cs typeface="Gentium"/>
              </a:rPr>
              <a:t>Οδυσσ</a:t>
            </a:r>
            <a:r>
              <a:rPr lang="en-US" dirty="0" err="1">
                <a:latin typeface="Gentium"/>
                <a:cs typeface="Gentium"/>
              </a:rPr>
              <a:t>έ</a:t>
            </a:r>
            <a:r>
              <a:rPr lang="el-GR" dirty="0">
                <a:latin typeface="Gentium"/>
                <a:cs typeface="Gentium"/>
              </a:rPr>
              <a:t>ας] στο παλάτι του Αλκίνοου </a:t>
            </a:r>
            <a:endParaRPr lang="en-US" dirty="0">
              <a:latin typeface="Gentium"/>
              <a:cs typeface="Gentium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latin typeface="Gentium"/>
                <a:cs typeface="Gentium"/>
              </a:rPr>
              <a:t>ταύτιση με το κοινό του </a:t>
            </a:r>
            <a:endParaRPr lang="en-US" dirty="0">
              <a:latin typeface="Gentium"/>
              <a:cs typeface="Gentium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endParaRPr lang="el-GR" dirty="0"/>
          </a:p>
          <a:p>
            <a:pPr algn="ctr"/>
            <a:r>
              <a:rPr lang="el-GR" dirty="0">
                <a:latin typeface="Gentium"/>
                <a:cs typeface="Gentium"/>
              </a:rPr>
              <a:t>ο Όμηρος ανήκει στην ίδια κοινωνική τάξη με το εσωτερικό κοινό των επών του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89097" y="1600200"/>
            <a:ext cx="8229600" cy="4525963"/>
          </a:xfrm>
        </p:spPr>
        <p:txBody>
          <a:bodyPr/>
          <a:lstStyle/>
          <a:p>
            <a:pPr algn="ctr"/>
            <a:endParaRPr lang="el-GR" dirty="0"/>
          </a:p>
          <a:p>
            <a:pPr algn="ctr"/>
            <a:endParaRPr lang="el-GR" dirty="0"/>
          </a:p>
          <a:p>
            <a:pPr algn="ctr">
              <a:buNone/>
            </a:pPr>
            <a:r>
              <a:rPr lang="el-GR" sz="4400" dirty="0">
                <a:latin typeface="Gentium"/>
                <a:cs typeface="Gentium"/>
              </a:rPr>
              <a:t>αριστοκράτης</a:t>
            </a:r>
            <a:endParaRPr lang="en-US" sz="4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89097" y="1600200"/>
            <a:ext cx="8229600" cy="4525963"/>
          </a:xfrm>
        </p:spPr>
        <p:txBody>
          <a:bodyPr/>
          <a:lstStyle/>
          <a:p>
            <a:pPr algn="ctr"/>
            <a:endParaRPr lang="el-GR" dirty="0">
              <a:latin typeface="Gentium"/>
              <a:cs typeface="Gentium"/>
            </a:endParaRPr>
          </a:p>
          <a:p>
            <a:pPr algn="ctr">
              <a:buNone/>
            </a:pPr>
            <a:r>
              <a:rPr lang="el-GR" dirty="0">
                <a:latin typeface="Gentium"/>
                <a:cs typeface="Gentium"/>
              </a:rPr>
              <a:t>αριστοκρατική θεώρηση του κόσμου στα έπη του</a:t>
            </a:r>
          </a:p>
          <a:p>
            <a:pPr algn="ctr">
              <a:buNone/>
            </a:pPr>
            <a:r>
              <a:rPr lang="el-GR" dirty="0">
                <a:latin typeface="Gentium"/>
                <a:cs typeface="Gentium"/>
              </a:rPr>
              <a:t> είναι </a:t>
            </a:r>
          </a:p>
          <a:p>
            <a:pPr algn="ctr">
              <a:buNone/>
            </a:pPr>
            <a:r>
              <a:rPr lang="el-GR" dirty="0">
                <a:latin typeface="Gentium"/>
                <a:cs typeface="Gentium"/>
              </a:rPr>
              <a:t>συνεπής, συνεκτική και σφαιρική </a:t>
            </a:r>
            <a:endParaRPr lang="en-US" dirty="0">
              <a:latin typeface="Gentium"/>
              <a:cs typeface="Gentium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60400"/>
            <a:ext cx="7772400" cy="1470025"/>
          </a:xfrm>
        </p:spPr>
        <p:txBody>
          <a:bodyPr/>
          <a:lstStyle/>
          <a:p>
            <a:r>
              <a:rPr lang="el-GR" dirty="0">
                <a:latin typeface="Gentium"/>
                <a:cs typeface="Gentium"/>
              </a:rPr>
              <a:t>ΟΜΗΡΟΣ 8</a:t>
            </a:r>
            <a:r>
              <a:rPr lang="el-GR" baseline="30000" dirty="0">
                <a:latin typeface="Gentium"/>
                <a:cs typeface="Gentium"/>
              </a:rPr>
              <a:t>ΟΣ</a:t>
            </a:r>
            <a:r>
              <a:rPr lang="el-GR" dirty="0">
                <a:latin typeface="Gentium"/>
                <a:cs typeface="Gentium"/>
              </a:rPr>
              <a:t> αι. (;)</a:t>
            </a:r>
            <a:endParaRPr lang="en-US" dirty="0">
              <a:latin typeface="Gentium"/>
              <a:cs typeface="Gentium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822222"/>
            <a:ext cx="6400800" cy="2816578"/>
          </a:xfrm>
        </p:spPr>
        <p:txBody>
          <a:bodyPr>
            <a:normAutofit/>
          </a:bodyPr>
          <a:lstStyle/>
          <a:p>
            <a:r>
              <a:rPr lang="el-GR" sz="3600" i="1" dirty="0">
                <a:latin typeface="Gentium"/>
                <a:cs typeface="Gentium"/>
              </a:rPr>
              <a:t>Γιατί μας ενδιαφέρει; </a:t>
            </a:r>
            <a:endParaRPr lang="en-US" sz="3600" i="1" dirty="0">
              <a:latin typeface="Gentium"/>
              <a:cs typeface="Gentium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552893" y="1600200"/>
            <a:ext cx="8229600" cy="4525963"/>
          </a:xfrm>
        </p:spPr>
        <p:txBody>
          <a:bodyPr/>
          <a:lstStyle/>
          <a:p>
            <a:endParaRPr lang="el-GR" dirty="0"/>
          </a:p>
          <a:p>
            <a:pPr algn="ctr"/>
            <a:r>
              <a:rPr lang="el-GR" sz="4000" dirty="0">
                <a:latin typeface="Gentium"/>
                <a:cs typeface="Gentium"/>
              </a:rPr>
              <a:t>ο 8</a:t>
            </a:r>
            <a:r>
              <a:rPr lang="el-GR" sz="4000" baseline="30000" dirty="0">
                <a:latin typeface="Gentium"/>
                <a:cs typeface="Gentium"/>
              </a:rPr>
              <a:t>ος</a:t>
            </a:r>
            <a:r>
              <a:rPr lang="el-GR" sz="4000" dirty="0">
                <a:latin typeface="Gentium"/>
                <a:cs typeface="Gentium"/>
              </a:rPr>
              <a:t> αιώνας είναι η ακμή της αριστοκρατίας </a:t>
            </a:r>
            <a:endParaRPr lang="en-US" sz="4000" dirty="0">
              <a:latin typeface="Gentium"/>
              <a:cs typeface="Gentium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82772" y="1600200"/>
            <a:ext cx="8229600" cy="4525963"/>
          </a:xfrm>
        </p:spPr>
        <p:txBody>
          <a:bodyPr/>
          <a:lstStyle/>
          <a:p>
            <a:pPr algn="ctr"/>
            <a:endParaRPr lang="el-GR" dirty="0"/>
          </a:p>
          <a:p>
            <a:pPr algn="ctr"/>
            <a:r>
              <a:rPr lang="el-GR" sz="4000" dirty="0">
                <a:latin typeface="Gentium"/>
                <a:cs typeface="Gentium"/>
              </a:rPr>
              <a:t>η αριστοκρατία διατηρεί ακέραιη την βούληση να επιβιώσει</a:t>
            </a:r>
            <a:endParaRPr lang="en-US" sz="4000" dirty="0">
              <a:latin typeface="Gentium"/>
              <a:cs typeface="Gentium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89098" y="1275907"/>
            <a:ext cx="8229600" cy="4525963"/>
          </a:xfrm>
        </p:spPr>
        <p:txBody>
          <a:bodyPr/>
          <a:lstStyle/>
          <a:p>
            <a:pPr algn="ctr">
              <a:buNone/>
            </a:pPr>
            <a:endParaRPr lang="el-GR" dirty="0">
              <a:latin typeface="Gentium"/>
              <a:cs typeface="Gentium"/>
            </a:endParaRPr>
          </a:p>
          <a:p>
            <a:pPr algn="ctr">
              <a:buNone/>
            </a:pPr>
            <a:r>
              <a:rPr lang="el-GR" dirty="0">
                <a:latin typeface="Gentium"/>
                <a:cs typeface="Gentium"/>
              </a:rPr>
              <a:t> το ηρωικό άσμα </a:t>
            </a:r>
          </a:p>
          <a:p>
            <a:pPr algn="ctr">
              <a:buNone/>
            </a:pPr>
            <a:r>
              <a:rPr lang="el-GR" dirty="0">
                <a:latin typeface="Gentium"/>
                <a:cs typeface="Gentium"/>
              </a:rPr>
              <a:t>ως αυτοεπιβεβαίωση </a:t>
            </a:r>
          </a:p>
          <a:p>
            <a:pPr algn="ctr">
              <a:buNone/>
            </a:pPr>
            <a:r>
              <a:rPr lang="el-GR" dirty="0">
                <a:latin typeface="Gentium"/>
                <a:cs typeface="Gentium"/>
              </a:rPr>
              <a:t>και </a:t>
            </a:r>
          </a:p>
          <a:p>
            <a:pPr algn="ctr">
              <a:buNone/>
            </a:pPr>
            <a:r>
              <a:rPr lang="el-GR" dirty="0">
                <a:latin typeface="Gentium"/>
                <a:cs typeface="Gentium"/>
              </a:rPr>
              <a:t>ιδεολογικό έρεισμα</a:t>
            </a:r>
          </a:p>
          <a:p>
            <a:pPr algn="ctr">
              <a:buNone/>
            </a:pPr>
            <a:r>
              <a:rPr lang="el-GR" dirty="0">
                <a:latin typeface="Gentium"/>
                <a:cs typeface="Gentium"/>
              </a:rPr>
              <a:t>της </a:t>
            </a:r>
          </a:p>
          <a:p>
            <a:pPr algn="ctr">
              <a:buNone/>
            </a:pPr>
            <a:r>
              <a:rPr lang="el-GR" dirty="0">
                <a:latin typeface="Gentium"/>
                <a:cs typeface="Gentium"/>
              </a:rPr>
              <a:t>αριστοκρατίας</a:t>
            </a:r>
            <a:endParaRPr lang="en-US" dirty="0">
              <a:latin typeface="Gentium"/>
              <a:cs typeface="Gentium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latin typeface="Gentium"/>
                <a:cs typeface="Gentium"/>
              </a:rPr>
              <a:t>πολιτική σημασία των επών </a:t>
            </a:r>
            <a:endParaRPr lang="en-US" dirty="0">
              <a:latin typeface="Gentium"/>
              <a:cs typeface="Gentium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>
                <a:latin typeface="Gentium"/>
                <a:cs typeface="Gentium"/>
              </a:rPr>
              <a:t>Συνειδητοποίηση:  </a:t>
            </a:r>
          </a:p>
          <a:p>
            <a:r>
              <a:rPr lang="el-GR" dirty="0">
                <a:latin typeface="Gentium"/>
                <a:cs typeface="Gentium"/>
              </a:rPr>
              <a:t>κοινής ταυτότητας</a:t>
            </a:r>
          </a:p>
          <a:p>
            <a:r>
              <a:rPr lang="el-GR" dirty="0">
                <a:latin typeface="Gentium"/>
                <a:cs typeface="Gentium"/>
              </a:rPr>
              <a:t>κοινής ιστορίας</a:t>
            </a:r>
          </a:p>
          <a:p>
            <a:r>
              <a:rPr lang="el-GR" dirty="0">
                <a:latin typeface="Gentium"/>
                <a:cs typeface="Gentium"/>
              </a:rPr>
              <a:t> κοινής θρησκείας</a:t>
            </a:r>
          </a:p>
          <a:p>
            <a:r>
              <a:rPr lang="el-GR" dirty="0">
                <a:latin typeface="Gentium"/>
                <a:cs typeface="Gentium"/>
              </a:rPr>
              <a:t>κοινού αξιακού συστήματος</a:t>
            </a:r>
          </a:p>
          <a:p>
            <a:r>
              <a:rPr lang="el-GR" dirty="0">
                <a:latin typeface="Gentium"/>
                <a:cs typeface="Gentium"/>
              </a:rPr>
              <a:t>κοινής μνήμης   </a:t>
            </a:r>
            <a:endParaRPr lang="en-US" dirty="0">
              <a:latin typeface="Gentium"/>
              <a:cs typeface="Gentium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510363" y="1600200"/>
            <a:ext cx="8229600" cy="4525963"/>
          </a:xfrm>
        </p:spPr>
        <p:txBody>
          <a:bodyPr>
            <a:normAutofit/>
          </a:bodyPr>
          <a:lstStyle/>
          <a:p>
            <a:pPr algn="ctr"/>
            <a:endParaRPr lang="el-GR" sz="3600" dirty="0">
              <a:latin typeface="Gentium"/>
              <a:cs typeface="Gentium"/>
            </a:endParaRPr>
          </a:p>
          <a:p>
            <a:pPr algn="ctr">
              <a:buNone/>
            </a:pPr>
            <a:r>
              <a:rPr lang="el-GR" sz="3600" dirty="0">
                <a:latin typeface="Gentium"/>
                <a:cs typeface="Gentium"/>
              </a:rPr>
              <a:t>οι Έλληνες αποκτούν για πρώτη φορά την  αυτοσυνείδησή τους ως έθνος</a:t>
            </a:r>
            <a:endParaRPr lang="en-US" sz="3600" dirty="0">
              <a:latin typeface="Gentium"/>
              <a:cs typeface="Gentium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659218" y="1600200"/>
            <a:ext cx="8229600" cy="4525963"/>
          </a:xfrm>
        </p:spPr>
        <p:txBody>
          <a:bodyPr/>
          <a:lstStyle/>
          <a:p>
            <a:pPr lvl="8" algn="ctr"/>
            <a:endParaRPr lang="el-GR" dirty="0">
              <a:latin typeface="Gentium"/>
              <a:cs typeface="Gentium"/>
            </a:endParaRPr>
          </a:p>
          <a:p>
            <a:pPr algn="ctr">
              <a:buNone/>
            </a:pPr>
            <a:r>
              <a:rPr lang="el-GR" sz="3600" dirty="0">
                <a:latin typeface="Gentium"/>
                <a:cs typeface="Gentium"/>
              </a:rPr>
              <a:t>Το πρώτο γραπτό λογοτεχνικό έργο της Ευρώπης </a:t>
            </a:r>
          </a:p>
          <a:p>
            <a:pPr algn="ctr">
              <a:buNone/>
            </a:pPr>
            <a:r>
              <a:rPr lang="el-GR" sz="3600" dirty="0">
                <a:latin typeface="Gentium"/>
                <a:cs typeface="Gentium"/>
              </a:rPr>
              <a:t>8</a:t>
            </a:r>
            <a:r>
              <a:rPr lang="el-GR" sz="3600" baseline="30000" dirty="0">
                <a:latin typeface="Gentium"/>
                <a:cs typeface="Gentium"/>
              </a:rPr>
              <a:t>ΟΣ</a:t>
            </a:r>
            <a:r>
              <a:rPr lang="el-GR" sz="3600" dirty="0">
                <a:latin typeface="Gentium"/>
                <a:cs typeface="Gentium"/>
              </a:rPr>
              <a:t> αιώνας π. Χ. =</a:t>
            </a:r>
          </a:p>
          <a:p>
            <a:pPr algn="ctr">
              <a:buNone/>
            </a:pPr>
            <a:r>
              <a:rPr lang="el-GR" sz="3600" dirty="0">
                <a:latin typeface="Gentium"/>
                <a:cs typeface="Gentium"/>
              </a:rPr>
              <a:t>σύνθεση κειμένων που βασίζεται στη γραφή και υπερβαίνει τις απλές πρακτικές ανάγκες</a:t>
            </a:r>
            <a:endParaRPr lang="en-US" sz="3600" dirty="0">
              <a:latin typeface="Gentium"/>
              <a:cs typeface="Gentium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25303" y="1600200"/>
            <a:ext cx="8229600" cy="4525963"/>
          </a:xfrm>
        </p:spPr>
        <p:txBody>
          <a:bodyPr/>
          <a:lstStyle/>
          <a:p>
            <a:pPr algn="ctr">
              <a:buNone/>
            </a:pPr>
            <a:r>
              <a:rPr lang="el-GR" sz="3600" dirty="0">
                <a:latin typeface="Gentium"/>
                <a:cs typeface="Gentium"/>
              </a:rPr>
              <a:t>Τα ομηρικά έπη εγκαινιάζουν την εποχή </a:t>
            </a:r>
            <a:endParaRPr lang="en-US" sz="3600" dirty="0">
              <a:latin typeface="Gentium"/>
              <a:cs typeface="Gentium"/>
            </a:endParaRPr>
          </a:p>
          <a:p>
            <a:pPr algn="ctr">
              <a:buNone/>
            </a:pPr>
            <a:endParaRPr lang="el-GR" sz="3600" dirty="0">
              <a:latin typeface="Gentium"/>
              <a:cs typeface="Gentium"/>
            </a:endParaRPr>
          </a:p>
          <a:p>
            <a:pPr algn="ctr">
              <a:buNone/>
            </a:pPr>
            <a:r>
              <a:rPr lang="el-GR" sz="3600" dirty="0">
                <a:latin typeface="Gentium"/>
                <a:cs typeface="Gentium"/>
              </a:rPr>
              <a:t>της </a:t>
            </a:r>
          </a:p>
          <a:p>
            <a:pPr algn="ctr">
              <a:buNone/>
            </a:pPr>
            <a:r>
              <a:rPr lang="el-GR" sz="4000" i="1" dirty="0" err="1">
                <a:latin typeface="Gentium"/>
                <a:cs typeface="Gentium"/>
              </a:rPr>
              <a:t>Κειμενικότητας</a:t>
            </a:r>
            <a:r>
              <a:rPr lang="el-GR" sz="4000" i="1" dirty="0">
                <a:latin typeface="Gentium"/>
                <a:cs typeface="Gentium"/>
              </a:rPr>
              <a:t> =</a:t>
            </a:r>
          </a:p>
          <a:p>
            <a:pPr algn="ctr">
              <a:buNone/>
            </a:pPr>
            <a:endParaRPr lang="el-GR" sz="4000" i="1" dirty="0">
              <a:latin typeface="Gentium"/>
              <a:cs typeface="Gentium"/>
            </a:endParaRPr>
          </a:p>
          <a:p>
            <a:pPr algn="ctr">
              <a:buNone/>
            </a:pPr>
            <a:endParaRPr lang="en-US" sz="4000" i="1" dirty="0">
              <a:latin typeface="Gentium"/>
              <a:cs typeface="Gentium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latin typeface="Gentium"/>
                <a:cs typeface="Gentium"/>
              </a:rPr>
              <a:t>κειμενικότητα</a:t>
            </a:r>
            <a:endParaRPr lang="en-US" dirty="0">
              <a:latin typeface="Gentium"/>
              <a:cs typeface="Gentium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742950" indent="-742950">
              <a:buAutoNum type="arabicPeriod"/>
            </a:pPr>
            <a:r>
              <a:rPr lang="el-GR" sz="3600" dirty="0">
                <a:latin typeface="Gentium"/>
                <a:cs typeface="Gentium"/>
              </a:rPr>
              <a:t>Ρύθμιση κοινωνικών σχέσεων μέσα από γραπτά κείμενα</a:t>
            </a:r>
          </a:p>
          <a:p>
            <a:pPr marL="742950" indent="-742950">
              <a:buAutoNum type="arabicPeriod"/>
            </a:pPr>
            <a:r>
              <a:rPr lang="el-GR" sz="3600" dirty="0">
                <a:latin typeface="Gentium"/>
                <a:cs typeface="Gentium"/>
              </a:rPr>
              <a:t>Θεσμοθετημένη χρήση κειμένων με σκοπό την: </a:t>
            </a:r>
          </a:p>
          <a:p>
            <a:pPr algn="ctr"/>
            <a:r>
              <a:rPr lang="el-GR" sz="3600" dirty="0">
                <a:latin typeface="Gentium"/>
                <a:cs typeface="Gentium"/>
              </a:rPr>
              <a:t>διατήρηση </a:t>
            </a:r>
          </a:p>
          <a:p>
            <a:pPr algn="ctr"/>
            <a:r>
              <a:rPr lang="el-GR" sz="3600" dirty="0">
                <a:latin typeface="Gentium"/>
                <a:cs typeface="Gentium"/>
              </a:rPr>
              <a:t>καταγραφή </a:t>
            </a:r>
          </a:p>
          <a:p>
            <a:pPr algn="ctr"/>
            <a:r>
              <a:rPr lang="el-GR" sz="3600" dirty="0">
                <a:latin typeface="Gentium"/>
                <a:cs typeface="Gentium"/>
              </a:rPr>
              <a:t>αποθήκευση </a:t>
            </a:r>
          </a:p>
          <a:p>
            <a:pPr algn="ctr">
              <a:buNone/>
            </a:pPr>
            <a:endParaRPr lang="el-GR" sz="3600" dirty="0">
              <a:latin typeface="Gentium"/>
              <a:cs typeface="Gentium"/>
            </a:endParaRPr>
          </a:p>
          <a:p>
            <a:pPr algn="ctr">
              <a:buNone/>
            </a:pPr>
            <a:r>
              <a:rPr lang="el-GR" sz="3600" dirty="0">
                <a:latin typeface="Gentium"/>
                <a:cs typeface="Gentium"/>
              </a:rPr>
              <a:t>των δεδομένων, γνώσεων, συμβάντων </a:t>
            </a:r>
          </a:p>
          <a:p>
            <a:pPr algn="ctr">
              <a:buNone/>
            </a:pPr>
            <a:r>
              <a:rPr lang="el-GR" sz="3600" dirty="0">
                <a:latin typeface="Gentium"/>
                <a:cs typeface="Gentium"/>
              </a:rPr>
              <a:t>της κοινωνίας </a:t>
            </a:r>
          </a:p>
          <a:p>
            <a:pPr algn="ctr">
              <a:buNone/>
            </a:pPr>
            <a:r>
              <a:rPr lang="el-GR" sz="3600" dirty="0">
                <a:latin typeface="Gentium"/>
                <a:cs typeface="Gentium"/>
              </a:rPr>
              <a:t>(κατάλογοι, κτηματολόγια, νομικοί κώδικες, χρονικά κτλ.)</a:t>
            </a:r>
          </a:p>
          <a:p>
            <a:pPr algn="ctr">
              <a:buNone/>
            </a:pPr>
            <a:r>
              <a:rPr lang="el-GR" sz="3600" dirty="0">
                <a:latin typeface="Gentium"/>
                <a:cs typeface="Gentium"/>
              </a:rPr>
              <a:t> </a:t>
            </a:r>
          </a:p>
          <a:p>
            <a:pPr algn="ctr"/>
            <a:endParaRPr lang="en-US" sz="3600" dirty="0">
              <a:latin typeface="Gentium"/>
              <a:cs typeface="Gentium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531628" y="1600200"/>
            <a:ext cx="8229600" cy="4525963"/>
          </a:xfrm>
        </p:spPr>
        <p:txBody>
          <a:bodyPr/>
          <a:lstStyle/>
          <a:p>
            <a:pPr algn="ctr"/>
            <a:endParaRPr lang="el-GR" dirty="0"/>
          </a:p>
          <a:p>
            <a:pPr algn="ctr"/>
            <a:endParaRPr lang="el-GR" sz="3600" dirty="0">
              <a:latin typeface="Gentium"/>
              <a:cs typeface="Gentium"/>
            </a:endParaRPr>
          </a:p>
          <a:p>
            <a:pPr algn="ctr"/>
            <a:r>
              <a:rPr lang="el-GR" sz="3600" dirty="0">
                <a:latin typeface="Gentium"/>
                <a:cs typeface="Gentium"/>
              </a:rPr>
              <a:t>βούληση της ανάμνησης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57393" y="538619"/>
            <a:ext cx="16255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4000" i="1" dirty="0">
                <a:latin typeface="Gentium"/>
                <a:cs typeface="Gentium"/>
              </a:rPr>
              <a:t>Ιλιάδα</a:t>
            </a:r>
            <a:r>
              <a:rPr lang="el-GR" dirty="0"/>
              <a:t> 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866378" y="1716066"/>
            <a:ext cx="5831131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4000" dirty="0"/>
              <a:t>Κατάρρευση των μυκηναϊκών ανακτόρων</a:t>
            </a:r>
          </a:p>
          <a:p>
            <a:pPr algn="ctr"/>
            <a:endParaRPr lang="el-GR" sz="4000" dirty="0">
              <a:latin typeface="Gentium"/>
              <a:cs typeface="Gentium"/>
            </a:endParaRPr>
          </a:p>
          <a:p>
            <a:pPr algn="ctr"/>
            <a:r>
              <a:rPr lang="el-GR" sz="4000" dirty="0">
                <a:latin typeface="Gentium"/>
                <a:cs typeface="Gentium"/>
              </a:rPr>
              <a:t>βούληση αυτοπροβολής της κοινωνικής τάξης</a:t>
            </a:r>
          </a:p>
          <a:p>
            <a:pPr algn="ctr"/>
            <a:r>
              <a:rPr lang="el-GR" sz="4000" dirty="0">
                <a:latin typeface="Gentium"/>
                <a:cs typeface="Gentium"/>
              </a:rPr>
              <a:t>που προβάλλεται στα έπη = </a:t>
            </a:r>
          </a:p>
          <a:p>
            <a:pPr algn="ctr"/>
            <a:r>
              <a:rPr lang="el-GR" sz="4000" dirty="0">
                <a:latin typeface="Gentium"/>
                <a:cs typeface="Gentium"/>
              </a:rPr>
              <a:t>αριστοκρατίας   </a:t>
            </a:r>
            <a:endParaRPr lang="en-US" sz="4000" dirty="0">
              <a:latin typeface="Gentium"/>
              <a:cs typeface="Gentium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-up of a painting&#10;&#10;AI-generated content may be incorrect.">
            <a:extLst>
              <a:ext uri="{FF2B5EF4-FFF2-40B4-BE49-F238E27FC236}">
                <a16:creationId xmlns:a16="http://schemas.microsoft.com/office/drawing/2014/main" id="{5CDD7674-3305-FB1A-BD64-DC7760C3BF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0071" y="1402915"/>
            <a:ext cx="7071639" cy="397779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645E160-CB7C-834C-3534-766C1DA7D093}"/>
              </a:ext>
            </a:extLst>
          </p:cNvPr>
          <p:cNvSpPr txBox="1"/>
          <p:nvPr/>
        </p:nvSpPr>
        <p:spPr>
          <a:xfrm>
            <a:off x="2354893" y="5674290"/>
            <a:ext cx="47361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dirty="0"/>
              <a:t>Ο ΑΧΙΛΛΕΑΣ ΔΕΝΕΙ ΤΟ ΤΡΑΥΜΑ ΤΟΥ ΠΑΤΡΟΚΛΟΥ </a:t>
            </a:r>
          </a:p>
          <a:p>
            <a:pPr algn="ctr"/>
            <a:r>
              <a:rPr lang="el-GR" dirty="0"/>
              <a:t>ΑΤΤΙΚΟ ΑΓΓΕΙΟ ΤΟΥ ΣΩΣΙΑ, 5</a:t>
            </a:r>
            <a:r>
              <a:rPr lang="el-GR" baseline="30000" dirty="0"/>
              <a:t>ΟΣ</a:t>
            </a:r>
            <a:r>
              <a:rPr lang="el-GR" dirty="0"/>
              <a:t> ΑΙΩΝΑΣ </a:t>
            </a:r>
            <a:endParaRPr lang="en-GR" dirty="0"/>
          </a:p>
        </p:txBody>
      </p:sp>
    </p:spTree>
    <p:extLst>
      <p:ext uri="{BB962C8B-B14F-4D97-AF65-F5344CB8AC3E}">
        <p14:creationId xmlns:p14="http://schemas.microsoft.com/office/powerpoint/2010/main" val="39979854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lose-up of a vase&#10;&#10;AI-generated content may be incorrect.">
            <a:extLst>
              <a:ext uri="{FF2B5EF4-FFF2-40B4-BE49-F238E27FC236}">
                <a16:creationId xmlns:a16="http://schemas.microsoft.com/office/drawing/2014/main" id="{772B9D41-FBFB-7948-EEFE-AB84D6E150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4250" y="1187450"/>
            <a:ext cx="7175500" cy="44831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AFBA7FA-14E0-889F-62A4-2DE7E0416E85}"/>
              </a:ext>
            </a:extLst>
          </p:cNvPr>
          <p:cNvSpPr txBox="1"/>
          <p:nvPr/>
        </p:nvSpPr>
        <p:spPr>
          <a:xfrm>
            <a:off x="1703540" y="6100175"/>
            <a:ext cx="631467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dirty="0"/>
              <a:t>Ο ΑΧΙΛΛΕΑΣ ΣΚΟΤΩΝΕΙ ΤΗΝ ΑΜΑΖΟΝΑ ΠΕΝΘΕΣΙΛΕΙΑ </a:t>
            </a:r>
          </a:p>
          <a:p>
            <a:pPr algn="ctr"/>
            <a:r>
              <a:rPr lang="el-GR" dirty="0"/>
              <a:t>ΑΓΓΕΙΟ ΤΟΥ ΕΞΗΚΙΑ, ΜΕΛΑΝΟΜΟΡΦΟΣ ΡΥΘΜΟΣ, 6</a:t>
            </a:r>
            <a:r>
              <a:rPr lang="el-GR" baseline="30000" dirty="0"/>
              <a:t>ΟΣ</a:t>
            </a:r>
            <a:r>
              <a:rPr lang="el-GR" dirty="0"/>
              <a:t> ΑΙΩΝΑΣ Π.Χ.</a:t>
            </a:r>
          </a:p>
          <a:p>
            <a:endParaRPr lang="en-GR" dirty="0"/>
          </a:p>
        </p:txBody>
      </p:sp>
    </p:spTree>
    <p:extLst>
      <p:ext uri="{BB962C8B-B14F-4D97-AF65-F5344CB8AC3E}">
        <p14:creationId xmlns:p14="http://schemas.microsoft.com/office/powerpoint/2010/main" val="28577482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</TotalTime>
  <Words>395</Words>
  <Application>Microsoft Macintosh PowerPoint</Application>
  <PresentationFormat>On-screen Show (4:3)</PresentationFormat>
  <Paragraphs>103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8" baseType="lpstr">
      <vt:lpstr>Arial</vt:lpstr>
      <vt:lpstr>Calibri</vt:lpstr>
      <vt:lpstr>Gentium</vt:lpstr>
      <vt:lpstr>Office Theme</vt:lpstr>
      <vt:lpstr>Αρχαϊκό έπος: Όμηρος</vt:lpstr>
      <vt:lpstr>ΟΜΗΡΟΣ 8ΟΣ αι. (;)</vt:lpstr>
      <vt:lpstr>PowerPoint Presentation</vt:lpstr>
      <vt:lpstr>PowerPoint Presentation</vt:lpstr>
      <vt:lpstr>κειμενικότητα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Οι Έλληνες έκαναν μια πράξη επιλογής</vt:lpstr>
      <vt:lpstr>Οι Έλληνες υιοθέτησαν το φοινικικό αλφάβητο </vt:lpstr>
      <vt:lpstr>ποιος είναι ο Όμηρος; </vt:lpstr>
      <vt:lpstr>PowerPoint Presentation</vt:lpstr>
      <vt:lpstr>έμμεση αυτοπαρουσίαση του Ομήρου</vt:lpstr>
      <vt:lpstr>ταύτιση με το κοινό του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πολιτική σημασία των επών </vt:lpstr>
      <vt:lpstr>PowerPoint Presentation</vt:lpstr>
    </vt:vector>
  </TitlesOfParts>
  <Company>BD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ΟΜΗΡΟΣ 8ΟΣ αι. ;</dc:title>
  <dc:creator>E Coleman</dc:creator>
  <cp:lastModifiedBy>Καρακάντζα Ευφημία</cp:lastModifiedBy>
  <cp:revision>10</cp:revision>
  <dcterms:created xsi:type="dcterms:W3CDTF">2015-02-26T08:57:48Z</dcterms:created>
  <dcterms:modified xsi:type="dcterms:W3CDTF">2026-02-18T14:35:37Z</dcterms:modified>
</cp:coreProperties>
</file>