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2" r:id="rId6"/>
    <p:sldId id="266" r:id="rId7"/>
    <p:sldId id="274" r:id="rId8"/>
    <p:sldId id="286" r:id="rId9"/>
    <p:sldId id="285" r:id="rId10"/>
    <p:sldId id="284" r:id="rId11"/>
    <p:sldId id="283" r:id="rId12"/>
    <p:sldId id="282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9</a:t>
            </a:r>
            <a:r>
              <a:rPr lang="el-GR" sz="2800" b="1" dirty="0" smtClean="0"/>
              <a:t>: </a:t>
            </a:r>
            <a:r>
              <a:rPr lang="el-GR" sz="2800" dirty="0"/>
              <a:t>Γραμματικός και συντακτικός σχολιασμός στίχων </a:t>
            </a:r>
            <a:r>
              <a:rPr lang="en-US" sz="2800" dirty="0" smtClean="0"/>
              <a:t>465-519</a:t>
            </a:r>
            <a:r>
              <a:rPr lang="el-GR" sz="2800" dirty="0" smtClean="0"/>
              <a:t> </a:t>
            </a:r>
            <a:r>
              <a:rPr lang="el-GR" sz="2800" dirty="0" smtClean="0"/>
              <a:t>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497-506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καὶ </a:t>
            </a:r>
            <a:r>
              <a:rPr lang="el-GR" sz="2000" dirty="0" err="1"/>
              <a:t>τῶνδε</a:t>
            </a:r>
            <a:r>
              <a:rPr lang="el-GR" sz="2000" dirty="0"/>
              <a:t> </a:t>
            </a:r>
            <a:r>
              <a:rPr lang="el-GR" sz="2000" dirty="0" err="1"/>
              <a:t>γονάτων͵</a:t>
            </a:r>
            <a:r>
              <a:rPr lang="el-GR" sz="2000" dirty="0"/>
              <a:t> ὡς </a:t>
            </a:r>
            <a:r>
              <a:rPr lang="el-GR" sz="2000" dirty="0" err="1"/>
              <a:t>μάτην</a:t>
            </a:r>
            <a:r>
              <a:rPr lang="el-GR" sz="2000" dirty="0"/>
              <a:t> </a:t>
            </a:r>
            <a:r>
              <a:rPr lang="el-GR" sz="2000" u="sng" dirty="0" err="1"/>
              <a:t>κεχρῴσμεθα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κακοῦ πρὸς </a:t>
            </a:r>
            <a:r>
              <a:rPr lang="el-GR" sz="2000" dirty="0" err="1"/>
              <a:t>ἀνδρός͵</a:t>
            </a:r>
            <a:r>
              <a:rPr lang="el-GR" sz="2000" dirty="0"/>
              <a:t> </a:t>
            </a:r>
            <a:r>
              <a:rPr lang="el-GR" sz="2000" dirty="0" err="1"/>
              <a:t>ἐλπίδων</a:t>
            </a:r>
            <a:r>
              <a:rPr lang="el-GR" sz="2000" dirty="0"/>
              <a:t> δ΄ </a:t>
            </a:r>
            <a:r>
              <a:rPr lang="el-GR" sz="2000" dirty="0" err="1"/>
              <a:t>ἡμάρτομεν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ἄγ΄</a:t>
            </a:r>
            <a:r>
              <a:rPr lang="el-GR" sz="2000" dirty="0"/>
              <a:t>· ὡς φίλῳ γὰρ ὄντι σοι </a:t>
            </a:r>
            <a:r>
              <a:rPr lang="el-GR" sz="2000" u="sng" dirty="0" err="1"/>
              <a:t>κοινώσομαι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—</a:t>
            </a:r>
            <a:r>
              <a:rPr lang="el-GR" sz="2000" dirty="0" err="1"/>
              <a:t>δοκοῦσα</a:t>
            </a:r>
            <a:r>
              <a:rPr lang="el-GR" sz="2000" dirty="0"/>
              <a:t> μὲν </a:t>
            </a:r>
            <a:r>
              <a:rPr lang="el-GR" sz="2000" dirty="0" err="1"/>
              <a:t>τί</a:t>
            </a:r>
            <a:r>
              <a:rPr lang="el-GR" sz="2000" dirty="0"/>
              <a:t> πρός γε </a:t>
            </a:r>
            <a:r>
              <a:rPr lang="el-GR" sz="2000" dirty="0" err="1"/>
              <a:t>σοῦ</a:t>
            </a:r>
            <a:r>
              <a:rPr lang="el-GR" sz="2000" dirty="0"/>
              <a:t> </a:t>
            </a:r>
            <a:r>
              <a:rPr lang="el-GR" sz="2000" dirty="0" err="1"/>
              <a:t>πράξειν</a:t>
            </a:r>
            <a:r>
              <a:rPr lang="el-GR" sz="2000" dirty="0"/>
              <a:t> καλῶς;</a:t>
            </a:r>
            <a:r>
              <a:rPr lang="en-US" sz="2000" dirty="0"/>
              <a:t> (500)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ὅμως δ΄· </a:t>
            </a:r>
            <a:r>
              <a:rPr lang="el-GR" sz="2000" dirty="0" err="1"/>
              <a:t>ἐρωτηθεὶς</a:t>
            </a:r>
            <a:r>
              <a:rPr lang="el-GR" sz="2000" dirty="0"/>
              <a:t> γὰρ </a:t>
            </a:r>
            <a:r>
              <a:rPr lang="el-GR" sz="2000" dirty="0" err="1"/>
              <a:t>αἰσχίων</a:t>
            </a:r>
            <a:r>
              <a:rPr lang="el-GR" sz="2000" dirty="0"/>
              <a:t> </a:t>
            </a:r>
            <a:r>
              <a:rPr lang="el-GR" sz="2000" dirty="0" err="1"/>
              <a:t>φανῇ</a:t>
            </a:r>
            <a:r>
              <a:rPr lang="en-US" sz="2000" dirty="0"/>
              <a:t>—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νῦν </a:t>
            </a:r>
            <a:r>
              <a:rPr lang="el-GR" sz="2000" dirty="0" err="1"/>
              <a:t>ποῖ</a:t>
            </a:r>
            <a:r>
              <a:rPr lang="el-GR" sz="2000" dirty="0"/>
              <a:t> </a:t>
            </a:r>
            <a:r>
              <a:rPr lang="el-GR" sz="2000" b="1" dirty="0" err="1"/>
              <a:t>τράπωμαι</a:t>
            </a:r>
            <a:r>
              <a:rPr lang="el-GR" sz="2000" dirty="0"/>
              <a:t>; </a:t>
            </a:r>
            <a:r>
              <a:rPr lang="el-GR" sz="2000" dirty="0" err="1"/>
              <a:t>πότερα</a:t>
            </a:r>
            <a:r>
              <a:rPr lang="el-GR" sz="2000" dirty="0"/>
              <a:t> πρὸς πατρὸς </a:t>
            </a:r>
            <a:r>
              <a:rPr lang="el-GR" sz="2000" dirty="0" err="1"/>
              <a:t>δόμους͵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οὓς σοὶ </a:t>
            </a:r>
            <a:r>
              <a:rPr lang="el-GR" sz="2000" dirty="0" err="1"/>
              <a:t>προδοῦσα</a:t>
            </a:r>
            <a:r>
              <a:rPr lang="el-GR" sz="2000" dirty="0"/>
              <a:t> καὶ </a:t>
            </a:r>
            <a:r>
              <a:rPr lang="el-GR" sz="2000" dirty="0" err="1"/>
              <a:t>πάτραν</a:t>
            </a:r>
            <a:r>
              <a:rPr lang="el-GR" sz="2000" dirty="0"/>
              <a:t> </a:t>
            </a:r>
            <a:r>
              <a:rPr lang="el-GR" sz="2000" dirty="0" err="1"/>
              <a:t>ἀφικόμην</a:t>
            </a:r>
            <a:r>
              <a:rPr lang="el-GR" sz="2000" dirty="0"/>
              <a:t>;</a:t>
            </a:r>
          </a:p>
          <a:p>
            <a:pPr marL="0" indent="0">
              <a:buNone/>
            </a:pPr>
            <a:r>
              <a:rPr lang="el-GR" sz="2000" dirty="0"/>
              <a:t>ἢ πρὸς </a:t>
            </a:r>
            <a:r>
              <a:rPr lang="el-GR" sz="2000" dirty="0" err="1"/>
              <a:t>ταλαίνας</a:t>
            </a:r>
            <a:r>
              <a:rPr lang="el-GR" sz="2000" dirty="0"/>
              <a:t> </a:t>
            </a:r>
            <a:r>
              <a:rPr lang="el-GR" sz="2000" dirty="0" err="1"/>
              <a:t>Πελιάδας</a:t>
            </a:r>
            <a:r>
              <a:rPr lang="el-GR" sz="2000" dirty="0"/>
              <a:t>; καλῶς </a:t>
            </a:r>
            <a:r>
              <a:rPr lang="el-GR" sz="2000" dirty="0" err="1"/>
              <a:t>γ΄</a:t>
            </a:r>
            <a:r>
              <a:rPr lang="el-GR" sz="2000" dirty="0"/>
              <a:t> ἂν οὖν</a:t>
            </a:r>
          </a:p>
          <a:p>
            <a:pPr marL="0" indent="0">
              <a:buNone/>
            </a:pPr>
            <a:r>
              <a:rPr lang="el-GR" sz="2000" dirty="0" err="1"/>
              <a:t>δέξαιντό</a:t>
            </a:r>
            <a:r>
              <a:rPr lang="el-GR" sz="2000" dirty="0"/>
              <a:t> </a:t>
            </a:r>
            <a:r>
              <a:rPr lang="el-GR" sz="2000" dirty="0" err="1"/>
              <a:t>μ΄</a:t>
            </a:r>
            <a:r>
              <a:rPr lang="el-GR" sz="2000" dirty="0"/>
              <a:t> </a:t>
            </a:r>
            <a:r>
              <a:rPr lang="el-GR" sz="2000" dirty="0" err="1"/>
              <a:t>οἴκοις</a:t>
            </a:r>
            <a:r>
              <a:rPr lang="el-GR" sz="2000" dirty="0"/>
              <a:t> ὧν </a:t>
            </a:r>
            <a:r>
              <a:rPr lang="el-GR" sz="2000" dirty="0" err="1"/>
              <a:t>πατέρα</a:t>
            </a:r>
            <a:r>
              <a:rPr lang="el-GR" sz="2000" dirty="0"/>
              <a:t> </a:t>
            </a:r>
            <a:r>
              <a:rPr lang="el-GR" sz="2000" dirty="0" err="1"/>
              <a:t>κατέκτανον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ἔχει γὰρ οὕτω· τοῖς μὲν </a:t>
            </a:r>
            <a:r>
              <a:rPr lang="el-GR" sz="2000" dirty="0" err="1"/>
              <a:t>οἴκοθεν</a:t>
            </a:r>
            <a:r>
              <a:rPr lang="el-GR" sz="2000" dirty="0"/>
              <a:t> </a:t>
            </a:r>
            <a:r>
              <a:rPr lang="el-GR" sz="2000" dirty="0" err="1" smtClean="0"/>
              <a:t>φίλοις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1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507-514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ἐχθρὰ</a:t>
            </a:r>
            <a:r>
              <a:rPr lang="el-GR" sz="2000" dirty="0"/>
              <a:t> </a:t>
            </a:r>
            <a:r>
              <a:rPr lang="el-GR" sz="2000" dirty="0" err="1"/>
              <a:t>καθέστηχ΄͵</a:t>
            </a:r>
            <a:r>
              <a:rPr lang="el-GR" sz="2000" dirty="0"/>
              <a:t> οὓς δέ </a:t>
            </a:r>
            <a:r>
              <a:rPr lang="el-GR" sz="2000" dirty="0" err="1"/>
              <a:t>μ΄</a:t>
            </a:r>
            <a:r>
              <a:rPr lang="el-GR" sz="2000" dirty="0"/>
              <a:t> οὐκ </a:t>
            </a:r>
            <a:r>
              <a:rPr lang="el-GR" sz="2000" dirty="0" err="1"/>
              <a:t>ἐχρῆν</a:t>
            </a:r>
            <a:r>
              <a:rPr lang="el-GR" sz="2000" dirty="0"/>
              <a:t> κακῶς</a:t>
            </a:r>
          </a:p>
          <a:p>
            <a:pPr marL="0" indent="0">
              <a:buNone/>
            </a:pPr>
            <a:r>
              <a:rPr lang="el-GR" sz="2000" dirty="0" err="1"/>
              <a:t>δρᾶν͵</a:t>
            </a:r>
            <a:r>
              <a:rPr lang="el-GR" sz="2000" dirty="0"/>
              <a:t> σοὶ </a:t>
            </a:r>
            <a:r>
              <a:rPr lang="el-GR" sz="2000" dirty="0" err="1"/>
              <a:t>χάριν</a:t>
            </a:r>
            <a:r>
              <a:rPr lang="el-GR" sz="2000" dirty="0"/>
              <a:t> </a:t>
            </a:r>
            <a:r>
              <a:rPr lang="el-GR" sz="2000" dirty="0" err="1"/>
              <a:t>φέρουσα</a:t>
            </a:r>
            <a:r>
              <a:rPr lang="el-GR" sz="2000" dirty="0"/>
              <a:t> </a:t>
            </a:r>
            <a:r>
              <a:rPr lang="el-GR" sz="2000" dirty="0" err="1"/>
              <a:t>πολεμίους</a:t>
            </a:r>
            <a:r>
              <a:rPr lang="el-GR" sz="2000" dirty="0"/>
              <a:t> ἔχω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τοιγάρ</a:t>
            </a:r>
            <a:r>
              <a:rPr lang="el-GR" sz="2000" dirty="0"/>
              <a:t> με </a:t>
            </a:r>
            <a:r>
              <a:rPr lang="el-GR" sz="2000" dirty="0" err="1"/>
              <a:t>πολλαῖς</a:t>
            </a:r>
            <a:r>
              <a:rPr lang="el-GR" sz="2000" dirty="0"/>
              <a:t> </a:t>
            </a:r>
            <a:r>
              <a:rPr lang="el-GR" sz="2000" dirty="0" err="1"/>
              <a:t>μακαρίαν</a:t>
            </a:r>
            <a:r>
              <a:rPr lang="el-GR" sz="2000" dirty="0"/>
              <a:t> </a:t>
            </a:r>
            <a:r>
              <a:rPr lang="el-GR" sz="2000" dirty="0" err="1"/>
              <a:t>Ἑλληνίδων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ἔθηκας</a:t>
            </a:r>
            <a:r>
              <a:rPr lang="el-GR" sz="2000" dirty="0"/>
              <a:t> ἀντὶ </a:t>
            </a:r>
            <a:r>
              <a:rPr lang="el-GR" sz="2000" dirty="0" err="1"/>
              <a:t>τῶνδε</a:t>
            </a:r>
            <a:r>
              <a:rPr lang="el-GR" sz="2000" dirty="0"/>
              <a:t>· </a:t>
            </a:r>
            <a:r>
              <a:rPr lang="el-GR" sz="2000" dirty="0" err="1"/>
              <a:t>θαυμαστὸν</a:t>
            </a:r>
            <a:r>
              <a:rPr lang="el-GR" sz="2000" dirty="0"/>
              <a:t> δέ σε</a:t>
            </a:r>
            <a:r>
              <a:rPr lang="en-US" sz="2000" dirty="0"/>
              <a:t> (510)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ἔχω πόσιν καὶ </a:t>
            </a:r>
            <a:r>
              <a:rPr lang="el-GR" sz="2000" dirty="0" err="1"/>
              <a:t>πιστὸν</a:t>
            </a:r>
            <a:r>
              <a:rPr lang="el-GR" sz="2000" dirty="0"/>
              <a:t> ἡ </a:t>
            </a:r>
            <a:r>
              <a:rPr lang="el-GR" sz="2000" dirty="0" err="1"/>
              <a:t>τάλαιν΄</a:t>
            </a:r>
            <a:r>
              <a:rPr lang="el-GR" sz="2000" dirty="0"/>
              <a:t> </a:t>
            </a:r>
            <a:r>
              <a:rPr lang="el-GR" sz="2000" dirty="0" err="1"/>
              <a:t>ἐγώ͵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εἰ </a:t>
            </a:r>
            <a:r>
              <a:rPr lang="el-GR" sz="2000" dirty="0" err="1"/>
              <a:t>φεύξομαί</a:t>
            </a:r>
            <a:r>
              <a:rPr lang="el-GR" sz="2000" dirty="0"/>
              <a:t> γε </a:t>
            </a:r>
            <a:r>
              <a:rPr lang="el-GR" sz="2000" dirty="0" err="1"/>
              <a:t>γαῖαν</a:t>
            </a:r>
            <a:r>
              <a:rPr lang="el-GR" sz="2000" dirty="0"/>
              <a:t> </a:t>
            </a:r>
            <a:r>
              <a:rPr lang="el-GR" sz="2000" dirty="0" err="1"/>
              <a:t>ἐκβεβλημένη͵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φίλων </a:t>
            </a:r>
            <a:r>
              <a:rPr lang="el-GR" sz="2000" dirty="0" err="1"/>
              <a:t>ἔρημος͵</a:t>
            </a:r>
            <a:r>
              <a:rPr lang="el-GR" sz="2000" dirty="0"/>
              <a:t> σὺν </a:t>
            </a:r>
            <a:r>
              <a:rPr lang="el-GR" sz="2000" dirty="0" err="1"/>
              <a:t>τέκνοις</a:t>
            </a:r>
            <a:r>
              <a:rPr lang="el-GR" sz="2000" dirty="0"/>
              <a:t> </a:t>
            </a:r>
            <a:r>
              <a:rPr lang="el-GR" sz="2000" dirty="0" err="1"/>
              <a:t>μόνη</a:t>
            </a:r>
            <a:r>
              <a:rPr lang="el-GR" sz="2000" dirty="0"/>
              <a:t> </a:t>
            </a:r>
            <a:r>
              <a:rPr lang="el-GR" sz="2000" dirty="0" err="1"/>
              <a:t>μόνοις</a:t>
            </a:r>
            <a:r>
              <a:rPr lang="en-US" sz="2000" dirty="0"/>
              <a:t>˙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καλόν</a:t>
            </a:r>
            <a:r>
              <a:rPr lang="el-GR" sz="2000" dirty="0"/>
              <a:t> </a:t>
            </a:r>
            <a:r>
              <a:rPr lang="el-GR" sz="2000" dirty="0" err="1"/>
              <a:t>γ΄</a:t>
            </a:r>
            <a:r>
              <a:rPr lang="el-GR" sz="2000" dirty="0"/>
              <a:t> ὄνειδος τῷ </a:t>
            </a:r>
            <a:r>
              <a:rPr lang="el-GR" sz="2000" dirty="0" err="1"/>
              <a:t>νεωστὶ</a:t>
            </a:r>
            <a:r>
              <a:rPr lang="el-GR" sz="2000" dirty="0"/>
              <a:t> </a:t>
            </a:r>
            <a:r>
              <a:rPr lang="el-GR" sz="2000" dirty="0" err="1"/>
              <a:t>νυμφίῳ͵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2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515-519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err="1"/>
              <a:t>πτωχοὺς</a:t>
            </a:r>
            <a:r>
              <a:rPr lang="el-GR" sz="2800" dirty="0"/>
              <a:t> </a:t>
            </a:r>
            <a:r>
              <a:rPr lang="el-GR" sz="2800" u="sng" dirty="0" err="1"/>
              <a:t>ἀλᾶσθαι</a:t>
            </a:r>
            <a:r>
              <a:rPr lang="el-GR" sz="2800" dirty="0"/>
              <a:t> </a:t>
            </a:r>
            <a:r>
              <a:rPr lang="el-GR" sz="2800" dirty="0" err="1"/>
              <a:t>παῖδας</a:t>
            </a:r>
            <a:r>
              <a:rPr lang="el-GR" sz="2800" dirty="0"/>
              <a:t> ἥ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ἔσῳσά</a:t>
            </a:r>
            <a:r>
              <a:rPr lang="el-GR" sz="2800" dirty="0"/>
              <a:t> σε</a:t>
            </a:r>
            <a:r>
              <a:rPr lang="en-US" sz="2800" dirty="0" smtClean="0"/>
              <a:t>.</a:t>
            </a:r>
            <a:r>
              <a:rPr lang="el-GR" sz="2800" dirty="0" smtClean="0"/>
              <a:t> (515)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ὦ </a:t>
            </a:r>
            <a:r>
              <a:rPr lang="el-GR" sz="2800" dirty="0" err="1"/>
              <a:t>Ζεῦ͵</a:t>
            </a:r>
            <a:r>
              <a:rPr lang="el-GR" sz="2800" dirty="0"/>
              <a:t> </a:t>
            </a:r>
            <a:r>
              <a:rPr lang="el-GR" sz="2800" dirty="0" err="1"/>
              <a:t>τί</a:t>
            </a:r>
            <a:r>
              <a:rPr lang="el-GR" sz="2800" dirty="0"/>
              <a:t> δὴ χρυσοῦ μὲν ὃς </a:t>
            </a:r>
            <a:r>
              <a:rPr lang="el-GR" sz="2800" dirty="0" err="1"/>
              <a:t>κίβδηλος</a:t>
            </a:r>
            <a:r>
              <a:rPr lang="el-GR" sz="2800" dirty="0"/>
              <a:t> ᾖ</a:t>
            </a:r>
          </a:p>
          <a:p>
            <a:pPr marL="0" indent="0">
              <a:buNone/>
            </a:pPr>
            <a:r>
              <a:rPr lang="el-GR" sz="2800" dirty="0" err="1"/>
              <a:t>τεκμήρι΄</a:t>
            </a:r>
            <a:r>
              <a:rPr lang="el-GR" sz="2800" dirty="0"/>
              <a:t> </a:t>
            </a:r>
            <a:r>
              <a:rPr lang="el-GR" sz="2800" dirty="0" err="1"/>
              <a:t>ἀνθρώποισιν</a:t>
            </a:r>
            <a:r>
              <a:rPr lang="el-GR" sz="2800" dirty="0"/>
              <a:t> </a:t>
            </a:r>
            <a:r>
              <a:rPr lang="el-GR" sz="2800" u="sng" dirty="0" err="1"/>
              <a:t>ὤπασας</a:t>
            </a:r>
            <a:r>
              <a:rPr lang="el-GR" sz="2800" dirty="0"/>
              <a:t> </a:t>
            </a:r>
            <a:r>
              <a:rPr lang="el-GR" sz="2800" dirty="0" err="1"/>
              <a:t>σαφῆ͵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ἀνδρῶν δ΄ </a:t>
            </a:r>
            <a:r>
              <a:rPr lang="el-GR" sz="2800" dirty="0" err="1"/>
              <a:t>ὅτῳ</a:t>
            </a:r>
            <a:r>
              <a:rPr lang="el-GR" sz="2800" dirty="0"/>
              <a:t> χρὴ τὸν </a:t>
            </a:r>
            <a:r>
              <a:rPr lang="el-GR" sz="2800" dirty="0" err="1"/>
              <a:t>κακὸν</a:t>
            </a:r>
            <a:r>
              <a:rPr lang="el-GR" sz="2800" dirty="0"/>
              <a:t> </a:t>
            </a:r>
            <a:r>
              <a:rPr lang="el-GR" sz="2800" u="sng" dirty="0" err="1"/>
              <a:t>διειδέναι</a:t>
            </a:r>
            <a:r>
              <a:rPr lang="el-GR" sz="2800" dirty="0" err="1"/>
              <a:t>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οὐδεὶς </a:t>
            </a:r>
            <a:r>
              <a:rPr lang="el-GR" sz="2800" u="sng" dirty="0" err="1"/>
              <a:t>χαρακτὴρ</a:t>
            </a:r>
            <a:r>
              <a:rPr lang="el-GR" sz="2800" dirty="0"/>
              <a:t> </a:t>
            </a:r>
            <a:r>
              <a:rPr lang="el-GR" sz="2800" dirty="0" err="1"/>
              <a:t>ἐμπέφυκε</a:t>
            </a:r>
            <a:r>
              <a:rPr lang="el-GR" sz="2800" dirty="0"/>
              <a:t> </a:t>
            </a:r>
            <a:r>
              <a:rPr lang="el-GR" sz="2800" dirty="0" err="1"/>
              <a:t>σώματι</a:t>
            </a:r>
            <a:r>
              <a:rPr lang="el-GR" sz="2800" dirty="0" smtClean="0"/>
              <a:t>;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7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Κατανόηση των γραμματικών και συντακτικών ιδιαιτεροτήτων των στίχων 465-519 της </a:t>
            </a:r>
            <a:r>
              <a:rPr lang="el-GR" i="1" dirty="0"/>
              <a:t>Μήδειας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περιλαμβάνει γραμματικούς και συντακτικούς χαρακτηρισμούς συγκεκριμένων λέξεων ή φράσεων των στίχων </a:t>
            </a:r>
            <a:r>
              <a:rPr lang="el-GR" dirty="0" smtClean="0"/>
              <a:t>465-519</a:t>
            </a:r>
            <a:r>
              <a:rPr lang="en-US" dirty="0"/>
              <a:t> </a:t>
            </a:r>
            <a:r>
              <a:rPr lang="el-GR" dirty="0" smtClean="0"/>
              <a:t>(στο </a:t>
            </a:r>
            <a:r>
              <a:rPr lang="el-GR" dirty="0" smtClean="0"/>
              <a:t>αρχείο </a:t>
            </a:r>
            <a:r>
              <a:rPr lang="en-US" dirty="0" smtClean="0"/>
              <a:t>PowerPoint </a:t>
            </a:r>
            <a:r>
              <a:rPr lang="el-GR" dirty="0" smtClean="0"/>
              <a:t>περιέχεται το αρχαίο κείμενο).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n-US" dirty="0" smtClean="0"/>
              <a:t>465-519</a:t>
            </a:r>
            <a:r>
              <a:rPr lang="el-GR" dirty="0" smtClean="0"/>
              <a:t> </a:t>
            </a:r>
            <a:r>
              <a:rPr lang="el-GR" dirty="0" smtClean="0"/>
              <a:t>(αρχαίο κείμενο)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465-475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b="1" dirty="0"/>
              <a:t>Μη</a:t>
            </a:r>
            <a:r>
              <a:rPr lang="en-US" sz="2800" dirty="0"/>
              <a:t>. </a:t>
            </a:r>
            <a:r>
              <a:rPr lang="el-GR" sz="2800" dirty="0"/>
              <a:t>ὦ </a:t>
            </a:r>
            <a:r>
              <a:rPr lang="el-GR" sz="2800" dirty="0" err="1"/>
              <a:t>παγκάκιστε͵</a:t>
            </a:r>
            <a:r>
              <a:rPr lang="el-GR" sz="2800" dirty="0"/>
              <a:t> τοῦτο </a:t>
            </a:r>
            <a:r>
              <a:rPr lang="el-GR" sz="2800" dirty="0" err="1"/>
              <a:t>γάρ</a:t>
            </a:r>
            <a:r>
              <a:rPr lang="el-GR" sz="2800" dirty="0"/>
              <a:t> </a:t>
            </a:r>
            <a:r>
              <a:rPr lang="el-GR" sz="2800" dirty="0" err="1"/>
              <a:t>σ΄</a:t>
            </a:r>
            <a:r>
              <a:rPr lang="el-GR" sz="2800" dirty="0"/>
              <a:t> εἰπεῖν </a:t>
            </a:r>
            <a:r>
              <a:rPr lang="el-GR" sz="2800" dirty="0" err="1"/>
              <a:t>ἔχω͵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 err="1"/>
              <a:t>γλώσσῃ</a:t>
            </a:r>
            <a:r>
              <a:rPr lang="el-GR" sz="2800" dirty="0"/>
              <a:t> </a:t>
            </a:r>
            <a:r>
              <a:rPr lang="el-GR" sz="2800" dirty="0" err="1"/>
              <a:t>μέγιστον</a:t>
            </a:r>
            <a:r>
              <a:rPr lang="el-GR" sz="2800" dirty="0"/>
              <a:t> εἰς </a:t>
            </a:r>
            <a:r>
              <a:rPr lang="el-GR" sz="2800" dirty="0" err="1"/>
              <a:t>ἀνανδρίαν</a:t>
            </a:r>
            <a:r>
              <a:rPr lang="el-GR" sz="2800" dirty="0"/>
              <a:t> </a:t>
            </a:r>
            <a:r>
              <a:rPr lang="el-GR" sz="2800" dirty="0" err="1"/>
              <a:t>κακόν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 err="1"/>
              <a:t>ἦλθες</a:t>
            </a:r>
            <a:r>
              <a:rPr lang="el-GR" sz="2800" dirty="0"/>
              <a:t> πρὸς </a:t>
            </a:r>
            <a:r>
              <a:rPr lang="el-GR" sz="2800" dirty="0" err="1"/>
              <a:t>ἡμᾶς͵</a:t>
            </a:r>
            <a:r>
              <a:rPr lang="el-GR" sz="2800" dirty="0"/>
              <a:t> </a:t>
            </a:r>
            <a:r>
              <a:rPr lang="el-GR" sz="2800" dirty="0" err="1"/>
              <a:t>ἦλθες</a:t>
            </a:r>
            <a:r>
              <a:rPr lang="el-GR" sz="2800" dirty="0"/>
              <a:t> </a:t>
            </a:r>
            <a:r>
              <a:rPr lang="el-GR" sz="2800" dirty="0" err="1"/>
              <a:t>ἔχθιστος</a:t>
            </a:r>
            <a:r>
              <a:rPr lang="el-GR" sz="2800" dirty="0"/>
              <a:t> </a:t>
            </a:r>
            <a:r>
              <a:rPr lang="el-GR" sz="2800" dirty="0" err="1"/>
              <a:t>γεγώς</a:t>
            </a:r>
            <a:r>
              <a:rPr lang="el-GR" sz="2800" dirty="0"/>
              <a:t>;</a:t>
            </a:r>
          </a:p>
          <a:p>
            <a:pPr marL="0" indent="0">
              <a:buNone/>
            </a:pPr>
            <a:r>
              <a:rPr lang="en-US" sz="2800" dirty="0"/>
              <a:t>[</a:t>
            </a:r>
            <a:r>
              <a:rPr lang="el-GR" sz="2800" dirty="0"/>
              <a:t>θεοῖς τε </a:t>
            </a:r>
            <a:r>
              <a:rPr lang="el-GR" sz="2800" dirty="0" err="1"/>
              <a:t>κἀμοὶ</a:t>
            </a:r>
            <a:r>
              <a:rPr lang="el-GR" sz="2800" dirty="0"/>
              <a:t> </a:t>
            </a:r>
            <a:r>
              <a:rPr lang="el-GR" sz="2800" dirty="0" err="1"/>
              <a:t>παντί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ἀνθρώπων </a:t>
            </a:r>
            <a:r>
              <a:rPr lang="el-GR" sz="2800" dirty="0" err="1"/>
              <a:t>γένει</a:t>
            </a:r>
            <a:r>
              <a:rPr lang="el-GR" sz="2800" dirty="0"/>
              <a:t>;</a:t>
            </a:r>
            <a:r>
              <a:rPr lang="en-US" sz="2800" dirty="0"/>
              <a:t>]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οὔτοι</a:t>
            </a:r>
            <a:r>
              <a:rPr lang="el-GR" sz="2800" dirty="0"/>
              <a:t> </a:t>
            </a:r>
            <a:r>
              <a:rPr lang="el-GR" sz="2800" dirty="0" err="1"/>
              <a:t>θράσος</a:t>
            </a:r>
            <a:r>
              <a:rPr lang="el-GR" sz="2800" dirty="0"/>
              <a:t> </a:t>
            </a:r>
            <a:r>
              <a:rPr lang="el-GR" sz="2800" dirty="0" err="1"/>
              <a:t>τόδ΄</a:t>
            </a:r>
            <a:r>
              <a:rPr lang="el-GR" sz="2800" dirty="0"/>
              <a:t> ἐστὶν </a:t>
            </a:r>
            <a:r>
              <a:rPr lang="el-GR" sz="2800" dirty="0" err="1"/>
              <a:t>οὐδ΄</a:t>
            </a:r>
            <a:r>
              <a:rPr lang="el-GR" sz="2800" dirty="0"/>
              <a:t> </a:t>
            </a:r>
            <a:r>
              <a:rPr lang="el-GR" sz="2800" dirty="0" err="1"/>
              <a:t>εὐτολμία͵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φίλους</a:t>
            </a:r>
            <a:r>
              <a:rPr lang="el-GR" sz="2800" dirty="0"/>
              <a:t> κακῶς </a:t>
            </a:r>
            <a:r>
              <a:rPr lang="el-GR" sz="2800" dirty="0" err="1"/>
              <a:t>δράσαντ΄</a:t>
            </a:r>
            <a:r>
              <a:rPr lang="el-GR" sz="2800" dirty="0"/>
              <a:t> ἐναντίον </a:t>
            </a:r>
            <a:r>
              <a:rPr lang="el-GR" sz="2800" dirty="0" err="1"/>
              <a:t>βλέπειν͵</a:t>
            </a:r>
            <a:r>
              <a:rPr lang="en-US" sz="2800" dirty="0"/>
              <a:t> (470)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ἀλλ΄</a:t>
            </a:r>
            <a:r>
              <a:rPr lang="el-GR" sz="2800" dirty="0"/>
              <a:t> ἡ </a:t>
            </a:r>
            <a:r>
              <a:rPr lang="el-GR" sz="2800" dirty="0" err="1"/>
              <a:t>μεγίστη</a:t>
            </a:r>
            <a:r>
              <a:rPr lang="el-GR" sz="2800" dirty="0"/>
              <a:t> τῶν ἐν ἀνθρώποις </a:t>
            </a:r>
            <a:r>
              <a:rPr lang="el-GR" sz="2800" dirty="0" err="1"/>
              <a:t>νόσων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πασῶν͵</a:t>
            </a:r>
            <a:r>
              <a:rPr lang="el-GR" sz="2800" dirty="0"/>
              <a:t> </a:t>
            </a:r>
            <a:r>
              <a:rPr lang="el-GR" sz="2800" dirty="0" err="1"/>
              <a:t>ἀναίδει΄</a:t>
            </a:r>
            <a:r>
              <a:rPr lang="el-GR" sz="2800" dirty="0"/>
              <a:t>· εὖ δ΄ </a:t>
            </a:r>
            <a:r>
              <a:rPr lang="el-GR" sz="2800" dirty="0" err="1"/>
              <a:t>ἐποίησας</a:t>
            </a:r>
            <a:r>
              <a:rPr lang="el-GR" sz="2800" dirty="0"/>
              <a:t> </a:t>
            </a:r>
            <a:r>
              <a:rPr lang="el-GR" sz="2800" dirty="0" err="1"/>
              <a:t>μολών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/>
              <a:t>ἐγώ τε γὰρ </a:t>
            </a:r>
            <a:r>
              <a:rPr lang="el-GR" sz="2800" dirty="0" err="1"/>
              <a:t>λέξασα</a:t>
            </a:r>
            <a:r>
              <a:rPr lang="el-GR" sz="2800" dirty="0"/>
              <a:t> </a:t>
            </a:r>
            <a:r>
              <a:rPr lang="el-GR" sz="2800" u="sng" dirty="0" err="1"/>
              <a:t>κουφισθήσομαι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ψυχὴν</a:t>
            </a:r>
            <a:r>
              <a:rPr lang="el-GR" sz="2800" dirty="0"/>
              <a:t> κακῶς σε καὶ σὺ </a:t>
            </a:r>
            <a:r>
              <a:rPr lang="el-GR" sz="2800" dirty="0" err="1"/>
              <a:t>λυπήσῃ</a:t>
            </a:r>
            <a:r>
              <a:rPr lang="el-GR" sz="2800" dirty="0"/>
              <a:t> </a:t>
            </a:r>
            <a:r>
              <a:rPr lang="el-GR" sz="2800" dirty="0" err="1"/>
              <a:t>κλύων</a:t>
            </a:r>
            <a:r>
              <a:rPr lang="en-US" sz="2800" dirty="0"/>
              <a:t>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ἐκ τῶν δὲ </a:t>
            </a:r>
            <a:r>
              <a:rPr lang="el-GR" sz="2800" dirty="0" err="1"/>
              <a:t>πρώτων</a:t>
            </a:r>
            <a:r>
              <a:rPr lang="el-GR" sz="2800" dirty="0"/>
              <a:t> πρῶτον </a:t>
            </a:r>
            <a:r>
              <a:rPr lang="el-GR" sz="2800" dirty="0" err="1"/>
              <a:t>ἄρξομαι</a:t>
            </a:r>
            <a:r>
              <a:rPr lang="el-GR" sz="2800" dirty="0"/>
              <a:t> </a:t>
            </a:r>
            <a:r>
              <a:rPr lang="el-GR" sz="2800" dirty="0" err="1" smtClean="0"/>
              <a:t>λέγειν</a:t>
            </a:r>
            <a:r>
              <a:rPr lang="el-GR" sz="2800" dirty="0" smtClean="0"/>
              <a:t>. (475)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476-486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 err="1"/>
              <a:t>ἔσῳσά</a:t>
            </a:r>
            <a:r>
              <a:rPr lang="el-GR" sz="2800" dirty="0"/>
              <a:t> </a:t>
            </a:r>
            <a:r>
              <a:rPr lang="el-GR" sz="2800" dirty="0" err="1"/>
              <a:t>σ΄͵</a:t>
            </a:r>
            <a:r>
              <a:rPr lang="el-GR" sz="2800" dirty="0"/>
              <a:t> ὡς ἴσασιν Ἑλλήνων ὅσοι</a:t>
            </a:r>
          </a:p>
          <a:p>
            <a:pPr marL="0" indent="0">
              <a:buNone/>
            </a:pPr>
            <a:r>
              <a:rPr lang="el-GR" sz="2800" dirty="0"/>
              <a:t>ταὐτὸν συνεισέβησαν Ἀργῷον </a:t>
            </a:r>
            <a:r>
              <a:rPr lang="el-GR" sz="2800" dirty="0" err="1"/>
              <a:t>σκάφος͵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πεμφθέντα</a:t>
            </a:r>
            <a:r>
              <a:rPr lang="el-GR" sz="2800" dirty="0"/>
              <a:t> </a:t>
            </a:r>
            <a:r>
              <a:rPr lang="el-GR" sz="2800" dirty="0" err="1"/>
              <a:t>ταύρων</a:t>
            </a:r>
            <a:r>
              <a:rPr lang="el-GR" sz="2800" dirty="0"/>
              <a:t> </a:t>
            </a:r>
            <a:r>
              <a:rPr lang="el-GR" sz="2800" dirty="0" err="1"/>
              <a:t>πυρπνόων</a:t>
            </a:r>
            <a:r>
              <a:rPr lang="el-GR" sz="2800" dirty="0"/>
              <a:t> </a:t>
            </a:r>
            <a:r>
              <a:rPr lang="el-GR" sz="2800" b="1" dirty="0" err="1"/>
              <a:t>ἐπιστάτην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err="1"/>
              <a:t>ζεύγλῃσι</a:t>
            </a:r>
            <a:r>
              <a:rPr lang="el-GR" sz="2800" dirty="0"/>
              <a:t> καὶ </a:t>
            </a:r>
            <a:r>
              <a:rPr lang="el-GR" sz="2800" b="1" u="sng" dirty="0" err="1"/>
              <a:t>σπεροῦντα</a:t>
            </a:r>
            <a:r>
              <a:rPr lang="el-GR" sz="2800" dirty="0"/>
              <a:t> </a:t>
            </a:r>
            <a:r>
              <a:rPr lang="el-GR" sz="2800" dirty="0" err="1"/>
              <a:t>θανάσιμον</a:t>
            </a:r>
            <a:r>
              <a:rPr lang="el-GR" sz="2800" dirty="0"/>
              <a:t> </a:t>
            </a:r>
            <a:r>
              <a:rPr lang="el-GR" sz="2800" u="sng" dirty="0" err="1"/>
              <a:t>γύην</a:t>
            </a:r>
            <a:r>
              <a:rPr lang="el-GR" sz="2800" dirty="0"/>
              <a:t>·</a:t>
            </a:r>
          </a:p>
          <a:p>
            <a:pPr marL="0" indent="0">
              <a:buNone/>
            </a:pPr>
            <a:r>
              <a:rPr lang="el-GR" sz="2800" dirty="0" err="1"/>
              <a:t>δράκοντά</a:t>
            </a:r>
            <a:r>
              <a:rPr lang="el-GR" sz="2800" dirty="0"/>
              <a:t> </a:t>
            </a:r>
            <a:r>
              <a:rPr lang="el-GR" sz="2800" dirty="0" err="1"/>
              <a:t>θ΄͵</a:t>
            </a:r>
            <a:r>
              <a:rPr lang="el-GR" sz="2800" dirty="0"/>
              <a:t> ὃς </a:t>
            </a:r>
            <a:r>
              <a:rPr lang="el-GR" sz="2800" dirty="0" err="1"/>
              <a:t>πάγχρυσον</a:t>
            </a:r>
            <a:r>
              <a:rPr lang="el-GR" sz="2800" dirty="0"/>
              <a:t> </a:t>
            </a:r>
            <a:r>
              <a:rPr lang="el-GR" sz="2800" u="sng" dirty="0" err="1"/>
              <a:t>ἀμπέχων</a:t>
            </a:r>
            <a:r>
              <a:rPr lang="el-GR" sz="2800" dirty="0"/>
              <a:t> </a:t>
            </a:r>
            <a:r>
              <a:rPr lang="el-GR" sz="2800" dirty="0" err="1"/>
              <a:t>δέρας</a:t>
            </a:r>
            <a:r>
              <a:rPr lang="en-US" sz="2800" dirty="0"/>
              <a:t> (480)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σπείραις</a:t>
            </a:r>
            <a:r>
              <a:rPr lang="el-GR" sz="2800" dirty="0"/>
              <a:t> </a:t>
            </a:r>
            <a:r>
              <a:rPr lang="el-GR" sz="2800" dirty="0" err="1"/>
              <a:t>ἔσῳζε</a:t>
            </a:r>
            <a:r>
              <a:rPr lang="el-GR" sz="2800" dirty="0"/>
              <a:t> </a:t>
            </a:r>
            <a:r>
              <a:rPr lang="el-GR" sz="2800" dirty="0" err="1"/>
              <a:t>πολυπλόκοις</a:t>
            </a:r>
            <a:r>
              <a:rPr lang="el-GR" sz="2800" dirty="0"/>
              <a:t> </a:t>
            </a:r>
            <a:r>
              <a:rPr lang="el-GR" sz="2800" dirty="0" err="1"/>
              <a:t>ἄυπνος</a:t>
            </a:r>
            <a:r>
              <a:rPr lang="el-GR" sz="2800" dirty="0"/>
              <a:t> </a:t>
            </a:r>
            <a:r>
              <a:rPr lang="el-GR" sz="2800" dirty="0" err="1"/>
              <a:t>ὤν͵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κτείνασ΄</a:t>
            </a:r>
            <a:r>
              <a:rPr lang="el-GR" sz="2800" dirty="0"/>
              <a:t> </a:t>
            </a:r>
            <a:r>
              <a:rPr lang="el-GR" sz="2800" dirty="0" err="1"/>
              <a:t>ἀνέσχον</a:t>
            </a:r>
            <a:r>
              <a:rPr lang="el-GR" sz="2800" dirty="0"/>
              <a:t> σοὶ </a:t>
            </a:r>
            <a:r>
              <a:rPr lang="el-GR" sz="2800" dirty="0" err="1"/>
              <a:t>φάος</a:t>
            </a:r>
            <a:r>
              <a:rPr lang="el-GR" sz="2800" dirty="0"/>
              <a:t> </a:t>
            </a:r>
            <a:r>
              <a:rPr lang="el-GR" sz="2800" dirty="0" err="1"/>
              <a:t>σωτήριον</a:t>
            </a:r>
            <a:r>
              <a:rPr lang="en-US" sz="2800" dirty="0"/>
              <a:t>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αὐτὴ δὲ </a:t>
            </a:r>
            <a:r>
              <a:rPr lang="el-GR" sz="2800" dirty="0" err="1"/>
              <a:t>πατέρα</a:t>
            </a:r>
            <a:r>
              <a:rPr lang="el-GR" sz="2800" dirty="0"/>
              <a:t> καὶ </a:t>
            </a:r>
            <a:r>
              <a:rPr lang="el-GR" sz="2800" dirty="0" err="1"/>
              <a:t>δόμους</a:t>
            </a:r>
            <a:r>
              <a:rPr lang="el-GR" sz="2800" dirty="0"/>
              <a:t> </a:t>
            </a:r>
            <a:r>
              <a:rPr lang="el-GR" sz="2800" dirty="0" err="1"/>
              <a:t>προδοῦσ΄</a:t>
            </a:r>
            <a:r>
              <a:rPr lang="el-GR" sz="2800" dirty="0"/>
              <a:t> </a:t>
            </a:r>
            <a:r>
              <a:rPr lang="el-GR" sz="2800" dirty="0" err="1"/>
              <a:t>ἐμοὺς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τὴν </a:t>
            </a:r>
            <a:r>
              <a:rPr lang="el-GR" sz="2800" dirty="0" err="1"/>
              <a:t>Πηλιῶτιν</a:t>
            </a:r>
            <a:r>
              <a:rPr lang="el-GR" sz="2800" dirty="0"/>
              <a:t> εἰς </a:t>
            </a:r>
            <a:r>
              <a:rPr lang="el-GR" sz="2800" dirty="0" err="1"/>
              <a:t>Ἰωλκὸν</a:t>
            </a:r>
            <a:r>
              <a:rPr lang="el-GR" sz="2800" dirty="0"/>
              <a:t> </a:t>
            </a:r>
            <a:r>
              <a:rPr lang="el-GR" sz="2800" dirty="0" err="1"/>
              <a:t>ἱκόμην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σὺν </a:t>
            </a:r>
            <a:r>
              <a:rPr lang="el-GR" sz="2800" dirty="0" err="1"/>
              <a:t>σοί͵</a:t>
            </a:r>
            <a:r>
              <a:rPr lang="el-GR" sz="2800" dirty="0"/>
              <a:t> </a:t>
            </a:r>
            <a:r>
              <a:rPr lang="el-GR" sz="2800" dirty="0" err="1"/>
              <a:t>πρόθυμος</a:t>
            </a:r>
            <a:r>
              <a:rPr lang="el-GR" sz="2800" dirty="0"/>
              <a:t> μᾶλλον ἢ </a:t>
            </a:r>
            <a:r>
              <a:rPr lang="el-GR" sz="2800" dirty="0" err="1"/>
              <a:t>σοφωτέρα</a:t>
            </a:r>
            <a:r>
              <a:rPr lang="el-GR" sz="2800" dirty="0" smtClean="0"/>
              <a:t>· (485)</a:t>
            </a:r>
            <a:endParaRPr lang="el-GR" sz="2800" dirty="0"/>
          </a:p>
          <a:p>
            <a:pPr marL="0" indent="0">
              <a:buNone/>
            </a:pPr>
            <a:r>
              <a:rPr lang="el-GR" sz="2800" dirty="0" err="1"/>
              <a:t>Πελίαν</a:t>
            </a:r>
            <a:r>
              <a:rPr lang="el-GR" sz="2800" dirty="0"/>
              <a:t>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ἀπέκτειν΄͵</a:t>
            </a:r>
            <a:r>
              <a:rPr lang="el-GR" sz="2800" dirty="0"/>
              <a:t> ὥσπερ </a:t>
            </a:r>
            <a:r>
              <a:rPr lang="el-GR" sz="2800" dirty="0" err="1"/>
              <a:t>ἄλγιστον</a:t>
            </a:r>
            <a:r>
              <a:rPr lang="el-GR" sz="2800" dirty="0"/>
              <a:t> </a:t>
            </a:r>
            <a:r>
              <a:rPr lang="el-GR" sz="2800" dirty="0" smtClean="0"/>
              <a:t>θανεῖν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2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487-496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παίδων</a:t>
            </a:r>
            <a:r>
              <a:rPr lang="el-GR" sz="2000" dirty="0"/>
              <a:t> </a:t>
            </a:r>
            <a:r>
              <a:rPr lang="el-GR" sz="2000" dirty="0" err="1"/>
              <a:t>ὑπ΄</a:t>
            </a:r>
            <a:r>
              <a:rPr lang="el-GR" sz="2000" dirty="0"/>
              <a:t> </a:t>
            </a:r>
            <a:r>
              <a:rPr lang="el-GR" sz="2000" dirty="0" err="1"/>
              <a:t>αὐτοῦ͵</a:t>
            </a:r>
            <a:r>
              <a:rPr lang="el-GR" sz="2000" dirty="0"/>
              <a:t> </a:t>
            </a:r>
            <a:r>
              <a:rPr lang="el-GR" sz="2000" dirty="0" err="1"/>
              <a:t>πάντα</a:t>
            </a:r>
            <a:r>
              <a:rPr lang="el-GR" sz="2000" dirty="0"/>
              <a:t> </a:t>
            </a:r>
            <a:r>
              <a:rPr lang="el-GR" sz="2000" dirty="0" err="1"/>
              <a:t>τ΄</a:t>
            </a:r>
            <a:r>
              <a:rPr lang="el-GR" sz="2000" dirty="0"/>
              <a:t> </a:t>
            </a:r>
            <a:r>
              <a:rPr lang="el-GR" sz="2000" dirty="0" err="1"/>
              <a:t>ἐξεῖλον</a:t>
            </a:r>
            <a:r>
              <a:rPr lang="el-GR" sz="2000" dirty="0"/>
              <a:t> </a:t>
            </a:r>
            <a:r>
              <a:rPr lang="el-GR" sz="2000" dirty="0" err="1"/>
              <a:t>δόμον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καὶ </a:t>
            </a:r>
            <a:r>
              <a:rPr lang="el-GR" sz="2000" dirty="0" err="1"/>
              <a:t>ταῦθ΄</a:t>
            </a:r>
            <a:r>
              <a:rPr lang="el-GR" sz="2000" dirty="0"/>
              <a:t> </a:t>
            </a:r>
            <a:r>
              <a:rPr lang="el-GR" sz="2000" dirty="0" err="1"/>
              <a:t>ὑφ΄</a:t>
            </a:r>
            <a:r>
              <a:rPr lang="el-GR" sz="2000" dirty="0"/>
              <a:t> </a:t>
            </a:r>
            <a:r>
              <a:rPr lang="el-GR" sz="2000" dirty="0" err="1"/>
              <a:t>ἡμῶν͵</a:t>
            </a:r>
            <a:r>
              <a:rPr lang="el-GR" sz="2000" dirty="0"/>
              <a:t> ὦ </a:t>
            </a:r>
            <a:r>
              <a:rPr lang="el-GR" sz="2000" dirty="0" err="1"/>
              <a:t>κάκιστ΄</a:t>
            </a:r>
            <a:r>
              <a:rPr lang="el-GR" sz="2000" dirty="0"/>
              <a:t> </a:t>
            </a:r>
            <a:r>
              <a:rPr lang="el-GR" sz="2000" dirty="0" err="1"/>
              <a:t>ἀνδρῶν͵</a:t>
            </a:r>
            <a:r>
              <a:rPr lang="el-GR" sz="2000" dirty="0"/>
              <a:t> </a:t>
            </a:r>
            <a:r>
              <a:rPr lang="el-GR" sz="2000" dirty="0" err="1"/>
              <a:t>παθὼν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προύδωκας</a:t>
            </a:r>
            <a:r>
              <a:rPr lang="el-GR" sz="2000" dirty="0"/>
              <a:t> </a:t>
            </a:r>
            <a:r>
              <a:rPr lang="el-GR" sz="2000" dirty="0" err="1"/>
              <a:t>ἡμᾶς͵</a:t>
            </a:r>
            <a:r>
              <a:rPr lang="el-GR" sz="2000" dirty="0"/>
              <a:t> </a:t>
            </a:r>
            <a:r>
              <a:rPr lang="el-GR" sz="2000" dirty="0" err="1"/>
              <a:t>καινὰ</a:t>
            </a:r>
            <a:r>
              <a:rPr lang="el-GR" sz="2000" dirty="0"/>
              <a:t> δ΄ </a:t>
            </a:r>
            <a:r>
              <a:rPr lang="el-GR" sz="2000" u="sng" dirty="0" err="1"/>
              <a:t>ἐκτήσω</a:t>
            </a:r>
            <a:r>
              <a:rPr lang="el-GR" sz="2000" dirty="0"/>
              <a:t> </a:t>
            </a:r>
            <a:r>
              <a:rPr lang="el-GR" sz="2000" dirty="0" err="1"/>
              <a:t>λέχη</a:t>
            </a:r>
            <a:r>
              <a:rPr lang="en-US" sz="2000" dirty="0"/>
              <a:t>,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παίδων</a:t>
            </a:r>
            <a:r>
              <a:rPr lang="el-GR" sz="2000" dirty="0"/>
              <a:t> </a:t>
            </a:r>
            <a:r>
              <a:rPr lang="el-GR" sz="2000" dirty="0" err="1"/>
              <a:t>γεγώτων</a:t>
            </a:r>
            <a:r>
              <a:rPr lang="el-GR" sz="2000" dirty="0"/>
              <a:t>· εἰ γὰρ </a:t>
            </a:r>
            <a:r>
              <a:rPr lang="el-GR" sz="2000" dirty="0" err="1"/>
              <a:t>ἦσθ΄</a:t>
            </a:r>
            <a:r>
              <a:rPr lang="el-GR" sz="2000" dirty="0"/>
              <a:t> </a:t>
            </a:r>
            <a:r>
              <a:rPr lang="el-GR" sz="2000" dirty="0" err="1"/>
              <a:t>ἄπαις</a:t>
            </a:r>
            <a:r>
              <a:rPr lang="el-GR" sz="2000" dirty="0"/>
              <a:t> </a:t>
            </a:r>
            <a:r>
              <a:rPr lang="el-GR" sz="2000" dirty="0" err="1"/>
              <a:t>ἔτι͵</a:t>
            </a:r>
            <a:r>
              <a:rPr lang="en-US" sz="2000" dirty="0"/>
              <a:t> (490)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συγγνώστ΄</a:t>
            </a:r>
            <a:r>
              <a:rPr lang="el-GR" sz="2000" dirty="0"/>
              <a:t> ἂν ἦν σοι </a:t>
            </a:r>
            <a:r>
              <a:rPr lang="el-GR" sz="2000" dirty="0" err="1"/>
              <a:t>τοῦδ΄</a:t>
            </a:r>
            <a:r>
              <a:rPr lang="el-GR" sz="2000" dirty="0"/>
              <a:t> </a:t>
            </a:r>
            <a:r>
              <a:rPr lang="el-GR" sz="2000" dirty="0" err="1"/>
              <a:t>ἐρασθῆναι</a:t>
            </a:r>
            <a:r>
              <a:rPr lang="el-GR" sz="2000" dirty="0"/>
              <a:t> </a:t>
            </a:r>
            <a:r>
              <a:rPr lang="el-GR" sz="2000" dirty="0" err="1"/>
              <a:t>λέχους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ὅρκων</a:t>
            </a:r>
            <a:r>
              <a:rPr lang="el-GR" sz="2000" dirty="0"/>
              <a:t> δὲ </a:t>
            </a:r>
            <a:r>
              <a:rPr lang="el-GR" sz="2000" dirty="0" err="1"/>
              <a:t>φρούδη</a:t>
            </a:r>
            <a:r>
              <a:rPr lang="el-GR" sz="2000" dirty="0"/>
              <a:t> </a:t>
            </a:r>
            <a:r>
              <a:rPr lang="el-GR" sz="2000" dirty="0" err="1"/>
              <a:t>πίστις͵</a:t>
            </a:r>
            <a:r>
              <a:rPr lang="el-GR" sz="2000" dirty="0"/>
              <a:t> </a:t>
            </a:r>
            <a:r>
              <a:rPr lang="el-GR" sz="2000" dirty="0" err="1"/>
              <a:t>οὐδ΄</a:t>
            </a:r>
            <a:r>
              <a:rPr lang="el-GR" sz="2000" dirty="0"/>
              <a:t> ἔχω </a:t>
            </a:r>
            <a:r>
              <a:rPr lang="el-GR" sz="2000" dirty="0" err="1"/>
              <a:t>μαθεῖν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ἦ θεοὺς </a:t>
            </a:r>
            <a:r>
              <a:rPr lang="el-GR" sz="2000" dirty="0" err="1"/>
              <a:t>νομίζεις</a:t>
            </a:r>
            <a:r>
              <a:rPr lang="el-GR" sz="2000" dirty="0"/>
              <a:t> τοὺς </a:t>
            </a:r>
            <a:r>
              <a:rPr lang="el-GR" sz="2000" dirty="0" err="1"/>
              <a:t>τότ΄</a:t>
            </a:r>
            <a:r>
              <a:rPr lang="el-GR" sz="2000" dirty="0"/>
              <a:t> οὐκ </a:t>
            </a:r>
            <a:r>
              <a:rPr lang="el-GR" sz="2000" dirty="0" err="1"/>
              <a:t>ἄρχειν</a:t>
            </a:r>
            <a:r>
              <a:rPr lang="el-GR" sz="2000" dirty="0"/>
              <a:t> </a:t>
            </a:r>
            <a:r>
              <a:rPr lang="el-GR" sz="2000" dirty="0" err="1"/>
              <a:t>ἔτι͵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ἢ </a:t>
            </a:r>
            <a:r>
              <a:rPr lang="el-GR" sz="2000" dirty="0" err="1"/>
              <a:t>καινὰ</a:t>
            </a:r>
            <a:r>
              <a:rPr lang="el-GR" sz="2000" dirty="0"/>
              <a:t> κεῖσθαι </a:t>
            </a:r>
            <a:r>
              <a:rPr lang="el-GR" sz="2000" u="sng" dirty="0" err="1"/>
              <a:t>θέσμι</a:t>
            </a:r>
            <a:r>
              <a:rPr lang="el-GR" sz="2000" dirty="0" err="1"/>
              <a:t>΄</a:t>
            </a:r>
            <a:r>
              <a:rPr lang="el-GR" sz="2000" dirty="0"/>
              <a:t> ἀνθρώποις τὰ </a:t>
            </a:r>
            <a:r>
              <a:rPr lang="el-GR" sz="2000" dirty="0" err="1"/>
              <a:t>νῦν͵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ἐπεὶ </a:t>
            </a:r>
            <a:r>
              <a:rPr lang="el-GR" sz="2000" dirty="0" err="1"/>
              <a:t>σύνοισθά</a:t>
            </a:r>
            <a:r>
              <a:rPr lang="el-GR" sz="2000" dirty="0"/>
              <a:t> </a:t>
            </a:r>
            <a:r>
              <a:rPr lang="el-GR" sz="2000" dirty="0" err="1"/>
              <a:t>γ΄</a:t>
            </a:r>
            <a:r>
              <a:rPr lang="el-GR" sz="2000" dirty="0"/>
              <a:t> εἰς </a:t>
            </a:r>
            <a:r>
              <a:rPr lang="el-GR" sz="2000" dirty="0" err="1"/>
              <a:t>ἔμ΄</a:t>
            </a:r>
            <a:r>
              <a:rPr lang="el-GR" sz="2000" dirty="0"/>
              <a:t> οὐκ </a:t>
            </a:r>
            <a:r>
              <a:rPr lang="el-GR" sz="2000" dirty="0" err="1"/>
              <a:t>εὔορκος</a:t>
            </a:r>
            <a:r>
              <a:rPr lang="el-GR" sz="2000" dirty="0"/>
              <a:t> ὤν</a:t>
            </a:r>
            <a:r>
              <a:rPr lang="en-US" sz="2000" dirty="0" smtClean="0"/>
              <a:t>.</a:t>
            </a:r>
            <a:r>
              <a:rPr lang="el-GR" sz="2000" dirty="0" smtClean="0"/>
              <a:t> (495)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φεῦ</a:t>
            </a:r>
            <a:r>
              <a:rPr lang="el-GR" sz="2000" dirty="0"/>
              <a:t> δεξιὰ </a:t>
            </a:r>
            <a:r>
              <a:rPr lang="el-GR" sz="2000" dirty="0" err="1"/>
              <a:t>χείρ͵</a:t>
            </a:r>
            <a:r>
              <a:rPr lang="el-GR" sz="2000" dirty="0"/>
              <a:t> ἧς σὺ </a:t>
            </a:r>
            <a:r>
              <a:rPr lang="el-GR" sz="2000" dirty="0" err="1"/>
              <a:t>πόλλ΄</a:t>
            </a:r>
            <a:r>
              <a:rPr lang="el-GR" sz="2000" dirty="0"/>
              <a:t> </a:t>
            </a:r>
            <a:r>
              <a:rPr lang="el-GR" sz="2000" dirty="0" err="1"/>
              <a:t>ἐλαμβάνου</a:t>
            </a:r>
            <a:r>
              <a:rPr lang="el-GR" sz="2000" dirty="0" err="1" smtClean="0"/>
              <a:t>͵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0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693</Words>
  <Application>Microsoft Office PowerPoint</Application>
  <PresentationFormat>Προβολή στην οθόνη (4:3)</PresentationFormat>
  <Paragraphs>113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Στίχοι 465-475</vt:lpstr>
      <vt:lpstr>Στίχοι 476-486</vt:lpstr>
      <vt:lpstr>Στίχοι 487-496</vt:lpstr>
      <vt:lpstr>Στίχοι 497-506</vt:lpstr>
      <vt:lpstr>Στίχοι 507-514</vt:lpstr>
      <vt:lpstr>Στίχοι 515-519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137</cp:revision>
  <dcterms:created xsi:type="dcterms:W3CDTF">2012-09-06T09:03:05Z</dcterms:created>
  <dcterms:modified xsi:type="dcterms:W3CDTF">2014-12-06T11:14:42Z</dcterms:modified>
</cp:coreProperties>
</file>