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1" r:id="rId5"/>
    <p:sldId id="262" r:id="rId6"/>
    <p:sldId id="266" r:id="rId7"/>
    <p:sldId id="274" r:id="rId8"/>
    <p:sldId id="281" r:id="rId9"/>
    <p:sldId id="285" r:id="rId10"/>
    <p:sldId id="284" r:id="rId11"/>
    <p:sldId id="283" r:id="rId12"/>
    <p:sldId id="286" r:id="rId13"/>
    <p:sldId id="280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81" d="100"/>
          <a:sy n="81" d="100"/>
        </p:scale>
        <p:origin x="-8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Αρχαίο Ελληνικό Δράμα: Ευριπίδης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4</a:t>
            </a:r>
            <a:r>
              <a:rPr lang="el-GR" sz="2800" b="1" dirty="0" smtClean="0"/>
              <a:t>: </a:t>
            </a:r>
            <a:r>
              <a:rPr lang="el-GR" sz="2800" dirty="0"/>
              <a:t>Γραμματικός και συντακτικός σχολιασμός στίχων </a:t>
            </a:r>
            <a:r>
              <a:rPr lang="el-GR" sz="2800" dirty="0" smtClean="0"/>
              <a:t>148</a:t>
            </a:r>
            <a:r>
              <a:rPr lang="en-US" sz="2800" dirty="0" smtClean="0"/>
              <a:t>-203</a:t>
            </a:r>
            <a:r>
              <a:rPr lang="el-GR" sz="2800" dirty="0" smtClean="0"/>
              <a:t> </a:t>
            </a:r>
            <a:r>
              <a:rPr lang="el-GR" sz="2800" dirty="0" smtClean="0"/>
              <a:t>της </a:t>
            </a:r>
            <a:r>
              <a:rPr lang="el-GR" sz="2800" i="1" dirty="0" smtClean="0"/>
              <a:t>Μήδειας</a:t>
            </a:r>
            <a:endParaRPr lang="en-US" sz="2800" i="1" dirty="0" smtClean="0"/>
          </a:p>
          <a:p>
            <a:r>
              <a:rPr lang="el-GR" sz="2800" dirty="0" smtClean="0"/>
              <a:t>Μενέλαος Χριστόπουλος</a:t>
            </a:r>
          </a:p>
          <a:p>
            <a:r>
              <a:rPr lang="el-GR" sz="2800" dirty="0" smtClean="0"/>
              <a:t>Τμήμα Φιλολογίας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178-185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μήτοι</a:t>
            </a:r>
            <a:r>
              <a:rPr lang="en-US" sz="2000" dirty="0"/>
              <a:t> </a:t>
            </a:r>
            <a:r>
              <a:rPr lang="en-US" sz="2000" dirty="0" err="1"/>
              <a:t>τό</a:t>
            </a:r>
            <a:r>
              <a:rPr lang="en-US" sz="2000" dirty="0"/>
              <a:t> γ΄ </a:t>
            </a:r>
            <a:r>
              <a:rPr lang="en-US" sz="2000" dirty="0" err="1"/>
              <a:t>ἐμὸν</a:t>
            </a:r>
            <a:r>
              <a:rPr lang="en-US" sz="2000" dirty="0"/>
              <a:t> </a:t>
            </a:r>
            <a:r>
              <a:rPr lang="en-US" sz="2000" u="sng" dirty="0"/>
              <a:t>π</a:t>
            </a:r>
            <a:r>
              <a:rPr lang="en-US" sz="2000" u="sng" dirty="0" err="1"/>
              <a:t>ρόθυμον</a:t>
            </a:r>
            <a:endParaRPr lang="el-GR" sz="2000" dirty="0"/>
          </a:p>
          <a:p>
            <a:pPr marL="0" indent="0">
              <a:buNone/>
            </a:pPr>
            <a:r>
              <a:rPr lang="en-US" sz="2000" dirty="0" err="1"/>
              <a:t>φίλοισιν</a:t>
            </a:r>
            <a:r>
              <a:rPr lang="en-US" sz="2000" dirty="0"/>
              <a:t> ἀπ</a:t>
            </a:r>
            <a:r>
              <a:rPr lang="en-US" sz="2000" dirty="0" err="1"/>
              <a:t>έστω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— ἀλλὰ β</a:t>
            </a:r>
            <a:r>
              <a:rPr lang="en-US" sz="2000" dirty="0" err="1"/>
              <a:t>ᾶσά</a:t>
            </a:r>
            <a:r>
              <a:rPr lang="en-US" sz="2000" dirty="0"/>
              <a:t> </a:t>
            </a:r>
            <a:r>
              <a:rPr lang="en-US" sz="2000" dirty="0" err="1"/>
              <a:t>νιν</a:t>
            </a:r>
            <a:r>
              <a:rPr lang="en-US" sz="2000" dirty="0"/>
              <a:t> (180)</a:t>
            </a:r>
            <a:endParaRPr lang="el-GR" sz="2000" dirty="0"/>
          </a:p>
          <a:p>
            <a:pPr marL="0" indent="0">
              <a:buNone/>
            </a:pPr>
            <a:r>
              <a:rPr lang="en-US" sz="2000" dirty="0" err="1"/>
              <a:t>δεῦρο</a:t>
            </a:r>
            <a:r>
              <a:rPr lang="en-US" sz="2000" dirty="0"/>
              <a:t> </a:t>
            </a:r>
            <a:r>
              <a:rPr lang="en-US" sz="2000" u="sng" dirty="0"/>
              <a:t>π</a:t>
            </a:r>
            <a:r>
              <a:rPr lang="en-US" sz="2000" u="sng" dirty="0" err="1"/>
              <a:t>όρευσον</a:t>
            </a:r>
            <a:r>
              <a:rPr lang="en-US" sz="2000" dirty="0"/>
              <a:t> </a:t>
            </a:r>
            <a:r>
              <a:rPr lang="en-US" sz="2000" dirty="0" err="1"/>
              <a:t>οἴκων</a:t>
            </a:r>
            <a:endParaRPr lang="el-GR" sz="2000" dirty="0"/>
          </a:p>
          <a:p>
            <a:pPr marL="0" indent="0">
              <a:buNone/>
            </a:pPr>
            <a:r>
              <a:rPr lang="en-US" sz="2000" dirty="0" err="1"/>
              <a:t>ἔξω</a:t>
            </a:r>
            <a:r>
              <a:rPr lang="en-US" sz="2000" dirty="0"/>
              <a:t>· </a:t>
            </a:r>
            <a:r>
              <a:rPr lang="en-US" sz="2000" b="1" dirty="0" err="1"/>
              <a:t>φίλ</a:t>
            </a:r>
            <a:r>
              <a:rPr lang="en-US" sz="2000" b="1" dirty="0"/>
              <a:t>α</a:t>
            </a:r>
            <a:r>
              <a:rPr lang="en-US" sz="2000" dirty="0"/>
              <a:t> καὶ </a:t>
            </a:r>
            <a:r>
              <a:rPr lang="en-US" sz="2000" b="1" dirty="0"/>
              <a:t>τάδ</a:t>
            </a:r>
            <a:r>
              <a:rPr lang="en-US" sz="2000" dirty="0"/>
              <a:t>΄ αὔδα.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— </a:t>
            </a:r>
            <a:r>
              <a:rPr lang="el-GR" sz="2000" dirty="0" err="1"/>
              <a:t>σπεύσασά</a:t>
            </a:r>
            <a:r>
              <a:rPr lang="el-GR" sz="2000" dirty="0"/>
              <a:t> </a:t>
            </a:r>
            <a:r>
              <a:rPr lang="el-GR" sz="2000" b="1" dirty="0"/>
              <a:t>τι</a:t>
            </a:r>
            <a:r>
              <a:rPr lang="el-GR" sz="2000" dirty="0"/>
              <a:t> πρίν </a:t>
            </a:r>
            <a:r>
              <a:rPr lang="el-GR" sz="2000" dirty="0" err="1"/>
              <a:t>κακῶσαι</a:t>
            </a:r>
            <a:r>
              <a:rPr lang="el-GR" sz="2000" dirty="0"/>
              <a:t> τοὺς </a:t>
            </a:r>
            <a:r>
              <a:rPr lang="el-GR" sz="2000" dirty="0" err="1"/>
              <a:t>εἴσω</a:t>
            </a:r>
            <a:r>
              <a:rPr lang="el-GR" sz="2000" dirty="0"/>
              <a:t>·</a:t>
            </a:r>
          </a:p>
          <a:p>
            <a:pPr marL="0" indent="0">
              <a:buNone/>
            </a:pPr>
            <a:r>
              <a:rPr lang="el-GR" sz="2000" dirty="0" err="1"/>
              <a:t>πένθος</a:t>
            </a:r>
            <a:r>
              <a:rPr lang="el-GR" sz="2000" dirty="0"/>
              <a:t> γὰρ </a:t>
            </a:r>
            <a:r>
              <a:rPr lang="el-GR" sz="2000" dirty="0" err="1"/>
              <a:t>μεγάλως</a:t>
            </a:r>
            <a:r>
              <a:rPr lang="el-GR" sz="2000" dirty="0"/>
              <a:t> </a:t>
            </a:r>
            <a:r>
              <a:rPr lang="el-GR" sz="2000" dirty="0" err="1"/>
              <a:t>τόδ΄</a:t>
            </a:r>
            <a:r>
              <a:rPr lang="el-GR" sz="2000" dirty="0"/>
              <a:t> </a:t>
            </a:r>
            <a:r>
              <a:rPr lang="el-GR" sz="2000" dirty="0" err="1"/>
              <a:t>ὁρμᾶται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/>
              <a:t> </a:t>
            </a:r>
          </a:p>
          <a:p>
            <a:pPr marL="0" indent="0">
              <a:buNone/>
            </a:pPr>
            <a:r>
              <a:rPr lang="el-GR" sz="2000" b="1" dirty="0" err="1"/>
              <a:t>Τρ</a:t>
            </a:r>
            <a:r>
              <a:rPr lang="el-GR" sz="2000" dirty="0"/>
              <a:t>. </a:t>
            </a:r>
            <a:r>
              <a:rPr lang="el-GR" sz="2000" dirty="0" err="1"/>
              <a:t>δράσω</a:t>
            </a:r>
            <a:r>
              <a:rPr lang="el-GR" sz="2000" dirty="0"/>
              <a:t> </a:t>
            </a:r>
            <a:r>
              <a:rPr lang="el-GR" sz="2000" dirty="0" err="1"/>
              <a:t>τάδ΄</a:t>
            </a:r>
            <a:r>
              <a:rPr lang="el-GR" sz="2000" dirty="0"/>
              <a:t>· </a:t>
            </a:r>
            <a:r>
              <a:rPr lang="el-GR" sz="2000" dirty="0" err="1"/>
              <a:t>ἀτὰρ</a:t>
            </a:r>
            <a:r>
              <a:rPr lang="el-GR" sz="2000" dirty="0"/>
              <a:t> </a:t>
            </a:r>
            <a:r>
              <a:rPr lang="el-GR" sz="2000" b="1" dirty="0"/>
              <a:t>φόβος εἰ </a:t>
            </a:r>
            <a:r>
              <a:rPr lang="el-GR" sz="2000" b="1" dirty="0" err="1"/>
              <a:t>πείσω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δέσποιναν</a:t>
            </a:r>
            <a:r>
              <a:rPr lang="el-GR" sz="2000" dirty="0"/>
              <a:t> </a:t>
            </a:r>
            <a:r>
              <a:rPr lang="el-GR" sz="2000" dirty="0" err="1"/>
              <a:t>ἐμήν</a:t>
            </a:r>
            <a:r>
              <a:rPr lang="el-GR" sz="2000" dirty="0"/>
              <a:t>· (185)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474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186-195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μόχθου</a:t>
            </a:r>
            <a:r>
              <a:rPr lang="el-GR" sz="2000" dirty="0"/>
              <a:t> δὲ </a:t>
            </a:r>
            <a:r>
              <a:rPr lang="el-GR" sz="2000" dirty="0" err="1"/>
              <a:t>χάριν</a:t>
            </a:r>
            <a:r>
              <a:rPr lang="el-GR" sz="2000" dirty="0"/>
              <a:t> </a:t>
            </a:r>
            <a:r>
              <a:rPr lang="el-GR" sz="2000" dirty="0" err="1"/>
              <a:t>τήνδ΄</a:t>
            </a:r>
            <a:r>
              <a:rPr lang="el-GR" sz="2000" dirty="0"/>
              <a:t> ἐπιδώσω.</a:t>
            </a:r>
          </a:p>
          <a:p>
            <a:pPr marL="0" indent="0">
              <a:buNone/>
            </a:pPr>
            <a:r>
              <a:rPr lang="el-GR" sz="2000" dirty="0" err="1"/>
              <a:t>καίτοι</a:t>
            </a:r>
            <a:r>
              <a:rPr lang="el-GR" sz="2000" dirty="0"/>
              <a:t> </a:t>
            </a:r>
            <a:r>
              <a:rPr lang="el-GR" sz="2000" dirty="0" err="1"/>
              <a:t>τοκάδος</a:t>
            </a:r>
            <a:r>
              <a:rPr lang="el-GR" sz="2000" dirty="0"/>
              <a:t> </a:t>
            </a:r>
            <a:r>
              <a:rPr lang="el-GR" sz="2000" b="1" dirty="0" err="1"/>
              <a:t>δέργμα</a:t>
            </a:r>
            <a:r>
              <a:rPr lang="el-GR" sz="2000" dirty="0"/>
              <a:t> </a:t>
            </a:r>
            <a:r>
              <a:rPr lang="el-GR" sz="2000" dirty="0" err="1"/>
              <a:t>λεαίνης</a:t>
            </a:r>
            <a:endParaRPr lang="el-GR" sz="2000" dirty="0"/>
          </a:p>
          <a:p>
            <a:pPr marL="0" indent="0">
              <a:buNone/>
            </a:pPr>
            <a:r>
              <a:rPr lang="el-GR" sz="2000" u="sng" dirty="0" err="1"/>
              <a:t>ἀποταυροῦται</a:t>
            </a:r>
            <a:r>
              <a:rPr lang="el-GR" sz="2000" dirty="0"/>
              <a:t> </a:t>
            </a:r>
            <a:r>
              <a:rPr lang="el-GR" sz="2000" u="sng" dirty="0" err="1"/>
              <a:t>δμωσίν</a:t>
            </a:r>
            <a:r>
              <a:rPr lang="el-GR" sz="2000" dirty="0" err="1"/>
              <a:t>͵</a:t>
            </a:r>
            <a:r>
              <a:rPr lang="el-GR" sz="2000" dirty="0"/>
              <a:t> ὅταν τις</a:t>
            </a:r>
          </a:p>
          <a:p>
            <a:pPr marL="0" indent="0">
              <a:buNone/>
            </a:pPr>
            <a:r>
              <a:rPr lang="el-GR" sz="2000" dirty="0"/>
              <a:t>μῦθον </a:t>
            </a:r>
            <a:r>
              <a:rPr lang="el-GR" sz="2000" dirty="0" err="1"/>
              <a:t>προφέρων</a:t>
            </a:r>
            <a:r>
              <a:rPr lang="el-GR" sz="2000" dirty="0"/>
              <a:t> </a:t>
            </a:r>
            <a:r>
              <a:rPr lang="el-GR" sz="2000" dirty="0" err="1"/>
              <a:t>πέλας</a:t>
            </a:r>
            <a:r>
              <a:rPr lang="el-GR" sz="2000" dirty="0"/>
              <a:t> </a:t>
            </a:r>
            <a:r>
              <a:rPr lang="el-GR" sz="2000" dirty="0" err="1"/>
              <a:t>ὁρμηθῇ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u="sng" dirty="0" err="1"/>
              <a:t>σκαιοὺς</a:t>
            </a:r>
            <a:r>
              <a:rPr lang="el-GR" sz="2000" dirty="0"/>
              <a:t> δὲ </a:t>
            </a:r>
            <a:r>
              <a:rPr lang="el-GR" sz="2000" b="1" dirty="0" err="1"/>
              <a:t>λέγων</a:t>
            </a:r>
            <a:r>
              <a:rPr lang="el-GR" sz="2000" dirty="0"/>
              <a:t> </a:t>
            </a:r>
            <a:r>
              <a:rPr lang="el-GR" sz="2000" dirty="0" err="1"/>
              <a:t>κοὐδέν</a:t>
            </a:r>
            <a:r>
              <a:rPr lang="el-GR" sz="2000" dirty="0"/>
              <a:t> τι </a:t>
            </a:r>
            <a:r>
              <a:rPr lang="el-GR" sz="2000" dirty="0" err="1"/>
              <a:t>σοφοὺς</a:t>
            </a:r>
            <a:r>
              <a:rPr lang="el-GR" sz="2000" dirty="0"/>
              <a:t> (190)</a:t>
            </a:r>
          </a:p>
          <a:p>
            <a:pPr marL="0" indent="0">
              <a:buNone/>
            </a:pPr>
            <a:r>
              <a:rPr lang="el-GR" sz="2000" dirty="0"/>
              <a:t>τοὺς </a:t>
            </a:r>
            <a:r>
              <a:rPr lang="el-GR" sz="2000" dirty="0" err="1"/>
              <a:t>πρόσθε</a:t>
            </a:r>
            <a:r>
              <a:rPr lang="el-GR" sz="2000" dirty="0"/>
              <a:t> </a:t>
            </a:r>
            <a:r>
              <a:rPr lang="el-GR" sz="2000" dirty="0" err="1"/>
              <a:t>βροτοὺς</a:t>
            </a:r>
            <a:r>
              <a:rPr lang="el-GR" sz="2000" dirty="0"/>
              <a:t> οὐκ ἂν </a:t>
            </a:r>
            <a:r>
              <a:rPr lang="el-GR" sz="2000" u="sng" dirty="0" err="1"/>
              <a:t>ἁμάρτοις</a:t>
            </a:r>
            <a:r>
              <a:rPr lang="el-GR" sz="2000" dirty="0" err="1"/>
              <a:t>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οἵτινες </a:t>
            </a:r>
            <a:r>
              <a:rPr lang="el-GR" sz="2000" dirty="0" err="1"/>
              <a:t>ὕμνους</a:t>
            </a:r>
            <a:r>
              <a:rPr lang="el-GR" sz="2000" dirty="0"/>
              <a:t> ἐπὶ μὲν </a:t>
            </a:r>
            <a:r>
              <a:rPr lang="el-GR" sz="2000" u="sng" dirty="0" err="1"/>
              <a:t>θαλίαις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ἐπί</a:t>
            </a:r>
            <a:r>
              <a:rPr lang="el-GR" sz="2000" dirty="0"/>
              <a:t> </a:t>
            </a:r>
            <a:r>
              <a:rPr lang="el-GR" sz="2000" dirty="0" err="1"/>
              <a:t>τ΄</a:t>
            </a:r>
            <a:r>
              <a:rPr lang="el-GR" sz="2000" dirty="0"/>
              <a:t> </a:t>
            </a:r>
            <a:r>
              <a:rPr lang="el-GR" sz="2000" u="sng" dirty="0" err="1"/>
              <a:t>εἰλαπίναις</a:t>
            </a:r>
            <a:r>
              <a:rPr lang="el-GR" sz="2000" dirty="0"/>
              <a:t> καὶ παρὰ δείπνοις</a:t>
            </a:r>
          </a:p>
          <a:p>
            <a:pPr marL="0" indent="0">
              <a:buNone/>
            </a:pPr>
            <a:r>
              <a:rPr lang="el-GR" sz="2000" dirty="0" err="1"/>
              <a:t>ηὕροντο</a:t>
            </a:r>
            <a:r>
              <a:rPr lang="el-GR" sz="2000" dirty="0"/>
              <a:t> βίου </a:t>
            </a:r>
            <a:r>
              <a:rPr lang="el-GR" sz="2000" dirty="0" err="1"/>
              <a:t>τερπνὰς</a:t>
            </a:r>
            <a:r>
              <a:rPr lang="el-GR" sz="2000" dirty="0"/>
              <a:t> </a:t>
            </a:r>
            <a:r>
              <a:rPr lang="el-GR" sz="2000" dirty="0" err="1"/>
              <a:t>ἀκοάς</a:t>
            </a:r>
            <a:r>
              <a:rPr lang="el-GR" sz="2000" dirty="0"/>
              <a:t>·</a:t>
            </a:r>
          </a:p>
          <a:p>
            <a:pPr marL="0" indent="0">
              <a:buNone/>
            </a:pPr>
            <a:r>
              <a:rPr lang="el-GR" sz="2000" u="sng" dirty="0" err="1"/>
              <a:t>στυγίους</a:t>
            </a:r>
            <a:r>
              <a:rPr lang="el-GR" sz="2000" dirty="0"/>
              <a:t> δὲ </a:t>
            </a:r>
            <a:r>
              <a:rPr lang="el-GR" sz="2000" b="1" dirty="0"/>
              <a:t>βροτῶν</a:t>
            </a:r>
            <a:r>
              <a:rPr lang="el-GR" sz="2000" dirty="0"/>
              <a:t> οὐδεὶς </a:t>
            </a:r>
            <a:r>
              <a:rPr lang="el-GR" sz="2000" b="1" dirty="0" err="1"/>
              <a:t>λύπας</a:t>
            </a:r>
            <a:r>
              <a:rPr lang="el-GR" sz="2000" dirty="0"/>
              <a:t> (195)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69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196-203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ηὕρετο</a:t>
            </a:r>
            <a:r>
              <a:rPr lang="el-GR" sz="2000" dirty="0"/>
              <a:t> </a:t>
            </a:r>
            <a:r>
              <a:rPr lang="el-GR" sz="2000" b="1" dirty="0" err="1"/>
              <a:t>μούσῃ</a:t>
            </a:r>
            <a:r>
              <a:rPr lang="el-GR" sz="2000" dirty="0"/>
              <a:t> καὶ </a:t>
            </a:r>
            <a:r>
              <a:rPr lang="el-GR" sz="2000" dirty="0" err="1"/>
              <a:t>πολυχόρδοις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ᾠδαῖς </a:t>
            </a:r>
            <a:r>
              <a:rPr lang="el-GR" sz="2000" dirty="0" err="1"/>
              <a:t>παύειν͵</a:t>
            </a:r>
            <a:r>
              <a:rPr lang="el-GR" sz="2000" dirty="0"/>
              <a:t> ἐξ ὧν </a:t>
            </a:r>
            <a:r>
              <a:rPr lang="el-GR" sz="2000" dirty="0" err="1"/>
              <a:t>θάνατοι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δειναί</a:t>
            </a:r>
            <a:r>
              <a:rPr lang="el-GR" sz="2000" dirty="0"/>
              <a:t> τε </a:t>
            </a:r>
            <a:r>
              <a:rPr lang="el-GR" sz="2000" dirty="0" err="1"/>
              <a:t>τύχαι</a:t>
            </a:r>
            <a:r>
              <a:rPr lang="el-GR" sz="2000" dirty="0"/>
              <a:t> </a:t>
            </a:r>
            <a:r>
              <a:rPr lang="el-GR" sz="2000" u="sng" dirty="0" err="1"/>
              <a:t>σφάλλουσι</a:t>
            </a:r>
            <a:r>
              <a:rPr lang="el-GR" sz="2000" dirty="0"/>
              <a:t> </a:t>
            </a:r>
            <a:r>
              <a:rPr lang="el-GR" sz="2000" dirty="0" err="1"/>
              <a:t>δόμους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 err="1"/>
              <a:t>καίτοι</a:t>
            </a:r>
            <a:r>
              <a:rPr lang="el-GR" sz="2000" dirty="0"/>
              <a:t> </a:t>
            </a:r>
            <a:r>
              <a:rPr lang="el-GR" sz="2000" dirty="0" err="1"/>
              <a:t>τάδε</a:t>
            </a:r>
            <a:r>
              <a:rPr lang="el-GR" sz="2000" dirty="0"/>
              <a:t> μὲν </a:t>
            </a:r>
            <a:r>
              <a:rPr lang="el-GR" sz="2000" dirty="0" err="1"/>
              <a:t>κέρδος</a:t>
            </a:r>
            <a:r>
              <a:rPr lang="el-GR" sz="2000" dirty="0"/>
              <a:t> </a:t>
            </a:r>
            <a:r>
              <a:rPr lang="el-GR" sz="2000" b="1" dirty="0" err="1"/>
              <a:t>ἀκεῖσθαι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 err="1"/>
              <a:t>μολπαῖσι</a:t>
            </a:r>
            <a:r>
              <a:rPr lang="el-GR" sz="2000" b="1" dirty="0"/>
              <a:t> </a:t>
            </a:r>
            <a:r>
              <a:rPr lang="el-GR" sz="2000" b="1" dirty="0" err="1"/>
              <a:t>βροτούς</a:t>
            </a:r>
            <a:r>
              <a:rPr lang="el-GR" sz="2000" dirty="0"/>
              <a:t>· </a:t>
            </a:r>
            <a:r>
              <a:rPr lang="el-GR" sz="2000" u="sng" dirty="0"/>
              <a:t>ἵνα</a:t>
            </a:r>
            <a:r>
              <a:rPr lang="el-GR" sz="2000" dirty="0"/>
              <a:t> δ΄ </a:t>
            </a:r>
            <a:r>
              <a:rPr lang="el-GR" sz="2000" b="1" u="sng" dirty="0" err="1"/>
              <a:t>εὔδειπνοι</a:t>
            </a:r>
            <a:r>
              <a:rPr lang="el-GR" sz="2000" dirty="0"/>
              <a:t> (200)</a:t>
            </a:r>
          </a:p>
          <a:p>
            <a:pPr marL="0" indent="0">
              <a:buNone/>
            </a:pPr>
            <a:r>
              <a:rPr lang="el-GR" sz="2000" u="sng" dirty="0" err="1"/>
              <a:t>δαῖτες</a:t>
            </a:r>
            <a:r>
              <a:rPr lang="el-GR" sz="2000" dirty="0" err="1"/>
              <a:t>͵</a:t>
            </a:r>
            <a:r>
              <a:rPr lang="el-GR" sz="2000" dirty="0"/>
              <a:t> </a:t>
            </a:r>
            <a:r>
              <a:rPr lang="el-GR" sz="2000" dirty="0" err="1"/>
              <a:t>τί</a:t>
            </a:r>
            <a:r>
              <a:rPr lang="el-GR" sz="2000" dirty="0"/>
              <a:t> </a:t>
            </a:r>
            <a:r>
              <a:rPr lang="el-GR" sz="2000" dirty="0" err="1"/>
              <a:t>μάτην</a:t>
            </a:r>
            <a:r>
              <a:rPr lang="el-GR" sz="2000" dirty="0"/>
              <a:t> </a:t>
            </a:r>
            <a:r>
              <a:rPr lang="el-GR" sz="2000" dirty="0" err="1"/>
              <a:t>τείνουσι</a:t>
            </a:r>
            <a:r>
              <a:rPr lang="el-GR" sz="2000" dirty="0"/>
              <a:t> </a:t>
            </a:r>
            <a:r>
              <a:rPr lang="el-GR" sz="2000" dirty="0" err="1"/>
              <a:t>βοήν</a:t>
            </a:r>
            <a:r>
              <a:rPr lang="el-GR" sz="2000" dirty="0"/>
              <a:t>;</a:t>
            </a:r>
          </a:p>
          <a:p>
            <a:pPr marL="0" indent="0">
              <a:buNone/>
            </a:pPr>
            <a:r>
              <a:rPr lang="el-GR" sz="2000" b="1" dirty="0"/>
              <a:t>τὸ παρὸν</a:t>
            </a:r>
            <a:r>
              <a:rPr lang="el-GR" sz="2000" dirty="0"/>
              <a:t> γὰρ ἔχει </a:t>
            </a:r>
            <a:r>
              <a:rPr lang="el-GR" sz="2000" dirty="0" err="1"/>
              <a:t>τέρψιν</a:t>
            </a:r>
            <a:r>
              <a:rPr lang="el-GR" sz="2000" dirty="0"/>
              <a:t> </a:t>
            </a:r>
            <a:r>
              <a:rPr lang="el-GR" sz="2000" dirty="0" err="1"/>
              <a:t>ἀφ΄</a:t>
            </a:r>
            <a:r>
              <a:rPr lang="el-GR" sz="2000" dirty="0"/>
              <a:t> αὑτοῦ</a:t>
            </a:r>
          </a:p>
          <a:p>
            <a:pPr marL="0" indent="0">
              <a:buNone/>
            </a:pPr>
            <a:r>
              <a:rPr lang="el-GR" sz="2000" u="sng" dirty="0" err="1"/>
              <a:t>δαιτὸς</a:t>
            </a:r>
            <a:r>
              <a:rPr lang="el-GR" sz="2000" dirty="0"/>
              <a:t> </a:t>
            </a:r>
            <a:r>
              <a:rPr lang="el-GR" sz="2000" b="1" dirty="0" err="1"/>
              <a:t>πλήρωμα</a:t>
            </a:r>
            <a:r>
              <a:rPr lang="el-GR" sz="2000" dirty="0"/>
              <a:t> </a:t>
            </a:r>
            <a:r>
              <a:rPr lang="el-GR" sz="2000" dirty="0" err="1"/>
              <a:t>βροτοῖσιν</a:t>
            </a:r>
            <a:r>
              <a:rPr lang="el-GR" sz="20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48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/>
              <a:t>Κατανόηση των γραμματικών και συντακτικών ιδιαιτεροτήτων του πρώτου μέρους του προλόγου της </a:t>
            </a:r>
            <a:r>
              <a:rPr lang="el-GR" i="1" dirty="0"/>
              <a:t>Μήδειας</a:t>
            </a:r>
            <a:r>
              <a:rPr lang="el-GR" dirty="0"/>
              <a:t> (στ. </a:t>
            </a:r>
            <a:r>
              <a:rPr lang="el-GR" dirty="0" smtClean="0"/>
              <a:t>148</a:t>
            </a:r>
            <a:r>
              <a:rPr lang="en-US" dirty="0" smtClean="0"/>
              <a:t>-203</a:t>
            </a:r>
            <a:r>
              <a:rPr lang="el-GR" dirty="0" smtClean="0"/>
              <a:t>), </a:t>
            </a:r>
            <a:r>
              <a:rPr lang="el-GR" dirty="0"/>
              <a:t>καθώς και βασικών σημείων για την πραγματολογική ερμηνεία του κειμένου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ενότητα περιλαμβάνει γραμματικούς και συντακτικούς χαρακτηρισμούς συγκεκριμένων λέξεων ή φράσεων των στίχων 148-203, καθώς και σύντομες </a:t>
            </a:r>
            <a:r>
              <a:rPr lang="el-GR" dirty="0" err="1"/>
              <a:t>ερωταπαντήσεις</a:t>
            </a:r>
            <a:r>
              <a:rPr lang="el-GR" dirty="0"/>
              <a:t> με σκοπό την κατανόησή </a:t>
            </a:r>
            <a:r>
              <a:rPr lang="el-GR" dirty="0" smtClean="0"/>
              <a:t>τους </a:t>
            </a:r>
            <a:r>
              <a:rPr lang="el-GR" dirty="0" smtClean="0"/>
              <a:t>(στο </a:t>
            </a:r>
            <a:r>
              <a:rPr lang="el-GR" dirty="0" smtClean="0"/>
              <a:t>αρχείο </a:t>
            </a:r>
            <a:r>
              <a:rPr lang="en-US" dirty="0" smtClean="0"/>
              <a:t>PowerPoint </a:t>
            </a:r>
            <a:r>
              <a:rPr lang="el-GR" dirty="0" smtClean="0"/>
              <a:t>περιέχεται το αρχαίο κείμενο).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Ευριπίδου </a:t>
            </a:r>
            <a:r>
              <a:rPr lang="el-GR" i="1" dirty="0" smtClean="0"/>
              <a:t>Μήδεια</a:t>
            </a:r>
            <a:endParaRPr lang="el-GR" i="1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Στίχοι </a:t>
            </a:r>
            <a:r>
              <a:rPr lang="el-GR" dirty="0" smtClean="0"/>
              <a:t>148-203 </a:t>
            </a:r>
            <a:r>
              <a:rPr lang="el-GR" dirty="0" smtClean="0"/>
              <a:t>(αρχαίο κείμενο)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148-157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b="1" dirty="0" err="1"/>
              <a:t>Χο</a:t>
            </a:r>
            <a:r>
              <a:rPr lang="en-US" sz="2800" dirty="0"/>
              <a:t>.</a:t>
            </a:r>
            <a:endParaRPr lang="el-GR" sz="2800" dirty="0"/>
          </a:p>
          <a:p>
            <a:pPr marL="0" indent="0">
              <a:buNone/>
            </a:pPr>
            <a:r>
              <a:rPr lang="en-US" sz="2800" u="sng" dirty="0" err="1"/>
              <a:t>ἄιες</a:t>
            </a:r>
            <a:r>
              <a:rPr lang="en-US" sz="2800" dirty="0"/>
              <a:t>· ὦ </a:t>
            </a:r>
            <a:r>
              <a:rPr lang="en-US" sz="2800" dirty="0" err="1"/>
              <a:t>Ζεῦ</a:t>
            </a:r>
            <a:r>
              <a:rPr lang="en-US" sz="2800" dirty="0"/>
              <a:t> καὶ </a:t>
            </a:r>
            <a:r>
              <a:rPr lang="en-US" sz="2800" dirty="0" err="1"/>
              <a:t>Γᾶ</a:t>
            </a:r>
            <a:r>
              <a:rPr lang="en-US" sz="2800" dirty="0"/>
              <a:t> καὶ </a:t>
            </a:r>
            <a:r>
              <a:rPr lang="en-US" sz="2800" dirty="0" smtClean="0"/>
              <a:t>φῶς·</a:t>
            </a:r>
            <a:r>
              <a:rPr lang="el-GR" sz="2800" dirty="0"/>
              <a:t>	</a:t>
            </a:r>
            <a:r>
              <a:rPr lang="el-GR" sz="2800" dirty="0" smtClean="0"/>
              <a:t>[</a:t>
            </a:r>
            <a:r>
              <a:rPr lang="en-US" sz="2800" dirty="0" err="1" smtClean="0"/>
              <a:t>στρ</a:t>
            </a:r>
            <a:r>
              <a:rPr lang="el-GR" sz="2800" dirty="0" err="1"/>
              <a:t>οφή</a:t>
            </a:r>
            <a:endParaRPr lang="el-GR" sz="2800" dirty="0"/>
          </a:p>
          <a:p>
            <a:pPr marL="0" indent="0">
              <a:buNone/>
            </a:pPr>
            <a:r>
              <a:rPr lang="en-US" sz="2800" u="sng" dirty="0" err="1"/>
              <a:t>ἀχὰν</a:t>
            </a:r>
            <a:r>
              <a:rPr lang="en-US" sz="2800" dirty="0"/>
              <a:t> </a:t>
            </a:r>
            <a:r>
              <a:rPr lang="en-US" sz="2800" dirty="0" err="1"/>
              <a:t>οἵ</a:t>
            </a:r>
            <a:r>
              <a:rPr lang="en-US" sz="2800" dirty="0"/>
              <a:t>αν </a:t>
            </a:r>
            <a:r>
              <a:rPr lang="en-US" sz="2800" u="sng" dirty="0"/>
              <a:t>ἁ</a:t>
            </a:r>
            <a:r>
              <a:rPr lang="en-US" sz="2800" dirty="0"/>
              <a:t> δύστανος (150)</a:t>
            </a:r>
            <a:endParaRPr lang="el-GR" sz="2800" dirty="0"/>
          </a:p>
          <a:p>
            <a:pPr marL="0" indent="0">
              <a:buNone/>
            </a:pPr>
            <a:r>
              <a:rPr lang="en-US" sz="2800" dirty="0" err="1"/>
              <a:t>μέλ</a:t>
            </a:r>
            <a:r>
              <a:rPr lang="en-US" sz="2800" dirty="0"/>
              <a:t>πει νύμφα;</a:t>
            </a:r>
            <a:endParaRPr lang="el-GR" sz="2800" dirty="0"/>
          </a:p>
          <a:p>
            <a:pPr marL="0" indent="0">
              <a:buNone/>
            </a:pPr>
            <a:r>
              <a:rPr lang="en-US" sz="2800" dirty="0"/>
              <a:t>— </a:t>
            </a:r>
            <a:r>
              <a:rPr lang="en-US" sz="2800" dirty="0" err="1"/>
              <a:t>τίς</a:t>
            </a:r>
            <a:r>
              <a:rPr lang="en-US" sz="2800" dirty="0"/>
              <a:t> </a:t>
            </a:r>
            <a:r>
              <a:rPr lang="en-US" sz="2800" dirty="0" err="1"/>
              <a:t>σοί</a:t>
            </a:r>
            <a:r>
              <a:rPr lang="en-US" sz="2800" dirty="0"/>
              <a:t> π</a:t>
            </a:r>
            <a:r>
              <a:rPr lang="en-US" sz="2800" dirty="0" err="1"/>
              <a:t>οτε</a:t>
            </a:r>
            <a:r>
              <a:rPr lang="en-US" sz="2800" dirty="0"/>
              <a:t> </a:t>
            </a:r>
            <a:r>
              <a:rPr lang="en-US" sz="2800" u="sng" dirty="0"/>
              <a:t>τᾶς</a:t>
            </a:r>
            <a:r>
              <a:rPr lang="en-US" sz="2800" dirty="0"/>
              <a:t> </a:t>
            </a:r>
            <a:r>
              <a:rPr lang="en-US" sz="2800" u="sng" dirty="0"/>
              <a:t>ἀπ</a:t>
            </a:r>
            <a:r>
              <a:rPr lang="en-US" sz="2800" u="sng" dirty="0" err="1"/>
              <a:t>λάτου</a:t>
            </a:r>
            <a:endParaRPr lang="el-GR" sz="2800" dirty="0"/>
          </a:p>
          <a:p>
            <a:pPr marL="0" indent="0">
              <a:buNone/>
            </a:pPr>
            <a:r>
              <a:rPr lang="en-US" sz="2800" b="1" u="sng" dirty="0" err="1"/>
              <a:t>κοίτ</a:t>
            </a:r>
            <a:r>
              <a:rPr lang="en-US" sz="2800" b="1" u="sng" dirty="0"/>
              <a:t>ας</a:t>
            </a:r>
            <a:r>
              <a:rPr lang="en-US" sz="2800" dirty="0"/>
              <a:t> ἔρος͵ ὦ </a:t>
            </a:r>
            <a:r>
              <a:rPr lang="en-US" sz="2800" u="sng" dirty="0"/>
              <a:t>ματαία</a:t>
            </a:r>
            <a:r>
              <a:rPr lang="en-US" sz="2800" dirty="0"/>
              <a:t>;</a:t>
            </a:r>
            <a:endParaRPr lang="el-GR" sz="2800" dirty="0"/>
          </a:p>
          <a:p>
            <a:pPr marL="0" indent="0">
              <a:buNone/>
            </a:pPr>
            <a:r>
              <a:rPr lang="el-GR" sz="2800" u="sng" dirty="0" err="1"/>
              <a:t>σπεύσεις</a:t>
            </a:r>
            <a:r>
              <a:rPr lang="el-GR" sz="2800" dirty="0"/>
              <a:t> θανάτου </a:t>
            </a:r>
            <a:r>
              <a:rPr lang="el-GR" sz="2800" u="sng" dirty="0" err="1"/>
              <a:t>τελευτάν</a:t>
            </a:r>
            <a:r>
              <a:rPr lang="el-GR" sz="2800" dirty="0"/>
              <a:t>·</a:t>
            </a:r>
          </a:p>
          <a:p>
            <a:pPr marL="0" indent="0">
              <a:buNone/>
            </a:pPr>
            <a:r>
              <a:rPr lang="el-GR" sz="2800" dirty="0"/>
              <a:t>μηδὲν τόδε </a:t>
            </a:r>
            <a:r>
              <a:rPr lang="el-GR" sz="2800" u="sng" dirty="0" err="1"/>
              <a:t>λίσσου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r>
              <a:rPr lang="el-GR" sz="2800" dirty="0"/>
              <a:t>— εἰ δὲ </a:t>
            </a:r>
            <a:r>
              <a:rPr lang="el-GR" sz="2800" u="sng" dirty="0" err="1"/>
              <a:t>σὸς</a:t>
            </a:r>
            <a:r>
              <a:rPr lang="el-GR" sz="2800" dirty="0"/>
              <a:t> </a:t>
            </a:r>
            <a:r>
              <a:rPr lang="el-GR" sz="2800" u="sng" dirty="0" err="1"/>
              <a:t>πόσις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καινὰ</a:t>
            </a:r>
            <a:r>
              <a:rPr lang="el-GR" sz="2800" dirty="0"/>
              <a:t> </a:t>
            </a:r>
            <a:r>
              <a:rPr lang="el-GR" sz="2800" dirty="0" err="1"/>
              <a:t>λέχη</a:t>
            </a:r>
            <a:r>
              <a:rPr lang="el-GR" sz="2800" dirty="0"/>
              <a:t> </a:t>
            </a:r>
            <a:r>
              <a:rPr lang="el-GR" sz="2800" u="sng" dirty="0" err="1"/>
              <a:t>σεβίζει</a:t>
            </a:r>
            <a:r>
              <a:rPr lang="el-GR" sz="2800" dirty="0" err="1"/>
              <a:t>͵</a:t>
            </a:r>
            <a:endParaRPr lang="el-GR" sz="2800" dirty="0"/>
          </a:p>
          <a:p>
            <a:pPr marL="0" indent="0">
              <a:buNone/>
            </a:pPr>
            <a:r>
              <a:rPr lang="el-GR" sz="2800" b="1" dirty="0" err="1"/>
              <a:t>κείνῳ</a:t>
            </a:r>
            <a:r>
              <a:rPr lang="el-GR" sz="2800" b="1" dirty="0"/>
              <a:t> τόδε</a:t>
            </a:r>
            <a:r>
              <a:rPr lang="el-GR" sz="2800" dirty="0"/>
              <a:t> μὴ </a:t>
            </a:r>
            <a:r>
              <a:rPr lang="el-GR" sz="2800" u="sng" dirty="0" err="1"/>
              <a:t>χαράσσου</a:t>
            </a:r>
            <a:r>
              <a:rPr lang="el-GR" sz="2800" dirty="0"/>
              <a:t>·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158-167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— </a:t>
            </a:r>
            <a:r>
              <a:rPr lang="el-GR" sz="2000" dirty="0" err="1"/>
              <a:t>Ζεύς</a:t>
            </a:r>
            <a:r>
              <a:rPr lang="el-GR" sz="2000" dirty="0"/>
              <a:t> σοι </a:t>
            </a:r>
            <a:r>
              <a:rPr lang="el-GR" sz="2000" dirty="0" err="1"/>
              <a:t>τάδε</a:t>
            </a:r>
            <a:r>
              <a:rPr lang="el-GR" sz="2000" dirty="0"/>
              <a:t> </a:t>
            </a:r>
            <a:r>
              <a:rPr lang="el-GR" sz="2000" u="sng" dirty="0" err="1"/>
              <a:t>συνδικήσει</a:t>
            </a:r>
            <a:r>
              <a:rPr lang="el-GR" sz="2000" dirty="0"/>
              <a:t>. μὴ </a:t>
            </a:r>
            <a:r>
              <a:rPr lang="el-GR" sz="2000" dirty="0" err="1"/>
              <a:t>λίαν</a:t>
            </a:r>
            <a:endParaRPr lang="el-GR" sz="2000" dirty="0"/>
          </a:p>
          <a:p>
            <a:pPr marL="0" indent="0">
              <a:buNone/>
            </a:pPr>
            <a:r>
              <a:rPr lang="el-GR" sz="2000" u="sng" dirty="0" err="1"/>
              <a:t>τάκου</a:t>
            </a:r>
            <a:r>
              <a:rPr lang="el-GR" sz="2000" dirty="0"/>
              <a:t> </a:t>
            </a:r>
            <a:r>
              <a:rPr lang="el-GR" sz="2000" u="sng" dirty="0" err="1"/>
              <a:t>δυρομένα</a:t>
            </a:r>
            <a:r>
              <a:rPr lang="el-GR" sz="2000" dirty="0"/>
              <a:t> </a:t>
            </a:r>
            <a:r>
              <a:rPr lang="el-GR" sz="2000" dirty="0" err="1"/>
              <a:t>σὸν</a:t>
            </a:r>
            <a:r>
              <a:rPr lang="el-GR" sz="2000" dirty="0"/>
              <a:t> </a:t>
            </a:r>
            <a:r>
              <a:rPr lang="el-GR" sz="2000" u="sng" dirty="0" err="1"/>
              <a:t>εὐνάταν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/>
              <a:t>Μη. ὦ </a:t>
            </a:r>
            <a:r>
              <a:rPr lang="el-GR" sz="2000" dirty="0" err="1"/>
              <a:t>μεγάλα</a:t>
            </a:r>
            <a:r>
              <a:rPr lang="el-GR" sz="2000" dirty="0"/>
              <a:t> </a:t>
            </a:r>
            <a:r>
              <a:rPr lang="el-GR" sz="2000" dirty="0" err="1"/>
              <a:t>Θέμι</a:t>
            </a:r>
            <a:r>
              <a:rPr lang="el-GR" sz="2000" dirty="0"/>
              <a:t> καὶ </a:t>
            </a:r>
            <a:r>
              <a:rPr lang="el-GR" sz="2000" dirty="0" err="1"/>
              <a:t>πότνι΄</a:t>
            </a:r>
            <a:r>
              <a:rPr lang="el-GR" sz="2000" dirty="0"/>
              <a:t> </a:t>
            </a:r>
            <a:r>
              <a:rPr lang="el-GR" sz="2000" dirty="0" err="1"/>
              <a:t>Ἄρτεμι</a:t>
            </a:r>
            <a:r>
              <a:rPr lang="el-GR" sz="2000" dirty="0"/>
              <a:t> (160)</a:t>
            </a:r>
          </a:p>
          <a:p>
            <a:pPr marL="0" indent="0">
              <a:buNone/>
            </a:pPr>
            <a:r>
              <a:rPr lang="el-GR" sz="2000" u="sng" dirty="0" err="1"/>
              <a:t>λεύσσεθ</a:t>
            </a:r>
            <a:r>
              <a:rPr lang="el-GR" sz="2000" dirty="0" err="1"/>
              <a:t>΄</a:t>
            </a:r>
            <a:r>
              <a:rPr lang="el-GR" sz="2000" dirty="0"/>
              <a:t> ἃ </a:t>
            </a:r>
            <a:r>
              <a:rPr lang="el-GR" sz="2000" dirty="0" err="1"/>
              <a:t>πάσχω͵</a:t>
            </a:r>
            <a:r>
              <a:rPr lang="el-GR" sz="2000" dirty="0"/>
              <a:t> </a:t>
            </a:r>
            <a:r>
              <a:rPr lang="el-GR" sz="2000" dirty="0" err="1"/>
              <a:t>μεγάλοις</a:t>
            </a:r>
            <a:r>
              <a:rPr lang="el-GR" sz="2000" dirty="0"/>
              <a:t> </a:t>
            </a:r>
            <a:r>
              <a:rPr lang="el-GR" sz="2000" dirty="0" err="1"/>
              <a:t>ὅρκοις</a:t>
            </a:r>
            <a:endParaRPr lang="el-GR" sz="2000" dirty="0"/>
          </a:p>
          <a:p>
            <a:pPr marL="0" indent="0">
              <a:buNone/>
            </a:pPr>
            <a:r>
              <a:rPr lang="el-GR" sz="2000" u="sng" dirty="0" err="1"/>
              <a:t>ἐνδησαμένα</a:t>
            </a:r>
            <a:r>
              <a:rPr lang="el-GR" sz="2000" dirty="0"/>
              <a:t> τὸν </a:t>
            </a:r>
            <a:r>
              <a:rPr lang="el-GR" sz="2000" dirty="0" err="1"/>
              <a:t>κατάρατον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πόσιν; </a:t>
            </a:r>
            <a:r>
              <a:rPr lang="el-GR" sz="2000" dirty="0" err="1"/>
              <a:t>ὅν</a:t>
            </a:r>
            <a:r>
              <a:rPr lang="el-GR" sz="2000" dirty="0"/>
              <a:t> </a:t>
            </a:r>
            <a:r>
              <a:rPr lang="el-GR" sz="2000" dirty="0" err="1"/>
              <a:t>ποτ΄</a:t>
            </a:r>
            <a:r>
              <a:rPr lang="el-GR" sz="2000" dirty="0"/>
              <a:t> ἐγὼ </a:t>
            </a:r>
            <a:r>
              <a:rPr lang="el-GR" sz="2000" dirty="0" err="1"/>
              <a:t>νύμφαν</a:t>
            </a:r>
            <a:r>
              <a:rPr lang="el-GR" sz="2000" dirty="0"/>
              <a:t> </a:t>
            </a:r>
            <a:r>
              <a:rPr lang="el-GR" sz="2000" dirty="0" err="1"/>
              <a:t>τ΄</a:t>
            </a:r>
            <a:r>
              <a:rPr lang="el-GR" sz="2000" dirty="0"/>
              <a:t> </a:t>
            </a:r>
            <a:r>
              <a:rPr lang="el-GR" sz="2000" u="sng" dirty="0" err="1"/>
              <a:t>ἐσίδοιμ</a:t>
            </a:r>
            <a:r>
              <a:rPr lang="el-GR" sz="2000" dirty="0" err="1"/>
              <a:t>΄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/>
              <a:t>αὐτοῖς </a:t>
            </a:r>
            <a:r>
              <a:rPr lang="el-GR" sz="2000" b="1" dirty="0" err="1"/>
              <a:t>μελάθροις</a:t>
            </a:r>
            <a:r>
              <a:rPr lang="el-GR" sz="2000" dirty="0"/>
              <a:t> </a:t>
            </a:r>
            <a:r>
              <a:rPr lang="el-GR" sz="2000" u="sng" dirty="0" err="1"/>
              <a:t>διακναιομένους</a:t>
            </a:r>
            <a:r>
              <a:rPr lang="el-GR" sz="2000" dirty="0" err="1"/>
              <a:t>͵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 err="1"/>
              <a:t>οἷ΄</a:t>
            </a:r>
            <a:r>
              <a:rPr lang="el-GR" sz="2000" dirty="0"/>
              <a:t> ἐμὲ </a:t>
            </a:r>
            <a:r>
              <a:rPr lang="el-GR" sz="2000" dirty="0" err="1"/>
              <a:t>πρόσθεν</a:t>
            </a:r>
            <a:r>
              <a:rPr lang="el-GR" sz="2000" dirty="0"/>
              <a:t> </a:t>
            </a:r>
            <a:r>
              <a:rPr lang="el-GR" sz="2000" dirty="0" err="1"/>
              <a:t>τολμῶσ΄</a:t>
            </a:r>
            <a:r>
              <a:rPr lang="el-GR" sz="2000" dirty="0"/>
              <a:t> ἀδικεῖν. (165)</a:t>
            </a:r>
          </a:p>
          <a:p>
            <a:pPr marL="0" indent="0">
              <a:buNone/>
            </a:pPr>
            <a:r>
              <a:rPr lang="el-GR" sz="2000" dirty="0"/>
              <a:t>ὦ </a:t>
            </a:r>
            <a:r>
              <a:rPr lang="el-GR" sz="2000" dirty="0" err="1"/>
              <a:t>πάτερ͵</a:t>
            </a:r>
            <a:r>
              <a:rPr lang="el-GR" sz="2000" dirty="0"/>
              <a:t> ὦ </a:t>
            </a:r>
            <a:r>
              <a:rPr lang="el-GR" sz="2000" dirty="0" err="1"/>
              <a:t>πόλις͵</a:t>
            </a:r>
            <a:r>
              <a:rPr lang="el-GR" sz="2000" dirty="0"/>
              <a:t> ὧν </a:t>
            </a:r>
            <a:r>
              <a:rPr lang="el-GR" sz="2000" u="sng" dirty="0" err="1"/>
              <a:t>ἀπενάσθην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αἰσχρῶς</a:t>
            </a:r>
            <a:r>
              <a:rPr lang="el-GR" sz="2000" dirty="0"/>
              <a:t> τὸν </a:t>
            </a:r>
            <a:r>
              <a:rPr lang="el-GR" sz="2000" dirty="0" err="1"/>
              <a:t>ἐμὸν</a:t>
            </a:r>
            <a:r>
              <a:rPr lang="el-GR" sz="2000" dirty="0"/>
              <a:t> </a:t>
            </a:r>
            <a:r>
              <a:rPr lang="el-GR" sz="2000" dirty="0" err="1"/>
              <a:t>κτείνασα</a:t>
            </a:r>
            <a:r>
              <a:rPr lang="el-GR" sz="2000" dirty="0"/>
              <a:t> </a:t>
            </a:r>
            <a:r>
              <a:rPr lang="el-GR" sz="2000" u="sng" dirty="0" err="1"/>
              <a:t>κάσιν</a:t>
            </a:r>
            <a:r>
              <a:rPr lang="el-GR" sz="2000" dirty="0"/>
              <a:t>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75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168-177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Τρ</a:t>
            </a:r>
            <a:r>
              <a:rPr lang="el-GR" sz="2000" dirty="0"/>
              <a:t>. </a:t>
            </a:r>
            <a:r>
              <a:rPr lang="el-GR" sz="2000" dirty="0" err="1"/>
              <a:t>κλύεθ΄</a:t>
            </a:r>
            <a:r>
              <a:rPr lang="el-GR" sz="2000" dirty="0"/>
              <a:t> οἷα </a:t>
            </a:r>
            <a:r>
              <a:rPr lang="el-GR" sz="2000" dirty="0" err="1"/>
              <a:t>λέγει</a:t>
            </a:r>
            <a:r>
              <a:rPr lang="el-GR" sz="2000" dirty="0"/>
              <a:t> </a:t>
            </a:r>
            <a:r>
              <a:rPr lang="el-GR" sz="2000" dirty="0" err="1"/>
              <a:t>κἀπιβοᾶται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Θέμιν</a:t>
            </a:r>
            <a:r>
              <a:rPr lang="el-GR" sz="2000" dirty="0"/>
              <a:t> </a:t>
            </a:r>
            <a:r>
              <a:rPr lang="el-GR" sz="2000" u="sng" dirty="0" err="1"/>
              <a:t>εὐκταίαν</a:t>
            </a:r>
            <a:r>
              <a:rPr lang="el-GR" sz="2000" dirty="0"/>
              <a:t> </a:t>
            </a:r>
            <a:r>
              <a:rPr lang="el-GR" sz="2000" dirty="0" err="1"/>
              <a:t>Ζῆνά</a:t>
            </a:r>
            <a:r>
              <a:rPr lang="el-GR" sz="2000" dirty="0"/>
              <a:t> </a:t>
            </a:r>
            <a:r>
              <a:rPr lang="el-GR" sz="2000" dirty="0" err="1"/>
              <a:t>θ΄͵</a:t>
            </a:r>
            <a:r>
              <a:rPr lang="el-GR" sz="2000" dirty="0"/>
              <a:t> ὃς </a:t>
            </a:r>
            <a:r>
              <a:rPr lang="el-GR" sz="2000" dirty="0" err="1"/>
              <a:t>ὅρκων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θνητοῖς</a:t>
            </a:r>
            <a:r>
              <a:rPr lang="el-GR" sz="2000" dirty="0"/>
              <a:t> </a:t>
            </a:r>
            <a:r>
              <a:rPr lang="el-GR" sz="2000" dirty="0" err="1"/>
              <a:t>ταμίας</a:t>
            </a:r>
            <a:r>
              <a:rPr lang="el-GR" sz="2000" dirty="0"/>
              <a:t> </a:t>
            </a:r>
            <a:r>
              <a:rPr lang="el-GR" sz="2000" dirty="0" err="1"/>
              <a:t>νενόμισται</a:t>
            </a:r>
            <a:r>
              <a:rPr lang="el-GR" sz="2000" dirty="0"/>
              <a:t>; (170)</a:t>
            </a:r>
          </a:p>
          <a:p>
            <a:pPr marL="0" indent="0">
              <a:buNone/>
            </a:pPr>
            <a:r>
              <a:rPr lang="el-GR" sz="2000" dirty="0"/>
              <a:t>οὐκ ἔστιν ὅπως </a:t>
            </a:r>
            <a:r>
              <a:rPr lang="el-GR" sz="2000" dirty="0" err="1"/>
              <a:t>ἔν</a:t>
            </a:r>
            <a:r>
              <a:rPr lang="el-GR" sz="2000" dirty="0"/>
              <a:t> </a:t>
            </a:r>
            <a:r>
              <a:rPr lang="el-GR" sz="2000" dirty="0" err="1"/>
              <a:t>τινι</a:t>
            </a:r>
            <a:r>
              <a:rPr lang="el-GR" sz="2000" dirty="0"/>
              <a:t> μικρῷ</a:t>
            </a:r>
          </a:p>
          <a:p>
            <a:pPr marL="0" indent="0">
              <a:buNone/>
            </a:pPr>
            <a:r>
              <a:rPr lang="el-GR" sz="2000" dirty="0" err="1"/>
              <a:t>δέσποινα</a:t>
            </a:r>
            <a:r>
              <a:rPr lang="el-GR" sz="2000" dirty="0"/>
              <a:t> </a:t>
            </a:r>
            <a:r>
              <a:rPr lang="el-GR" sz="2000" dirty="0" err="1"/>
              <a:t>χόλον</a:t>
            </a:r>
            <a:r>
              <a:rPr lang="el-GR" sz="2000" dirty="0"/>
              <a:t> </a:t>
            </a:r>
            <a:r>
              <a:rPr lang="el-GR" sz="2000" dirty="0" err="1"/>
              <a:t>καταπαύσει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/>
              <a:t> </a:t>
            </a:r>
            <a:r>
              <a:rPr lang="el-GR" sz="2000" b="1" dirty="0" smtClean="0"/>
              <a:t>Χο</a:t>
            </a:r>
            <a:r>
              <a:rPr lang="el-GR" sz="2000" dirty="0"/>
              <a:t>. πῶς ἂν ἐς </a:t>
            </a:r>
            <a:r>
              <a:rPr lang="el-GR" sz="2000" dirty="0" err="1"/>
              <a:t>ὄψιν</a:t>
            </a:r>
            <a:r>
              <a:rPr lang="el-GR" sz="2000" dirty="0"/>
              <a:t> </a:t>
            </a:r>
            <a:r>
              <a:rPr lang="el-GR" sz="2000" dirty="0" err="1"/>
              <a:t>τὰν</a:t>
            </a:r>
            <a:r>
              <a:rPr lang="el-GR" sz="2000" dirty="0"/>
              <a:t> </a:t>
            </a:r>
            <a:r>
              <a:rPr lang="el-GR" sz="2000" dirty="0" err="1"/>
              <a:t>ἁμετέραν</a:t>
            </a:r>
            <a:r>
              <a:rPr lang="el-GR" sz="2000" dirty="0"/>
              <a:t> 		[</a:t>
            </a:r>
            <a:r>
              <a:rPr lang="el-GR" sz="2000" dirty="0" err="1"/>
              <a:t>ἀντιστροφή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ἔλθοι </a:t>
            </a:r>
            <a:r>
              <a:rPr lang="el-GR" sz="2000" dirty="0" err="1"/>
              <a:t>μύθων</a:t>
            </a:r>
            <a:r>
              <a:rPr lang="el-GR" sz="2000" dirty="0"/>
              <a:t> </a:t>
            </a:r>
            <a:r>
              <a:rPr lang="el-GR" sz="2000" dirty="0" err="1"/>
              <a:t>τ΄</a:t>
            </a:r>
            <a:r>
              <a:rPr lang="el-GR" sz="2000" dirty="0"/>
              <a:t> </a:t>
            </a:r>
            <a:r>
              <a:rPr lang="el-GR" sz="2000" u="sng" dirty="0" err="1"/>
              <a:t>αὐδαθέντων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δέξαιτ΄</a:t>
            </a:r>
            <a:r>
              <a:rPr lang="el-GR" sz="2000" dirty="0"/>
              <a:t> </a:t>
            </a:r>
            <a:r>
              <a:rPr lang="el-GR" sz="2000" u="sng" dirty="0" err="1"/>
              <a:t>ὀμφάν</a:t>
            </a:r>
            <a:r>
              <a:rPr lang="el-GR" sz="2000" dirty="0"/>
              <a:t>; </a:t>
            </a:r>
            <a:r>
              <a:rPr lang="en-US" sz="2000" dirty="0"/>
              <a:t>(175)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— εἴ π</a:t>
            </a:r>
            <a:r>
              <a:rPr lang="en-US" sz="2000" dirty="0" err="1"/>
              <a:t>ως</a:t>
            </a:r>
            <a:r>
              <a:rPr lang="en-US" sz="2000" dirty="0"/>
              <a:t> βα</a:t>
            </a:r>
            <a:r>
              <a:rPr lang="en-US" sz="2000" dirty="0" err="1"/>
              <a:t>ρύθυμον</a:t>
            </a:r>
            <a:r>
              <a:rPr lang="en-US" sz="2000" dirty="0"/>
              <a:t> </a:t>
            </a:r>
            <a:r>
              <a:rPr lang="en-US" sz="2000" dirty="0" err="1"/>
              <a:t>ὀργὰν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καὶ </a:t>
            </a:r>
            <a:r>
              <a:rPr lang="en-US" sz="2000" u="sng" dirty="0" err="1"/>
              <a:t>λῆμ</a:t>
            </a:r>
            <a:r>
              <a:rPr lang="en-US" sz="2000" u="sng" dirty="0"/>
              <a:t>α</a:t>
            </a:r>
            <a:r>
              <a:rPr lang="en-US" sz="2000" dirty="0"/>
              <a:t> φρενῶν μεθείη͵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07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514</Words>
  <Application>Microsoft Office PowerPoint</Application>
  <PresentationFormat>Προβολή στην οθόνη (4:3)</PresentationFormat>
  <Paragraphs>117</Paragraphs>
  <Slides>13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Αρχαίο Ελληνικό Δράμα: Ευριπίδης</vt:lpstr>
      <vt:lpstr>Άδειες Χρήσης</vt:lpstr>
      <vt:lpstr>Χρηματοδότηση</vt:lpstr>
      <vt:lpstr>Σκοποί  ενότητας</vt:lpstr>
      <vt:lpstr>Περιεχόμενα ενότητας</vt:lpstr>
      <vt:lpstr>Ευριπίδου Μήδεια</vt:lpstr>
      <vt:lpstr>Στίχοι 148-157</vt:lpstr>
      <vt:lpstr>Στίχοι 158-167</vt:lpstr>
      <vt:lpstr>Στίχοι 168-177</vt:lpstr>
      <vt:lpstr>Στίχοι 178-185</vt:lpstr>
      <vt:lpstr>Στίχοι 186-195</vt:lpstr>
      <vt:lpstr>Στίχοι 196-203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Σωτήρης</cp:lastModifiedBy>
  <cp:revision>136</cp:revision>
  <dcterms:created xsi:type="dcterms:W3CDTF">2012-09-06T09:03:05Z</dcterms:created>
  <dcterms:modified xsi:type="dcterms:W3CDTF">2014-12-06T10:30:40Z</dcterms:modified>
</cp:coreProperties>
</file>