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9" r:id="rId4"/>
    <p:sldId id="261" r:id="rId5"/>
    <p:sldId id="262" r:id="rId6"/>
    <p:sldId id="266" r:id="rId7"/>
    <p:sldId id="274" r:id="rId8"/>
    <p:sldId id="285" r:id="rId9"/>
    <p:sldId id="284" r:id="rId10"/>
    <p:sldId id="283" r:id="rId11"/>
    <p:sldId id="282" r:id="rId12"/>
    <p:sldId id="281" r:id="rId13"/>
    <p:sldId id="280" r:id="rId1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7" autoAdjust="0"/>
    <p:restoredTop sz="99309" autoAdjust="0"/>
  </p:normalViewPr>
  <p:slideViewPr>
    <p:cSldViewPr>
      <p:cViewPr>
        <p:scale>
          <a:sx n="81" d="100"/>
          <a:sy n="81" d="100"/>
        </p:scale>
        <p:origin x="-87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6/12/2014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17244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17244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17244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99682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17244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17244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1724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Αρχαίο Ελληνικό Δράμα: Ευριπίδης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476600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b="1" dirty="0"/>
              <a:t>Ενότητα </a:t>
            </a:r>
            <a:r>
              <a:rPr lang="el-GR" sz="2800" b="1" dirty="0" smtClean="0"/>
              <a:t>1</a:t>
            </a:r>
            <a:r>
              <a:rPr lang="en-US" sz="2800" b="1" dirty="0" smtClean="0"/>
              <a:t>0</a:t>
            </a:r>
            <a:r>
              <a:rPr lang="el-GR" sz="2800" b="1" dirty="0" smtClean="0"/>
              <a:t>: </a:t>
            </a:r>
            <a:r>
              <a:rPr lang="el-GR" sz="2800" dirty="0"/>
              <a:t>Γραμματικός και συντακτικός σχολιασμός στίχων </a:t>
            </a:r>
            <a:r>
              <a:rPr lang="en-US" sz="2800" dirty="0" smtClean="0"/>
              <a:t>520-575</a:t>
            </a:r>
            <a:r>
              <a:rPr lang="el-GR" sz="2800" dirty="0" smtClean="0"/>
              <a:t> </a:t>
            </a:r>
            <a:r>
              <a:rPr lang="el-GR" sz="2800" dirty="0" smtClean="0"/>
              <a:t>της </a:t>
            </a:r>
            <a:r>
              <a:rPr lang="el-GR" sz="2800" i="1" dirty="0" smtClean="0"/>
              <a:t>Μήδειας</a:t>
            </a:r>
            <a:endParaRPr lang="en-US" sz="2800" i="1" dirty="0" smtClean="0"/>
          </a:p>
          <a:p>
            <a:r>
              <a:rPr lang="el-GR" sz="2800" dirty="0" smtClean="0"/>
              <a:t>Μενέλαος Χριστόπουλος</a:t>
            </a:r>
          </a:p>
          <a:p>
            <a:r>
              <a:rPr lang="el-GR" sz="2800" dirty="0" smtClean="0"/>
              <a:t>Τμήμα Φιλολογίας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7" y="5827935"/>
            <a:ext cx="1581685" cy="553393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8" y="5591694"/>
            <a:ext cx="4310289" cy="1025873"/>
          </a:xfrm>
          <a:prstGeom prst="rect">
            <a:avLst/>
          </a:prstGeom>
          <a:noFill/>
        </p:spPr>
      </p:pic>
      <p:pic>
        <p:nvPicPr>
          <p:cNvPr id="1026" name="Picture 2" descr="C:\Users\user\Downloads\logo_pn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260648"/>
            <a:ext cx="3672408" cy="1809750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04322"/>
            <a:ext cx="24685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Στίχοι 551-560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ἐπεὶ </a:t>
            </a:r>
            <a:r>
              <a:rPr lang="el-GR" sz="2000" dirty="0" err="1"/>
              <a:t>μετέστην</a:t>
            </a:r>
            <a:r>
              <a:rPr lang="el-GR" sz="2000" dirty="0"/>
              <a:t> </a:t>
            </a:r>
            <a:r>
              <a:rPr lang="el-GR" sz="2000" dirty="0" err="1"/>
              <a:t>δεῦρ΄</a:t>
            </a:r>
            <a:r>
              <a:rPr lang="el-GR" sz="2000" dirty="0"/>
              <a:t> </a:t>
            </a:r>
            <a:r>
              <a:rPr lang="el-GR" sz="2000" dirty="0" err="1"/>
              <a:t>Ἰωλκίας</a:t>
            </a:r>
            <a:r>
              <a:rPr lang="el-GR" sz="2000" dirty="0"/>
              <a:t> χθονὸς</a:t>
            </a:r>
          </a:p>
          <a:p>
            <a:pPr marL="0" indent="0">
              <a:buNone/>
            </a:pPr>
            <a:r>
              <a:rPr lang="el-GR" sz="2000" dirty="0"/>
              <a:t>πολλὰς </a:t>
            </a:r>
            <a:r>
              <a:rPr lang="el-GR" sz="2000" dirty="0" err="1"/>
              <a:t>ἐφέλκων</a:t>
            </a:r>
            <a:r>
              <a:rPr lang="el-GR" sz="2000" dirty="0"/>
              <a:t> συμφορὰς </a:t>
            </a:r>
            <a:r>
              <a:rPr lang="el-GR" sz="2000" dirty="0" err="1"/>
              <a:t>ἀμηχάνους͵</a:t>
            </a:r>
            <a:endParaRPr lang="el-GR" sz="2000" dirty="0"/>
          </a:p>
          <a:p>
            <a:pPr marL="0" indent="0">
              <a:buNone/>
            </a:pPr>
            <a:r>
              <a:rPr lang="el-GR" sz="2000" dirty="0" err="1"/>
              <a:t>τί</a:t>
            </a:r>
            <a:r>
              <a:rPr lang="el-GR" sz="2000" dirty="0"/>
              <a:t> </a:t>
            </a:r>
            <a:r>
              <a:rPr lang="el-GR" sz="2000" dirty="0" err="1"/>
              <a:t>τοῦδ΄</a:t>
            </a:r>
            <a:r>
              <a:rPr lang="el-GR" sz="2000" dirty="0"/>
              <a:t> ἂν </a:t>
            </a:r>
            <a:r>
              <a:rPr lang="el-GR" sz="2000" dirty="0" err="1"/>
              <a:t>εὕρημ΄</a:t>
            </a:r>
            <a:r>
              <a:rPr lang="el-GR" sz="2000" dirty="0"/>
              <a:t> </a:t>
            </a:r>
            <a:r>
              <a:rPr lang="el-GR" sz="2000" dirty="0" err="1"/>
              <a:t>ηὗρον</a:t>
            </a:r>
            <a:r>
              <a:rPr lang="el-GR" sz="2000" dirty="0"/>
              <a:t> </a:t>
            </a:r>
            <a:r>
              <a:rPr lang="el-GR" sz="2000" dirty="0" err="1"/>
              <a:t>εὐτυχέστερον</a:t>
            </a:r>
            <a:endParaRPr lang="el-GR" sz="2000" dirty="0"/>
          </a:p>
          <a:p>
            <a:pPr marL="0" indent="0">
              <a:buNone/>
            </a:pPr>
            <a:r>
              <a:rPr lang="el-GR" sz="2000" dirty="0"/>
              <a:t>ἢ παῖδα </a:t>
            </a:r>
            <a:r>
              <a:rPr lang="el-GR" sz="2000" dirty="0" err="1"/>
              <a:t>γῆμαι</a:t>
            </a:r>
            <a:r>
              <a:rPr lang="el-GR" sz="2000" dirty="0"/>
              <a:t> </a:t>
            </a:r>
            <a:r>
              <a:rPr lang="el-GR" sz="2000" dirty="0" err="1"/>
              <a:t>βασιλέως</a:t>
            </a:r>
            <a:r>
              <a:rPr lang="el-GR" sz="2000" dirty="0"/>
              <a:t> </a:t>
            </a:r>
            <a:r>
              <a:rPr lang="el-GR" sz="2000" dirty="0" err="1"/>
              <a:t>φυγὰς</a:t>
            </a:r>
            <a:r>
              <a:rPr lang="el-GR" sz="2000" dirty="0"/>
              <a:t> </a:t>
            </a:r>
            <a:r>
              <a:rPr lang="el-GR" sz="2000" dirty="0" err="1"/>
              <a:t>γεγώς</a:t>
            </a:r>
            <a:r>
              <a:rPr lang="el-GR" sz="2000" dirty="0"/>
              <a:t>;</a:t>
            </a:r>
          </a:p>
          <a:p>
            <a:pPr marL="0" indent="0">
              <a:buNone/>
            </a:pPr>
            <a:r>
              <a:rPr lang="el-GR" sz="2000" dirty="0" err="1"/>
              <a:t>οὐχ͵</a:t>
            </a:r>
            <a:r>
              <a:rPr lang="el-GR" sz="2000" dirty="0"/>
              <a:t> ᾗ σὺ </a:t>
            </a:r>
            <a:r>
              <a:rPr lang="el-GR" sz="2000" dirty="0" err="1"/>
              <a:t>κνίζῃ͵</a:t>
            </a:r>
            <a:r>
              <a:rPr lang="el-GR" sz="2000" dirty="0"/>
              <a:t> </a:t>
            </a:r>
            <a:r>
              <a:rPr lang="el-GR" sz="2000" dirty="0" err="1"/>
              <a:t>σὸν</a:t>
            </a:r>
            <a:r>
              <a:rPr lang="el-GR" sz="2000" dirty="0"/>
              <a:t> μὲν </a:t>
            </a:r>
            <a:r>
              <a:rPr lang="el-GR" sz="2000" dirty="0" err="1"/>
              <a:t>ἐχθαίρων</a:t>
            </a:r>
            <a:r>
              <a:rPr lang="el-GR" sz="2000" dirty="0"/>
              <a:t> </a:t>
            </a:r>
            <a:r>
              <a:rPr lang="el-GR" sz="2000" dirty="0" err="1"/>
              <a:t>λέχος</a:t>
            </a:r>
            <a:r>
              <a:rPr lang="el-GR" sz="2000" dirty="0" err="1" smtClean="0"/>
              <a:t>͵</a:t>
            </a:r>
            <a:r>
              <a:rPr lang="el-GR" sz="2000" dirty="0" smtClean="0"/>
              <a:t> (555)</a:t>
            </a:r>
            <a:endParaRPr lang="el-GR" sz="2000" dirty="0"/>
          </a:p>
          <a:p>
            <a:pPr marL="0" indent="0">
              <a:buNone/>
            </a:pPr>
            <a:r>
              <a:rPr lang="el-GR" sz="2000" dirty="0"/>
              <a:t>καινῆς δὲ </a:t>
            </a:r>
            <a:r>
              <a:rPr lang="el-GR" sz="2000" dirty="0" err="1"/>
              <a:t>νύμφης</a:t>
            </a:r>
            <a:r>
              <a:rPr lang="el-GR" sz="2000" dirty="0"/>
              <a:t> </a:t>
            </a:r>
            <a:r>
              <a:rPr lang="el-GR" sz="2000" dirty="0" err="1"/>
              <a:t>ἱμέρῳ</a:t>
            </a:r>
            <a:r>
              <a:rPr lang="el-GR" sz="2000" dirty="0"/>
              <a:t> </a:t>
            </a:r>
            <a:r>
              <a:rPr lang="el-GR" sz="2000" dirty="0" err="1"/>
              <a:t>πεπληγμένος͵</a:t>
            </a:r>
            <a:endParaRPr lang="el-GR" sz="2000" dirty="0"/>
          </a:p>
          <a:p>
            <a:pPr marL="0" indent="0">
              <a:buNone/>
            </a:pPr>
            <a:r>
              <a:rPr lang="el-GR" sz="2000" dirty="0" err="1"/>
              <a:t>οὐδ΄</a:t>
            </a:r>
            <a:r>
              <a:rPr lang="el-GR" sz="2000" dirty="0"/>
              <a:t> </a:t>
            </a:r>
            <a:r>
              <a:rPr lang="el-GR" sz="2000" b="1" dirty="0"/>
              <a:t>εἰς </a:t>
            </a:r>
            <a:r>
              <a:rPr lang="el-GR" sz="2000" b="1" dirty="0" err="1"/>
              <a:t>ἅμιλλαν</a:t>
            </a:r>
            <a:r>
              <a:rPr lang="el-GR" sz="2000" b="1" dirty="0"/>
              <a:t> </a:t>
            </a:r>
            <a:r>
              <a:rPr lang="el-GR" sz="2000" b="1" dirty="0" err="1"/>
              <a:t>πολύτεκνον</a:t>
            </a:r>
            <a:r>
              <a:rPr lang="el-GR" sz="2000" b="1" dirty="0"/>
              <a:t> </a:t>
            </a:r>
            <a:r>
              <a:rPr lang="el-GR" sz="2000" b="1" dirty="0" err="1"/>
              <a:t>σπουδὴν</a:t>
            </a:r>
            <a:r>
              <a:rPr lang="el-GR" sz="2000" b="1" dirty="0"/>
              <a:t> ἔχων</a:t>
            </a:r>
            <a:r>
              <a:rPr lang="el-GR" sz="2000" dirty="0"/>
              <a:t>·</a:t>
            </a:r>
          </a:p>
          <a:p>
            <a:pPr marL="0" indent="0">
              <a:buNone/>
            </a:pPr>
            <a:r>
              <a:rPr lang="el-GR" sz="2000" dirty="0" err="1"/>
              <a:t>ἅλις</a:t>
            </a:r>
            <a:r>
              <a:rPr lang="el-GR" sz="2000" dirty="0"/>
              <a:t> γὰρ οἱ </a:t>
            </a:r>
            <a:r>
              <a:rPr lang="el-GR" sz="2000" dirty="0" err="1"/>
              <a:t>γεγῶτες</a:t>
            </a:r>
            <a:r>
              <a:rPr lang="el-GR" sz="2000" dirty="0"/>
              <a:t> οὐδὲ </a:t>
            </a:r>
            <a:r>
              <a:rPr lang="el-GR" sz="2000" dirty="0" err="1"/>
              <a:t>μέμφομαι</a:t>
            </a:r>
            <a:r>
              <a:rPr lang="el-GR" sz="2000" dirty="0"/>
              <a:t>·</a:t>
            </a:r>
          </a:p>
          <a:p>
            <a:pPr marL="0" indent="0">
              <a:buNone/>
            </a:pPr>
            <a:r>
              <a:rPr lang="el-GR" sz="2000" dirty="0" err="1"/>
              <a:t>ἀλλ΄</a:t>
            </a:r>
            <a:r>
              <a:rPr lang="el-GR" sz="2000" dirty="0"/>
              <a:t> </a:t>
            </a:r>
            <a:r>
              <a:rPr lang="el-GR" sz="2000" dirty="0" err="1"/>
              <a:t>ὡς͵</a:t>
            </a:r>
            <a:r>
              <a:rPr lang="el-GR" sz="2000" dirty="0"/>
              <a:t> τὸ μὲν </a:t>
            </a:r>
            <a:r>
              <a:rPr lang="el-GR" sz="2000" dirty="0" err="1"/>
              <a:t>μέγιστον͵</a:t>
            </a:r>
            <a:r>
              <a:rPr lang="el-GR" sz="2000" dirty="0"/>
              <a:t> </a:t>
            </a:r>
            <a:r>
              <a:rPr lang="el-GR" sz="2000" dirty="0" err="1"/>
              <a:t>οἰκοῖμεν</a:t>
            </a:r>
            <a:r>
              <a:rPr lang="el-GR" sz="2000" dirty="0"/>
              <a:t> καλῶς</a:t>
            </a:r>
          </a:p>
          <a:p>
            <a:pPr marL="0" indent="0">
              <a:buNone/>
            </a:pPr>
            <a:r>
              <a:rPr lang="el-GR" sz="2000" dirty="0"/>
              <a:t>καὶ μὴ </a:t>
            </a:r>
            <a:r>
              <a:rPr lang="el-GR" sz="2000" dirty="0" err="1"/>
              <a:t>σπανιζοίμεσθα͵</a:t>
            </a:r>
            <a:r>
              <a:rPr lang="el-GR" sz="2000" dirty="0"/>
              <a:t> </a:t>
            </a:r>
            <a:r>
              <a:rPr lang="el-GR" sz="2000" dirty="0" err="1"/>
              <a:t>γιγνώσκων</a:t>
            </a:r>
            <a:r>
              <a:rPr lang="el-GR" sz="2000" dirty="0"/>
              <a:t> ὅτι (560)</a:t>
            </a:r>
            <a:endParaRPr 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2939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Στίχοι 561-570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/>
              <a:t>πένητα</a:t>
            </a:r>
            <a:r>
              <a:rPr lang="el-GR" sz="2000" dirty="0"/>
              <a:t> </a:t>
            </a:r>
            <a:r>
              <a:rPr lang="el-GR" sz="2000" dirty="0" err="1"/>
              <a:t>φεύγει</a:t>
            </a:r>
            <a:r>
              <a:rPr lang="el-GR" sz="2000" dirty="0"/>
              <a:t> πᾶς τις </a:t>
            </a:r>
            <a:r>
              <a:rPr lang="el-GR" sz="2000" dirty="0" err="1"/>
              <a:t>ἐκποδὼν</a:t>
            </a:r>
            <a:r>
              <a:rPr lang="el-GR" sz="2000" dirty="0"/>
              <a:t> </a:t>
            </a:r>
            <a:r>
              <a:rPr lang="el-GR" sz="2000" dirty="0" err="1"/>
              <a:t>φίλος͵</a:t>
            </a:r>
            <a:endParaRPr lang="el-GR" sz="2000" dirty="0"/>
          </a:p>
          <a:p>
            <a:pPr marL="0" indent="0">
              <a:buNone/>
            </a:pPr>
            <a:r>
              <a:rPr lang="el-GR" sz="2000" dirty="0" err="1"/>
              <a:t>παῖδας</a:t>
            </a:r>
            <a:r>
              <a:rPr lang="el-GR" sz="2000" dirty="0"/>
              <a:t> δὲ </a:t>
            </a:r>
            <a:r>
              <a:rPr lang="el-GR" sz="2000" u="sng" dirty="0" err="1"/>
              <a:t>θρέψαιμ</a:t>
            </a:r>
            <a:r>
              <a:rPr lang="el-GR" sz="2000" dirty="0" err="1"/>
              <a:t>΄</a:t>
            </a:r>
            <a:r>
              <a:rPr lang="el-GR" sz="2000" dirty="0"/>
              <a:t> </a:t>
            </a:r>
            <a:r>
              <a:rPr lang="el-GR" sz="2000" dirty="0" err="1"/>
              <a:t>ἀξίως</a:t>
            </a:r>
            <a:r>
              <a:rPr lang="el-GR" sz="2000" dirty="0"/>
              <a:t> </a:t>
            </a:r>
            <a:r>
              <a:rPr lang="el-GR" sz="2000" dirty="0" err="1"/>
              <a:t>δόμων</a:t>
            </a:r>
            <a:r>
              <a:rPr lang="el-GR" sz="2000" dirty="0"/>
              <a:t> </a:t>
            </a:r>
            <a:r>
              <a:rPr lang="el-GR" sz="2000" dirty="0" err="1"/>
              <a:t>ἐμῶν</a:t>
            </a:r>
            <a:endParaRPr lang="el-GR" sz="2000" dirty="0"/>
          </a:p>
          <a:p>
            <a:pPr marL="0" indent="0">
              <a:buNone/>
            </a:pPr>
            <a:r>
              <a:rPr lang="el-GR" sz="2000" dirty="0" err="1"/>
              <a:t>σπείρας</a:t>
            </a:r>
            <a:r>
              <a:rPr lang="el-GR" sz="2000" dirty="0"/>
              <a:t> </a:t>
            </a:r>
            <a:r>
              <a:rPr lang="el-GR" sz="2000" dirty="0" err="1"/>
              <a:t>τ΄</a:t>
            </a:r>
            <a:r>
              <a:rPr lang="el-GR" sz="2000" dirty="0"/>
              <a:t> </a:t>
            </a:r>
            <a:r>
              <a:rPr lang="el-GR" sz="2000" dirty="0" err="1"/>
              <a:t>ἀδελφοὺς</a:t>
            </a:r>
            <a:r>
              <a:rPr lang="el-GR" sz="2000" dirty="0"/>
              <a:t> </a:t>
            </a:r>
            <a:r>
              <a:rPr lang="el-GR" sz="2000" dirty="0" err="1"/>
              <a:t>τοῖσιν</a:t>
            </a:r>
            <a:r>
              <a:rPr lang="el-GR" sz="2000" dirty="0"/>
              <a:t> ἐκ </a:t>
            </a:r>
            <a:r>
              <a:rPr lang="el-GR" sz="2000" u="sng" dirty="0" err="1"/>
              <a:t>σέθεν</a:t>
            </a:r>
            <a:r>
              <a:rPr lang="el-GR" sz="2000" dirty="0"/>
              <a:t> </a:t>
            </a:r>
            <a:r>
              <a:rPr lang="el-GR" sz="2000" dirty="0" err="1"/>
              <a:t>τέκνοις</a:t>
            </a:r>
            <a:endParaRPr lang="el-GR" sz="2000" dirty="0"/>
          </a:p>
          <a:p>
            <a:pPr marL="0" indent="0">
              <a:buNone/>
            </a:pPr>
            <a:r>
              <a:rPr lang="el-GR" sz="2000" dirty="0"/>
              <a:t>ἐς </a:t>
            </a:r>
            <a:r>
              <a:rPr lang="el-GR" sz="2000" dirty="0" err="1"/>
              <a:t>ταὐτὸ</a:t>
            </a:r>
            <a:r>
              <a:rPr lang="el-GR" sz="2000" dirty="0"/>
              <a:t> </a:t>
            </a:r>
            <a:r>
              <a:rPr lang="el-GR" sz="2000" dirty="0" err="1"/>
              <a:t>θείην͵</a:t>
            </a:r>
            <a:r>
              <a:rPr lang="el-GR" sz="2000" dirty="0"/>
              <a:t> καὶ </a:t>
            </a:r>
            <a:r>
              <a:rPr lang="el-GR" sz="2000" u="sng" dirty="0" err="1"/>
              <a:t>ξυναρτήσας</a:t>
            </a:r>
            <a:r>
              <a:rPr lang="el-GR" sz="2000" dirty="0"/>
              <a:t> </a:t>
            </a:r>
            <a:r>
              <a:rPr lang="el-GR" sz="2000" dirty="0" err="1"/>
              <a:t>γένος</a:t>
            </a:r>
            <a:endParaRPr lang="el-GR" sz="2000" dirty="0"/>
          </a:p>
          <a:p>
            <a:pPr marL="0" indent="0">
              <a:buNone/>
            </a:pPr>
            <a:r>
              <a:rPr lang="el-GR" sz="2000" dirty="0" err="1"/>
              <a:t>εὐδαιμονοῖμεν</a:t>
            </a:r>
            <a:r>
              <a:rPr lang="el-GR" sz="2000" dirty="0"/>
              <a:t>. σοί τε γὰρ </a:t>
            </a:r>
            <a:r>
              <a:rPr lang="el-GR" sz="2000" dirty="0" err="1"/>
              <a:t>παίδων</a:t>
            </a:r>
            <a:r>
              <a:rPr lang="el-GR" sz="2000" dirty="0"/>
              <a:t> </a:t>
            </a:r>
            <a:r>
              <a:rPr lang="el-GR" sz="2000" dirty="0" err="1"/>
              <a:t>τί</a:t>
            </a:r>
            <a:r>
              <a:rPr lang="el-GR" sz="2000" dirty="0"/>
              <a:t> δεῖ</a:t>
            </a:r>
            <a:r>
              <a:rPr lang="el-GR" sz="2000" dirty="0" smtClean="0"/>
              <a:t>; (565)</a:t>
            </a:r>
            <a:endParaRPr lang="el-GR" sz="2000" dirty="0"/>
          </a:p>
          <a:p>
            <a:pPr marL="0" indent="0">
              <a:buNone/>
            </a:pPr>
            <a:r>
              <a:rPr lang="el-GR" sz="2000" dirty="0"/>
              <a:t>ἐμοί τε </a:t>
            </a:r>
            <a:r>
              <a:rPr lang="el-GR" sz="2000" dirty="0" err="1"/>
              <a:t>λύει</a:t>
            </a:r>
            <a:r>
              <a:rPr lang="el-GR" sz="2000" dirty="0"/>
              <a:t> τοῖσι </a:t>
            </a:r>
            <a:r>
              <a:rPr lang="el-GR" sz="2000" dirty="0" err="1"/>
              <a:t>μέλλουσιν</a:t>
            </a:r>
            <a:r>
              <a:rPr lang="el-GR" sz="2000" dirty="0"/>
              <a:t> </a:t>
            </a:r>
            <a:r>
              <a:rPr lang="el-GR" sz="2000" dirty="0" err="1"/>
              <a:t>τέκνοις</a:t>
            </a:r>
            <a:endParaRPr lang="el-GR" sz="2000" dirty="0"/>
          </a:p>
          <a:p>
            <a:pPr marL="0" indent="0">
              <a:buNone/>
            </a:pPr>
            <a:r>
              <a:rPr lang="el-GR" sz="2000" dirty="0"/>
              <a:t>τὰ </a:t>
            </a:r>
            <a:r>
              <a:rPr lang="el-GR" sz="2000" dirty="0" err="1"/>
              <a:t>ζῶντ΄</a:t>
            </a:r>
            <a:r>
              <a:rPr lang="el-GR" sz="2000" dirty="0"/>
              <a:t> </a:t>
            </a:r>
            <a:r>
              <a:rPr lang="el-GR" sz="2000" u="sng" dirty="0" err="1"/>
              <a:t>ὀνῆσαι</a:t>
            </a:r>
            <a:r>
              <a:rPr lang="el-GR" sz="2000" dirty="0"/>
              <a:t>. </a:t>
            </a:r>
            <a:r>
              <a:rPr lang="el-GR" sz="2000" dirty="0" err="1"/>
              <a:t>μῶν</a:t>
            </a:r>
            <a:r>
              <a:rPr lang="el-GR" sz="2000" dirty="0"/>
              <a:t> </a:t>
            </a:r>
            <a:r>
              <a:rPr lang="el-GR" sz="2000" dirty="0" err="1"/>
              <a:t>βεβούλευμαι</a:t>
            </a:r>
            <a:r>
              <a:rPr lang="el-GR" sz="2000" dirty="0"/>
              <a:t> κακῶς;</a:t>
            </a:r>
          </a:p>
          <a:p>
            <a:pPr marL="0" indent="0">
              <a:buNone/>
            </a:pPr>
            <a:r>
              <a:rPr lang="el-GR" sz="2000" dirty="0" err="1"/>
              <a:t>οὐδ΄</a:t>
            </a:r>
            <a:r>
              <a:rPr lang="el-GR" sz="2000" dirty="0"/>
              <a:t> ἂν σὺ </a:t>
            </a:r>
            <a:r>
              <a:rPr lang="el-GR" sz="2000" dirty="0" err="1"/>
              <a:t>φαίης͵</a:t>
            </a:r>
            <a:r>
              <a:rPr lang="el-GR" sz="2000" dirty="0"/>
              <a:t> εἴ σε μὴ </a:t>
            </a:r>
            <a:r>
              <a:rPr lang="el-GR" sz="2000" dirty="0" err="1"/>
              <a:t>κνίζοι</a:t>
            </a:r>
            <a:r>
              <a:rPr lang="el-GR" sz="2000" dirty="0"/>
              <a:t> </a:t>
            </a:r>
            <a:r>
              <a:rPr lang="el-GR" sz="2000" dirty="0" err="1"/>
              <a:t>λέχος</a:t>
            </a:r>
            <a:r>
              <a:rPr lang="el-GR" sz="2000" dirty="0"/>
              <a:t>.</a:t>
            </a:r>
          </a:p>
          <a:p>
            <a:pPr marL="0" indent="0">
              <a:buNone/>
            </a:pPr>
            <a:r>
              <a:rPr lang="el-GR" sz="2000" dirty="0" err="1"/>
              <a:t>ἀλλ΄</a:t>
            </a:r>
            <a:r>
              <a:rPr lang="el-GR" sz="2000" dirty="0"/>
              <a:t> ἐς </a:t>
            </a:r>
            <a:r>
              <a:rPr lang="el-GR" sz="2000" dirty="0" err="1"/>
              <a:t>τοσοῦτον</a:t>
            </a:r>
            <a:r>
              <a:rPr lang="el-GR" sz="2000" dirty="0"/>
              <a:t> </a:t>
            </a:r>
            <a:r>
              <a:rPr lang="el-GR" sz="2000" dirty="0" err="1"/>
              <a:t>ἥκεθ΄</a:t>
            </a:r>
            <a:r>
              <a:rPr lang="el-GR" sz="2000" dirty="0"/>
              <a:t> </a:t>
            </a:r>
            <a:r>
              <a:rPr lang="el-GR" sz="2000" dirty="0" err="1"/>
              <a:t>ὥστ΄</a:t>
            </a:r>
            <a:r>
              <a:rPr lang="el-GR" sz="2000" dirty="0"/>
              <a:t> </a:t>
            </a:r>
            <a:r>
              <a:rPr lang="el-GR" sz="2000" dirty="0" err="1"/>
              <a:t>ὀρθουμένης</a:t>
            </a:r>
            <a:endParaRPr lang="el-GR" sz="2000" dirty="0"/>
          </a:p>
          <a:p>
            <a:pPr marL="0" indent="0">
              <a:buNone/>
            </a:pPr>
            <a:r>
              <a:rPr lang="el-GR" sz="2000" dirty="0" err="1"/>
              <a:t>εὐνῆς</a:t>
            </a:r>
            <a:r>
              <a:rPr lang="el-GR" sz="2000" dirty="0"/>
              <a:t> γυναῖκες </a:t>
            </a:r>
            <a:r>
              <a:rPr lang="el-GR" sz="2000" dirty="0" err="1"/>
              <a:t>πάντ΄</a:t>
            </a:r>
            <a:r>
              <a:rPr lang="el-GR" sz="2000" dirty="0"/>
              <a:t> ἔχειν </a:t>
            </a:r>
            <a:r>
              <a:rPr lang="el-GR" sz="2000" dirty="0" err="1"/>
              <a:t>νομίζετε͵</a:t>
            </a:r>
            <a:r>
              <a:rPr lang="el-GR" sz="2000" dirty="0"/>
              <a:t> (570)</a:t>
            </a:r>
            <a:endParaRPr 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7591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Στίχοι 571-575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ἢν δ΄ αὖ </a:t>
            </a:r>
            <a:r>
              <a:rPr lang="el-GR" sz="2000" dirty="0" err="1"/>
              <a:t>γένηται</a:t>
            </a:r>
            <a:r>
              <a:rPr lang="el-GR" sz="2000" dirty="0"/>
              <a:t> </a:t>
            </a:r>
            <a:r>
              <a:rPr lang="el-GR" sz="2000" dirty="0" err="1"/>
              <a:t>ξυμφορά</a:t>
            </a:r>
            <a:r>
              <a:rPr lang="el-GR" sz="2000" dirty="0"/>
              <a:t> τις ἐς </a:t>
            </a:r>
            <a:r>
              <a:rPr lang="el-GR" sz="2000" dirty="0" err="1"/>
              <a:t>λέχος͵</a:t>
            </a:r>
            <a:endParaRPr lang="el-GR" sz="2000" dirty="0"/>
          </a:p>
          <a:p>
            <a:pPr marL="0" indent="0">
              <a:buNone/>
            </a:pPr>
            <a:r>
              <a:rPr lang="el-GR" sz="2000" dirty="0"/>
              <a:t>τὰ </a:t>
            </a:r>
            <a:r>
              <a:rPr lang="el-GR" sz="2000" dirty="0" err="1"/>
              <a:t>λῷστα</a:t>
            </a:r>
            <a:r>
              <a:rPr lang="el-GR" sz="2000" dirty="0"/>
              <a:t> καὶ </a:t>
            </a:r>
            <a:r>
              <a:rPr lang="el-GR" sz="2000" dirty="0" err="1"/>
              <a:t>κάλλιστα</a:t>
            </a:r>
            <a:r>
              <a:rPr lang="el-GR" sz="2000" dirty="0"/>
              <a:t> </a:t>
            </a:r>
            <a:r>
              <a:rPr lang="el-GR" sz="2000" dirty="0" err="1"/>
              <a:t>πολεμιώτατα</a:t>
            </a:r>
            <a:endParaRPr lang="el-GR" sz="2000" dirty="0"/>
          </a:p>
          <a:p>
            <a:pPr marL="0" indent="0">
              <a:buNone/>
            </a:pPr>
            <a:r>
              <a:rPr lang="el-GR" sz="2000" dirty="0" err="1"/>
              <a:t>τίθεσθε</a:t>
            </a:r>
            <a:r>
              <a:rPr lang="el-GR" sz="2000" dirty="0"/>
              <a:t>. </a:t>
            </a:r>
            <a:r>
              <a:rPr lang="el-GR" sz="2000" dirty="0" err="1"/>
              <a:t>χρῆν</a:t>
            </a:r>
            <a:r>
              <a:rPr lang="el-GR" sz="2000" dirty="0"/>
              <a:t> γὰρ </a:t>
            </a:r>
            <a:r>
              <a:rPr lang="el-GR" sz="2000" dirty="0" err="1"/>
              <a:t>ἄλλοθέν</a:t>
            </a:r>
            <a:r>
              <a:rPr lang="el-GR" sz="2000" dirty="0"/>
              <a:t> </a:t>
            </a:r>
            <a:r>
              <a:rPr lang="el-GR" sz="2000" dirty="0" err="1"/>
              <a:t>ποθεν</a:t>
            </a:r>
            <a:r>
              <a:rPr lang="el-GR" sz="2000" dirty="0"/>
              <a:t> </a:t>
            </a:r>
            <a:r>
              <a:rPr lang="el-GR" sz="2000" dirty="0" err="1"/>
              <a:t>βροτοὺς</a:t>
            </a:r>
            <a:endParaRPr lang="el-GR" sz="2000" dirty="0"/>
          </a:p>
          <a:p>
            <a:pPr marL="0" indent="0">
              <a:buNone/>
            </a:pPr>
            <a:r>
              <a:rPr lang="el-GR" sz="2000" dirty="0" err="1"/>
              <a:t>παῖδας</a:t>
            </a:r>
            <a:r>
              <a:rPr lang="el-GR" sz="2000" dirty="0"/>
              <a:t> </a:t>
            </a:r>
            <a:r>
              <a:rPr lang="el-GR" sz="2000" dirty="0" err="1"/>
              <a:t>τεκνοῦσθαι͵</a:t>
            </a:r>
            <a:r>
              <a:rPr lang="el-GR" sz="2000" dirty="0"/>
              <a:t> </a:t>
            </a:r>
            <a:r>
              <a:rPr lang="el-GR" sz="2000" dirty="0" err="1"/>
              <a:t>θῆλυ</a:t>
            </a:r>
            <a:r>
              <a:rPr lang="el-GR" sz="2000" dirty="0"/>
              <a:t> δ΄ οὐκ εἶναι </a:t>
            </a:r>
            <a:r>
              <a:rPr lang="el-GR" sz="2000" dirty="0" err="1"/>
              <a:t>γένος</a:t>
            </a:r>
            <a:r>
              <a:rPr lang="el-GR" sz="2000" dirty="0"/>
              <a:t>·</a:t>
            </a:r>
          </a:p>
          <a:p>
            <a:pPr marL="0" indent="0">
              <a:buNone/>
            </a:pPr>
            <a:r>
              <a:rPr lang="el-GR" sz="2000" dirty="0" err="1"/>
              <a:t>χοὕτως</a:t>
            </a:r>
            <a:r>
              <a:rPr lang="el-GR" sz="2000" dirty="0"/>
              <a:t> ἂν οὐκ ἦν οὐδὲν ἀνθρώποις </a:t>
            </a:r>
            <a:r>
              <a:rPr lang="el-GR" sz="2000" dirty="0" err="1"/>
              <a:t>κακόν</a:t>
            </a:r>
            <a:r>
              <a:rPr lang="el-GR" sz="2000" dirty="0" smtClean="0"/>
              <a:t>. (575)</a:t>
            </a:r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170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7" y="5827935"/>
            <a:ext cx="1581685" cy="553393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5733256"/>
            <a:ext cx="3240360" cy="771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800" dirty="0" smtClean="0"/>
              <a:t>Το παρόν εκπαιδευτικό υλικό υπόκειται σε</a:t>
            </a:r>
            <a:r>
              <a:rPr lang="en-US" sz="2800" dirty="0" smtClean="0"/>
              <a:t> </a:t>
            </a:r>
            <a:r>
              <a:rPr lang="el-GR" sz="2800" dirty="0" smtClean="0"/>
              <a:t>άδειες χρήσης </a:t>
            </a:r>
            <a:r>
              <a:rPr lang="en-US" sz="2800" dirty="0" smtClean="0"/>
              <a:t>Creative Commons. </a:t>
            </a:r>
          </a:p>
          <a:p>
            <a:pPr algn="l"/>
            <a:r>
              <a:rPr lang="el-GR" sz="2800" dirty="0" smtClean="0"/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4941168"/>
            <a:ext cx="1581685" cy="553393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Πανεπιστήμιο Πατρών</a:t>
            </a:r>
            <a:r>
              <a:rPr lang="el-GR" sz="2400" dirty="0" smtClean="0"/>
              <a:t>» έχει χρηματοδοτήσει μόνο τη αναδιαμόρφωση του εκπαιδευτικού υλικού. </a:t>
            </a:r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5055064"/>
            <a:ext cx="6480048" cy="1542288"/>
          </a:xfrm>
          <a:prstGeom prst="rect">
            <a:avLst/>
          </a:prstGeom>
          <a:noFill/>
        </p:spPr>
      </p:pic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Κατανόηση των γραμματικών και συντακτικών ιδιαιτεροτήτων των στίχων 520-575 </a:t>
            </a:r>
            <a:r>
              <a:rPr lang="el-GR" i="1" dirty="0"/>
              <a:t>Μήδειας</a:t>
            </a:r>
            <a:r>
              <a:rPr lang="el-GR" dirty="0"/>
              <a:t>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Η ενότητα περιλαμβάνει γραμματικούς και συντακτικούς χαρακτηρισμούς συγκεκριμένων λέξεων ή φράσεων των στίχων </a:t>
            </a:r>
            <a:r>
              <a:rPr lang="el-GR" dirty="0" smtClean="0"/>
              <a:t>520-575</a:t>
            </a:r>
            <a:r>
              <a:rPr lang="en-US" dirty="0"/>
              <a:t> </a:t>
            </a:r>
            <a:r>
              <a:rPr lang="el-GR" dirty="0" smtClean="0"/>
              <a:t>(στο </a:t>
            </a:r>
            <a:r>
              <a:rPr lang="el-GR" dirty="0" smtClean="0"/>
              <a:t>αρχείο </a:t>
            </a:r>
            <a:r>
              <a:rPr lang="en-US" dirty="0" smtClean="0"/>
              <a:t>PowerPoint </a:t>
            </a:r>
            <a:r>
              <a:rPr lang="el-GR" dirty="0" smtClean="0"/>
              <a:t>περιέχεται το αρχαίο κείμενο).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3829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Ευριπίδου </a:t>
            </a:r>
            <a:r>
              <a:rPr lang="el-GR" i="1" dirty="0" smtClean="0"/>
              <a:t>Μήδεια</a:t>
            </a:r>
            <a:endParaRPr lang="el-GR" i="1" dirty="0"/>
          </a:p>
        </p:txBody>
      </p:sp>
      <p:sp>
        <p:nvSpPr>
          <p:cNvPr id="5" name="Υπότιτλος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Στίχοι </a:t>
            </a:r>
            <a:r>
              <a:rPr lang="en-US" dirty="0" smtClean="0"/>
              <a:t>520-575</a:t>
            </a:r>
            <a:r>
              <a:rPr lang="el-GR" dirty="0" smtClean="0"/>
              <a:t> </a:t>
            </a:r>
            <a:r>
              <a:rPr lang="el-GR" dirty="0" smtClean="0"/>
              <a:t>(αρχαίο κείμενο)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466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Στίχοι 520-530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l-GR" sz="2800" b="1" dirty="0"/>
              <a:t>Χο</a:t>
            </a:r>
            <a:r>
              <a:rPr lang="en-US" sz="2800" dirty="0"/>
              <a:t>. </a:t>
            </a:r>
            <a:r>
              <a:rPr lang="el-GR" sz="2800" dirty="0" err="1"/>
              <a:t>δεινή</a:t>
            </a:r>
            <a:r>
              <a:rPr lang="el-GR" sz="2800" dirty="0"/>
              <a:t> τις </a:t>
            </a:r>
            <a:r>
              <a:rPr lang="el-GR" sz="2800" dirty="0" err="1"/>
              <a:t>ὀργὴ</a:t>
            </a:r>
            <a:r>
              <a:rPr lang="el-GR" sz="2800" dirty="0"/>
              <a:t> καὶ </a:t>
            </a:r>
            <a:r>
              <a:rPr lang="el-GR" sz="2800" u="sng" dirty="0" err="1"/>
              <a:t>δυσίατος</a:t>
            </a:r>
            <a:r>
              <a:rPr lang="el-GR" sz="2800" dirty="0"/>
              <a:t> </a:t>
            </a:r>
            <a:r>
              <a:rPr lang="el-GR" sz="2800" u="sng" dirty="0" err="1"/>
              <a:t>πέλει</a:t>
            </a:r>
            <a:r>
              <a:rPr lang="el-GR" sz="2800" dirty="0" err="1"/>
              <a:t>͵</a:t>
            </a:r>
            <a:r>
              <a:rPr lang="el-GR" sz="2800" dirty="0"/>
              <a:t> </a:t>
            </a:r>
            <a:r>
              <a:rPr lang="en-US" sz="2800" dirty="0"/>
              <a:t>(520)</a:t>
            </a:r>
            <a:endParaRPr lang="el-GR" sz="2800" dirty="0"/>
          </a:p>
          <a:p>
            <a:pPr marL="0" indent="0">
              <a:buNone/>
            </a:pPr>
            <a:r>
              <a:rPr lang="el-GR" sz="2800" dirty="0"/>
              <a:t>ὅταν </a:t>
            </a:r>
            <a:r>
              <a:rPr lang="el-GR" sz="2800" dirty="0" err="1"/>
              <a:t>φίλοι</a:t>
            </a:r>
            <a:r>
              <a:rPr lang="el-GR" sz="2800" dirty="0"/>
              <a:t> </a:t>
            </a:r>
            <a:r>
              <a:rPr lang="el-GR" sz="2800" dirty="0" err="1"/>
              <a:t>φίλοισι</a:t>
            </a:r>
            <a:r>
              <a:rPr lang="el-GR" sz="2800" dirty="0"/>
              <a:t> </a:t>
            </a:r>
            <a:r>
              <a:rPr lang="el-GR" sz="2800" dirty="0" err="1"/>
              <a:t>συμβάλωσ΄</a:t>
            </a:r>
            <a:r>
              <a:rPr lang="el-GR" sz="2800" dirty="0"/>
              <a:t> </a:t>
            </a:r>
            <a:r>
              <a:rPr lang="el-GR" sz="2800" dirty="0" err="1"/>
              <a:t>ἔριν</a:t>
            </a:r>
            <a:r>
              <a:rPr lang="en-US" sz="2800" dirty="0"/>
              <a:t>.</a:t>
            </a:r>
            <a:endParaRPr lang="el-GR" sz="2800" dirty="0"/>
          </a:p>
          <a:p>
            <a:pPr marL="0" indent="0">
              <a:buNone/>
            </a:pPr>
            <a:r>
              <a:rPr lang="el-GR" sz="2800" b="1" dirty="0"/>
              <a:t>Ια</a:t>
            </a:r>
            <a:r>
              <a:rPr lang="en-US" sz="2800" dirty="0"/>
              <a:t>. </a:t>
            </a:r>
            <a:r>
              <a:rPr lang="el-GR" sz="2800" dirty="0"/>
              <a:t>δεῖ </a:t>
            </a:r>
            <a:r>
              <a:rPr lang="el-GR" sz="2800" dirty="0" err="1"/>
              <a:t>μ΄͵</a:t>
            </a:r>
            <a:r>
              <a:rPr lang="el-GR" sz="2800" dirty="0"/>
              <a:t> ὡς </a:t>
            </a:r>
            <a:r>
              <a:rPr lang="el-GR" sz="2800" dirty="0" err="1"/>
              <a:t>ἔοικε͵</a:t>
            </a:r>
            <a:r>
              <a:rPr lang="el-GR" sz="2800" dirty="0"/>
              <a:t> μὴ </a:t>
            </a:r>
            <a:r>
              <a:rPr lang="el-GR" sz="2800" dirty="0" err="1"/>
              <a:t>κακὸν</a:t>
            </a:r>
            <a:r>
              <a:rPr lang="el-GR" sz="2800" dirty="0"/>
              <a:t> </a:t>
            </a:r>
            <a:r>
              <a:rPr lang="el-GR" sz="2800" dirty="0" err="1"/>
              <a:t>φῦναι</a:t>
            </a:r>
            <a:r>
              <a:rPr lang="el-GR" sz="2800" dirty="0"/>
              <a:t> </a:t>
            </a:r>
            <a:r>
              <a:rPr lang="el-GR" sz="2800" dirty="0" err="1"/>
              <a:t>λέγειν͵</a:t>
            </a:r>
            <a:endParaRPr lang="el-GR" sz="2800" dirty="0"/>
          </a:p>
          <a:p>
            <a:pPr marL="0" indent="0">
              <a:buNone/>
            </a:pPr>
            <a:r>
              <a:rPr lang="el-GR" sz="2800" dirty="0" err="1"/>
              <a:t>ἀλλ΄</a:t>
            </a:r>
            <a:r>
              <a:rPr lang="el-GR" sz="2800" dirty="0"/>
              <a:t> ὥστε </a:t>
            </a:r>
            <a:r>
              <a:rPr lang="el-GR" sz="2800" u="sng" dirty="0" err="1"/>
              <a:t>ναὸς</a:t>
            </a:r>
            <a:r>
              <a:rPr lang="el-GR" sz="2800" dirty="0"/>
              <a:t> </a:t>
            </a:r>
            <a:r>
              <a:rPr lang="el-GR" sz="2800" u="sng" dirty="0" err="1"/>
              <a:t>κεδνὸν</a:t>
            </a:r>
            <a:r>
              <a:rPr lang="el-GR" sz="2800" dirty="0"/>
              <a:t> </a:t>
            </a:r>
            <a:r>
              <a:rPr lang="el-GR" sz="2800" u="sng" dirty="0" err="1"/>
              <a:t>οἰακοστρόφον</a:t>
            </a:r>
            <a:endParaRPr lang="el-GR" sz="2800" dirty="0"/>
          </a:p>
          <a:p>
            <a:pPr marL="0" indent="0">
              <a:buNone/>
            </a:pPr>
            <a:r>
              <a:rPr lang="el-GR" sz="2800" u="sng" dirty="0" err="1"/>
              <a:t>ἄκροισι</a:t>
            </a:r>
            <a:r>
              <a:rPr lang="el-GR" sz="2800" dirty="0"/>
              <a:t> </a:t>
            </a:r>
            <a:r>
              <a:rPr lang="el-GR" sz="2800" u="sng" dirty="0" err="1"/>
              <a:t>λαίφους</a:t>
            </a:r>
            <a:r>
              <a:rPr lang="el-GR" sz="2800" dirty="0"/>
              <a:t> </a:t>
            </a:r>
            <a:r>
              <a:rPr lang="el-GR" sz="2800" u="sng" dirty="0" err="1"/>
              <a:t>κρασπέδοις</a:t>
            </a:r>
            <a:r>
              <a:rPr lang="el-GR" sz="2800" dirty="0"/>
              <a:t> </a:t>
            </a:r>
            <a:r>
              <a:rPr lang="el-GR" sz="2800" u="sng" dirty="0" err="1"/>
              <a:t>ὑπεκδραμεῖν</a:t>
            </a:r>
            <a:endParaRPr lang="el-GR" sz="2800" dirty="0"/>
          </a:p>
          <a:p>
            <a:pPr marL="0" indent="0">
              <a:buNone/>
            </a:pPr>
            <a:r>
              <a:rPr lang="el-GR" sz="2800" dirty="0"/>
              <a:t>τὴν σὴν </a:t>
            </a:r>
            <a:r>
              <a:rPr lang="el-GR" sz="2800" u="sng" dirty="0" err="1"/>
              <a:t>στόμαργον</a:t>
            </a:r>
            <a:r>
              <a:rPr lang="el-GR" sz="2800" dirty="0" err="1"/>
              <a:t>͵</a:t>
            </a:r>
            <a:r>
              <a:rPr lang="el-GR" sz="2800" dirty="0"/>
              <a:t> ὦ </a:t>
            </a:r>
            <a:r>
              <a:rPr lang="el-GR" sz="2800" dirty="0" err="1"/>
              <a:t>γύναι͵</a:t>
            </a:r>
            <a:r>
              <a:rPr lang="el-GR" sz="2800" dirty="0"/>
              <a:t> </a:t>
            </a:r>
            <a:r>
              <a:rPr lang="el-GR" sz="2800" u="sng" dirty="0" err="1"/>
              <a:t>γλωσσαλγίαν</a:t>
            </a:r>
            <a:r>
              <a:rPr lang="en-US" sz="2800" dirty="0" smtClean="0"/>
              <a:t>.</a:t>
            </a:r>
            <a:r>
              <a:rPr lang="el-GR" sz="2800" dirty="0" smtClean="0"/>
              <a:t> (525)</a:t>
            </a:r>
            <a:endParaRPr lang="el-GR" sz="2800" dirty="0"/>
          </a:p>
          <a:p>
            <a:pPr marL="0" indent="0">
              <a:buNone/>
            </a:pPr>
            <a:r>
              <a:rPr lang="el-GR" sz="2800" dirty="0"/>
              <a:t>ἐγὼ </a:t>
            </a:r>
            <a:r>
              <a:rPr lang="el-GR" sz="2800" dirty="0" err="1"/>
              <a:t>δ΄͵</a:t>
            </a:r>
            <a:r>
              <a:rPr lang="el-GR" sz="2800" dirty="0"/>
              <a:t> ἐπειδὴ καὶ </a:t>
            </a:r>
            <a:r>
              <a:rPr lang="el-GR" sz="2800" dirty="0" err="1"/>
              <a:t>λίαν</a:t>
            </a:r>
            <a:r>
              <a:rPr lang="el-GR" sz="2800" dirty="0"/>
              <a:t> </a:t>
            </a:r>
            <a:r>
              <a:rPr lang="el-GR" sz="2800" u="sng" dirty="0" err="1"/>
              <a:t>πυργοῖς</a:t>
            </a:r>
            <a:r>
              <a:rPr lang="el-GR" sz="2800" dirty="0"/>
              <a:t> </a:t>
            </a:r>
            <a:r>
              <a:rPr lang="el-GR" sz="2800" dirty="0" err="1"/>
              <a:t>χάριν͵</a:t>
            </a:r>
            <a:endParaRPr lang="el-GR" sz="2800" dirty="0"/>
          </a:p>
          <a:p>
            <a:pPr marL="0" indent="0">
              <a:buNone/>
            </a:pPr>
            <a:r>
              <a:rPr lang="el-GR" sz="2800" dirty="0" err="1"/>
              <a:t>Κύπριν</a:t>
            </a:r>
            <a:r>
              <a:rPr lang="el-GR" sz="2800" dirty="0"/>
              <a:t> </a:t>
            </a:r>
            <a:r>
              <a:rPr lang="el-GR" sz="2800" dirty="0" err="1"/>
              <a:t>νομίζω</a:t>
            </a:r>
            <a:r>
              <a:rPr lang="el-GR" sz="2800" dirty="0"/>
              <a:t> τῆς </a:t>
            </a:r>
            <a:r>
              <a:rPr lang="el-GR" sz="2800" dirty="0" err="1"/>
              <a:t>ἐμῆς</a:t>
            </a:r>
            <a:r>
              <a:rPr lang="el-GR" sz="2800" dirty="0"/>
              <a:t> </a:t>
            </a:r>
            <a:r>
              <a:rPr lang="el-GR" sz="2800" u="sng" dirty="0" err="1"/>
              <a:t>ναυκληρίας</a:t>
            </a:r>
            <a:endParaRPr lang="el-GR" sz="2800" dirty="0"/>
          </a:p>
          <a:p>
            <a:pPr marL="0" indent="0">
              <a:buNone/>
            </a:pPr>
            <a:r>
              <a:rPr lang="el-GR" sz="2800" dirty="0" err="1"/>
              <a:t>σώτειραν</a:t>
            </a:r>
            <a:r>
              <a:rPr lang="el-GR" sz="2800" dirty="0"/>
              <a:t> εἶναι θεῶν τε </a:t>
            </a:r>
            <a:r>
              <a:rPr lang="el-GR" sz="2800" dirty="0" err="1"/>
              <a:t>κἀνθρώπων</a:t>
            </a:r>
            <a:r>
              <a:rPr lang="el-GR" sz="2800" dirty="0"/>
              <a:t> </a:t>
            </a:r>
            <a:r>
              <a:rPr lang="el-GR" sz="2800" dirty="0" err="1"/>
              <a:t>μόνην</a:t>
            </a:r>
            <a:r>
              <a:rPr lang="en-US" sz="2800" dirty="0"/>
              <a:t>.</a:t>
            </a:r>
            <a:endParaRPr lang="el-GR" sz="2800" dirty="0"/>
          </a:p>
          <a:p>
            <a:pPr marL="0" indent="0">
              <a:buNone/>
            </a:pPr>
            <a:r>
              <a:rPr lang="el-GR" sz="2800" dirty="0"/>
              <a:t>σοὶ δ΄ </a:t>
            </a:r>
            <a:r>
              <a:rPr lang="el-GR" sz="2800" dirty="0" err="1"/>
              <a:t>ἔστι</a:t>
            </a:r>
            <a:r>
              <a:rPr lang="el-GR" sz="2800" dirty="0"/>
              <a:t> μὲν νοῦς </a:t>
            </a:r>
            <a:r>
              <a:rPr lang="el-GR" sz="2800" dirty="0" err="1"/>
              <a:t>λεπτός</a:t>
            </a:r>
            <a:r>
              <a:rPr lang="en-US" sz="2800" dirty="0"/>
              <a:t>—</a:t>
            </a:r>
            <a:r>
              <a:rPr lang="el-GR" sz="2800" dirty="0" err="1"/>
              <a:t>ἀλλ΄</a:t>
            </a:r>
            <a:r>
              <a:rPr lang="el-GR" sz="2800" dirty="0"/>
              <a:t> </a:t>
            </a:r>
            <a:r>
              <a:rPr lang="el-GR" sz="2800" u="sng" dirty="0" err="1"/>
              <a:t>ἐπίφθονος</a:t>
            </a:r>
            <a:endParaRPr lang="el-GR" sz="2800" dirty="0"/>
          </a:p>
          <a:p>
            <a:pPr marL="0" indent="0">
              <a:buNone/>
            </a:pPr>
            <a:r>
              <a:rPr lang="el-GR" sz="2800" dirty="0" err="1"/>
              <a:t>λόγος</a:t>
            </a:r>
            <a:r>
              <a:rPr lang="el-GR" sz="2800" dirty="0"/>
              <a:t> </a:t>
            </a:r>
            <a:r>
              <a:rPr lang="el-GR" sz="2800" dirty="0" err="1"/>
              <a:t>διελθεῖν͵</a:t>
            </a:r>
            <a:r>
              <a:rPr lang="el-GR" sz="2800" dirty="0"/>
              <a:t> ὡς Ἔρως </a:t>
            </a:r>
            <a:r>
              <a:rPr lang="el-GR" sz="2800" dirty="0" err="1"/>
              <a:t>σ΄</a:t>
            </a:r>
            <a:r>
              <a:rPr lang="el-GR" sz="2800" dirty="0"/>
              <a:t> </a:t>
            </a:r>
            <a:r>
              <a:rPr lang="el-GR" sz="2800" dirty="0" err="1"/>
              <a:t>ἠνάγκασε</a:t>
            </a:r>
            <a:r>
              <a:rPr lang="el-GR" sz="2800" dirty="0"/>
              <a:t> </a:t>
            </a:r>
            <a:r>
              <a:rPr lang="en-US" sz="2800" dirty="0"/>
              <a:t>(530)</a:t>
            </a:r>
            <a:endParaRPr 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Στίχοι 531-540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/>
              <a:t>τόξοις</a:t>
            </a:r>
            <a:r>
              <a:rPr lang="el-GR" sz="2000" dirty="0"/>
              <a:t> </a:t>
            </a:r>
            <a:r>
              <a:rPr lang="el-GR" sz="2000" dirty="0" err="1"/>
              <a:t>ἀφύκτοις</a:t>
            </a:r>
            <a:r>
              <a:rPr lang="el-GR" sz="2000" dirty="0"/>
              <a:t> </a:t>
            </a:r>
            <a:r>
              <a:rPr lang="el-GR" sz="2000" dirty="0" err="1"/>
              <a:t>τοὐμὸν</a:t>
            </a:r>
            <a:r>
              <a:rPr lang="el-GR" sz="2000" dirty="0"/>
              <a:t> </a:t>
            </a:r>
            <a:r>
              <a:rPr lang="el-GR" sz="2000" dirty="0" err="1"/>
              <a:t>ἐκσῷσαι</a:t>
            </a:r>
            <a:r>
              <a:rPr lang="el-GR" sz="2000" dirty="0"/>
              <a:t> </a:t>
            </a:r>
            <a:r>
              <a:rPr lang="el-GR" sz="2000" dirty="0" err="1"/>
              <a:t>δέμας</a:t>
            </a:r>
            <a:r>
              <a:rPr lang="en-US" sz="2000" dirty="0"/>
              <a:t>.</a:t>
            </a:r>
            <a:endParaRPr lang="el-GR" sz="2000" dirty="0"/>
          </a:p>
          <a:p>
            <a:pPr marL="0" indent="0">
              <a:buNone/>
            </a:pPr>
            <a:r>
              <a:rPr lang="el-GR" sz="2000" dirty="0" err="1"/>
              <a:t>ἀλλ΄</a:t>
            </a:r>
            <a:r>
              <a:rPr lang="el-GR" sz="2000" dirty="0"/>
              <a:t> οὐκ ἀκριβῶς αὐτὸ </a:t>
            </a:r>
            <a:r>
              <a:rPr lang="el-GR" sz="2000" dirty="0" err="1"/>
              <a:t>θήσομαι</a:t>
            </a:r>
            <a:r>
              <a:rPr lang="el-GR" sz="2000" dirty="0"/>
              <a:t> </a:t>
            </a:r>
            <a:r>
              <a:rPr lang="el-GR" sz="2000" dirty="0" err="1"/>
              <a:t>λίαν</a:t>
            </a:r>
            <a:r>
              <a:rPr lang="el-GR" sz="2000" dirty="0"/>
              <a:t>·</a:t>
            </a:r>
          </a:p>
          <a:p>
            <a:pPr marL="0" indent="0">
              <a:buNone/>
            </a:pPr>
            <a:r>
              <a:rPr lang="el-GR" sz="2000" dirty="0"/>
              <a:t>ὅπῃ γὰρ οὖν </a:t>
            </a:r>
            <a:r>
              <a:rPr lang="el-GR" sz="2000" u="sng" dirty="0" err="1"/>
              <a:t>ὤνησας</a:t>
            </a:r>
            <a:r>
              <a:rPr lang="el-GR" sz="2000" dirty="0" err="1"/>
              <a:t>͵</a:t>
            </a:r>
            <a:r>
              <a:rPr lang="el-GR" sz="2000" dirty="0"/>
              <a:t> οὐ κακῶς ἔχει</a:t>
            </a:r>
            <a:r>
              <a:rPr lang="en-US" sz="2000" dirty="0"/>
              <a:t>.</a:t>
            </a:r>
            <a:endParaRPr lang="el-GR" sz="2000" dirty="0"/>
          </a:p>
          <a:p>
            <a:pPr marL="0" indent="0">
              <a:buNone/>
            </a:pPr>
            <a:r>
              <a:rPr lang="el-GR" sz="2000" dirty="0" err="1"/>
              <a:t>μείζω</a:t>
            </a:r>
            <a:r>
              <a:rPr lang="el-GR" sz="2000" dirty="0"/>
              <a:t> γε </a:t>
            </a:r>
            <a:r>
              <a:rPr lang="el-GR" sz="2000" dirty="0" err="1"/>
              <a:t>μέντοι</a:t>
            </a:r>
            <a:r>
              <a:rPr lang="el-GR" sz="2000" dirty="0"/>
              <a:t> τῆς </a:t>
            </a:r>
            <a:r>
              <a:rPr lang="el-GR" sz="2000" dirty="0" err="1"/>
              <a:t>ἐμῆς</a:t>
            </a:r>
            <a:r>
              <a:rPr lang="el-GR" sz="2000" dirty="0"/>
              <a:t> </a:t>
            </a:r>
            <a:r>
              <a:rPr lang="el-GR" sz="2000" dirty="0" err="1"/>
              <a:t>σωτηρίας</a:t>
            </a:r>
            <a:endParaRPr lang="el-GR" sz="2000" dirty="0"/>
          </a:p>
          <a:p>
            <a:pPr marL="0" indent="0">
              <a:buNone/>
            </a:pPr>
            <a:r>
              <a:rPr lang="el-GR" sz="2000" u="sng" dirty="0" err="1" smtClean="0"/>
              <a:t>εἴληφας</a:t>
            </a:r>
            <a:r>
              <a:rPr lang="el-GR" sz="2000" dirty="0" smtClean="0"/>
              <a:t> ἢ </a:t>
            </a:r>
            <a:r>
              <a:rPr lang="el-GR" sz="2000" dirty="0" err="1" smtClean="0"/>
              <a:t>δέδωκας͵</a:t>
            </a:r>
            <a:r>
              <a:rPr lang="el-GR" sz="2000" dirty="0" smtClean="0"/>
              <a:t> ὡς ἐγὼ </a:t>
            </a:r>
            <a:r>
              <a:rPr lang="el-GR" sz="2000" dirty="0" err="1" smtClean="0"/>
              <a:t>φράσω</a:t>
            </a:r>
            <a:r>
              <a:rPr lang="en-US" sz="2000" dirty="0" smtClean="0"/>
              <a:t>.</a:t>
            </a:r>
            <a:r>
              <a:rPr lang="el-GR" sz="2000" dirty="0" smtClean="0"/>
              <a:t> (535)</a:t>
            </a:r>
            <a:endParaRPr lang="el-GR" sz="2000" dirty="0"/>
          </a:p>
          <a:p>
            <a:pPr marL="0" indent="0">
              <a:buNone/>
            </a:pPr>
            <a:r>
              <a:rPr lang="el-GR" sz="2000" dirty="0"/>
              <a:t>πρῶτον μὲν </a:t>
            </a:r>
            <a:r>
              <a:rPr lang="el-GR" sz="2000" dirty="0" err="1"/>
              <a:t>Ἑλλάδ΄</a:t>
            </a:r>
            <a:r>
              <a:rPr lang="el-GR" sz="2000" dirty="0"/>
              <a:t> ἀντὶ </a:t>
            </a:r>
            <a:r>
              <a:rPr lang="el-GR" sz="2000" dirty="0" err="1"/>
              <a:t>βαρβάρου</a:t>
            </a:r>
            <a:r>
              <a:rPr lang="el-GR" sz="2000" dirty="0"/>
              <a:t> χθονὸς</a:t>
            </a:r>
          </a:p>
          <a:p>
            <a:pPr marL="0" indent="0">
              <a:buNone/>
            </a:pPr>
            <a:r>
              <a:rPr lang="el-GR" sz="2000" dirty="0" err="1"/>
              <a:t>γαῖαν</a:t>
            </a:r>
            <a:r>
              <a:rPr lang="el-GR" sz="2000" dirty="0"/>
              <a:t> </a:t>
            </a:r>
            <a:r>
              <a:rPr lang="el-GR" sz="2000" dirty="0" err="1"/>
              <a:t>κατοικεῖς</a:t>
            </a:r>
            <a:r>
              <a:rPr lang="el-GR" sz="2000" dirty="0"/>
              <a:t> καὶ </a:t>
            </a:r>
            <a:r>
              <a:rPr lang="el-GR" sz="2000" dirty="0" err="1"/>
              <a:t>δίκην</a:t>
            </a:r>
            <a:r>
              <a:rPr lang="el-GR" sz="2000" dirty="0"/>
              <a:t> </a:t>
            </a:r>
            <a:r>
              <a:rPr lang="el-GR" sz="2000" dirty="0" err="1"/>
              <a:t>ἐπίστασαι</a:t>
            </a:r>
            <a:endParaRPr lang="el-GR" sz="2000" dirty="0"/>
          </a:p>
          <a:p>
            <a:pPr marL="0" indent="0">
              <a:buNone/>
            </a:pPr>
            <a:r>
              <a:rPr lang="el-GR" sz="2000" dirty="0"/>
              <a:t>νόμοις τε χρῆσθαι μὴ </a:t>
            </a:r>
            <a:r>
              <a:rPr lang="el-GR" sz="2000" b="1" dirty="0"/>
              <a:t>πρὸς</a:t>
            </a:r>
            <a:r>
              <a:rPr lang="el-GR" sz="2000" dirty="0"/>
              <a:t> </a:t>
            </a:r>
            <a:r>
              <a:rPr lang="el-GR" sz="2000" dirty="0" err="1"/>
              <a:t>ἰσχύος</a:t>
            </a:r>
            <a:r>
              <a:rPr lang="el-GR" sz="2000" dirty="0"/>
              <a:t> </a:t>
            </a:r>
            <a:r>
              <a:rPr lang="el-GR" sz="2000" b="1" dirty="0" err="1"/>
              <a:t>χάριν</a:t>
            </a:r>
            <a:r>
              <a:rPr lang="el-GR" sz="2000" dirty="0"/>
              <a:t>·</a:t>
            </a:r>
          </a:p>
          <a:p>
            <a:pPr marL="0" indent="0">
              <a:buNone/>
            </a:pPr>
            <a:r>
              <a:rPr lang="el-GR" sz="2000" dirty="0"/>
              <a:t>πάντες δέ </a:t>
            </a:r>
            <a:r>
              <a:rPr lang="el-GR" sz="2000" dirty="0" err="1"/>
              <a:t>σ΄</a:t>
            </a:r>
            <a:r>
              <a:rPr lang="el-GR" sz="2000" dirty="0"/>
              <a:t> </a:t>
            </a:r>
            <a:r>
              <a:rPr lang="el-GR" sz="2000" dirty="0" err="1"/>
              <a:t>ᾔσθοντ΄</a:t>
            </a:r>
            <a:r>
              <a:rPr lang="el-GR" sz="2000" dirty="0"/>
              <a:t> οὖσαν Ἕλληνες </a:t>
            </a:r>
            <a:r>
              <a:rPr lang="el-GR" sz="2000" dirty="0" err="1"/>
              <a:t>σοφὴν</a:t>
            </a:r>
            <a:endParaRPr lang="el-GR" sz="2000" dirty="0"/>
          </a:p>
          <a:p>
            <a:pPr marL="0" indent="0">
              <a:buNone/>
            </a:pPr>
            <a:r>
              <a:rPr lang="el-GR" sz="2000" dirty="0"/>
              <a:t>καὶ </a:t>
            </a:r>
            <a:r>
              <a:rPr lang="el-GR" sz="2000" dirty="0" err="1"/>
              <a:t>δόξαν</a:t>
            </a:r>
            <a:r>
              <a:rPr lang="el-GR" sz="2000" dirty="0"/>
              <a:t> </a:t>
            </a:r>
            <a:r>
              <a:rPr lang="el-GR" sz="2000" dirty="0" err="1"/>
              <a:t>ἔσχες</a:t>
            </a:r>
            <a:r>
              <a:rPr lang="el-GR" sz="2000" dirty="0"/>
              <a:t>· εἰ δὲ γῆς </a:t>
            </a:r>
            <a:r>
              <a:rPr lang="el-GR" sz="2000" dirty="0" err="1"/>
              <a:t>ἐπ΄</a:t>
            </a:r>
            <a:r>
              <a:rPr lang="el-GR" sz="2000" dirty="0"/>
              <a:t> </a:t>
            </a:r>
            <a:r>
              <a:rPr lang="el-GR" sz="2000" dirty="0" err="1"/>
              <a:t>ἐσχάτοις</a:t>
            </a:r>
            <a:r>
              <a:rPr lang="el-GR" sz="2000" dirty="0"/>
              <a:t> </a:t>
            </a:r>
            <a:r>
              <a:rPr lang="en-US" sz="2000" dirty="0"/>
              <a:t>(540)</a:t>
            </a:r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569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Στίχοι 541-550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/>
              <a:t>ὅροισιν</a:t>
            </a:r>
            <a:r>
              <a:rPr lang="el-GR" sz="2000" dirty="0"/>
              <a:t> </a:t>
            </a:r>
            <a:r>
              <a:rPr lang="el-GR" sz="2000" dirty="0" err="1"/>
              <a:t>ᾤκεις͵</a:t>
            </a:r>
            <a:r>
              <a:rPr lang="el-GR" sz="2000" dirty="0"/>
              <a:t> οὐκ ἂν ἦν </a:t>
            </a:r>
            <a:r>
              <a:rPr lang="el-GR" sz="2000" dirty="0" err="1"/>
              <a:t>λόγος</a:t>
            </a:r>
            <a:r>
              <a:rPr lang="el-GR" sz="2000" dirty="0"/>
              <a:t> </a:t>
            </a:r>
            <a:r>
              <a:rPr lang="el-GR" sz="2000" dirty="0" err="1"/>
              <a:t>σέθεν</a:t>
            </a:r>
            <a:r>
              <a:rPr lang="en-US" sz="2000" dirty="0"/>
              <a:t>.</a:t>
            </a:r>
            <a:endParaRPr lang="el-GR" sz="2000" dirty="0"/>
          </a:p>
          <a:p>
            <a:pPr marL="0" indent="0">
              <a:buNone/>
            </a:pPr>
            <a:r>
              <a:rPr lang="el-GR" sz="2000" dirty="0"/>
              <a:t>εἴη δ΄ ἔμοιγε μήτε </a:t>
            </a:r>
            <a:r>
              <a:rPr lang="el-GR" sz="2000" b="1" dirty="0" err="1"/>
              <a:t>χρυσὸς</a:t>
            </a:r>
            <a:r>
              <a:rPr lang="el-GR" sz="2000" dirty="0"/>
              <a:t> ἐν </a:t>
            </a:r>
            <a:r>
              <a:rPr lang="el-GR" sz="2000" dirty="0" err="1"/>
              <a:t>δόμοις</a:t>
            </a:r>
            <a:endParaRPr lang="el-GR" sz="2000" dirty="0"/>
          </a:p>
          <a:p>
            <a:pPr marL="0" indent="0">
              <a:buNone/>
            </a:pPr>
            <a:r>
              <a:rPr lang="el-GR" sz="2000" dirty="0" err="1"/>
              <a:t>μήτ΄</a:t>
            </a:r>
            <a:r>
              <a:rPr lang="el-GR" sz="2000" dirty="0"/>
              <a:t> </a:t>
            </a:r>
            <a:r>
              <a:rPr lang="el-GR" sz="2000" dirty="0" err="1"/>
              <a:t>Ὀρφέως</a:t>
            </a:r>
            <a:r>
              <a:rPr lang="el-GR" sz="2000" dirty="0"/>
              <a:t> </a:t>
            </a:r>
            <a:r>
              <a:rPr lang="el-GR" sz="2000" dirty="0" err="1"/>
              <a:t>κάλλιον</a:t>
            </a:r>
            <a:r>
              <a:rPr lang="el-GR" sz="2000" dirty="0"/>
              <a:t> </a:t>
            </a:r>
            <a:r>
              <a:rPr lang="el-GR" sz="2000" b="1" dirty="0" err="1"/>
              <a:t>ὑμνῆσαι</a:t>
            </a:r>
            <a:r>
              <a:rPr lang="el-GR" sz="2000" dirty="0"/>
              <a:t> </a:t>
            </a:r>
            <a:r>
              <a:rPr lang="el-GR" sz="2000" dirty="0" err="1"/>
              <a:t>μέλος͵</a:t>
            </a:r>
            <a:endParaRPr lang="el-GR" sz="2000" dirty="0"/>
          </a:p>
          <a:p>
            <a:pPr marL="0" indent="0">
              <a:buNone/>
            </a:pPr>
            <a:r>
              <a:rPr lang="el-GR" sz="2000" dirty="0"/>
              <a:t>εἰ μὴ </a:t>
            </a:r>
            <a:r>
              <a:rPr lang="el-GR" sz="2000" dirty="0" err="1"/>
              <a:t>΄</a:t>
            </a:r>
            <a:r>
              <a:rPr lang="el-GR" sz="2000" u="sng" dirty="0" err="1"/>
              <a:t>πίσημος</a:t>
            </a:r>
            <a:r>
              <a:rPr lang="el-GR" sz="2000" dirty="0"/>
              <a:t> ἡ </a:t>
            </a:r>
            <a:r>
              <a:rPr lang="el-GR" sz="2000" dirty="0" err="1"/>
              <a:t>τύχη</a:t>
            </a:r>
            <a:r>
              <a:rPr lang="el-GR" sz="2000" dirty="0"/>
              <a:t> </a:t>
            </a:r>
            <a:r>
              <a:rPr lang="el-GR" sz="2000" dirty="0" err="1"/>
              <a:t>γένοιτό</a:t>
            </a:r>
            <a:r>
              <a:rPr lang="el-GR" sz="2000" dirty="0"/>
              <a:t> μοι</a:t>
            </a:r>
            <a:r>
              <a:rPr lang="en-US" sz="2000" dirty="0"/>
              <a:t>.</a:t>
            </a:r>
            <a:endParaRPr lang="el-GR" sz="2000" dirty="0"/>
          </a:p>
          <a:p>
            <a:pPr marL="0" indent="0">
              <a:buNone/>
            </a:pPr>
            <a:r>
              <a:rPr lang="el-GR" sz="2000" dirty="0" err="1"/>
              <a:t>τοσαῦτα</a:t>
            </a:r>
            <a:r>
              <a:rPr lang="el-GR" sz="2000" dirty="0"/>
              <a:t> μέν σοι τῶν </a:t>
            </a:r>
            <a:r>
              <a:rPr lang="el-GR" sz="2000" dirty="0" err="1"/>
              <a:t>ἐμῶν</a:t>
            </a:r>
            <a:r>
              <a:rPr lang="el-GR" sz="2000" dirty="0"/>
              <a:t> </a:t>
            </a:r>
            <a:r>
              <a:rPr lang="el-GR" sz="2000" dirty="0" err="1"/>
              <a:t>πόνων</a:t>
            </a:r>
            <a:r>
              <a:rPr lang="el-GR" sz="2000" dirty="0"/>
              <a:t> </a:t>
            </a:r>
            <a:r>
              <a:rPr lang="el-GR" sz="2000" dirty="0" smtClean="0"/>
              <a:t>πέρι (545)</a:t>
            </a:r>
            <a:endParaRPr lang="el-GR" sz="2000" dirty="0"/>
          </a:p>
          <a:p>
            <a:pPr marL="0" indent="0">
              <a:buNone/>
            </a:pPr>
            <a:r>
              <a:rPr lang="el-GR" sz="2000" dirty="0" err="1"/>
              <a:t>ἔλεξ΄</a:t>
            </a:r>
            <a:r>
              <a:rPr lang="el-GR" sz="2000" dirty="0"/>
              <a:t>· </a:t>
            </a:r>
            <a:r>
              <a:rPr lang="el-GR" sz="2000" dirty="0" err="1"/>
              <a:t>ἅμιλλαν</a:t>
            </a:r>
            <a:r>
              <a:rPr lang="el-GR" sz="2000" dirty="0"/>
              <a:t> γὰρ σὺ </a:t>
            </a:r>
            <a:r>
              <a:rPr lang="el-GR" sz="2000" dirty="0" err="1"/>
              <a:t>προύθηκας</a:t>
            </a:r>
            <a:r>
              <a:rPr lang="el-GR" sz="2000" dirty="0"/>
              <a:t> </a:t>
            </a:r>
            <a:r>
              <a:rPr lang="el-GR" sz="2000" dirty="0" err="1"/>
              <a:t>λόγων</a:t>
            </a:r>
            <a:r>
              <a:rPr lang="en-US" sz="2000" dirty="0"/>
              <a:t>.</a:t>
            </a:r>
            <a:endParaRPr lang="el-GR" sz="2000" dirty="0"/>
          </a:p>
          <a:p>
            <a:pPr marL="0" indent="0">
              <a:buNone/>
            </a:pPr>
            <a:r>
              <a:rPr lang="el-GR" sz="2000" dirty="0"/>
              <a:t>ἃ δ΄ ἐς </a:t>
            </a:r>
            <a:r>
              <a:rPr lang="el-GR" sz="2000" dirty="0" err="1"/>
              <a:t>γάμους</a:t>
            </a:r>
            <a:r>
              <a:rPr lang="el-GR" sz="2000" dirty="0"/>
              <a:t> μοι </a:t>
            </a:r>
            <a:r>
              <a:rPr lang="el-GR" sz="2000" dirty="0" err="1"/>
              <a:t>βασιλικοὺς</a:t>
            </a:r>
            <a:r>
              <a:rPr lang="el-GR" sz="2000" dirty="0"/>
              <a:t> </a:t>
            </a:r>
            <a:r>
              <a:rPr lang="el-GR" sz="2000" dirty="0" err="1"/>
              <a:t>ὠνείδισας͵</a:t>
            </a:r>
            <a:endParaRPr lang="el-GR" sz="2000" dirty="0"/>
          </a:p>
          <a:p>
            <a:pPr marL="0" indent="0">
              <a:buNone/>
            </a:pPr>
            <a:r>
              <a:rPr lang="el-GR" sz="2000" dirty="0"/>
              <a:t>ἐν </a:t>
            </a:r>
            <a:r>
              <a:rPr lang="el-GR" sz="2000" dirty="0" err="1"/>
              <a:t>τῷδε</a:t>
            </a:r>
            <a:r>
              <a:rPr lang="el-GR" sz="2000" dirty="0"/>
              <a:t> </a:t>
            </a:r>
            <a:r>
              <a:rPr lang="el-GR" sz="2000" dirty="0" err="1"/>
              <a:t>δείξω</a:t>
            </a:r>
            <a:r>
              <a:rPr lang="el-GR" sz="2000" dirty="0"/>
              <a:t> πρῶτα μὲν </a:t>
            </a:r>
            <a:r>
              <a:rPr lang="el-GR" sz="2000" dirty="0" err="1"/>
              <a:t>σοφὸς</a:t>
            </a:r>
            <a:r>
              <a:rPr lang="el-GR" sz="2000" dirty="0"/>
              <a:t> </a:t>
            </a:r>
            <a:r>
              <a:rPr lang="el-GR" sz="2000" dirty="0" err="1"/>
              <a:t>γεγώς͵</a:t>
            </a:r>
            <a:endParaRPr lang="el-GR" sz="2000" dirty="0"/>
          </a:p>
          <a:p>
            <a:pPr marL="0" indent="0">
              <a:buNone/>
            </a:pPr>
            <a:r>
              <a:rPr lang="el-GR" sz="2000" dirty="0"/>
              <a:t>ἔπειτα </a:t>
            </a:r>
            <a:r>
              <a:rPr lang="el-GR" sz="2000" dirty="0" err="1"/>
              <a:t>σώφρων͵</a:t>
            </a:r>
            <a:r>
              <a:rPr lang="el-GR" sz="2000" dirty="0"/>
              <a:t> </a:t>
            </a:r>
            <a:r>
              <a:rPr lang="el-GR" sz="2000" dirty="0" err="1"/>
              <a:t>εἶτα</a:t>
            </a:r>
            <a:r>
              <a:rPr lang="el-GR" sz="2000" dirty="0"/>
              <a:t> σοὶ </a:t>
            </a:r>
            <a:r>
              <a:rPr lang="el-GR" sz="2000" dirty="0" err="1"/>
              <a:t>μέγας</a:t>
            </a:r>
            <a:r>
              <a:rPr lang="el-GR" sz="2000" dirty="0"/>
              <a:t> </a:t>
            </a:r>
            <a:r>
              <a:rPr lang="el-GR" sz="2000" dirty="0" err="1"/>
              <a:t>φίλος</a:t>
            </a:r>
            <a:endParaRPr lang="el-GR" sz="2000" dirty="0"/>
          </a:p>
          <a:p>
            <a:pPr marL="0" indent="0">
              <a:buNone/>
            </a:pPr>
            <a:r>
              <a:rPr lang="el-GR" sz="2000" dirty="0"/>
              <a:t>καὶ </a:t>
            </a:r>
            <a:r>
              <a:rPr lang="el-GR" sz="2000" dirty="0" err="1"/>
              <a:t>παισὶ</a:t>
            </a:r>
            <a:r>
              <a:rPr lang="el-GR" sz="2000" dirty="0"/>
              <a:t> τοῖς </a:t>
            </a:r>
            <a:r>
              <a:rPr lang="el-GR" sz="2000" dirty="0" err="1"/>
              <a:t>ἐμοῖσιν—ἀλλ΄</a:t>
            </a:r>
            <a:r>
              <a:rPr lang="el-GR" sz="2000" dirty="0"/>
              <a:t> </a:t>
            </a:r>
            <a:r>
              <a:rPr lang="el-GR" sz="2000" dirty="0" err="1"/>
              <a:t>ἔχ΄</a:t>
            </a:r>
            <a:r>
              <a:rPr lang="el-GR" sz="2000" dirty="0"/>
              <a:t> </a:t>
            </a:r>
            <a:r>
              <a:rPr lang="el-GR" sz="2000" dirty="0" err="1"/>
              <a:t>ἥσυχος</a:t>
            </a:r>
            <a:r>
              <a:rPr lang="el-GR" sz="2000" dirty="0"/>
              <a:t>. (550)</a:t>
            </a:r>
            <a:endParaRPr 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7929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1118</TotalTime>
  <Words>691</Words>
  <Application>Microsoft Office PowerPoint</Application>
  <PresentationFormat>Προβολή στην οθόνη (4:3)</PresentationFormat>
  <Paragraphs>114</Paragraphs>
  <Slides>13</Slides>
  <Notes>13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13</vt:i4>
      </vt:variant>
    </vt:vector>
  </HeadingPairs>
  <TitlesOfParts>
    <vt:vector size="14" baseType="lpstr">
      <vt:lpstr>Θέμα του Office</vt:lpstr>
      <vt:lpstr>Αρχαίο Ελληνικό Δράμα: Ευριπίδης</vt:lpstr>
      <vt:lpstr>Άδειες Χρήσης</vt:lpstr>
      <vt:lpstr>Χρηματοδότηση</vt:lpstr>
      <vt:lpstr>Σκοποί  ενότητας</vt:lpstr>
      <vt:lpstr>Περιεχόμενα ενότητας</vt:lpstr>
      <vt:lpstr>Ευριπίδου Μήδεια</vt:lpstr>
      <vt:lpstr>Στίχοι 520-530</vt:lpstr>
      <vt:lpstr>Στίχοι 531-540</vt:lpstr>
      <vt:lpstr>Στίχοι 541-550</vt:lpstr>
      <vt:lpstr>Στίχοι 551-560</vt:lpstr>
      <vt:lpstr>Στίχοι 561-570</vt:lpstr>
      <vt:lpstr>Στίχοι 571-575</vt:lpstr>
      <vt:lpstr>Τέλος Ενότητας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Σωτήρης</cp:lastModifiedBy>
  <cp:revision>136</cp:revision>
  <dcterms:created xsi:type="dcterms:W3CDTF">2012-09-06T09:03:05Z</dcterms:created>
  <dcterms:modified xsi:type="dcterms:W3CDTF">2014-12-06T11:20:55Z</dcterms:modified>
</cp:coreProperties>
</file>