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81" r:id="rId9"/>
    <p:sldId id="274" r:id="rId10"/>
    <p:sldId id="282" r:id="rId11"/>
    <p:sldId id="284" r:id="rId12"/>
    <p:sldId id="283" r:id="rId13"/>
    <p:sldId id="285" r:id="rId14"/>
    <p:sldId id="286" r:id="rId15"/>
    <p:sldId id="28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16: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835-907 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846-855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πῶς οὖν ἱερῶν ποταμῶν [</a:t>
            </a:r>
            <a:r>
              <a:rPr lang="el-GR" sz="2800" dirty="0" smtClean="0"/>
              <a:t>στροφή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ἢ πόλις; ἦ φίλων</a:t>
            </a:r>
            <a:br>
              <a:rPr lang="el-GR" sz="2800" dirty="0"/>
            </a:br>
            <a:r>
              <a:rPr lang="el-GR" sz="2800" dirty="0" err="1"/>
              <a:t>πόμπιμός</a:t>
            </a:r>
            <a:r>
              <a:rPr lang="el-GR" sz="2800" dirty="0"/>
              <a:t> σε χώρα</a:t>
            </a:r>
            <a:br>
              <a:rPr lang="el-GR" sz="2800" dirty="0"/>
            </a:br>
            <a:r>
              <a:rPr lang="el-GR" sz="2800" dirty="0" err="1"/>
              <a:t>τὰν</a:t>
            </a:r>
            <a:r>
              <a:rPr lang="el-GR" sz="2800" dirty="0"/>
              <a:t> </a:t>
            </a:r>
            <a:r>
              <a:rPr lang="el-GR" sz="2800" dirty="0" err="1"/>
              <a:t>παιδολέτειραν</a:t>
            </a:r>
            <a:r>
              <a:rPr lang="el-GR" sz="2800" dirty="0"/>
              <a:t> </a:t>
            </a:r>
            <a:r>
              <a:rPr lang="el-GR" sz="2800" dirty="0" err="1"/>
              <a:t>ἕξει͵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τὰν</a:t>
            </a:r>
            <a:r>
              <a:rPr lang="el-GR" sz="2800" dirty="0"/>
              <a:t> οὐχ </a:t>
            </a:r>
            <a:r>
              <a:rPr lang="el-GR" sz="2800" dirty="0" err="1"/>
              <a:t>ὁσίαν</a:t>
            </a:r>
            <a:r>
              <a:rPr lang="el-GR" sz="2800" dirty="0"/>
              <a:t> </a:t>
            </a:r>
            <a:r>
              <a:rPr lang="el-GR" sz="2800" dirty="0" err="1"/>
              <a:t>μετ΄</a:t>
            </a:r>
            <a:r>
              <a:rPr lang="el-GR" sz="2800" dirty="0"/>
              <a:t> ἄλλων;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(850)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σκέψαι</a:t>
            </a:r>
            <a:r>
              <a:rPr lang="el-GR" sz="2800" dirty="0"/>
              <a:t> </a:t>
            </a:r>
            <a:r>
              <a:rPr lang="el-GR" sz="2800" dirty="0" err="1"/>
              <a:t>τεκέων</a:t>
            </a:r>
            <a:r>
              <a:rPr lang="el-GR" sz="2800" dirty="0"/>
              <a:t> </a:t>
            </a:r>
            <a:r>
              <a:rPr lang="el-GR" sz="2800" dirty="0" err="1"/>
              <a:t>πλαγάν͵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σκέψαι</a:t>
            </a:r>
            <a:r>
              <a:rPr lang="el-GR" sz="2800" dirty="0"/>
              <a:t> </a:t>
            </a:r>
            <a:r>
              <a:rPr lang="el-GR" sz="2800" dirty="0" err="1"/>
              <a:t>φόνον</a:t>
            </a:r>
            <a:r>
              <a:rPr lang="el-GR" sz="2800" dirty="0"/>
              <a:t> οἷον </a:t>
            </a:r>
            <a:r>
              <a:rPr lang="el-GR" sz="2800" dirty="0" err="1"/>
              <a:t>αἴρῃ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 err="1"/>
              <a:t>μή͵</a:t>
            </a:r>
            <a:r>
              <a:rPr lang="el-GR" sz="2800" dirty="0"/>
              <a:t> πρὸς γονάτων σε </a:t>
            </a:r>
            <a:r>
              <a:rPr lang="el-GR" sz="2800" dirty="0" err="1"/>
              <a:t>πάντη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πάντως </a:t>
            </a:r>
            <a:r>
              <a:rPr lang="el-GR" sz="2800" dirty="0" err="1"/>
              <a:t>ἱκετεύομεν͵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τέκνα </a:t>
            </a:r>
            <a:r>
              <a:rPr lang="el-GR" sz="2800" dirty="0" err="1"/>
              <a:t>φονεύσῃς</a:t>
            </a:r>
            <a:r>
              <a:rPr lang="el-GR" sz="2800" dirty="0"/>
              <a:t>. </a:t>
            </a:r>
            <a:r>
              <a:rPr lang="el-GR" sz="2800" b="1" dirty="0"/>
              <a:t>       </a:t>
            </a:r>
            <a:r>
              <a:rPr lang="el-GR" sz="2800" dirty="0" smtClean="0"/>
              <a:t>(855)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6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856-865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πόθεν θράσος ἢ </a:t>
            </a:r>
            <a:r>
              <a:rPr lang="el-GR" sz="2800" dirty="0" err="1"/>
              <a:t>φρενὸς</a:t>
            </a:r>
            <a:r>
              <a:rPr lang="el-GR" sz="2800" dirty="0"/>
              <a:t> ἢ [</a:t>
            </a:r>
            <a:r>
              <a:rPr lang="el-GR" sz="2800" dirty="0" err="1" smtClean="0"/>
              <a:t>ἀντιστροφή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χειρὶ</a:t>
            </a:r>
            <a:r>
              <a:rPr lang="el-GR" sz="2800" dirty="0"/>
              <a:t> τέκνων </a:t>
            </a:r>
            <a:r>
              <a:rPr lang="el-GR" sz="2800" dirty="0" err="1"/>
              <a:t>σέθεν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καρδίᾳ τε </a:t>
            </a:r>
            <a:r>
              <a:rPr lang="el-GR" sz="2800" dirty="0" err="1"/>
              <a:t>λήψῃ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δεινὰν</a:t>
            </a:r>
            <a:r>
              <a:rPr lang="el-GR" sz="2800" dirty="0"/>
              <a:t> προσάγουσα </a:t>
            </a:r>
            <a:r>
              <a:rPr lang="el-GR" sz="2800" dirty="0" err="1"/>
              <a:t>τόλμαν</a:t>
            </a:r>
            <a:r>
              <a:rPr lang="el-GR" sz="2800" dirty="0"/>
              <a:t>;</a:t>
            </a:r>
            <a:br>
              <a:rPr lang="el-GR" sz="2800" dirty="0"/>
            </a:br>
            <a:r>
              <a:rPr lang="el-GR" sz="2800" dirty="0"/>
              <a:t>πῶς δ΄ </a:t>
            </a:r>
            <a:r>
              <a:rPr lang="el-GR" sz="2800" dirty="0" err="1"/>
              <a:t>ὄμματα</a:t>
            </a:r>
            <a:r>
              <a:rPr lang="el-GR" sz="2800" dirty="0"/>
              <a:t> </a:t>
            </a:r>
            <a:r>
              <a:rPr lang="el-GR" sz="2800" dirty="0" err="1"/>
              <a:t>προσβαλοῦσα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(860)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τέκνοις </a:t>
            </a:r>
            <a:r>
              <a:rPr lang="el-GR" sz="2800" dirty="0" err="1"/>
              <a:t>ἄδακρυν</a:t>
            </a:r>
            <a:r>
              <a:rPr lang="el-GR" sz="2800" dirty="0"/>
              <a:t> </a:t>
            </a:r>
            <a:r>
              <a:rPr lang="el-GR" sz="2800" dirty="0" err="1"/>
              <a:t>μοῖραν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σχήσεις</a:t>
            </a:r>
            <a:r>
              <a:rPr lang="el-GR" sz="2800" dirty="0"/>
              <a:t> φόνου; οὐ </a:t>
            </a:r>
            <a:r>
              <a:rPr lang="el-GR" sz="2800" dirty="0" err="1"/>
              <a:t>δυνάσῃ͵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παίδων </a:t>
            </a:r>
            <a:r>
              <a:rPr lang="el-GR" sz="2800" dirty="0" err="1"/>
              <a:t>ἱκετᾶν</a:t>
            </a:r>
            <a:r>
              <a:rPr lang="el-GR" sz="2800" dirty="0"/>
              <a:t> </a:t>
            </a:r>
            <a:r>
              <a:rPr lang="el-GR" sz="2800" dirty="0" err="1"/>
              <a:t>πιτνόντων͵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τέγξαι</a:t>
            </a:r>
            <a:r>
              <a:rPr lang="el-GR" sz="2800" dirty="0"/>
              <a:t> χέρα </a:t>
            </a:r>
            <a:r>
              <a:rPr lang="el-GR" sz="2800" dirty="0" err="1"/>
              <a:t>φοινίαν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τλάμονι</a:t>
            </a:r>
            <a:r>
              <a:rPr lang="el-GR" sz="2800" dirty="0"/>
              <a:t> θυμῷ. </a:t>
            </a:r>
            <a:r>
              <a:rPr lang="el-GR" sz="2800" b="1" dirty="0"/>
              <a:t>       </a:t>
            </a:r>
            <a:r>
              <a:rPr lang="el-GR" sz="2800" dirty="0" smtClean="0"/>
              <a:t>(865)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6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866-880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b="1" dirty="0"/>
              <a:t>Ια</a:t>
            </a:r>
            <a:r>
              <a:rPr lang="el-GR" sz="2800" dirty="0"/>
              <a:t>. </a:t>
            </a:r>
            <a:r>
              <a:rPr lang="el-GR" sz="2800" dirty="0" err="1"/>
              <a:t>ἥκω</a:t>
            </a:r>
            <a:r>
              <a:rPr lang="el-GR" sz="2800" dirty="0"/>
              <a:t> </a:t>
            </a:r>
            <a:r>
              <a:rPr lang="el-GR" sz="2800" dirty="0" err="1"/>
              <a:t>κελευσθείς</a:t>
            </a:r>
            <a:r>
              <a:rPr lang="el-GR" sz="2800" dirty="0"/>
              <a:t>· καὶ γὰρ οὖσα </a:t>
            </a:r>
            <a:r>
              <a:rPr lang="el-GR" sz="2800" dirty="0" err="1"/>
              <a:t>δυσμενὴς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οὔ</a:t>
            </a:r>
            <a:r>
              <a:rPr lang="el-GR" sz="2800" dirty="0"/>
              <a:t> </a:t>
            </a:r>
            <a:r>
              <a:rPr lang="el-GR" sz="2800" dirty="0" err="1"/>
              <a:t>τἂν</a:t>
            </a:r>
            <a:r>
              <a:rPr lang="el-GR" sz="2800" dirty="0"/>
              <a:t> </a:t>
            </a:r>
            <a:r>
              <a:rPr lang="el-GR" sz="2800" dirty="0" err="1"/>
              <a:t>ἁμάρτοις</a:t>
            </a:r>
            <a:r>
              <a:rPr lang="el-GR" sz="2800" dirty="0"/>
              <a:t> </a:t>
            </a:r>
            <a:r>
              <a:rPr lang="el-GR" sz="2800" dirty="0" err="1"/>
              <a:t>τοῦδέ</a:t>
            </a:r>
            <a:r>
              <a:rPr lang="el-GR" sz="2800" dirty="0"/>
              <a:t> </a:t>
            </a:r>
            <a:r>
              <a:rPr lang="el-GR" sz="2800" dirty="0" err="1"/>
              <a:t>γ΄͵</a:t>
            </a:r>
            <a:r>
              <a:rPr lang="el-GR" sz="2800" dirty="0"/>
              <a:t> </a:t>
            </a: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dirty="0" err="1"/>
              <a:t>ἀκούσομαι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τί </a:t>
            </a:r>
            <a:r>
              <a:rPr lang="el-GR" sz="2800" dirty="0" err="1"/>
              <a:t>χρῆμα</a:t>
            </a:r>
            <a:r>
              <a:rPr lang="el-GR" sz="2800" dirty="0"/>
              <a:t> </a:t>
            </a:r>
            <a:r>
              <a:rPr lang="el-GR" sz="2800" dirty="0" err="1"/>
              <a:t>βούλῃ</a:t>
            </a:r>
            <a:r>
              <a:rPr lang="el-GR" sz="2800" dirty="0"/>
              <a:t> καινὸν ἐξ </a:t>
            </a:r>
            <a:r>
              <a:rPr lang="el-GR" sz="2800" dirty="0" err="1"/>
              <a:t>ἐμοῦ͵</a:t>
            </a:r>
            <a:r>
              <a:rPr lang="el-GR" sz="2800" dirty="0"/>
              <a:t> </a:t>
            </a:r>
            <a:r>
              <a:rPr lang="el-GR" sz="2800" dirty="0" err="1"/>
              <a:t>γύναι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Ἰᾶσον͵</a:t>
            </a:r>
            <a:r>
              <a:rPr lang="el-GR" sz="2800" dirty="0"/>
              <a:t> </a:t>
            </a:r>
            <a:r>
              <a:rPr lang="el-GR" sz="2800" dirty="0" err="1"/>
              <a:t>αἰτοῦμαί</a:t>
            </a:r>
            <a:r>
              <a:rPr lang="el-GR" sz="2800" dirty="0"/>
              <a:t> σε τῶν εἰρημένων</a:t>
            </a:r>
            <a:br>
              <a:rPr lang="el-GR" sz="2800" dirty="0"/>
            </a:br>
            <a:r>
              <a:rPr lang="el-GR" sz="2800" dirty="0" err="1"/>
              <a:t>συγγνώμον΄</a:t>
            </a:r>
            <a:r>
              <a:rPr lang="el-GR" sz="2800" dirty="0"/>
              <a:t> εἶναι· τὰς δ΄ </a:t>
            </a:r>
            <a:r>
              <a:rPr lang="el-GR" sz="2800" dirty="0" err="1"/>
              <a:t>ἐμὰς</a:t>
            </a:r>
            <a:r>
              <a:rPr lang="el-GR" sz="2800" dirty="0"/>
              <a:t> ὀργὰς φέρειν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(870)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εἰκός</a:t>
            </a:r>
            <a:r>
              <a:rPr lang="el-GR" sz="2800" dirty="0"/>
              <a:t> </a:t>
            </a:r>
            <a:r>
              <a:rPr lang="el-GR" sz="2800" dirty="0" err="1"/>
              <a:t>σ΄͵</a:t>
            </a:r>
            <a:r>
              <a:rPr lang="el-GR" sz="2800" dirty="0"/>
              <a:t> ἐπεὶ </a:t>
            </a:r>
            <a:r>
              <a:rPr lang="el-GR" sz="2800" dirty="0" err="1"/>
              <a:t>νῷν</a:t>
            </a:r>
            <a:r>
              <a:rPr lang="el-GR" sz="2800" dirty="0"/>
              <a:t> </a:t>
            </a:r>
            <a:r>
              <a:rPr lang="el-GR" sz="2800" dirty="0" err="1"/>
              <a:t>πόλλ΄</a:t>
            </a:r>
            <a:r>
              <a:rPr lang="el-GR" sz="2800" dirty="0"/>
              <a:t> </a:t>
            </a:r>
            <a:r>
              <a:rPr lang="el-GR" sz="2800" dirty="0" err="1"/>
              <a:t>ὑπείργασται</a:t>
            </a:r>
            <a:r>
              <a:rPr lang="el-GR" sz="2800" dirty="0"/>
              <a:t> φίλα.</a:t>
            </a:r>
            <a:br>
              <a:rPr lang="el-GR" sz="2800" dirty="0"/>
            </a:br>
            <a:r>
              <a:rPr lang="el-GR" sz="2800" dirty="0" err="1"/>
              <a:t>ἐγὼ</a:t>
            </a:r>
            <a:r>
              <a:rPr lang="el-GR" sz="2800" dirty="0"/>
              <a:t> </a:t>
            </a:r>
            <a:r>
              <a:rPr lang="el-GR" sz="2800" dirty="0" err="1"/>
              <a:t>δ΄</a:t>
            </a:r>
            <a:r>
              <a:rPr lang="el-GR" sz="2800" dirty="0"/>
              <a:t> </a:t>
            </a:r>
            <a:r>
              <a:rPr lang="el-GR" sz="2800" dirty="0" err="1"/>
              <a:t>ἐμαυτῇ</a:t>
            </a:r>
            <a:r>
              <a:rPr lang="el-GR" sz="2800" dirty="0"/>
              <a:t> </a:t>
            </a:r>
            <a:r>
              <a:rPr lang="el-GR" sz="2800" dirty="0" err="1"/>
              <a:t>διὰ</a:t>
            </a:r>
            <a:r>
              <a:rPr lang="el-GR" sz="2800" dirty="0"/>
              <a:t> λόγων </a:t>
            </a:r>
            <a:r>
              <a:rPr lang="el-GR" sz="2800" dirty="0" err="1"/>
              <a:t>ἀφικόμην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κἀλοιδόρησα</a:t>
            </a:r>
            <a:r>
              <a:rPr lang="el-GR" sz="2800" dirty="0"/>
              <a:t>· </a:t>
            </a:r>
            <a:r>
              <a:rPr lang="el-GR" sz="2800" dirty="0" err="1"/>
              <a:t>Σχετλία͵</a:t>
            </a:r>
            <a:r>
              <a:rPr lang="el-GR" sz="2800" dirty="0"/>
              <a:t> τί μαίνομαι</a:t>
            </a:r>
            <a:br>
              <a:rPr lang="el-GR" sz="2800" dirty="0"/>
            </a:br>
            <a:r>
              <a:rPr lang="el-GR" sz="2800" dirty="0" err="1"/>
              <a:t>καὶ</a:t>
            </a:r>
            <a:r>
              <a:rPr lang="el-GR" sz="2800" dirty="0"/>
              <a:t> </a:t>
            </a:r>
            <a:r>
              <a:rPr lang="el-GR" sz="2800" dirty="0" err="1"/>
              <a:t>δυσμεναίνω</a:t>
            </a:r>
            <a:r>
              <a:rPr lang="el-GR" sz="2800" dirty="0"/>
              <a:t> </a:t>
            </a:r>
            <a:r>
              <a:rPr lang="el-GR" sz="2800" dirty="0" err="1"/>
              <a:t>τοῖσι</a:t>
            </a:r>
            <a:r>
              <a:rPr lang="el-GR" sz="2800" dirty="0"/>
              <a:t> </a:t>
            </a:r>
            <a:r>
              <a:rPr lang="el-GR" sz="2800" dirty="0" err="1"/>
              <a:t>βουλεύουσιν</a:t>
            </a:r>
            <a:r>
              <a:rPr lang="el-GR" sz="2800" dirty="0"/>
              <a:t> </a:t>
            </a:r>
            <a:r>
              <a:rPr lang="el-GR" sz="2800" dirty="0" err="1"/>
              <a:t>εὖ͵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ἐχθρὰ</a:t>
            </a:r>
            <a:r>
              <a:rPr lang="el-GR" sz="2800" dirty="0"/>
              <a:t> δὲ γαίας </a:t>
            </a:r>
            <a:r>
              <a:rPr lang="el-GR" sz="2800" dirty="0" err="1"/>
              <a:t>κοιράνοις</a:t>
            </a:r>
            <a:r>
              <a:rPr lang="el-GR" sz="2800" dirty="0"/>
              <a:t> καθίσταμαι </a:t>
            </a:r>
            <a:r>
              <a:rPr lang="el-GR" sz="2800" b="1" dirty="0"/>
              <a:t>     </a:t>
            </a:r>
            <a:r>
              <a:rPr lang="el-GR" sz="2800" dirty="0"/>
              <a:t>  </a:t>
            </a:r>
            <a:r>
              <a:rPr lang="el-GR" sz="2800" dirty="0" smtClean="0"/>
              <a:t>(875)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πόσει</a:t>
            </a:r>
            <a:r>
              <a:rPr lang="el-GR" sz="2800" dirty="0"/>
              <a:t> </a:t>
            </a:r>
            <a:r>
              <a:rPr lang="el-GR" sz="2800" dirty="0" err="1"/>
              <a:t>θ΄͵</a:t>
            </a:r>
            <a:r>
              <a:rPr lang="el-GR" sz="2800" dirty="0"/>
              <a:t> ὃς ἡμῖν </a:t>
            </a:r>
            <a:r>
              <a:rPr lang="el-GR" sz="2800" dirty="0" err="1"/>
              <a:t>δρᾷ</a:t>
            </a:r>
            <a:r>
              <a:rPr lang="el-GR" sz="2800" dirty="0"/>
              <a:t> τὰ </a:t>
            </a:r>
            <a:r>
              <a:rPr lang="el-GR" sz="2800" dirty="0" err="1"/>
              <a:t>συμφορώτατα͵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γήμας</a:t>
            </a:r>
            <a:r>
              <a:rPr lang="el-GR" sz="2800" dirty="0"/>
              <a:t> </a:t>
            </a:r>
            <a:r>
              <a:rPr lang="el-GR" sz="2800" dirty="0" err="1"/>
              <a:t>τύραννον</a:t>
            </a:r>
            <a:r>
              <a:rPr lang="el-GR" sz="2800" dirty="0"/>
              <a:t> καὶ </a:t>
            </a:r>
            <a:r>
              <a:rPr lang="el-GR" sz="2800" dirty="0" err="1"/>
              <a:t>κασιγνήτους</a:t>
            </a:r>
            <a:r>
              <a:rPr lang="el-GR" sz="2800" dirty="0"/>
              <a:t> τέκνοις</a:t>
            </a:r>
            <a:br>
              <a:rPr lang="el-GR" sz="2800" dirty="0"/>
            </a:br>
            <a:r>
              <a:rPr lang="el-GR" sz="2800" dirty="0" err="1"/>
              <a:t>ἐμοῖς</a:t>
            </a:r>
            <a:r>
              <a:rPr lang="el-GR" sz="2800" dirty="0"/>
              <a:t> </a:t>
            </a:r>
            <a:r>
              <a:rPr lang="el-GR" sz="2800" dirty="0" err="1"/>
              <a:t>φυτεύων</a:t>
            </a:r>
            <a:r>
              <a:rPr lang="el-GR" sz="2800" dirty="0"/>
              <a:t>; οὐκ </a:t>
            </a:r>
            <a:r>
              <a:rPr lang="el-GR" sz="2800" dirty="0" err="1"/>
              <a:t>ἀπαλλαχθήσομαι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θυμοῦ—τί</a:t>
            </a:r>
            <a:r>
              <a:rPr lang="el-GR" sz="2800" dirty="0"/>
              <a:t> πάσχω;— θεῶν </a:t>
            </a:r>
            <a:r>
              <a:rPr lang="el-GR" sz="2800" dirty="0" err="1"/>
              <a:t>ποριζόντων</a:t>
            </a:r>
            <a:r>
              <a:rPr lang="el-GR" sz="2800" dirty="0"/>
              <a:t> καλῶς;</a:t>
            </a:r>
            <a:br>
              <a:rPr lang="el-GR" sz="2800" dirty="0"/>
            </a:br>
            <a:r>
              <a:rPr lang="el-GR" sz="2800" dirty="0"/>
              <a:t>οὐκ </a:t>
            </a:r>
            <a:r>
              <a:rPr lang="el-GR" sz="2800" dirty="0" err="1"/>
              <a:t>εἰσὶ</a:t>
            </a:r>
            <a:r>
              <a:rPr lang="el-GR" sz="2800" dirty="0"/>
              <a:t> μέν μοι </a:t>
            </a:r>
            <a:r>
              <a:rPr lang="el-GR" sz="2800" dirty="0" err="1"/>
              <a:t>παῖδες͵</a:t>
            </a:r>
            <a:r>
              <a:rPr lang="el-GR" sz="2800" dirty="0"/>
              <a:t> </a:t>
            </a:r>
            <a:r>
              <a:rPr lang="el-GR" sz="2800" dirty="0" err="1"/>
              <a:t>οἶδα</a:t>
            </a:r>
            <a:r>
              <a:rPr lang="el-GR" sz="2800" dirty="0"/>
              <a:t> δὲ </a:t>
            </a:r>
            <a:r>
              <a:rPr lang="el-GR" sz="2800" dirty="0" err="1"/>
              <a:t>χθόνα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(880)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11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881-895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φεύγοντας ἡμᾶς καὶ σπανίζοντας φίλων;</a:t>
            </a:r>
            <a:br>
              <a:rPr lang="el-GR" sz="2400" dirty="0"/>
            </a:br>
            <a:r>
              <a:rPr lang="el-GR" sz="2400" dirty="0" err="1"/>
              <a:t>ταῦτ΄</a:t>
            </a:r>
            <a:r>
              <a:rPr lang="el-GR" sz="2400" dirty="0"/>
              <a:t> </a:t>
            </a:r>
            <a:r>
              <a:rPr lang="el-GR" sz="2400" dirty="0" err="1"/>
              <a:t>ἐννοήσασ΄</a:t>
            </a:r>
            <a:r>
              <a:rPr lang="el-GR" sz="2400" dirty="0"/>
              <a:t> </a:t>
            </a:r>
            <a:r>
              <a:rPr lang="el-GR" sz="2400" dirty="0" err="1"/>
              <a:t>ᾐσθόμην</a:t>
            </a:r>
            <a:r>
              <a:rPr lang="el-GR" sz="2400" dirty="0"/>
              <a:t> </a:t>
            </a:r>
            <a:r>
              <a:rPr lang="el-GR" sz="2400" dirty="0" err="1"/>
              <a:t>ἀβουλίαν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πολλὴν ἔχουσα καὶ μάτην </a:t>
            </a:r>
            <a:r>
              <a:rPr lang="el-GR" sz="2400" dirty="0" err="1"/>
              <a:t>θυμουμένη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dirty="0"/>
              <a:t>νῦν οὖν </a:t>
            </a:r>
            <a:r>
              <a:rPr lang="el-GR" sz="2400" dirty="0" err="1"/>
              <a:t>ἐπαινῶ</a:t>
            </a:r>
            <a:r>
              <a:rPr lang="el-GR" sz="2400" dirty="0"/>
              <a:t>· </a:t>
            </a:r>
            <a:r>
              <a:rPr lang="el-GR" sz="2400" dirty="0" err="1"/>
              <a:t>σωφρονεῖν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ἐμοὶ </a:t>
            </a:r>
            <a:r>
              <a:rPr lang="el-GR" sz="2400" dirty="0" err="1"/>
              <a:t>δοκεῖς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κῆδος</a:t>
            </a:r>
            <a:r>
              <a:rPr lang="el-GR" sz="2400" dirty="0"/>
              <a:t> </a:t>
            </a:r>
            <a:r>
              <a:rPr lang="el-GR" sz="2400" dirty="0" err="1"/>
              <a:t>τόδ΄</a:t>
            </a:r>
            <a:r>
              <a:rPr lang="el-GR" sz="2400" dirty="0"/>
              <a:t> ἡμῖν </a:t>
            </a:r>
            <a:r>
              <a:rPr lang="el-GR" sz="2400" dirty="0" err="1"/>
              <a:t>προσλαβών͵</a:t>
            </a:r>
            <a:r>
              <a:rPr lang="el-GR" sz="2400" dirty="0"/>
              <a:t> ἐγὼ δ΄ </a:t>
            </a:r>
            <a:r>
              <a:rPr lang="el-GR" sz="2400" dirty="0" err="1"/>
              <a:t>ἄφρων͵</a:t>
            </a:r>
            <a:r>
              <a:rPr lang="el-GR" sz="2400" dirty="0"/>
              <a:t> </a:t>
            </a:r>
            <a:r>
              <a:rPr lang="el-GR" sz="2400" b="1" dirty="0"/>
              <a:t>      </a:t>
            </a:r>
            <a:r>
              <a:rPr lang="el-GR" sz="2400" dirty="0"/>
              <a:t> </a:t>
            </a:r>
            <a:r>
              <a:rPr lang="el-GR" sz="2400" dirty="0" smtClean="0"/>
              <a:t>(885)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ᾗ </a:t>
            </a:r>
            <a:r>
              <a:rPr lang="el-GR" sz="2400" dirty="0" err="1"/>
              <a:t>χρῆν</a:t>
            </a:r>
            <a:r>
              <a:rPr lang="el-GR" sz="2400" dirty="0"/>
              <a:t> </a:t>
            </a:r>
            <a:r>
              <a:rPr lang="el-GR" sz="2400" dirty="0" err="1"/>
              <a:t>μετεῖναι</a:t>
            </a:r>
            <a:r>
              <a:rPr lang="el-GR" sz="2400" dirty="0"/>
              <a:t> </a:t>
            </a:r>
            <a:r>
              <a:rPr lang="el-GR" sz="2400" dirty="0" err="1"/>
              <a:t>τῶνδε</a:t>
            </a:r>
            <a:r>
              <a:rPr lang="el-GR" sz="2400" dirty="0"/>
              <a:t> τῶν </a:t>
            </a:r>
            <a:r>
              <a:rPr lang="el-GR" sz="2400" dirty="0" err="1"/>
              <a:t>βουλευμάτων͵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καὶ </a:t>
            </a:r>
            <a:r>
              <a:rPr lang="el-GR" sz="2400" dirty="0" err="1"/>
              <a:t>ξυγγαμεῖν</a:t>
            </a:r>
            <a:r>
              <a:rPr lang="el-GR" sz="2400" dirty="0"/>
              <a:t> </a:t>
            </a:r>
            <a:r>
              <a:rPr lang="el-GR" sz="2400" dirty="0" err="1"/>
              <a:t>σοι͵</a:t>
            </a:r>
            <a:r>
              <a:rPr lang="el-GR" sz="2400" dirty="0"/>
              <a:t> καὶ </a:t>
            </a:r>
            <a:r>
              <a:rPr lang="el-GR" sz="2400" dirty="0" err="1"/>
              <a:t>παρεστάναι</a:t>
            </a:r>
            <a:r>
              <a:rPr lang="el-GR" sz="2400" dirty="0"/>
              <a:t> </a:t>
            </a:r>
            <a:r>
              <a:rPr lang="el-GR" sz="2400" dirty="0" err="1"/>
              <a:t>λέχει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νύμφην</a:t>
            </a:r>
            <a:r>
              <a:rPr lang="el-GR" sz="2400" dirty="0"/>
              <a:t> τε </a:t>
            </a:r>
            <a:r>
              <a:rPr lang="el-GR" sz="2400" dirty="0" err="1"/>
              <a:t>κηδεύουσαν</a:t>
            </a:r>
            <a:r>
              <a:rPr lang="el-GR" sz="2400" dirty="0"/>
              <a:t> </a:t>
            </a:r>
            <a:r>
              <a:rPr lang="el-GR" sz="2400" dirty="0" err="1"/>
              <a:t>ἥδεσθαι</a:t>
            </a:r>
            <a:r>
              <a:rPr lang="el-GR" sz="2400" dirty="0"/>
              <a:t> </a:t>
            </a:r>
            <a:r>
              <a:rPr lang="el-GR" sz="2400" dirty="0" err="1"/>
              <a:t>σέθεν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dirty="0" err="1"/>
              <a:t>ἀλλ΄</a:t>
            </a:r>
            <a:r>
              <a:rPr lang="el-GR" sz="2400" dirty="0"/>
              <a:t> </a:t>
            </a:r>
            <a:r>
              <a:rPr lang="el-GR" sz="2400" dirty="0" err="1"/>
              <a:t>ἐσμὲν</a:t>
            </a:r>
            <a:r>
              <a:rPr lang="el-GR" sz="2400" dirty="0"/>
              <a:t> </a:t>
            </a:r>
            <a:r>
              <a:rPr lang="el-GR" sz="2400" dirty="0" err="1"/>
              <a:t>οἷόν</a:t>
            </a:r>
            <a:r>
              <a:rPr lang="el-GR" sz="2400" dirty="0"/>
              <a:t> </a:t>
            </a:r>
            <a:r>
              <a:rPr lang="el-GR" sz="2400" dirty="0" err="1"/>
              <a:t>ἐσμεν͵</a:t>
            </a:r>
            <a:r>
              <a:rPr lang="el-GR" sz="2400" dirty="0"/>
              <a:t> οὐκ </a:t>
            </a:r>
            <a:r>
              <a:rPr lang="el-GR" sz="2400" dirty="0" err="1"/>
              <a:t>ἐρῶ</a:t>
            </a:r>
            <a:r>
              <a:rPr lang="el-GR" sz="2400" dirty="0"/>
              <a:t> </a:t>
            </a:r>
            <a:r>
              <a:rPr lang="el-GR" sz="2400" dirty="0" err="1"/>
              <a:t>κακόν͵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γυναῖκες· </a:t>
            </a:r>
            <a:r>
              <a:rPr lang="el-GR" sz="2400" dirty="0" err="1"/>
              <a:t>οὔκουν</a:t>
            </a:r>
            <a:r>
              <a:rPr lang="el-GR" sz="2400" dirty="0"/>
              <a:t> </a:t>
            </a:r>
            <a:r>
              <a:rPr lang="el-GR" sz="2400" dirty="0" err="1"/>
              <a:t>χρῆν</a:t>
            </a:r>
            <a:r>
              <a:rPr lang="el-GR" sz="2400" dirty="0"/>
              <a:t> </a:t>
            </a:r>
            <a:r>
              <a:rPr lang="el-GR" sz="2400" dirty="0" err="1"/>
              <a:t>σ΄</a:t>
            </a:r>
            <a:r>
              <a:rPr lang="el-GR" sz="2400" dirty="0"/>
              <a:t> </a:t>
            </a:r>
            <a:r>
              <a:rPr lang="el-GR" sz="2400" dirty="0" err="1"/>
              <a:t>ὁμοιοῦσθαι</a:t>
            </a:r>
            <a:r>
              <a:rPr lang="el-GR" sz="2400" dirty="0"/>
              <a:t> </a:t>
            </a:r>
            <a:r>
              <a:rPr lang="el-GR" sz="2400" dirty="0" err="1"/>
              <a:t>κακοῖς͵</a:t>
            </a:r>
            <a:r>
              <a:rPr lang="el-GR" sz="2400" dirty="0"/>
              <a:t> </a:t>
            </a:r>
            <a:r>
              <a:rPr lang="el-GR" sz="2400" b="1" dirty="0"/>
              <a:t>       </a:t>
            </a:r>
            <a:r>
              <a:rPr lang="el-GR" sz="2400" dirty="0" smtClean="0"/>
              <a:t>(890)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οὐδ΄</a:t>
            </a:r>
            <a:r>
              <a:rPr lang="el-GR" sz="2400" dirty="0"/>
              <a:t> </a:t>
            </a:r>
            <a:r>
              <a:rPr lang="el-GR" sz="2400" dirty="0" err="1"/>
              <a:t>ἀντιτείνειν</a:t>
            </a:r>
            <a:r>
              <a:rPr lang="el-GR" sz="2400" dirty="0"/>
              <a:t> </a:t>
            </a:r>
            <a:r>
              <a:rPr lang="el-GR" sz="2400" dirty="0" err="1"/>
              <a:t>νήπι΄</a:t>
            </a:r>
            <a:r>
              <a:rPr lang="el-GR" sz="2400" dirty="0"/>
              <a:t> ἀντὶ νηπίων.</a:t>
            </a:r>
            <a:br>
              <a:rPr lang="el-GR" sz="2400" dirty="0"/>
            </a:br>
            <a:r>
              <a:rPr lang="el-GR" sz="2400" dirty="0" err="1"/>
              <a:t>παριέμεσθα͵</a:t>
            </a:r>
            <a:r>
              <a:rPr lang="el-GR" sz="2400" dirty="0"/>
              <a:t> καί </a:t>
            </a:r>
            <a:r>
              <a:rPr lang="el-GR" sz="2400" dirty="0" err="1"/>
              <a:t>φαμεν</a:t>
            </a:r>
            <a:r>
              <a:rPr lang="el-GR" sz="2400" dirty="0"/>
              <a:t> κακῶς </a:t>
            </a:r>
            <a:r>
              <a:rPr lang="el-GR" sz="2400" dirty="0" err="1"/>
              <a:t>φρονεῖν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τότ΄͵</a:t>
            </a:r>
            <a:r>
              <a:rPr lang="el-GR" sz="2400" dirty="0"/>
              <a:t> </a:t>
            </a:r>
            <a:r>
              <a:rPr lang="el-GR" sz="2400" dirty="0" err="1"/>
              <a:t>ἀλλ΄</a:t>
            </a:r>
            <a:r>
              <a:rPr lang="el-GR" sz="2400" dirty="0"/>
              <a:t> </a:t>
            </a:r>
            <a:r>
              <a:rPr lang="el-GR" sz="2400" dirty="0" err="1"/>
              <a:t>ἄμεινον</a:t>
            </a:r>
            <a:r>
              <a:rPr lang="el-GR" sz="2400" dirty="0"/>
              <a:t> νῦν </a:t>
            </a:r>
            <a:r>
              <a:rPr lang="el-GR" sz="2400" dirty="0" err="1"/>
              <a:t>βεβούλευμαι</a:t>
            </a:r>
            <a:r>
              <a:rPr lang="el-GR" sz="2400" dirty="0"/>
              <a:t> τάδε·</a:t>
            </a:r>
            <a:br>
              <a:rPr lang="el-GR" sz="2400" dirty="0"/>
            </a:br>
            <a:r>
              <a:rPr lang="el-GR" sz="2400" dirty="0"/>
              <a:t>ὦ τέκνα </a:t>
            </a:r>
            <a:r>
              <a:rPr lang="el-GR" sz="2400" dirty="0" err="1"/>
              <a:t>τέκνα͵</a:t>
            </a:r>
            <a:r>
              <a:rPr lang="el-GR" sz="2400" dirty="0"/>
              <a:t> </a:t>
            </a:r>
            <a:r>
              <a:rPr lang="el-GR" sz="2400" dirty="0" err="1"/>
              <a:t>δεῦτε͵</a:t>
            </a:r>
            <a:r>
              <a:rPr lang="el-GR" sz="2400" dirty="0"/>
              <a:t> λείπετε </a:t>
            </a:r>
            <a:r>
              <a:rPr lang="el-GR" sz="2400" dirty="0" err="1"/>
              <a:t>στέγας͵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ἐξέλθετ΄͵</a:t>
            </a:r>
            <a:r>
              <a:rPr lang="el-GR" sz="2400" dirty="0"/>
              <a:t> </a:t>
            </a:r>
            <a:r>
              <a:rPr lang="el-GR" sz="2400" dirty="0" err="1"/>
              <a:t>ἀσπάσασθε</a:t>
            </a:r>
            <a:r>
              <a:rPr lang="el-GR" sz="2400" dirty="0"/>
              <a:t> καὶ </a:t>
            </a:r>
            <a:r>
              <a:rPr lang="el-GR" sz="2400" dirty="0" err="1"/>
              <a:t>προσείπατε</a:t>
            </a:r>
            <a:r>
              <a:rPr lang="el-GR" sz="2400" dirty="0"/>
              <a:t> </a:t>
            </a:r>
            <a:r>
              <a:rPr lang="el-GR" sz="2400" b="1" dirty="0"/>
              <a:t>      </a:t>
            </a:r>
            <a:r>
              <a:rPr lang="el-GR" sz="2400" dirty="0"/>
              <a:t> </a:t>
            </a:r>
            <a:r>
              <a:rPr lang="el-GR" sz="2400" dirty="0" smtClean="0"/>
              <a:t>(895)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32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896-907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πατέρα </a:t>
            </a:r>
            <a:r>
              <a:rPr lang="el-GR" sz="2400" dirty="0" err="1"/>
              <a:t>μεθ΄</a:t>
            </a:r>
            <a:r>
              <a:rPr lang="el-GR" sz="2400" dirty="0"/>
              <a:t> </a:t>
            </a:r>
            <a:r>
              <a:rPr lang="el-GR" sz="2400" dirty="0" err="1"/>
              <a:t>ἡμῶν͵</a:t>
            </a:r>
            <a:r>
              <a:rPr lang="el-GR" sz="2400" dirty="0"/>
              <a:t> καὶ </a:t>
            </a:r>
            <a:r>
              <a:rPr lang="el-GR" sz="2400" dirty="0" err="1"/>
              <a:t>διαλλάχθηθ΄</a:t>
            </a:r>
            <a:r>
              <a:rPr lang="el-GR" sz="2400" dirty="0"/>
              <a:t> ἅμα</a:t>
            </a:r>
            <a:br>
              <a:rPr lang="el-GR" sz="2400" dirty="0"/>
            </a:br>
            <a:r>
              <a:rPr lang="el-GR" sz="2400" dirty="0"/>
              <a:t>τῆς πρόσθεν ἔχθρας ἐς φίλους μητρὸς </a:t>
            </a:r>
            <a:r>
              <a:rPr lang="el-GR" sz="2400" dirty="0" err="1"/>
              <a:t>μέτα</a:t>
            </a:r>
            <a:r>
              <a:rPr lang="el-GR" sz="2400" dirty="0"/>
              <a:t>·</a:t>
            </a:r>
            <a:br>
              <a:rPr lang="el-GR" sz="2400" dirty="0"/>
            </a:br>
            <a:r>
              <a:rPr lang="el-GR" sz="2400" dirty="0" err="1"/>
              <a:t>σπονδαὶ</a:t>
            </a:r>
            <a:r>
              <a:rPr lang="el-GR" sz="2400" dirty="0"/>
              <a:t> γὰρ ἡμῖν καὶ </a:t>
            </a:r>
            <a:r>
              <a:rPr lang="el-GR" sz="2400" dirty="0" err="1"/>
              <a:t>μεθέστηκεν</a:t>
            </a:r>
            <a:r>
              <a:rPr lang="el-GR" sz="2400" dirty="0"/>
              <a:t> χόλος.</a:t>
            </a:r>
            <a:br>
              <a:rPr lang="el-GR" sz="2400" dirty="0"/>
            </a:br>
            <a:r>
              <a:rPr lang="el-GR" sz="2400" dirty="0" err="1"/>
              <a:t>λάβεσθε</a:t>
            </a:r>
            <a:r>
              <a:rPr lang="el-GR" sz="2400" dirty="0"/>
              <a:t> </a:t>
            </a:r>
            <a:r>
              <a:rPr lang="el-GR" sz="2400" dirty="0" err="1"/>
              <a:t>χειρὸς</a:t>
            </a:r>
            <a:r>
              <a:rPr lang="el-GR" sz="2400" dirty="0"/>
              <a:t> </a:t>
            </a:r>
            <a:r>
              <a:rPr lang="el-GR" sz="2400" dirty="0" err="1"/>
              <a:t>δεξιᾶς</a:t>
            </a:r>
            <a:r>
              <a:rPr lang="el-GR" sz="2400" dirty="0"/>
              <a:t>· </a:t>
            </a:r>
            <a:r>
              <a:rPr lang="el-GR" sz="2400" dirty="0" err="1"/>
              <a:t>οἴμοι͵</a:t>
            </a:r>
            <a:r>
              <a:rPr lang="el-GR" sz="2400" dirty="0"/>
              <a:t> κακῶν</a:t>
            </a:r>
            <a:br>
              <a:rPr lang="el-GR" sz="2400" dirty="0"/>
            </a:br>
            <a:r>
              <a:rPr lang="el-GR" sz="2400" dirty="0"/>
              <a:t>ὡς </a:t>
            </a:r>
            <a:r>
              <a:rPr lang="el-GR" sz="2400" dirty="0" err="1"/>
              <a:t>ἐννοοῦμαι</a:t>
            </a:r>
            <a:r>
              <a:rPr lang="el-GR" sz="2400" dirty="0"/>
              <a:t> </a:t>
            </a:r>
            <a:r>
              <a:rPr lang="el-GR" sz="2400" dirty="0" err="1"/>
              <a:t>δή</a:t>
            </a:r>
            <a:r>
              <a:rPr lang="el-GR" sz="2400" dirty="0"/>
              <a:t> τι τῶν </a:t>
            </a:r>
            <a:r>
              <a:rPr lang="el-GR" sz="2400" dirty="0" err="1"/>
              <a:t>κεκρυμμένων</a:t>
            </a:r>
            <a:r>
              <a:rPr lang="el-GR" sz="2400" dirty="0"/>
              <a:t>. </a:t>
            </a:r>
            <a:r>
              <a:rPr lang="el-GR" sz="2400" b="1" dirty="0"/>
              <a:t>      </a:t>
            </a:r>
            <a:r>
              <a:rPr lang="el-GR" sz="2400" dirty="0"/>
              <a:t> </a:t>
            </a:r>
            <a:r>
              <a:rPr lang="el-GR" sz="2400" dirty="0" smtClean="0"/>
              <a:t>(900)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ἆρ΄͵</a:t>
            </a:r>
            <a:r>
              <a:rPr lang="el-GR" sz="2400" dirty="0"/>
              <a:t> ὦ </a:t>
            </a:r>
            <a:r>
              <a:rPr lang="el-GR" sz="2400" dirty="0" err="1"/>
              <a:t>τέκν΄͵</a:t>
            </a:r>
            <a:r>
              <a:rPr lang="el-GR" sz="2400" dirty="0"/>
              <a:t> οὕτω καὶ </a:t>
            </a:r>
            <a:r>
              <a:rPr lang="el-GR" sz="2400" dirty="0" err="1"/>
              <a:t>πολὺν</a:t>
            </a:r>
            <a:r>
              <a:rPr lang="el-GR" sz="2400" dirty="0"/>
              <a:t> </a:t>
            </a:r>
            <a:r>
              <a:rPr lang="el-GR" sz="2400" dirty="0" err="1"/>
              <a:t>ζῶντες</a:t>
            </a:r>
            <a:r>
              <a:rPr lang="el-GR" sz="2400" dirty="0"/>
              <a:t> χρόνον</a:t>
            </a:r>
            <a:br>
              <a:rPr lang="el-GR" sz="2400" dirty="0"/>
            </a:br>
            <a:r>
              <a:rPr lang="el-GR" sz="2400" dirty="0" err="1"/>
              <a:t>φίλην</a:t>
            </a:r>
            <a:r>
              <a:rPr lang="el-GR" sz="2400" dirty="0"/>
              <a:t> </a:t>
            </a:r>
            <a:r>
              <a:rPr lang="el-GR" sz="2400" dirty="0" err="1"/>
              <a:t>ὀρέξετ΄</a:t>
            </a:r>
            <a:r>
              <a:rPr lang="el-GR" sz="2400" dirty="0"/>
              <a:t> </a:t>
            </a:r>
            <a:r>
              <a:rPr lang="el-GR" sz="2400" dirty="0" err="1"/>
              <a:t>ὠλένην</a:t>
            </a:r>
            <a:r>
              <a:rPr lang="el-GR" sz="2400" dirty="0"/>
              <a:t>; </a:t>
            </a:r>
            <a:r>
              <a:rPr lang="el-GR" sz="2400" dirty="0" err="1"/>
              <a:t>τάλαιν΄</a:t>
            </a:r>
            <a:r>
              <a:rPr lang="el-GR" sz="2400" dirty="0"/>
              <a:t> </a:t>
            </a:r>
            <a:r>
              <a:rPr lang="el-GR" sz="2400" dirty="0" err="1"/>
              <a:t>ἐγώ͵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ὡς </a:t>
            </a:r>
            <a:r>
              <a:rPr lang="el-GR" sz="2400" dirty="0" err="1"/>
              <a:t>ἀρτίδακρύς</a:t>
            </a:r>
            <a:r>
              <a:rPr lang="el-GR" sz="2400" dirty="0"/>
              <a:t> εἰμι καὶ φόβου </a:t>
            </a:r>
            <a:r>
              <a:rPr lang="el-GR" sz="2400" dirty="0" err="1"/>
              <a:t>πλέα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dirty="0" err="1"/>
              <a:t>χρόνῳ</a:t>
            </a:r>
            <a:r>
              <a:rPr lang="el-GR" sz="2400" dirty="0"/>
              <a:t> δὲ </a:t>
            </a:r>
            <a:r>
              <a:rPr lang="el-GR" sz="2400" dirty="0" err="1"/>
              <a:t>νεῖκος</a:t>
            </a:r>
            <a:r>
              <a:rPr lang="el-GR" sz="2400" dirty="0"/>
              <a:t> πατρὸς </a:t>
            </a:r>
            <a:r>
              <a:rPr lang="el-GR" sz="2400" dirty="0" err="1"/>
              <a:t>ἐξαιρουμένη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ὄψιν</a:t>
            </a:r>
            <a:r>
              <a:rPr lang="el-GR" sz="2400" dirty="0"/>
              <a:t> </a:t>
            </a:r>
            <a:r>
              <a:rPr lang="el-GR" sz="2400" dirty="0" err="1"/>
              <a:t>τέρειναν</a:t>
            </a:r>
            <a:r>
              <a:rPr lang="el-GR" sz="2400" dirty="0"/>
              <a:t> </a:t>
            </a:r>
            <a:r>
              <a:rPr lang="el-GR" sz="2400" dirty="0" err="1"/>
              <a:t>τήνδ΄</a:t>
            </a:r>
            <a:r>
              <a:rPr lang="el-GR" sz="2400" dirty="0"/>
              <a:t> </a:t>
            </a:r>
            <a:r>
              <a:rPr lang="el-GR" sz="2400" dirty="0" err="1"/>
              <a:t>ἔπλησα</a:t>
            </a:r>
            <a:r>
              <a:rPr lang="el-GR" sz="2400" dirty="0"/>
              <a:t> δακρύων. </a:t>
            </a:r>
            <a:r>
              <a:rPr lang="el-GR" sz="2400" b="1" dirty="0"/>
              <a:t>      </a:t>
            </a:r>
            <a:r>
              <a:rPr lang="el-GR" sz="2400" dirty="0"/>
              <a:t> </a:t>
            </a:r>
            <a:r>
              <a:rPr lang="el-GR" sz="2400" dirty="0" smtClean="0"/>
              <a:t>(905)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Χο</a:t>
            </a:r>
            <a:r>
              <a:rPr lang="el-GR" sz="2400" dirty="0"/>
              <a:t>. </a:t>
            </a:r>
            <a:r>
              <a:rPr lang="el-GR" sz="2400" dirty="0" err="1"/>
              <a:t>κἀμοὶ</a:t>
            </a:r>
            <a:r>
              <a:rPr lang="el-GR" sz="2400" dirty="0"/>
              <a:t> </a:t>
            </a:r>
            <a:r>
              <a:rPr lang="el-GR" sz="2400" dirty="0" err="1"/>
              <a:t>κατ΄</a:t>
            </a:r>
            <a:r>
              <a:rPr lang="el-GR" sz="2400" dirty="0"/>
              <a:t> </a:t>
            </a:r>
            <a:r>
              <a:rPr lang="el-GR" sz="2400" dirty="0" err="1"/>
              <a:t>ὄσσων</a:t>
            </a:r>
            <a:r>
              <a:rPr lang="el-GR" sz="2400" dirty="0"/>
              <a:t> χλωρὸν </a:t>
            </a:r>
            <a:r>
              <a:rPr lang="el-GR" sz="2400" dirty="0" err="1"/>
              <a:t>ὡρμήθη</a:t>
            </a:r>
            <a:r>
              <a:rPr lang="el-GR" sz="2400" dirty="0"/>
              <a:t> δάκρυ·</a:t>
            </a:r>
            <a:br>
              <a:rPr lang="el-GR" sz="2400" dirty="0"/>
            </a:br>
            <a:r>
              <a:rPr lang="el-GR" sz="2400" dirty="0"/>
              <a:t>καὶ μὴ </a:t>
            </a:r>
            <a:r>
              <a:rPr lang="el-GR" sz="2400" dirty="0" err="1"/>
              <a:t>προβαίη</a:t>
            </a:r>
            <a:r>
              <a:rPr lang="el-GR" sz="2400" dirty="0"/>
              <a:t> </a:t>
            </a:r>
            <a:r>
              <a:rPr lang="el-GR" sz="2400" dirty="0" err="1"/>
              <a:t>μεῖζον</a:t>
            </a:r>
            <a:r>
              <a:rPr lang="el-GR" sz="2400" dirty="0"/>
              <a:t> ἢ τὸ νῦν κακόν.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19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παροχή βασικών πληροφοριών για την ερμηνεία των στίχων 835-907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μαθήματος, καθώς και στην παρουσίαση των τραγωδιών </a:t>
            </a:r>
            <a:r>
              <a:rPr lang="el-GR" i="1" dirty="0" err="1"/>
              <a:t>Ἱκέτιδες</a:t>
            </a:r>
            <a:r>
              <a:rPr lang="el-GR" dirty="0"/>
              <a:t> και </a:t>
            </a:r>
            <a:r>
              <a:rPr lang="el-GR" i="1" dirty="0"/>
              <a:t>Ἴων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, καθώς και βασικές πληροφορίες για την υπόθεση και την χρονολόγηση των σωζόμενων έργων του Ευριπίδη. Η παρούσα ενότητα εστιάζει στους στίχους 835-907 της </a:t>
            </a:r>
            <a:r>
              <a:rPr lang="el-GR" i="1" dirty="0"/>
              <a:t>Μήδειας</a:t>
            </a:r>
            <a:r>
              <a:rPr lang="el-GR" dirty="0"/>
              <a:t>, ενώ στο δεύτερο μέρος της παρουσιάζονται οι τραγωδίες </a:t>
            </a:r>
            <a:r>
              <a:rPr lang="el-GR" i="1" dirty="0" err="1"/>
              <a:t>Ἱκέτιδες</a:t>
            </a:r>
            <a:r>
              <a:rPr lang="el-GR" dirty="0"/>
              <a:t> και </a:t>
            </a:r>
            <a:r>
              <a:rPr lang="el-GR" i="1" dirty="0" smtClean="0"/>
              <a:t>Ἴων</a:t>
            </a:r>
            <a:r>
              <a:rPr lang="el-GR" dirty="0"/>
              <a:t> </a:t>
            </a:r>
            <a:r>
              <a:rPr lang="el-GR" i="1" dirty="0" smtClean="0"/>
              <a:t>(</a:t>
            </a:r>
            <a:r>
              <a:rPr lang="el-GR" dirty="0" smtClean="0"/>
              <a:t>τα 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835-907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Ἱκέτιδες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Πρόσωπα του έργου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Αίθρα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Θησέας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Άδραστος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err="1" smtClean="0"/>
              <a:t>Ευάδνη</a:t>
            </a:r>
            <a:endParaRPr lang="el-GR" sz="2800" dirty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Αθηνά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Ἴων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Παραστάθηκε το 418 π. Χ.</a:t>
            </a:r>
          </a:p>
          <a:p>
            <a:r>
              <a:rPr lang="el-GR" sz="2800" dirty="0" smtClean="0"/>
              <a:t>Πρόσωπα του έργου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Ερμής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Κρέουσα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Ξούθος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Ίων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Ιέρεια των Δελφών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Αθηνά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73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835-845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τοῦ </a:t>
            </a:r>
            <a:r>
              <a:rPr lang="el-GR" sz="2800" dirty="0" err="1"/>
              <a:t>καλλινάου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ἐπὶ Κηφισοῦ </a:t>
            </a:r>
            <a:r>
              <a:rPr lang="el-GR" sz="2800" dirty="0" err="1"/>
              <a:t>ῥοαῖς</a:t>
            </a:r>
            <a:r>
              <a:rPr lang="el-GR" sz="2800" dirty="0"/>
              <a:t> [</a:t>
            </a:r>
            <a:r>
              <a:rPr lang="el-GR" sz="2800" dirty="0" err="1" smtClean="0"/>
              <a:t>ἀντιστροφή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τὰν</a:t>
            </a:r>
            <a:r>
              <a:rPr lang="el-GR" sz="2800" dirty="0"/>
              <a:t> </a:t>
            </a:r>
            <a:r>
              <a:rPr lang="el-GR" sz="2800" dirty="0" err="1"/>
              <a:t>Κύπριν</a:t>
            </a:r>
            <a:r>
              <a:rPr lang="el-GR" sz="2800" dirty="0"/>
              <a:t> </a:t>
            </a:r>
            <a:r>
              <a:rPr lang="el-GR" sz="2800" dirty="0" err="1"/>
              <a:t>κλῄζουσιν</a:t>
            </a:r>
            <a:r>
              <a:rPr lang="el-GR" sz="2800" dirty="0"/>
              <a:t> </a:t>
            </a:r>
            <a:r>
              <a:rPr lang="el-GR" sz="2800" dirty="0" err="1"/>
              <a:t>ἀφυσσαμέναν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χώραν</a:t>
            </a:r>
            <a:r>
              <a:rPr lang="el-GR" sz="2800" dirty="0"/>
              <a:t> </a:t>
            </a:r>
            <a:r>
              <a:rPr lang="el-GR" sz="2800" dirty="0" err="1"/>
              <a:t>καταπνεῦσαι</a:t>
            </a:r>
            <a:r>
              <a:rPr lang="el-GR" sz="2800" dirty="0"/>
              <a:t> μετρίας </a:t>
            </a:r>
            <a:r>
              <a:rPr lang="el-GR" sz="2800" dirty="0" err="1"/>
              <a:t>ἀνέμων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ἡδυπνόους</a:t>
            </a:r>
            <a:r>
              <a:rPr lang="el-GR" sz="2800" dirty="0"/>
              <a:t> </a:t>
            </a:r>
            <a:r>
              <a:rPr lang="el-GR" sz="2800" dirty="0" err="1"/>
              <a:t>αὔρας</a:t>
            </a:r>
            <a:r>
              <a:rPr lang="el-GR" sz="2800" dirty="0"/>
              <a:t>· αἰεὶ δ΄ </a:t>
            </a:r>
            <a:r>
              <a:rPr lang="el-GR" sz="2800" dirty="0" err="1"/>
              <a:t>ἐπιβαλλομέναν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(840)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χαίταισιν</a:t>
            </a:r>
            <a:r>
              <a:rPr lang="el-GR" sz="2800" dirty="0"/>
              <a:t> </a:t>
            </a:r>
            <a:r>
              <a:rPr lang="el-GR" sz="2800" dirty="0" err="1"/>
              <a:t>εὐώδη</a:t>
            </a:r>
            <a:r>
              <a:rPr lang="el-GR" sz="2800" dirty="0"/>
              <a:t> </a:t>
            </a:r>
            <a:r>
              <a:rPr lang="el-GR" sz="2800" dirty="0" err="1"/>
              <a:t>ῥοδέων</a:t>
            </a:r>
            <a:r>
              <a:rPr lang="el-GR" sz="2800" dirty="0"/>
              <a:t> </a:t>
            </a:r>
            <a:r>
              <a:rPr lang="el-GR" sz="2800" dirty="0" err="1"/>
              <a:t>πλόκον</a:t>
            </a:r>
            <a:r>
              <a:rPr lang="el-GR" sz="2800" dirty="0"/>
              <a:t> </a:t>
            </a:r>
            <a:r>
              <a:rPr lang="el-GR" sz="2800" dirty="0" err="1"/>
              <a:t>ἀνθέων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τᾷ</a:t>
            </a:r>
            <a:r>
              <a:rPr lang="el-GR" sz="2800" dirty="0"/>
              <a:t> </a:t>
            </a:r>
            <a:r>
              <a:rPr lang="el-GR" sz="2800" dirty="0" err="1"/>
              <a:t>Σοφίᾳ</a:t>
            </a:r>
            <a:r>
              <a:rPr lang="el-GR" sz="2800" dirty="0"/>
              <a:t> παρέδρους </a:t>
            </a:r>
            <a:r>
              <a:rPr lang="el-GR" sz="2800" dirty="0" err="1"/>
              <a:t>πέμπειν</a:t>
            </a:r>
            <a:r>
              <a:rPr lang="el-GR" sz="2800" dirty="0"/>
              <a:t> </a:t>
            </a:r>
            <a:r>
              <a:rPr lang="el-GR" sz="2800" dirty="0" err="1"/>
              <a:t>Ἔρωτας͵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παντοίας </a:t>
            </a:r>
            <a:r>
              <a:rPr lang="el-GR" sz="2800" dirty="0" err="1"/>
              <a:t>ἀρετᾶς</a:t>
            </a:r>
            <a:r>
              <a:rPr lang="el-GR" sz="2800" dirty="0"/>
              <a:t> </a:t>
            </a:r>
            <a:r>
              <a:rPr lang="el-GR" sz="2800" dirty="0" err="1"/>
              <a:t>ξυνεργούς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359</Words>
  <Application>Microsoft Office PowerPoint</Application>
  <PresentationFormat>Προβολή στην οθόνη (4:3)</PresentationFormat>
  <Paragraphs>87</Paragraphs>
  <Slides>15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Ἱκέτιδες</vt:lpstr>
      <vt:lpstr>Ἴων</vt:lpstr>
      <vt:lpstr>Στίχος 835-845 Μήδειας</vt:lpstr>
      <vt:lpstr>Στίχος 846-855 Μήδειας</vt:lpstr>
      <vt:lpstr>Στίχος 856-865 Μήδειας</vt:lpstr>
      <vt:lpstr>Στίχος 866-880 Μήδειας</vt:lpstr>
      <vt:lpstr>Στίχος 881-895 Μήδειας</vt:lpstr>
      <vt:lpstr>Στίχος 896-907 Μήδειας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138</cp:revision>
  <dcterms:created xsi:type="dcterms:W3CDTF">2012-09-06T09:03:05Z</dcterms:created>
  <dcterms:modified xsi:type="dcterms:W3CDTF">2014-12-06T16:47:53Z</dcterms:modified>
</cp:coreProperties>
</file>