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sldIdLst>
    <p:sldId id="256" r:id="rId2"/>
    <p:sldId id="399" r:id="rId3"/>
    <p:sldId id="417" r:id="rId4"/>
    <p:sldId id="401" r:id="rId5"/>
    <p:sldId id="403" r:id="rId6"/>
    <p:sldId id="351" r:id="rId7"/>
    <p:sldId id="459" r:id="rId8"/>
    <p:sldId id="405" r:id="rId9"/>
    <p:sldId id="296" r:id="rId10"/>
    <p:sldId id="369" r:id="rId11"/>
    <p:sldId id="398" r:id="rId12"/>
    <p:sldId id="371" r:id="rId13"/>
    <p:sldId id="372" r:id="rId14"/>
    <p:sldId id="460" r:id="rId15"/>
    <p:sldId id="373" r:id="rId16"/>
    <p:sldId id="375" r:id="rId17"/>
    <p:sldId id="377" r:id="rId18"/>
    <p:sldId id="379" r:id="rId19"/>
    <p:sldId id="381" r:id="rId20"/>
    <p:sldId id="383" r:id="rId21"/>
    <p:sldId id="387" r:id="rId22"/>
    <p:sldId id="389" r:id="rId23"/>
    <p:sldId id="391" r:id="rId24"/>
    <p:sldId id="406" r:id="rId25"/>
    <p:sldId id="395" r:id="rId26"/>
    <p:sldId id="397" r:id="rId27"/>
    <p:sldId id="407" r:id="rId28"/>
    <p:sldId id="273" r:id="rId29"/>
    <p:sldId id="262" r:id="rId30"/>
    <p:sldId id="267" r:id="rId31"/>
    <p:sldId id="311" r:id="rId32"/>
    <p:sldId id="314" r:id="rId33"/>
    <p:sldId id="302" r:id="rId34"/>
    <p:sldId id="301" r:id="rId35"/>
    <p:sldId id="293" r:id="rId36"/>
    <p:sldId id="326" r:id="rId37"/>
    <p:sldId id="408" r:id="rId38"/>
    <p:sldId id="328" r:id="rId39"/>
    <p:sldId id="344" r:id="rId40"/>
    <p:sldId id="346" r:id="rId41"/>
    <p:sldId id="353" r:id="rId42"/>
    <p:sldId id="359" r:id="rId43"/>
    <p:sldId id="364" r:id="rId44"/>
    <p:sldId id="365" r:id="rId45"/>
    <p:sldId id="374" r:id="rId46"/>
    <p:sldId id="270" r:id="rId47"/>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94B"/>
    <a:srgbClr val="A3FA9C"/>
    <a:srgbClr val="AAE3FC"/>
    <a:srgbClr val="FCB2CE"/>
    <a:srgbClr val="D5ABFF"/>
    <a:srgbClr val="CC99FF"/>
    <a:srgbClr val="047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p:restoredTop sz="93447" autoAdjust="0"/>
  </p:normalViewPr>
  <p:slideViewPr>
    <p:cSldViewPr showGuides="1">
      <p:cViewPr varScale="1">
        <p:scale>
          <a:sx n="59" d="100"/>
          <a:sy n="59" d="100"/>
        </p:scale>
        <p:origin x="1840" y="5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7752B939-E014-4B66-9E19-CC598667A595}" type="datetimeFigureOut">
              <a:rPr kumimoji="0" lang="el-GR" sz="1200" b="0" i="0" u="none" strike="noStrike" kern="1200" cap="none" spc="0" normalizeH="0" baseline="0" noProof="0">
                <a:ln>
                  <a:noFill/>
                </a:ln>
                <a:solidFill>
                  <a:schemeClr val="tx1"/>
                </a:solidFill>
                <a:effectLst/>
                <a:uLnTx/>
                <a:uFillTx/>
                <a:latin typeface="+mn-lt"/>
                <a:ea typeface="+mn-ea"/>
                <a:cs typeface="+mn-cs"/>
              </a:rPr>
              <a:t>23/12/2024</a:t>
            </a:fld>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dirty="0"/>
              <a:t>Kλικ για επεξεργασία των στυλ του υποδείγματος</a:t>
            </a:r>
          </a:p>
          <a:p>
            <a:pPr lvl="1"/>
            <a:r>
              <a:rPr dirty="0"/>
              <a:t>Δεύτερου επιπέδου</a:t>
            </a:r>
          </a:p>
          <a:p>
            <a:pPr lvl="2"/>
            <a:r>
              <a:rPr dirty="0"/>
              <a:t>Τρίτου επιπέδου</a:t>
            </a:r>
          </a:p>
          <a:p>
            <a:pPr lvl="3"/>
            <a:r>
              <a:rPr dirty="0"/>
              <a:t>Τέταρτου επιπέδου</a:t>
            </a:r>
          </a:p>
          <a:p>
            <a:pPr lvl="4"/>
            <a:r>
              <a:rPr dirty="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el-GR" altLang="el-GR" sz="1200" dirty="0">
                <a:latin typeface="Calibri" panose="020F0502020204030204" pitchFamily="34" charset="0"/>
              </a:rPr>
              <a:t>‹#›</a:t>
            </a:fld>
            <a:endParaRPr lang="el-GR" altLang="el-GR"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28921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a:defRPr/>
            </a:pPr>
            <a:fld id="{66F117A0-B282-4853-910D-AC04670BFCA7}" type="slidenum">
              <a:rPr lang="el-GR" smtClean="0"/>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8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10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ctrTitle" hasCustomPrompt="1"/>
          </p:nvPr>
        </p:nvSpPr>
        <p:spPr>
          <a:xfrm>
            <a:off x="685800" y="3355848"/>
            <a:ext cx="8077200" cy="1673352"/>
          </a:xfrm>
        </p:spPr>
        <p:txBody>
          <a:bodyPr tIns="0" bIns="0" anchor="t"/>
          <a:lstStyle>
            <a:lvl1pPr algn="l">
              <a:defRPr sz="4700" b="1"/>
            </a:lvl1pPr>
          </a:lstStyle>
          <a:p>
            <a:r>
              <a:rPr lang="el-GR"/>
              <a:t>Kλικ για επεξεργασία του τίτλου</a:t>
            </a:r>
            <a:endParaRPr lang="en-US"/>
          </a:p>
        </p:txBody>
      </p:sp>
      <p:sp>
        <p:nvSpPr>
          <p:cNvPr id="3" name="2 - Υπότιτλος"/>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9"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AF1722C-B4FE-430F-82CA-B23B55A23833}"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t>‹#›</a:t>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9BF4615-3633-4D55-8637-1EA85688252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4" name="8 - Ορθογώνιο"/>
          <p:cNvSpPr/>
          <p:nvPr/>
        </p:nvSpPr>
        <p:spPr bwMode="invGray">
          <a:xfrm>
            <a:off x="6599238" y="0"/>
            <a:ext cx="46038"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10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Κατακόρυφος τίτλος"/>
          <p:cNvSpPr>
            <a:spLocks noGrp="1"/>
          </p:cNvSpPr>
          <p:nvPr>
            <p:ph type="title" orient="vert" hasCustomPrompt="1"/>
          </p:nvPr>
        </p:nvSpPr>
        <p:spPr>
          <a:xfrm>
            <a:off x="6781800" y="274640"/>
            <a:ext cx="19050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304800"/>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9"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0FB7B31F-DA50-4A92-9A48-F921EE9DB7AD}"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4 - Θέση υποσέλιδου"/>
          <p:cNvSpPr>
            <a:spLocks noGrp="1"/>
          </p:cNvSpPr>
          <p:nvPr>
            <p:ph type="ftr" sz="quarter" idx="3"/>
          </p:nvPr>
        </p:nvSpPr>
        <p:spPr>
          <a:xfrm>
            <a:off x="2640013" y="6376988"/>
            <a:ext cx="3836988" cy="365125"/>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448"/>
            <a:ext cx="8229600" cy="1252728"/>
          </a:xfrm>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9BF4615-3633-4D55-8637-1EA85688252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8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10 - Ορθογώνιο"/>
          <p:cNvSpPr/>
          <p:nvPr/>
        </p:nvSpPr>
        <p:spPr bwMode="invGray">
          <a:xfrm>
            <a:off x="0" y="2601913"/>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749808" y="118872"/>
            <a:ext cx="8013192" cy="1636776"/>
          </a:xfrm>
        </p:spPr>
        <p:txBody>
          <a:bodyPr tIns="0" rIns="91440" bIns="0" anchor="b"/>
          <a:lstStyle>
            <a:lvl1pPr algn="l">
              <a:defRPr sz="4700" b="1"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9"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4AF53890-77FC-4875-A81C-19A7EAF1BA79}"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t>‹#›</a:t>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9BF4615-3633-4D55-8637-1EA85688252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9BF4615-3633-4D55-8637-1EA85688252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9BF4615-3633-4D55-8637-1EA85688252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bg>
      <p:bgPr>
        <a:solidFill>
          <a:schemeClr val="bg1"/>
        </a:solidFill>
        <a:effectLst/>
      </p:bgPr>
    </p:bg>
    <p:spTree>
      <p:nvGrpSpPr>
        <p:cNvPr id="1" name=""/>
        <p:cNvGrpSpPr/>
        <p:nvPr/>
      </p:nvGrpSpPr>
      <p:grpSpPr>
        <a:xfrm>
          <a:off x="0" y="0"/>
          <a:ext cx="0" cy="0"/>
          <a:chOff x="0" y="0"/>
          <a:chExt cx="0" cy="0"/>
        </a:xfrm>
      </p:grpSpPr>
      <p:sp>
        <p:nvSpPr>
          <p:cNvPr id="3" name="1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164B988-0A70-44FB-AD02-94AF33089B5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2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3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Pr>
        <a:solidFill>
          <a:schemeClr val="bg1"/>
        </a:solidFill>
        <a:effectLst/>
      </p:bgPr>
    </p:bg>
    <p:spTree>
      <p:nvGrpSpPr>
        <p:cNvPr id="1" name=""/>
        <p:cNvGrpSpPr/>
        <p:nvPr/>
      </p:nvGrpSpPr>
      <p:grpSpPr>
        <a:xfrm>
          <a:off x="0" y="0"/>
          <a:ext cx="0" cy="0"/>
          <a:chOff x="0" y="0"/>
          <a:chExt cx="0" cy="0"/>
        </a:xfrm>
      </p:grpSpPr>
      <p:sp>
        <p:nvSpPr>
          <p:cNvPr id="5" name="8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10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7838" y="152400"/>
            <a:ext cx="2523744"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9" name="4 - Θέση ημερομηνίας"/>
          <p:cNvSpPr>
            <a:spLocks noGrp="1"/>
          </p:cNvSpPr>
          <p:nvPr>
            <p:ph type="dt" sz="half" idx="1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38D6F5F-216D-4572-BEE6-83B7B6BDA5D1}"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5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6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5" name="8 - Ορθογώνιο"/>
          <p:cNvSpPr/>
          <p:nvPr/>
        </p:nvSpPr>
        <p:spPr>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10 - Ορθογώνιο"/>
          <p:cNvSpPr/>
          <p:nvPr/>
        </p:nvSpPr>
        <p:spPr bwMode="invGray">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2903805" y="1484808"/>
            <a:ext cx="6247397" cy="5373192"/>
          </a:xfrm>
          <a:solidFill>
            <a:schemeClr val="bg2">
              <a:shade val="75000"/>
            </a:schemeClr>
          </a:solidFill>
        </p:spPr>
        <p:txBody>
          <a:bodyPr vert="horz" wrap="square" lIns="54864" tIns="9144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 Θέση κειμένου"/>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9" name="4 - Θέση ημερομηνίας"/>
          <p:cNvSpPr>
            <a:spLocks noGrp="1"/>
          </p:cNvSpPr>
          <p:nvPr>
            <p:ph type="dt" sz="half" idx="12"/>
          </p:nvPr>
        </p:nvSpPr>
        <p:spPr>
          <a:xfrm>
            <a:off x="165100" y="1169988"/>
            <a:ext cx="2522538" cy="201613"/>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034585B5-207D-4F2F-B864-D5528E396202}"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5 - Θέση υποσέλιδου"/>
          <p:cNvSpPr>
            <a:spLocks noGrp="1"/>
          </p:cNvSpPr>
          <p:nvPr>
            <p:ph type="ftr" sz="quarter" idx="3"/>
          </p:nvPr>
        </p:nvSpPr>
        <p:spPr>
          <a:xfrm>
            <a:off x="3035300" y="1169988"/>
            <a:ext cx="5194300" cy="201613"/>
          </a:xfrm>
          <a:prstGeom prst="rect">
            <a:avLst/>
          </a:prstGeom>
        </p:spPr>
        <p:txBody>
          <a:bodyPr vert="horz" lIns="45720" rIns="45720" bIns="0" rtlCol="0" anchor="b"/>
          <a:lstStyle>
            <a:lvl1pPr>
              <a:defRPr>
                <a:solidFill>
                  <a:schemeClr val="bg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bg1">
                  <a:shade val="50000"/>
                </a:schemeClr>
              </a:solidFill>
              <a:effectLst/>
              <a:uLnTx/>
              <a:uFillTx/>
              <a:latin typeface="+mn-lt"/>
              <a:ea typeface="+mn-ea"/>
              <a:cs typeface="+mn-cs"/>
            </a:endParaRPr>
          </a:p>
        </p:txBody>
      </p:sp>
      <p:sp>
        <p:nvSpPr>
          <p:cNvPr id="12" name="6 - Θέση αριθμού διαφάνειας"/>
          <p:cNvSpPr>
            <a:spLocks noGrp="1"/>
          </p:cNvSpPr>
          <p:nvPr>
            <p:ph type="sldNum" sz="quarter" idx="4"/>
          </p:nvPr>
        </p:nvSpPr>
        <p:spPr>
          <a:xfrm>
            <a:off x="8339138" y="1169988"/>
            <a:ext cx="733425" cy="201613"/>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scene3d>
              <a:camera prst="orthographicFront"/>
              <a:lightRig rig="threePt" dir="t">
                <a:rot lat="0" lon="0" rev="4800000"/>
              </a:lightRig>
            </a:scene3d>
            <a:sp3d prstMaterial="matte">
              <a:bevelT w="50800" h="10160"/>
            </a:sp3d>
          </a:bodyPr>
          <a:lstStyle/>
          <a:p>
            <a:pPr lvl="0"/>
            <a:r>
              <a:rPr dirty="0"/>
              <a:t>Kλικ για επεξεργασία του τίτλου</a:t>
            </a:r>
            <a:endParaRPr lang="en-US" altLang="x-none" dirty="0"/>
          </a:p>
        </p:txBody>
      </p:sp>
      <p:sp>
        <p:nvSpPr>
          <p:cNvPr id="1029" name="2 - Θέση κειμένου"/>
          <p:cNvSpPr>
            <a:spLocks noGrp="1"/>
          </p:cNvSpPr>
          <p:nvPr>
            <p:ph type="body" idx="1"/>
          </p:nvPr>
        </p:nvSpPr>
        <p:spPr>
          <a:xfrm>
            <a:off x="457200" y="1774825"/>
            <a:ext cx="8229600" cy="4625975"/>
          </a:xfrm>
          <a:prstGeom prst="rect">
            <a:avLst/>
          </a:prstGeom>
          <a:noFill/>
          <a:ln w="9525">
            <a:noFill/>
          </a:ln>
        </p:spPr>
        <p:txBody>
          <a:bodyPr lIns="54864" tIns="91440"/>
          <a:lstStyle/>
          <a:p>
            <a:pPr lvl="0"/>
            <a:r>
              <a:rPr lang="el-GR" altLang="el-GR" dirty="0"/>
              <a:t>Kλικ για επεξεργασία των στυλ του υποδείγματος</a:t>
            </a:r>
          </a:p>
          <a:p>
            <a:pPr lvl="1"/>
            <a:r>
              <a:rPr lang="el-GR" altLang="el-GR" dirty="0"/>
              <a:t>Δεύτερου επιπέδου</a:t>
            </a:r>
          </a:p>
          <a:p>
            <a:pPr lvl="2"/>
            <a:r>
              <a:rPr lang="el-GR" altLang="el-GR" dirty="0"/>
              <a:t>Τρίτου επιπέδου</a:t>
            </a:r>
          </a:p>
          <a:p>
            <a:pPr lvl="3"/>
            <a:r>
              <a:rPr lang="el-GR" altLang="el-GR" dirty="0"/>
              <a:t>Τέταρτου επιπέδου</a:t>
            </a:r>
          </a:p>
          <a:p>
            <a:pPr lvl="4"/>
            <a:r>
              <a:rPr lang="el-GR" altLang="el-GR" dirty="0"/>
              <a:t>Πέμπτου επιπέδου</a:t>
            </a:r>
            <a:endParaRPr lang="en-US" altLang="el-GR" dirty="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9BF4615-3633-4D55-8637-1EA85688252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23/12/2024</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lvl1pPr algn="r">
              <a:defRPr sz="1200">
                <a:solidFill>
                  <a:srgbClr val="3F3F3F"/>
                </a:solidFill>
                <a:latin typeface="Corbel" panose="020B0503020204020204" pitchFamily="34" charset="0"/>
              </a:defRPr>
            </a:lvl1p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500" b="1" kern="1200">
          <a:solidFill>
            <a:srgbClr val="66AF6C"/>
          </a:solidFill>
          <a:latin typeface="+mj-lt"/>
          <a:ea typeface="+mj-ea"/>
          <a:cs typeface="+mj-cs"/>
        </a:defRPr>
      </a:lvl1pPr>
      <a:lvl2pPr algn="l" rtl="0" eaLnBrk="0" fontAlgn="base" hangingPunct="0">
        <a:spcBef>
          <a:spcPct val="0"/>
        </a:spcBef>
        <a:spcAft>
          <a:spcPct val="0"/>
        </a:spcAft>
        <a:defRPr sz="4500" b="1">
          <a:solidFill>
            <a:srgbClr val="66AF6C"/>
          </a:solidFill>
          <a:latin typeface="Corbel" panose="020B0503020204020204" pitchFamily="34" charset="0"/>
        </a:defRPr>
      </a:lvl2pPr>
      <a:lvl3pPr algn="l" rtl="0" eaLnBrk="0" fontAlgn="base" hangingPunct="0">
        <a:spcBef>
          <a:spcPct val="0"/>
        </a:spcBef>
        <a:spcAft>
          <a:spcPct val="0"/>
        </a:spcAft>
        <a:defRPr sz="4500" b="1">
          <a:solidFill>
            <a:srgbClr val="66AF6C"/>
          </a:solidFill>
          <a:latin typeface="Corbel" panose="020B0503020204020204" pitchFamily="34" charset="0"/>
        </a:defRPr>
      </a:lvl3pPr>
      <a:lvl4pPr algn="l" rtl="0" eaLnBrk="0" fontAlgn="base" hangingPunct="0">
        <a:spcBef>
          <a:spcPct val="0"/>
        </a:spcBef>
        <a:spcAft>
          <a:spcPct val="0"/>
        </a:spcAft>
        <a:defRPr sz="4500" b="1">
          <a:solidFill>
            <a:srgbClr val="66AF6C"/>
          </a:solidFill>
          <a:latin typeface="Corbel" panose="020B0503020204020204" pitchFamily="34" charset="0"/>
        </a:defRPr>
      </a:lvl4pPr>
      <a:lvl5pPr algn="l" rtl="0" eaLnBrk="0" fontAlgn="base" hangingPunct="0">
        <a:spcBef>
          <a:spcPct val="0"/>
        </a:spcBef>
        <a:spcAft>
          <a:spcPct val="0"/>
        </a:spcAft>
        <a:defRPr sz="4500" b="1">
          <a:solidFill>
            <a:srgbClr val="66AF6C"/>
          </a:solidFill>
          <a:latin typeface="Corbel" panose="020B0503020204020204" pitchFamily="34" charset="0"/>
        </a:defRPr>
      </a:lvl5pPr>
      <a:lvl6pPr marL="457200" algn="l" rtl="0" fontAlgn="base">
        <a:spcBef>
          <a:spcPct val="0"/>
        </a:spcBef>
        <a:spcAft>
          <a:spcPct val="0"/>
        </a:spcAft>
        <a:defRPr sz="4500" b="1">
          <a:solidFill>
            <a:srgbClr val="66AF6C"/>
          </a:solidFill>
          <a:latin typeface="Corbel" panose="020B0503020204020204" pitchFamily="34" charset="0"/>
        </a:defRPr>
      </a:lvl6pPr>
      <a:lvl7pPr marL="914400" algn="l" rtl="0" fontAlgn="base">
        <a:spcBef>
          <a:spcPct val="0"/>
        </a:spcBef>
        <a:spcAft>
          <a:spcPct val="0"/>
        </a:spcAft>
        <a:defRPr sz="4500" b="1">
          <a:solidFill>
            <a:srgbClr val="66AF6C"/>
          </a:solidFill>
          <a:latin typeface="Corbel" panose="020B0503020204020204" pitchFamily="34" charset="0"/>
        </a:defRPr>
      </a:lvl7pPr>
      <a:lvl8pPr marL="1371600" algn="l" rtl="0" fontAlgn="base">
        <a:spcBef>
          <a:spcPct val="0"/>
        </a:spcBef>
        <a:spcAft>
          <a:spcPct val="0"/>
        </a:spcAft>
        <a:defRPr sz="4500" b="1">
          <a:solidFill>
            <a:srgbClr val="66AF6C"/>
          </a:solidFill>
          <a:latin typeface="Corbel" panose="020B0503020204020204" pitchFamily="34" charset="0"/>
        </a:defRPr>
      </a:lvl8pPr>
      <a:lvl9pPr marL="1828800" algn="l" rtl="0" fontAlgn="base">
        <a:spcBef>
          <a:spcPct val="0"/>
        </a:spcBef>
        <a:spcAft>
          <a:spcPct val="0"/>
        </a:spcAft>
        <a:defRPr sz="4500" b="1">
          <a:solidFill>
            <a:srgbClr val="66AF6C"/>
          </a:solidFill>
          <a:latin typeface="Corbel" panose="020B0503020204020204" pitchFamily="34" charset="0"/>
        </a:defRPr>
      </a:lvl9pPr>
    </p:titleStyle>
    <p:body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3568" y="1628800"/>
            <a:ext cx="8077200" cy="1673352"/>
          </a:xfrm>
          <a:noFill/>
          <a:ln>
            <a:noFill/>
          </a:ln>
          <a:effectLst/>
          <a:sp3d prstMaterial="plastic"/>
        </p:spPr>
        <p:txBody>
          <a:bodyPr vert="horz" lIns="91440" tIns="0" rIns="45720" bIns="0" rtlCol="0" anchor="t">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Κειμενογλωσσολογία</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n-US"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1</a:t>
            </a:r>
            <a:r>
              <a:rPr kumimoji="0" lang="el-GR"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3</a:t>
            </a:r>
            <a:r>
              <a:rPr kumimoji="0" lang="el-GR" sz="2200" b="1" i="0" u="none" strike="noStrike" kern="1200" cap="none" spc="0" normalizeH="0" baseline="3000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a:t>
            </a:r>
            <a:r>
              <a:rPr kumimoji="0" lang="el-GR"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μάθημα </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Είδη περιγραφής</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7411" name="2 - Θέση περιεχομένου"/>
          <p:cNvSpPr>
            <a:spLocks noGrp="1"/>
          </p:cNvSpPr>
          <p:nvPr>
            <p:ph idx="1" hasCustomPrompt="1"/>
          </p:nvPr>
        </p:nvSpPr>
        <p:spPr>
          <a:xfrm>
            <a:off x="323850" y="1628775"/>
            <a:ext cx="8496300" cy="4824413"/>
          </a:xfrm>
        </p:spPr>
        <p:txBody>
          <a:bodyPr vert="horz" wrap="square" lIns="54864" tIns="91440" rIns="91440" bIns="45720" anchor="t" anchorCtr="0"/>
          <a:lstStyle/>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Διακρίνουμε τις </a:t>
            </a:r>
            <a:r>
              <a:rPr lang="el-GR" altLang="el-GR" sz="2800" b="1" i="1" dirty="0">
                <a:solidFill>
                  <a:srgbClr val="FF0000"/>
                </a:solidFill>
                <a:latin typeface="Times New Roman" panose="02020603050405020304" pitchFamily="18" charset="0"/>
                <a:cs typeface="Times New Roman" panose="02020603050405020304" pitchFamily="18" charset="0"/>
              </a:rPr>
              <a:t>τυπικές</a:t>
            </a:r>
            <a:r>
              <a:rPr lang="el-GR" altLang="el-GR" sz="2800" b="1" dirty="0">
                <a:latin typeface="Times New Roman" panose="02020603050405020304" pitchFamily="18" charset="0"/>
                <a:cs typeface="Times New Roman" panose="02020603050405020304" pitchFamily="18" charset="0"/>
              </a:rPr>
              <a:t>, περισσότερο αντικειμενικές</a:t>
            </a:r>
            <a:r>
              <a:rPr lang="el-GR" altLang="el-GR" sz="2800" dirty="0">
                <a:latin typeface="Times New Roman" panose="02020603050405020304" pitchFamily="18" charset="0"/>
                <a:cs typeface="Times New Roman" panose="02020603050405020304" pitchFamily="18" charset="0"/>
              </a:rPr>
              <a:t>,</a:t>
            </a:r>
            <a:r>
              <a:rPr lang="el-GR" altLang="el-GR" sz="2800" i="1"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rPr>
              <a:t>από τις </a:t>
            </a:r>
            <a:r>
              <a:rPr lang="el-GR" altLang="el-GR" sz="2800" b="1" i="1" dirty="0">
                <a:solidFill>
                  <a:srgbClr val="FF0000"/>
                </a:solidFill>
                <a:latin typeface="Times New Roman" panose="02020603050405020304" pitchFamily="18" charset="0"/>
                <a:cs typeface="Times New Roman" panose="02020603050405020304" pitchFamily="18" charset="0"/>
              </a:rPr>
              <a:t>προσωπικές</a:t>
            </a:r>
            <a:r>
              <a:rPr lang="el-GR" altLang="el-GR" sz="2800" b="1" dirty="0">
                <a:latin typeface="Times New Roman" panose="02020603050405020304" pitchFamily="18" charset="0"/>
                <a:cs typeface="Times New Roman" panose="02020603050405020304" pitchFamily="18" charset="0"/>
              </a:rPr>
              <a:t>, </a:t>
            </a:r>
            <a:r>
              <a:rPr lang="el-GR" altLang="el-GR" sz="2800" b="1" i="1" dirty="0">
                <a:latin typeface="Times New Roman" panose="02020603050405020304" pitchFamily="18" charset="0"/>
                <a:cs typeface="Times New Roman" panose="02020603050405020304" pitchFamily="18" charset="0"/>
              </a:rPr>
              <a:t>καθημερινές</a:t>
            </a:r>
            <a:r>
              <a:rPr lang="el-GR" altLang="el-GR" sz="2800" b="1" dirty="0">
                <a:latin typeface="Times New Roman" panose="02020603050405020304" pitchFamily="18" charset="0"/>
                <a:cs typeface="Times New Roman" panose="02020603050405020304" pitchFamily="18" charset="0"/>
              </a:rPr>
              <a:t>, περισσότερο υποκειμενικές περιγραφές.</a:t>
            </a:r>
            <a:endParaRPr lang="en-US" altLang="el-GR" sz="2800" b="1"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φορά που συνήθως ακολουθείται στην </a:t>
            </a:r>
            <a:r>
              <a:rPr lang="el-GR" altLang="el-GR" sz="2800" b="1" dirty="0">
                <a:latin typeface="Times New Roman" panose="02020603050405020304" pitchFamily="18" charset="0"/>
                <a:cs typeface="Times New Roman" panose="02020603050405020304" pitchFamily="18" charset="0"/>
              </a:rPr>
              <a:t>τυπική περιγραφή</a:t>
            </a:r>
            <a:r>
              <a:rPr lang="el-GR" altLang="el-GR" sz="2800" dirty="0">
                <a:latin typeface="Times New Roman" panose="02020603050405020304" pitchFamily="18" charset="0"/>
                <a:cs typeface="Times New Roman" panose="02020603050405020304" pitchFamily="18" charset="0"/>
              </a:rPr>
              <a:t> είναι η εξής:</a:t>
            </a:r>
            <a:r>
              <a:rPr lang="en-US" altLang="el-GR" sz="2800"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rPr>
              <a:t>Στην αρχή </a:t>
            </a:r>
            <a:r>
              <a:rPr lang="el-GR" altLang="el-GR" sz="2800" dirty="0">
                <a:solidFill>
                  <a:srgbClr val="FF0000"/>
                </a:solidFill>
                <a:latin typeface="Times New Roman" panose="02020603050405020304" pitchFamily="18" charset="0"/>
                <a:cs typeface="Times New Roman" panose="02020603050405020304" pitchFamily="18" charset="0"/>
              </a:rPr>
              <a:t>ονομάζεται</a:t>
            </a:r>
            <a:r>
              <a:rPr lang="el-GR" altLang="el-GR" sz="2800" dirty="0">
                <a:latin typeface="Times New Roman" panose="02020603050405020304" pitchFamily="18" charset="0"/>
                <a:cs typeface="Times New Roman" panose="02020603050405020304" pitchFamily="18" charset="0"/>
              </a:rPr>
              <a:t> ό,τι πρόκειται να περιγραφεί, στη συνέχεια </a:t>
            </a:r>
            <a:r>
              <a:rPr lang="el-GR" altLang="el-GR" sz="2800" dirty="0">
                <a:solidFill>
                  <a:srgbClr val="FF0000"/>
                </a:solidFill>
                <a:latin typeface="Times New Roman" panose="02020603050405020304" pitchFamily="18" charset="0"/>
                <a:cs typeface="Times New Roman" panose="02020603050405020304" pitchFamily="18" charset="0"/>
              </a:rPr>
              <a:t>κατηγοριοποιείται</a:t>
            </a:r>
            <a:r>
              <a:rPr lang="el-GR" altLang="el-GR" sz="2800" dirty="0">
                <a:latin typeface="Times New Roman" panose="02020603050405020304" pitchFamily="18" charset="0"/>
                <a:cs typeface="Times New Roman" panose="02020603050405020304" pitchFamily="18" charset="0"/>
              </a:rPr>
              <a:t>, και μετά </a:t>
            </a:r>
            <a:r>
              <a:rPr lang="el-GR" altLang="el-GR" sz="2800" dirty="0">
                <a:solidFill>
                  <a:srgbClr val="FF0000"/>
                </a:solidFill>
                <a:latin typeface="Times New Roman" panose="02020603050405020304" pitchFamily="18" charset="0"/>
                <a:cs typeface="Times New Roman" panose="02020603050405020304" pitchFamily="18" charset="0"/>
              </a:rPr>
              <a:t>αναφέρονται τα χαρακτηριστικά του γνωρίσματα</a:t>
            </a:r>
            <a:r>
              <a:rPr lang="el-GR" altLang="el-GR" sz="2800" dirty="0">
                <a:latin typeface="Times New Roman" panose="02020603050405020304" pitchFamily="18" charset="0"/>
                <a:cs typeface="Times New Roman" panose="02020603050405020304" pitchFamily="18" charset="0"/>
              </a:rPr>
              <a:t>, οι ιδιότητες των γνωρισμάτων του κ.ο.κ.</a:t>
            </a:r>
          </a:p>
          <a:p>
            <a:pPr eaLnBrk="1" hangingPunct="1">
              <a:buNone/>
            </a:pPr>
            <a:endParaRPr lang="el-GR" alt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Παράδειγμα τυπικής περιγραφής</a:t>
            </a:r>
            <a:endParaRPr kumimoji="0" lang="el-GR" sz="3200" b="0"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endParaRPr>
          </a:p>
        </p:txBody>
      </p:sp>
      <p:graphicFrame>
        <p:nvGraphicFramePr>
          <p:cNvPr id="18435" name="Content Placeholder 18434"/>
          <p:cNvGraphicFramePr>
            <a:graphicFrameLocks noGrp="1"/>
          </p:cNvGraphicFramePr>
          <p:nvPr>
            <p:ph idx="1" hasCustomPrompt="1"/>
          </p:nvPr>
        </p:nvGraphicFramePr>
        <p:xfrm>
          <a:off x="468313" y="1700213"/>
          <a:ext cx="7056438" cy="5029835"/>
        </p:xfrm>
        <a:graphic>
          <a:graphicData uri="http://schemas.openxmlformats.org/drawingml/2006/table">
            <a:tbl>
              <a:tblPr/>
              <a:tblGrid>
                <a:gridCol w="3529013">
                  <a:extLst>
                    <a:ext uri="{9D8B030D-6E8A-4147-A177-3AD203B41FA5}">
                      <a16:colId xmlns:a16="http://schemas.microsoft.com/office/drawing/2014/main" val="20000"/>
                    </a:ext>
                  </a:extLst>
                </a:gridCol>
                <a:gridCol w="3527425">
                  <a:extLst>
                    <a:ext uri="{9D8B030D-6E8A-4147-A177-3AD203B41FA5}">
                      <a16:colId xmlns:a16="http://schemas.microsoft.com/office/drawing/2014/main" val="20001"/>
                    </a:ext>
                  </a:extLst>
                </a:gridCol>
              </a:tblGrid>
              <a:tr h="365125">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Οι θαλάσσιες χελώνες </a:t>
                      </a:r>
                    </a:p>
                    <a:p>
                      <a:pPr lvl="0" eaLnBrk="1" hangingPunct="1">
                        <a:buNone/>
                      </a:pPr>
                      <a:endParaRPr b="1" dirty="0">
                        <a:solidFill>
                          <a:srgbClr val="FFFFFF"/>
                        </a:solidFill>
                        <a:latin typeface="Times New Roman" panose="02020603050405020304" pitchFamily="18" charset="0"/>
                        <a:cs typeface="Times New Roman" panose="02020603050405020304" pitchFamily="18" charset="0"/>
                      </a:endParaRPr>
                    </a:p>
                    <a:p>
                      <a:pPr lvl="0" eaLnBrk="1" hangingPunct="1">
                        <a:buNone/>
                      </a:pPr>
                      <a:r>
                        <a:rPr b="1" dirty="0">
                          <a:solidFill>
                            <a:srgbClr val="FFFFFF"/>
                          </a:solidFill>
                          <a:latin typeface="Times New Roman" panose="02020603050405020304" pitchFamily="18" charset="0"/>
                          <a:cs typeface="Times New Roman" panose="02020603050405020304" pitchFamily="18" charset="0"/>
                        </a:rPr>
                        <a:t>είναι ψυχρόαιμες. Η θερμοκρασία</a:t>
                      </a:r>
                      <a:r>
                        <a:rPr lang="en-US" altLang="x-none" b="1" dirty="0">
                          <a:solidFill>
                            <a:srgbClr val="FFFFFF"/>
                          </a:solidFill>
                          <a:latin typeface="Times New Roman" panose="02020603050405020304" pitchFamily="18" charset="0"/>
                          <a:cs typeface="Times New Roman" panose="02020603050405020304" pitchFamily="18" charset="0"/>
                        </a:rPr>
                        <a:t> </a:t>
                      </a:r>
                      <a:r>
                        <a:rPr b="1" dirty="0">
                          <a:solidFill>
                            <a:srgbClr val="FFFFFF"/>
                          </a:solidFill>
                          <a:latin typeface="Times New Roman" panose="02020603050405020304" pitchFamily="18" charset="0"/>
                          <a:cs typeface="Times New Roman" panose="02020603050405020304" pitchFamily="18" charset="0"/>
                        </a:rPr>
                        <a:t>του σώματός τους εξαρτάται από το περιβάλλον στο οποίο ζουν.</a:t>
                      </a:r>
                    </a:p>
                    <a:p>
                      <a:pPr lvl="0" eaLnBrk="1" hangingPunct="1">
                        <a:buNone/>
                      </a:pPr>
                      <a:endParaRPr b="1" dirty="0">
                        <a:solidFill>
                          <a:srgbClr val="FFFFFF"/>
                        </a:solidFill>
                        <a:latin typeface="Times New Roman" panose="02020603050405020304" pitchFamily="18" charset="0"/>
                        <a:cs typeface="Times New Roman" panose="02020603050405020304" pitchFamily="18" charset="0"/>
                      </a:endParaRPr>
                    </a:p>
                    <a:p>
                      <a:pPr lvl="0" eaLnBrk="1" hangingPunct="1">
                        <a:buNone/>
                      </a:pPr>
                      <a:r>
                        <a:rPr b="1" dirty="0">
                          <a:solidFill>
                            <a:srgbClr val="FFFFFF"/>
                          </a:solidFill>
                          <a:latin typeface="Times New Roman" panose="02020603050405020304" pitchFamily="18" charset="0"/>
                          <a:cs typeface="Times New Roman" panose="02020603050405020304" pitchFamily="18" charset="0"/>
                        </a:rPr>
                        <a:t>Έχουν ένα κέλυφος σαν σκληρό κουτί, που προστατεύει το μαλακό μέρος του σώματος και τα όργανα. Αποτελείται από ένα ραχιαίο τμήμα και</a:t>
                      </a:r>
                      <a:r>
                        <a:rPr lang="en-US" altLang="x-none" b="1" dirty="0">
                          <a:solidFill>
                            <a:srgbClr val="FFFFFF"/>
                          </a:solidFill>
                          <a:latin typeface="Times New Roman" panose="02020603050405020304" pitchFamily="18" charset="0"/>
                          <a:cs typeface="Times New Roman" panose="02020603050405020304" pitchFamily="18" charset="0"/>
                        </a:rPr>
                        <a:t> </a:t>
                      </a:r>
                      <a:r>
                        <a:rPr b="1" dirty="0">
                          <a:solidFill>
                            <a:srgbClr val="FFFFFF"/>
                          </a:solidFill>
                          <a:latin typeface="Times New Roman" panose="02020603050405020304" pitchFamily="18" charset="0"/>
                          <a:cs typeface="Times New Roman" panose="02020603050405020304" pitchFamily="18" charset="0"/>
                        </a:rPr>
                        <a:t>από ένα χαμηλότερο κοιλιακό. Οι θαλάσσιες χελώνες κρύβονται μέσα στο</a:t>
                      </a:r>
                      <a:r>
                        <a:rPr lang="en-US" altLang="x-none" b="1" dirty="0">
                          <a:solidFill>
                            <a:srgbClr val="FFFFFF"/>
                          </a:solidFill>
                          <a:latin typeface="Times New Roman" panose="02020603050405020304" pitchFamily="18" charset="0"/>
                          <a:cs typeface="Times New Roman" panose="02020603050405020304" pitchFamily="18" charset="0"/>
                        </a:rPr>
                        <a:t> </a:t>
                      </a:r>
                      <a:r>
                        <a:rPr b="1" dirty="0">
                          <a:solidFill>
                            <a:srgbClr val="FFFFFF"/>
                          </a:solidFill>
                          <a:latin typeface="Times New Roman" panose="02020603050405020304" pitchFamily="18" charset="0"/>
                          <a:cs typeface="Times New Roman" panose="02020603050405020304" pitchFamily="18" charset="0"/>
                        </a:rPr>
                        <a:t>καβούκι τους όταν θέλουν να προστατευτούν. Έχουν τέσσερα άκρα-πτερύγια που τις βοηθούν να κολυμπούν.</a:t>
                      </a:r>
                    </a:p>
                    <a:p>
                      <a:pPr lvl="0" eaLnBrk="1" hangingPunct="1">
                        <a:buNone/>
                      </a:pPr>
                      <a:endParaRPr lang="en-US" b="1" dirty="0">
                        <a:solidFill>
                          <a:srgbClr val="FFFFFF"/>
                        </a:solidFill>
                        <a:latin typeface="Corbel" panose="020B0503020204020204" pitchFamily="34" charset="0"/>
                      </a:endParaRPr>
                    </a:p>
                  </a:txBody>
                  <a:tcPr marL="91436" marR="91436">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Ονομασία </a:t>
                      </a:r>
                      <a:endParaRPr lang="en-US" b="1" dirty="0">
                        <a:solidFill>
                          <a:srgbClr val="FFFFFF"/>
                        </a:solidFill>
                        <a:latin typeface="Corbel" panose="020B0503020204020204" pitchFamily="34" charset="0"/>
                      </a:endParaRPr>
                    </a:p>
                  </a:txBody>
                  <a:tcPr marL="91436" marR="91436">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41350">
                <a:tc vMerge="1">
                  <a:txBody>
                    <a:bodyPr/>
                    <a:lstStyle/>
                    <a:p>
                      <a:endParaRPr lang="el-GR"/>
                    </a:p>
                  </a:txBody>
                  <a:tcPr>
                    <a:lnL w="12700" cap="flat" cmpd="sng">
                      <a:solidFill>
                        <a:schemeClr val="bg1"/>
                      </a:solidFill>
                      <a:prstDash val="solid"/>
                      <a:headEnd type="none" w="med" len="med"/>
                      <a:tailEnd type="none" w="med" len="med"/>
                    </a:lnL>
                    <a:lnR w="38100" cap="flat" cmpd="sng">
                      <a:solidFill>
                        <a:schemeClr val="bg1"/>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dirty="0">
                          <a:solidFill>
                            <a:srgbClr val="000000"/>
                          </a:solidFill>
                          <a:latin typeface="Times New Roman" panose="02020603050405020304" pitchFamily="18" charset="0"/>
                          <a:cs typeface="Times New Roman" panose="02020603050405020304" pitchFamily="18" charset="0"/>
                        </a:rPr>
                        <a:t>Κατηγοριοποίηση</a:t>
                      </a:r>
                      <a:endParaRPr lang="en-US" dirty="0">
                        <a:solidFill>
                          <a:srgbClr val="000000"/>
                        </a:solidFill>
                        <a:latin typeface="Corbel" panose="020B0503020204020204" pitchFamily="34" charset="0"/>
                      </a:endParaRPr>
                    </a:p>
                  </a:txBody>
                  <a:tcPr marL="91436" marR="91436">
                    <a:lnL w="381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extLst>
                  <a:ext uri="{0D108BD9-81ED-4DB2-BD59-A6C34878D82A}">
                    <a16:rowId xmlns:a16="http://schemas.microsoft.com/office/drawing/2014/main" val="10001"/>
                  </a:ext>
                </a:extLst>
              </a:tr>
              <a:tr h="4022725">
                <a:tc vMerge="1">
                  <a:txBody>
                    <a:bodyPr/>
                    <a:lstStyle/>
                    <a:p>
                      <a:endParaRPr lang="el-GR"/>
                    </a:p>
                  </a:txBody>
                  <a:tcPr>
                    <a:lnL w="12700" cap="flat" cmpd="sng">
                      <a:solidFill>
                        <a:schemeClr val="bg1"/>
                      </a:solidFill>
                      <a:prstDash val="solid"/>
                      <a:headEnd type="none" w="med" len="med"/>
                      <a:tailEnd type="none" w="med" len="med"/>
                    </a:lnL>
                    <a:lnR w="38100" cap="flat" cmpd="sng">
                      <a:solidFill>
                        <a:schemeClr val="bg1"/>
                      </a:solidFill>
                      <a:prstDash val="solid"/>
                      <a:headEnd type="none" w="med" len="med"/>
                      <a:tailEnd type="none" w="med" len="med"/>
                    </a:lnR>
                    <a:lnB w="38100" cap="flat" cmpd="sng">
                      <a:solidFill>
                        <a:schemeClr val="bg1"/>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lang="en-US" altLang="x-none" dirty="0">
                          <a:solidFill>
                            <a:srgbClr val="000000"/>
                          </a:solidFill>
                          <a:latin typeface="Times New Roman" panose="02020603050405020304" pitchFamily="18" charset="0"/>
                          <a:cs typeface="Times New Roman" panose="02020603050405020304" pitchFamily="18" charset="0"/>
                        </a:rPr>
                        <a:t> </a:t>
                      </a:r>
                      <a:endParaRPr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dirty="0">
                          <a:solidFill>
                            <a:srgbClr val="000000"/>
                          </a:solidFill>
                          <a:latin typeface="Times New Roman" panose="02020603050405020304" pitchFamily="18" charset="0"/>
                          <a:cs typeface="Times New Roman" panose="02020603050405020304" pitchFamily="18" charset="0"/>
                        </a:rPr>
                        <a:t>Χαρακτηριστικά</a:t>
                      </a:r>
                      <a:r>
                        <a:rPr lang="en-US" altLang="x-none" dirty="0">
                          <a:solidFill>
                            <a:srgbClr val="000000"/>
                          </a:solidFill>
                          <a:latin typeface="Times New Roman" panose="02020603050405020304" pitchFamily="18" charset="0"/>
                          <a:cs typeface="Times New Roman" panose="02020603050405020304" pitchFamily="18" charset="0"/>
                        </a:rPr>
                        <a:t> </a:t>
                      </a:r>
                      <a:r>
                        <a:rPr dirty="0">
                          <a:solidFill>
                            <a:srgbClr val="000000"/>
                          </a:solidFill>
                          <a:latin typeface="Times New Roman" panose="02020603050405020304" pitchFamily="18" charset="0"/>
                          <a:cs typeface="Times New Roman" panose="02020603050405020304" pitchFamily="18" charset="0"/>
                        </a:rPr>
                        <a:t>γνωρίσματα και ιδιότητες</a:t>
                      </a:r>
                      <a:endParaRPr lang="en-US" dirty="0">
                        <a:solidFill>
                          <a:srgbClr val="000000"/>
                        </a:solidFill>
                        <a:latin typeface="Corbel" panose="020B0503020204020204" pitchFamily="34" charset="0"/>
                      </a:endParaRPr>
                    </a:p>
                  </a:txBody>
                  <a:tcPr marL="91436" marR="91436">
                    <a:lnL w="381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Προσωπικές περιγραφές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9459" name="2 - Θέση περιεχομένου"/>
          <p:cNvSpPr>
            <a:spLocks noGrp="1"/>
          </p:cNvSpPr>
          <p:nvPr>
            <p:ph idx="1" hasCustomPrompt="1"/>
          </p:nvPr>
        </p:nvSpPr>
        <p:spPr>
          <a:xfrm>
            <a:off x="0" y="1557338"/>
            <a:ext cx="9144000" cy="5111750"/>
          </a:xfrm>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Οι </a:t>
            </a:r>
            <a:r>
              <a:rPr lang="el-GR" altLang="el-GR" sz="2400" b="1" dirty="0">
                <a:latin typeface="Times New Roman" panose="02020603050405020304" pitchFamily="18" charset="0"/>
                <a:cs typeface="Times New Roman" panose="02020603050405020304" pitchFamily="18" charset="0"/>
              </a:rPr>
              <a:t>προσωπικές, καθημερινές περιγραφές</a:t>
            </a:r>
            <a:r>
              <a:rPr lang="el-GR" altLang="el-GR" sz="2400" dirty="0">
                <a:latin typeface="Times New Roman" panose="02020603050405020304" pitchFamily="18" charset="0"/>
                <a:cs typeface="Times New Roman" panose="02020603050405020304" pitchFamily="18" charset="0"/>
              </a:rPr>
              <a:t> συχνά </a:t>
            </a:r>
            <a:r>
              <a:rPr lang="el-GR" altLang="el-GR" sz="2400" dirty="0">
                <a:solidFill>
                  <a:srgbClr val="FF0000"/>
                </a:solidFill>
                <a:latin typeface="Times New Roman" panose="02020603050405020304" pitchFamily="18" charset="0"/>
                <a:cs typeface="Times New Roman" panose="02020603050405020304" pitchFamily="18" charset="0"/>
              </a:rPr>
              <a:t>αποκλίνουν από την αυστηρή δομή</a:t>
            </a:r>
            <a:r>
              <a:rPr lang="el-GR" altLang="el-GR" sz="2400" dirty="0">
                <a:latin typeface="Times New Roman" panose="02020603050405020304" pitchFamily="18" charset="0"/>
                <a:cs typeface="Times New Roman" panose="02020603050405020304" pitchFamily="18" charset="0"/>
              </a:rPr>
              <a:t>.</a:t>
            </a:r>
          </a:p>
          <a:p>
            <a:pPr eaLnBrk="1" hangingPunct="1">
              <a:buNone/>
            </a:pP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Η περιγραφή που κάνει </a:t>
            </a:r>
            <a:r>
              <a:rPr lang="el-GR" altLang="el-GR" sz="2400" b="1" dirty="0">
                <a:latin typeface="Times New Roman" panose="02020603050405020304" pitchFamily="18" charset="0"/>
                <a:cs typeface="Times New Roman" panose="02020603050405020304" pitchFamily="18" charset="0"/>
              </a:rPr>
              <a:t>ένα παιδί για ένα παιχνίδι του </a:t>
            </a:r>
            <a:r>
              <a:rPr lang="el-GR" altLang="el-GR" sz="2400" dirty="0">
                <a:latin typeface="Times New Roman" panose="02020603050405020304" pitchFamily="18" charset="0"/>
                <a:cs typeface="Times New Roman" panose="02020603050405020304" pitchFamily="18" charset="0"/>
              </a:rPr>
              <a:t>μπορεί να ξεκινήσει με την </a:t>
            </a:r>
            <a:r>
              <a:rPr lang="el-GR" altLang="el-GR" sz="2400" b="1" dirty="0">
                <a:latin typeface="Times New Roman" panose="02020603050405020304" pitchFamily="18" charset="0"/>
                <a:cs typeface="Times New Roman" panose="02020603050405020304" pitchFamily="18" charset="0"/>
              </a:rPr>
              <a:t>ονομασία</a:t>
            </a:r>
            <a:r>
              <a:rPr lang="el-GR" altLang="el-GR" sz="2400" dirty="0">
                <a:latin typeface="Times New Roman" panose="02020603050405020304" pitchFamily="18" charset="0"/>
                <a:cs typeface="Times New Roman" panose="02020603050405020304" pitchFamily="18" charset="0"/>
              </a:rPr>
              <a:t> και την </a:t>
            </a:r>
            <a:r>
              <a:rPr lang="el-GR" altLang="el-GR" sz="2400" b="1" dirty="0">
                <a:latin typeface="Times New Roman" panose="02020603050405020304" pitchFamily="18" charset="0"/>
                <a:cs typeface="Times New Roman" panose="02020603050405020304" pitchFamily="18" charset="0"/>
              </a:rPr>
              <a:t>κατηγοριοποίησή</a:t>
            </a:r>
            <a:r>
              <a:rPr lang="el-GR" altLang="el-GR" sz="2400" dirty="0">
                <a:latin typeface="Times New Roman" panose="02020603050405020304" pitchFamily="18" charset="0"/>
                <a:cs typeface="Times New Roman" panose="02020603050405020304" pitchFamily="18" charset="0"/>
              </a:rPr>
              <a:t> του (ζωάκι, κούκλα, αυτοκίνητο κτλ.) και να συνεχίσει με την </a:t>
            </a:r>
            <a:r>
              <a:rPr lang="el-GR" altLang="el-GR" sz="2400" b="1" dirty="0">
                <a:latin typeface="Times New Roman" panose="02020603050405020304" pitchFamily="18" charset="0"/>
                <a:cs typeface="Times New Roman" panose="02020603050405020304" pitchFamily="18" charset="0"/>
              </a:rPr>
              <a:t>εμφάνισή</a:t>
            </a:r>
            <a:r>
              <a:rPr lang="el-GR" altLang="el-GR" sz="2400" dirty="0">
                <a:latin typeface="Times New Roman" panose="02020603050405020304" pitchFamily="18" charset="0"/>
                <a:cs typeface="Times New Roman" panose="02020603050405020304" pitchFamily="18" charset="0"/>
              </a:rPr>
              <a:t> του (χρώμα, σχήμα, μέγεθος κτλ.).</a:t>
            </a: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b="1" dirty="0">
                <a:latin typeface="Times New Roman" panose="02020603050405020304" pitchFamily="18" charset="0"/>
                <a:cs typeface="Times New Roman" panose="02020603050405020304" pitchFamily="18" charset="0"/>
              </a:rPr>
              <a:t>Επιπλέον όμως </a:t>
            </a:r>
            <a:r>
              <a:rPr lang="el-GR" altLang="el-GR" sz="2400" dirty="0">
                <a:latin typeface="Times New Roman" panose="02020603050405020304" pitchFamily="18" charset="0"/>
                <a:cs typeface="Times New Roman" panose="02020603050405020304" pitchFamily="18" charset="0"/>
              </a:rPr>
              <a:t>μπορεί να αναφερθεί στη </a:t>
            </a:r>
            <a:r>
              <a:rPr lang="el-GR" altLang="el-GR" sz="2400" b="1" i="1" dirty="0">
                <a:solidFill>
                  <a:srgbClr val="FF0000"/>
                </a:solidFill>
                <a:latin typeface="Times New Roman" panose="02020603050405020304" pitchFamily="18" charset="0"/>
                <a:cs typeface="Times New Roman" panose="02020603050405020304" pitchFamily="18" charset="0"/>
              </a:rPr>
              <a:t>σχέση</a:t>
            </a:r>
            <a:r>
              <a:rPr lang="el-GR" altLang="el-GR" sz="2400" dirty="0">
                <a:latin typeface="Times New Roman" panose="02020603050405020304" pitchFamily="18" charset="0"/>
                <a:cs typeface="Times New Roman" panose="02020603050405020304" pitchFamily="18" charset="0"/>
              </a:rPr>
              <a:t> που έχει με το παιχνίδι, στον </a:t>
            </a:r>
            <a:r>
              <a:rPr lang="el-GR" altLang="el-GR" sz="2400" b="1" dirty="0">
                <a:solidFill>
                  <a:srgbClr val="FF0000"/>
                </a:solidFill>
                <a:latin typeface="Times New Roman" panose="02020603050405020304" pitchFamily="18" charset="0"/>
                <a:cs typeface="Times New Roman" panose="02020603050405020304" pitchFamily="18" charset="0"/>
              </a:rPr>
              <a:t>τρόπο</a:t>
            </a:r>
            <a:r>
              <a:rPr lang="el-GR" altLang="el-GR" sz="2400" b="1" dirty="0">
                <a:latin typeface="Times New Roman" panose="02020603050405020304" pitchFamily="18" charset="0"/>
                <a:cs typeface="Times New Roman" panose="02020603050405020304" pitchFamily="18" charset="0"/>
              </a:rPr>
              <a:t> με τον οποίο το χρησιμοποιεί </a:t>
            </a:r>
            <a:r>
              <a:rPr lang="el-GR" altLang="el-GR" sz="2400" dirty="0">
                <a:latin typeface="Times New Roman" panose="02020603050405020304" pitchFamily="18" charset="0"/>
                <a:cs typeface="Times New Roman" panose="02020603050405020304" pitchFamily="18" charset="0"/>
              </a:rPr>
              <a:t>κτλ.</a:t>
            </a: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Παρουσιάζεται δηλαδή και </a:t>
            </a:r>
            <a:r>
              <a:rPr lang="el-GR" altLang="el-GR" sz="2800" dirty="0">
                <a:latin typeface="Times New Roman" panose="02020603050405020304" pitchFamily="18" charset="0"/>
                <a:cs typeface="Times New Roman" panose="02020603050405020304" pitchFamily="18" charset="0"/>
              </a:rPr>
              <a:t>η </a:t>
            </a:r>
            <a:r>
              <a:rPr lang="el-GR" altLang="el-GR" b="1" dirty="0">
                <a:latin typeface="Times New Roman" panose="02020603050405020304" pitchFamily="18" charset="0"/>
                <a:cs typeface="Times New Roman" panose="02020603050405020304" pitchFamily="18" charset="0"/>
              </a:rPr>
              <a:t>ανάμειξη</a:t>
            </a:r>
            <a:r>
              <a:rPr lang="el-GR" altLang="el-GR" sz="2800" dirty="0">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rPr>
              <a:t>του περιγράφοντος με το περιγραφόμενο.</a:t>
            </a:r>
          </a:p>
          <a:p>
            <a:pPr eaLnBrk="1" hangingPunct="1"/>
            <a:endParaRPr lang="el-GR" alt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Προσωπικές και τυπικές περιγραφές</a:t>
            </a:r>
          </a:p>
        </p:txBody>
      </p:sp>
      <p:sp>
        <p:nvSpPr>
          <p:cNvPr id="20483" name="2 - Θέση περιεχομένου"/>
          <p:cNvSpPr>
            <a:spLocks noGrp="1"/>
          </p:cNvSpPr>
          <p:nvPr>
            <p:ph idx="1" hasCustomPrompt="1"/>
          </p:nvPr>
        </p:nvSpPr>
        <p:spPr>
          <a:xfrm>
            <a:off x="0" y="1628775"/>
            <a:ext cx="8964613" cy="5040313"/>
          </a:xfrm>
        </p:spPr>
        <p:txBody>
          <a:bodyPr vert="horz" wrap="square" lIns="54864" tIns="91440" rIns="91440" bIns="45720" anchor="t" anchorCtr="0"/>
          <a:lstStyle/>
          <a:p>
            <a:pPr eaLnBrk="1" hangingPunct="1"/>
            <a:r>
              <a:rPr lang="el-GR" altLang="el-GR" dirty="0">
                <a:latin typeface="Times New Roman" panose="02020603050405020304" pitchFamily="18" charset="0"/>
                <a:cs typeface="Times New Roman" panose="02020603050405020304" pitchFamily="18" charset="0"/>
              </a:rPr>
              <a:t>Οι </a:t>
            </a:r>
            <a:r>
              <a:rPr lang="el-GR" altLang="el-GR" b="1" dirty="0">
                <a:latin typeface="Times New Roman" panose="02020603050405020304" pitchFamily="18" charset="0"/>
                <a:cs typeface="Times New Roman" panose="02020603050405020304" pitchFamily="18" charset="0"/>
              </a:rPr>
              <a:t>προσωπικές, καθημερινές περιγραφές</a:t>
            </a:r>
            <a:r>
              <a:rPr lang="el-GR" altLang="el-GR" dirty="0">
                <a:latin typeface="Times New Roman" panose="02020603050405020304" pitchFamily="18" charset="0"/>
                <a:cs typeface="Times New Roman" panose="02020603050405020304" pitchFamily="18" charset="0"/>
              </a:rPr>
              <a:t> αναφέρονται συνήθως σε </a:t>
            </a:r>
            <a:r>
              <a:rPr lang="el-GR" altLang="el-GR" dirty="0">
                <a:solidFill>
                  <a:srgbClr val="FF0000"/>
                </a:solidFill>
                <a:latin typeface="Times New Roman" panose="02020603050405020304" pitchFamily="18" charset="0"/>
                <a:cs typeface="Times New Roman" panose="02020603050405020304" pitchFamily="18" charset="0"/>
              </a:rPr>
              <a:t>μεμονωμένα πράγματα</a:t>
            </a:r>
            <a:r>
              <a:rPr lang="el-GR" altLang="el-GR" dirty="0">
                <a:latin typeface="Times New Roman" panose="02020603050405020304" pitchFamily="18" charset="0"/>
                <a:cs typeface="Times New Roman" panose="02020603050405020304" pitchFamily="18" charset="0"/>
              </a:rPr>
              <a:t>, π.χ. </a:t>
            </a:r>
            <a:r>
              <a:rPr lang="el-GR" altLang="el-GR" i="1" dirty="0">
                <a:latin typeface="Times New Roman" panose="02020603050405020304" pitchFamily="18" charset="0"/>
                <a:cs typeface="Times New Roman" panose="02020603050405020304" pitchFamily="18" charset="0"/>
              </a:rPr>
              <a:t>στο αγαπημένο μου παιχνίδι, στο σπίτι μου, στο αυτοκίνητό μου</a:t>
            </a:r>
            <a:r>
              <a:rPr lang="el-GR" altLang="el-GR" dirty="0">
                <a:latin typeface="Times New Roman" panose="02020603050405020304" pitchFamily="18" charset="0"/>
                <a:cs typeface="Times New Roman" panose="02020603050405020304" pitchFamily="18" charset="0"/>
              </a:rPr>
              <a:t> κτλ.</a:t>
            </a:r>
          </a:p>
          <a:p>
            <a:pPr eaLnBrk="1" hangingPunct="1"/>
            <a:endParaRPr lang="el-GR" altLang="el-GR" dirty="0">
              <a:latin typeface="Times New Roman" panose="02020603050405020304" pitchFamily="18" charset="0"/>
              <a:cs typeface="Times New Roman" panose="02020603050405020304" pitchFamily="18" charset="0"/>
            </a:endParaRPr>
          </a:p>
          <a:p>
            <a:pPr eaLnBrk="1" hangingPunct="1"/>
            <a:r>
              <a:rPr lang="el-GR" altLang="el-GR" u="sng" dirty="0">
                <a:latin typeface="Times New Roman" panose="02020603050405020304" pitchFamily="18" charset="0"/>
                <a:cs typeface="Times New Roman" panose="02020603050405020304" pitchFamily="18" charset="0"/>
              </a:rPr>
              <a:t>Αντίθετα</a:t>
            </a:r>
            <a:r>
              <a:rPr lang="el-GR" altLang="el-GR" dirty="0">
                <a:latin typeface="Times New Roman" panose="02020603050405020304" pitchFamily="18" charset="0"/>
                <a:cs typeface="Times New Roman" panose="02020603050405020304" pitchFamily="18" charset="0"/>
              </a:rPr>
              <a:t>, </a:t>
            </a:r>
            <a:r>
              <a:rPr lang="el-GR" altLang="el-GR" b="1" dirty="0">
                <a:latin typeface="Times New Roman" panose="02020603050405020304" pitchFamily="18" charset="0"/>
                <a:cs typeface="Times New Roman" panose="02020603050405020304" pitchFamily="18" charset="0"/>
              </a:rPr>
              <a:t>οι τυπικές περιγραφές</a:t>
            </a:r>
            <a:r>
              <a:rPr lang="el-GR" altLang="el-GR" dirty="0">
                <a:latin typeface="Times New Roman" panose="02020603050405020304" pitchFamily="18" charset="0"/>
                <a:cs typeface="Times New Roman" panose="02020603050405020304" pitchFamily="18" charset="0"/>
              </a:rPr>
              <a:t> αναφέρονται συνήθως σε </a:t>
            </a:r>
            <a:r>
              <a:rPr lang="el-GR" altLang="el-GR" dirty="0">
                <a:solidFill>
                  <a:srgbClr val="FF0000"/>
                </a:solidFill>
                <a:latin typeface="Times New Roman" panose="02020603050405020304" pitchFamily="18" charset="0"/>
                <a:cs typeface="Times New Roman" panose="02020603050405020304" pitchFamily="18" charset="0"/>
              </a:rPr>
              <a:t>κατηγορίες πραγμάτων, </a:t>
            </a:r>
            <a:r>
              <a:rPr lang="el-GR" altLang="el-GR" dirty="0">
                <a:latin typeface="Times New Roman" panose="02020603050405020304" pitchFamily="18" charset="0"/>
                <a:cs typeface="Times New Roman" panose="02020603050405020304" pitchFamily="18" charset="0"/>
              </a:rPr>
              <a:t>π.χ. </a:t>
            </a:r>
            <a:r>
              <a:rPr lang="el-GR" altLang="el-GR" i="1" dirty="0">
                <a:latin typeface="Times New Roman" panose="02020603050405020304" pitchFamily="18" charset="0"/>
                <a:cs typeface="Times New Roman" panose="02020603050405020304" pitchFamily="18" charset="0"/>
              </a:rPr>
              <a:t>στις χελώνες, στα ηφαίστεια, στους μαγνήτες, στα ονοματικά σύνολα, στα φωνήματα</a:t>
            </a:r>
            <a:r>
              <a:rPr lang="el-GR" altLang="el-GR" dirty="0">
                <a:latin typeface="Times New Roman" panose="02020603050405020304" pitchFamily="18" charset="0"/>
                <a:cs typeface="Times New Roman" panose="02020603050405020304" pitchFamily="18" charset="0"/>
              </a:rPr>
              <a:t> κτλ.</a:t>
            </a: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323215" y="589915"/>
            <a:ext cx="8363585" cy="615950"/>
          </a:xfrm>
        </p:spPr>
        <p:txBody>
          <a:bodyPr/>
          <a:lstStyle/>
          <a:p>
            <a:r>
              <a:rPr lang="el-GR" b="1" dirty="0"/>
              <a:t> </a:t>
            </a:r>
            <a:r>
              <a:rPr lang="el-GR" sz="4000" b="1" dirty="0">
                <a:latin typeface="Times New Roman" panose="02020603050405020304" pitchFamily="18" charset="0"/>
                <a:cs typeface="Times New Roman" panose="02020603050405020304" pitchFamily="18" charset="0"/>
              </a:rPr>
              <a:t>Π</a:t>
            </a:r>
            <a:r>
              <a:rPr lang="el-GR" altLang="en-US" sz="4000" b="1" dirty="0">
                <a:latin typeface="Times New Roman" panose="02020603050405020304" pitchFamily="18" charset="0"/>
                <a:cs typeface="Times New Roman" panose="02020603050405020304" pitchFamily="18" charset="0"/>
              </a:rPr>
              <a:t>αραδείγματα π</a:t>
            </a:r>
            <a:r>
              <a:rPr lang="el-GR" sz="4000" b="1" dirty="0">
                <a:latin typeface="Times New Roman" panose="02020603050405020304" pitchFamily="18" charset="0"/>
                <a:cs typeface="Times New Roman" panose="02020603050405020304" pitchFamily="18" charset="0"/>
              </a:rPr>
              <a:t>εριγραφής</a:t>
            </a:r>
          </a:p>
        </p:txBody>
      </p:sp>
      <p:sp>
        <p:nvSpPr>
          <p:cNvPr id="6" name="Θέση περιεχομένου 5"/>
          <p:cNvSpPr>
            <a:spLocks noGrp="1"/>
          </p:cNvSpPr>
          <p:nvPr>
            <p:ph idx="1"/>
          </p:nvPr>
        </p:nvSpPr>
        <p:spPr>
          <a:xfrm>
            <a:off x="6985" y="1560830"/>
            <a:ext cx="9102725" cy="5252720"/>
          </a:xfrm>
        </p:spPr>
        <p:txBody>
          <a:bodyPr/>
          <a:lstStyle/>
          <a:p>
            <a:pPr marL="266700" indent="-266700" algn="just">
              <a:buClr>
                <a:schemeClr val="accent2"/>
              </a:buClr>
              <a:buFont typeface="Wingdings" panose="05000000000000000000" pitchFamily="2" charset="2"/>
              <a:buChar char="q"/>
            </a:pPr>
            <a:r>
              <a:rPr lang="el-GR" sz="1800" dirty="0"/>
              <a:t> </a:t>
            </a:r>
            <a:r>
              <a:rPr lang="el-GR" sz="1800" b="1" dirty="0">
                <a:latin typeface="Times New Roman" panose="02020603050405020304" pitchFamily="18" charset="0"/>
                <a:cs typeface="Times New Roman" panose="02020603050405020304" pitchFamily="18" charset="0"/>
              </a:rPr>
              <a:t>Τυπική περιγραφή</a:t>
            </a:r>
            <a:r>
              <a:rPr lang="el-GR" sz="1800" dirty="0">
                <a:latin typeface="Times New Roman" panose="02020603050405020304" pitchFamily="18" charset="0"/>
                <a:cs typeface="Times New Roman" panose="02020603050405020304" pitchFamily="18" charset="0"/>
              </a:rPr>
              <a:t> (παράδειγμα - δελτίο καιρού [?])</a:t>
            </a:r>
          </a:p>
          <a:p>
            <a:pPr marL="0" indent="0" algn="just">
              <a:buClr>
                <a:schemeClr val="accent2"/>
              </a:buClr>
              <a:buNone/>
            </a:pPr>
            <a:endParaRPr lang="el-GR" sz="1800" dirty="0">
              <a:latin typeface="Times New Roman" panose="02020603050405020304" pitchFamily="18" charset="0"/>
              <a:cs typeface="Times New Roman" panose="02020603050405020304" pitchFamily="18" charset="0"/>
            </a:endParaRPr>
          </a:p>
          <a:p>
            <a:pPr marL="0" indent="0" algn="just">
              <a:buClr>
                <a:schemeClr val="accent2"/>
              </a:buClr>
              <a:buNone/>
            </a:pPr>
            <a:r>
              <a:rPr lang="el-GR" sz="1800" i="1" dirty="0">
                <a:latin typeface="Times New Roman" panose="02020603050405020304" pitchFamily="18" charset="0"/>
                <a:cs typeface="Times New Roman" panose="02020603050405020304" pitchFamily="18" charset="0"/>
              </a:rPr>
              <a:t>Αβαθές βαρομετρικό χαμηλό στην Κρήτη κινείται ανατολικά. Ψυχρό μέτωπο στη Ν. Ιταλία κινείται αργά προς την περιοχή μας και θα επηρεάσει αύριο τη Δυτική, Κεντρική και Βόρεια Ελλάδα. Τοπικές ομίχλες θα σημειωθούν κυρίως στα ηπειρωτικά. Υψηλές θερμοκρασίες</a:t>
            </a:r>
          </a:p>
          <a:p>
            <a:pPr marL="0" indent="0" algn="just">
              <a:buClr>
                <a:schemeClr val="accent2"/>
              </a:buClr>
              <a:buNone/>
            </a:pPr>
            <a:r>
              <a:rPr lang="el-GR" sz="1800" i="1" dirty="0">
                <a:latin typeface="Times New Roman" panose="02020603050405020304" pitchFamily="18" charset="0"/>
                <a:cs typeface="Times New Roman" panose="02020603050405020304" pitchFamily="18" charset="0"/>
              </a:rPr>
              <a:t>σχεδόν σε όλη τη χώρα.</a:t>
            </a:r>
          </a:p>
          <a:p>
            <a:pPr marL="0" indent="0" algn="just">
              <a:buClr>
                <a:schemeClr val="accent2"/>
              </a:buClr>
              <a:buNone/>
            </a:pPr>
            <a:endParaRPr lang="el-GR" sz="1800" i="1" dirty="0">
              <a:latin typeface="Times New Roman" panose="02020603050405020304" pitchFamily="18" charset="0"/>
              <a:cs typeface="Times New Roman" panose="02020603050405020304" pitchFamily="18" charset="0"/>
            </a:endParaRPr>
          </a:p>
          <a:p>
            <a:pPr marL="342900" indent="-342900" algn="just">
              <a:buClr>
                <a:schemeClr val="accent2"/>
              </a:buClr>
              <a:buFont typeface="Wingdings" panose="05000000000000000000" pitchFamily="2" charset="2"/>
              <a:buChar char="q"/>
            </a:pPr>
            <a:r>
              <a:rPr lang="el-GR" sz="1800" b="1" dirty="0">
                <a:latin typeface="Times New Roman" panose="02020603050405020304" pitchFamily="18" charset="0"/>
                <a:cs typeface="Times New Roman" panose="02020603050405020304" pitchFamily="18" charset="0"/>
              </a:rPr>
              <a:t>Προσωπική περιγραφή</a:t>
            </a:r>
            <a:r>
              <a:rPr lang="el-GR" sz="1800" dirty="0">
                <a:latin typeface="Times New Roman" panose="02020603050405020304" pitchFamily="18" charset="0"/>
                <a:cs typeface="Times New Roman" panose="02020603050405020304" pitchFamily="18" charset="0"/>
              </a:rPr>
              <a:t> (απόσπασμα από το «Ζωή εν </a:t>
            </a:r>
            <a:r>
              <a:rPr lang="el-GR" sz="1800" dirty="0" err="1">
                <a:latin typeface="Times New Roman" panose="02020603050405020304" pitchFamily="18" charset="0"/>
                <a:cs typeface="Times New Roman" panose="02020603050405020304" pitchFamily="18" charset="0"/>
              </a:rPr>
              <a:t>τάφω</a:t>
            </a:r>
            <a:r>
              <a:rPr lang="el-GR" sz="1800" dirty="0">
                <a:latin typeface="Times New Roman" panose="02020603050405020304" pitchFamily="18" charset="0"/>
                <a:cs typeface="Times New Roman" panose="02020603050405020304" pitchFamily="18" charset="0"/>
              </a:rPr>
              <a:t>» του Σ. Μυριβήλη) </a:t>
            </a:r>
          </a:p>
          <a:p>
            <a:pPr marL="0" indent="0" algn="just">
              <a:buClr>
                <a:schemeClr val="accent2"/>
              </a:buClr>
              <a:buNone/>
              <a:tabLst>
                <a:tab pos="5827395" algn="l"/>
                <a:tab pos="11123295" algn="l"/>
              </a:tabLst>
            </a:pPr>
            <a:endParaRPr lang="el-GR" sz="1800" i="1" dirty="0">
              <a:latin typeface="Times New Roman" panose="02020603050405020304" pitchFamily="18" charset="0"/>
              <a:cs typeface="Times New Roman" panose="02020603050405020304" pitchFamily="18" charset="0"/>
            </a:endParaRPr>
          </a:p>
          <a:p>
            <a:pPr marL="0" indent="0" algn="just">
              <a:buClr>
                <a:schemeClr val="accent2"/>
              </a:buClr>
              <a:buNone/>
              <a:tabLst>
                <a:tab pos="5827395" algn="l"/>
                <a:tab pos="11123295" algn="l"/>
              </a:tabLst>
            </a:pPr>
            <a:r>
              <a:rPr lang="el-GR" sz="1800" i="1" dirty="0">
                <a:latin typeface="Times New Roman" panose="02020603050405020304" pitchFamily="18" charset="0"/>
                <a:cs typeface="Times New Roman" panose="02020603050405020304" pitchFamily="18" charset="0"/>
              </a:rPr>
              <a:t>Ήταν ένα λουλούδι εκεί! </a:t>
            </a:r>
            <a:r>
              <a:rPr lang="el-GR" sz="1800" b="1" i="1" dirty="0">
                <a:latin typeface="Times New Roman" panose="02020603050405020304" pitchFamily="18" charset="0"/>
                <a:cs typeface="Times New Roman" panose="02020603050405020304" pitchFamily="18" charset="0"/>
              </a:rPr>
              <a:t>Συλλογίσου. '</a:t>
            </a:r>
            <a:r>
              <a:rPr lang="el-GR" sz="1800" b="1" i="1" dirty="0" err="1">
                <a:latin typeface="Times New Roman" panose="02020603050405020304" pitchFamily="18" charset="0"/>
                <a:cs typeface="Times New Roman" panose="02020603050405020304" pitchFamily="18" charset="0"/>
              </a:rPr>
              <a:t>Ενα</a:t>
            </a:r>
            <a:r>
              <a:rPr lang="el-GR" sz="1800" b="1" i="1" dirty="0">
                <a:latin typeface="Times New Roman" panose="02020603050405020304" pitchFamily="18" charset="0"/>
                <a:cs typeface="Times New Roman" panose="02020603050405020304" pitchFamily="18" charset="0"/>
              </a:rPr>
              <a:t> λουλούδι είχε φυτρώσει εκεί μέσα στους </a:t>
            </a:r>
            <a:r>
              <a:rPr lang="el-GR" sz="1800" b="1" i="1" dirty="0" err="1">
                <a:latin typeface="Times New Roman" panose="02020603050405020304" pitchFamily="18" charset="0"/>
                <a:cs typeface="Times New Roman" panose="02020603050405020304" pitchFamily="18" charset="0"/>
              </a:rPr>
              <a:t>σαπρακιασμένους</a:t>
            </a:r>
            <a:r>
              <a:rPr lang="el-GR" sz="1800" b="1" i="1" dirty="0">
                <a:latin typeface="Times New Roman" panose="02020603050405020304" pitchFamily="18" charset="0"/>
                <a:cs typeface="Times New Roman" panose="02020603050405020304" pitchFamily="18" charset="0"/>
              </a:rPr>
              <a:t> </a:t>
            </a:r>
            <a:r>
              <a:rPr lang="el-GR" sz="1800" b="1" i="1" dirty="0" err="1">
                <a:latin typeface="Times New Roman" panose="02020603050405020304" pitchFamily="18" charset="0"/>
                <a:cs typeface="Times New Roman" panose="02020603050405020304" pitchFamily="18" charset="0"/>
              </a:rPr>
              <a:t>γεώσακους</a:t>
            </a:r>
            <a:r>
              <a:rPr lang="el-GR" sz="1800" b="1" i="1" dirty="0">
                <a:latin typeface="Times New Roman" panose="02020603050405020304" pitchFamily="18" charset="0"/>
                <a:cs typeface="Times New Roman" panose="02020603050405020304" pitchFamily="18" charset="0"/>
              </a:rPr>
              <a:t>. Και μου φανερώθηκε έτσι ξαφνικά τούτη τη νύχτα που 'ναι γιομάτη θάματα. Απόμεινα να το βλέπω σχεδόν τρομαγμένος. Τ' </a:t>
            </a:r>
            <a:r>
              <a:rPr lang="el-GR" sz="1800" b="1" i="1" dirty="0" err="1">
                <a:latin typeface="Times New Roman" panose="02020603050405020304" pitchFamily="18" charset="0"/>
                <a:cs typeface="Times New Roman" panose="02020603050405020304" pitchFamily="18" charset="0"/>
              </a:rPr>
              <a:t>άγγισα</a:t>
            </a:r>
            <a:r>
              <a:rPr lang="el-GR" sz="1800" b="1" i="1" dirty="0">
                <a:latin typeface="Times New Roman" panose="02020603050405020304" pitchFamily="18" charset="0"/>
                <a:cs typeface="Times New Roman" panose="02020603050405020304" pitchFamily="18" charset="0"/>
              </a:rPr>
              <a:t> με χτυποκάρδι, όπως αγγίζεις ένα βρέφος στο μάγουλο</a:t>
            </a:r>
            <a:r>
              <a:rPr lang="el-GR" sz="1800" i="1" dirty="0">
                <a:latin typeface="Times New Roman" panose="02020603050405020304" pitchFamily="18" charset="0"/>
                <a:cs typeface="Times New Roman" panose="02020603050405020304" pitchFamily="18" charset="0"/>
              </a:rPr>
              <a:t>. Είναι μια παπαρούνα. </a:t>
            </a:r>
            <a:r>
              <a:rPr lang="el-GR" sz="1800" b="1" i="1" dirty="0">
                <a:latin typeface="Times New Roman" panose="02020603050405020304" pitchFamily="18" charset="0"/>
                <a:cs typeface="Times New Roman" panose="02020603050405020304" pitchFamily="18" charset="0"/>
              </a:rPr>
              <a:t>Μια τόσο δα μεγάλη, καλοθρεμμένη παπαρούνα, ανοιγμένη σαν μικρή βελουδένια φούχτα</a:t>
            </a:r>
            <a:r>
              <a:rPr lang="el-GR" sz="1800" i="1" dirty="0">
                <a:latin typeface="Times New Roman" panose="02020603050405020304" pitchFamily="18" charset="0"/>
                <a:cs typeface="Times New Roman" panose="02020603050405020304" pitchFamily="18" charset="0"/>
              </a:rPr>
              <a:t>. </a:t>
            </a:r>
            <a:r>
              <a:rPr lang="el-GR" sz="1800" b="1" i="1" dirty="0">
                <a:latin typeface="Times New Roman" panose="02020603050405020304" pitchFamily="18" charset="0"/>
                <a:cs typeface="Times New Roman" panose="02020603050405020304" pitchFamily="18" charset="0"/>
              </a:rPr>
              <a:t>Αν μπορούσε να τη χαρεί κανένας μέσα στο φως του ήλιου, θα '</a:t>
            </a:r>
            <a:r>
              <a:rPr lang="el-GR" sz="1800" b="1" i="1" dirty="0" err="1">
                <a:latin typeface="Times New Roman" panose="02020603050405020304" pitchFamily="18" charset="0"/>
                <a:cs typeface="Times New Roman" panose="02020603050405020304" pitchFamily="18" charset="0"/>
              </a:rPr>
              <a:t>βλεπε</a:t>
            </a:r>
            <a:r>
              <a:rPr lang="el-GR" sz="1800" b="1" i="1" dirty="0">
                <a:latin typeface="Times New Roman" panose="02020603050405020304" pitchFamily="18" charset="0"/>
                <a:cs typeface="Times New Roman" panose="02020603050405020304" pitchFamily="18" charset="0"/>
              </a:rPr>
              <a:t> πως ήταν άλικη, μ' έναν μαύρο σταυρό στην καρδιά, με μια τούφα μαβιές βλεφαρίδες στη μέση</a:t>
            </a:r>
            <a:r>
              <a:rPr lang="el-GR" sz="1800" i="1" dirty="0">
                <a:latin typeface="Times New Roman" panose="02020603050405020304" pitchFamily="18" charset="0"/>
                <a:cs typeface="Times New Roman" panose="02020603050405020304" pitchFamily="18" charset="0"/>
              </a:rPr>
              <a:t>. Είναι καλοθρεμμένο λουλούδι, γεμάτο χαρά, χρώματα και γεροσύνη. Το τσουνί του είναι ντούρο και χνουδάτο.</a:t>
            </a:r>
          </a:p>
          <a:p>
            <a:pPr marL="3657600" lvl="8" indent="457200" algn="just">
              <a:buClr>
                <a:schemeClr val="accent2"/>
              </a:buClr>
              <a:buNone/>
            </a:pPr>
            <a:r>
              <a:rPr lang="el-GR" sz="1800" dirty="0">
                <a:latin typeface="Times New Roman" panose="02020603050405020304" pitchFamily="18" charset="0"/>
                <a:cs typeface="Times New Roman" panose="02020603050405020304" pitchFamily="18" charset="0"/>
              </a:rPr>
              <a:t>(βλ. Πολίτης 2000)</a:t>
            </a:r>
          </a:p>
          <a:p>
            <a:pPr marL="708025" indent="-342900" algn="just">
              <a:buClr>
                <a:schemeClr val="accent2"/>
              </a:buClr>
              <a:buFont typeface="Wingdings" panose="05000000000000000000" pitchFamily="2" charset="2"/>
              <a:buChar char="q"/>
            </a:pPr>
            <a:endParaRPr lang="el-G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Επικοινωνιακές περιστάσεις </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21507"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Η περιγραφή χρησιμοποιείται σε </a:t>
            </a:r>
            <a:r>
              <a:rPr lang="el-GR" altLang="el-GR" sz="2000" b="1" dirty="0">
                <a:latin typeface="Times New Roman" panose="02020603050405020304" pitchFamily="18" charset="0"/>
                <a:cs typeface="Times New Roman" panose="02020603050405020304" pitchFamily="18" charset="0"/>
              </a:rPr>
              <a:t>διάφορες περιστάσεις</a:t>
            </a:r>
            <a:r>
              <a:rPr lang="el-GR" altLang="el-GR" sz="2000" dirty="0">
                <a:latin typeface="Times New Roman" panose="02020603050405020304" pitchFamily="18" charset="0"/>
                <a:cs typeface="Times New Roman" panose="02020603050405020304" pitchFamily="18" charset="0"/>
              </a:rPr>
              <a:t>, όπως σε κείμενα </a:t>
            </a:r>
            <a:r>
              <a:rPr lang="el-GR" altLang="el-GR" sz="2000" dirty="0">
                <a:solidFill>
                  <a:srgbClr val="FF0000"/>
                </a:solidFill>
                <a:latin typeface="Times New Roman" panose="02020603050405020304" pitchFamily="18" charset="0"/>
                <a:cs typeface="Times New Roman" panose="02020603050405020304" pitchFamily="18" charset="0"/>
              </a:rPr>
              <a:t>επιστημονικών εγχειριδίων</a:t>
            </a:r>
            <a:r>
              <a:rPr lang="el-GR" altLang="el-GR" sz="2000" dirty="0">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συμβολαιογραφικών πράξεων</a:t>
            </a:r>
            <a:r>
              <a:rPr lang="el-GR" altLang="el-GR" sz="2000" dirty="0">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μικρών αγγελιών</a:t>
            </a:r>
            <a:r>
              <a:rPr lang="el-GR" altLang="el-GR" sz="2000" dirty="0">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διαφημιστικών φυλλαδίων</a:t>
            </a:r>
            <a:r>
              <a:rPr lang="el-GR" altLang="el-GR" sz="2000" dirty="0">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τουριστικών οδηγών</a:t>
            </a:r>
            <a:r>
              <a:rPr lang="el-GR" altLang="el-GR" sz="2000" dirty="0">
                <a:latin typeface="Times New Roman" panose="02020603050405020304" pitchFamily="18" charset="0"/>
                <a:cs typeface="Times New Roman" panose="02020603050405020304" pitchFamily="18" charset="0"/>
              </a:rPr>
              <a:t>, αλλά και σε </a:t>
            </a:r>
            <a:r>
              <a:rPr lang="el-GR" altLang="el-GR" sz="2000" dirty="0">
                <a:solidFill>
                  <a:srgbClr val="FF0000"/>
                </a:solidFill>
                <a:latin typeface="Times New Roman" panose="02020603050405020304" pitchFamily="18" charset="0"/>
                <a:cs typeface="Times New Roman" panose="02020603050405020304" pitchFamily="18" charset="0"/>
              </a:rPr>
              <a:t>λογοτεχνικά κείμενα</a:t>
            </a:r>
            <a:r>
              <a:rPr lang="el-GR" altLang="el-GR" sz="2000" dirty="0">
                <a:latin typeface="Times New Roman" panose="02020603050405020304" pitchFamily="18" charset="0"/>
                <a:cs typeface="Times New Roman" panose="02020603050405020304" pitchFamily="18" charset="0"/>
              </a:rPr>
              <a:t>.</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dirty="0">
                <a:latin typeface="Times New Roman" panose="02020603050405020304" pitchFamily="18" charset="0"/>
                <a:cs typeface="Times New Roman" panose="02020603050405020304" pitchFamily="18" charset="0"/>
              </a:rPr>
              <a:t>Ο </a:t>
            </a:r>
            <a:r>
              <a:rPr lang="el-GR" altLang="el-GR" sz="2000" b="1" dirty="0">
                <a:latin typeface="Times New Roman" panose="02020603050405020304" pitchFamily="18" charset="0"/>
                <a:cs typeface="Times New Roman" panose="02020603050405020304" pitchFamily="18" charset="0"/>
              </a:rPr>
              <a:t>τρόπος της περιγραφικής </a:t>
            </a:r>
            <a:r>
              <a:rPr lang="el-GR" altLang="el-GR" sz="2000" b="1" i="1" dirty="0">
                <a:latin typeface="Times New Roman" panose="02020603050405020304" pitchFamily="18" charset="0"/>
                <a:cs typeface="Times New Roman" panose="02020603050405020304" pitchFamily="18" charset="0"/>
              </a:rPr>
              <a:t>ανάπτυξης</a:t>
            </a:r>
            <a:r>
              <a:rPr lang="el-GR" altLang="el-GR" sz="2000" i="1" dirty="0">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ποικίλλει</a:t>
            </a:r>
            <a:r>
              <a:rPr lang="el-GR" altLang="el-GR" sz="2000" dirty="0">
                <a:latin typeface="Times New Roman" panose="02020603050405020304" pitchFamily="18" charset="0"/>
                <a:cs typeface="Times New Roman" panose="02020603050405020304" pitchFamily="18" charset="0"/>
              </a:rPr>
              <a:t> ανάλογα με την περίσταση και προσαρμόζεται σε αυτήν.</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buNone/>
            </a:pPr>
            <a:r>
              <a:rPr lang="el-GR" altLang="el-GR" sz="2000" dirty="0">
                <a:latin typeface="Times New Roman" panose="02020603050405020304" pitchFamily="18" charset="0"/>
                <a:cs typeface="Times New Roman" panose="02020603050405020304" pitchFamily="18" charset="0"/>
              </a:rPr>
              <a:t>Παραδείγματα:</a:t>
            </a:r>
          </a:p>
          <a:p>
            <a:pPr eaLnBrk="1" hangingPunct="1"/>
            <a:r>
              <a:rPr lang="el-GR" altLang="el-GR" sz="2400" dirty="0">
                <a:latin typeface="Times New Roman" panose="02020603050405020304" pitchFamily="18" charset="0"/>
                <a:cs typeface="Times New Roman" panose="02020603050405020304" pitchFamily="18" charset="0"/>
              </a:rPr>
              <a:t>Η περιγραφή ενός </a:t>
            </a:r>
            <a:r>
              <a:rPr lang="el-GR" altLang="el-GR" sz="2400" b="1" dirty="0">
                <a:latin typeface="Times New Roman" panose="02020603050405020304" pitchFamily="18" charset="0"/>
                <a:cs typeface="Times New Roman" panose="02020603050405020304" pitchFamily="18" charset="0"/>
              </a:rPr>
              <a:t>αρχαίου ναού</a:t>
            </a:r>
            <a:r>
              <a:rPr lang="el-GR" altLang="el-GR" sz="2400" dirty="0">
                <a:latin typeface="Times New Roman" panose="02020603050405020304" pitchFamily="18" charset="0"/>
                <a:cs typeface="Times New Roman" panose="02020603050405020304" pitchFamily="18" charset="0"/>
              </a:rPr>
              <a:t> από μια </a:t>
            </a:r>
            <a:r>
              <a:rPr lang="el-GR" altLang="el-GR" sz="2400" b="1" dirty="0">
                <a:latin typeface="Times New Roman" panose="02020603050405020304" pitchFamily="18" charset="0"/>
                <a:cs typeface="Times New Roman" panose="02020603050405020304" pitchFamily="18" charset="0"/>
              </a:rPr>
              <a:t>ξεναγό </a:t>
            </a:r>
            <a:r>
              <a:rPr lang="el-GR" altLang="el-GR" sz="2400" dirty="0">
                <a:latin typeface="Times New Roman" panose="02020603050405020304" pitchFamily="18" charset="0"/>
                <a:cs typeface="Times New Roman" panose="02020603050405020304" pitchFamily="18" charset="0"/>
              </a:rPr>
              <a:t>(στοιχειώδεις επιστημονικές λεπτομέρειες) </a:t>
            </a:r>
            <a:r>
              <a:rPr lang="en-US" altLang="el-GR" sz="2400" dirty="0">
                <a:latin typeface="Times New Roman" panose="02020603050405020304" pitchFamily="18" charset="0"/>
                <a:cs typeface="Times New Roman" panose="02020603050405020304" pitchFamily="18" charset="0"/>
              </a:rPr>
              <a:t>Vs </a:t>
            </a:r>
            <a:r>
              <a:rPr lang="el-GR" altLang="el-GR" sz="2400" dirty="0">
                <a:latin typeface="Times New Roman" panose="02020603050405020304" pitchFamily="18" charset="0"/>
                <a:cs typeface="Times New Roman" panose="02020603050405020304" pitchFamily="18" charset="0"/>
              </a:rPr>
              <a:t>η διεξοδική περιγραφή του ίδιου ναού από έναν αρχαιολόγο σε ένα </a:t>
            </a:r>
            <a:r>
              <a:rPr lang="el-GR" altLang="el-GR" sz="2400" b="1" dirty="0">
                <a:latin typeface="Times New Roman" panose="02020603050405020304" pitchFamily="18" charset="0"/>
                <a:cs typeface="Times New Roman" panose="02020603050405020304" pitchFamily="18" charset="0"/>
              </a:rPr>
              <a:t>συνέδριο</a:t>
            </a:r>
          </a:p>
          <a:p>
            <a:pPr eaLnBrk="1" hangingPunct="1"/>
            <a:r>
              <a:rPr lang="el-GR" altLang="el-GR" sz="2400" dirty="0">
                <a:latin typeface="Times New Roman" panose="02020603050405020304" pitchFamily="18" charset="0"/>
                <a:cs typeface="Times New Roman" panose="02020603050405020304" pitchFamily="18" charset="0"/>
              </a:rPr>
              <a:t>Περιγραφές σε </a:t>
            </a:r>
            <a:r>
              <a:rPr lang="el-GR" altLang="el-GR" sz="2400" b="1" dirty="0">
                <a:latin typeface="Times New Roman" panose="02020603050405020304" pitchFamily="18" charset="0"/>
                <a:cs typeface="Times New Roman" panose="02020603050405020304" pitchFamily="18" charset="0"/>
              </a:rPr>
              <a:t>μικρές αγγελίες</a:t>
            </a:r>
            <a:r>
              <a:rPr lang="el-GR" altLang="el-GR" sz="2400" dirty="0">
                <a:latin typeface="Times New Roman" panose="02020603050405020304" pitchFamily="18" charset="0"/>
                <a:cs typeface="Times New Roman" panose="02020603050405020304" pitchFamily="18" charset="0"/>
              </a:rPr>
              <a:t> (σύντομες) </a:t>
            </a:r>
            <a:r>
              <a:rPr lang="en-US" altLang="el-GR" sz="2400" dirty="0">
                <a:latin typeface="Times New Roman" panose="02020603050405020304" pitchFamily="18" charset="0"/>
                <a:cs typeface="Times New Roman" panose="02020603050405020304" pitchFamily="18" charset="0"/>
              </a:rPr>
              <a:t>Vs</a:t>
            </a:r>
            <a:r>
              <a:rPr lang="el-GR" altLang="el-GR" sz="2400" dirty="0">
                <a:latin typeface="Times New Roman" panose="02020603050405020304" pitchFamily="18" charset="0"/>
                <a:cs typeface="Times New Roman" panose="02020603050405020304" pitchFamily="18" charset="0"/>
              </a:rPr>
              <a:t> περιγραφές σε </a:t>
            </a:r>
            <a:r>
              <a:rPr lang="el-GR" altLang="el-GR" sz="2400" b="1" dirty="0">
                <a:latin typeface="Times New Roman" panose="02020603050405020304" pitchFamily="18" charset="0"/>
                <a:cs typeface="Times New Roman" panose="02020603050405020304" pitchFamily="18" charset="0"/>
              </a:rPr>
              <a:t>διαφημιστικά φυλλάδια</a:t>
            </a:r>
            <a:r>
              <a:rPr lang="el-GR" altLang="el-GR" sz="2400" dirty="0">
                <a:latin typeface="Times New Roman" panose="02020603050405020304" pitchFamily="18" charset="0"/>
                <a:cs typeface="Times New Roman" panose="02020603050405020304" pitchFamily="18" charset="0"/>
              </a:rPr>
              <a:t> (εκτεταμένες)</a:t>
            </a:r>
          </a:p>
          <a:p>
            <a:pPr eaLnBrk="1" hangingPunct="1"/>
            <a:r>
              <a:rPr lang="el-GR" altLang="el-GR" sz="2400" dirty="0">
                <a:latin typeface="Times New Roman" panose="02020603050405020304" pitchFamily="18" charset="0"/>
                <a:cs typeface="Times New Roman" panose="02020603050405020304" pitchFamily="18" charset="0"/>
              </a:rPr>
              <a:t>Περιγραφές σε </a:t>
            </a:r>
            <a:r>
              <a:rPr lang="el-GR" altLang="el-GR" sz="2400" b="1" dirty="0">
                <a:latin typeface="Times New Roman" panose="02020603050405020304" pitchFamily="18" charset="0"/>
                <a:cs typeface="Times New Roman" panose="02020603050405020304" pitchFamily="18" charset="0"/>
              </a:rPr>
              <a:t>μικρές αγγελίες και διαφημίσεις </a:t>
            </a:r>
            <a:r>
              <a:rPr lang="el-GR" altLang="el-GR" sz="2400" dirty="0">
                <a:latin typeface="Times New Roman" panose="02020603050405020304" pitchFamily="18" charset="0"/>
                <a:cs typeface="Times New Roman" panose="02020603050405020304" pitchFamily="18" charset="0"/>
              </a:rPr>
              <a:t>(ελκυστικές για αναγνώστη) </a:t>
            </a:r>
            <a:r>
              <a:rPr lang="en-US" altLang="el-GR" sz="2400" dirty="0">
                <a:latin typeface="Times New Roman" panose="02020603050405020304" pitchFamily="18" charset="0"/>
                <a:cs typeface="Times New Roman" panose="02020603050405020304" pitchFamily="18" charset="0"/>
              </a:rPr>
              <a:t>Vs </a:t>
            </a:r>
            <a:r>
              <a:rPr lang="el-GR" altLang="el-GR" sz="2400" dirty="0">
                <a:latin typeface="Times New Roman" panose="02020603050405020304" pitchFamily="18" charset="0"/>
                <a:cs typeface="Times New Roman" panose="02020603050405020304" pitchFamily="18" charset="0"/>
              </a:rPr>
              <a:t>περιγραφές σε </a:t>
            </a:r>
            <a:r>
              <a:rPr lang="el-GR" altLang="el-GR" sz="2400" b="1" dirty="0">
                <a:latin typeface="Times New Roman" panose="02020603050405020304" pitchFamily="18" charset="0"/>
                <a:cs typeface="Times New Roman" panose="02020603050405020304" pitchFamily="18" charset="0"/>
              </a:rPr>
              <a:t>συμβόλαιο</a:t>
            </a:r>
            <a:r>
              <a:rPr lang="el-GR" altLang="el-GR" sz="2400" dirty="0">
                <a:latin typeface="Times New Roman" panose="02020603050405020304" pitchFamily="18" charset="0"/>
                <a:cs typeface="Times New Roman" panose="02020603050405020304" pitchFamily="18" charset="0"/>
              </a:rPr>
              <a:t> (εκτεταμένες και αντικειμενικές).</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Γλωσσικά μέσα </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557338"/>
            <a:ext cx="9144000" cy="5300663"/>
          </a:xfrm>
        </p:spPr>
        <p:txBody>
          <a:bodyPr vert="horz" wrap="square" lIns="54864" tIns="91440" rIns="91440" bIns="45720" numCol="1" rtlCol="0" anchor="t" anchorCtr="0" compatLnSpc="1"/>
          <a:lstStyle/>
          <a:p>
            <a:pPr eaLnBrk="1" hangingPunct="1"/>
            <a:r>
              <a:rPr sz="2000" dirty="0">
                <a:latin typeface="Times New Roman" panose="02020603050405020304" pitchFamily="18" charset="0"/>
                <a:cs typeface="Times New Roman" panose="02020603050405020304" pitchFamily="18" charset="0"/>
              </a:rPr>
              <a:t>Ο ενεστώτας, </a:t>
            </a:r>
            <a:r>
              <a:rPr sz="2000" b="1" dirty="0">
                <a:latin typeface="Times New Roman" panose="02020603050405020304" pitchFamily="18" charset="0"/>
                <a:cs typeface="Times New Roman" panose="02020603050405020304" pitchFamily="18" charset="0"/>
              </a:rPr>
              <a:t>ως άχρονος χρόνος</a:t>
            </a:r>
            <a:r>
              <a:rPr sz="2000" dirty="0">
                <a:latin typeface="Times New Roman" panose="02020603050405020304" pitchFamily="18" charset="0"/>
                <a:cs typeface="Times New Roman" panose="02020603050405020304" pitchFamily="18" charset="0"/>
              </a:rPr>
              <a:t>.</a:t>
            </a:r>
          </a:p>
          <a:p>
            <a:pPr eaLnBrk="1" hangingPunct="1"/>
            <a:endParaRPr sz="2000" dirty="0">
              <a:latin typeface="Times New Roman" panose="02020603050405020304" pitchFamily="18" charset="0"/>
              <a:cs typeface="Times New Roman" panose="02020603050405020304" pitchFamily="18" charset="0"/>
            </a:endParaRPr>
          </a:p>
          <a:p>
            <a:pPr eaLnBrk="1" hangingPunct="1"/>
            <a:r>
              <a:rPr sz="2000" dirty="0">
                <a:latin typeface="Times New Roman" panose="02020603050405020304" pitchFamily="18" charset="0"/>
                <a:cs typeface="Times New Roman" panose="02020603050405020304" pitchFamily="18" charset="0"/>
              </a:rPr>
              <a:t>Συντακτικές δομές με τα ρήματα </a:t>
            </a:r>
            <a:r>
              <a:rPr sz="2000" b="1" i="1" dirty="0">
                <a:latin typeface="Times New Roman" panose="02020603050405020304" pitchFamily="18" charset="0"/>
                <a:cs typeface="Times New Roman" panose="02020603050405020304" pitchFamily="18" charset="0"/>
              </a:rPr>
              <a:t>είμαι</a:t>
            </a:r>
            <a:r>
              <a:rPr sz="2000" dirty="0">
                <a:latin typeface="Times New Roman" panose="02020603050405020304" pitchFamily="18" charset="0"/>
                <a:cs typeface="Times New Roman" panose="02020603050405020304" pitchFamily="18" charset="0"/>
              </a:rPr>
              <a:t> και </a:t>
            </a:r>
            <a:r>
              <a:rPr sz="2000" b="1" i="1" dirty="0">
                <a:latin typeface="Times New Roman" panose="02020603050405020304" pitchFamily="18" charset="0"/>
                <a:cs typeface="Times New Roman" panose="02020603050405020304" pitchFamily="18" charset="0"/>
              </a:rPr>
              <a:t>έχω</a:t>
            </a:r>
            <a:r>
              <a:rPr sz="200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sym typeface="Wingdings" panose="05000000000000000000" pitchFamily="2" charset="2"/>
              </a:rPr>
              <a:t> παρουσιάζουν σταθερές καταστάσεις των περιγραφόμενων αντικειμένων</a:t>
            </a:r>
            <a:endParaRPr sz="2000"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r>
              <a:rPr sz="2000" dirty="0">
                <a:latin typeface="Times New Roman" panose="02020603050405020304" pitchFamily="18" charset="0"/>
                <a:cs typeface="Times New Roman" panose="02020603050405020304" pitchFamily="18" charset="0"/>
              </a:rPr>
              <a:t>Κυριαρχεί το </a:t>
            </a:r>
            <a:r>
              <a:rPr sz="2000" dirty="0">
                <a:solidFill>
                  <a:srgbClr val="FF0000"/>
                </a:solidFill>
                <a:latin typeface="Times New Roman" panose="02020603050405020304" pitchFamily="18" charset="0"/>
                <a:cs typeface="Times New Roman" panose="02020603050405020304" pitchFamily="18" charset="0"/>
              </a:rPr>
              <a:t>τρίτο πρόσωπο</a:t>
            </a:r>
            <a:r>
              <a:rPr sz="2000" dirty="0">
                <a:latin typeface="Times New Roman" panose="02020603050405020304" pitchFamily="18" charset="0"/>
                <a:cs typeface="Times New Roman" panose="02020603050405020304" pitchFamily="18" charset="0"/>
              </a:rPr>
              <a:t>, αναδεικνύοντας το αντικείμενο της περιγραφής. </a:t>
            </a:r>
          </a:p>
          <a:p>
            <a:pPr eaLnBrk="1" hangingPunct="1"/>
            <a:endParaRPr sz="2000" dirty="0">
              <a:latin typeface="Times New Roman" panose="02020603050405020304" pitchFamily="18" charset="0"/>
              <a:cs typeface="Times New Roman" panose="02020603050405020304" pitchFamily="18" charset="0"/>
            </a:endParaRPr>
          </a:p>
          <a:p>
            <a:pPr eaLnBrk="1" hangingPunct="1"/>
            <a:r>
              <a:rPr sz="2000" dirty="0">
                <a:latin typeface="Times New Roman" panose="02020603050405020304" pitchFamily="18" charset="0"/>
                <a:cs typeface="Times New Roman" panose="02020603050405020304" pitchFamily="18" charset="0"/>
              </a:rPr>
              <a:t>Αναγκαία η εξοικείωση με </a:t>
            </a:r>
            <a:r>
              <a:rPr sz="2000" b="1" dirty="0">
                <a:latin typeface="Times New Roman" panose="02020603050405020304" pitchFamily="18" charset="0"/>
                <a:cs typeface="Times New Roman" panose="02020603050405020304" pitchFamily="18" charset="0"/>
              </a:rPr>
              <a:t>ειδικό λεξιλόγιο</a:t>
            </a:r>
            <a:r>
              <a:rPr sz="2000" dirty="0">
                <a:latin typeface="Times New Roman" panose="02020603050405020304" pitchFamily="18" charset="0"/>
                <a:cs typeface="Times New Roman" panose="02020603050405020304" pitchFamily="18" charset="0"/>
              </a:rPr>
              <a:t> (λ.χ. νομική, ιατρική, γλωσσολογική ορολογία).</a:t>
            </a:r>
          </a:p>
          <a:p>
            <a:pPr eaLnBrk="1" hangingPunct="1"/>
            <a:endParaRPr sz="2000" dirty="0">
              <a:latin typeface="Times New Roman" panose="02020603050405020304" pitchFamily="18" charset="0"/>
              <a:cs typeface="Times New Roman" panose="02020603050405020304" pitchFamily="18" charset="0"/>
            </a:endParaRPr>
          </a:p>
          <a:p>
            <a:pPr eaLnBrk="1" hangingPunct="1"/>
            <a:r>
              <a:rPr sz="2000" dirty="0">
                <a:latin typeface="Times New Roman" panose="02020603050405020304" pitchFamily="18" charset="0"/>
                <a:cs typeface="Times New Roman" panose="02020603050405020304" pitchFamily="18" charset="0"/>
              </a:rPr>
              <a:t>Συχνή είναι η </a:t>
            </a:r>
            <a:r>
              <a:rPr sz="2000" b="1" dirty="0">
                <a:latin typeface="Times New Roman" panose="02020603050405020304" pitchFamily="18" charset="0"/>
                <a:cs typeface="Times New Roman" panose="02020603050405020304" pitchFamily="18" charset="0"/>
              </a:rPr>
              <a:t>παρουσία τροποποιητών</a:t>
            </a:r>
            <a:r>
              <a:rPr sz="2000" dirty="0">
                <a:latin typeface="Times New Roman" panose="02020603050405020304" pitchFamily="18" charset="0"/>
                <a:cs typeface="Times New Roman" panose="02020603050405020304" pitchFamily="18" charset="0"/>
              </a:rPr>
              <a:t>, δηλαδή προσαρτημάτων που εμπλουτίζουν και καθιστούν ακριβέστερο τον πυρήνα ενός ονοματικού ή ρηματικού συνόλου, όπως </a:t>
            </a:r>
            <a:r>
              <a:rPr sz="2000" dirty="0">
                <a:solidFill>
                  <a:srgbClr val="FF0000"/>
                </a:solidFill>
                <a:latin typeface="Times New Roman" panose="02020603050405020304" pitchFamily="18" charset="0"/>
                <a:cs typeface="Times New Roman" panose="02020603050405020304" pitchFamily="18" charset="0"/>
              </a:rPr>
              <a:t>επίθετα, επιρρήματα, αριθμητικά </a:t>
            </a:r>
            <a:r>
              <a:rPr sz="2000" dirty="0">
                <a:latin typeface="Times New Roman" panose="02020603050405020304" pitchFamily="18" charset="0"/>
                <a:cs typeface="Times New Roman" panose="02020603050405020304" pitchFamily="18" charset="0"/>
              </a:rPr>
              <a:t>κ.ά..</a:t>
            </a:r>
          </a:p>
          <a:p>
            <a:pPr eaLnBrk="1" hangingPunct="1"/>
            <a:endParaRPr sz="2000" dirty="0">
              <a:latin typeface="Times New Roman" panose="02020603050405020304" pitchFamily="18" charset="0"/>
              <a:cs typeface="Times New Roman" panose="02020603050405020304" pitchFamily="18" charset="0"/>
            </a:endParaRPr>
          </a:p>
          <a:p>
            <a:pPr eaLnBrk="1" hangingPunct="1"/>
            <a:r>
              <a:rPr sz="2000" dirty="0">
                <a:latin typeface="Times New Roman" panose="02020603050405020304" pitchFamily="18" charset="0"/>
                <a:cs typeface="Times New Roman" panose="02020603050405020304" pitchFamily="18" charset="0"/>
              </a:rPr>
              <a:t>Για την περιγραφή περίπλοκων συνήθως αντικειμένων χρησιμοποιείται </a:t>
            </a:r>
            <a:r>
              <a:rPr sz="2000" b="1" dirty="0">
                <a:latin typeface="Times New Roman" panose="02020603050405020304" pitchFamily="18" charset="0"/>
                <a:cs typeface="Times New Roman" panose="02020603050405020304" pitchFamily="18" charset="0"/>
              </a:rPr>
              <a:t>η μεταφορά ή η παρομοίωση </a:t>
            </a:r>
            <a:r>
              <a:rPr sz="2000" dirty="0">
                <a:latin typeface="Times New Roman" panose="02020603050405020304" pitchFamily="18" charset="0"/>
                <a:cs typeface="Times New Roman" panose="02020603050405020304" pitchFamily="18" charset="0"/>
              </a:rPr>
              <a:t>όπως λ.χ. «έχουν ένα κέλυφος σαν σκληρό κουτί». </a:t>
            </a:r>
          </a:p>
          <a:p>
            <a:pPr eaLnBrk="1" hangingPunct="1"/>
            <a:endParaRPr sz="2000"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Επιχειρηματολογία</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bwMode="auto">
          <a:xfrm>
            <a:off x="0" y="1484313"/>
            <a:ext cx="9144000" cy="5373687"/>
          </a:xfrm>
          <a:effectLst/>
          <a:scene3d>
            <a:camera prst="orthographicFront"/>
            <a:lightRig rig="balanced" dir="t"/>
          </a:scene3d>
          <a:sp3d prstMaterial="plastic"/>
        </p:spPr>
        <p:txBody>
          <a:bodyPr vert="horz" wrap="square" lIns="54864" tIns="91440" rIns="91440" bIns="45720" numCol="1" rtlCol="0" anchor="t" anchorCtr="0" compatLnSpc="1">
            <a:normAutofit fontScale="85000" lnSpcReduction="10000"/>
          </a:bodyPr>
          <a:lstStyle/>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Char char=""/>
              <a:defRPr/>
            </a:pPr>
            <a:r>
              <a:rPr kumimoji="0" lang="en-US"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H</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επιχειρηματολογία βασίζεται σε </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λογικούς μηχανισμούς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αποσκοπεί να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πείσει</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τον αποδέκτη για κάποιο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επίμαχο ζήτημα</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pitchFamily="18" charset="2"/>
              <a:buNone/>
              <a:defRPr/>
            </a:pPr>
            <a:r>
              <a:rPr kumimoji="0" lang="el-GR" sz="26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Επίμαχο ζήτημα</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τι είδους σώμα είναι η γη; αυτόφωτο ή ετερόφωτο;</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endPar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Η γη είναι πλανήτης.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[Β]</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Άρα, η γη είναι ετερόφωτο σώμα</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pitchFamily="18" charset="2"/>
              <a:buNone/>
              <a:defRPr/>
            </a:pP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[Α]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πληροφοριακά δεδομένα</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[Β]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ισχυρισμός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ομαλή και έγκυρη μετάβαση από τα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δεδομένα</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στον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ισχυρισμό</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γίνεται με την επίκληση μιας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εγγυητικής μαρτυρίας </a:t>
            </a:r>
            <a:r>
              <a:rPr kumimoji="0" lang="el-GR" sz="26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η οποία συνήθως προϋποτίθεται και δεν είναι παρούσα στο κείμενο.</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r>
              <a:rPr kumimoji="0" lang="el-GR" sz="26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Η γη είναι πλανήτης. Άρα, η γη είναι ετερόφωτο σώμα.</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Δεδομένου ότι</a:t>
            </a: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0" i="1"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Όλοι οι πλανήτες είναι ετερόφωτα σώματα</a:t>
            </a:r>
            <a:endPar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pitchFamily="18" charset="2"/>
              <a:buNone/>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l-GR" sz="2600" b="0" i="0" u="none" strike="noStrike" kern="1200" cap="none" spc="0" normalizeH="0" baseline="3000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1" fontAlgn="auto" latinLnBrk="0" hangingPunct="1">
              <a:lnSpc>
                <a:spcPct val="100000"/>
              </a:lnSpc>
              <a:spcBef>
                <a:spcPts val="0"/>
              </a:spcBef>
              <a:spcAft>
                <a:spcPts val="0"/>
              </a:spcAft>
              <a:buClr>
                <a:schemeClr val="accent1"/>
              </a:buClr>
              <a:buSzPct val="80000"/>
              <a:buFont typeface="Wingdings 2" panose="05020102010507070707"/>
              <a:buNone/>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Το μοντέλο του </a:t>
            </a:r>
            <a:r>
              <a:rPr kumimoji="0" lang="en-US" sz="32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Toulmin</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(1958) </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4579" name="2 - Θέση περιεχομένου"/>
          <p:cNvSpPr>
            <a:spLocks noGrp="1"/>
          </p:cNvSpPr>
          <p:nvPr>
            <p:ph idx="1" hasCustomPrompt="1"/>
          </p:nvPr>
        </p:nvSpPr>
        <p:spPr>
          <a:xfrm>
            <a:off x="0" y="1557338"/>
            <a:ext cx="9144000" cy="5300662"/>
          </a:xfrm>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Το επιχειρηματολογικό μοντέλο προτάθηκε από τον </a:t>
            </a:r>
            <a:r>
              <a:rPr lang="en-US" altLang="el-GR" sz="2400" dirty="0">
                <a:latin typeface="Times New Roman" panose="02020603050405020304" pitchFamily="18" charset="0"/>
                <a:cs typeface="Times New Roman" panose="02020603050405020304" pitchFamily="18" charset="0"/>
              </a:rPr>
              <a:t>Toulmin</a:t>
            </a:r>
            <a:r>
              <a:rPr lang="el-GR" altLang="el-GR" sz="2400" dirty="0">
                <a:latin typeface="Times New Roman" panose="02020603050405020304" pitchFamily="18" charset="0"/>
                <a:cs typeface="Times New Roman" panose="02020603050405020304" pitchFamily="18" charset="0"/>
              </a:rPr>
              <a:t> και στηρίζεται στους αρχαίους κανόνες του </a:t>
            </a:r>
            <a:r>
              <a:rPr lang="el-GR" altLang="el-GR" sz="2400" i="1" dirty="0">
                <a:latin typeface="Times New Roman" panose="02020603050405020304" pitchFamily="18" charset="0"/>
                <a:cs typeface="Times New Roman" panose="02020603050405020304" pitchFamily="18" charset="0"/>
              </a:rPr>
              <a:t>παραγωγικού συλλογισμού</a:t>
            </a:r>
            <a:r>
              <a:rPr lang="el-GR" altLang="el-GR" sz="2400" dirty="0">
                <a:latin typeface="Times New Roman" panose="02020603050405020304" pitchFamily="18" charset="0"/>
                <a:cs typeface="Times New Roman" panose="02020603050405020304" pitchFamily="18" charset="0"/>
              </a:rPr>
              <a:t>:</a:t>
            </a:r>
          </a:p>
          <a:p>
            <a:pPr eaLnBrk="1" hangingPunct="1"/>
            <a:r>
              <a:rPr lang="el-GR" altLang="el-GR" sz="2400" dirty="0">
                <a:latin typeface="Times New Roman" panose="02020603050405020304" pitchFamily="18" charset="0"/>
                <a:cs typeface="Times New Roman" panose="02020603050405020304" pitchFamily="18" charset="0"/>
              </a:rPr>
              <a:t>Αν οι προκείμενες είναι αληθείς, τότε και το συμπέρασμα του συλλογισμού είναι αληθές</a:t>
            </a:r>
            <a:r>
              <a:rPr lang="el-GR" altLang="el-GR" sz="2400" dirty="0">
                <a:latin typeface="Times New Roman" panose="02020603050405020304" pitchFamily="18" charset="0"/>
                <a:ea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Αν οι προκείμενες είναι ψευδείς, τότε και το συμπέρασμα είναι ψευδές.</a:t>
            </a: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graphicFrame>
        <p:nvGraphicFramePr>
          <p:cNvPr id="24580" name="Table 24579"/>
          <p:cNvGraphicFramePr/>
          <p:nvPr/>
        </p:nvGraphicFramePr>
        <p:xfrm>
          <a:off x="468313" y="4149725"/>
          <a:ext cx="8281988" cy="2447925"/>
        </p:xfrm>
        <a:graphic>
          <a:graphicData uri="http://schemas.openxmlformats.org/drawingml/2006/table">
            <a:tbl>
              <a:tblPr/>
              <a:tblGrid>
                <a:gridCol w="2762250">
                  <a:extLst>
                    <a:ext uri="{9D8B030D-6E8A-4147-A177-3AD203B41FA5}">
                      <a16:colId xmlns:a16="http://schemas.microsoft.com/office/drawing/2014/main" val="20000"/>
                    </a:ext>
                  </a:extLst>
                </a:gridCol>
                <a:gridCol w="2759075">
                  <a:extLst>
                    <a:ext uri="{9D8B030D-6E8A-4147-A177-3AD203B41FA5}">
                      <a16:colId xmlns:a16="http://schemas.microsoft.com/office/drawing/2014/main" val="20001"/>
                    </a:ext>
                  </a:extLst>
                </a:gridCol>
                <a:gridCol w="2760663">
                  <a:extLst>
                    <a:ext uri="{9D8B030D-6E8A-4147-A177-3AD203B41FA5}">
                      <a16:colId xmlns:a16="http://schemas.microsoft.com/office/drawing/2014/main" val="20002"/>
                    </a:ext>
                  </a:extLst>
                </a:gridCol>
              </a:tblGrid>
              <a:tr h="8366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i="1" dirty="0">
                          <a:latin typeface="Times New Roman" panose="02020603050405020304" pitchFamily="18" charset="0"/>
                          <a:cs typeface="Times New Roman" panose="02020603050405020304" pitchFamily="18" charset="0"/>
                        </a:rPr>
                        <a:t>Όλοι οι πλανήτες είναι ετερόφωτα σώματα.</a:t>
                      </a:r>
                      <a:endParaRPr lang="en-US" i="1" dirty="0">
                        <a:latin typeface="Times New Roman" panose="02020603050405020304" pitchFamily="18" charset="0"/>
                        <a:ea typeface="Times New Roman" panose="02020603050405020304" pitchFamily="18" charset="0"/>
                      </a:endParaRPr>
                    </a:p>
                  </a:txBody>
                  <a:tcPr marL="91443" marR="91443" marT="45714" marB="4571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latin typeface="Times New Roman" panose="02020603050405020304" pitchFamily="18" charset="0"/>
                          <a:cs typeface="Times New Roman" panose="02020603050405020304" pitchFamily="18" charset="0"/>
                        </a:rPr>
                        <a:t>1η προκείμενη</a:t>
                      </a:r>
                      <a:endParaRPr lang="en-US" b="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Εγγυητική μαρτυρία</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365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i="1" dirty="0">
                          <a:latin typeface="Times New Roman" panose="02020603050405020304" pitchFamily="18" charset="0"/>
                          <a:cs typeface="Times New Roman" panose="02020603050405020304" pitchFamily="18" charset="0"/>
                        </a:rPr>
                        <a:t>Η γη είναι πλανήτης.</a:t>
                      </a:r>
                      <a:endParaRPr lang="en-US" i="1" dirty="0">
                        <a:latin typeface="Times New Roman" panose="02020603050405020304" pitchFamily="18" charset="0"/>
                        <a:ea typeface="Times New Roman" panose="02020603050405020304" pitchFamily="18" charset="0"/>
                      </a:endParaRPr>
                    </a:p>
                  </a:txBody>
                  <a:tcPr marL="91443" marR="91443" marT="45714" marB="4571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latin typeface="Times New Roman" panose="02020603050405020304" pitchFamily="18" charset="0"/>
                          <a:cs typeface="Times New Roman" panose="02020603050405020304" pitchFamily="18" charset="0"/>
                        </a:rPr>
                        <a:t>2η προκείμενη</a:t>
                      </a:r>
                      <a:endParaRPr lang="en-US" b="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Πληροφοριακά δεδομένα </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extLst>
                  <a:ext uri="{0D108BD9-81ED-4DB2-BD59-A6C34878D82A}">
                    <a16:rowId xmlns:a16="http://schemas.microsoft.com/office/drawing/2014/main" val="10001"/>
                  </a:ext>
                </a:extLst>
              </a:tr>
              <a:tr h="10747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i="1" dirty="0">
                          <a:latin typeface="Times New Roman" panose="02020603050405020304" pitchFamily="18" charset="0"/>
                          <a:cs typeface="Times New Roman" panose="02020603050405020304" pitchFamily="18" charset="0"/>
                        </a:rPr>
                        <a:t>Άρα η γη είναι ετερόφωτο σώμα.</a:t>
                      </a:r>
                      <a:endParaRPr lang="en-US" i="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solidFill>
                            <a:srgbClr val="000000"/>
                          </a:solidFill>
                          <a:latin typeface="Times New Roman" panose="02020603050405020304" pitchFamily="18" charset="0"/>
                          <a:cs typeface="Times New Roman" panose="02020603050405020304" pitchFamily="18" charset="0"/>
                        </a:rPr>
                        <a:t>Συμπέρασμα</a:t>
                      </a:r>
                      <a:endParaRPr lang="en-US" b="1" dirty="0">
                        <a:solidFill>
                          <a:srgbClr val="000000"/>
                        </a:solidFill>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Ισχυρισμός</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Επιχειρηματολογικές</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προκείμενες</a:t>
            </a:r>
          </a:p>
        </p:txBody>
      </p:sp>
      <p:sp>
        <p:nvSpPr>
          <p:cNvPr id="25603"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Ένα </a:t>
            </a:r>
            <a:r>
              <a:rPr lang="el-GR" altLang="el-GR" sz="2400" dirty="0">
                <a:solidFill>
                  <a:srgbClr val="FF0000"/>
                </a:solidFill>
                <a:latin typeface="Times New Roman" panose="02020603050405020304" pitchFamily="18" charset="0"/>
                <a:cs typeface="Times New Roman" panose="02020603050405020304" pitchFamily="18" charset="0"/>
              </a:rPr>
              <a:t>συμπέρασμα</a:t>
            </a:r>
            <a:r>
              <a:rPr lang="el-GR" altLang="el-GR" sz="2400" dirty="0">
                <a:latin typeface="Times New Roman" panose="02020603050405020304" pitchFamily="18" charset="0"/>
                <a:cs typeface="Times New Roman" panose="02020603050405020304" pitchFamily="18" charset="0"/>
              </a:rPr>
              <a:t> από συγκεκριμένες προκείμενες μπορεί να αξιοποιηθεί στη συνέχεια του κειμένου ως </a:t>
            </a:r>
            <a:r>
              <a:rPr lang="el-GR" altLang="el-GR" sz="2400" dirty="0">
                <a:solidFill>
                  <a:srgbClr val="FF0000"/>
                </a:solidFill>
                <a:latin typeface="Times New Roman" panose="02020603050405020304" pitchFamily="18" charset="0"/>
                <a:cs typeface="Times New Roman" panose="02020603050405020304" pitchFamily="18" charset="0"/>
              </a:rPr>
              <a:t>επόμενη προκείμενη</a:t>
            </a:r>
            <a:r>
              <a:rPr lang="el-GR" altLang="el-GR" sz="2400" dirty="0">
                <a:latin typeface="Times New Roman" panose="02020603050405020304" pitchFamily="18" charset="0"/>
                <a:cs typeface="Times New Roman" panose="02020603050405020304" pitchFamily="18" charset="0"/>
              </a:rPr>
              <a:t>, διαμορφώνοντας έτσι μια </a:t>
            </a:r>
            <a:r>
              <a:rPr lang="el-GR" altLang="el-GR" sz="2400" b="1" dirty="0">
                <a:latin typeface="Times New Roman" panose="02020603050405020304" pitchFamily="18" charset="0"/>
                <a:cs typeface="Times New Roman" panose="02020603050405020304" pitchFamily="18" charset="0"/>
              </a:rPr>
              <a:t>επιχειρηματολογική αλυσίδα</a:t>
            </a:r>
            <a:r>
              <a:rPr lang="el-GR" altLang="el-GR" sz="2400" dirty="0">
                <a:latin typeface="Times New Roman" panose="02020603050405020304" pitchFamily="18" charset="0"/>
                <a:cs typeface="Times New Roman" panose="02020603050405020304" pitchFamily="18" charset="0"/>
              </a:rPr>
              <a:t>.</a:t>
            </a: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highlight>
                  <a:srgbClr val="C0C0C0"/>
                </a:highlight>
                <a:latin typeface="Times New Roman" panose="02020603050405020304" pitchFamily="18" charset="0"/>
                <a:cs typeface="Times New Roman" panose="02020603050405020304" pitchFamily="18" charset="0"/>
              </a:rPr>
              <a:t>Οι </a:t>
            </a:r>
            <a:r>
              <a:rPr lang="el-GR" altLang="el-GR" sz="2400" b="1" dirty="0">
                <a:highlight>
                  <a:srgbClr val="C0C0C0"/>
                </a:highlight>
                <a:latin typeface="Times New Roman" panose="02020603050405020304" pitchFamily="18" charset="0"/>
                <a:cs typeface="Times New Roman" panose="02020603050405020304" pitchFamily="18" charset="0"/>
              </a:rPr>
              <a:t>προϋποτιθέμενες προκείμενες (εγγυητικές μαρτυρίες) </a:t>
            </a:r>
            <a:r>
              <a:rPr lang="el-GR" altLang="el-GR" sz="2400" dirty="0">
                <a:highlight>
                  <a:srgbClr val="C0C0C0"/>
                </a:highlight>
                <a:latin typeface="Times New Roman" panose="02020603050405020304" pitchFamily="18" charset="0"/>
                <a:cs typeface="Times New Roman" panose="02020603050405020304" pitchFamily="18" charset="0"/>
              </a:rPr>
              <a:t>αντιπροσωπεύουν </a:t>
            </a:r>
            <a:r>
              <a:rPr lang="el-GR" altLang="el-GR" sz="2400" b="1" dirty="0">
                <a:highlight>
                  <a:srgbClr val="C0C0C0"/>
                </a:highlight>
                <a:latin typeface="Times New Roman" panose="02020603050405020304" pitchFamily="18" charset="0"/>
                <a:cs typeface="Times New Roman" panose="02020603050405020304" pitchFamily="18" charset="0"/>
              </a:rPr>
              <a:t>κοινά αποδεκτή γνώση</a:t>
            </a:r>
            <a:r>
              <a:rPr lang="el-GR" altLang="el-GR" sz="2400" dirty="0">
                <a:highlight>
                  <a:srgbClr val="C0C0C0"/>
                </a:highlight>
                <a:latin typeface="Times New Roman" panose="02020603050405020304" pitchFamily="18" charset="0"/>
                <a:cs typeface="Times New Roman" panose="02020603050405020304" pitchFamily="18" charset="0"/>
              </a:rPr>
              <a:t>, η οποία συχνά είναι δυνατό να εμπεριέχει </a:t>
            </a:r>
            <a:r>
              <a:rPr lang="el-GR" altLang="el-GR" sz="2400" b="1" dirty="0">
                <a:highlight>
                  <a:srgbClr val="C0C0C0"/>
                </a:highlight>
                <a:latin typeface="Times New Roman" panose="02020603050405020304" pitchFamily="18" charset="0"/>
                <a:cs typeface="Times New Roman" panose="02020603050405020304" pitchFamily="18" charset="0"/>
              </a:rPr>
              <a:t>αξιολογήσεις</a:t>
            </a:r>
            <a:r>
              <a:rPr lang="el-GR" altLang="el-GR" sz="2400" dirty="0">
                <a:highlight>
                  <a:srgbClr val="C0C0C0"/>
                </a:highlight>
                <a:latin typeface="Times New Roman" panose="02020603050405020304" pitchFamily="18" charset="0"/>
                <a:cs typeface="Times New Roman" panose="02020603050405020304" pitchFamily="18" charset="0"/>
              </a:rPr>
              <a:t> που βασίζονται συνήθως στο </a:t>
            </a:r>
            <a:r>
              <a:rPr lang="el-GR" altLang="el-GR" sz="2400" dirty="0">
                <a:solidFill>
                  <a:srgbClr val="FF0000"/>
                </a:solidFill>
                <a:highlight>
                  <a:srgbClr val="C0C0C0"/>
                </a:highlight>
                <a:latin typeface="Times New Roman" panose="02020603050405020304" pitchFamily="18" charset="0"/>
                <a:cs typeface="Times New Roman" panose="02020603050405020304" pitchFamily="18" charset="0"/>
              </a:rPr>
              <a:t>κοινωνικό σύστημα αξιών</a:t>
            </a:r>
            <a:r>
              <a:rPr lang="el-GR" altLang="el-GR" sz="2400" dirty="0">
                <a:highlight>
                  <a:srgbClr val="C0C0C0"/>
                </a:highlight>
                <a:latin typeface="Times New Roman" panose="02020603050405020304" pitchFamily="18" charset="0"/>
                <a:cs typeface="Times New Roman" panose="02020603050405020304" pitchFamily="18" charset="0"/>
              </a:rPr>
              <a:t>.</a:t>
            </a: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b="1" dirty="0">
                <a:latin typeface="Times New Roman" panose="02020603050405020304" pitchFamily="18" charset="0"/>
                <a:cs typeface="Times New Roman" panose="02020603050405020304" pitchFamily="18" charset="0"/>
              </a:rPr>
              <a:t>Πολιτισμικές-κοινωνικές παραδοχές</a:t>
            </a:r>
            <a:r>
              <a:rPr lang="el-GR" altLang="el-GR" sz="2400" dirty="0">
                <a:latin typeface="Times New Roman" panose="02020603050405020304" pitchFamily="18" charset="0"/>
                <a:cs typeface="Times New Roman" panose="02020603050405020304" pitchFamily="18" charset="0"/>
              </a:rPr>
              <a:t> </a:t>
            </a:r>
          </a:p>
          <a:p>
            <a:pPr lvl="1" eaLnBrk="1" hangingPunct="1"/>
            <a:r>
              <a:rPr lang="el-GR" altLang="el-GR" sz="2000" dirty="0">
                <a:latin typeface="Times New Roman" panose="02020603050405020304" pitchFamily="18" charset="0"/>
                <a:cs typeface="Times New Roman" panose="02020603050405020304" pitchFamily="18" charset="0"/>
              </a:rPr>
              <a:t>όπως η εγκυρότητα των </a:t>
            </a:r>
            <a:r>
              <a:rPr lang="el-GR" altLang="el-GR" sz="2000" dirty="0">
                <a:solidFill>
                  <a:srgbClr val="FF0000"/>
                </a:solidFill>
                <a:latin typeface="Times New Roman" panose="02020603050405020304" pitchFamily="18" charset="0"/>
                <a:cs typeface="Times New Roman" panose="02020603050405020304" pitchFamily="18" charset="0"/>
              </a:rPr>
              <a:t>επιστημονικών πορισμάτων </a:t>
            </a:r>
            <a:r>
              <a:rPr lang="el-GR" altLang="el-GR" sz="2000" dirty="0">
                <a:latin typeface="Times New Roman" panose="02020603050405020304" pitchFamily="18" charset="0"/>
                <a:cs typeface="Times New Roman" panose="02020603050405020304" pitchFamily="18" charset="0"/>
              </a:rPr>
              <a:t>ή η προτίμηση του </a:t>
            </a:r>
            <a:r>
              <a:rPr lang="el-GR" altLang="el-GR" sz="2000" dirty="0">
                <a:solidFill>
                  <a:srgbClr val="FF0000"/>
                </a:solidFill>
                <a:latin typeface="Times New Roman" panose="02020603050405020304" pitchFamily="18" charset="0"/>
                <a:cs typeface="Times New Roman" panose="02020603050405020304" pitchFamily="18" charset="0"/>
              </a:rPr>
              <a:t>πλούτου</a:t>
            </a:r>
            <a:r>
              <a:rPr lang="el-GR" altLang="el-GR" sz="2000" dirty="0">
                <a:latin typeface="Times New Roman" panose="02020603050405020304" pitchFamily="18" charset="0"/>
                <a:cs typeface="Times New Roman" panose="02020603050405020304" pitchFamily="18" charset="0"/>
              </a:rPr>
              <a:t>, της </a:t>
            </a:r>
            <a:r>
              <a:rPr lang="el-GR" altLang="el-GR" sz="2000" dirty="0">
                <a:solidFill>
                  <a:srgbClr val="FF0000"/>
                </a:solidFill>
                <a:latin typeface="Times New Roman" panose="02020603050405020304" pitchFamily="18" charset="0"/>
                <a:cs typeface="Times New Roman" panose="02020603050405020304" pitchFamily="18" charset="0"/>
              </a:rPr>
              <a:t>ομορφιάς</a:t>
            </a:r>
            <a:r>
              <a:rPr lang="el-GR" altLang="el-GR" sz="2000" dirty="0">
                <a:latin typeface="Times New Roman" panose="02020603050405020304" pitchFamily="18" charset="0"/>
                <a:cs typeface="Times New Roman" panose="02020603050405020304" pitchFamily="18" charset="0"/>
              </a:rPr>
              <a:t>, της </a:t>
            </a:r>
            <a:r>
              <a:rPr lang="el-GR" altLang="el-GR" sz="2000" dirty="0">
                <a:solidFill>
                  <a:srgbClr val="FF0000"/>
                </a:solidFill>
                <a:latin typeface="Times New Roman" panose="02020603050405020304" pitchFamily="18" charset="0"/>
                <a:cs typeface="Times New Roman" panose="02020603050405020304" pitchFamily="18" charset="0"/>
              </a:rPr>
              <a:t>υγιεινής διατροφής</a:t>
            </a:r>
            <a:r>
              <a:rPr lang="el-GR" altLang="el-GR" sz="2000" dirty="0">
                <a:latin typeface="Times New Roman" panose="02020603050405020304" pitchFamily="18" charset="0"/>
                <a:cs typeface="Times New Roman" panose="02020603050405020304" pitchFamily="18" charset="0"/>
              </a:rPr>
              <a:t>, της</a:t>
            </a:r>
            <a:r>
              <a:rPr lang="el-GR" altLang="el-GR" sz="2000" dirty="0">
                <a:solidFill>
                  <a:srgbClr val="FF0000"/>
                </a:solidFill>
                <a:latin typeface="Times New Roman" panose="02020603050405020304" pitchFamily="18" charset="0"/>
                <a:cs typeface="Times New Roman" panose="02020603050405020304" pitchFamily="18" charset="0"/>
              </a:rPr>
              <a:t> εργατικότητας</a:t>
            </a:r>
            <a:r>
              <a:rPr lang="el-GR" altLang="el-GR" sz="2000" dirty="0">
                <a:latin typeface="Times New Roman" panose="02020603050405020304" pitchFamily="18" charset="0"/>
                <a:cs typeface="Times New Roman" panose="02020603050405020304" pitchFamily="18" charset="0"/>
              </a:rPr>
              <a:t>.</a:t>
            </a:r>
            <a:r>
              <a:rPr lang="el-GR" altLang="el-GR" sz="2000" dirty="0">
                <a:solidFill>
                  <a:srgbClr val="FF0000"/>
                </a:solidFill>
                <a:latin typeface="Times New Roman" panose="02020603050405020304" pitchFamily="18" charset="0"/>
                <a:cs typeface="Times New Roman" panose="02020603050405020304" pitchFamily="18" charset="0"/>
              </a:rPr>
              <a:t> </a:t>
            </a:r>
          </a:p>
          <a:p>
            <a:pPr lvl="1" eaLnBrk="1" hangingPunct="1">
              <a:buNone/>
            </a:pPr>
            <a:r>
              <a:rPr lang="el-GR" altLang="el-GR" sz="2400" dirty="0">
                <a:latin typeface="Times New Roman" panose="02020603050405020304" pitchFamily="18" charset="0"/>
                <a:cs typeface="Times New Roman" panose="02020603050405020304" pitchFamily="18" charset="0"/>
              </a:rPr>
              <a:t>αποτελούν τους </a:t>
            </a:r>
            <a:r>
              <a:rPr lang="el-GR" altLang="el-GR" sz="2400" b="1" dirty="0">
                <a:latin typeface="Times New Roman" panose="02020603050405020304" pitchFamily="18" charset="0"/>
                <a:cs typeface="Times New Roman" panose="02020603050405020304" pitchFamily="18" charset="0"/>
              </a:rPr>
              <a:t>αξιολογικούς, ιδεολογικούς κοινούς τόπους</a:t>
            </a:r>
            <a:r>
              <a:rPr lang="el-GR" altLang="el-GR" sz="2400" dirty="0">
                <a:latin typeface="Times New Roman" panose="02020603050405020304" pitchFamily="18" charset="0"/>
                <a:cs typeface="Times New Roman" panose="02020603050405020304" pitchFamily="18" charset="0"/>
              </a:rPr>
              <a:t> που</a:t>
            </a:r>
          </a:p>
          <a:p>
            <a:pPr lvl="1" eaLnBrk="1" hangingPunct="1">
              <a:buNone/>
            </a:pPr>
            <a:r>
              <a:rPr lang="el-GR" altLang="el-GR" sz="2400" dirty="0">
                <a:latin typeface="Times New Roman" panose="02020603050405020304" pitchFamily="18" charset="0"/>
                <a:cs typeface="Times New Roman" panose="02020603050405020304" pitchFamily="18" charset="0"/>
              </a:rPr>
              <a:t>συχνά και ασυνείδητα επικαλούμαστε κατά την επιχειρηματολογία</a:t>
            </a:r>
            <a:r>
              <a:rPr lang="el-GR" altLang="el-GR" sz="2000" dirty="0">
                <a:latin typeface="Times New Roman" panose="02020603050405020304" pitchFamily="18" charset="0"/>
                <a:cs typeface="Times New Roman" panose="02020603050405020304" pitchFamily="18" charset="0"/>
              </a:rPr>
              <a:t>.</a:t>
            </a:r>
          </a:p>
          <a:p>
            <a:pPr eaLnBrk="1" hangingPunct="1"/>
            <a:endParaRPr lang="el-GR" altLang="el-GR" sz="2200" dirty="0">
              <a:latin typeface="Times New Roman" panose="02020603050405020304" pitchFamily="18" charset="0"/>
              <a:cs typeface="Times New Roman" panose="02020603050405020304" pitchFamily="18" charset="0"/>
            </a:endParaRPr>
          </a:p>
          <a:p>
            <a:pPr eaLnBrk="1" hangingPunct="1"/>
            <a:endParaRPr lang="el-GR" alt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Συνοχή,</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πληροφορητικότητα,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συνεκτικότητα,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προθετικότητα</a:t>
            </a:r>
            <a:r>
              <a:rPr lang="en-US" altLang="x-none"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και περιστασιακότητα </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solidFill>
                  <a:srgbClr val="FF0000"/>
                </a:solidFill>
                <a:latin typeface="Times New Roman" panose="02020603050405020304" pitchFamily="18" charset="0"/>
                <a:cs typeface="Times New Roman" panose="02020603050405020304" pitchFamily="18" charset="0"/>
              </a:rPr>
              <a:t>διακειμενικότητα</a:t>
            </a:r>
            <a:r>
              <a:rPr sz="2800" dirty="0">
                <a:latin typeface="Times New Roman" panose="02020603050405020304" pitchFamily="18" charset="0"/>
                <a:cs typeface="Times New Roman" panose="02020603050405020304" pitchFamily="18" charset="0"/>
              </a:rPr>
              <a:t>,</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αποδεκτότητα.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800" dirty="0">
              <a:latin typeface="Times New Roman" panose="02020603050405020304" pitchFamily="18" charset="0"/>
              <a:cs typeface="Times New Roman" panose="02020603050405020304" pitchFamily="18" charset="0"/>
            </a:endParaRPr>
          </a:p>
          <a:p>
            <a:pPr eaLnBrk="1" hangingPunct="1">
              <a:lnSpc>
                <a:spcPct val="90000"/>
              </a:lnSpc>
            </a:pPr>
            <a:r>
              <a:rPr sz="2800" dirty="0">
                <a:latin typeface="Times New Roman" panose="02020603050405020304" pitchFamily="18" charset="0"/>
                <a:cs typeface="Times New Roman" panose="02020603050405020304" pitchFamily="18" charset="0"/>
              </a:rPr>
              <a:t>Τα κριτήρια αυτά θεωρούμε ότι συμβάλλουν στη </a:t>
            </a:r>
            <a:r>
              <a:rPr sz="2800" b="1" dirty="0">
                <a:latin typeface="Times New Roman" panose="02020603050405020304" pitchFamily="18" charset="0"/>
                <a:cs typeface="Times New Roman" panose="02020603050405020304" pitchFamily="18" charset="0"/>
              </a:rPr>
              <a:t>συνειδητοποίηση</a:t>
            </a:r>
            <a:r>
              <a:rPr sz="2800" dirty="0">
                <a:latin typeface="Times New Roman" panose="02020603050405020304" pitchFamily="18" charset="0"/>
                <a:cs typeface="Times New Roman" panose="02020603050405020304" pitchFamily="18" charset="0"/>
              </a:rPr>
              <a:t> του τρόπου </a:t>
            </a:r>
            <a:r>
              <a:rPr sz="2800" dirty="0">
                <a:solidFill>
                  <a:srgbClr val="FF0000"/>
                </a:solidFill>
                <a:latin typeface="Times New Roman" panose="02020603050405020304" pitchFamily="18" charset="0"/>
                <a:cs typeface="Times New Roman" panose="02020603050405020304" pitchFamily="18" charset="0"/>
              </a:rPr>
              <a:t>οργάνωσης</a:t>
            </a:r>
            <a:r>
              <a:rPr sz="2800" dirty="0">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σύστασης</a:t>
            </a:r>
            <a:r>
              <a:rPr sz="2800" dirty="0">
                <a:latin typeface="Times New Roman" panose="02020603050405020304" pitchFamily="18" charset="0"/>
                <a:cs typeface="Times New Roman" panose="02020603050405020304" pitchFamily="18" charset="0"/>
              </a:rPr>
              <a:t> και </a:t>
            </a:r>
            <a:r>
              <a:rPr sz="2800" dirty="0">
                <a:solidFill>
                  <a:srgbClr val="FF0000"/>
                </a:solidFill>
                <a:latin typeface="Times New Roman" panose="02020603050405020304" pitchFamily="18" charset="0"/>
                <a:cs typeface="Times New Roman" panose="02020603050405020304" pitchFamily="18" charset="0"/>
              </a:rPr>
              <a:t>κατανόησης</a:t>
            </a:r>
            <a:r>
              <a:rPr sz="2800" dirty="0">
                <a:latin typeface="Times New Roman" panose="02020603050405020304" pitchFamily="18" charset="0"/>
                <a:cs typeface="Times New Roman" panose="02020603050405020304" pitchFamily="18" charset="0"/>
              </a:rPr>
              <a:t> ενός κειμένου, νοούμενου </a:t>
            </a:r>
            <a:r>
              <a:rPr sz="2800" b="1" dirty="0">
                <a:latin typeface="Times New Roman" panose="02020603050405020304" pitchFamily="18" charset="0"/>
                <a:cs typeface="Times New Roman" panose="02020603050405020304" pitchFamily="18" charset="0"/>
              </a:rPr>
              <a:t>ΟΧΙ</a:t>
            </a:r>
            <a:r>
              <a:rPr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ως απλής συμπαράθεσης προτάσεων</a:t>
            </a:r>
            <a:r>
              <a:rPr sz="2800" dirty="0">
                <a:latin typeface="Times New Roman" panose="02020603050405020304" pitchFamily="18" charset="0"/>
                <a:cs typeface="Times New Roman" panose="02020603050405020304" pitchFamily="18" charset="0"/>
              </a:rPr>
              <a:t>, αλλά </a:t>
            </a:r>
            <a:r>
              <a:rPr sz="28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800" dirty="0">
                <a:latin typeface="Times New Roman" panose="02020603050405020304" pitchFamily="18" charset="0"/>
                <a:cs typeface="Times New Roman" panose="02020603050405020304" pitchFamily="18" charset="0"/>
              </a:rPr>
              <a:t>. </a:t>
            </a:r>
          </a:p>
          <a:p>
            <a:pPr eaLnBrk="1" hangingPunct="1">
              <a:lnSpc>
                <a:spcPct val="90000"/>
              </a:lnSpc>
              <a:buNone/>
            </a:pPr>
            <a:endParaRPr sz="20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188640"/>
            <a:ext cx="8507288" cy="1219536"/>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Η ι</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δεολογία στις εγγυητικές προκείμενες</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26627"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Στην κοινωνική αξιολόγηση οφείλεται η </a:t>
            </a:r>
            <a:r>
              <a:rPr lang="el-GR" altLang="el-GR" sz="2400" dirty="0">
                <a:solidFill>
                  <a:srgbClr val="FF0000"/>
                </a:solidFill>
                <a:latin typeface="Times New Roman" panose="02020603050405020304" pitchFamily="18" charset="0"/>
                <a:cs typeface="Times New Roman" panose="02020603050405020304" pitchFamily="18" charset="0"/>
              </a:rPr>
              <a:t>νοητική παραδοχή/προκείμενη </a:t>
            </a:r>
            <a:r>
              <a:rPr lang="el-GR" altLang="el-GR" sz="2400" b="1" i="1" dirty="0">
                <a:latin typeface="Times New Roman" panose="02020603050405020304" pitchFamily="18" charset="0"/>
                <a:cs typeface="Times New Roman" panose="02020603050405020304" pitchFamily="18" charset="0"/>
              </a:rPr>
              <a:t>«Οι Αλβανοί είναι κακοποιοί και μας τρομάζουν»</a:t>
            </a:r>
            <a:r>
              <a:rPr lang="el-GR" altLang="el-GR" sz="2400" b="1" dirty="0">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rPr>
              <a:t>που προϋποθέτουμε για την ερμηνεία ενός εκφωνήματος του τύπου </a:t>
            </a:r>
            <a:r>
              <a:rPr lang="el-GR" altLang="el-GR" sz="2400" i="1" dirty="0">
                <a:latin typeface="Times New Roman" panose="02020603050405020304" pitchFamily="18" charset="0"/>
                <a:cs typeface="Times New Roman" panose="02020603050405020304" pitchFamily="18" charset="0"/>
              </a:rPr>
              <a:t>«</a:t>
            </a:r>
            <a:r>
              <a:rPr lang="el-GR" altLang="el-GR" sz="2400" b="1" i="1" dirty="0">
                <a:latin typeface="Times New Roman" panose="02020603050405020304" pitchFamily="18" charset="0"/>
                <a:cs typeface="Times New Roman" panose="02020603050405020304" pitchFamily="18" charset="0"/>
              </a:rPr>
              <a:t>Ένα παιδί είδε στο δρόμο έναν Αλβανό, [άρα τρόμαξε] και το ’βαλε στα πόδια»</a:t>
            </a:r>
            <a:r>
              <a:rPr lang="el-GR" altLang="el-GR" sz="2400" b="1" dirty="0">
                <a:latin typeface="Times New Roman" panose="02020603050405020304" pitchFamily="18" charset="0"/>
                <a:cs typeface="Times New Roman" panose="02020603050405020304" pitchFamily="18" charset="0"/>
              </a:rPr>
              <a:t>.</a:t>
            </a:r>
          </a:p>
          <a:p>
            <a:pPr eaLnBrk="1" hangingPunct="1">
              <a:buNone/>
            </a:pPr>
            <a:endParaRPr lang="el-GR" altLang="el-GR" sz="2400" dirty="0">
              <a:latin typeface="Times New Roman" panose="02020603050405020304" pitchFamily="18" charset="0"/>
              <a:cs typeface="Times New Roman" panose="02020603050405020304" pitchFamily="18" charset="0"/>
            </a:endParaRPr>
          </a:p>
          <a:p>
            <a:pPr eaLnBrk="1" hangingPunct="1">
              <a:buNone/>
            </a:pPr>
            <a:r>
              <a:rPr lang="el-GR" altLang="el-GR" sz="2400" dirty="0">
                <a:latin typeface="Times New Roman" panose="02020603050405020304" pitchFamily="18" charset="0"/>
                <a:cs typeface="Times New Roman" panose="02020603050405020304" pitchFamily="18" charset="0"/>
              </a:rPr>
              <a:t>Πρδ. </a:t>
            </a:r>
            <a:r>
              <a:rPr lang="el-GR" altLang="el-GR" sz="2400" b="1" i="1" dirty="0">
                <a:latin typeface="Times New Roman" panose="02020603050405020304" pitchFamily="18" charset="0"/>
                <a:cs typeface="Times New Roman" panose="02020603050405020304" pitchFamily="18" charset="0"/>
              </a:rPr>
              <a:t>Για τη θέση αυτή έχουμε δύο υποψήφιους: έναν δικό μας και έναν Αλβανό</a:t>
            </a:r>
            <a:r>
              <a:rPr lang="el-GR" altLang="el-GR" sz="2400" i="1" dirty="0">
                <a:latin typeface="Times New Roman" panose="02020603050405020304" pitchFamily="18" charset="0"/>
                <a:cs typeface="Times New Roman" panose="02020603050405020304" pitchFamily="18" charset="0"/>
              </a:rPr>
              <a:t>.</a:t>
            </a:r>
          </a:p>
          <a:p>
            <a:pPr eaLnBrk="1" hangingPunct="1"/>
            <a:r>
              <a:rPr lang="el-GR" altLang="el-GR" sz="2400" dirty="0">
                <a:solidFill>
                  <a:srgbClr val="FF0000"/>
                </a:solidFill>
                <a:latin typeface="Times New Roman" panose="02020603050405020304" pitchFamily="18" charset="0"/>
                <a:cs typeface="Times New Roman" panose="02020603050405020304" pitchFamily="18" charset="0"/>
              </a:rPr>
              <a:t>Συνδηλώσεις</a:t>
            </a:r>
            <a:r>
              <a:rPr lang="el-GR" altLang="el-GR" sz="2400" dirty="0">
                <a:latin typeface="Times New Roman" panose="02020603050405020304" pitchFamily="18" charset="0"/>
                <a:cs typeface="Times New Roman" panose="02020603050405020304" pitchFamily="18" charset="0"/>
              </a:rPr>
              <a:t>: «δικός μας» = Έλληνας, άνθρωπος εμπιστοσύνης</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 «Αλβανός» = αφερέγγυος</a:t>
            </a:r>
          </a:p>
          <a:p>
            <a:pPr eaLnBrk="1" hangingPunct="1"/>
            <a:r>
              <a:rPr lang="el-GR" altLang="el-GR" sz="2400" dirty="0">
                <a:solidFill>
                  <a:srgbClr val="FF0000"/>
                </a:solidFill>
                <a:latin typeface="Times New Roman" panose="02020603050405020304" pitchFamily="18" charset="0"/>
                <a:cs typeface="Times New Roman" panose="02020603050405020304" pitchFamily="18" charset="0"/>
              </a:rPr>
              <a:t>Ο συλλογισμός </a:t>
            </a:r>
            <a:r>
              <a:rPr lang="el-GR" altLang="el-GR" sz="2400" dirty="0">
                <a:latin typeface="Times New Roman" panose="02020603050405020304" pitchFamily="18" charset="0"/>
                <a:cs typeface="Times New Roman" panose="02020603050405020304" pitchFamily="18" charset="0"/>
              </a:rPr>
              <a:t>που λανθάνει είναι περίπου ο εξής: </a:t>
            </a:r>
            <a:r>
              <a:rPr lang="el-GR" altLang="el-GR" sz="2400" i="1" dirty="0">
                <a:latin typeface="Times New Roman" panose="02020603050405020304" pitchFamily="18" charset="0"/>
                <a:cs typeface="Times New Roman" panose="02020603050405020304" pitchFamily="18" charset="0"/>
              </a:rPr>
              <a:t>«Οι Έλληνες, σε αντίθεση με τους Αλβανούς, είναι άνθρωποι εμπιστοσύνης. Ο ένας από τους δύο υποψήφιους είναι Έλληνας και ο άλλος Αλβανός. Άρα θα προτιμήσουμε τον Έλληνα (τον δικό μας)»</a:t>
            </a:r>
            <a:r>
              <a:rPr lang="el-GR" altLang="el-GR" sz="2400" dirty="0">
                <a:latin typeface="Times New Roman" panose="02020603050405020304" pitchFamily="18" charset="0"/>
                <a:cs typeface="Times New Roman" panose="02020603050405020304" pitchFamily="18" charset="0"/>
              </a:rPr>
              <a:t>.</a:t>
            </a:r>
          </a:p>
          <a:p>
            <a:pPr eaLnBrk="1" hangingPunct="1"/>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Επικοινωνιακές περιστάσεις</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27651" name="2 - Θέση περιεχομένου"/>
          <p:cNvSpPr>
            <a:spLocks noGrp="1"/>
          </p:cNvSpPr>
          <p:nvPr>
            <p:ph idx="1" hasCustomPrompt="1"/>
          </p:nvPr>
        </p:nvSpPr>
        <p:spPr>
          <a:xfrm>
            <a:off x="250825" y="1700809"/>
            <a:ext cx="8713663" cy="4699992"/>
          </a:xfrm>
        </p:spPr>
        <p:txBody>
          <a:bodyPr vert="horz" wrap="square" lIns="54864" tIns="91440" rIns="91440" bIns="45720" anchor="t" anchorCtr="0"/>
          <a:lstStyle/>
          <a:p>
            <a:pPr eaLnBrk="1" hangingPunct="1">
              <a:buNone/>
            </a:pPr>
            <a:r>
              <a:rPr lang="el-GR" altLang="el-GR" dirty="0">
                <a:latin typeface="Times New Roman" panose="02020603050405020304" pitchFamily="18" charset="0"/>
                <a:cs typeface="Times New Roman" panose="02020603050405020304" pitchFamily="18" charset="0"/>
              </a:rPr>
              <a:t>	</a:t>
            </a:r>
            <a:r>
              <a:rPr lang="el-GR" altLang="el-GR" sz="3600" dirty="0">
                <a:latin typeface="Times New Roman" panose="02020603050405020304" pitchFamily="18" charset="0"/>
                <a:cs typeface="Times New Roman" panose="02020603050405020304" pitchFamily="18" charset="0"/>
              </a:rPr>
              <a:t>Η επιχειρηματολογία χρησιμοποιείται σε επικοινωνιακές περιστάσεις όπως είναι τα </a:t>
            </a:r>
            <a:r>
              <a:rPr lang="el-GR" altLang="el-GR" sz="3600" dirty="0">
                <a:solidFill>
                  <a:srgbClr val="FF0000"/>
                </a:solidFill>
                <a:latin typeface="Times New Roman" panose="02020603050405020304" pitchFamily="18" charset="0"/>
                <a:cs typeface="Times New Roman" panose="02020603050405020304" pitchFamily="18" charset="0"/>
              </a:rPr>
              <a:t>επιστημονικά εγχειρίδια</a:t>
            </a:r>
            <a:r>
              <a:rPr lang="el-GR" altLang="el-GR" sz="3600" dirty="0">
                <a:latin typeface="Times New Roman" panose="02020603050405020304" pitchFamily="18" charset="0"/>
                <a:cs typeface="Times New Roman" panose="02020603050405020304" pitchFamily="18" charset="0"/>
              </a:rPr>
              <a:t>, οι </a:t>
            </a:r>
            <a:r>
              <a:rPr lang="el-GR" altLang="el-GR" sz="3600" dirty="0">
                <a:solidFill>
                  <a:srgbClr val="FF0000"/>
                </a:solidFill>
                <a:latin typeface="Times New Roman" panose="02020603050405020304" pitchFamily="18" charset="0"/>
                <a:cs typeface="Times New Roman" panose="02020603050405020304" pitchFamily="18" charset="0"/>
              </a:rPr>
              <a:t>πολιτικές αντιπαραθέσεις</a:t>
            </a:r>
            <a:r>
              <a:rPr lang="el-GR" altLang="el-GR" sz="3600" dirty="0">
                <a:latin typeface="Times New Roman" panose="02020603050405020304" pitchFamily="18" charset="0"/>
                <a:cs typeface="Times New Roman" panose="02020603050405020304" pitchFamily="18" charset="0"/>
              </a:rPr>
              <a:t>, τα </a:t>
            </a:r>
            <a:r>
              <a:rPr lang="el-GR" altLang="el-GR" sz="3600" dirty="0">
                <a:solidFill>
                  <a:srgbClr val="FF0000"/>
                </a:solidFill>
                <a:latin typeface="Times New Roman" panose="02020603050405020304" pitchFamily="18" charset="0"/>
                <a:cs typeface="Times New Roman" panose="02020603050405020304" pitchFamily="18" charset="0"/>
              </a:rPr>
              <a:t>γράμματα διαμαρτυρίας</a:t>
            </a:r>
            <a:r>
              <a:rPr lang="el-GR" altLang="el-GR" sz="3600" dirty="0">
                <a:latin typeface="Times New Roman" panose="02020603050405020304" pitchFamily="18" charset="0"/>
                <a:cs typeface="Times New Roman" panose="02020603050405020304" pitchFamily="18" charset="0"/>
              </a:rPr>
              <a:t> σε εφημερίδες και μέσα κοινωνικής δικτύωσης, οι </a:t>
            </a:r>
            <a:r>
              <a:rPr lang="el-GR" altLang="el-GR" sz="3600" dirty="0">
                <a:solidFill>
                  <a:srgbClr val="FF0000"/>
                </a:solidFill>
                <a:latin typeface="Times New Roman" panose="02020603050405020304" pitchFamily="18" charset="0"/>
                <a:cs typeface="Times New Roman" panose="02020603050405020304" pitchFamily="18" charset="0"/>
              </a:rPr>
              <a:t>απολογισμοί έργων</a:t>
            </a:r>
            <a:r>
              <a:rPr lang="el-GR" altLang="el-GR" sz="3600" dirty="0">
                <a:latin typeface="Times New Roman" panose="02020603050405020304" pitchFamily="18" charset="0"/>
                <a:cs typeface="Times New Roman" panose="02020603050405020304" pitchFamily="18" charset="0"/>
              </a:rPr>
              <a:t>, οι </a:t>
            </a:r>
            <a:r>
              <a:rPr lang="el-GR" altLang="el-GR" sz="3600" dirty="0">
                <a:solidFill>
                  <a:srgbClr val="FF0000"/>
                </a:solidFill>
                <a:latin typeface="Times New Roman" panose="02020603050405020304" pitchFamily="18" charset="0"/>
                <a:cs typeface="Times New Roman" panose="02020603050405020304" pitchFamily="18" charset="0"/>
              </a:rPr>
              <a:t>διαφημίσεις </a:t>
            </a:r>
            <a:r>
              <a:rPr lang="el-GR" altLang="el-GR" sz="3600" dirty="0">
                <a:latin typeface="Times New Roman" panose="02020603050405020304" pitchFamily="18" charset="0"/>
                <a:cs typeface="Times New Roman" panose="02020603050405020304" pitchFamily="18" charset="0"/>
              </a:rPr>
              <a:t>κ.ά.</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Γλωσσικά μέσα</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28675" name="2 - Θέση περιεχομένου"/>
          <p:cNvSpPr>
            <a:spLocks noGrp="1"/>
          </p:cNvSpPr>
          <p:nvPr>
            <p:ph idx="1" hasCustomPrompt="1"/>
          </p:nvPr>
        </p:nvSpPr>
        <p:spPr>
          <a:xfrm>
            <a:off x="0" y="1408177"/>
            <a:ext cx="9144000" cy="5449823"/>
          </a:xfrm>
        </p:spPr>
        <p:txBody>
          <a:bodyPr vert="horz" wrap="square" lIns="54864" tIns="91440" rIns="91440" bIns="45720" anchor="t" anchorCtr="0"/>
          <a:lstStyle/>
          <a:p>
            <a:pPr eaLnBrk="1" hangingPunct="1"/>
            <a:r>
              <a:rPr lang="el-GR" altLang="el-GR" sz="2400" b="1" dirty="0">
                <a:latin typeface="Times New Roman" panose="02020603050405020304" pitchFamily="18" charset="0"/>
                <a:cs typeface="Times New Roman" panose="02020603050405020304" pitchFamily="18" charset="0"/>
              </a:rPr>
              <a:t>Επιστημικά ρήματα</a:t>
            </a:r>
            <a:r>
              <a:rPr lang="el-GR" altLang="el-GR" sz="2400" dirty="0">
                <a:latin typeface="Times New Roman" panose="02020603050405020304" pitchFamily="18" charset="0"/>
                <a:cs typeface="Times New Roman" panose="02020603050405020304" pitchFamily="18" charset="0"/>
              </a:rPr>
              <a:t> και εκφράσεις που εισάγουν (</a:t>
            </a:r>
            <a:r>
              <a:rPr lang="el-GR" altLang="el-GR" sz="2400" b="1" dirty="0">
                <a:latin typeface="Times New Roman" panose="02020603050405020304" pitchFamily="18" charset="0"/>
                <a:cs typeface="Times New Roman" panose="02020603050405020304" pitchFamily="18" charset="0"/>
              </a:rPr>
              <a:t>μετριασμένους) ισχυρισμούς</a:t>
            </a:r>
            <a:r>
              <a:rPr lang="el-GR" altLang="el-GR" sz="2400" dirty="0">
                <a:latin typeface="Times New Roman" panose="02020603050405020304" pitchFamily="18" charset="0"/>
                <a:cs typeface="Times New Roman" panose="02020603050405020304" pitchFamily="18" charset="0"/>
              </a:rPr>
              <a:t>, όπως «πιστεύω», «νομίζω», «θεωρώ», «υποθέτω», «κατά τη γνώμη μου», αλλά και «βεβαιώνω», «έχω πεποίθηση»</a:t>
            </a:r>
          </a:p>
          <a:p>
            <a:pPr eaLnBrk="1" hangingPunct="1"/>
            <a:r>
              <a:rPr lang="el-GR" altLang="el-GR" sz="2400" b="1" dirty="0">
                <a:latin typeface="Times New Roman" panose="02020603050405020304" pitchFamily="18" charset="0"/>
                <a:cs typeface="Times New Roman" panose="02020603050405020304" pitchFamily="18" charset="0"/>
              </a:rPr>
              <a:t>Κειμενικοί δείκτες σύζευξης</a:t>
            </a:r>
            <a:r>
              <a:rPr lang="el-GR" altLang="el-GR" sz="2400" dirty="0">
                <a:latin typeface="Times New Roman" panose="02020603050405020304" pitchFamily="18" charset="0"/>
                <a:cs typeface="Times New Roman" panose="02020603050405020304" pitchFamily="18" charset="0"/>
              </a:rPr>
              <a:t> για </a:t>
            </a:r>
            <a:r>
              <a:rPr lang="el-GR" altLang="el-GR" sz="2400" b="1" dirty="0">
                <a:latin typeface="Times New Roman" panose="02020603050405020304" pitchFamily="18" charset="0"/>
                <a:cs typeface="Times New Roman" panose="02020603050405020304" pitchFamily="18" charset="0"/>
              </a:rPr>
              <a:t>τη συνάρτηση των επιμέρους προκείμενων</a:t>
            </a:r>
            <a:r>
              <a:rPr lang="el-GR" altLang="el-GR" sz="2400" dirty="0">
                <a:latin typeface="Times New Roman" panose="02020603050405020304" pitchFamily="18" charset="0"/>
                <a:cs typeface="Times New Roman" panose="02020603050405020304" pitchFamily="18" charset="0"/>
              </a:rPr>
              <a:t>, αλλά και αυτών με το </a:t>
            </a:r>
            <a:r>
              <a:rPr lang="el-GR" altLang="el-GR" sz="2400" b="1" dirty="0">
                <a:latin typeface="Times New Roman" panose="02020603050405020304" pitchFamily="18" charset="0"/>
                <a:cs typeface="Times New Roman" panose="02020603050405020304" pitchFamily="18" charset="0"/>
              </a:rPr>
              <a:t>συμπέρασμα/ισχυρισμό</a:t>
            </a:r>
            <a:r>
              <a:rPr lang="el-GR" altLang="el-GR" sz="2400" dirty="0">
                <a:latin typeface="Times New Roman" panose="02020603050405020304" pitchFamily="18" charset="0"/>
                <a:cs typeface="Times New Roman" panose="02020603050405020304" pitchFamily="18" charset="0"/>
              </a:rPr>
              <a:t>, όπως </a:t>
            </a:r>
            <a:r>
              <a:rPr lang="el-GR" altLang="el-GR" sz="2400" i="1" dirty="0">
                <a:latin typeface="Times New Roman" panose="02020603050405020304" pitchFamily="18" charset="0"/>
                <a:cs typeface="Times New Roman" panose="02020603050405020304" pitchFamily="18" charset="0"/>
              </a:rPr>
              <a:t>και</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επίσης</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πρώτον</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δεύτερον</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από τη μια</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από την άλλη</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επειδή</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διότι</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αφού</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άρα</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αλλά</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ωστόσο</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επομένως</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λοιπόν</a:t>
            </a:r>
            <a:r>
              <a:rPr lang="el-GR" altLang="el-GR" sz="2400" dirty="0">
                <a:latin typeface="Times New Roman" panose="02020603050405020304" pitchFamily="18" charset="0"/>
                <a:cs typeface="Times New Roman" panose="02020603050405020304" pitchFamily="18" charset="0"/>
              </a:rPr>
              <a:t>, </a:t>
            </a:r>
            <a:r>
              <a:rPr lang="el-GR" altLang="el-GR" sz="2400" i="1" dirty="0">
                <a:latin typeface="Times New Roman" panose="02020603050405020304" pitchFamily="18" charset="0"/>
                <a:cs typeface="Times New Roman" panose="02020603050405020304" pitchFamily="18" charset="0"/>
              </a:rPr>
              <a:t>συνεπώς</a:t>
            </a:r>
            <a:r>
              <a:rPr lang="el-GR" altLang="el-GR" sz="2400" dirty="0">
                <a:latin typeface="Times New Roman" panose="02020603050405020304" pitchFamily="18" charset="0"/>
                <a:cs typeface="Times New Roman" panose="02020603050405020304" pitchFamily="18" charset="0"/>
              </a:rPr>
              <a:t>. </a:t>
            </a:r>
          </a:p>
          <a:p>
            <a:pPr eaLnBrk="1" hangingPunct="1"/>
            <a:r>
              <a:rPr lang="el-GR" altLang="el-GR" sz="2400" b="1" dirty="0">
                <a:latin typeface="Times New Roman" panose="02020603050405020304" pitchFamily="18" charset="0"/>
                <a:cs typeface="Times New Roman" panose="02020603050405020304" pitchFamily="18" charset="0"/>
              </a:rPr>
              <a:t>Ονοματοποιήσεις</a:t>
            </a:r>
            <a:r>
              <a:rPr lang="el-GR" altLang="el-GR" sz="2400" dirty="0">
                <a:latin typeface="Times New Roman" panose="02020603050405020304" pitchFamily="18" charset="0"/>
                <a:cs typeface="Times New Roman" panose="02020603050405020304" pitchFamily="18" charset="0"/>
              </a:rPr>
              <a:t>, δηλαδή μετα-σχηματισμοί της ρηματικής σύνταξης σε ονοματική, λ.χ. «το να κλέβει κανείς αυτοκίνητα...» ή «η κλοπή αυτοκινήτων...», «η εγκατάλειψη/ ενσωμάτωση μεταναστών» ώστε να είναι δυνατή</a:t>
            </a:r>
            <a:r>
              <a:rPr lang="el-GR" altLang="el-GR" sz="2400" dirty="0">
                <a:solidFill>
                  <a:srgbClr val="FF0000"/>
                </a:solidFill>
                <a:latin typeface="Times New Roman" panose="02020603050405020304" pitchFamily="18" charset="0"/>
                <a:cs typeface="Times New Roman" panose="02020603050405020304" pitchFamily="18" charset="0"/>
              </a:rPr>
              <a:t> η συλλογιστική διαχείριση των σχετικών εννοιών</a:t>
            </a:r>
            <a:r>
              <a:rPr lang="el-GR" altLang="el-GR" sz="2400" dirty="0">
                <a:latin typeface="Times New Roman" panose="02020603050405020304" pitchFamily="18" charset="0"/>
                <a:cs typeface="Times New Roman" panose="02020603050405020304" pitchFamily="18" charset="0"/>
              </a:rPr>
              <a:t>.</a:t>
            </a:r>
          </a:p>
          <a:p>
            <a:pPr eaLnBrk="1" hangingPunct="1"/>
            <a:r>
              <a:rPr lang="el-GR" altLang="el-GR" sz="2400" b="1" dirty="0">
                <a:latin typeface="Times New Roman" panose="02020603050405020304" pitchFamily="18" charset="0"/>
                <a:cs typeface="Times New Roman" panose="02020603050405020304" pitchFamily="18" charset="0"/>
              </a:rPr>
              <a:t>Παθητική φωνή</a:t>
            </a:r>
            <a:r>
              <a:rPr lang="el-GR" altLang="el-GR" sz="2400" dirty="0">
                <a:latin typeface="Times New Roman" panose="02020603050405020304" pitchFamily="18" charset="0"/>
                <a:cs typeface="Times New Roman" panose="02020603050405020304" pitchFamily="18" charset="0"/>
              </a:rPr>
              <a:t>, η οποία εξασφαλίζει </a:t>
            </a:r>
            <a:r>
              <a:rPr lang="el-GR" altLang="el-GR" sz="2400" dirty="0">
                <a:solidFill>
                  <a:srgbClr val="FF0000"/>
                </a:solidFill>
                <a:latin typeface="Times New Roman" panose="02020603050405020304" pitchFamily="18" charset="0"/>
                <a:cs typeface="Times New Roman" panose="02020603050405020304" pitchFamily="18" charset="0"/>
              </a:rPr>
              <a:t>ύφος ουδετερότητας</a:t>
            </a:r>
            <a:r>
              <a:rPr lang="el-GR" altLang="el-GR" sz="2400" dirty="0">
                <a:latin typeface="Times New Roman" panose="02020603050405020304" pitchFamily="18" charset="0"/>
                <a:cs typeface="Times New Roman" panose="02020603050405020304" pitchFamily="18" charset="0"/>
              </a:rPr>
              <a:t>, λ.χ. «είναι κοινά παραδεκτό», «όπως έχει υποστηριχθεί» κλπ.</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Λογοτεχνία</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9699" name="2 - Θέση περιεχομένου"/>
          <p:cNvSpPr>
            <a:spLocks noGrp="1"/>
          </p:cNvSpPr>
          <p:nvPr>
            <p:ph idx="1" hasCustomPrompt="1"/>
          </p:nvPr>
        </p:nvSpPr>
        <p:spPr bwMode="auto">
          <a:xfrm>
            <a:off x="0" y="1557338"/>
            <a:ext cx="9144000" cy="5300662"/>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Κεντρικό χαρακτηριστικό κάθε λογοτεχνικού κειμένου είναι το </a:t>
            </a:r>
            <a:r>
              <a:rPr kumimoji="0" lang="el-GR" altLang="el-GR" sz="28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ύφος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Κάθε εκφορά λόγου</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διαμορφώνεται από τις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ιδιαίτερες γλωσσικές επιλογές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ομιλητή και κατά συνέπεια συνιστά μια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μορφή ύφους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Buffon</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ύφος είναι ο ίδιος ο άνθρωπος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διαφοροποίηση του καθημερινού από το λογοτεχνικό λόγο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εντοπίζεται στη </a:t>
            </a:r>
            <a:r>
              <a:rPr kumimoji="0" lang="el-GR" alt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σωρευτική και συστηματική</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παρουσία υφολογικών </a:t>
            </a:r>
            <a:r>
              <a:rPr kumimoji="0" lang="el-GR" altLang="el-GR" sz="2000" b="1"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επιλογών που αποκλίνουν</a:t>
            </a:r>
            <a:r>
              <a:rPr kumimoji="0" lang="el-GR" alt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τόσο από </a:t>
            </a:r>
            <a:r>
              <a:rPr kumimoji="0" lang="el-GR" alt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την </a:t>
            </a:r>
            <a:r>
              <a:rPr kumimoji="0" lang="el-GR" altLang="el-GR" sz="20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πρότυπη</a:t>
            </a:r>
            <a:r>
              <a:rPr kumimoji="0" lang="el-GR" alt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όσο και από την </a:t>
            </a:r>
            <a:r>
              <a:rPr kumimoji="0" lang="el-GR" altLang="el-GR" sz="20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καθημερινή</a:t>
            </a:r>
            <a:r>
              <a:rPr kumimoji="0" lang="el-GR" altLang="el-GR" sz="2000" b="0"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γλώσσα</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κατόπιν συνειδητής προσπάθειας</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Σε αντίθεση με τον </a:t>
            </a:r>
            <a:r>
              <a:rPr kumimoji="0" lang="el-GR" alt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αυτοματισμό</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automatization</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τη συμβατική, συνήθη επικοινωνία του καθημερινού λόγου, που αρκείται σε </a:t>
            </a:r>
            <a:r>
              <a:rPr kumimoji="0" lang="el-GR" alt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περιορισμένες και προβλέψιμες υφολογικές επιλογές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 λογοτεχνικό λόγο διακρίνει ο </a:t>
            </a:r>
            <a:r>
              <a:rPr kumimoji="0" lang="el-GR" altLang="el-GR" sz="20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απο</a:t>
            </a:r>
            <a:r>
              <a:rPr kumimoji="0" lang="el-GR" alt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-αυτοματισμός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η χρήση της γλώσσας με τέτοιον τρόπο που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να προσελκύει την προσοχή</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να δίνει την αίσθηση του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ασυνήθιστου</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μη αυτοματοποιημένου.</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Συνοχή,</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πληροφορητικότητα,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συνεκτικότητα,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προθετικότητα</a:t>
            </a:r>
            <a:r>
              <a:rPr lang="en-US" altLang="x-none"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και περιστασιακότητα </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διακειμενικότητα,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solidFill>
                  <a:srgbClr val="FF0000"/>
                </a:solidFill>
                <a:latin typeface="Times New Roman" panose="02020603050405020304" pitchFamily="18" charset="0"/>
                <a:cs typeface="Times New Roman" panose="02020603050405020304" pitchFamily="18" charset="0"/>
              </a:rPr>
              <a:t>αποδεκτότητα</a:t>
            </a:r>
            <a:r>
              <a:rPr sz="2800" dirty="0">
                <a:latin typeface="Times New Roman" panose="02020603050405020304" pitchFamily="18" charset="0"/>
                <a:cs typeface="Times New Roman" panose="02020603050405020304" pitchFamily="18" charset="0"/>
              </a:rPr>
              <a:t>.</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800" dirty="0">
              <a:latin typeface="Times New Roman" panose="02020603050405020304" pitchFamily="18" charset="0"/>
              <a:cs typeface="Times New Roman" panose="02020603050405020304" pitchFamily="18" charset="0"/>
            </a:endParaRPr>
          </a:p>
          <a:p>
            <a:pPr eaLnBrk="1" hangingPunct="1">
              <a:lnSpc>
                <a:spcPct val="90000"/>
              </a:lnSpc>
            </a:pPr>
            <a:r>
              <a:rPr sz="2800" dirty="0">
                <a:latin typeface="Times New Roman" panose="02020603050405020304" pitchFamily="18" charset="0"/>
                <a:cs typeface="Times New Roman" panose="02020603050405020304" pitchFamily="18" charset="0"/>
              </a:rPr>
              <a:t>Τα κριτήρια αυτά θεωρούμε ότι συμβάλλουν στη </a:t>
            </a:r>
            <a:r>
              <a:rPr sz="2800" b="1" dirty="0">
                <a:latin typeface="Times New Roman" panose="02020603050405020304" pitchFamily="18" charset="0"/>
                <a:cs typeface="Times New Roman" panose="02020603050405020304" pitchFamily="18" charset="0"/>
              </a:rPr>
              <a:t>συνειδητοποίηση</a:t>
            </a:r>
            <a:r>
              <a:rPr sz="2800" dirty="0">
                <a:latin typeface="Times New Roman" panose="02020603050405020304" pitchFamily="18" charset="0"/>
                <a:cs typeface="Times New Roman" panose="02020603050405020304" pitchFamily="18" charset="0"/>
              </a:rPr>
              <a:t> του τρόπου </a:t>
            </a:r>
            <a:r>
              <a:rPr sz="2800" dirty="0">
                <a:solidFill>
                  <a:srgbClr val="FF0000"/>
                </a:solidFill>
                <a:latin typeface="Times New Roman" panose="02020603050405020304" pitchFamily="18" charset="0"/>
                <a:cs typeface="Times New Roman" panose="02020603050405020304" pitchFamily="18" charset="0"/>
              </a:rPr>
              <a:t>οργάνωσης</a:t>
            </a:r>
            <a:r>
              <a:rPr sz="2800" dirty="0">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σύστασης</a:t>
            </a:r>
            <a:r>
              <a:rPr sz="2800" dirty="0">
                <a:latin typeface="Times New Roman" panose="02020603050405020304" pitchFamily="18" charset="0"/>
                <a:cs typeface="Times New Roman" panose="02020603050405020304" pitchFamily="18" charset="0"/>
              </a:rPr>
              <a:t> και </a:t>
            </a:r>
            <a:r>
              <a:rPr sz="2800" dirty="0">
                <a:solidFill>
                  <a:srgbClr val="FF0000"/>
                </a:solidFill>
                <a:latin typeface="Times New Roman" panose="02020603050405020304" pitchFamily="18" charset="0"/>
                <a:cs typeface="Times New Roman" panose="02020603050405020304" pitchFamily="18" charset="0"/>
              </a:rPr>
              <a:t>κατανόησης</a:t>
            </a:r>
            <a:r>
              <a:rPr sz="2800" dirty="0">
                <a:latin typeface="Times New Roman" panose="02020603050405020304" pitchFamily="18" charset="0"/>
                <a:cs typeface="Times New Roman" panose="02020603050405020304" pitchFamily="18" charset="0"/>
              </a:rPr>
              <a:t> ενός κειμένου, νοούμενου </a:t>
            </a:r>
            <a:r>
              <a:rPr sz="2800" b="1" dirty="0">
                <a:latin typeface="Times New Roman" panose="02020603050405020304" pitchFamily="18" charset="0"/>
                <a:cs typeface="Times New Roman" panose="02020603050405020304" pitchFamily="18" charset="0"/>
              </a:rPr>
              <a:t>ΟΧΙ</a:t>
            </a:r>
            <a:r>
              <a:rPr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ως απλής συμπαράθεσης προτάσεων</a:t>
            </a:r>
            <a:r>
              <a:rPr sz="2800" dirty="0">
                <a:latin typeface="Times New Roman" panose="02020603050405020304" pitchFamily="18" charset="0"/>
                <a:cs typeface="Times New Roman" panose="02020603050405020304" pitchFamily="18" charset="0"/>
              </a:rPr>
              <a:t>, αλλά </a:t>
            </a:r>
            <a:r>
              <a:rPr sz="28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800" dirty="0">
                <a:latin typeface="Times New Roman" panose="02020603050405020304" pitchFamily="18" charset="0"/>
                <a:cs typeface="Times New Roman" panose="02020603050405020304" pitchFamily="18" charset="0"/>
              </a:rPr>
              <a:t>. </a:t>
            </a:r>
          </a:p>
          <a:p>
            <a:pPr eaLnBrk="1" hangingPunct="1">
              <a:lnSpc>
                <a:spcPct val="90000"/>
              </a:lnSpc>
              <a:buNone/>
            </a:pPr>
            <a:endParaRPr sz="20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Αποδεκτότητα</a:t>
            </a: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31747" name="2 - Θέση περιεχομένου"/>
          <p:cNvSpPr>
            <a:spLocks noGrp="1"/>
          </p:cNvSpPr>
          <p:nvPr>
            <p:ph idx="1" hasCustomPrompt="1"/>
          </p:nvPr>
        </p:nvSpPr>
        <p:spPr>
          <a:xfrm>
            <a:off x="0" y="1484630"/>
            <a:ext cx="9057640" cy="5373370"/>
          </a:xfrm>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Η αποδεκτότητα ενός κειμένου </a:t>
            </a:r>
            <a:r>
              <a:rPr lang="el-GR" altLang="el-GR" sz="2000" dirty="0">
                <a:solidFill>
                  <a:srgbClr val="FF0000"/>
                </a:solidFill>
                <a:latin typeface="Times New Roman" panose="02020603050405020304" pitchFamily="18" charset="0"/>
                <a:cs typeface="Times New Roman" panose="02020603050405020304" pitchFamily="18" charset="0"/>
              </a:rPr>
              <a:t>εξαρτάται</a:t>
            </a:r>
            <a:r>
              <a:rPr lang="el-GR" altLang="el-GR" sz="2000" dirty="0">
                <a:latin typeface="Times New Roman" panose="02020603050405020304" pitchFamily="18" charset="0"/>
                <a:cs typeface="Times New Roman" panose="02020603050405020304" pitchFamily="18" charset="0"/>
              </a:rPr>
              <a:t> από την ικανότητα του δέκτη να </a:t>
            </a:r>
            <a:r>
              <a:rPr lang="el-GR" altLang="el-GR" sz="2000" b="1" dirty="0">
                <a:latin typeface="Times New Roman" panose="02020603050405020304" pitchFamily="18" charset="0"/>
                <a:cs typeface="Times New Roman" panose="02020603050405020304" pitchFamily="18" charset="0"/>
              </a:rPr>
              <a:t>αναγνωρίσει σε αυτό κάποιους από τους παράγοντες κειμενικότητας</a:t>
            </a:r>
            <a:r>
              <a:rPr lang="el-GR" altLang="el-GR" sz="2000" dirty="0">
                <a:latin typeface="Times New Roman" panose="02020603050405020304" pitchFamily="18" charset="0"/>
                <a:cs typeface="Times New Roman" panose="02020603050405020304" pitchFamily="18" charset="0"/>
              </a:rPr>
              <a:t>, όπως είναι </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οι συνοχικοί δεσμοί στην επιφάνεια του κειμένου --&gt; ΣΥΝΟΧΗ </a:t>
            </a:r>
          </a:p>
          <a:p>
            <a:pPr eaLnBrk="1" hangingPunct="1"/>
            <a:r>
              <a:rPr lang="el-GR" altLang="el-GR" sz="2400" dirty="0">
                <a:latin typeface="Times New Roman" panose="02020603050405020304" pitchFamily="18" charset="0"/>
                <a:cs typeface="Times New Roman" panose="02020603050405020304" pitchFamily="18" charset="0"/>
              </a:rPr>
              <a:t>η ισόρροπη αναλογία γνωστών και νέων πληροφοριών στην επιφάνεια του κειμένου --&gt; ΠΛΗΡΟΦΟΡΗΤΙΚΟΤΗΤΑ</a:t>
            </a:r>
          </a:p>
          <a:p>
            <a:pPr eaLnBrk="1" hangingPunct="1"/>
            <a:r>
              <a:rPr lang="el-GR" altLang="el-GR" sz="2400" dirty="0">
                <a:latin typeface="Times New Roman" panose="02020603050405020304" pitchFamily="18" charset="0"/>
                <a:cs typeface="Times New Roman" panose="02020603050405020304" pitchFamily="18" charset="0"/>
              </a:rPr>
              <a:t>η συνεκτική συσχέτιση του κειμένου με την κατάλληλη εξωκειμενική γνώση/νοητικό σχήμα--&gt;  </a:t>
            </a:r>
            <a:r>
              <a:rPr lang="el-GR" altLang="el-GR" sz="2400" dirty="0">
                <a:latin typeface="Times New Roman" panose="02020603050405020304" pitchFamily="18" charset="0"/>
                <a:cs typeface="Times New Roman" panose="02020603050405020304" pitchFamily="18" charset="0"/>
                <a:sym typeface="+mn-ea"/>
              </a:rPr>
              <a:t>ΣΥΝΕΚΤΙΚΟΤΗΤΑ</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οι λειτουργίες που επιτελούν οι κειμενικές του ενότητες και η μεταξύ τους συνεκτικότητα--&gt; ΠΡΟΘΕΤΙΚΟΤΗΤΑ </a:t>
            </a:r>
          </a:p>
          <a:p>
            <a:pPr eaLnBrk="1" hangingPunct="1"/>
            <a:r>
              <a:rPr lang="el-GR" altLang="el-GR" sz="2400" dirty="0">
                <a:latin typeface="Times New Roman" panose="02020603050405020304" pitchFamily="18" charset="0"/>
                <a:cs typeface="Times New Roman" panose="02020603050405020304" pitchFamily="18" charset="0"/>
              </a:rPr>
              <a:t>η ομαλή προσαρμογή ενός κειμένου σε μια επικοινωνιακή περίσταση--&gt; ΠΕΡΙΣΤΑΣΙΑΚΟΤΗΤΑ</a:t>
            </a:r>
          </a:p>
          <a:p>
            <a:pPr eaLnBrk="1" hangingPunct="1"/>
            <a:r>
              <a:rPr lang="el-GR" altLang="el-GR" sz="2400" dirty="0">
                <a:latin typeface="Times New Roman" panose="02020603050405020304" pitchFamily="18" charset="0"/>
                <a:cs typeface="Times New Roman" panose="02020603050405020304" pitchFamily="18" charset="0"/>
              </a:rPr>
              <a:t>το είδος ή ο συνδυασμός κειμενικών τύπων στο οποίο εντάσσεται το κείμενο--&gt; ΔΙΑΚΕΙΜΕΝΙΚΟΤΗΤΑ </a:t>
            </a: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dirty="0"/>
          </a:p>
          <a:p>
            <a:pPr eaLnBrk="1" hangingPunct="1"/>
            <a:endParaRPr lang="el-GR" alt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Αποδεκτότητα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2771" name="2 - Θέση περιεχομένου"/>
          <p:cNvSpPr>
            <a:spLocks noGrp="1"/>
          </p:cNvSpPr>
          <p:nvPr>
            <p:ph idx="1" hasCustomPrompt="1"/>
          </p:nvPr>
        </p:nvSpPr>
        <p:spPr>
          <a:xfrm>
            <a:off x="179388" y="1557338"/>
            <a:ext cx="8713787" cy="5040312"/>
          </a:xfrm>
        </p:spPr>
        <p:txBody>
          <a:bodyPr vert="horz" wrap="square" lIns="54864" tIns="91440" rIns="91440" bIns="45720" anchor="t" anchorCtr="0"/>
          <a:lstStyle/>
          <a:p>
            <a:pPr eaLnBrk="1" hangingPunct="1"/>
            <a:r>
              <a:rPr lang="el-GR" altLang="el-GR" sz="2800" b="1" dirty="0">
                <a:latin typeface="Times New Roman" panose="02020603050405020304" pitchFamily="18" charset="0"/>
                <a:cs typeface="Times New Roman" panose="02020603050405020304" pitchFamily="18" charset="0"/>
              </a:rPr>
              <a:t>Δεν είναι απαραίτητο </a:t>
            </a:r>
            <a:r>
              <a:rPr lang="el-GR" altLang="el-GR" sz="2800" dirty="0">
                <a:latin typeface="Times New Roman" panose="02020603050405020304" pitchFamily="18" charset="0"/>
                <a:cs typeface="Times New Roman" panose="02020603050405020304" pitchFamily="18" charset="0"/>
              </a:rPr>
              <a:t>ένας δέκτης να διαπιστώνει κάθε φορά την ύπαρξη </a:t>
            </a:r>
            <a:r>
              <a:rPr lang="el-GR" altLang="el-GR" sz="2800" b="1" dirty="0">
                <a:latin typeface="Times New Roman" panose="02020603050405020304" pitchFamily="18" charset="0"/>
                <a:cs typeface="Times New Roman" panose="02020603050405020304" pitchFamily="18" charset="0"/>
              </a:rPr>
              <a:t>όλων των διαστάσεων κειμενικότητας </a:t>
            </a:r>
            <a:r>
              <a:rPr lang="el-GR" altLang="el-GR" sz="2800" dirty="0">
                <a:latin typeface="Times New Roman" panose="02020603050405020304" pitchFamily="18" charset="0"/>
                <a:cs typeface="Times New Roman" panose="02020603050405020304" pitchFamily="18" charset="0"/>
              </a:rPr>
              <a:t>για να αποδεχτεί ένα κείμενο ως τέτοιο.</a:t>
            </a: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Πρέπει όμως κάθε φορά να αναγνωρίζει </a:t>
            </a:r>
            <a:r>
              <a:rPr lang="el-GR" altLang="el-GR" sz="2800" b="1" dirty="0">
                <a:solidFill>
                  <a:srgbClr val="FF0000"/>
                </a:solidFill>
                <a:latin typeface="Times New Roman" panose="02020603050405020304" pitchFamily="18" charset="0"/>
                <a:cs typeface="Times New Roman" panose="02020603050405020304" pitchFamily="18" charset="0"/>
              </a:rPr>
              <a:t>εκείνους τους παράγοντες που δικαιολογούν</a:t>
            </a:r>
            <a:r>
              <a:rPr lang="el-GR" altLang="el-GR" sz="2800" b="1" dirty="0">
                <a:latin typeface="Times New Roman" panose="02020603050405020304" pitchFamily="18" charset="0"/>
                <a:cs typeface="Times New Roman" panose="02020603050405020304" pitchFamily="18" charset="0"/>
              </a:rPr>
              <a:t> γιατί τα συγκεκριμένα γλωσσικά στοιχεία που προσλαμβάνει έχουν ενότητα και νόημα</a:t>
            </a:r>
            <a:r>
              <a:rPr lang="el-GR" altLang="el-GR" sz="2800" dirty="0">
                <a:latin typeface="Times New Roman" panose="02020603050405020304" pitchFamily="18" charset="0"/>
                <a:cs typeface="Times New Roman" panose="02020603050405020304" pitchFamily="18" charset="0"/>
              </a:rPr>
              <a:t>.</a:t>
            </a: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Τα ίδια γλωσσικά στοιχεία</a:t>
            </a:r>
            <a:r>
              <a:rPr lang="el-GR" altLang="el-GR" sz="2800" b="1" dirty="0">
                <a:latin typeface="Times New Roman" panose="02020603050405020304" pitchFamily="18" charset="0"/>
                <a:cs typeface="Times New Roman" panose="02020603050405020304" pitchFamily="18" charset="0"/>
              </a:rPr>
              <a:t> δεν αποτελούν αναγκαστικά κείμενο για όλους τους αποδέκτες του</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200" dirty="0">
              <a:latin typeface="Times New Roman" panose="02020603050405020304" pitchFamily="18" charset="0"/>
              <a:cs typeface="Times New Roman" panose="02020603050405020304" pitchFamily="18" charset="0"/>
            </a:endParaRPr>
          </a:p>
          <a:p>
            <a:pPr eaLnBrk="1" hangingPunct="1"/>
            <a:endParaRPr lang="el-GR" alt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4500" b="1" i="0" u="none" strike="noStrike" kern="1200" cap="none" spc="0" normalizeH="0" baseline="0" noProof="0">
              <a:ln>
                <a:noFill/>
              </a:ln>
              <a:solidFill>
                <a:srgbClr val="66AF6C"/>
              </a:solidFill>
              <a:effectLst/>
              <a:uLnTx/>
              <a:uFillTx/>
              <a:latin typeface="+mj-lt"/>
              <a:ea typeface="+mj-ea"/>
              <a:cs typeface="+mj-cs"/>
            </a:endParaRPr>
          </a:p>
        </p:txBody>
      </p:sp>
      <p:sp>
        <p:nvSpPr>
          <p:cNvPr id="3" name="Content Placeholder 2"/>
          <p:cNvSpPr>
            <a:spLocks noGrp="1"/>
          </p:cNvSpPr>
          <p:nvPr>
            <p:ph idx="1" hasCustomPrompt="1"/>
          </p:nvPr>
        </p:nvSpPr>
        <p:spPr/>
        <p:txBody>
          <a:bodyPr vert="horz" wrap="square" lIns="54864" tIns="91440" rIns="91440" bIns="45720" numCol="1" anchor="t" anchorCtr="0" compatLnSpc="1"/>
          <a:lstStyle/>
          <a:p>
            <a:pPr algn="ctr"/>
            <a:endParaRPr b="1" dirty="0"/>
          </a:p>
          <a:p>
            <a:pPr algn="ctr">
              <a:buNone/>
            </a:pPr>
            <a:endParaRPr b="1" dirty="0"/>
          </a:p>
          <a:p>
            <a:pPr algn="ctr">
              <a:buNone/>
            </a:pPr>
            <a:r>
              <a:rPr b="1" dirty="0"/>
              <a:t>ΕΠΑΝΑΛΗΨΗ </a:t>
            </a:r>
          </a:p>
          <a:p>
            <a:pPr algn="ctr">
              <a:buNone/>
            </a:pPr>
            <a:r>
              <a:rPr b="1" dirty="0"/>
              <a:t>ΒΑΣΙΚΩΝ ΣΗΜΕΙΩΝ ΤΟΥ ΜΑΘΗΜΑΤΟΣ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90170" y="155575"/>
            <a:ext cx="8865870" cy="1252855"/>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l-GR" sz="489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Διαφορές </a:t>
            </a:r>
            <a:br>
              <a:rPr kumimoji="0" lang="el-GR" sz="489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89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προφορικού και γραπτού λόγου</a:t>
            </a:r>
            <a:endParaRPr kumimoji="0" lang="el-GR" sz="4890" b="1" i="0" u="none" strike="noStrike" kern="1200" cap="none" spc="0" normalizeH="0" baseline="0" noProof="0" dirty="0">
              <a:ln>
                <a:noFill/>
              </a:ln>
              <a:solidFill>
                <a:srgbClr val="66AF6C"/>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323850" y="1700213"/>
            <a:ext cx="8362950" cy="4700588"/>
          </a:xfrm>
        </p:spPr>
        <p:txBody>
          <a:bodyPr vert="horz" wrap="square" lIns="54864" tIns="91440" rIns="91440" bIns="45720" numCol="1" anchor="t" anchorCtr="0" compatLnSpc="1"/>
          <a:lstStyle/>
          <a:p>
            <a:pPr eaLnBrk="1" hangingPunct="1"/>
            <a:r>
              <a:rPr sz="2400" dirty="0">
                <a:latin typeface="Times New Roman" panose="02020603050405020304" pitchFamily="18" charset="0"/>
                <a:cs typeface="Times New Roman" panose="02020603050405020304" pitchFamily="18" charset="0"/>
              </a:rPr>
              <a:t>Οι διαφορές μεταξύ προφορικού και γραπτού λόγου σε γενικές γραμμές οφείλονται </a:t>
            </a:r>
            <a:r>
              <a:rPr sz="2400" b="1" dirty="0">
                <a:latin typeface="Times New Roman" panose="02020603050405020304" pitchFamily="18" charset="0"/>
                <a:cs typeface="Times New Roman" panose="02020603050405020304" pitchFamily="18" charset="0"/>
              </a:rPr>
              <a:t>στις διαφορετικές συνθήκες παραγωγής τους</a:t>
            </a:r>
            <a:r>
              <a:rPr sz="2400" dirty="0">
                <a:latin typeface="Times New Roman" panose="02020603050405020304" pitchFamily="18" charset="0"/>
                <a:cs typeface="Times New Roman" panose="02020603050405020304" pitchFamily="18" charset="0"/>
              </a:rPr>
              <a:t>:</a:t>
            </a:r>
            <a:endParaRPr lang="en-US" altLang="x-none" sz="2400" dirty="0">
              <a:solidFill>
                <a:srgbClr val="66AF6C"/>
              </a:solidFill>
              <a:latin typeface="Times New Roman" panose="02020603050405020304" pitchFamily="18" charset="0"/>
              <a:cs typeface="Times New Roman" panose="02020603050405020304" pitchFamily="18" charset="0"/>
            </a:endParaRPr>
          </a:p>
          <a:p>
            <a:pPr eaLnBrk="1" hangingPunct="1"/>
            <a:endParaRPr lang="en-US" altLang="x-none" dirty="0">
              <a:solidFill>
                <a:srgbClr val="66AF6C"/>
              </a:solidFill>
              <a:latin typeface="Times New Roman" panose="02020603050405020304" pitchFamily="18" charset="0"/>
              <a:cs typeface="Times New Roman" panose="02020603050405020304" pitchFamily="18" charset="0"/>
            </a:endParaRPr>
          </a:p>
          <a:p>
            <a:pPr eaLnBrk="1" hangingPunct="1"/>
            <a:r>
              <a:rPr sz="3600" dirty="0">
                <a:solidFill>
                  <a:srgbClr val="66AF6C"/>
                </a:solidFill>
                <a:latin typeface="Times New Roman" panose="02020603050405020304" pitchFamily="18" charset="0"/>
                <a:cs typeface="Times New Roman" panose="02020603050405020304" pitchFamily="18" charset="0"/>
              </a:rPr>
              <a:t>Απροσχεδίαστος </a:t>
            </a:r>
            <a:r>
              <a:rPr lang="en-US" altLang="x-none" sz="3600" dirty="0">
                <a:solidFill>
                  <a:srgbClr val="66AF6C"/>
                </a:solidFill>
                <a:latin typeface="Times New Roman" panose="02020603050405020304" pitchFamily="18" charset="0"/>
                <a:cs typeface="Times New Roman" panose="02020603050405020304" pitchFamily="18" charset="0"/>
              </a:rPr>
              <a:t>Vs </a:t>
            </a:r>
            <a:r>
              <a:rPr sz="3600" dirty="0">
                <a:solidFill>
                  <a:srgbClr val="66AF6C"/>
                </a:solidFill>
                <a:latin typeface="Times New Roman" panose="02020603050405020304" pitchFamily="18" charset="0"/>
                <a:cs typeface="Times New Roman" panose="02020603050405020304" pitchFamily="18" charset="0"/>
              </a:rPr>
              <a:t>Προσχεδιασμένος</a:t>
            </a:r>
            <a:endParaRPr lang="en-US" altLang="x-none" sz="3600" dirty="0">
              <a:solidFill>
                <a:srgbClr val="66AF6C"/>
              </a:solidFill>
              <a:latin typeface="Times New Roman" panose="02020603050405020304" pitchFamily="18" charset="0"/>
              <a:cs typeface="Times New Roman" panose="02020603050405020304" pitchFamily="18" charset="0"/>
            </a:endParaRPr>
          </a:p>
          <a:p>
            <a:pPr eaLnBrk="1" hangingPunct="1"/>
            <a:endParaRPr lang="en-US" altLang="x-none" sz="3600" dirty="0">
              <a:solidFill>
                <a:srgbClr val="66AF6C"/>
              </a:solidFill>
              <a:latin typeface="Times New Roman" panose="02020603050405020304" pitchFamily="18" charset="0"/>
              <a:cs typeface="Times New Roman" panose="02020603050405020304" pitchFamily="18" charset="0"/>
            </a:endParaRPr>
          </a:p>
          <a:p>
            <a:pPr eaLnBrk="1" hangingPunct="1"/>
            <a:r>
              <a:rPr sz="3600" dirty="0">
                <a:solidFill>
                  <a:srgbClr val="66AF6C"/>
                </a:solidFill>
                <a:latin typeface="Times New Roman" panose="02020603050405020304" pitchFamily="18" charset="0"/>
                <a:cs typeface="Times New Roman" panose="02020603050405020304" pitchFamily="18" charset="0"/>
              </a:rPr>
              <a:t>Πλαισίωση </a:t>
            </a:r>
            <a:r>
              <a:rPr lang="en-US" altLang="x-none" sz="3600" dirty="0">
                <a:solidFill>
                  <a:srgbClr val="66AF6C"/>
                </a:solidFill>
                <a:latin typeface="Times New Roman" panose="02020603050405020304" pitchFamily="18" charset="0"/>
                <a:cs typeface="Times New Roman" panose="02020603050405020304" pitchFamily="18" charset="0"/>
              </a:rPr>
              <a:t>vs </a:t>
            </a:r>
            <a:r>
              <a:rPr sz="3600" dirty="0">
                <a:solidFill>
                  <a:srgbClr val="66AF6C"/>
                </a:solidFill>
                <a:latin typeface="Times New Roman" panose="02020603050405020304" pitchFamily="18" charset="0"/>
                <a:cs typeface="Times New Roman" panose="02020603050405020304" pitchFamily="18" charset="0"/>
              </a:rPr>
              <a:t>Αποπλαισίωση</a:t>
            </a:r>
            <a:endParaRPr lang="en-US" altLang="x-none" sz="3600" dirty="0">
              <a:solidFill>
                <a:srgbClr val="66AF6C"/>
              </a:solidFill>
              <a:latin typeface="Times New Roman" panose="02020603050405020304" pitchFamily="18" charset="0"/>
              <a:cs typeface="Times New Roman" panose="02020603050405020304" pitchFamily="18" charset="0"/>
            </a:endParaRPr>
          </a:p>
          <a:p>
            <a:pPr eaLnBrk="1" hangingPunct="1"/>
            <a:endParaRPr lang="en-US" altLang="x-none" sz="3600" dirty="0">
              <a:solidFill>
                <a:srgbClr val="66AF6C"/>
              </a:solidFill>
              <a:latin typeface="Times New Roman" panose="02020603050405020304" pitchFamily="18" charset="0"/>
              <a:cs typeface="Times New Roman" panose="02020603050405020304" pitchFamily="18" charset="0"/>
            </a:endParaRPr>
          </a:p>
          <a:p>
            <a:pPr eaLnBrk="1" hangingPunct="1"/>
            <a:r>
              <a:rPr sz="3600" dirty="0">
                <a:solidFill>
                  <a:srgbClr val="66AF6C"/>
                </a:solidFill>
                <a:latin typeface="Times New Roman" panose="02020603050405020304" pitchFamily="18" charset="0"/>
                <a:cs typeface="Times New Roman" panose="02020603050405020304" pitchFamily="18" charset="0"/>
              </a:rPr>
              <a:t>Επαφικότητα </a:t>
            </a:r>
            <a:r>
              <a:rPr lang="en-US" altLang="x-none" sz="3600" dirty="0">
                <a:solidFill>
                  <a:srgbClr val="66AF6C"/>
                </a:solidFill>
                <a:latin typeface="Times New Roman" panose="02020603050405020304" pitchFamily="18" charset="0"/>
                <a:cs typeface="Times New Roman" panose="02020603050405020304" pitchFamily="18" charset="0"/>
              </a:rPr>
              <a:t>Vs </a:t>
            </a:r>
            <a:r>
              <a:rPr sz="3600" dirty="0">
                <a:solidFill>
                  <a:srgbClr val="66AF6C"/>
                </a:solidFill>
                <a:latin typeface="Times New Roman" panose="02020603050405020304" pitchFamily="18" charset="0"/>
                <a:cs typeface="Times New Roman" panose="02020603050405020304" pitchFamily="18" charset="0"/>
              </a:rPr>
              <a:t>Μη επαφικότητα</a:t>
            </a:r>
            <a:endParaRPr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Προφορικός και γραπτός λόγος</a:t>
            </a:r>
          </a:p>
        </p:txBody>
      </p:sp>
      <p:pic>
        <p:nvPicPr>
          <p:cNvPr id="35843" name="3 - Θέση περιεχομένου" descr="Εικόνα1.png"/>
          <p:cNvPicPr>
            <a:picLocks noGrp="1" noChangeAspect="1"/>
          </p:cNvPicPr>
          <p:nvPr>
            <p:ph idx="1" hasCustomPrompt="1"/>
          </p:nvPr>
        </p:nvPicPr>
        <p:blipFill>
          <a:blip r:embed="rId2"/>
          <a:srcRect/>
          <a:stretch>
            <a:fillRect/>
          </a:stretch>
        </p:blipFill>
        <p:spPr>
          <a:xfrm>
            <a:off x="0" y="1408113"/>
            <a:ext cx="9158288" cy="530066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9750" y="228600"/>
            <a:ext cx="8226425" cy="823913"/>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2">
                    <a:lumMod val="75000"/>
                  </a:schemeClr>
                </a:solidFill>
                <a:effectLst/>
                <a:uLnTx/>
                <a:uFillTx/>
                <a:latin typeface="Times New Roman" panose="02020603050405020304" pitchFamily="18" charset="0"/>
                <a:ea typeface="+mj-ea"/>
                <a:cs typeface="Times New Roman" panose="02020603050405020304" pitchFamily="18" charset="0"/>
              </a:rPr>
              <a:t>Διακειμενικότητα</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5603" name="2 - Θέση περιεχομένου"/>
          <p:cNvSpPr>
            <a:spLocks noGrp="1"/>
          </p:cNvSpPr>
          <p:nvPr>
            <p:ph idx="1" hasCustomPrompt="1"/>
          </p:nvPr>
        </p:nvSpPr>
        <p:spPr bwMode="auto">
          <a:xfrm>
            <a:off x="179512" y="1628800"/>
            <a:ext cx="8784976" cy="4896544"/>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1" fontAlgn="base" latinLnBrk="0" hangingPunct="1">
              <a:lnSpc>
                <a:spcPct val="100000"/>
              </a:lnSpc>
              <a:spcBef>
                <a:spcPct val="0"/>
              </a:spcBef>
              <a:spcAft>
                <a:spcPct val="0"/>
              </a:spcAft>
              <a:buClr>
                <a:schemeClr val="accent1"/>
              </a:buClr>
              <a:buSzPct val="80000"/>
              <a:buFont typeface="Arial" panose="020B0604020202020204" pitchFamily="34" charset="0"/>
              <a:buChar char="•"/>
              <a:defRPr/>
            </a:pP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άθε κείμενο </a:t>
            </a:r>
            <a:r>
              <a:rPr kumimoji="0" lang="el-GR" altLang="el-GR"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εντάσσεται μαζί με τα ομοειδή του </a:t>
            </a:r>
            <a:r>
              <a:rPr kumimoji="0" lang="el-GR" altLang="el-GR" sz="32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σε μια ευρύτερη κατηγορία </a:t>
            </a:r>
            <a:r>
              <a:rPr kumimoji="0" lang="el-GR" altLang="el-GR" sz="32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κειμενικού</a:t>
            </a:r>
            <a:r>
              <a:rPr kumimoji="0" lang="el-GR" altLang="el-GR" sz="3200" b="0"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32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είδους</a:t>
            </a:r>
            <a:r>
              <a:rPr kumimoji="0" lang="el-GR" altLang="el-GR"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genre</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(π.χ. μιντιακά: διαφημιστικά, θεσμικά: εκπαιδευτικά) ή, </a:t>
            </a:r>
            <a:r>
              <a:rPr kumimoji="0" lang="el-GR" altLang="el-GR" sz="32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ακόμη γενικότερα, σ’ έναν </a:t>
            </a:r>
            <a:r>
              <a:rPr kumimoji="0" lang="el-GR" altLang="el-GR" sz="32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κειμενικό τύπο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text type)</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π.χ. αφήγηση, περιγραφή, επιχειρηματολογία, λογοτεχνία).</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Arial" panose="020B0604020202020204" pitchFamily="34" charset="0"/>
              <a:buChar char="•"/>
              <a:defRPr/>
            </a:pP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Τόσο το κειμενικό είδος όσο και ο κειμενικός τύπος συνοψίζονται και ενεργοποιούνται ως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νοητικά σχήματα</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155448"/>
            <a:ext cx="8712968" cy="125272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sz="3200" b="1" i="0" u="none" strike="noStrike" kern="1200" cap="none" spc="0" normalizeH="0" baseline="0" noProof="0" dirty="0">
                <a:ln>
                  <a:noFill/>
                </a:ln>
                <a:solidFill>
                  <a:schemeClr val="accent1"/>
                </a:solidFill>
                <a:effectLst/>
                <a:uLnTx/>
                <a:uFillTx/>
                <a:latin typeface="Times New Roman" panose="02020603050405020304" pitchFamily="18" charset="0"/>
                <a:ea typeface="+mj-ea"/>
                <a:cs typeface="Times New Roman" panose="02020603050405020304" pitchFamily="18" charset="0"/>
              </a:rPr>
              <a:t>H </a:t>
            </a:r>
            <a:r>
              <a:rPr kumimoji="0" lang="el-GR" sz="3200" b="1" i="0" u="none" strike="noStrike" kern="1200" cap="none" spc="0" normalizeH="0" baseline="0" noProof="0" dirty="0">
                <a:ln>
                  <a:noFill/>
                </a:ln>
                <a:solidFill>
                  <a:schemeClr val="accent1"/>
                </a:solidFill>
                <a:effectLst/>
                <a:uLnTx/>
                <a:uFillTx/>
                <a:latin typeface="Times New Roman" panose="02020603050405020304" pitchFamily="18" charset="0"/>
                <a:ea typeface="+mj-ea"/>
                <a:cs typeface="Times New Roman" panose="02020603050405020304" pitchFamily="18" charset="0"/>
              </a:rPr>
              <a:t>θεωρία των κωδίκων</a:t>
            </a:r>
            <a:r>
              <a:rPr kumimoji="0" lang="en-US" sz="3200" b="1" i="0" u="none" strike="noStrike" kern="1200" cap="none" spc="0" normalizeH="0" baseline="0" noProof="0" dirty="0">
                <a:ln>
                  <a:noFill/>
                </a:ln>
                <a:solidFill>
                  <a:schemeClr val="accent1"/>
                </a:solidFill>
                <a:effectLst/>
                <a:uLnTx/>
                <a:uFillTx/>
                <a:latin typeface="Times New Roman" panose="02020603050405020304" pitchFamily="18" charset="0"/>
                <a:ea typeface="+mj-ea"/>
                <a:cs typeface="Times New Roman" panose="02020603050405020304" pitchFamily="18" charset="0"/>
              </a:rPr>
              <a:t> </a:t>
            </a:r>
            <a:r>
              <a:rPr kumimoji="0" lang="el-GR" sz="3200" b="1" i="0" u="none" strike="noStrike" kern="1200" cap="none" spc="0" normalizeH="0" baseline="0" noProof="0" dirty="0">
                <a:ln>
                  <a:noFill/>
                </a:ln>
                <a:solidFill>
                  <a:schemeClr val="accent1"/>
                </a:solidFill>
                <a:effectLst/>
                <a:uLnTx/>
                <a:uFillTx/>
                <a:latin typeface="Times New Roman" panose="02020603050405020304" pitchFamily="18" charset="0"/>
                <a:ea typeface="+mj-ea"/>
                <a:cs typeface="Times New Roman" panose="02020603050405020304" pitchFamily="18" charset="0"/>
              </a:rPr>
              <a:t>και η επανερμηνεία της</a:t>
            </a:r>
            <a:endParaRPr kumimoji="0" lang="el-GR" sz="3200" b="0"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36867" name="2 - Θέση περιεχομένου"/>
          <p:cNvSpPr>
            <a:spLocks noGrp="1"/>
          </p:cNvSpPr>
          <p:nvPr>
            <p:ph idx="1" hasCustomPrompt="1"/>
          </p:nvPr>
        </p:nvSpPr>
        <p:spPr>
          <a:xfrm>
            <a:off x="0" y="1557338"/>
            <a:ext cx="9144000" cy="5300662"/>
          </a:xfrm>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Γλωσσικό έλλειμμα (δηλ. έλλειμμα στο γλ. σύστημα) – </a:t>
            </a:r>
            <a:r>
              <a:rPr lang="el-GR" altLang="el-GR" sz="2400" dirty="0">
                <a:solidFill>
                  <a:srgbClr val="FF0000"/>
                </a:solidFill>
                <a:latin typeface="Times New Roman" panose="02020603050405020304" pitchFamily="18" charset="0"/>
                <a:cs typeface="Times New Roman" panose="02020603050405020304" pitchFamily="18" charset="0"/>
              </a:rPr>
              <a:t>περιορισμένος κώδικας </a:t>
            </a:r>
            <a:r>
              <a:rPr lang="el-GR" altLang="el-GR" sz="2400" dirty="0">
                <a:latin typeface="Times New Roman" panose="02020603050405020304" pitchFamily="18" charset="0"/>
                <a:cs typeface="Times New Roman" panose="02020603050405020304" pitchFamily="18" charset="0"/>
              </a:rPr>
              <a:t>&lt; συνάρτηση με κατώτερα κοινωνικά στρώματα</a:t>
            </a:r>
          </a:p>
          <a:p>
            <a:pPr eaLnBrk="1" hangingPunct="1">
              <a:buNone/>
            </a:pPr>
            <a:r>
              <a:rPr lang="el-GR" altLang="el-GR" sz="2400" b="1" dirty="0">
                <a:latin typeface="Times New Roman" panose="02020603050405020304" pitchFamily="18" charset="0"/>
                <a:cs typeface="Times New Roman" panose="02020603050405020304" pitchFamily="18" charset="0"/>
                <a:sym typeface="Wingdings" panose="05000000000000000000" pitchFamily="2" charset="2"/>
              </a:rPr>
              <a:t> </a:t>
            </a:r>
            <a:r>
              <a:rPr lang="el-GR" altLang="el-GR" sz="2400" b="1" dirty="0">
                <a:latin typeface="Times New Roman" panose="02020603050405020304" pitchFamily="18" charset="0"/>
                <a:cs typeface="Times New Roman" panose="02020603050405020304" pitchFamily="18" charset="0"/>
              </a:rPr>
              <a:t>στρατηγικές προφορικού λόγου (δηλ. προϋποθετική, απροσχεδίαστη, επαφική γλωσσική χρήση) &lt; </a:t>
            </a:r>
            <a:r>
              <a:rPr lang="el-GR" altLang="el-GR" sz="2400" b="1" dirty="0">
                <a:solidFill>
                  <a:srgbClr val="FF0000"/>
                </a:solidFill>
                <a:latin typeface="Times New Roman" panose="02020603050405020304" pitchFamily="18" charset="0"/>
                <a:cs typeface="Times New Roman" panose="02020603050405020304" pitchFamily="18" charset="0"/>
              </a:rPr>
              <a:t>συνάρτηση με πυκνά και πολυνήματα δίκτυα συλλογικότητας </a:t>
            </a:r>
            <a:r>
              <a:rPr lang="el-GR" altLang="el-GR" sz="2400" b="1" dirty="0">
                <a:latin typeface="Times New Roman" panose="02020603050405020304" pitchFamily="18" charset="0"/>
                <a:cs typeface="Times New Roman" panose="02020603050405020304" pitchFamily="18" charset="0"/>
              </a:rPr>
              <a:t>και αλληλεγγύης και με την ταυτότητα του </a:t>
            </a:r>
            <a:r>
              <a:rPr lang="el-GR" altLang="el-GR" sz="2400" b="1" i="1" dirty="0">
                <a:latin typeface="Times New Roman" panose="02020603050405020304" pitchFamily="18" charset="0"/>
                <a:cs typeface="Times New Roman" panose="02020603050405020304" pitchFamily="18" charset="0"/>
              </a:rPr>
              <a:t>ΕΜΕΙΣ</a:t>
            </a:r>
            <a:endParaRPr lang="el-GR" altLang="el-GR" sz="2400" b="1"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à"/>
            </a:pPr>
            <a:endParaRPr lang="el-GR" altLang="el-GR" sz="2400" b="1"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Απουσία γλωσσικού ελλείμματος – </a:t>
            </a:r>
            <a:r>
              <a:rPr lang="el-GR" altLang="el-GR"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επεξεργασμένος κώδικας </a:t>
            </a:r>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&lt; συνάρτηση με ανώτερα κοινωνικά στρώματα</a:t>
            </a:r>
          </a:p>
          <a:p>
            <a:pPr eaLnBrk="1" hangingPunct="1">
              <a:buNone/>
            </a:pPr>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 </a:t>
            </a:r>
            <a:r>
              <a:rPr lang="el-GR" altLang="el-GR" sz="2400" b="1" dirty="0">
                <a:latin typeface="Times New Roman" panose="02020603050405020304" pitchFamily="18" charset="0"/>
                <a:cs typeface="Times New Roman" panose="02020603050405020304" pitchFamily="18" charset="0"/>
                <a:sym typeface="Wingdings" panose="05000000000000000000" pitchFamily="2" charset="2"/>
              </a:rPr>
              <a:t>σ</a:t>
            </a:r>
            <a:r>
              <a:rPr lang="el-GR" altLang="el-GR" sz="2400" b="1" dirty="0">
                <a:latin typeface="Times New Roman" panose="02020603050405020304" pitchFamily="18" charset="0"/>
                <a:cs typeface="Times New Roman" panose="02020603050405020304" pitchFamily="18" charset="0"/>
              </a:rPr>
              <a:t>τρατηγικές γραπτού λόγου (δηλ. μη – προϋποθετική, προσχεδιασμένη, μη επαφική γλωσσική χρήση) &lt; </a:t>
            </a:r>
            <a:r>
              <a:rPr lang="el-GR" altLang="el-GR" sz="2400" b="1" dirty="0">
                <a:solidFill>
                  <a:srgbClr val="FF0000"/>
                </a:solidFill>
                <a:latin typeface="Times New Roman" panose="02020603050405020304" pitchFamily="18" charset="0"/>
                <a:cs typeface="Times New Roman" panose="02020603050405020304" pitchFamily="18" charset="0"/>
              </a:rPr>
              <a:t>συνάρτηση με ανοιχτά, ατομοκεντρικά δίκτυα</a:t>
            </a:r>
            <a:r>
              <a:rPr lang="el-GR" altLang="el-GR" sz="2400" b="1" dirty="0">
                <a:latin typeface="Times New Roman" panose="02020603050405020304" pitchFamily="18" charset="0"/>
                <a:cs typeface="Times New Roman" panose="02020603050405020304" pitchFamily="18" charset="0"/>
              </a:rPr>
              <a:t> και με την ταυτότητα του </a:t>
            </a:r>
            <a:r>
              <a:rPr lang="el-GR" altLang="el-GR" sz="2400" b="1" i="1" dirty="0">
                <a:latin typeface="Times New Roman" panose="02020603050405020304" pitchFamily="18" charset="0"/>
                <a:cs typeface="Times New Roman" panose="02020603050405020304" pitchFamily="18" charset="0"/>
              </a:rPr>
              <a:t>ΕΓΩ</a:t>
            </a:r>
            <a:endParaRPr lang="el-GR" altLang="el-GR" sz="2400" dirty="0">
              <a:latin typeface="Times New Roman" panose="02020603050405020304" pitchFamily="18" charset="0"/>
              <a:cs typeface="Times New Roman" panose="02020603050405020304" pitchFamily="18" charset="0"/>
              <a:sym typeface="Wingdings" panose="05000000000000000000" pitchFamily="2" charset="2"/>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auto" latinLnBrk="0" hangingPunct="0">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Προς μία λειτουργική οριοθέτηση της έννοιας </a:t>
            </a:r>
            <a:r>
              <a:rPr kumimoji="0" lang="el-GR" sz="2800" b="1" i="1"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κείμενο</a:t>
            </a:r>
            <a:endParaRPr kumimoji="0" lang="el-GR" sz="2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8964613" cy="5373688"/>
          </a:xfrm>
        </p:spPr>
        <p:txBody>
          <a:bodyPr vert="horz" wrap="square" lIns="54864" tIns="91440" rIns="91440" bIns="45720" numCol="1" rtlCol="0" anchor="t" anchorCtr="0" compatLnSpc="1">
            <a:noAutofit/>
          </a:bodyPr>
          <a:lstStyle/>
          <a:p>
            <a:pPr algn="ctr">
              <a:buNone/>
            </a:pPr>
            <a:r>
              <a:rPr sz="2400" dirty="0">
                <a:latin typeface="Times New Roman" panose="02020603050405020304" pitchFamily="18" charset="0"/>
                <a:cs typeface="Times New Roman" panose="02020603050405020304" pitchFamily="18" charset="0"/>
              </a:rPr>
              <a:t>Δύο βασικοί τρόποι </a:t>
            </a:r>
            <a:r>
              <a:rPr sz="2400" b="1" dirty="0">
                <a:latin typeface="Times New Roman" panose="02020603050405020304" pitchFamily="18" charset="0"/>
                <a:cs typeface="Times New Roman" panose="02020603050405020304" pitchFamily="18" charset="0"/>
              </a:rPr>
              <a:t>προσέγγισης της γλώσσας</a:t>
            </a:r>
            <a:r>
              <a:rPr sz="2400" dirty="0">
                <a:latin typeface="Times New Roman" panose="02020603050405020304" pitchFamily="18" charset="0"/>
                <a:cs typeface="Times New Roman" panose="02020603050405020304" pitchFamily="18" charset="0"/>
              </a:rPr>
              <a:t>:</a:t>
            </a:r>
          </a:p>
          <a:p>
            <a:pPr>
              <a:buNone/>
            </a:pPr>
            <a:r>
              <a:rPr sz="2000" dirty="0">
                <a:latin typeface="Times New Roman" panose="02020603050405020304" pitchFamily="18" charset="0"/>
                <a:cs typeface="Times New Roman" panose="02020603050405020304" pitchFamily="18" charset="0"/>
              </a:rPr>
              <a:t>Ο πρώτος: </a:t>
            </a:r>
          </a:p>
          <a:p>
            <a:pPr lvl="1">
              <a:buFont typeface="Wingdings" panose="05000000000000000000" pitchFamily="2" charset="2"/>
              <a:buChar char="ü"/>
            </a:pPr>
            <a:r>
              <a:rPr sz="2000" dirty="0">
                <a:latin typeface="Times New Roman" panose="02020603050405020304" pitchFamily="18" charset="0"/>
                <a:cs typeface="Times New Roman" panose="02020603050405020304" pitchFamily="18" charset="0"/>
              </a:rPr>
              <a:t>έχει στο επίκεντρό του την </a:t>
            </a:r>
            <a:r>
              <a:rPr sz="2000" i="1" dirty="0">
                <a:solidFill>
                  <a:srgbClr val="FF0000"/>
                </a:solidFill>
                <a:latin typeface="Times New Roman" panose="02020603050405020304" pitchFamily="18" charset="0"/>
                <a:cs typeface="Times New Roman" panose="02020603050405020304" pitchFamily="18" charset="0"/>
              </a:rPr>
              <a:t>πρόταση ως αφηρημένη δομή</a:t>
            </a:r>
            <a:endParaRPr sz="2000" dirty="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sz="2000" dirty="0">
                <a:latin typeface="Times New Roman" panose="02020603050405020304" pitchFamily="18" charset="0"/>
                <a:cs typeface="Times New Roman" panose="02020603050405020304" pitchFamily="18" charset="0"/>
              </a:rPr>
              <a:t>επιχειρεί τον προσδιορισμό του</a:t>
            </a:r>
            <a:r>
              <a:rPr sz="2000" dirty="0">
                <a:solidFill>
                  <a:srgbClr val="FF0000"/>
                </a:solidFill>
                <a:latin typeface="Times New Roman" panose="02020603050405020304" pitchFamily="18" charset="0"/>
                <a:cs typeface="Times New Roman" panose="02020603050405020304" pitchFamily="18" charset="0"/>
              </a:rPr>
              <a:t> γραμματικά ορθού σχηματισμού </a:t>
            </a:r>
            <a:r>
              <a:rPr sz="2000" dirty="0">
                <a:latin typeface="Times New Roman" panose="02020603050405020304" pitchFamily="18" charset="0"/>
                <a:cs typeface="Times New Roman" panose="02020603050405020304" pitchFamily="18" charset="0"/>
              </a:rPr>
              <a:t>της πρότασης</a:t>
            </a:r>
          </a:p>
          <a:p>
            <a:pPr lvl="1">
              <a:buFont typeface="Wingdings" panose="05000000000000000000" pitchFamily="2" charset="2"/>
              <a:buChar char="ü"/>
            </a:pPr>
            <a:r>
              <a:rPr sz="2000" dirty="0">
                <a:latin typeface="Times New Roman" panose="02020603050405020304" pitchFamily="18" charset="0"/>
                <a:cs typeface="Times New Roman" panose="02020603050405020304" pitchFamily="18" charset="0"/>
              </a:rPr>
              <a:t>επιδιώκει την περιγραφή και ερμηνεία των </a:t>
            </a:r>
            <a:r>
              <a:rPr sz="2000" b="1" dirty="0">
                <a:solidFill>
                  <a:srgbClr val="FF0000"/>
                </a:solidFill>
                <a:latin typeface="Times New Roman" panose="02020603050405020304" pitchFamily="18" charset="0"/>
                <a:cs typeface="Times New Roman" panose="02020603050405020304" pitchFamily="18" charset="0"/>
              </a:rPr>
              <a:t>αμιγώς γλωσσικών</a:t>
            </a:r>
            <a:r>
              <a:rPr sz="2000" dirty="0">
                <a:solidFill>
                  <a:srgbClr val="FF0000"/>
                </a:solidFill>
                <a:latin typeface="Times New Roman" panose="02020603050405020304" pitchFamily="18" charset="0"/>
                <a:cs typeface="Times New Roman" panose="02020603050405020304" pitchFamily="18" charset="0"/>
              </a:rPr>
              <a:t> φαινομένων</a:t>
            </a:r>
          </a:p>
          <a:p>
            <a:pPr lvl="1">
              <a:buFont typeface="Wingdings" panose="05000000000000000000" pitchFamily="2" charset="2"/>
              <a:buChar char="ü"/>
            </a:pPr>
            <a:r>
              <a:rPr sz="2000" i="1" dirty="0">
                <a:solidFill>
                  <a:srgbClr val="FF0000"/>
                </a:solidFill>
                <a:latin typeface="Times New Roman" panose="02020603050405020304" pitchFamily="18" charset="0"/>
                <a:cs typeface="Times New Roman" panose="02020603050405020304" pitchFamily="18" charset="0"/>
              </a:rPr>
              <a:t>δεν λαμβάνει συστηματικά υπόψη τα συμφραζόμενα</a:t>
            </a:r>
            <a:r>
              <a:rPr sz="2000" i="1"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ü"/>
            </a:pPr>
            <a:endParaRPr sz="2000" dirty="0">
              <a:latin typeface="Times New Roman" panose="02020603050405020304" pitchFamily="18" charset="0"/>
              <a:cs typeface="Times New Roman" panose="02020603050405020304" pitchFamily="18" charset="0"/>
            </a:endParaRPr>
          </a:p>
          <a:p>
            <a:pPr>
              <a:buNone/>
            </a:pPr>
            <a:r>
              <a:rPr sz="2000" dirty="0">
                <a:latin typeface="Times New Roman" panose="02020603050405020304" pitchFamily="18" charset="0"/>
                <a:cs typeface="Times New Roman" panose="02020603050405020304" pitchFamily="18" charset="0"/>
              </a:rPr>
              <a:t> Ο δεύτερος:</a:t>
            </a:r>
          </a:p>
          <a:p>
            <a:pPr lvl="1">
              <a:lnSpc>
                <a:spcPct val="120000"/>
              </a:lnSpc>
              <a:buFont typeface="Wingdings" panose="05000000000000000000" pitchFamily="2" charset="2"/>
              <a:buChar char="ü"/>
            </a:pPr>
            <a:r>
              <a:rPr sz="2000" dirty="0">
                <a:latin typeface="Times New Roman" panose="02020603050405020304" pitchFamily="18" charset="0"/>
                <a:cs typeface="Times New Roman" panose="02020603050405020304" pitchFamily="18" charset="0"/>
              </a:rPr>
              <a:t>έχει στο επίκεντρό του </a:t>
            </a:r>
            <a:r>
              <a:rPr sz="2000" i="1" dirty="0">
                <a:solidFill>
                  <a:srgbClr val="FF0000"/>
                </a:solidFill>
                <a:latin typeface="Times New Roman" panose="02020603050405020304" pitchFamily="18" charset="0"/>
                <a:cs typeface="Times New Roman" panose="02020603050405020304" pitchFamily="18" charset="0"/>
              </a:rPr>
              <a:t>κάθε απόσπασμα λόγου</a:t>
            </a:r>
            <a:r>
              <a:rPr sz="2000" dirty="0">
                <a:latin typeface="Times New Roman" panose="02020603050405020304" pitchFamily="18" charset="0"/>
                <a:cs typeface="Times New Roman" panose="02020603050405020304" pitchFamily="18" charset="0"/>
              </a:rPr>
              <a:t> ή αλλιώς τις </a:t>
            </a:r>
            <a:r>
              <a:rPr sz="2000" i="1" dirty="0">
                <a:latin typeface="Times New Roman" panose="02020603050405020304" pitchFamily="18" charset="0"/>
                <a:cs typeface="Times New Roman" panose="02020603050405020304" pitchFamily="18" charset="0"/>
              </a:rPr>
              <a:t>κειμενικές προτάσεις</a:t>
            </a:r>
            <a:endParaRPr sz="20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sz="2000" dirty="0">
                <a:latin typeface="Times New Roman" panose="02020603050405020304" pitchFamily="18" charset="0"/>
                <a:cs typeface="Times New Roman" panose="02020603050405020304" pitchFamily="18" charset="0"/>
              </a:rPr>
              <a:t>ενδιαφέρεται για</a:t>
            </a:r>
            <a:r>
              <a:rPr sz="2000" b="1" dirty="0">
                <a:latin typeface="Times New Roman" panose="02020603050405020304" pitchFamily="18" charset="0"/>
                <a:cs typeface="Times New Roman" panose="02020603050405020304" pitchFamily="18" charset="0"/>
              </a:rPr>
              <a:t> κάθε κειμενικό απόσπασμα που αποκτά </a:t>
            </a:r>
            <a:r>
              <a:rPr sz="2000" b="1" dirty="0">
                <a:solidFill>
                  <a:srgbClr val="FF0000"/>
                </a:solidFill>
                <a:latin typeface="Times New Roman" panose="02020603050405020304" pitchFamily="18" charset="0"/>
                <a:cs typeface="Times New Roman" panose="02020603050405020304" pitchFamily="18" charset="0"/>
              </a:rPr>
              <a:t>σύσταση και νόημα συναρτώμενο με τα συμφραζόμενα</a:t>
            </a:r>
            <a:r>
              <a:rPr sz="2000" b="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με ό,τι δηλαδή το περιβάλλει (</a:t>
            </a:r>
            <a:r>
              <a:rPr sz="2000" i="1" dirty="0">
                <a:latin typeface="Times New Roman" panose="02020603050405020304" pitchFamily="18" charset="0"/>
                <a:cs typeface="Times New Roman" panose="02020603050405020304" pitchFamily="18" charset="0"/>
              </a:rPr>
              <a:t>είτε είναι ένα άλλο απόσπασμα λόγου, είτε η εξωγλωσσική περίσταση και οι συμμετέχοντες σε αυτήν, είτε ακόμα η κοινή γνώση των συνομιλητών για τον κόσμο</a:t>
            </a:r>
            <a:r>
              <a:rPr sz="2000" dirty="0">
                <a:latin typeface="Times New Roman" panose="02020603050405020304" pitchFamily="18" charset="0"/>
                <a:cs typeface="Times New Roman" panose="02020603050405020304" pitchFamily="18" charset="0"/>
              </a:rPr>
              <a:t>).</a:t>
            </a:r>
          </a:p>
          <a:p>
            <a:pPr>
              <a:buNone/>
            </a:pPr>
            <a:endParaRPr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155448"/>
            <a:ext cx="8784976" cy="1252727"/>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Προς μία λειτουργική οριοθέτηση της έννοιας </a:t>
            </a:r>
            <a:r>
              <a:rPr kumimoji="0" lang="el-GR" sz="3600" b="1" i="1"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κείμενο: Συμπερασματικά </a:t>
            </a:r>
            <a:r>
              <a:rPr kumimoji="0" 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(Η</a:t>
            </a:r>
            <a:r>
              <a:rPr kumimoji="0" lang="en-US" sz="20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alliday</a:t>
            </a:r>
            <a:r>
              <a:rPr kumimoji="0" 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&amp; Η</a:t>
            </a:r>
            <a:r>
              <a:rPr kumimoji="0" lang="en-US" sz="20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asan</a:t>
            </a:r>
            <a:r>
              <a:rPr kumimoji="0" 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1985: 10)</a:t>
            </a:r>
            <a:br>
              <a:rPr kumimoji="0" lang="el-GR" sz="2800" b="1" i="0" u="none" strike="noStrike" kern="1200" cap="none" spc="0" normalizeH="0" baseline="0" noProof="0" dirty="0">
                <a:ln>
                  <a:noFill/>
                </a:ln>
                <a:solidFill>
                  <a:schemeClr val="tx1">
                    <a:lumMod val="65000"/>
                    <a:lumOff val="35000"/>
                  </a:schemeClr>
                </a:solidFill>
                <a:effectLst/>
                <a:uLnTx/>
                <a:uFillTx/>
                <a:latin typeface="Times New Roman" panose="02020603050405020304" pitchFamily="18" charset="0"/>
                <a:ea typeface="+mj-ea"/>
                <a:cs typeface="Times New Roman" panose="02020603050405020304" pitchFamily="18" charset="0"/>
              </a:rPr>
            </a:br>
            <a:endParaRPr kumimoji="0" lang="el-GR" sz="2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8915" name="2 - Θέση περιεχομένου"/>
          <p:cNvSpPr>
            <a:spLocks noGrp="1"/>
          </p:cNvSpPr>
          <p:nvPr>
            <p:ph idx="1" hasCustomPrompt="1"/>
          </p:nvPr>
        </p:nvSpPr>
        <p:spPr>
          <a:xfrm>
            <a:off x="0" y="1484313"/>
            <a:ext cx="8964613" cy="5373687"/>
          </a:xfrm>
        </p:spPr>
        <p:txBody>
          <a:bodyPr vert="horz" wrap="square" lIns="54864" tIns="91440" rIns="91440" bIns="45720" anchor="t" anchorCtr="0"/>
          <a:lstStyle/>
          <a:p>
            <a:pPr>
              <a:buNone/>
            </a:pPr>
            <a:r>
              <a:rPr lang="el-GR" altLang="el-GR" sz="2400" dirty="0">
                <a:latin typeface="Times New Roman" panose="02020603050405020304" pitchFamily="18" charset="0"/>
                <a:cs typeface="Times New Roman" panose="02020603050405020304" pitchFamily="18" charset="0"/>
              </a:rPr>
              <a:t>Μπορούμε να προσδιορίσουμε  την έννοια </a:t>
            </a:r>
            <a:r>
              <a:rPr lang="el-GR" altLang="el-GR" sz="2400" b="1" i="1" dirty="0">
                <a:latin typeface="Times New Roman" panose="02020603050405020304" pitchFamily="18" charset="0"/>
                <a:cs typeface="Times New Roman" panose="02020603050405020304" pitchFamily="18" charset="0"/>
              </a:rPr>
              <a:t>κείμενο</a:t>
            </a:r>
            <a:r>
              <a:rPr lang="el-GR" altLang="el-GR" sz="2400" dirty="0">
                <a:latin typeface="Times New Roman" panose="02020603050405020304" pitchFamily="18" charset="0"/>
                <a:cs typeface="Times New Roman" panose="02020603050405020304" pitchFamily="18" charset="0"/>
              </a:rPr>
              <a:t>:</a:t>
            </a:r>
          </a:p>
          <a:p>
            <a:pPr>
              <a:buNone/>
            </a:pPr>
            <a:endParaRPr lang="el-GR" altLang="el-GR" sz="2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l-GR" altLang="el-GR" sz="2400" dirty="0">
                <a:latin typeface="Times New Roman" panose="02020603050405020304" pitchFamily="18" charset="0"/>
                <a:cs typeface="Times New Roman" panose="02020603050405020304" pitchFamily="18" charset="0"/>
              </a:rPr>
              <a:t>λέγοντας ότι πρόκειται για μία </a:t>
            </a:r>
            <a:r>
              <a:rPr lang="el-GR" altLang="el-GR" sz="2400" b="1" dirty="0">
                <a:latin typeface="Times New Roman" panose="02020603050405020304" pitchFamily="18" charset="0"/>
                <a:cs typeface="Times New Roman" panose="02020603050405020304" pitchFamily="18" charset="0"/>
              </a:rPr>
              <a:t>συγκεκριμένη γλωσσική χρήση</a:t>
            </a:r>
            <a:r>
              <a:rPr lang="el-GR" altLang="el-GR" sz="2400" dirty="0">
                <a:latin typeface="Times New Roman" panose="02020603050405020304" pitchFamily="18" charset="0"/>
                <a:cs typeface="Times New Roman" panose="02020603050405020304" pitchFamily="18" charset="0"/>
              </a:rPr>
              <a:t>, για μία </a:t>
            </a:r>
            <a:r>
              <a:rPr lang="el-GR" altLang="el-GR" sz="2400" b="1" dirty="0">
                <a:latin typeface="Times New Roman" panose="02020603050405020304" pitchFamily="18" charset="0"/>
                <a:cs typeface="Times New Roman" panose="02020603050405020304" pitchFamily="18" charset="0"/>
              </a:rPr>
              <a:t>ενότητα λόγου</a:t>
            </a:r>
            <a:r>
              <a:rPr lang="el-GR" altLang="el-GR" sz="2400" dirty="0">
                <a:latin typeface="Times New Roman" panose="02020603050405020304" pitchFamily="18" charset="0"/>
                <a:cs typeface="Times New Roman" panose="02020603050405020304" pitchFamily="18" charset="0"/>
              </a:rPr>
              <a:t> με </a:t>
            </a:r>
            <a:r>
              <a:rPr lang="el-GR" altLang="el-GR" sz="2400" b="1" dirty="0">
                <a:solidFill>
                  <a:srgbClr val="FF0000"/>
                </a:solidFill>
                <a:latin typeface="Times New Roman" panose="02020603050405020304" pitchFamily="18" charset="0"/>
                <a:cs typeface="Times New Roman" panose="02020603050405020304" pitchFamily="18" charset="0"/>
              </a:rPr>
              <a:t>λειτουργικό χαρακτήρα</a:t>
            </a:r>
            <a:r>
              <a:rPr lang="el-GR" altLang="el-GR" sz="2400" dirty="0">
                <a:latin typeface="Times New Roman" panose="02020603050405020304" pitchFamily="18" charset="0"/>
                <a:cs typeface="Times New Roman" panose="02020603050405020304" pitchFamily="18" charset="0"/>
              </a:rPr>
              <a:t>.</a:t>
            </a:r>
          </a:p>
          <a:p>
            <a:endParaRPr lang="el-GR" altLang="el-G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altLang="el-GR" sz="2400" dirty="0">
                <a:latin typeface="Times New Roman" panose="02020603050405020304" pitchFamily="18" charset="0"/>
                <a:cs typeface="Times New Roman" panose="02020603050405020304" pitchFamily="18" charset="0"/>
              </a:rPr>
              <a:t>ΔΗΛΑΔΗ: η </a:t>
            </a:r>
            <a:r>
              <a:rPr lang="el-GR" altLang="el-GR" sz="2400" b="1" dirty="0">
                <a:latin typeface="Times New Roman" panose="02020603050405020304" pitchFamily="18" charset="0"/>
                <a:cs typeface="Times New Roman" panose="02020603050405020304" pitchFamily="18" charset="0"/>
              </a:rPr>
              <a:t>πραγματωμένη γλώσσα</a:t>
            </a:r>
            <a:r>
              <a:rPr lang="el-GR" altLang="el-GR" sz="2400" dirty="0">
                <a:latin typeface="Times New Roman" panose="02020603050405020304" pitchFamily="18" charset="0"/>
                <a:cs typeface="Times New Roman" panose="02020603050405020304" pitchFamily="18" charset="0"/>
              </a:rPr>
              <a:t> μέσα σε ένα </a:t>
            </a:r>
            <a:r>
              <a:rPr lang="el-GR" altLang="el-GR" sz="2400" b="1" dirty="0">
                <a:latin typeface="Times New Roman" panose="02020603050405020304" pitchFamily="18" charset="0"/>
                <a:cs typeface="Times New Roman" panose="02020603050405020304" pitchFamily="18" charset="0"/>
              </a:rPr>
              <a:t>συγκεκριμένο πλαίσιο συμφραζομένων </a:t>
            </a:r>
            <a:r>
              <a:rPr lang="el-GR" altLang="el-GR" sz="2400" dirty="0">
                <a:latin typeface="Times New Roman" panose="02020603050405020304" pitchFamily="18" charset="0"/>
                <a:cs typeface="Times New Roman" panose="02020603050405020304" pitchFamily="18" charset="0"/>
              </a:rPr>
              <a:t>επιτελεί μια συγκεκριμένη </a:t>
            </a:r>
            <a:r>
              <a:rPr lang="el-GR" altLang="el-GR" sz="2400" b="1" dirty="0">
                <a:solidFill>
                  <a:srgbClr val="FF0000"/>
                </a:solidFill>
                <a:latin typeface="Times New Roman" panose="02020603050405020304" pitchFamily="18" charset="0"/>
                <a:cs typeface="Times New Roman" panose="02020603050405020304" pitchFamily="18" charset="0"/>
              </a:rPr>
              <a:t>«δουλειά»</a:t>
            </a:r>
            <a:r>
              <a:rPr lang="el-GR" altLang="el-GR" sz="2400" dirty="0">
                <a:solidFill>
                  <a:srgbClr val="FF0000"/>
                </a:solidFill>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rPr>
              <a:t>εκφέρεται με ένα συγκεκριμένο </a:t>
            </a:r>
            <a:r>
              <a:rPr lang="el-GR" altLang="el-GR" sz="2400" b="1" dirty="0">
                <a:solidFill>
                  <a:srgbClr val="FF0000"/>
                </a:solidFill>
                <a:latin typeface="Times New Roman" panose="02020603050405020304" pitchFamily="18" charset="0"/>
                <a:cs typeface="Times New Roman" panose="02020603050405020304" pitchFamily="18" charset="0"/>
              </a:rPr>
              <a:t>στόχο</a:t>
            </a:r>
            <a:r>
              <a:rPr lang="el-GR" altLang="el-GR" sz="2400" dirty="0">
                <a:latin typeface="Times New Roman" panose="02020603050405020304" pitchFamily="18" charset="0"/>
                <a:cs typeface="Times New Roman" panose="02020603050405020304" pitchFamily="18" charset="0"/>
              </a:rPr>
              <a:t>.</a:t>
            </a:r>
          </a:p>
          <a:p>
            <a:endParaRPr lang="el-GR" altLang="el-G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altLang="el-GR" sz="2400" b="1" u="sng" dirty="0">
                <a:highlight>
                  <a:srgbClr val="FFFF00"/>
                </a:highlight>
                <a:latin typeface="Times New Roman" panose="02020603050405020304" pitchFamily="18" charset="0"/>
                <a:cs typeface="Times New Roman" panose="02020603050405020304" pitchFamily="18" charset="0"/>
              </a:rPr>
              <a:t>Κάθε ενότητα λόγου</a:t>
            </a:r>
            <a:r>
              <a:rPr lang="el-GR" altLang="el-GR" sz="2400" u="sng" dirty="0">
                <a:highlight>
                  <a:srgbClr val="FFFF00"/>
                </a:highlight>
                <a:latin typeface="Times New Roman" panose="02020603050405020304" pitchFamily="18" charset="0"/>
                <a:cs typeface="Times New Roman" panose="02020603050405020304" pitchFamily="18" charset="0"/>
              </a:rPr>
              <a:t> </a:t>
            </a:r>
            <a:r>
              <a:rPr lang="el-GR" altLang="el-GR" sz="2400" dirty="0">
                <a:highlight>
                  <a:srgbClr val="FFFF00"/>
                </a:highlight>
                <a:latin typeface="Times New Roman" panose="02020603050405020304" pitchFamily="18" charset="0"/>
                <a:cs typeface="Times New Roman" panose="02020603050405020304" pitchFamily="18" charset="0"/>
              </a:rPr>
              <a:t>(προφορικού ή γραπτού) </a:t>
            </a:r>
            <a:r>
              <a:rPr lang="el-GR" altLang="el-GR" sz="2400" u="sng" dirty="0">
                <a:highlight>
                  <a:srgbClr val="FFFF00"/>
                </a:highlight>
                <a:latin typeface="Times New Roman" panose="02020603050405020304" pitchFamily="18" charset="0"/>
                <a:cs typeface="Times New Roman" panose="02020603050405020304" pitchFamily="18" charset="0"/>
              </a:rPr>
              <a:t>που παίζει κάποιο </a:t>
            </a:r>
            <a:r>
              <a:rPr lang="el-GR" altLang="el-GR" sz="2400" b="1" u="sng" dirty="0">
                <a:solidFill>
                  <a:srgbClr val="FF0000"/>
                </a:solidFill>
                <a:highlight>
                  <a:srgbClr val="FFFF00"/>
                </a:highlight>
                <a:latin typeface="Times New Roman" panose="02020603050405020304" pitchFamily="18" charset="0"/>
                <a:cs typeface="Times New Roman" panose="02020603050405020304" pitchFamily="18" charset="0"/>
              </a:rPr>
              <a:t>ρόλο</a:t>
            </a:r>
            <a:r>
              <a:rPr lang="el-GR" altLang="el-GR" sz="2400" u="sng" dirty="0">
                <a:highlight>
                  <a:srgbClr val="FFFF00"/>
                </a:highlight>
                <a:latin typeface="Times New Roman" panose="02020603050405020304" pitchFamily="18" charset="0"/>
                <a:cs typeface="Times New Roman" panose="02020603050405020304" pitchFamily="18" charset="0"/>
              </a:rPr>
              <a:t> σε ένα </a:t>
            </a:r>
            <a:r>
              <a:rPr lang="el-GR" altLang="el-GR" sz="2400" b="1" u="sng" dirty="0">
                <a:highlight>
                  <a:srgbClr val="FFFF00"/>
                </a:highlight>
                <a:latin typeface="Times New Roman" panose="02020603050405020304" pitchFamily="18" charset="0"/>
                <a:cs typeface="Times New Roman" panose="02020603050405020304" pitchFamily="18" charset="0"/>
              </a:rPr>
              <a:t>πλαίσιο συμφραζομένων</a:t>
            </a:r>
            <a:r>
              <a:rPr lang="el-GR" altLang="el-GR" sz="2400" dirty="0">
                <a:highlight>
                  <a:srgbClr val="FFFF00"/>
                </a:highlight>
                <a:latin typeface="Times New Roman" panose="02020603050405020304" pitchFamily="18" charset="0"/>
                <a:cs typeface="Times New Roman" panose="02020603050405020304" pitchFamily="18" charset="0"/>
              </a:rPr>
              <a:t> (π.χ. επιχειρεί να πληροφορήσει κάποιον, να ρωτήσει κάτι, να πείσει για κάτι) </a:t>
            </a:r>
            <a:r>
              <a:rPr lang="el-GR" altLang="el-GR" sz="2400" u="sng" dirty="0">
                <a:highlight>
                  <a:srgbClr val="FFFF00"/>
                </a:highlight>
                <a:latin typeface="Times New Roman" panose="02020603050405020304" pitchFamily="18" charset="0"/>
                <a:cs typeface="Times New Roman" panose="02020603050405020304" pitchFamily="18" charset="0"/>
              </a:rPr>
              <a:t>θα την θεωρούμε </a:t>
            </a:r>
            <a:r>
              <a:rPr lang="el-GR" altLang="el-GR" sz="2400" b="1" u="sng" dirty="0">
                <a:highlight>
                  <a:srgbClr val="FFFF00"/>
                </a:highlight>
                <a:latin typeface="Times New Roman" panose="02020603050405020304" pitchFamily="18" charset="0"/>
                <a:cs typeface="Times New Roman" panose="02020603050405020304" pitchFamily="18" charset="0"/>
              </a:rPr>
              <a:t>κείμενο</a:t>
            </a:r>
            <a:r>
              <a:rPr lang="el-GR" altLang="el-GR" sz="2400" dirty="0">
                <a:highlight>
                  <a:srgbClr val="FFFF00"/>
                </a:highlight>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l-GR" altLang="el-GR" sz="2200" dirty="0">
              <a:latin typeface="Times New Roman" panose="02020603050405020304" pitchFamily="18" charset="0"/>
              <a:cs typeface="Times New Roman" panose="02020603050405020304" pitchFamily="18" charset="0"/>
            </a:endParaRPr>
          </a:p>
          <a:p>
            <a:pPr>
              <a:buNone/>
            </a:pPr>
            <a:endParaRPr lang="el-GR" altLang="el-GR" sz="2000" dirty="0"/>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Τα Αναλυτικά Προγράμματα Σπουδών για το γλωσσικό μάθημα</a:t>
            </a:r>
          </a:p>
        </p:txBody>
      </p:sp>
      <p:sp>
        <p:nvSpPr>
          <p:cNvPr id="39939" name="2 - Θέση περιεχομένου"/>
          <p:cNvSpPr>
            <a:spLocks noGrp="1"/>
          </p:cNvSpPr>
          <p:nvPr>
            <p:ph idx="1" hasCustomPrompt="1"/>
          </p:nvPr>
        </p:nvSpPr>
        <p:spPr>
          <a:xfrm>
            <a:off x="179388" y="1628775"/>
            <a:ext cx="8785225" cy="5229225"/>
          </a:xfrm>
        </p:spPr>
        <p:txBody>
          <a:bodyPr vert="horz" wrap="square" lIns="54864" tIns="91440" rIns="91440" bIns="45720" anchor="t" anchorCtr="0"/>
          <a:lstStyle/>
          <a:p>
            <a:r>
              <a:rPr lang="el-GR" altLang="el-GR" sz="3600" dirty="0">
                <a:latin typeface="Times New Roman" panose="02020603050405020304" pitchFamily="18" charset="0"/>
                <a:cs typeface="Times New Roman" panose="02020603050405020304" pitchFamily="18" charset="0"/>
              </a:rPr>
              <a:t>Από τη λέξη και τη μορφολογία της</a:t>
            </a:r>
          </a:p>
          <a:p>
            <a:endParaRPr lang="el-GR" altLang="el-GR" sz="3600" dirty="0">
              <a:latin typeface="Times New Roman" panose="02020603050405020304" pitchFamily="18" charset="0"/>
              <a:cs typeface="Times New Roman" panose="02020603050405020304" pitchFamily="18" charset="0"/>
            </a:endParaRPr>
          </a:p>
          <a:p>
            <a:r>
              <a:rPr lang="el-GR" altLang="el-GR" sz="3600" dirty="0">
                <a:latin typeface="Times New Roman" panose="02020603050405020304" pitchFamily="18" charset="0"/>
                <a:cs typeface="Times New Roman" panose="02020603050405020304" pitchFamily="18" charset="0"/>
              </a:rPr>
              <a:t>στην πρόταση και τη σύνταξή της</a:t>
            </a:r>
          </a:p>
          <a:p>
            <a:endParaRPr lang="el-GR" altLang="el-GR" sz="3600" dirty="0">
              <a:latin typeface="Times New Roman" panose="02020603050405020304" pitchFamily="18" charset="0"/>
              <a:cs typeface="Times New Roman" panose="02020603050405020304" pitchFamily="18" charset="0"/>
            </a:endParaRPr>
          </a:p>
          <a:p>
            <a:r>
              <a:rPr lang="el-GR" altLang="el-GR" sz="3600" dirty="0">
                <a:latin typeface="Times New Roman" panose="02020603050405020304" pitchFamily="18" charset="0"/>
                <a:cs typeface="Times New Roman" panose="02020603050405020304" pitchFamily="18" charset="0"/>
              </a:rPr>
              <a:t>στο κείμενο και τη σύστασή του</a:t>
            </a:r>
          </a:p>
          <a:p>
            <a:endParaRPr lang="el-GR" altLang="el-GR" sz="3600" dirty="0">
              <a:latin typeface="Times New Roman" panose="02020603050405020304" pitchFamily="18" charset="0"/>
              <a:cs typeface="Times New Roman" panose="02020603050405020304" pitchFamily="18" charset="0"/>
            </a:endParaRPr>
          </a:p>
          <a:p>
            <a:r>
              <a:rPr lang="el-GR" altLang="el-GR" sz="3600" dirty="0">
                <a:latin typeface="Times New Roman" panose="02020603050405020304" pitchFamily="18" charset="0"/>
                <a:cs typeface="Times New Roman" panose="02020603050405020304" pitchFamily="18" charset="0"/>
              </a:rPr>
              <a:t>στην ιδεολογική συγκρότηση του κειμένου και τη σύλληψή του ως μέσο κατασκευής ταυτοτήτων</a:t>
            </a:r>
            <a:endParaRPr lang="el-GR" altLang="el-GR" sz="36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155448"/>
            <a:ext cx="8964488" cy="125272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Κριτικός Γραμματισμός</a:t>
            </a:r>
            <a:endParaRPr kumimoji="0" lang="el-GR" sz="3600" b="1" i="0" u="none" strike="noStrike" kern="1200" cap="none" spc="0" normalizeH="0" baseline="0" noProof="0" dirty="0">
              <a:ln>
                <a:noFill/>
              </a:ln>
              <a:solidFill>
                <a:srgbClr val="66AF6C"/>
              </a:solidFill>
              <a:effectLst/>
              <a:uLnTx/>
              <a:uFillTx/>
              <a:latin typeface="+mj-lt"/>
              <a:ea typeface="+mj-ea"/>
              <a:cs typeface="+mj-cs"/>
            </a:endParaRPr>
          </a:p>
        </p:txBody>
      </p:sp>
      <p:sp>
        <p:nvSpPr>
          <p:cNvPr id="33795" name="2 - Θέση περιεχομένου"/>
          <p:cNvSpPr>
            <a:spLocks noGrp="1"/>
          </p:cNvSpPr>
          <p:nvPr>
            <p:ph idx="1" hasCustomPrompt="1"/>
          </p:nvPr>
        </p:nvSpPr>
        <p:spPr bwMode="auto">
          <a:xfrm>
            <a:off x="152401" y="1844824"/>
            <a:ext cx="8812088" cy="4708376"/>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alt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2011: Πρόγραμμα Σπουδών με βάση τον κριτικό γραμματισμό</a:t>
            </a: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Στόχος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είναι η διαμόρφωση ενός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κριτικού υποκειμένου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οποίο θα είναι σε θέση να κατανοεί πώς λειτουργούν ΤΑ ΚΕΙΜΕΝΑ στα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οικονομικά, πολιτικά, κοινωνικοπολιτισμικά και ιδεολογικά τους συμφραζόμενα</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panose="05000000000000000000" pitchFamily="2" charset="2"/>
              <a:buChar char="à"/>
              <a:defRPr/>
            </a:pP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Έμφαση στη σχέση του κειμένου με ιδεολογίες, σχέσεις εξουσίας, ταυτότητες</a:t>
            </a: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panose="05000000000000000000" pitchFamily="2" charset="2"/>
              <a:buChar char="à"/>
              <a:defRPr/>
            </a:pPr>
            <a:endParaRPr kumimoji="0" lang="el-GR" altLang="el-GR" sz="20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panose="05000000000000000000" pitchFamily="2" charset="2"/>
              <a:buChar char="à"/>
              <a:defRPr/>
            </a:pPr>
            <a:r>
              <a:rPr kumimoji="0" lang="el-GR" altLang="el-GR" sz="2400" b="1" i="0" u="none" strike="noStrike" kern="1200" cap="none" spc="0" normalizeH="0" baseline="0" noProof="0" dirty="0">
                <a:ln>
                  <a:noFill/>
                </a:ln>
                <a:solidFill>
                  <a:srgbClr val="00B0F0"/>
                </a:solidFill>
                <a:effectLst/>
                <a:highlight>
                  <a:srgbClr val="00FF00"/>
                </a:highlight>
                <a:uLnTx/>
                <a:uFillTx/>
                <a:latin typeface="Times New Roman" panose="02020603050405020304" pitchFamily="18" charset="0"/>
                <a:ea typeface="+mn-ea"/>
                <a:cs typeface="Times New Roman" panose="02020603050405020304" pitchFamily="18" charset="0"/>
                <a:sym typeface="Wingdings" panose="05000000000000000000" pitchFamily="2" charset="2"/>
              </a:rPr>
              <a:t>Εκτενές παράδειγμα: Ρευστός ρατσισμός και κριτικός γραμματισμός</a:t>
            </a:r>
          </a:p>
          <a:p>
            <a:pPr marL="118745"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endParaRPr>
          </a:p>
          <a:p>
            <a:pPr marL="118745"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n-US" alt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sym typeface="Wingdings" panose="05000000000000000000" pitchFamily="2" charset="2"/>
              </a:rPr>
              <a:t>* </a:t>
            </a:r>
            <a:r>
              <a:rPr kumimoji="0" lang="el-GR" alt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sym typeface="Wingdings" panose="05000000000000000000" pitchFamily="2" charset="2"/>
              </a:rPr>
              <a:t>Ο κριτικός γραμματισμός για να εφαρμοστεί αποτελεσματικά πρέπει να βασίζεται σε στέρεες κειμενογλωσσολογικές βάσεις</a:t>
            </a:r>
            <a:endParaRPr kumimoji="0" lang="el-GR" alt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endParaRPr>
          </a:p>
        </p:txBody>
      </p:sp>
      <p:sp>
        <p:nvSpPr>
          <p:cNvPr id="40964" name="Rectangle 1"/>
          <p:cNvSpPr/>
          <p:nvPr/>
        </p:nvSpPr>
        <p:spPr>
          <a:xfrm>
            <a:off x="0" y="0"/>
            <a:ext cx="9144000" cy="457200"/>
          </a:xfrm>
          <a:prstGeom prst="rect">
            <a:avLst/>
          </a:prstGeom>
          <a:noFill/>
          <a:ln w="9525">
            <a:noFill/>
          </a:ln>
        </p:spPr>
        <p:txBody>
          <a:bodyPr wrap="none" anchor="ctr" anchorCtr="0">
            <a:spAutoFit/>
          </a:bodyPr>
          <a:lstStyle/>
          <a:p>
            <a:r>
              <a:rPr lang="el-GR" altLang="el-GR" sz="1100" dirty="0">
                <a:latin typeface="Calibri" panose="020F0502020204030204" pitchFamily="34" charset="0"/>
              </a:rPr>
              <a:t>ο κριτικός γραμματισμός για να λειτουργήσει -με όποιον τρόπο- πρέπει να στηθεί σε στέρεες κειμενογλωσσολογικές βάσεις</a:t>
            </a:r>
            <a:endParaRPr lang="el-GR" altLang="el-GR" dirty="0">
              <a:latin typeface="Arial" panose="020B0604020202020204" pitchFamily="34" charset="0"/>
            </a:endParaRPr>
          </a:p>
        </p:txBody>
      </p:sp>
      <p:sp>
        <p:nvSpPr>
          <p:cNvPr id="40965" name="Rectangle 2"/>
          <p:cNvSpPr/>
          <p:nvPr/>
        </p:nvSpPr>
        <p:spPr>
          <a:xfrm>
            <a:off x="152400" y="152400"/>
            <a:ext cx="9144000" cy="457200"/>
          </a:xfrm>
          <a:prstGeom prst="rect">
            <a:avLst/>
          </a:prstGeom>
          <a:noFill/>
          <a:ln w="9525">
            <a:noFill/>
          </a:ln>
        </p:spPr>
        <p:txBody>
          <a:bodyPr wrap="none" anchor="ctr" anchorCtr="0">
            <a:spAutoFit/>
          </a:bodyPr>
          <a:lstStyle/>
          <a:p>
            <a:r>
              <a:rPr lang="el-GR" altLang="el-GR" sz="1100" dirty="0">
                <a:latin typeface="Calibri" panose="020F0502020204030204" pitchFamily="34" charset="0"/>
              </a:rPr>
              <a:t>ο κριτικός γραμματισμός για να λειτουργήσει -με όποιον τρόπο- πρέπει να στηθεί σε στέρεες κειμενογλωσσολογικές βάσεις</a:t>
            </a:r>
            <a:endParaRPr lang="el-GR" altLang="el-GR" dirty="0">
              <a:latin typeface="Arial" panose="020B0604020202020204" pitchFamily="34" charset="0"/>
            </a:endParaRPr>
          </a:p>
        </p:txBody>
      </p:sp>
      <p:sp>
        <p:nvSpPr>
          <p:cNvPr id="40966" name="Rectangle 3"/>
          <p:cNvSpPr/>
          <p:nvPr/>
        </p:nvSpPr>
        <p:spPr>
          <a:xfrm>
            <a:off x="304800" y="304800"/>
            <a:ext cx="9144000" cy="457200"/>
          </a:xfrm>
          <a:prstGeom prst="rect">
            <a:avLst/>
          </a:prstGeom>
          <a:noFill/>
          <a:ln w="9525">
            <a:noFill/>
          </a:ln>
        </p:spPr>
        <p:txBody>
          <a:bodyPr wrap="none" anchor="ctr" anchorCtr="0">
            <a:spAutoFit/>
          </a:bodyPr>
          <a:lstStyle/>
          <a:p>
            <a:r>
              <a:rPr lang="el-GR" altLang="el-GR" sz="1100" dirty="0">
                <a:latin typeface="Calibri" panose="020F0502020204030204" pitchFamily="34" charset="0"/>
              </a:rPr>
              <a:t>ο κριτικός γραμματισμός για να λειτουργήσει -με όποιον τρόπο- πρέπει να στηθεί σε στέρεες κειμενογλωσσολογικές βάσεις</a:t>
            </a:r>
            <a:endParaRPr lang="el-GR" altLang="el-GR" dirty="0">
              <a:latin typeface="Arial" panose="020B0604020202020204" pitchFamily="34" charset="0"/>
            </a:endParaRPr>
          </a:p>
        </p:txBody>
      </p:sp>
      <p:sp>
        <p:nvSpPr>
          <p:cNvPr id="40967" name="Rectangle 4"/>
          <p:cNvSpPr/>
          <p:nvPr/>
        </p:nvSpPr>
        <p:spPr>
          <a:xfrm>
            <a:off x="457200" y="457200"/>
            <a:ext cx="9144000" cy="457200"/>
          </a:xfrm>
          <a:prstGeom prst="rect">
            <a:avLst/>
          </a:prstGeom>
          <a:noFill/>
          <a:ln w="9525">
            <a:noFill/>
          </a:ln>
        </p:spPr>
        <p:txBody>
          <a:bodyPr wrap="none" anchor="ctr" anchorCtr="0">
            <a:spAutoFit/>
          </a:bodyPr>
          <a:lstStyle/>
          <a:p>
            <a:r>
              <a:rPr lang="el-GR" altLang="el-GR" sz="1100" dirty="0">
                <a:latin typeface="Calibri" panose="020F0502020204030204" pitchFamily="34" charset="0"/>
              </a:rPr>
              <a:t>ο κριτικός γραμματισμός για να λειτουργήσει -με όποιον τρόπο- πρέπει να στηθεί σε στέρεες κειμενογλωσσολογικές βάσεις</a:t>
            </a:r>
            <a:endParaRPr lang="el-GR" altLang="el-GR" dirty="0">
              <a:latin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Συνοχή,</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πληροφορητικότητα,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συνεκτικότητα,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προθετικότητα,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διακειμενικότητα,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περιστασιακότητα και</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αποδεκτότητα.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600" dirty="0">
              <a:latin typeface="Times New Roman" panose="02020603050405020304" pitchFamily="18" charset="0"/>
              <a:cs typeface="Times New Roman" panose="02020603050405020304" pitchFamily="18" charset="0"/>
            </a:endParaRPr>
          </a:p>
          <a:p>
            <a:pPr eaLnBrk="1" hangingPunct="1">
              <a:lnSpc>
                <a:spcPct val="90000"/>
              </a:lnSpc>
            </a:pPr>
            <a:r>
              <a:rPr sz="2600" dirty="0">
                <a:latin typeface="Times New Roman" panose="02020603050405020304" pitchFamily="18" charset="0"/>
                <a:cs typeface="Times New Roman" panose="02020603050405020304" pitchFamily="18" charset="0"/>
              </a:rPr>
              <a:t>Τα κριτήρια αυτά θεωρούμε ότι συμβάλλουν στη </a:t>
            </a:r>
            <a:r>
              <a:rPr sz="2600" b="1" dirty="0">
                <a:latin typeface="Times New Roman" panose="02020603050405020304" pitchFamily="18" charset="0"/>
                <a:cs typeface="Times New Roman" panose="02020603050405020304" pitchFamily="18" charset="0"/>
              </a:rPr>
              <a:t>συνειδητοποίηση</a:t>
            </a:r>
            <a:r>
              <a:rPr sz="2600" dirty="0">
                <a:latin typeface="Times New Roman" panose="02020603050405020304" pitchFamily="18" charset="0"/>
                <a:cs typeface="Times New Roman" panose="02020603050405020304" pitchFamily="18" charset="0"/>
              </a:rPr>
              <a:t> του τρόπου </a:t>
            </a:r>
            <a:r>
              <a:rPr sz="2600" dirty="0">
                <a:solidFill>
                  <a:srgbClr val="FF0000"/>
                </a:solidFill>
                <a:latin typeface="Times New Roman" panose="02020603050405020304" pitchFamily="18" charset="0"/>
                <a:cs typeface="Times New Roman" panose="02020603050405020304" pitchFamily="18" charset="0"/>
              </a:rPr>
              <a:t>οργάνωσης</a:t>
            </a:r>
            <a:r>
              <a:rPr sz="2600"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σύστασης</a:t>
            </a:r>
            <a:r>
              <a:rPr sz="2600" dirty="0">
                <a:latin typeface="Times New Roman" panose="02020603050405020304" pitchFamily="18" charset="0"/>
                <a:cs typeface="Times New Roman" panose="02020603050405020304" pitchFamily="18" charset="0"/>
              </a:rPr>
              <a:t> και </a:t>
            </a:r>
            <a:r>
              <a:rPr sz="2600" dirty="0">
                <a:solidFill>
                  <a:srgbClr val="FF0000"/>
                </a:solidFill>
                <a:latin typeface="Times New Roman" panose="02020603050405020304" pitchFamily="18" charset="0"/>
                <a:cs typeface="Times New Roman" panose="02020603050405020304" pitchFamily="18" charset="0"/>
              </a:rPr>
              <a:t>κατανόησης</a:t>
            </a:r>
            <a:r>
              <a:rPr sz="2600" dirty="0">
                <a:latin typeface="Times New Roman" panose="02020603050405020304" pitchFamily="18" charset="0"/>
                <a:cs typeface="Times New Roman" panose="02020603050405020304" pitchFamily="18" charset="0"/>
              </a:rPr>
              <a:t> ενός κειμένου, νοούμενου </a:t>
            </a:r>
            <a:r>
              <a:rPr sz="2600" b="1" dirty="0">
                <a:latin typeface="Times New Roman" panose="02020603050405020304" pitchFamily="18" charset="0"/>
                <a:cs typeface="Times New Roman" panose="02020603050405020304" pitchFamily="18" charset="0"/>
              </a:rPr>
              <a:t>ΟΧΙ</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ως απλής συμπαράθεσης προτάσεων</a:t>
            </a:r>
            <a:r>
              <a:rPr sz="2600" dirty="0">
                <a:latin typeface="Times New Roman" panose="02020603050405020304" pitchFamily="18" charset="0"/>
                <a:cs typeface="Times New Roman" panose="02020603050405020304" pitchFamily="18" charset="0"/>
              </a:rPr>
              <a:t>, αλλά </a:t>
            </a:r>
            <a:r>
              <a:rPr sz="26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600" dirty="0">
                <a:latin typeface="Times New Roman" panose="02020603050405020304" pitchFamily="18" charset="0"/>
                <a:cs typeface="Times New Roman" panose="02020603050405020304" pitchFamily="18" charset="0"/>
              </a:rPr>
              <a:t>. </a:t>
            </a:r>
          </a:p>
          <a:p>
            <a:pPr eaLnBrk="1" hangingPunct="1">
              <a:lnSpc>
                <a:spcPct val="90000"/>
              </a:lnSpc>
              <a:buNone/>
            </a:pPr>
            <a:endParaRPr sz="19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71296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Συνοχή </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cohesion</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3011" name="2 - Θέση περιεχομένου"/>
          <p:cNvSpPr>
            <a:spLocks noGrp="1"/>
          </p:cNvSpPr>
          <p:nvPr>
            <p:ph idx="1" hasCustomPrompt="1"/>
          </p:nvPr>
        </p:nvSpPr>
        <p:spPr>
          <a:xfrm>
            <a:off x="250825" y="2420938"/>
            <a:ext cx="8642350" cy="3671887"/>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Είναι η κειμενική σύνδεση που προκύπτει όταν παρατηρείται </a:t>
            </a:r>
            <a:r>
              <a:rPr lang="el-GR" altLang="el-GR" sz="2800" b="1" dirty="0">
                <a:latin typeface="Times New Roman" panose="02020603050405020304" pitchFamily="18" charset="0"/>
                <a:cs typeface="Times New Roman" panose="02020603050405020304" pitchFamily="18" charset="0"/>
              </a:rPr>
              <a:t>σημασιολογική σχέση</a:t>
            </a:r>
            <a:r>
              <a:rPr lang="el-GR" altLang="el-GR" sz="2800" dirty="0">
                <a:latin typeface="Times New Roman" panose="02020603050405020304" pitchFamily="18" charset="0"/>
                <a:cs typeface="Times New Roman" panose="02020603050405020304" pitchFamily="18" charset="0"/>
              </a:rPr>
              <a:t> μεταξύ κάποιων κειμενικών στοιχείων, και συχνά όταν </a:t>
            </a:r>
            <a:r>
              <a:rPr lang="el-GR" altLang="el-GR" sz="2800" b="1" dirty="0">
                <a:latin typeface="Times New Roman" panose="02020603050405020304" pitchFamily="18" charset="0"/>
                <a:cs typeface="Times New Roman" panose="02020603050405020304" pitchFamily="18" charset="0"/>
              </a:rPr>
              <a:t>η ερμηνεία ενός κειμενικού στοιχείου εξαρτάται από κάποιο ή κάποια άλλα στοιχεία του ίδιου κειμένου</a:t>
            </a: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Συνοπτικό διάγραμμα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συνοχικών</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μηχανισμών</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graphicFrame>
        <p:nvGraphicFramePr>
          <p:cNvPr id="44035" name="Content Placeholder 44034"/>
          <p:cNvGraphicFramePr>
            <a:graphicFrameLocks noGrp="1"/>
          </p:cNvGraphicFramePr>
          <p:nvPr>
            <p:ph idx="1" hasCustomPrompt="1"/>
          </p:nvPr>
        </p:nvGraphicFramePr>
        <p:xfrm>
          <a:off x="0" y="1557338"/>
          <a:ext cx="9144000" cy="5330825"/>
        </p:xfrm>
        <a:graphic>
          <a:graphicData uri="http://schemas.openxmlformats.org/drawingml/2006/table">
            <a:tbl>
              <a:tblPr/>
              <a:tblGrid>
                <a:gridCol w="2286000">
                  <a:extLst>
                    <a:ext uri="{9D8B030D-6E8A-4147-A177-3AD203B41FA5}">
                      <a16:colId xmlns:a16="http://schemas.microsoft.com/office/drawing/2014/main" val="20000"/>
                    </a:ext>
                  </a:extLst>
                </a:gridCol>
                <a:gridCol w="2284413">
                  <a:extLst>
                    <a:ext uri="{9D8B030D-6E8A-4147-A177-3AD203B41FA5}">
                      <a16:colId xmlns:a16="http://schemas.microsoft.com/office/drawing/2014/main" val="20001"/>
                    </a:ext>
                  </a:extLst>
                </a:gridCol>
                <a:gridCol w="2287587">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942975">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Σχέσεις που συνάπτονται από (κάποιο ή κάποια) μεμονωμένα στοιχεία</a:t>
                      </a:r>
                      <a:endParaRPr lang="en-US" b="1"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03594B"/>
                    </a:solidFill>
                  </a:tcPr>
                </a:tc>
                <a:tc hMerge="1">
                  <a:txBody>
                    <a:bodyPr/>
                    <a:lstStyle/>
                    <a:p>
                      <a:endParaRPr lang="el-GR"/>
                    </a:p>
                  </a:txBody>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Σχέσεις μεταξύ μηνυμάτων</a:t>
                      </a:r>
                      <a:endParaRPr lang="en-US" b="1"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03594B"/>
                    </a:solidFill>
                  </a:tcPr>
                </a:tc>
                <a:tc hMerge="1">
                  <a:txBody>
                    <a:bodyPr/>
                    <a:lstStyle/>
                    <a:p>
                      <a:endParaRPr lang="el-GR"/>
                    </a:p>
                  </a:txBody>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tcPr>
                </a:tc>
                <a:extLst>
                  <a:ext uri="{0D108BD9-81ED-4DB2-BD59-A6C34878D82A}">
                    <a16:rowId xmlns:a16="http://schemas.microsoft.com/office/drawing/2014/main" val="10000"/>
                  </a:ext>
                </a:extLst>
              </a:tr>
              <a:tr h="9429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Λεξικογραμματικά μέσα </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Σημασιολογικές σχέσεις</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Λεξικογραμματικά</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μέσα</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3FA9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Σημασιολογικές </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σχέσεις</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extLst>
                  <a:ext uri="{0D108BD9-81ED-4DB2-BD59-A6C34878D82A}">
                    <a16:rowId xmlns:a16="http://schemas.microsoft.com/office/drawing/2014/main" val="10001"/>
                  </a:ext>
                </a:extLst>
              </a:tr>
              <a:tr h="18478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Υποκατάσταση</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 αντωνυμίες, επιρρήματα, εκφράσεις αντικατάστασης) </a:t>
                      </a: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Έλλειψη</a:t>
                      </a:r>
                    </a:p>
                    <a:p>
                      <a:pPr lvl="0" eaLnBrk="1" hangingPunct="1">
                        <a:buNone/>
                      </a:pP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Ομοιοαναφορικότητα</a:t>
                      </a: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Ομοιοταξινόμηση</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000" dirty="0">
                          <a:solidFill>
                            <a:srgbClr val="000000"/>
                          </a:solidFill>
                          <a:latin typeface="Times New Roman" panose="02020603050405020304" pitchFamily="18" charset="0"/>
                          <a:cs typeface="Times New Roman" panose="02020603050405020304" pitchFamily="18" charset="0"/>
                        </a:rPr>
                        <a:t>Δείκτες σύζευξης</a:t>
                      </a: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(σύνδεσμοι,</a:t>
                      </a: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επιρρήματα,</a:t>
                      </a: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φράσεις)</a:t>
                      </a:r>
                      <a:endParaRPr lang="en-US" sz="20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3FA9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Προσθετική</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Αντιθετική</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Αιτιακή</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Συμπερασματική</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Χρονική</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Ανακλαστική</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extLst>
                  <a:ext uri="{0D108BD9-81ED-4DB2-BD59-A6C34878D82A}">
                    <a16:rowId xmlns:a16="http://schemas.microsoft.com/office/drawing/2014/main" val="10002"/>
                  </a:ext>
                </a:extLst>
              </a:tr>
              <a:tr h="15970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Εκφράσεις συνωνυμίας, </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αντίθεσης,</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υπω/υπερωνυμίας,</a:t>
                      </a: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μερωνυμίας.</a:t>
                      </a: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Επανάληψη.</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914400" eaLnBrk="1" hangingPunct="1">
                        <a:lnSpc>
                          <a:spcPct val="150000"/>
                        </a:lnSpc>
                        <a:buNone/>
                        <a:tabLst>
                          <a:tab pos="5257800" algn="l"/>
                        </a:tabLst>
                      </a:pPr>
                      <a:r>
                        <a:rPr sz="1600" dirty="0">
                          <a:solidFill>
                            <a:srgbClr val="000000"/>
                          </a:solidFill>
                          <a:latin typeface="Times New Roman" panose="02020603050405020304" pitchFamily="18" charset="0"/>
                          <a:cs typeface="Times New Roman" panose="02020603050405020304" pitchFamily="18" charset="0"/>
                        </a:rPr>
                        <a:t>Ομοιοεκτατικότητα</a:t>
                      </a:r>
                      <a:endParaRPr lang="en-US" sz="1600" dirty="0">
                        <a:solidFill>
                          <a:srgbClr val="000000"/>
                        </a:solidFill>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vMerge="1">
                  <a:txBody>
                    <a:bodyPr/>
                    <a:lstStyle/>
                    <a:p>
                      <a:endParaRPr lang="el-G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B w="12700" cap="flat" cmpd="sng">
                      <a:solidFill>
                        <a:schemeClr val="bg1"/>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71296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n-US" sz="28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informativity</a:t>
            </a: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8435" name="2 - Θέση περιεχομένου"/>
          <p:cNvSpPr>
            <a:spLocks noGrp="1"/>
          </p:cNvSpPr>
          <p:nvPr>
            <p:ph idx="1" hasCustomPrompt="1"/>
          </p:nvPr>
        </p:nvSpPr>
        <p:spPr>
          <a:xfrm>
            <a:off x="50800" y="1484313"/>
            <a:ext cx="9144000" cy="5449888"/>
          </a:xfrm>
        </p:spPr>
        <p:txBody>
          <a:bodyPr vert="horz" wrap="square" lIns="54864" tIns="91440" rIns="91440" bIns="45720" numCol="1" anchor="t" anchorCtr="0" compatLnSpc="1"/>
          <a:lstStyle/>
          <a:p>
            <a:pPr eaLnBrk="1" hangingPunct="1"/>
            <a:r>
              <a:rPr lang="el-GR" altLang="el-GR" sz="2400" dirty="0">
                <a:latin typeface="Times New Roman" panose="02020603050405020304" pitchFamily="18" charset="0"/>
                <a:cs typeface="Times New Roman" panose="02020603050405020304" pitchFamily="18" charset="0"/>
              </a:rPr>
              <a:t>Είναι ο παράγοντας που μας υποδεικνύει ότι, για να είναι αποδεκτό, ένα κείμενο πρέπει να περιέχει για τους συγκεκριμένους αποδέκτες του </a:t>
            </a:r>
            <a:r>
              <a:rPr lang="el-GR" altLang="el-GR" sz="2400" b="1" dirty="0">
                <a:latin typeface="Times New Roman" panose="02020603050405020304" pitchFamily="18" charset="0"/>
                <a:cs typeface="Times New Roman" panose="02020603050405020304" pitchFamily="18" charset="0"/>
              </a:rPr>
              <a:t>γνωστές</a:t>
            </a:r>
            <a:r>
              <a:rPr lang="el-GR" altLang="el-GR" sz="2400" dirty="0">
                <a:latin typeface="Times New Roman" panose="02020603050405020304" pitchFamily="18" charset="0"/>
                <a:cs typeface="Times New Roman" panose="02020603050405020304" pitchFamily="18" charset="0"/>
              </a:rPr>
              <a:t> </a:t>
            </a:r>
            <a:r>
              <a:rPr lang="el-GR" altLang="el-GR" sz="2400" b="1" i="1" dirty="0">
                <a:latin typeface="Times New Roman" panose="02020603050405020304" pitchFamily="18" charset="0"/>
                <a:cs typeface="Times New Roman" panose="02020603050405020304" pitchFamily="18" charset="0"/>
              </a:rPr>
              <a:t>και</a:t>
            </a:r>
            <a:r>
              <a:rPr lang="el-GR" altLang="el-GR" sz="2400" b="1" dirty="0">
                <a:latin typeface="Times New Roman" panose="02020603050405020304" pitchFamily="18" charset="0"/>
                <a:cs typeface="Times New Roman" panose="02020603050405020304" pitchFamily="18" charset="0"/>
              </a:rPr>
              <a:t> νέες πληροφορίες</a:t>
            </a:r>
            <a:r>
              <a:rPr lang="el-GR" altLang="el-GR" sz="2400" dirty="0">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 </a:t>
            </a:r>
            <a:r>
              <a:rPr lang="el-GR" altLang="el-GR" sz="16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ισορροπημένη διαδοχή γνωστών και </a:t>
            </a:r>
            <a:r>
              <a:rPr lang="el-GR" altLang="el-GR" sz="1600" dirty="0">
                <a:solidFill>
                  <a:srgbClr val="FF0000"/>
                </a:solidFill>
                <a:latin typeface="Times New Roman" panose="02020603050405020304" pitchFamily="18" charset="0"/>
                <a:cs typeface="Times New Roman" panose="02020603050405020304" pitchFamily="18" charset="0"/>
              </a:rPr>
              <a:t> νέων πληροφοριών</a:t>
            </a:r>
            <a:endParaRPr lang="en-US" altLang="el-GR" sz="1600" dirty="0">
              <a:solidFill>
                <a:srgbClr val="FF0000"/>
              </a:solidFill>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Το </a:t>
            </a:r>
            <a:r>
              <a:rPr sz="2400" b="1" dirty="0">
                <a:latin typeface="Times New Roman" panose="02020603050405020304" pitchFamily="18" charset="0"/>
                <a:cs typeface="Times New Roman" panose="02020603050405020304" pitchFamily="18" charset="0"/>
              </a:rPr>
              <a:t>θέμα</a:t>
            </a:r>
            <a:r>
              <a:rPr sz="2400" dirty="0">
                <a:latin typeface="Times New Roman" panose="02020603050405020304" pitchFamily="18" charset="0"/>
                <a:cs typeface="Times New Roman" panose="02020603050405020304" pitchFamily="18" charset="0"/>
              </a:rPr>
              <a:t>, φορέας συχνά της </a:t>
            </a:r>
            <a:r>
              <a:rPr sz="2400" b="1" dirty="0">
                <a:latin typeface="Times New Roman" panose="02020603050405020304" pitchFamily="18" charset="0"/>
                <a:cs typeface="Times New Roman" panose="02020603050405020304" pitchFamily="18" charset="0"/>
              </a:rPr>
              <a:t>παλιάς, γνωστής πληροφορίας</a:t>
            </a:r>
            <a:r>
              <a:rPr sz="2000" b="1" dirty="0">
                <a:latin typeface="Times New Roman" panose="02020603050405020304" pitchFamily="18" charset="0"/>
                <a:cs typeface="Times New Roman" panose="02020603050405020304" pitchFamily="18" charset="0"/>
              </a:rPr>
              <a:t> </a:t>
            </a:r>
            <a:r>
              <a:rPr sz="1600" dirty="0">
                <a:solidFill>
                  <a:srgbClr val="FF0000"/>
                </a:solidFill>
                <a:latin typeface="Times New Roman" panose="02020603050405020304" pitchFamily="18" charset="0"/>
                <a:cs typeface="Times New Roman" panose="02020603050405020304" pitchFamily="18" charset="0"/>
              </a:rPr>
              <a:t>[λιγότερο πληροφοριακό περιεχόμενο]</a:t>
            </a:r>
            <a:r>
              <a:rPr sz="200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τοποθετείται στο </a:t>
            </a:r>
            <a:r>
              <a:rPr sz="2400" b="1" dirty="0">
                <a:solidFill>
                  <a:srgbClr val="FF0000"/>
                </a:solidFill>
                <a:latin typeface="Times New Roman" panose="02020603050405020304" pitchFamily="18" charset="0"/>
                <a:cs typeface="Times New Roman" panose="02020603050405020304" pitchFamily="18" charset="0"/>
              </a:rPr>
              <a:t>σημείο εκκίνησης </a:t>
            </a:r>
            <a:r>
              <a:rPr sz="2400" dirty="0">
                <a:latin typeface="Times New Roman" panose="02020603050405020304" pitchFamily="18" charset="0"/>
                <a:cs typeface="Times New Roman" panose="02020603050405020304" pitchFamily="18" charset="0"/>
              </a:rPr>
              <a:t>της πρότασης ή γενικότερα του μηνύματος</a:t>
            </a:r>
            <a:endParaRPr lang="en-US" altLang="x-none"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Το </a:t>
            </a:r>
            <a:r>
              <a:rPr sz="2400" b="1" dirty="0">
                <a:latin typeface="Times New Roman" panose="02020603050405020304" pitchFamily="18" charset="0"/>
                <a:cs typeface="Times New Roman" panose="02020603050405020304" pitchFamily="18" charset="0"/>
              </a:rPr>
              <a:t>ρήμα</a:t>
            </a:r>
            <a:r>
              <a:rPr sz="2400" dirty="0">
                <a:latin typeface="Times New Roman" panose="02020603050405020304" pitchFamily="18" charset="0"/>
                <a:cs typeface="Times New Roman" panose="02020603050405020304" pitchFamily="18" charset="0"/>
              </a:rPr>
              <a:t>, φορέας συχνά της </a:t>
            </a:r>
            <a:r>
              <a:rPr sz="2400" b="1" dirty="0">
                <a:latin typeface="Times New Roman" panose="02020603050405020304" pitchFamily="18" charset="0"/>
                <a:cs typeface="Times New Roman" panose="02020603050405020304" pitchFamily="18" charset="0"/>
              </a:rPr>
              <a:t>νέας πληροφορίας</a:t>
            </a:r>
            <a:r>
              <a:rPr sz="2000" b="1" dirty="0">
                <a:latin typeface="Times New Roman" panose="02020603050405020304" pitchFamily="18" charset="0"/>
                <a:cs typeface="Times New Roman" panose="02020603050405020304" pitchFamily="18" charset="0"/>
              </a:rPr>
              <a:t> </a:t>
            </a:r>
            <a:r>
              <a:rPr sz="1800" dirty="0">
                <a:solidFill>
                  <a:srgbClr val="FF0000"/>
                </a:solidFill>
                <a:latin typeface="Times New Roman" panose="02020603050405020304" pitchFamily="18" charset="0"/>
                <a:cs typeface="Times New Roman" panose="02020603050405020304" pitchFamily="18" charset="0"/>
              </a:rPr>
              <a:t>[περισσότερο και σημαντικότερο πληροφοριακό περιεχόμενο] </a:t>
            </a:r>
            <a:r>
              <a:rPr sz="2400" dirty="0">
                <a:latin typeface="Times New Roman" panose="02020603050405020304" pitchFamily="18" charset="0"/>
                <a:cs typeface="Times New Roman" panose="02020603050405020304" pitchFamily="18" charset="0"/>
              </a:rPr>
              <a:t>που αναφέρεται στο θέμα, </a:t>
            </a:r>
            <a:r>
              <a:rPr sz="2400" b="1" dirty="0">
                <a:solidFill>
                  <a:srgbClr val="FF0000"/>
                </a:solidFill>
                <a:latin typeface="Times New Roman" panose="02020603050405020304" pitchFamily="18" charset="0"/>
                <a:cs typeface="Times New Roman" panose="02020603050405020304" pitchFamily="18" charset="0"/>
              </a:rPr>
              <a:t>ακολουθεί</a:t>
            </a:r>
            <a:r>
              <a:rPr sz="2400" dirty="0">
                <a:latin typeface="Times New Roman" panose="02020603050405020304" pitchFamily="18" charset="0"/>
                <a:cs typeface="Times New Roman" panose="02020603050405020304" pitchFamily="18" charset="0"/>
              </a:rPr>
              <a:t>.</a:t>
            </a:r>
          </a:p>
          <a:p>
            <a:r>
              <a:rPr sz="2400" dirty="0">
                <a:latin typeface="Times New Roman" panose="02020603050405020304" pitchFamily="18" charset="0"/>
                <a:cs typeface="Times New Roman" panose="02020603050405020304" pitchFamily="18" charset="0"/>
              </a:rPr>
              <a:t>Κατά την ανάπτυξη ενός κειμένου παρατηρούνται οι εξής τρόποι </a:t>
            </a:r>
            <a:r>
              <a:rPr sz="2400" dirty="0">
                <a:solidFill>
                  <a:srgbClr val="FF0000"/>
                </a:solidFill>
                <a:latin typeface="Times New Roman" panose="02020603050405020304" pitchFamily="18" charset="0"/>
                <a:cs typeface="Times New Roman" panose="02020603050405020304" pitchFamily="18" charset="0"/>
              </a:rPr>
              <a:t>διαδοχής πληροφοριών</a:t>
            </a:r>
            <a:r>
              <a:rPr sz="2400" dirty="0">
                <a:latin typeface="Times New Roman" panose="02020603050405020304" pitchFamily="18" charset="0"/>
                <a:cs typeface="Times New Roman" panose="02020603050405020304" pitchFamily="18" charset="0"/>
              </a:rPr>
              <a:t>:1. </a:t>
            </a:r>
            <a:r>
              <a:rPr sz="2400" b="1" i="1" dirty="0">
                <a:latin typeface="Times New Roman" panose="02020603050405020304" pitchFamily="18" charset="0"/>
                <a:cs typeface="Times New Roman" panose="02020603050405020304" pitchFamily="18" charset="0"/>
              </a:rPr>
              <a:t>Γραμμική ανάπτυξη, </a:t>
            </a:r>
            <a:r>
              <a:rPr sz="2400" dirty="0">
                <a:latin typeface="Times New Roman" panose="02020603050405020304" pitchFamily="18" charset="0"/>
                <a:cs typeface="Times New Roman" panose="02020603050405020304" pitchFamily="18" charset="0"/>
              </a:rPr>
              <a:t>2.</a:t>
            </a:r>
            <a:r>
              <a:rPr sz="2400" b="1" i="1" dirty="0">
                <a:latin typeface="Times New Roman" panose="02020603050405020304" pitchFamily="18" charset="0"/>
                <a:cs typeface="Times New Roman" panose="02020603050405020304" pitchFamily="18" charset="0"/>
              </a:rPr>
              <a:t> Διατήρηση μιας πληροφορίας ως θεματικής, </a:t>
            </a:r>
            <a:r>
              <a:rPr sz="2400" dirty="0">
                <a:latin typeface="Times New Roman" panose="02020603050405020304" pitchFamily="18" charset="0"/>
                <a:cs typeface="Times New Roman" panose="02020603050405020304" pitchFamily="18" charset="0"/>
              </a:rPr>
              <a:t>3.</a:t>
            </a:r>
            <a:r>
              <a:rPr sz="2400" b="1" i="1" dirty="0">
                <a:latin typeface="Times New Roman" panose="02020603050405020304" pitchFamily="18" charset="0"/>
                <a:cs typeface="Times New Roman" panose="02020603050405020304" pitchFamily="18" charset="0"/>
              </a:rPr>
              <a:t> Επαναφορά πτυχών ή συστατικών μιας θεματικής πληροφορίας </a:t>
            </a:r>
            <a:endParaRPr sz="2400" i="1" dirty="0">
              <a:latin typeface="Times New Roman" panose="02020603050405020304" pitchFamily="18" charset="0"/>
              <a:cs typeface="Times New Roman" panose="02020603050405020304" pitchFamily="18" charset="0"/>
            </a:endParaRPr>
          </a:p>
          <a:p>
            <a:pPr eaLnBrk="1" hangingPunct="1">
              <a:buNone/>
            </a:pPr>
            <a:endParaRPr lang="el-GR" altLang="el-GR" sz="2400" i="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96448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4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a:t>
            </a:r>
            <a:endParaRPr kumimoji="0" lang="el-GR" sz="44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6083"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r>
              <a:rPr lang="el-GR" altLang="el-GR" sz="4000" dirty="0">
                <a:latin typeface="Times New Roman" panose="02020603050405020304" pitchFamily="18" charset="0"/>
                <a:cs typeface="Times New Roman" panose="02020603050405020304" pitchFamily="18" charset="0"/>
              </a:rPr>
              <a:t>Όταν τα κείμενα αποκτούν </a:t>
            </a:r>
            <a:r>
              <a:rPr lang="el-GR" altLang="el-GR" sz="4000" b="1" dirty="0">
                <a:latin typeface="Times New Roman" panose="02020603050405020304" pitchFamily="18" charset="0"/>
                <a:cs typeface="Times New Roman" panose="02020603050405020304" pitchFamily="18" charset="0"/>
              </a:rPr>
              <a:t>την ενότητά τους </a:t>
            </a:r>
            <a:r>
              <a:rPr lang="el-GR" altLang="el-GR" sz="2900" b="1" dirty="0">
                <a:latin typeface="Times New Roman" panose="02020603050405020304" pitchFamily="18" charset="0"/>
                <a:cs typeface="Times New Roman" panose="02020603050405020304" pitchFamily="18" charset="0"/>
              </a:rPr>
              <a:t>όχι από ρητούς, ανιχνεύσιμους δεσμούς</a:t>
            </a:r>
            <a:r>
              <a:rPr lang="el-GR" altLang="el-GR" sz="4000" dirty="0">
                <a:latin typeface="Times New Roman" panose="02020603050405020304" pitchFamily="18" charset="0"/>
                <a:cs typeface="Times New Roman" panose="02020603050405020304" pitchFamily="18" charset="0"/>
              </a:rPr>
              <a:t>, αλλά από την </a:t>
            </a:r>
            <a:r>
              <a:rPr lang="el-GR" altLang="el-GR" sz="4000" b="1" dirty="0">
                <a:latin typeface="Times New Roman" panose="02020603050405020304" pitchFamily="18" charset="0"/>
                <a:cs typeface="Times New Roman" panose="02020603050405020304" pitchFamily="18" charset="0"/>
              </a:rPr>
              <a:t>οικοδόμηση σχέσεων </a:t>
            </a:r>
            <a:r>
              <a:rPr lang="el-GR" altLang="el-GR" sz="4000" dirty="0">
                <a:latin typeface="Times New Roman" panose="02020603050405020304" pitchFamily="18" charset="0"/>
                <a:cs typeface="Times New Roman" panose="02020603050405020304" pitchFamily="18" charset="0"/>
              </a:rPr>
              <a:t>ανάμεσα στο </a:t>
            </a:r>
            <a:r>
              <a:rPr lang="el-GR" altLang="el-GR" sz="4000" dirty="0">
                <a:solidFill>
                  <a:srgbClr val="FF0000"/>
                </a:solidFill>
                <a:latin typeface="Times New Roman" panose="02020603050405020304" pitchFamily="18" charset="0"/>
                <a:cs typeface="Times New Roman" panose="02020603050405020304" pitchFamily="18" charset="0"/>
              </a:rPr>
              <a:t>κειμενικό τους σώμα </a:t>
            </a:r>
            <a:r>
              <a:rPr lang="el-GR" altLang="el-GR" sz="4000" dirty="0">
                <a:latin typeface="Times New Roman" panose="02020603050405020304" pitchFamily="18" charset="0"/>
                <a:cs typeface="Times New Roman" panose="02020603050405020304" pitchFamily="18" charset="0"/>
              </a:rPr>
              <a:t>και στις </a:t>
            </a:r>
            <a:r>
              <a:rPr lang="el-GR" altLang="el-GR" sz="4000" b="1" dirty="0">
                <a:solidFill>
                  <a:srgbClr val="FF0000"/>
                </a:solidFill>
                <a:latin typeface="Times New Roman" panose="02020603050405020304" pitchFamily="18" charset="0"/>
                <a:cs typeface="Times New Roman" panose="02020603050405020304" pitchFamily="18" charset="0"/>
              </a:rPr>
              <a:t>άρρητες γνωστικές/νοητικές τους προϋποθέσεις</a:t>
            </a:r>
            <a:r>
              <a:rPr lang="en-US" altLang="el-GR" sz="4000" dirty="0">
                <a:latin typeface="Times New Roman" panose="02020603050405020304" pitchFamily="18" charset="0"/>
                <a:cs typeface="Times New Roman" panose="02020603050405020304" pitchFamily="18" charset="0"/>
              </a:rPr>
              <a:t>, </a:t>
            </a:r>
            <a:r>
              <a:rPr lang="el-GR" altLang="el-GR" sz="4000" dirty="0">
                <a:latin typeface="Times New Roman" panose="02020603050405020304" pitchFamily="18" charset="0"/>
                <a:cs typeface="Times New Roman" panose="02020603050405020304" pitchFamily="18" charset="0"/>
              </a:rPr>
              <a:t>ή αλλιώς </a:t>
            </a:r>
            <a:r>
              <a:rPr lang="el-GR" altLang="el-GR" sz="4000" b="1" dirty="0">
                <a:solidFill>
                  <a:srgbClr val="FF0000"/>
                </a:solidFill>
                <a:latin typeface="Times New Roman" panose="02020603050405020304" pitchFamily="18" charset="0"/>
                <a:cs typeface="Times New Roman" panose="02020603050405020304" pitchFamily="18" charset="0"/>
              </a:rPr>
              <a:t>τα νοητικά τους σχήματα</a:t>
            </a:r>
            <a:r>
              <a:rPr lang="el-GR" altLang="el-GR" sz="4000" dirty="0">
                <a:latin typeface="Times New Roman" panose="02020603050405020304" pitchFamily="18" charset="0"/>
                <a:cs typeface="Times New Roman" panose="02020603050405020304" pitchFamily="18" charset="0"/>
              </a:rPr>
              <a:t>, χαρακτηρίζονται από </a:t>
            </a:r>
            <a:r>
              <a:rPr lang="el-GR" altLang="el-GR" sz="4000" b="1" i="1" dirty="0">
                <a:latin typeface="Times New Roman" panose="02020603050405020304" pitchFamily="18" charset="0"/>
                <a:cs typeface="Times New Roman" panose="02020603050405020304" pitchFamily="18" charset="0"/>
              </a:rPr>
              <a:t>συνεκτικότητα</a:t>
            </a:r>
            <a:r>
              <a:rPr lang="el-GR" altLang="el-GR" sz="4000" b="1" dirty="0">
                <a:latin typeface="Times New Roman" panose="02020603050405020304" pitchFamily="18" charset="0"/>
                <a:cs typeface="Times New Roman" panose="02020603050405020304" pitchFamily="18" charset="0"/>
              </a:rPr>
              <a:t>.</a:t>
            </a:r>
            <a:endParaRPr lang="en-US" altLang="el-GR" sz="4000" dirty="0">
              <a:latin typeface="Times New Roman" panose="02020603050405020304" pitchFamily="18" charset="0"/>
              <a:cs typeface="Times New Roman" panose="02020603050405020304" pitchFamily="18" charset="0"/>
            </a:endParaRPr>
          </a:p>
          <a:p>
            <a:endParaRPr lang="el-GR" altLang="el-GR" sz="2900" dirty="0">
              <a:latin typeface="Times New Roman" panose="02020603050405020304" pitchFamily="18" charset="0"/>
              <a:cs typeface="Times New Roman" panose="02020603050405020304" pitchFamily="18" charset="0"/>
            </a:endParaRPr>
          </a:p>
          <a:p>
            <a:pPr>
              <a:buNone/>
            </a:pPr>
            <a:endParaRPr lang="el-GR" altLang="el-GR" sz="2600" dirty="0">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0243" name="2 - Θέση περιεχομένου"/>
          <p:cNvSpPr>
            <a:spLocks noGrp="1"/>
          </p:cNvSpPr>
          <p:nvPr>
            <p:ph idx="1" hasCustomPrompt="1"/>
          </p:nvPr>
        </p:nvSpPr>
        <p:spPr>
          <a:xfrm>
            <a:off x="0" y="1484313"/>
            <a:ext cx="8964613" cy="5373688"/>
          </a:xfrm>
        </p:spPr>
        <p:txBody>
          <a:bodyPr vert="horz" wrap="square" lIns="54864" tIns="91440" rIns="91440" bIns="45720" numCol="1" anchor="t" anchorCtr="0" compatLnSpc="1"/>
          <a:lstStyle/>
          <a:p>
            <a:pPr eaLnBrk="1" hangingPunct="1"/>
            <a:r>
              <a:rPr sz="2400" b="1" i="1" dirty="0">
                <a:latin typeface="Times New Roman" panose="02020603050405020304" pitchFamily="18" charset="0"/>
                <a:cs typeface="Times New Roman" panose="02020603050405020304" pitchFamily="18" charset="0"/>
              </a:rPr>
              <a:t>Διακειμενικότητα</a:t>
            </a:r>
            <a:r>
              <a:rPr sz="2400" dirty="0">
                <a:latin typeface="Times New Roman" panose="02020603050405020304" pitchFamily="18" charset="0"/>
                <a:cs typeface="Times New Roman" panose="02020603050405020304" pitchFamily="18" charset="0"/>
              </a:rPr>
              <a:t> είναι </a:t>
            </a:r>
            <a:r>
              <a:rPr sz="2400" dirty="0">
                <a:solidFill>
                  <a:srgbClr val="FF0000"/>
                </a:solidFill>
                <a:latin typeface="Times New Roman" panose="02020603050405020304" pitchFamily="18" charset="0"/>
                <a:cs typeface="Times New Roman" panose="02020603050405020304" pitchFamily="18" charset="0"/>
              </a:rPr>
              <a:t>η</a:t>
            </a:r>
            <a:r>
              <a:rPr sz="2400" i="1" dirty="0">
                <a:solidFill>
                  <a:srgbClr val="FF0000"/>
                </a:solidFill>
                <a:latin typeface="Times New Roman" panose="02020603050405020304" pitchFamily="18" charset="0"/>
                <a:cs typeface="Times New Roman" panose="02020603050405020304" pitchFamily="18" charset="0"/>
              </a:rPr>
              <a:t> </a:t>
            </a:r>
            <a:r>
              <a:rPr sz="2400" dirty="0">
                <a:solidFill>
                  <a:srgbClr val="FF0000"/>
                </a:solidFill>
                <a:latin typeface="Times New Roman" panose="02020603050405020304" pitchFamily="18" charset="0"/>
                <a:cs typeface="Times New Roman" panose="02020603050405020304" pitchFamily="18" charset="0"/>
              </a:rPr>
              <a:t>γνώση των χαρακτηριστικών </a:t>
            </a:r>
            <a:r>
              <a:rPr sz="2400" b="1" dirty="0">
                <a:latin typeface="Times New Roman" panose="02020603050405020304" pitchFamily="18" charset="0"/>
                <a:cs typeface="Times New Roman" panose="02020603050405020304" pitchFamily="18" charset="0"/>
              </a:rPr>
              <a:t>ομοειδών κειμένων </a:t>
            </a:r>
            <a:r>
              <a:rPr sz="2400" dirty="0">
                <a:solidFill>
                  <a:srgbClr val="00B0F0"/>
                </a:solidFill>
                <a:latin typeface="Times New Roman" panose="02020603050405020304" pitchFamily="18" charset="0"/>
                <a:cs typeface="Times New Roman" panose="02020603050405020304" pitchFamily="18" charset="0"/>
              </a:rPr>
              <a:t>που ανακαλούν</a:t>
            </a:r>
            <a:r>
              <a:rPr sz="2400" dirty="0">
                <a:latin typeface="Times New Roman" panose="02020603050405020304" pitchFamily="18" charset="0"/>
                <a:cs typeface="Times New Roman" panose="02020603050405020304" pitchFamily="18" charset="0"/>
              </a:rPr>
              <a:t>,</a:t>
            </a:r>
            <a:r>
              <a:rPr lang="en-US" altLang="x-none" sz="2400" dirty="0">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μέσω νοητικών σχημάτων</a:t>
            </a:r>
            <a:r>
              <a:rPr sz="2400" dirty="0">
                <a:latin typeface="Times New Roman" panose="02020603050405020304" pitchFamily="18" charset="0"/>
                <a:cs typeface="Times New Roman" panose="02020603050405020304" pitchFamily="18" charset="0"/>
              </a:rPr>
              <a:t>, πομπός και δέκτης κατά την παραγωγή και ερμηνεία του.</a:t>
            </a:r>
          </a:p>
          <a:p>
            <a:pPr eaLnBrk="1" hangingPunct="1"/>
            <a:endParaRPr sz="2400" dirty="0">
              <a:latin typeface="Times New Roman" panose="02020603050405020304" pitchFamily="18" charset="0"/>
              <a:cs typeface="Times New Roman" panose="02020603050405020304" pitchFamily="18" charset="0"/>
            </a:endParaRPr>
          </a:p>
          <a:p>
            <a:pPr eaLnBrk="1" hangingPunct="1"/>
            <a:r>
              <a:rPr sz="2400" b="1" dirty="0">
                <a:latin typeface="Times New Roman" panose="02020603050405020304" pitchFamily="18" charset="0"/>
                <a:cs typeface="Times New Roman" panose="02020603050405020304" pitchFamily="18" charset="0"/>
              </a:rPr>
              <a:t>Τα είδη λόγου/κειμενικά είδη/κειμενικοί τύποι</a:t>
            </a:r>
            <a:r>
              <a:rPr sz="2400" dirty="0">
                <a:latin typeface="Times New Roman" panose="02020603050405020304" pitchFamily="18" charset="0"/>
                <a:cs typeface="Times New Roman" panose="02020603050405020304" pitchFamily="18" charset="0"/>
              </a:rPr>
              <a:t> έχουν </a:t>
            </a:r>
            <a:r>
              <a:rPr sz="2400" b="1" dirty="0">
                <a:solidFill>
                  <a:srgbClr val="FF0000"/>
                </a:solidFill>
                <a:latin typeface="Times New Roman" panose="02020603050405020304" pitchFamily="18" charset="0"/>
                <a:cs typeface="Times New Roman" panose="02020603050405020304" pitchFamily="18" charset="0"/>
              </a:rPr>
              <a:t>διακριτικά (γλωσσικά και μακροδομικά) χαρακτηριστικά</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ανάλογα με το σκοπό</a:t>
            </a:r>
            <a:r>
              <a:rPr sz="2400" dirty="0">
                <a:latin typeface="Times New Roman" panose="02020603050405020304" pitchFamily="18" charset="0"/>
                <a:cs typeface="Times New Roman" panose="02020603050405020304" pitchFamily="18" charset="0"/>
              </a:rPr>
              <a:t> που καθένα επιδιώκει να πραγματοποιήσει:</a:t>
            </a:r>
            <a:endParaRPr lang="en-US" altLang="x-none" sz="2400" dirty="0">
              <a:latin typeface="Times New Roman" panose="02020603050405020304" pitchFamily="18" charset="0"/>
              <a:cs typeface="Times New Roman" panose="02020603050405020304" pitchFamily="18" charset="0"/>
            </a:endParaRPr>
          </a:p>
          <a:p>
            <a:pPr lvl="1" indent="-318770" eaLnBrk="1" hangingPunct="1">
              <a:spcBef>
                <a:spcPct val="0"/>
              </a:spcBef>
            </a:pPr>
            <a:r>
              <a:rPr sz="2400" dirty="0">
                <a:latin typeface="Times New Roman" panose="02020603050405020304" pitchFamily="18" charset="0"/>
                <a:cs typeface="Times New Roman" panose="02020603050405020304" pitchFamily="18" charset="0"/>
              </a:rPr>
              <a:t>Π.χ. ένα </a:t>
            </a:r>
            <a:r>
              <a:rPr sz="2400" b="1" dirty="0">
                <a:latin typeface="Times New Roman" panose="02020603050405020304" pitchFamily="18" charset="0"/>
                <a:cs typeface="Times New Roman" panose="02020603050405020304" pitchFamily="18" charset="0"/>
              </a:rPr>
              <a:t>λογοτεχνικό κείμενο</a:t>
            </a:r>
            <a:r>
              <a:rPr sz="2400" dirty="0">
                <a:latin typeface="Times New Roman" panose="02020603050405020304" pitchFamily="18" charset="0"/>
                <a:cs typeface="Times New Roman" panose="02020603050405020304" pitchFamily="18" charset="0"/>
              </a:rPr>
              <a:t> (αισθητική απόλαυση) είναι </a:t>
            </a:r>
            <a:r>
              <a:rPr sz="2400" b="1" i="1" dirty="0">
                <a:solidFill>
                  <a:srgbClr val="FF0000"/>
                </a:solidFill>
                <a:latin typeface="Times New Roman" panose="02020603050405020304" pitchFamily="18" charset="0"/>
                <a:cs typeface="Times New Roman" panose="02020603050405020304" pitchFamily="18" charset="0"/>
              </a:rPr>
              <a:t>άμεσα και εμφανώς διακριτό</a:t>
            </a:r>
            <a:r>
              <a:rPr sz="2400" b="1" dirty="0">
                <a:solidFill>
                  <a:srgbClr val="FF0000"/>
                </a:solidFill>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από μια </a:t>
            </a:r>
            <a:r>
              <a:rPr sz="2400" b="1" dirty="0">
                <a:latin typeface="Times New Roman" panose="02020603050405020304" pitchFamily="18" charset="0"/>
                <a:cs typeface="Times New Roman" panose="02020603050405020304" pitchFamily="18" charset="0"/>
              </a:rPr>
              <a:t>επιστημονική περιγραφή </a:t>
            </a:r>
            <a:r>
              <a:rPr sz="2400" dirty="0">
                <a:latin typeface="Times New Roman" panose="02020603050405020304" pitchFamily="18" charset="0"/>
                <a:cs typeface="Times New Roman" panose="02020603050405020304" pitchFamily="18" charset="0"/>
              </a:rPr>
              <a:t>(λογική τεκμηρίωση). </a:t>
            </a:r>
          </a:p>
          <a:p>
            <a:pPr eaLnBrk="1" hangingPunct="1"/>
            <a:endParaRPr sz="2400" dirty="0">
              <a:latin typeface="Times New Roman" panose="02020603050405020304" pitchFamily="18" charset="0"/>
              <a:cs typeface="Times New Roman" panose="02020603050405020304" pitchFamily="18" charset="0"/>
            </a:endParaRPr>
          </a:p>
          <a:p>
            <a:pPr eaLnBrk="1" hangingPunct="1"/>
            <a:r>
              <a:rPr sz="2400" dirty="0">
                <a:latin typeface="Times New Roman" panose="02020603050405020304" pitchFamily="18" charset="0"/>
                <a:cs typeface="Times New Roman" panose="02020603050405020304" pitchFamily="18" charset="0"/>
              </a:rPr>
              <a:t>Κάθε </a:t>
            </a:r>
            <a:r>
              <a:rPr sz="2400" b="1" dirty="0">
                <a:latin typeface="Times New Roman" panose="02020603050405020304" pitchFamily="18" charset="0"/>
                <a:cs typeface="Times New Roman" panose="02020603050405020304" pitchFamily="18" charset="0"/>
              </a:rPr>
              <a:t>μέλος μιας κοινότητας</a:t>
            </a:r>
            <a:r>
              <a:rPr sz="2400" dirty="0">
                <a:latin typeface="Times New Roman" panose="02020603050405020304" pitchFamily="18" charset="0"/>
                <a:cs typeface="Times New Roman" panose="02020603050405020304" pitchFamily="18" charset="0"/>
              </a:rPr>
              <a:t>, για να λειτουργεί </a:t>
            </a:r>
            <a:r>
              <a:rPr sz="2400" dirty="0">
                <a:solidFill>
                  <a:srgbClr val="FF0000"/>
                </a:solidFill>
                <a:latin typeface="Times New Roman" panose="02020603050405020304" pitchFamily="18" charset="0"/>
                <a:cs typeface="Times New Roman" panose="02020603050405020304" pitchFamily="18" charset="0"/>
              </a:rPr>
              <a:t>αποτελεσματικά</a:t>
            </a:r>
            <a:r>
              <a:rPr sz="2400" dirty="0">
                <a:latin typeface="Times New Roman" panose="02020603050405020304" pitchFamily="18" charset="0"/>
                <a:cs typeface="Times New Roman" panose="02020603050405020304" pitchFamily="18" charset="0"/>
              </a:rPr>
              <a:t>, πρέπει να γνωρίζει τις </a:t>
            </a:r>
            <a:r>
              <a:rPr sz="2400" b="1" dirty="0">
                <a:latin typeface="Times New Roman" panose="02020603050405020304" pitchFamily="18" charset="0"/>
                <a:cs typeface="Times New Roman" panose="02020603050405020304" pitchFamily="18" charset="0"/>
              </a:rPr>
              <a:t>γλωσσικές και δομικές συμβάσεις</a:t>
            </a:r>
            <a:r>
              <a:rPr sz="2400" dirty="0">
                <a:latin typeface="Times New Roman" panose="02020603050405020304" pitchFamily="18" charset="0"/>
                <a:cs typeface="Times New Roman" panose="02020603050405020304" pitchFamily="18" charset="0"/>
              </a:rPr>
              <a:t> των ειδών λόγου (πρβ. τεχνική περιγραφή </a:t>
            </a:r>
            <a:r>
              <a:rPr lang="en-US" altLang="x-none" sz="2400" dirty="0">
                <a:latin typeface="Times New Roman" panose="02020603050405020304" pitchFamily="18" charset="0"/>
                <a:cs typeface="Times New Roman" panose="02020603050405020304" pitchFamily="18" charset="0"/>
              </a:rPr>
              <a:t>Vs </a:t>
            </a:r>
            <a:r>
              <a:rPr sz="2400" dirty="0">
                <a:latin typeface="Times New Roman" panose="02020603050405020304" pitchFamily="18" charset="0"/>
                <a:cs typeface="Times New Roman" panose="02020603050405020304" pitchFamily="18" charset="0"/>
              </a:rPr>
              <a:t>εξιστόρηση)</a:t>
            </a:r>
            <a:endParaRPr lang="en-US" altLang="x-none" sz="2400" dirty="0">
              <a:latin typeface="Times New Roman" panose="02020603050405020304" pitchFamily="18" charset="0"/>
              <a:cs typeface="Times New Roman" panose="02020603050405020304" pitchFamily="18" charset="0"/>
            </a:endParaRPr>
          </a:p>
          <a:p>
            <a:pPr eaLnBrk="1" hangingPunct="1"/>
            <a:endParaRPr dirty="0">
              <a:latin typeface="Times New Roman" panose="02020603050405020304" pitchFamily="18" charset="0"/>
              <a:cs typeface="Times New Roman" panose="02020603050405020304" pitchFamily="18" charset="0"/>
            </a:endParaRP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buNone/>
            </a:pPr>
            <a:endParaRP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Νοητικά σχήματα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7107"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lstStyle/>
          <a:p>
            <a:r>
              <a:rPr lang="el-GR" altLang="el-GR" sz="2400" b="1" dirty="0">
                <a:solidFill>
                  <a:srgbClr val="FF0000"/>
                </a:solidFill>
                <a:latin typeface="Times New Roman" panose="02020603050405020304" pitchFamily="18" charset="0"/>
                <a:cs typeface="Times New Roman" panose="02020603050405020304" pitchFamily="18" charset="0"/>
              </a:rPr>
              <a:t>Σχήματα</a:t>
            </a:r>
            <a:r>
              <a:rPr lang="el-GR" altLang="el-GR" sz="2400" dirty="0">
                <a:latin typeface="Times New Roman" panose="02020603050405020304" pitchFamily="18" charset="0"/>
                <a:cs typeface="Times New Roman" panose="02020603050405020304" pitchFamily="18" charset="0"/>
              </a:rPr>
              <a:t>: πρόκειται για </a:t>
            </a:r>
            <a:r>
              <a:rPr lang="el-GR" altLang="el-GR" sz="2400" dirty="0">
                <a:solidFill>
                  <a:srgbClr val="FF0000"/>
                </a:solidFill>
                <a:latin typeface="Times New Roman" panose="02020603050405020304" pitchFamily="18" charset="0"/>
                <a:cs typeface="Times New Roman" panose="02020603050405020304" pitchFamily="18" charset="0"/>
              </a:rPr>
              <a:t>νοητικές </a:t>
            </a:r>
            <a:r>
              <a:rPr lang="el-GR" altLang="el-GR" sz="2800" b="1" i="1" dirty="0">
                <a:solidFill>
                  <a:srgbClr val="FF0000"/>
                </a:solidFill>
                <a:latin typeface="Times New Roman" panose="02020603050405020304" pitchFamily="18" charset="0"/>
                <a:cs typeface="Times New Roman" panose="02020603050405020304" pitchFamily="18" charset="0"/>
              </a:rPr>
              <a:t>δομές βάσεων δεδομένων </a:t>
            </a:r>
            <a:r>
              <a:rPr lang="el-GR" altLang="el-GR" sz="2400" dirty="0">
                <a:latin typeface="Times New Roman" panose="02020603050405020304" pitchFamily="18" charset="0"/>
                <a:cs typeface="Times New Roman" panose="02020603050405020304" pitchFamily="18" charset="0"/>
              </a:rPr>
              <a:t>εγκατεστημένες στη μνήμη.</a:t>
            </a:r>
          </a:p>
          <a:p>
            <a:endParaRPr lang="el-GR"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Τα </a:t>
            </a:r>
            <a:r>
              <a:rPr lang="el-GR" altLang="el-GR" sz="2400" b="1" dirty="0">
                <a:solidFill>
                  <a:srgbClr val="FF0000"/>
                </a:solidFill>
                <a:latin typeface="Times New Roman" panose="02020603050405020304" pitchFamily="18" charset="0"/>
                <a:cs typeface="Times New Roman" panose="02020603050405020304" pitchFamily="18" charset="0"/>
              </a:rPr>
              <a:t>νοητικά σχήματα </a:t>
            </a:r>
            <a:r>
              <a:rPr lang="el-GR" altLang="el-GR" sz="2400" b="1" dirty="0">
                <a:latin typeface="Times New Roman" panose="02020603050405020304" pitchFamily="18" charset="0"/>
                <a:cs typeface="Times New Roman" panose="02020603050405020304" pitchFamily="18" charset="0"/>
              </a:rPr>
              <a:t>αναπαριστούν</a:t>
            </a:r>
            <a:r>
              <a:rPr lang="el-GR" altLang="el-GR" sz="2400" dirty="0">
                <a:latin typeface="Times New Roman" panose="02020603050405020304" pitchFamily="18" charset="0"/>
                <a:cs typeface="Times New Roman" panose="02020603050405020304" pitchFamily="18" charset="0"/>
              </a:rPr>
              <a:t> τόσο με γενικευμένο όσο και με ειδικότερο τρόπο </a:t>
            </a:r>
            <a:r>
              <a:rPr lang="el-GR" altLang="el-GR" sz="2400" b="1" dirty="0">
                <a:solidFill>
                  <a:srgbClr val="FF0000"/>
                </a:solidFill>
                <a:latin typeface="Times New Roman" panose="02020603050405020304" pitchFamily="18" charset="0"/>
                <a:cs typeface="Times New Roman" panose="02020603050405020304" pitchFamily="18" charset="0"/>
              </a:rPr>
              <a:t>τυπικές καταστάσεις</a:t>
            </a:r>
            <a:r>
              <a:rPr lang="el-GR" altLang="el-GR" sz="2400" dirty="0">
                <a:latin typeface="Times New Roman" panose="02020603050405020304" pitchFamily="18" charset="0"/>
                <a:cs typeface="Times New Roman" panose="02020603050405020304" pitchFamily="18" charset="0"/>
              </a:rPr>
              <a:t>, και χρησιμοποιούνται από τον αποδέκτη για τη (μερική έστω)</a:t>
            </a:r>
            <a:r>
              <a:rPr lang="el-GR" altLang="el-GR" sz="2400" dirty="0">
                <a:solidFill>
                  <a:srgbClr val="FF0000"/>
                </a:solidFill>
                <a:latin typeface="Times New Roman" panose="02020603050405020304" pitchFamily="18" charset="0"/>
                <a:cs typeface="Times New Roman" panose="02020603050405020304" pitchFamily="18" charset="0"/>
              </a:rPr>
              <a:t> </a:t>
            </a:r>
            <a:r>
              <a:rPr lang="el-GR" altLang="el-GR" sz="2400" b="1" dirty="0">
                <a:solidFill>
                  <a:srgbClr val="FF0000"/>
                </a:solidFill>
                <a:latin typeface="Times New Roman" panose="02020603050405020304" pitchFamily="18" charset="0"/>
                <a:cs typeface="Times New Roman" panose="02020603050405020304" pitchFamily="18" charset="0"/>
              </a:rPr>
              <a:t>πρόβλεψη</a:t>
            </a:r>
            <a:r>
              <a:rPr lang="el-GR" altLang="el-GR" sz="2400" dirty="0">
                <a:solidFill>
                  <a:srgbClr val="FF0000"/>
                </a:solidFill>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rPr>
              <a:t>των παραμέτρων μιας συγκεκριμένης περίστασης στην οποία αναφέρεται το κείμενο.</a:t>
            </a:r>
            <a:endParaRPr lang="en-US" altLang="el-GR" sz="24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r>
              <a:rPr lang="el-GR" altLang="el-GR" sz="2000" b="1" dirty="0">
                <a:latin typeface="Times New Roman" panose="02020603050405020304" pitchFamily="18" charset="0"/>
                <a:cs typeface="Times New Roman" panose="02020603050405020304" pitchFamily="18" charset="0"/>
              </a:rPr>
              <a:t>Παραδείγματα νοητικών σχημάτων</a:t>
            </a:r>
            <a:r>
              <a:rPr lang="el-GR" altLang="el-GR" sz="2000" dirty="0">
                <a:latin typeface="Times New Roman" panose="02020603050405020304" pitchFamily="18" charset="0"/>
                <a:cs typeface="Times New Roman" panose="02020603050405020304" pitchFamily="18" charset="0"/>
              </a:rPr>
              <a:t>: ποδοσφαιρικός αγώνας, λόγοι απουσίας από το σχολείο, επίσκεψη στον οδοντίατρο, πάρτι γενεθλίων, παραγγελία σε εστιατόριο.</a:t>
            </a:r>
          </a:p>
          <a:p>
            <a:pPr>
              <a:buNone/>
            </a:pPr>
            <a:r>
              <a:rPr lang="el-GR" altLang="el-GR" sz="2000" dirty="0">
                <a:latin typeface="Times New Roman" panose="02020603050405020304" pitchFamily="18" charset="0"/>
                <a:cs typeface="Times New Roman" panose="02020603050405020304" pitchFamily="18" charset="0"/>
              </a:rPr>
              <a:t> </a:t>
            </a:r>
          </a:p>
          <a:p>
            <a:r>
              <a:rPr lang="el-GR" altLang="el-GR" sz="2000" dirty="0">
                <a:latin typeface="Times New Roman" panose="02020603050405020304" pitchFamily="18" charset="0"/>
                <a:cs typeface="Times New Roman" panose="02020603050405020304" pitchFamily="18" charset="0"/>
              </a:rPr>
              <a:t>Τα σχήματα αυτά, προκειμένου να χρησιμοποιηθούν για την κατανόηση ενός κειμένου, </a:t>
            </a:r>
            <a:r>
              <a:rPr lang="el-GR" altLang="el-GR" sz="2000" b="1" dirty="0">
                <a:latin typeface="Times New Roman" panose="02020603050405020304" pitchFamily="18" charset="0"/>
                <a:cs typeface="Times New Roman" panose="02020603050405020304" pitchFamily="18" charset="0"/>
              </a:rPr>
              <a:t>ενεργοποιούνται</a:t>
            </a:r>
            <a:r>
              <a:rPr lang="el-GR" altLang="el-GR" sz="2000" dirty="0">
                <a:latin typeface="Times New Roman" panose="02020603050405020304" pitchFamily="18" charset="0"/>
                <a:cs typeface="Times New Roman" panose="02020603050405020304" pitchFamily="18" charset="0"/>
              </a:rPr>
              <a:t> στο μυαλό ενός αποδέκτη </a:t>
            </a:r>
            <a:r>
              <a:rPr lang="el-GR" altLang="el-GR" sz="2000" b="1" dirty="0">
                <a:latin typeface="Times New Roman" panose="02020603050405020304" pitchFamily="18" charset="0"/>
                <a:cs typeface="Times New Roman" panose="02020603050405020304" pitchFamily="18" charset="0"/>
              </a:rPr>
              <a:t>με έναυσμα τις λέξεις ή </a:t>
            </a:r>
            <a:r>
              <a:rPr lang="el-GR" altLang="el-GR" sz="2400" b="1" dirty="0">
                <a:latin typeface="Times New Roman" panose="02020603050405020304" pitchFamily="18" charset="0"/>
                <a:cs typeface="Times New Roman" panose="02020603050405020304" pitchFamily="18" charset="0"/>
              </a:rPr>
              <a:t>φράσεις-κλειδιά </a:t>
            </a:r>
            <a:r>
              <a:rPr lang="el-GR" altLang="el-GR" sz="2000" b="1" dirty="0">
                <a:latin typeface="Times New Roman" panose="02020603050405020304" pitchFamily="18" charset="0"/>
                <a:cs typeface="Times New Roman" panose="02020603050405020304" pitchFamily="18" charset="0"/>
              </a:rPr>
              <a:t>του κειμένου ή την ίδια την </a:t>
            </a:r>
            <a:r>
              <a:rPr lang="el-GR" altLang="el-GR" sz="2400" b="1" dirty="0">
                <a:latin typeface="Times New Roman" panose="02020603050405020304" pitchFamily="18" charset="0"/>
                <a:cs typeface="Times New Roman" panose="02020603050405020304" pitchFamily="18" charset="0"/>
              </a:rPr>
              <a:t>περίσταση επικοινωνίας</a:t>
            </a:r>
            <a:r>
              <a:rPr lang="el-GR" altLang="el-GR" sz="2000" dirty="0">
                <a:latin typeface="Times New Roman" panose="02020603050405020304" pitchFamily="18" charset="0"/>
                <a:cs typeface="Times New Roman" panose="02020603050405020304" pitchFamily="18" charset="0"/>
              </a:rPr>
              <a:t>.</a:t>
            </a:r>
            <a:endParaRPr lang="en-US" altLang="el-GR" sz="2000" dirty="0">
              <a:latin typeface="Times New Roman" panose="02020603050405020304" pitchFamily="18" charset="0"/>
              <a:cs typeface="Times New Roman" panose="02020603050405020304" pitchFamily="18" charset="0"/>
            </a:endParaRPr>
          </a:p>
          <a:p>
            <a:endParaRPr lang="el-GR" altLang="el-GR" sz="22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και η Θεωρία της Συνάφειας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των </a:t>
            </a:r>
            <a:r>
              <a:rPr kumimoji="0" lang="en-US" sz="32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Sperber</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και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Wilson</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(1986)</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p>
        </p:txBody>
      </p:sp>
      <p:sp>
        <p:nvSpPr>
          <p:cNvPr id="47107" name="2 - Θέση περιεχομένου"/>
          <p:cNvSpPr>
            <a:spLocks noGrp="1"/>
          </p:cNvSpPr>
          <p:nvPr>
            <p:ph idx="1" hasCustomPrompt="1"/>
          </p:nvPr>
        </p:nvSpPr>
        <p:spPr bwMode="auto">
          <a:xfrm>
            <a:off x="0" y="1408176"/>
            <a:ext cx="9036495" cy="5333192"/>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Σε κάθε επικοινωνία οι αλληλεπιδρώντες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ξεκινούν</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 </a:t>
            </a:r>
            <a:r>
              <a:rPr kumimoji="0" lang="el-GR" altLang="el-GR"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ένα σύνολο νοητικών σχημάτων</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των οποίων την αναπαραστατική ακρίβεια θέλουν να ελέγξουν και να βελτιώσουν</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Κατά συνέπεια κάθε </a:t>
            </a:r>
            <a:r>
              <a:rPr kumimoji="0" lang="el-GR" altLang="el-GR" sz="2400" b="1" i="0"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κειμενική πληροφορία είναι </a:t>
            </a:r>
            <a:r>
              <a:rPr kumimoji="0" lang="el-GR" altLang="el-GR" sz="2400" b="1" i="1"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συναφής</a:t>
            </a:r>
            <a:r>
              <a:rPr kumimoji="0" lang="el-GR" altLang="el-GR" sz="2400" b="1" i="0"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 και </a:t>
            </a:r>
            <a:r>
              <a:rPr kumimoji="0" lang="el-GR" altLang="el-GR" sz="2400" b="1" i="1"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συνεκτική</a:t>
            </a:r>
            <a:r>
              <a:rPr kumimoji="0" lang="el-GR" altLang="el-GR" sz="2400" b="1" i="0"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 </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για έναν αποδέκτη όταν έχει κάποια </a:t>
            </a:r>
            <a:r>
              <a:rPr kumimoji="0" lang="el-GR" alt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επίπτωση</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στις γνωστικές του παραδοχές, στα νοητικά του σχήματα· </a:t>
            </a:r>
            <a:r>
              <a:rPr kumimoji="0" lang="el-GR" alt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όταν δηλαδή του επιτρέπει να </a:t>
            </a:r>
            <a:r>
              <a:rPr kumimoji="0" lang="el-GR" altLang="el-GR" sz="2400" b="1"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τροποποιήσει τα σχήματά του</a:t>
            </a:r>
            <a:r>
              <a:rPr kumimoji="0" lang="el-GR" alt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αποκτώντας έτσι μια </a:t>
            </a:r>
            <a:r>
              <a:rPr kumimoji="0" lang="el-GR" altLang="el-GR" sz="24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πιο ακριβή αναπαράσταση του κόσμου</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Κατά την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πρόσληψη ενός κειμένου</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730250" marR="0" lvl="1" indent="-273050" algn="l" defTabSz="914400" rtl="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Προσδιορίζονται οι </a:t>
            </a:r>
            <a:r>
              <a:rPr kumimoji="0" lang="el-GR" alt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μεταβλητές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ενός νοητικού σχήματος (π.χ. ο αριθμός, ο χρόνος των τερμάτων, η συναισθηματική αντίδραση των παικτών κτλ.), </a:t>
            </a:r>
          </a:p>
          <a:p>
            <a:pPr marL="730250" marR="0" lvl="1" indent="-273050" algn="l" defTabSz="914400" rtl="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Ενδυναμώνεται μια ήδη υπάρχουσα παραδοχή</a:t>
            </a:r>
          </a:p>
          <a:p>
            <a:pPr marL="730250" marR="0" lvl="1" indent="-273050" algn="l" defTabSz="914400" rtl="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Απορρίπτεται μια ήδη υπάρχουσα παραδοχή</a:t>
            </a:r>
          </a:p>
          <a:p>
            <a:pPr marL="730250" marR="0" lvl="1" indent="-273050" algn="l" defTabSz="914400" rtl="0" eaLnBrk="0" fontAlgn="base" latinLnBrk="0" hangingPunct="0">
              <a:lnSpc>
                <a:spcPct val="100000"/>
              </a:lnSpc>
              <a:spcBef>
                <a:spcPct val="20000"/>
              </a:spcBef>
              <a:spcAft>
                <a:spcPct val="0"/>
              </a:spcAft>
              <a:buClr>
                <a:schemeClr val="accent2"/>
              </a:buClr>
              <a:buSzPct val="90000"/>
              <a:buFont typeface="Wingdings" panose="05000000000000000000" pitchFamily="2"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Εξάγονται νέα συμπεράσματα</a:t>
            </a:r>
            <a:endParaRPr kumimoji="0" lang="en-US"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404664"/>
            <a:ext cx="8712968" cy="792088"/>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rgbClr val="00B050"/>
                </a:solidFill>
                <a:effectLst/>
                <a:uLnTx/>
                <a:uFillTx/>
                <a:latin typeface="Times New Roman" panose="02020603050405020304" pitchFamily="18" charset="0"/>
                <a:ea typeface="+mj-ea"/>
                <a:cs typeface="Times New Roman" panose="02020603050405020304" pitchFamily="18" charset="0"/>
              </a:rPr>
              <a:t>Προθετικότητα</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a:t>
            </a:r>
            <a: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και Περιστασιακότητα:</a:t>
            </a:r>
            <a:b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br>
            <a:br>
              <a:rPr kumimoji="0" 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br>
            <a:endParaRPr kumimoji="0" lang="el-GR" sz="4500" b="1" i="0" u="none" strike="noStrike" kern="1200" cap="none" spc="0" normalizeH="0" baseline="0" noProof="0" dirty="0">
              <a:ln>
                <a:noFill/>
              </a:ln>
              <a:solidFill>
                <a:srgbClr val="66AF6C"/>
              </a:solidFill>
              <a:effectLst/>
              <a:uLnTx/>
              <a:uFillTx/>
              <a:latin typeface="+mj-lt"/>
              <a:ea typeface="+mj-ea"/>
              <a:cs typeface="+mj-cs"/>
            </a:endParaRPr>
          </a:p>
        </p:txBody>
      </p:sp>
      <p:sp>
        <p:nvSpPr>
          <p:cNvPr id="15363" name="2 - Θέση περιεχομένου"/>
          <p:cNvSpPr>
            <a:spLocks noGrp="1"/>
          </p:cNvSpPr>
          <p:nvPr>
            <p:ph idx="1" hasCustomPrompt="1"/>
          </p:nvPr>
        </p:nvSpPr>
        <p:spPr>
          <a:xfrm>
            <a:off x="179388" y="1628775"/>
            <a:ext cx="8785225" cy="5113338"/>
          </a:xfrm>
        </p:spPr>
        <p:txBody>
          <a:bodyPr vert="horz" wrap="square" lIns="54864" tIns="91440" rIns="91440" bIns="45720" numCol="1" anchor="t" anchorCtr="0" compatLnSpc="1"/>
          <a:lstStyle/>
          <a:p>
            <a:pPr marL="631825" indent="-514350">
              <a:buFont typeface="Corbel" panose="020B0503020204020204" pitchFamily="34" charset="0"/>
              <a:buAutoNum type="arabicPeriod"/>
            </a:pPr>
            <a:r>
              <a:rPr sz="2800" dirty="0">
                <a:latin typeface="Times New Roman" panose="02020603050405020304" pitchFamily="18" charset="0"/>
                <a:cs typeface="Times New Roman" panose="02020603050405020304" pitchFamily="18" charset="0"/>
              </a:rPr>
              <a:t>εστιάζουμε την προσοχή μας στην </a:t>
            </a:r>
            <a:r>
              <a:rPr sz="2800" i="1" dirty="0">
                <a:solidFill>
                  <a:srgbClr val="FF0000"/>
                </a:solidFill>
                <a:latin typeface="Times New Roman" panose="02020603050405020304" pitchFamily="18" charset="0"/>
                <a:cs typeface="Times New Roman" panose="02020603050405020304" pitchFamily="18" charset="0"/>
              </a:rPr>
              <a:t>επικοινωνιακή πρόθεση </a:t>
            </a:r>
            <a:r>
              <a:rPr sz="2800" dirty="0">
                <a:latin typeface="Times New Roman" panose="02020603050405020304" pitchFamily="18" charset="0"/>
                <a:cs typeface="Times New Roman" panose="02020603050405020304" pitchFamily="18" charset="0"/>
              </a:rPr>
              <a:t>του πομπού (</a:t>
            </a:r>
            <a:r>
              <a:rPr b="1" dirty="0">
                <a:latin typeface="Times New Roman" panose="02020603050405020304" pitchFamily="18" charset="0"/>
                <a:cs typeface="Times New Roman" panose="02020603050405020304" pitchFamily="18" charset="0"/>
              </a:rPr>
              <a:t>προθετικότητα</a:t>
            </a:r>
            <a:r>
              <a:rPr sz="2800" dirty="0">
                <a:latin typeface="Times New Roman" panose="02020603050405020304" pitchFamily="18" charset="0"/>
                <a:cs typeface="Times New Roman" panose="02020603050405020304" pitchFamily="18" charset="0"/>
              </a:rPr>
              <a:t>), δηλαδή σε </a:t>
            </a:r>
            <a:r>
              <a:rPr sz="2800" dirty="0">
                <a:solidFill>
                  <a:srgbClr val="FF0000"/>
                </a:solidFill>
                <a:latin typeface="Times New Roman" panose="02020603050405020304" pitchFamily="18" charset="0"/>
                <a:cs typeface="Times New Roman" panose="02020603050405020304" pitchFamily="18" charset="0"/>
              </a:rPr>
              <a:t>αυτά που</a:t>
            </a:r>
            <a:r>
              <a:rPr sz="2800" dirty="0">
                <a:latin typeface="Times New Roman" panose="02020603050405020304" pitchFamily="18" charset="0"/>
                <a:cs typeface="Times New Roman" panose="02020603050405020304" pitchFamily="18" charset="0"/>
              </a:rPr>
              <a:t> επιδιώκει να </a:t>
            </a:r>
            <a:r>
              <a:rPr sz="2800" i="1" dirty="0">
                <a:solidFill>
                  <a:srgbClr val="FF0000"/>
                </a:solidFill>
                <a:latin typeface="Times New Roman" panose="02020603050405020304" pitchFamily="18" charset="0"/>
                <a:cs typeface="Times New Roman" panose="02020603050405020304" pitchFamily="18" charset="0"/>
              </a:rPr>
              <a:t>επιτύχει</a:t>
            </a:r>
            <a:r>
              <a:rPr sz="2800" dirty="0">
                <a:latin typeface="Times New Roman" panose="02020603050405020304" pitchFamily="18" charset="0"/>
                <a:cs typeface="Times New Roman" panose="02020603050405020304" pitchFamily="18" charset="0"/>
              </a:rPr>
              <a:t> με τα κειμενικά του μηνύματα</a:t>
            </a:r>
          </a:p>
          <a:p>
            <a:pPr marL="631825" indent="-514350">
              <a:buFont typeface="Corbel" panose="020B0503020204020204" pitchFamily="34" charset="0"/>
              <a:buAutoNum type="arabicPeriod"/>
            </a:pPr>
            <a:r>
              <a:rPr sz="2800" dirty="0">
                <a:latin typeface="Times New Roman" panose="02020603050405020304" pitchFamily="18" charset="0"/>
                <a:cs typeface="Times New Roman" panose="02020603050405020304" pitchFamily="18" charset="0"/>
              </a:rPr>
              <a:t>προσδιορίζουμε τον τρόπο με τον οποίο </a:t>
            </a:r>
            <a:r>
              <a:rPr sz="2800" b="1" i="1" dirty="0">
                <a:solidFill>
                  <a:srgbClr val="FF0000"/>
                </a:solidFill>
                <a:latin typeface="Times New Roman" panose="02020603050405020304" pitchFamily="18" charset="0"/>
                <a:cs typeface="Times New Roman" panose="02020603050405020304" pitchFamily="18" charset="0"/>
              </a:rPr>
              <a:t>λειτουργούν</a:t>
            </a:r>
            <a:r>
              <a:rPr sz="2800" dirty="0">
                <a:solidFill>
                  <a:srgbClr val="FF0000"/>
                </a:solidFill>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τα κειμενικά μηνύματα, σε σχέση πάντα με ένα </a:t>
            </a:r>
            <a:r>
              <a:rPr lang="en-US" altLang="x-none" sz="2800" dirty="0">
                <a:latin typeface="Times New Roman" panose="02020603050405020304" pitchFamily="18" charset="0"/>
                <a:cs typeface="Times New Roman" panose="02020603050405020304" pitchFamily="18" charset="0"/>
              </a:rPr>
              <a:t>(</a:t>
            </a:r>
            <a:r>
              <a:rPr sz="2800" b="1" dirty="0">
                <a:latin typeface="Times New Roman" panose="02020603050405020304" pitchFamily="18" charset="0"/>
                <a:cs typeface="Times New Roman" panose="02020603050405020304" pitchFamily="18" charset="0"/>
              </a:rPr>
              <a:t>υλικό</a:t>
            </a:r>
            <a:r>
              <a:rPr sz="2800" dirty="0">
                <a:latin typeface="Times New Roman" panose="02020603050405020304" pitchFamily="18" charset="0"/>
                <a:cs typeface="Times New Roman" panose="02020603050405020304" pitchFamily="18" charset="0"/>
              </a:rPr>
              <a:t>)</a:t>
            </a:r>
            <a:r>
              <a:rPr sz="2800" b="1"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πλαίσιο συμφραζομένων (</a:t>
            </a:r>
            <a:r>
              <a:rPr b="1" dirty="0">
                <a:latin typeface="Times New Roman" panose="02020603050405020304" pitchFamily="18" charset="0"/>
                <a:cs typeface="Times New Roman" panose="02020603050405020304" pitchFamily="18" charset="0"/>
              </a:rPr>
              <a:t>περιστασιακότητα</a:t>
            </a:r>
            <a:r>
              <a:rPr sz="2800" dirty="0">
                <a:latin typeface="Times New Roman" panose="02020603050405020304" pitchFamily="18" charset="0"/>
                <a:cs typeface="Times New Roman" panose="02020603050405020304" pitchFamily="18" charset="0"/>
              </a:rPr>
              <a:t>).</a:t>
            </a:r>
          </a:p>
          <a:p>
            <a:pPr marL="631825" indent="-514350">
              <a:buNone/>
            </a:pPr>
            <a:endParaRPr sz="2800" dirty="0">
              <a:latin typeface="Times New Roman" panose="02020603050405020304" pitchFamily="18" charset="0"/>
              <a:cs typeface="Times New Roman" panose="02020603050405020304" pitchFamily="18" charset="0"/>
            </a:endParaRPr>
          </a:p>
          <a:p>
            <a:pPr marL="631825" indent="-514350">
              <a:buNone/>
            </a:pPr>
            <a:r>
              <a:rPr sz="2800" dirty="0">
                <a:latin typeface="Times New Roman" panose="02020603050405020304" pitchFamily="18" charset="0"/>
                <a:cs typeface="Times New Roman" panose="02020603050405020304" pitchFamily="18" charset="0"/>
                <a:sym typeface="Wingdings" panose="05000000000000000000" pitchFamily="2" charset="2"/>
              </a:rPr>
              <a:t> Ο συνδυασμός προθετικότητας και περιστασιακότητας μας δίνει τις </a:t>
            </a:r>
            <a:r>
              <a:rPr sz="2800" b="1" i="1" dirty="0">
                <a:latin typeface="Times New Roman" panose="02020603050405020304" pitchFamily="18" charset="0"/>
                <a:cs typeface="Times New Roman" panose="02020603050405020304" pitchFamily="18" charset="0"/>
                <a:sym typeface="Wingdings" panose="05000000000000000000" pitchFamily="2" charset="2"/>
              </a:rPr>
              <a:t>γλωσσικές πράξεις</a:t>
            </a:r>
            <a:r>
              <a:rPr sz="2800" b="1" dirty="0">
                <a:latin typeface="Times New Roman" panose="02020603050405020304" pitchFamily="18" charset="0"/>
                <a:cs typeface="Times New Roman" panose="02020603050405020304" pitchFamily="18" charset="0"/>
                <a:sym typeface="Wingdings" panose="05000000000000000000" pitchFamily="2" charset="2"/>
              </a:rPr>
              <a:t>.</a:t>
            </a:r>
            <a:endParaRPr sz="2800" b="1" i="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Κατηγορίες γλωσσικών πράξεων σύμφωνα με τον </a:t>
            </a:r>
            <a:r>
              <a:rPr kumimoji="0" lang="en-US"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Searle</a:t>
            </a:r>
            <a:endPar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50179" name="2 - Θέση περιεχομένου"/>
          <p:cNvSpPr>
            <a:spLocks noGrp="1"/>
          </p:cNvSpPr>
          <p:nvPr>
            <p:ph idx="1" hasCustomPrompt="1"/>
          </p:nvPr>
        </p:nvSpPr>
        <p:spPr>
          <a:xfrm>
            <a:off x="0" y="1412875"/>
            <a:ext cx="8964613" cy="5256213"/>
          </a:xfrm>
        </p:spPr>
        <p:txBody>
          <a:bodyPr vert="horz" wrap="square" lIns="54864" tIns="91440" rIns="91440" bIns="45720" anchor="t" anchorCtr="0"/>
          <a:lstStyle/>
          <a:p>
            <a:r>
              <a:rPr lang="el-GR" altLang="el-GR" sz="2800" b="1" dirty="0">
                <a:latin typeface="Times New Roman" panose="02020603050405020304" pitchFamily="18" charset="0"/>
                <a:cs typeface="Times New Roman" panose="02020603050405020304" pitchFamily="18" charset="0"/>
              </a:rPr>
              <a:t>Αποφαντικές </a:t>
            </a:r>
            <a:r>
              <a:rPr lang="el-GR" altLang="el-GR" sz="2800" dirty="0">
                <a:latin typeface="Times New Roman" panose="02020603050405020304" pitchFamily="18" charset="0"/>
                <a:cs typeface="Times New Roman" panose="02020603050405020304" pitchFamily="18" charset="0"/>
              </a:rPr>
              <a:t>είναι οι πράξεις που περιγράφουν καταστάσεις ή γεγονότα του κόσμου και με τις οποίες ο ομιλητής δεσμεύεται στην αλήθεια των λεγομένων του, όπως συμβαίνει με τους </a:t>
            </a:r>
            <a:r>
              <a:rPr lang="el-GR" altLang="el-GR" sz="2800" b="1" dirty="0">
                <a:latin typeface="Times New Roman" panose="02020603050405020304" pitchFamily="18" charset="0"/>
                <a:cs typeface="Times New Roman" panose="02020603050405020304" pitchFamily="18" charset="0"/>
              </a:rPr>
              <a:t>ισχυρισμούς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δηλώσεις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βεβαιώσεις</a:t>
            </a:r>
            <a:r>
              <a:rPr lang="el-GR" altLang="el-GR" sz="2800" dirty="0">
                <a:latin typeface="Times New Roman" panose="02020603050405020304" pitchFamily="18" charset="0"/>
                <a:cs typeface="Times New Roman" panose="02020603050405020304" pitchFamily="18" charset="0"/>
              </a:rPr>
              <a:t>,  πρδ. </a:t>
            </a:r>
            <a:r>
              <a:rPr lang="el-GR" altLang="el-GR" sz="2800" i="1" dirty="0">
                <a:latin typeface="Times New Roman" panose="02020603050405020304" pitchFamily="18" charset="0"/>
                <a:cs typeface="Times New Roman" panose="02020603050405020304" pitchFamily="18" charset="0"/>
              </a:rPr>
              <a:t>Το σπίτι του είναι γεμάτο φωτογραφίες από την εποχή που έπαιζε ποδόσφαιρο στον ΠΑΟΚ.</a:t>
            </a:r>
          </a:p>
          <a:p>
            <a:endParaRPr lang="el-GR" altLang="el-GR" sz="2800" i="1" dirty="0">
              <a:latin typeface="Times New Roman" panose="02020603050405020304" pitchFamily="18" charset="0"/>
              <a:cs typeface="Times New Roman" panose="02020603050405020304" pitchFamily="18" charset="0"/>
            </a:endParaRPr>
          </a:p>
          <a:p>
            <a:r>
              <a:rPr lang="el-GR" altLang="el-GR" sz="2800" b="1" dirty="0">
                <a:latin typeface="Times New Roman" panose="02020603050405020304" pitchFamily="18" charset="0"/>
                <a:cs typeface="Times New Roman" panose="02020603050405020304" pitchFamily="18" charset="0"/>
              </a:rPr>
              <a:t>Κατευθυντικές</a:t>
            </a:r>
            <a:r>
              <a:rPr lang="el-GR" altLang="el-GR" sz="2800" dirty="0">
                <a:latin typeface="Times New Roman" panose="02020603050405020304" pitchFamily="18" charset="0"/>
                <a:cs typeface="Times New Roman" panose="02020603050405020304" pitchFamily="18" charset="0"/>
              </a:rPr>
              <a:t> είναι οι πράξεις που προσανατολίζουν τον αποδέκτη στην πραγμάτωση ή μη μιας πράξης, όπως συμβαίνει με τις </a:t>
            </a:r>
            <a:r>
              <a:rPr lang="el-GR" altLang="el-GR" sz="2800" b="1" dirty="0">
                <a:latin typeface="Times New Roman" panose="02020603050405020304" pitchFamily="18" charset="0"/>
                <a:cs typeface="Times New Roman" panose="02020603050405020304" pitchFamily="18" charset="0"/>
              </a:rPr>
              <a:t>αιτήσεις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προσταγές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προειδοποιήσεις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απαγορεύσεις</a:t>
            </a:r>
            <a:r>
              <a:rPr lang="el-GR" altLang="el-GR" sz="2800" dirty="0">
                <a:latin typeface="Times New Roman" panose="02020603050405020304" pitchFamily="18" charset="0"/>
                <a:cs typeface="Times New Roman" panose="02020603050405020304" pitchFamily="18" charset="0"/>
              </a:rPr>
              <a:t>, πρδ. </a:t>
            </a:r>
            <a:r>
              <a:rPr lang="el-GR" altLang="el-GR" sz="2800" i="1" dirty="0">
                <a:latin typeface="Times New Roman" panose="02020603050405020304" pitchFamily="18" charset="0"/>
                <a:cs typeface="Times New Roman" panose="02020603050405020304" pitchFamily="18" charset="0"/>
              </a:rPr>
              <a:t>Κλείσε το φως και κοιμήσου γρήγορα.</a:t>
            </a:r>
          </a:p>
          <a:p>
            <a:endParaRPr lang="el-GR" altLang="el-GR" sz="2000" dirty="0">
              <a:latin typeface="Times New Roman" panose="02020603050405020304" pitchFamily="18" charset="0"/>
              <a:cs typeface="Times New Roman" panose="02020603050405020304" pitchFamily="18" charset="0"/>
            </a:endParaRPr>
          </a:p>
          <a:p>
            <a:pPr>
              <a:buNone/>
            </a:pPr>
            <a:endParaRPr lang="el-GR" altLang="el-GR" sz="2000" i="1" dirty="0">
              <a:latin typeface="Times New Roman" panose="02020603050405020304" pitchFamily="18" charset="0"/>
              <a:cs typeface="Times New Roman" panose="02020603050405020304" pitchFamily="18" charset="0"/>
            </a:endParaRPr>
          </a:p>
          <a:p>
            <a:endParaRPr lang="el-GR" altLang="el-GR" sz="2000" i="1" dirty="0">
              <a:latin typeface="Times New Roman" panose="02020603050405020304" pitchFamily="18" charset="0"/>
              <a:cs typeface="Times New Roman" panose="02020603050405020304" pitchFamily="18" charset="0"/>
            </a:endParaRPr>
          </a:p>
          <a:p>
            <a:endParaRPr lang="el-GR" alt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Κατηγορίες γλωσσικών πράξεων σύμφωνα με τον </a:t>
            </a:r>
            <a:r>
              <a:rPr kumimoji="0" lang="en-US"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Searle</a:t>
            </a:r>
            <a:endPar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51203"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r>
              <a:rPr lang="el-GR" altLang="el-GR" sz="2400" b="1" dirty="0">
                <a:latin typeface="Times New Roman" panose="02020603050405020304" pitchFamily="18" charset="0"/>
                <a:cs typeface="Times New Roman" panose="02020603050405020304" pitchFamily="18" charset="0"/>
              </a:rPr>
              <a:t>Δεσμευτικές</a:t>
            </a:r>
            <a:r>
              <a:rPr lang="el-GR" altLang="el-GR" sz="2400" dirty="0">
                <a:latin typeface="Times New Roman" panose="02020603050405020304" pitchFamily="18" charset="0"/>
                <a:cs typeface="Times New Roman" panose="02020603050405020304" pitchFamily="18" charset="0"/>
              </a:rPr>
              <a:t> είναι οι πράξεις που δεσμεύουν τον ομιλητή στην πραγμάτωση μιας μελλοντικής πράξης (προς όφελος του αποδέκτη), όπως συμβαίνει με τις </a:t>
            </a:r>
            <a:r>
              <a:rPr lang="el-GR" altLang="el-GR" sz="2400" b="1" dirty="0">
                <a:latin typeface="Times New Roman" panose="02020603050405020304" pitchFamily="18" charset="0"/>
                <a:cs typeface="Times New Roman" panose="02020603050405020304" pitchFamily="18" charset="0"/>
              </a:rPr>
              <a:t>υποσχέσεις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απειλές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προσφορές</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Θα περάσω να σε πάρω αύριο από το σπίτι σου</a:t>
            </a:r>
            <a:r>
              <a:rPr lang="el-GR" altLang="el-GR" sz="2400" dirty="0">
                <a:latin typeface="Times New Roman" panose="02020603050405020304" pitchFamily="18" charset="0"/>
                <a:cs typeface="Times New Roman" panose="02020603050405020304" pitchFamily="18" charset="0"/>
              </a:rPr>
              <a:t>.</a:t>
            </a:r>
          </a:p>
          <a:p>
            <a:endParaRPr lang="el-GR" altLang="el-GR" sz="2400" dirty="0">
              <a:latin typeface="Times New Roman" panose="02020603050405020304" pitchFamily="18" charset="0"/>
              <a:cs typeface="Times New Roman" panose="02020603050405020304" pitchFamily="18" charset="0"/>
            </a:endParaRPr>
          </a:p>
          <a:p>
            <a:r>
              <a:rPr lang="el-GR" altLang="el-GR" sz="2400" b="1" dirty="0">
                <a:latin typeface="Times New Roman" panose="02020603050405020304" pitchFamily="18" charset="0"/>
                <a:cs typeface="Times New Roman" panose="02020603050405020304" pitchFamily="18" charset="0"/>
              </a:rPr>
              <a:t>Εκφραστικές</a:t>
            </a:r>
            <a:r>
              <a:rPr lang="el-GR" altLang="el-GR" sz="2400" dirty="0">
                <a:latin typeface="Times New Roman" panose="02020603050405020304" pitchFamily="18" charset="0"/>
                <a:cs typeface="Times New Roman" panose="02020603050405020304" pitchFamily="18" charset="0"/>
              </a:rPr>
              <a:t> είναι οι πράξεις που εκφράζουν τις στάσεις του ομιλητή απέναντι στο περιεχόμενο του εκφωνήματός του, όπως συμβαίνει με τις </a:t>
            </a:r>
            <a:r>
              <a:rPr lang="el-GR" altLang="el-GR" sz="2400" b="1" dirty="0">
                <a:latin typeface="Times New Roman" panose="02020603050405020304" pitchFamily="18" charset="0"/>
                <a:cs typeface="Times New Roman" panose="02020603050405020304" pitchFamily="18" charset="0"/>
              </a:rPr>
              <a:t>ευχαριστίες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απολογίες</a:t>
            </a:r>
            <a:r>
              <a:rPr lang="el-GR" altLang="el-GR" sz="2400" dirty="0">
                <a:latin typeface="Times New Roman" panose="02020603050405020304" pitchFamily="18" charset="0"/>
                <a:cs typeface="Times New Roman" panose="02020603050405020304" pitchFamily="18" charset="0"/>
              </a:rPr>
              <a:t>, τα </a:t>
            </a:r>
            <a:r>
              <a:rPr lang="el-GR" altLang="el-GR" sz="2400" b="1" dirty="0">
                <a:latin typeface="Times New Roman" panose="02020603050405020304" pitchFamily="18" charset="0"/>
                <a:cs typeface="Times New Roman" panose="02020603050405020304" pitchFamily="18" charset="0"/>
              </a:rPr>
              <a:t>παράπονα</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Σε συγχαίρω θερμά για την εισαγωγή σου στο πανεπιστήμιο.</a:t>
            </a:r>
          </a:p>
          <a:p>
            <a:endParaRPr lang="el-GR" altLang="el-GR" sz="2400" i="1" dirty="0">
              <a:latin typeface="Times New Roman" panose="02020603050405020304" pitchFamily="18" charset="0"/>
              <a:cs typeface="Times New Roman" panose="02020603050405020304" pitchFamily="18" charset="0"/>
            </a:endParaRPr>
          </a:p>
          <a:p>
            <a:r>
              <a:rPr lang="el-GR" altLang="el-GR" sz="2400" b="1" dirty="0">
                <a:latin typeface="Times New Roman" panose="02020603050405020304" pitchFamily="18" charset="0"/>
                <a:cs typeface="Times New Roman" panose="02020603050405020304" pitchFamily="18" charset="0"/>
              </a:rPr>
              <a:t>Κηρυκτικές</a:t>
            </a:r>
            <a:r>
              <a:rPr lang="el-GR" altLang="el-GR" sz="2400" dirty="0">
                <a:latin typeface="Times New Roman" panose="02020603050405020304" pitchFamily="18" charset="0"/>
                <a:cs typeface="Times New Roman" panose="02020603050405020304" pitchFamily="18" charset="0"/>
              </a:rPr>
              <a:t> είναι οι πράξεις που επιφέρουν μια άμεση αλλαγή στο θεσμικό κυρίως περιβάλλον, όπως συμβαίνει με την </a:t>
            </a:r>
            <a:r>
              <a:rPr lang="el-GR" altLang="el-GR" sz="2400" b="1" dirty="0">
                <a:latin typeface="Times New Roman" panose="02020603050405020304" pitchFamily="18" charset="0"/>
                <a:cs typeface="Times New Roman" panose="02020603050405020304" pitchFamily="18" charset="0"/>
              </a:rPr>
              <a:t>πράξη καταδίκης, διορισμού, απόλυσης</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Καταδικάζεσαι σε ισόβια κάθειρξη</a:t>
            </a:r>
            <a:r>
              <a:rPr lang="el-GR" altLang="el-GR" sz="2400" dirty="0">
                <a:latin typeface="Times New Roman" panose="02020603050405020304" pitchFamily="18" charset="0"/>
                <a:cs typeface="Times New Roman" panose="02020603050405020304" pitchFamily="18" charset="0"/>
              </a:rPr>
              <a:t>.</a:t>
            </a:r>
          </a:p>
          <a:p>
            <a:endParaRPr lang="el-GR" altLang="el-GR" sz="2400" dirty="0">
              <a:latin typeface="Times New Roman" panose="02020603050405020304" pitchFamily="18" charset="0"/>
              <a:cs typeface="Times New Roman" panose="02020603050405020304" pitchFamily="18" charset="0"/>
            </a:endParaRPr>
          </a:p>
          <a:p>
            <a:pPr>
              <a:buNone/>
            </a:pPr>
            <a:endParaRPr lang="el-GR" altLang="el-GR" sz="2000" i="1" dirty="0">
              <a:latin typeface="Times New Roman" panose="02020603050405020304" pitchFamily="18" charset="0"/>
              <a:cs typeface="Times New Roman" panose="02020603050405020304" pitchFamily="18" charset="0"/>
            </a:endParaRPr>
          </a:p>
          <a:p>
            <a:endParaRPr lang="el-GR" altLang="el-GR" sz="2000" i="1" dirty="0">
              <a:latin typeface="Times New Roman" panose="02020603050405020304" pitchFamily="18" charset="0"/>
              <a:cs typeface="Times New Roman" panose="02020603050405020304" pitchFamily="18" charset="0"/>
            </a:endParaRPr>
          </a:p>
          <a:p>
            <a:endParaRPr lang="el-GR" alt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Προθετικότητα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και συνεκτικότητα</a:t>
            </a:r>
          </a:p>
        </p:txBody>
      </p:sp>
      <p:sp>
        <p:nvSpPr>
          <p:cNvPr id="27651" name="2 - Θέση περιεχομένου"/>
          <p:cNvSpPr>
            <a:spLocks noGrp="1"/>
          </p:cNvSpPr>
          <p:nvPr>
            <p:ph idx="1" hasCustomPrompt="1"/>
          </p:nvPr>
        </p:nvSpPr>
        <p:spPr>
          <a:xfrm>
            <a:off x="179388" y="1844675"/>
            <a:ext cx="8507412" cy="4392613"/>
          </a:xfrm>
        </p:spPr>
        <p:txBody>
          <a:bodyPr vert="horz" wrap="square" lIns="54864" tIns="91440" rIns="91440" bIns="45720" anchor="t" anchorCtr="0"/>
          <a:lstStyle/>
          <a:p>
            <a:r>
              <a:rPr lang="el-GR" altLang="el-GR" sz="2400" dirty="0">
                <a:latin typeface="Times New Roman" panose="02020603050405020304" pitchFamily="18" charset="0"/>
                <a:cs typeface="Times New Roman" panose="02020603050405020304" pitchFamily="18" charset="0"/>
              </a:rPr>
              <a:t>Πρδ. </a:t>
            </a:r>
            <a:r>
              <a:rPr lang="el-GR" altLang="el-GR" sz="2400" b="1" i="1" dirty="0">
                <a:latin typeface="Times New Roman" panose="02020603050405020304" pitchFamily="18" charset="0"/>
                <a:cs typeface="Times New Roman" panose="02020603050405020304" pitchFamily="18" charset="0"/>
              </a:rPr>
              <a:t>Το παράθυρο είναι ανοικτό. Εγώ δε φτάνω.</a:t>
            </a:r>
          </a:p>
          <a:p>
            <a:pPr>
              <a:buNone/>
            </a:pPr>
            <a:endParaRPr lang="el-GR" altLang="el-GR" sz="2200"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Η </a:t>
            </a:r>
            <a:r>
              <a:rPr lang="el-GR" altLang="el-GR" sz="2200" dirty="0">
                <a:solidFill>
                  <a:srgbClr val="FF0000"/>
                </a:solidFill>
                <a:latin typeface="Times New Roman" panose="02020603050405020304" pitchFamily="18" charset="0"/>
                <a:cs typeface="Times New Roman" panose="02020603050405020304" pitchFamily="18" charset="0"/>
              </a:rPr>
              <a:t>αναγνώριση</a:t>
            </a:r>
            <a:r>
              <a:rPr lang="el-GR" altLang="el-GR" sz="2200" dirty="0">
                <a:latin typeface="Times New Roman" panose="02020603050405020304" pitchFamily="18" charset="0"/>
                <a:cs typeface="Times New Roman" panose="02020603050405020304" pitchFamily="18" charset="0"/>
              </a:rPr>
              <a:t> της </a:t>
            </a:r>
            <a:r>
              <a:rPr lang="el-GR" altLang="el-GR" sz="2400" b="1" dirty="0">
                <a:latin typeface="Times New Roman" panose="02020603050405020304" pitchFamily="18" charset="0"/>
                <a:cs typeface="Times New Roman" panose="02020603050405020304" pitchFamily="18" charset="0"/>
              </a:rPr>
              <a:t>λειτουργίας</a:t>
            </a:r>
            <a:r>
              <a:rPr lang="el-GR" altLang="el-GR" sz="2200" b="1" dirty="0">
                <a:latin typeface="Times New Roman" panose="02020603050405020304" pitchFamily="18" charset="0"/>
                <a:cs typeface="Times New Roman" panose="02020603050405020304" pitchFamily="18" charset="0"/>
              </a:rPr>
              <a:t> των κειμενικών αποσπασμάτων, δηλ. των γλωσσικών τους πράξεων </a:t>
            </a:r>
            <a:r>
              <a:rPr lang="el-GR" altLang="el-GR" sz="2200" dirty="0">
                <a:latin typeface="Times New Roman" panose="02020603050405020304" pitchFamily="18" charset="0"/>
                <a:cs typeface="Times New Roman" panose="02020603050405020304" pitchFamily="18" charset="0"/>
              </a:rPr>
              <a:t>είναι αναγκαία </a:t>
            </a:r>
            <a:r>
              <a:rPr lang="el-GR" altLang="el-GR" sz="2200" i="1" dirty="0">
                <a:latin typeface="Times New Roman" panose="02020603050405020304" pitchFamily="18" charset="0"/>
                <a:cs typeface="Times New Roman" panose="02020603050405020304" pitchFamily="18" charset="0"/>
              </a:rPr>
              <a:t>προϋπόθεση</a:t>
            </a:r>
            <a:r>
              <a:rPr lang="el-GR" altLang="el-GR" sz="2200" dirty="0">
                <a:latin typeface="Times New Roman" panose="02020603050405020304" pitchFamily="18" charset="0"/>
                <a:cs typeface="Times New Roman" panose="02020603050405020304" pitchFamily="18" charset="0"/>
              </a:rPr>
              <a:t> για να καταλάβουμε τον </a:t>
            </a:r>
            <a:r>
              <a:rPr lang="el-GR" altLang="el-GR" sz="2200" b="1" dirty="0">
                <a:latin typeface="Times New Roman" panose="02020603050405020304" pitchFamily="18" charset="0"/>
                <a:cs typeface="Times New Roman" panose="02020603050405020304" pitchFamily="18" charset="0"/>
              </a:rPr>
              <a:t>τρόπο </a:t>
            </a:r>
            <a:r>
              <a:rPr lang="el-GR" altLang="el-GR" sz="2400" b="1" dirty="0">
                <a:latin typeface="Times New Roman" panose="02020603050405020304" pitchFamily="18" charset="0"/>
                <a:cs typeface="Times New Roman" panose="02020603050405020304" pitchFamily="18" charset="0"/>
              </a:rPr>
              <a:t>συσχέτισής</a:t>
            </a:r>
            <a:r>
              <a:rPr lang="el-GR" altLang="el-GR" sz="2200" b="1" dirty="0">
                <a:latin typeface="Times New Roman" panose="02020603050405020304" pitchFamily="18" charset="0"/>
                <a:cs typeface="Times New Roman" panose="02020603050405020304" pitchFamily="18" charset="0"/>
              </a:rPr>
              <a:t> τους</a:t>
            </a:r>
            <a:r>
              <a:rPr lang="el-GR" altLang="el-GR" sz="2200" dirty="0">
                <a:latin typeface="Times New Roman" panose="02020603050405020304" pitchFamily="18" charset="0"/>
                <a:cs typeface="Times New Roman" panose="02020603050405020304" pitchFamily="18" charset="0"/>
              </a:rPr>
              <a:t> με άλλα αποσπάσματα.</a:t>
            </a:r>
            <a:endParaRPr lang="el-GR" altLang="el-GR" sz="2200" baseline="300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altLang="el-GR" sz="2400" dirty="0">
                <a:latin typeface="Times New Roman" panose="02020603050405020304" pitchFamily="18" charset="0"/>
                <a:cs typeface="Times New Roman" panose="02020603050405020304" pitchFamily="18" charset="0"/>
              </a:rPr>
              <a:t>Για τον προσδιορισμό της </a:t>
            </a:r>
            <a:r>
              <a:rPr lang="el-GR" altLang="el-GR" sz="2400" b="1" dirty="0">
                <a:latin typeface="Times New Roman" panose="02020603050405020304" pitchFamily="18" charset="0"/>
                <a:cs typeface="Times New Roman" panose="02020603050405020304" pitchFamily="18" charset="0"/>
              </a:rPr>
              <a:t>γλωσσικής πράξης</a:t>
            </a:r>
            <a:r>
              <a:rPr lang="el-GR" altLang="el-GR" sz="2400" dirty="0">
                <a:latin typeface="Times New Roman" panose="02020603050405020304" pitchFamily="18" charset="0"/>
                <a:cs typeface="Times New Roman" panose="02020603050405020304" pitchFamily="18" charset="0"/>
              </a:rPr>
              <a:t>/</a:t>
            </a:r>
            <a:r>
              <a:rPr lang="el-GR" altLang="el-GR" sz="2400" b="1" dirty="0">
                <a:latin typeface="Times New Roman" panose="02020603050405020304" pitchFamily="18" charset="0"/>
                <a:cs typeface="Times New Roman" panose="02020603050405020304" pitchFamily="18" charset="0"/>
              </a:rPr>
              <a:t>λειτουργίας</a:t>
            </a:r>
            <a:r>
              <a:rPr lang="el-GR" altLang="el-GR" sz="2400" dirty="0">
                <a:latin typeface="Times New Roman" panose="02020603050405020304" pitchFamily="18" charset="0"/>
                <a:cs typeface="Times New Roman" panose="02020603050405020304" pitchFamily="18" charset="0"/>
              </a:rPr>
              <a:t> ενός εκφωνήματος, καθοριστικής σημασίας είναι τα συμφραζόμενα (</a:t>
            </a:r>
            <a:r>
              <a:rPr lang="el-GR" altLang="el-GR" sz="2400" b="1" dirty="0">
                <a:latin typeface="Times New Roman" panose="02020603050405020304" pitchFamily="18" charset="0"/>
                <a:cs typeface="Times New Roman" panose="02020603050405020304" pitchFamily="18" charset="0"/>
              </a:rPr>
              <a:t>περιστασιακότητα</a:t>
            </a:r>
            <a:r>
              <a:rPr lang="el-GR" altLang="el-GR" sz="2400" dirty="0">
                <a:latin typeface="Times New Roman" panose="02020603050405020304" pitchFamily="18" charset="0"/>
                <a:cs typeface="Times New Roman" panose="02020603050405020304" pitchFamily="18" charset="0"/>
              </a:rPr>
              <a:t>) και η πρόθεση (</a:t>
            </a:r>
            <a:r>
              <a:rPr lang="el-GR" altLang="el-GR" sz="2400" b="1" dirty="0">
                <a:latin typeface="Times New Roman" panose="02020603050405020304" pitchFamily="18" charset="0"/>
                <a:cs typeface="Times New Roman" panose="02020603050405020304" pitchFamily="18" charset="0"/>
              </a:rPr>
              <a:t>προθετικότητα</a:t>
            </a:r>
            <a:r>
              <a:rPr lang="el-GR" altLang="el-GR"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l-GR" altLang="el-GR" sz="19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anim calcmode="lin" valueType="num">
                                      <p:cBhvr additive="base">
                                        <p:cTn id="7"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anim calcmode="lin" valueType="num">
                                      <p:cBhvr additive="base">
                                        <p:cTn id="1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55576" y="1268760"/>
            <a:ext cx="8013192" cy="772680"/>
          </a:xfrm>
          <a:noFill/>
          <a:ln>
            <a:noFill/>
          </a:ln>
          <a:effectLst/>
          <a:sp3d prstMaterial="plastic"/>
        </p:spPr>
        <p:txBody>
          <a:bodyPr vert="horz" lIns="91440" tIns="0" rIns="91440" bIns="0" rtlCol="0" anchor="b">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Σας ευχαριστώ για την προσοχή σας!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sz="3600" b="1" i="0" u="none" strike="noStrike" kern="1200" cap="none" spc="0" normalizeH="0" baseline="0" noProof="0" dirty="0">
              <a:ln>
                <a:noFill/>
              </a:ln>
              <a:solidFill>
                <a:srgbClr val="66AF6C"/>
              </a:solidFill>
              <a:effectLst/>
              <a:uLnTx/>
              <a:uFillTx/>
              <a:latin typeface="+mj-lt"/>
              <a:ea typeface="+mj-ea"/>
              <a:cs typeface="+mj-cs"/>
            </a:endParaRPr>
          </a:p>
        </p:txBody>
      </p:sp>
      <p:sp>
        <p:nvSpPr>
          <p:cNvPr id="13315" name="2 - Θέση περιεχομένου"/>
          <p:cNvSpPr>
            <a:spLocks noGrp="1"/>
          </p:cNvSpPr>
          <p:nvPr>
            <p:ph idx="1" hasCustomPrompt="1"/>
          </p:nvPr>
        </p:nvSpPr>
        <p:spPr/>
        <p:txBody>
          <a:bodyPr vert="horz" wrap="square" lIns="54864" tIns="91440" rIns="91440" bIns="45720" anchor="t" anchorCtr="0"/>
          <a:lstStyle/>
          <a:p>
            <a:pPr eaLnBrk="1" hangingPunct="1">
              <a:buNone/>
            </a:pPr>
            <a:r>
              <a:rPr lang="el-GR" altLang="el-GR" sz="2800" dirty="0">
                <a:latin typeface="Times New Roman" panose="02020603050405020304" pitchFamily="18" charset="0"/>
                <a:cs typeface="Times New Roman" panose="02020603050405020304" pitchFamily="18" charset="0"/>
              </a:rPr>
              <a:t>	</a:t>
            </a:r>
            <a:r>
              <a:rPr lang="el-GR" altLang="el-GR" dirty="0">
                <a:latin typeface="Times New Roman" panose="02020603050405020304" pitchFamily="18" charset="0"/>
                <a:cs typeface="Times New Roman" panose="02020603050405020304" pitchFamily="18" charset="0"/>
              </a:rPr>
              <a:t>Μεταξύ των συνηθέστερων και πιο αντιπροσωπευτικών ειδών λόγου (κειμενικών τύπων </a:t>
            </a:r>
            <a:r>
              <a:rPr lang="el-GR" altLang="el-GR" sz="2000" b="1" dirty="0">
                <a:latin typeface="Times New Roman" panose="02020603050405020304" pitchFamily="18" charset="0"/>
                <a:cs typeface="Times New Roman" panose="02020603050405020304" pitchFamily="18" charset="0"/>
              </a:rPr>
              <a:t>όπως πλέον έχει επικρατήσει</a:t>
            </a:r>
            <a:r>
              <a:rPr lang="el-GR" altLang="el-GR" dirty="0">
                <a:latin typeface="Times New Roman" panose="02020603050405020304" pitchFamily="18" charset="0"/>
                <a:cs typeface="Times New Roman" panose="02020603050405020304" pitchFamily="18" charset="0"/>
              </a:rPr>
              <a:t>) είναι:</a:t>
            </a:r>
          </a:p>
          <a:p>
            <a:pPr eaLnBrk="1" hangingPunct="1">
              <a:buNone/>
            </a:pPr>
            <a:endParaRPr lang="el-GR" altLang="el-GR" dirty="0">
              <a:latin typeface="Times New Roman" panose="02020603050405020304" pitchFamily="18" charset="0"/>
              <a:cs typeface="Times New Roman" panose="02020603050405020304" pitchFamily="18" charset="0"/>
            </a:endParaRPr>
          </a:p>
          <a:p>
            <a:pPr lvl="1" eaLnBrk="1" hangingPunct="1"/>
            <a:r>
              <a:rPr lang="el-GR" altLang="el-GR" sz="3200" dirty="0">
                <a:latin typeface="Times New Roman" panose="02020603050405020304" pitchFamily="18" charset="0"/>
                <a:cs typeface="Times New Roman" panose="02020603050405020304" pitchFamily="18" charset="0"/>
              </a:rPr>
              <a:t>η αφήγηση</a:t>
            </a:r>
          </a:p>
          <a:p>
            <a:pPr lvl="1" eaLnBrk="1" hangingPunct="1"/>
            <a:r>
              <a:rPr lang="el-GR" altLang="el-GR" sz="3200" dirty="0">
                <a:latin typeface="Times New Roman" panose="02020603050405020304" pitchFamily="18" charset="0"/>
                <a:cs typeface="Times New Roman" panose="02020603050405020304" pitchFamily="18" charset="0"/>
              </a:rPr>
              <a:t>η περιγραφή</a:t>
            </a:r>
          </a:p>
          <a:p>
            <a:pPr lvl="1" eaLnBrk="1" hangingPunct="1"/>
            <a:r>
              <a:rPr lang="el-GR" altLang="el-GR" sz="3200" dirty="0">
                <a:latin typeface="Times New Roman" panose="02020603050405020304" pitchFamily="18" charset="0"/>
                <a:cs typeface="Times New Roman" panose="02020603050405020304" pitchFamily="18" charset="0"/>
              </a:rPr>
              <a:t>η επιχειρηματολογία</a:t>
            </a:r>
          </a:p>
          <a:p>
            <a:pPr lvl="1" eaLnBrk="1" hangingPunct="1"/>
            <a:r>
              <a:rPr lang="el-GR" altLang="el-GR" sz="3200" dirty="0">
                <a:latin typeface="Times New Roman" panose="02020603050405020304" pitchFamily="18" charset="0"/>
                <a:cs typeface="Times New Roman" panose="02020603050405020304" pitchFamily="18" charset="0"/>
              </a:rPr>
              <a:t>η λογοτεχνία</a:t>
            </a:r>
            <a:endParaRPr lang="el-GR" altLang="el-G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sz="40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107950" y="1773238"/>
            <a:ext cx="8856663" cy="4824413"/>
          </a:xfrm>
        </p:spPr>
        <p:txBody>
          <a:bodyPr vert="horz" wrap="square" lIns="54864" tIns="91440" rIns="91440" bIns="45720" numCol="1" rtlCol="0" anchor="t" anchorCtr="0" compatLnSpc="1"/>
          <a:lstStyle/>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αφήγηση</a:t>
            </a:r>
            <a:r>
              <a:rPr sz="2600" dirty="0">
                <a:latin typeface="Times New Roman" panose="02020603050405020304" pitchFamily="18" charset="0"/>
                <a:cs typeface="Times New Roman" panose="02020603050405020304" pitchFamily="18" charset="0"/>
              </a:rPr>
              <a:t> χρησιμοποιείται συνήθως σε, παραμύθια, προσωπικές εξιστορήσεις, ιστορικές εξιστορήσεις</a:t>
            </a:r>
            <a:r>
              <a:rPr lang="en-US" altLang="x-none" sz="2600"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δημοσιογραφικά ρεπορτάζ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περιγραφή</a:t>
            </a:r>
            <a:r>
              <a:rPr sz="2600" dirty="0">
                <a:latin typeface="Times New Roman" panose="02020603050405020304" pitchFamily="18" charset="0"/>
                <a:cs typeface="Times New Roman" panose="02020603050405020304" pitchFamily="18" charset="0"/>
              </a:rPr>
              <a:t> χρησιμοποιείται συνήθως σε προσωπικές περιγραφές, τεχνικές περιγραφές, επιστημονικές/πληροφοριακές αναφορές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επιχειρηματολογία</a:t>
            </a:r>
            <a:r>
              <a:rPr sz="2600" dirty="0">
                <a:latin typeface="Times New Roman" panose="02020603050405020304" pitchFamily="18" charset="0"/>
                <a:cs typeface="Times New Roman" panose="02020603050405020304" pitchFamily="18" charset="0"/>
              </a:rPr>
              <a:t> χρησιμοποιείται συνήθως σε δοκίμια, κριτικές ανασκοπήσεις, αντιπαραθετικές συζητήσεις κτλ.</a:t>
            </a:r>
          </a:p>
          <a:p>
            <a:pPr eaLnBrk="1" hangingPunct="1">
              <a:lnSpc>
                <a:spcPct val="80000"/>
              </a:lnSpc>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λογοτεχνία</a:t>
            </a:r>
            <a:r>
              <a:rPr sz="2600" dirty="0">
                <a:latin typeface="Times New Roman" panose="02020603050405020304" pitchFamily="18" charset="0"/>
                <a:cs typeface="Times New Roman" panose="02020603050405020304" pitchFamily="18" charset="0"/>
              </a:rPr>
              <a:t> χρησιμοποιείται συνήθως σε μυθιστορήματα, ποιήματα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buNone/>
            </a:pPr>
            <a:endParaRPr sz="1000" dirty="0"/>
          </a:p>
        </p:txBody>
      </p:sp>
      <p:sp>
        <p:nvSpPr>
          <p:cNvPr id="14340" name="Rectangle 4"/>
          <p:cNvSpPr/>
          <p:nvPr/>
        </p:nvSpPr>
        <p:spPr>
          <a:xfrm>
            <a:off x="-130175" y="90488"/>
            <a:ext cx="9404350" cy="276225"/>
          </a:xfrm>
          <a:prstGeom prst="rect">
            <a:avLst/>
          </a:prstGeom>
          <a:noFill/>
          <a:ln w="9525">
            <a:noFill/>
          </a:ln>
        </p:spPr>
        <p:txBody>
          <a:bodyPr wrap="none" anchor="ctr" anchorCtr="0">
            <a:spAutoFit/>
          </a:bodyPr>
          <a:lst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stStyle>
          <a:p>
            <a:pPr marL="0" lvl="0" indent="0" algn="just">
              <a:buClrTx/>
              <a:buSzTx/>
              <a:buFontTx/>
              <a:buNone/>
            </a:pPr>
            <a:r>
              <a:rPr lang="en-US" altLang="el-GR" sz="1200" dirty="0">
                <a:latin typeface="Times New Roman" panose="02020603050405020304" pitchFamily="18" charset="0"/>
                <a:cs typeface="Calibri" panose="020F0502020204030204" pitchFamily="34" charset="0"/>
              </a:rPr>
              <a:t>Parker, C.A. (2011) Conflict-dialogue pedagogies as learning opportunities for ethnocultural minority immigrant students. In C. Broom (Ed.), </a:t>
            </a:r>
            <a:r>
              <a:rPr lang="en-US" altLang="el-GR" sz="1200" i="1" dirty="0">
                <a:latin typeface="Times New Roman" panose="02020603050405020304" pitchFamily="18" charset="0"/>
                <a:cs typeface="Calibri" panose="020F0502020204030204" pitchFamily="34" charset="0"/>
              </a:rPr>
              <a:t>Citizen</a:t>
            </a:r>
            <a:endParaRPr lang="en-US" altLang="el-GR" sz="1800" dirty="0">
              <a:latin typeface="Arial" panose="020B0604020202020204" pitchFamily="34" charset="0"/>
              <a:ea typeface="Arial" panose="020B0604020202020204" pitchFamily="34" charset="0"/>
            </a:endParaRPr>
          </a:p>
        </p:txBody>
      </p:sp>
      <p:sp>
        <p:nvSpPr>
          <p:cNvPr id="14341" name="Rectangle 5"/>
          <p:cNvSpPr/>
          <p:nvPr/>
        </p:nvSpPr>
        <p:spPr>
          <a:xfrm>
            <a:off x="-130175" y="90488"/>
            <a:ext cx="9404350" cy="276225"/>
          </a:xfrm>
          <a:prstGeom prst="rect">
            <a:avLst/>
          </a:prstGeom>
          <a:noFill/>
          <a:ln w="9525">
            <a:noFill/>
          </a:ln>
        </p:spPr>
        <p:txBody>
          <a:bodyPr wrap="none" anchor="ctr" anchorCtr="0">
            <a:spAutoFit/>
          </a:bodyPr>
          <a:lst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stStyle>
          <a:p>
            <a:pPr marL="0" lvl="0" indent="0" algn="just">
              <a:buClrTx/>
              <a:buSzTx/>
              <a:buFontTx/>
              <a:buNone/>
            </a:pPr>
            <a:r>
              <a:rPr lang="en-US" altLang="el-GR" sz="1200" dirty="0">
                <a:latin typeface="Times New Roman" panose="02020603050405020304" pitchFamily="18" charset="0"/>
                <a:cs typeface="Calibri" panose="020F0502020204030204" pitchFamily="34" charset="0"/>
              </a:rPr>
              <a:t>Parker, C.A. (2011) Conflict-dialogue pedagogies as learning opportunities for ethnocultural minority immigrant students. In C. Broom (Ed.), </a:t>
            </a:r>
            <a:r>
              <a:rPr lang="en-US" altLang="el-GR" sz="1200" i="1" dirty="0">
                <a:latin typeface="Times New Roman" panose="02020603050405020304" pitchFamily="18" charset="0"/>
                <a:cs typeface="Calibri" panose="020F0502020204030204" pitchFamily="34" charset="0"/>
              </a:rPr>
              <a:t>Citizen</a:t>
            </a:r>
            <a:endParaRPr lang="en-US" altLang="el-GR" sz="1800" dirty="0">
              <a:latin typeface="Arial" panose="020B0604020202020204" pitchFamily="34" charset="0"/>
              <a:ea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sz="4000" b="1" dirty="0">
                <a:latin typeface="Times New Roman" panose="02020603050405020304" pitchFamily="18" charset="0"/>
                <a:cs typeface="Times New Roman" panose="02020603050405020304" pitchFamily="18" charset="0"/>
              </a:rPr>
              <a:t>Διακειμενικότητα</a:t>
            </a:r>
          </a:p>
        </p:txBody>
      </p:sp>
      <p:sp>
        <p:nvSpPr>
          <p:cNvPr id="6" name="Θέση περιεχομένου 5"/>
          <p:cNvSpPr>
            <a:spLocks noGrp="1"/>
          </p:cNvSpPr>
          <p:nvPr>
            <p:ph idx="1"/>
          </p:nvPr>
        </p:nvSpPr>
        <p:spPr>
          <a:xfrm>
            <a:off x="7620" y="1474470"/>
            <a:ext cx="8953500" cy="5292725"/>
          </a:xfrm>
        </p:spPr>
        <p:txBody>
          <a:bodyPr/>
          <a:lstStyle/>
          <a:p>
            <a:pPr marL="118745" indent="0" algn="just">
              <a:buClr>
                <a:schemeClr val="accent2"/>
              </a:buClr>
              <a:buFont typeface="Wingdings" panose="05000000000000000000" pitchFamily="2" charset="2"/>
              <a:buNone/>
            </a:pPr>
            <a:r>
              <a:rPr lang="el-GR" sz="2400" dirty="0">
                <a:latin typeface="Times New Roman" panose="02020603050405020304" pitchFamily="18" charset="0"/>
                <a:cs typeface="Times New Roman" panose="02020603050405020304" pitchFamily="18" charset="0"/>
              </a:rPr>
              <a:t>Σύμφωνα με τους Γεωργακοπούλου &amp; Γούτσο (2001: 63-64), η ποικιλία των </a:t>
            </a:r>
            <a:r>
              <a:rPr lang="el-GR" sz="2400" dirty="0" err="1">
                <a:latin typeface="Times New Roman" panose="02020603050405020304" pitchFamily="18" charset="0"/>
                <a:cs typeface="Times New Roman" panose="02020603050405020304" pitchFamily="18" charset="0"/>
              </a:rPr>
              <a:t>κειμενικών</a:t>
            </a:r>
            <a:r>
              <a:rPr lang="el-GR" sz="2400" dirty="0">
                <a:latin typeface="Times New Roman" panose="02020603050405020304" pitchFamily="18" charset="0"/>
                <a:cs typeface="Times New Roman" panose="02020603050405020304" pitchFamily="18" charset="0"/>
              </a:rPr>
              <a:t> ειδών </a:t>
            </a:r>
            <a:r>
              <a:rPr lang="el-GR" sz="2400" dirty="0" err="1">
                <a:latin typeface="Times New Roman" panose="02020603050405020304" pitchFamily="18" charset="0"/>
                <a:cs typeface="Times New Roman" panose="02020603050405020304" pitchFamily="18" charset="0"/>
              </a:rPr>
              <a:t>διέπεται</a:t>
            </a:r>
            <a:r>
              <a:rPr lang="el-GR" sz="2400" dirty="0">
                <a:latin typeface="Times New Roman" panose="02020603050405020304" pitchFamily="18" charset="0"/>
                <a:cs typeface="Times New Roman" panose="02020603050405020304" pitchFamily="18" charset="0"/>
              </a:rPr>
              <a:t> από τη θεμελιώδη διάκριση σε δύο τρόπους: </a:t>
            </a:r>
          </a:p>
          <a:p>
            <a:pPr algn="just">
              <a:buClr>
                <a:schemeClr val="accent2"/>
              </a:buClr>
              <a:buFont typeface="Wingdings" panose="05000000000000000000" pitchFamily="2" charset="2"/>
              <a:buChar char="q"/>
            </a:pPr>
            <a:endParaRPr lang="el-GR" sz="2400" dirty="0">
              <a:latin typeface="Times New Roman" panose="02020603050405020304" pitchFamily="18" charset="0"/>
              <a:cs typeface="Times New Roman" panose="02020603050405020304" pitchFamily="18" charset="0"/>
            </a:endParaRPr>
          </a:p>
          <a:p>
            <a:pPr marL="631825" indent="-266700" algn="just">
              <a:buClr>
                <a:schemeClr val="accent2"/>
              </a:buClr>
              <a:buFont typeface="Wingdings" panose="05000000000000000000" pitchFamily="2" charset="2"/>
              <a:buChar char="§"/>
            </a:pPr>
            <a:r>
              <a:rPr lang="el-GR" sz="2400" dirty="0">
                <a:latin typeface="Times New Roman" panose="02020603050405020304" pitchFamily="18" charset="0"/>
                <a:cs typeface="Times New Roman" panose="02020603050405020304" pitchFamily="18" charset="0"/>
              </a:rPr>
              <a:t>(α) </a:t>
            </a:r>
            <a:r>
              <a:rPr lang="el-GR" sz="2400" b="1" dirty="0">
                <a:latin typeface="Times New Roman" panose="02020603050405020304" pitchFamily="18" charset="0"/>
                <a:cs typeface="Times New Roman" panose="02020603050405020304" pitchFamily="18" charset="0"/>
              </a:rPr>
              <a:t>τον αφηγηματικό τρόπο</a:t>
            </a:r>
            <a:r>
              <a:rPr lang="el-GR" sz="2400" dirty="0">
                <a:latin typeface="Times New Roman" panose="02020603050405020304" pitchFamily="18" charset="0"/>
                <a:cs typeface="Times New Roman" panose="02020603050405020304" pitchFamily="18" charset="0"/>
              </a:rPr>
              <a:t>, στον οποίο συγκαταλέγονται όσα κείμενα στηρίζονται στη διαδοχή παρελθοντικών κυρίως γεγονότων και επιδιώκουν τη συγκίνηση και εμπλοκή του αποδέκτη </a:t>
            </a:r>
          </a:p>
          <a:p>
            <a:pPr marL="631825" indent="-266700" algn="just">
              <a:buClr>
                <a:schemeClr val="accent2"/>
              </a:buClr>
              <a:buFont typeface="Wingdings" panose="05000000000000000000" pitchFamily="2" charset="2"/>
              <a:buChar char="§"/>
            </a:pPr>
            <a:endParaRPr lang="el-GR" sz="2400" dirty="0">
              <a:latin typeface="Times New Roman" panose="02020603050405020304" pitchFamily="18" charset="0"/>
              <a:cs typeface="Times New Roman" panose="02020603050405020304" pitchFamily="18" charset="0"/>
            </a:endParaRPr>
          </a:p>
          <a:p>
            <a:pPr marL="631825" indent="-266700" algn="just">
              <a:buClr>
                <a:schemeClr val="accent2"/>
              </a:buClr>
              <a:buFont typeface="Wingdings" panose="05000000000000000000" pitchFamily="2" charset="2"/>
              <a:buChar char="§"/>
            </a:pPr>
            <a:r>
              <a:rPr lang="el-GR" sz="2400" dirty="0">
                <a:latin typeface="Times New Roman" panose="02020603050405020304" pitchFamily="18" charset="0"/>
                <a:cs typeface="Times New Roman" panose="02020603050405020304" pitchFamily="18" charset="0"/>
              </a:rPr>
              <a:t>(β) </a:t>
            </a:r>
            <a:r>
              <a:rPr lang="el-GR" sz="2400" b="1" dirty="0">
                <a:latin typeface="Times New Roman" panose="02020603050405020304" pitchFamily="18" charset="0"/>
                <a:cs typeface="Times New Roman" panose="02020603050405020304" pitchFamily="18" charset="0"/>
              </a:rPr>
              <a:t>τον μη αφηγηματικό</a:t>
            </a:r>
            <a:r>
              <a:rPr lang="el-GR" sz="2400" dirty="0">
                <a:latin typeface="Times New Roman" panose="02020603050405020304" pitchFamily="18" charset="0"/>
                <a:cs typeface="Times New Roman" panose="02020603050405020304" pitchFamily="18" charset="0"/>
              </a:rPr>
              <a:t>, στον οποίο συμμετέχουν όσα κείμενα σκοπεύουν </a:t>
            </a:r>
            <a:r>
              <a:rPr lang="el-GR" sz="2400" b="1" i="1" dirty="0">
                <a:latin typeface="Times New Roman" panose="02020603050405020304" pitchFamily="18" charset="0"/>
                <a:cs typeface="Times New Roman" panose="02020603050405020304" pitchFamily="18" charset="0"/>
              </a:rPr>
              <a:t>στην ανταλλαγή πληροφοριών και την προώθηση της γνώσης χωρίς να στηρίζονται στην αφήγηση</a:t>
            </a:r>
            <a:r>
              <a:rPr lang="el-GR" sz="2400" dirty="0">
                <a:latin typeface="Times New Roman" panose="02020603050405020304" pitchFamily="18" charset="0"/>
                <a:cs typeface="Times New Roman" panose="02020603050405020304" pitchFamily="18" charset="0"/>
              </a:rPr>
              <a:t>, δηλαδή τα περιγραφικά κείμενα ή αυτά στα οποία αναπτύσσονται πεποιθήσεις και επιχειρήματα.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1"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Αφήγηση</a:t>
            </a:r>
            <a: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5363" name="2 - Θέση περιεχομένου"/>
          <p:cNvSpPr>
            <a:spLocks noGrp="1"/>
          </p:cNvSpPr>
          <p:nvPr>
            <p:ph idx="1" hasCustomPrompt="1"/>
          </p:nvPr>
        </p:nvSpPr>
        <p:spPr>
          <a:xfrm>
            <a:off x="179388" y="1557338"/>
            <a:ext cx="8785225" cy="5300662"/>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Η αφήγηση σε γενικές γραμμές συνίσταται </a:t>
            </a:r>
            <a:r>
              <a:rPr lang="el-GR" altLang="el-GR" sz="2800" b="1" dirty="0">
                <a:latin typeface="Times New Roman" panose="02020603050405020304" pitchFamily="18" charset="0"/>
                <a:cs typeface="Times New Roman" panose="02020603050405020304" pitchFamily="18" charset="0"/>
              </a:rPr>
              <a:t>στην κωδικοποίηση παρελθοντικών γεγονότων</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Σε αντίθεση με το </a:t>
            </a:r>
            <a:r>
              <a:rPr lang="el-GR" altLang="el-GR" sz="2800" b="1" dirty="0">
                <a:latin typeface="Times New Roman" panose="02020603050405020304" pitchFamily="18" charset="0"/>
                <a:cs typeface="Times New Roman" panose="02020603050405020304" pitchFamily="18" charset="0"/>
              </a:rPr>
              <a:t>στατικό χαρακτήρα της περιγραφής</a:t>
            </a:r>
            <a:r>
              <a:rPr lang="el-GR" altLang="el-GR" sz="2800" dirty="0">
                <a:latin typeface="Times New Roman" panose="02020603050405020304" pitchFamily="18" charset="0"/>
                <a:cs typeface="Times New Roman" panose="02020603050405020304" pitchFamily="18" charset="0"/>
              </a:rPr>
              <a:t>, η οποία παρουσιάζει τα αντικείμενά της ουσιαστικά εκτός χρόνου, </a:t>
            </a:r>
            <a:r>
              <a:rPr lang="el-GR" altLang="el-GR" sz="2800" b="1" dirty="0">
                <a:latin typeface="Times New Roman" panose="02020603050405020304" pitchFamily="18" charset="0"/>
                <a:cs typeface="Times New Roman" panose="02020603050405020304" pitchFamily="18" charset="0"/>
              </a:rPr>
              <a:t>η αφήγηση έχει δυναμικό χαρακτήρα</a:t>
            </a:r>
            <a:r>
              <a:rPr lang="el-GR" altLang="el-GR" sz="2800" dirty="0">
                <a:latin typeface="Times New Roman" panose="02020603050405020304" pitchFamily="18" charset="0"/>
                <a:cs typeface="Times New Roman" panose="02020603050405020304" pitchFamily="18" charset="0"/>
              </a:rPr>
              <a:t>, καθώς μεταφέρει την </a:t>
            </a:r>
            <a:r>
              <a:rPr lang="el-GR" altLang="el-GR" sz="2800" dirty="0">
                <a:solidFill>
                  <a:srgbClr val="FF0000"/>
                </a:solidFill>
                <a:latin typeface="Times New Roman" panose="02020603050405020304" pitchFamily="18" charset="0"/>
                <a:cs typeface="Times New Roman" panose="02020603050405020304" pitchFamily="18" charset="0"/>
              </a:rPr>
              <a:t>εξέλιξη </a:t>
            </a:r>
            <a:r>
              <a:rPr lang="el-GR" altLang="el-GR" sz="2800" dirty="0">
                <a:latin typeface="Times New Roman" panose="02020603050405020304" pitchFamily="18" charset="0"/>
                <a:cs typeface="Times New Roman" panose="02020603050405020304" pitchFamily="18" charset="0"/>
              </a:rPr>
              <a:t>και </a:t>
            </a:r>
            <a:r>
              <a:rPr lang="el-GR" altLang="el-GR" sz="2800" dirty="0">
                <a:solidFill>
                  <a:srgbClr val="FF0000"/>
                </a:solidFill>
                <a:latin typeface="Times New Roman" panose="02020603050405020304" pitchFamily="18" charset="0"/>
                <a:cs typeface="Times New Roman" panose="02020603050405020304" pitchFamily="18" charset="0"/>
              </a:rPr>
              <a:t>μεταβολή</a:t>
            </a:r>
            <a:r>
              <a:rPr lang="el-GR" altLang="el-GR" sz="2800" dirty="0">
                <a:latin typeface="Times New Roman" panose="02020603050405020304" pitchFamily="18" charset="0"/>
                <a:cs typeface="Times New Roman" panose="02020603050405020304" pitchFamily="18" charset="0"/>
              </a:rPr>
              <a:t> των γεγονότων.</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Οι </a:t>
            </a:r>
            <a:r>
              <a:rPr lang="el-GR" altLang="el-GR" sz="2800" b="1" dirty="0">
                <a:latin typeface="Times New Roman" panose="02020603050405020304" pitchFamily="18" charset="0"/>
                <a:cs typeface="Times New Roman" panose="02020603050405020304" pitchFamily="18" charset="0"/>
              </a:rPr>
              <a:t>επικοινωνιακοί στόχοι της αφήγησης </a:t>
            </a:r>
            <a:r>
              <a:rPr lang="el-GR" altLang="el-GR" sz="2800" dirty="0">
                <a:latin typeface="Times New Roman" panose="02020603050405020304" pitchFamily="18" charset="0"/>
                <a:cs typeface="Times New Roman" panose="02020603050405020304" pitchFamily="18" charset="0"/>
              </a:rPr>
              <a:t>είναι ποικίλοι και εκτείνονται από τη </a:t>
            </a:r>
            <a:r>
              <a:rPr lang="el-GR" altLang="el-GR" sz="2800" dirty="0">
                <a:solidFill>
                  <a:srgbClr val="FF0000"/>
                </a:solidFill>
                <a:latin typeface="Times New Roman" panose="02020603050405020304" pitchFamily="18" charset="0"/>
                <a:cs typeface="Times New Roman" panose="02020603050405020304" pitchFamily="18" charset="0"/>
              </a:rPr>
              <a:t>διασκέδαση</a:t>
            </a:r>
            <a:r>
              <a:rPr lang="el-GR" altLang="el-GR" sz="2800" dirty="0">
                <a:latin typeface="Times New Roman" panose="02020603050405020304" pitchFamily="18" charset="0"/>
                <a:cs typeface="Times New Roman" panose="02020603050405020304" pitchFamily="18" charset="0"/>
              </a:rPr>
              <a:t> έως και την προσπάθεια να </a:t>
            </a:r>
            <a:r>
              <a:rPr lang="el-GR" altLang="el-GR" sz="2800" dirty="0">
                <a:solidFill>
                  <a:srgbClr val="FF0000"/>
                </a:solidFill>
                <a:latin typeface="Times New Roman" panose="02020603050405020304" pitchFamily="18" charset="0"/>
                <a:cs typeface="Times New Roman" panose="02020603050405020304" pitchFamily="18" charset="0"/>
              </a:rPr>
              <a:t>πεισθεί ο αποδέκτης</a:t>
            </a:r>
            <a:r>
              <a:rPr lang="en-US" altLang="el-GR" sz="2800" dirty="0">
                <a:latin typeface="Times New Roman" panose="02020603050405020304" pitchFamily="18" charset="0"/>
                <a:cs typeface="Times New Roman" panose="02020603050405020304" pitchFamily="18" charset="0"/>
              </a:rPr>
              <a:t>.</a:t>
            </a:r>
          </a:p>
          <a:p>
            <a:pPr eaLnBrk="1" hangingPunct="1"/>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Περιγραφή</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6387" name="2 - Θέση περιεχομένου"/>
          <p:cNvSpPr>
            <a:spLocks noGrp="1"/>
          </p:cNvSpPr>
          <p:nvPr>
            <p:ph idx="1" hasCustomPrompt="1"/>
          </p:nvPr>
        </p:nvSpPr>
        <p:spPr>
          <a:xfrm>
            <a:off x="250825" y="1557338"/>
            <a:ext cx="8713788" cy="5040312"/>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Η περιγραφή βασίζεται στην </a:t>
            </a:r>
            <a:r>
              <a:rPr lang="el-GR" altLang="el-GR" sz="2800" b="1" dirty="0">
                <a:latin typeface="Times New Roman" panose="02020603050405020304" pitchFamily="18" charset="0"/>
                <a:cs typeface="Times New Roman" panose="02020603050405020304" pitchFamily="18" charset="0"/>
              </a:rPr>
              <a:t>αναφορική λειτουργία </a:t>
            </a:r>
            <a:r>
              <a:rPr lang="el-GR" altLang="el-GR" sz="2800" dirty="0">
                <a:latin typeface="Times New Roman" panose="02020603050405020304" pitchFamily="18" charset="0"/>
                <a:cs typeface="Times New Roman" panose="02020603050405020304" pitchFamily="18" charset="0"/>
              </a:rPr>
              <a:t>της γλώσσας και αποσκοπεί στη </a:t>
            </a:r>
            <a:r>
              <a:rPr lang="el-GR" altLang="el-GR" sz="2800" b="1" dirty="0">
                <a:latin typeface="Times New Roman" panose="02020603050405020304" pitchFamily="18" charset="0"/>
                <a:cs typeface="Times New Roman" panose="02020603050405020304" pitchFamily="18" charset="0"/>
              </a:rPr>
              <a:t>λεκτική αναπαράσταση </a:t>
            </a:r>
            <a:r>
              <a:rPr lang="el-GR" altLang="el-GR" sz="2800" dirty="0">
                <a:solidFill>
                  <a:srgbClr val="FF0000"/>
                </a:solidFill>
                <a:latin typeface="Times New Roman" panose="02020603050405020304" pitchFamily="18" charset="0"/>
                <a:cs typeface="Times New Roman" panose="02020603050405020304" pitchFamily="18" charset="0"/>
              </a:rPr>
              <a:t>προσώπων, αντικειμένων ή καταστάσεων</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Σε αντίθεση με το </a:t>
            </a:r>
            <a:r>
              <a:rPr lang="el-GR" altLang="el-GR" sz="2800" b="1" dirty="0">
                <a:latin typeface="Times New Roman" panose="02020603050405020304" pitchFamily="18" charset="0"/>
                <a:cs typeface="Times New Roman" panose="02020603050405020304" pitchFamily="18" charset="0"/>
              </a:rPr>
              <a:t>δυναμικό</a:t>
            </a:r>
            <a:r>
              <a:rPr lang="el-GR" altLang="el-GR" sz="2800" dirty="0">
                <a:latin typeface="Times New Roman" panose="02020603050405020304" pitchFamily="18" charset="0"/>
                <a:cs typeface="Times New Roman" panose="02020603050405020304" pitchFamily="18" charset="0"/>
              </a:rPr>
              <a:t> χαρακτήρα της αφήγησης, η περιγραφή παρουσιάζει τα αντικείμενά της </a:t>
            </a:r>
            <a:r>
              <a:rPr lang="el-GR" altLang="el-GR" sz="2800" b="1" dirty="0">
                <a:latin typeface="Times New Roman" panose="02020603050405020304" pitchFamily="18" charset="0"/>
                <a:cs typeface="Times New Roman" panose="02020603050405020304" pitchFamily="18" charset="0"/>
              </a:rPr>
              <a:t>στατικά</a:t>
            </a:r>
            <a:r>
              <a:rPr lang="el-GR" altLang="el-GR" sz="2800" dirty="0">
                <a:latin typeface="Times New Roman" panose="02020603050405020304" pitchFamily="18" charset="0"/>
                <a:cs typeface="Times New Roman" panose="02020603050405020304" pitchFamily="18" charset="0"/>
              </a:rPr>
              <a:t>, ουσιαστικά εκτός χρόνου.</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περιγραφή αποδίδει το </a:t>
            </a:r>
            <a:r>
              <a:rPr lang="el-GR" altLang="el-GR" sz="2800" b="1" i="1" dirty="0">
                <a:latin typeface="Times New Roman" panose="02020603050405020304" pitchFamily="18" charset="0"/>
                <a:cs typeface="Times New Roman" panose="02020603050405020304" pitchFamily="18" charset="0"/>
              </a:rPr>
              <a:t>είναι</a:t>
            </a:r>
            <a:r>
              <a:rPr lang="el-GR" altLang="el-GR" sz="2800" dirty="0">
                <a:latin typeface="Times New Roman" panose="02020603050405020304" pitchFamily="18" charset="0"/>
                <a:cs typeface="Times New Roman" panose="02020603050405020304" pitchFamily="18" charset="0"/>
              </a:rPr>
              <a:t> ενώ η αφήγηση το </a:t>
            </a:r>
            <a:r>
              <a:rPr lang="el-GR" altLang="el-GR" sz="2800" b="1" i="1" dirty="0">
                <a:latin typeface="Times New Roman" panose="02020603050405020304" pitchFamily="18" charset="0"/>
                <a:cs typeface="Times New Roman" panose="02020603050405020304" pitchFamily="18" charset="0"/>
              </a:rPr>
              <a:t>γίγνεσθαι</a:t>
            </a:r>
            <a:r>
              <a:rPr lang="el-GR" altLang="el-GR" sz="2800" dirty="0">
                <a:latin typeface="Times New Roman" panose="02020603050405020304" pitchFamily="18" charset="0"/>
                <a:cs typeface="Times New Roman" panose="02020603050405020304" pitchFamily="18" charset="0"/>
              </a:rPr>
              <a:t> της φυσικής/κοινωνικής πραγματικότητας.</a:t>
            </a:r>
          </a:p>
          <a:p>
            <a:pPr eaLnBrk="1" hangingPunct="1">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3826</Words>
  <Application>Microsoft Office PowerPoint</Application>
  <PresentationFormat>Προβολή στην οθόνη (4:3)</PresentationFormat>
  <Paragraphs>366</Paragraphs>
  <Slides>46</Slides>
  <Notes>2</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46</vt:i4>
      </vt:variant>
    </vt:vector>
  </HeadingPairs>
  <TitlesOfParts>
    <vt:vector size="54" baseType="lpstr">
      <vt:lpstr>Arial</vt:lpstr>
      <vt:lpstr>Calibri</vt:lpstr>
      <vt:lpstr>Corbel</vt:lpstr>
      <vt:lpstr>Times New Roman</vt:lpstr>
      <vt:lpstr>Wingdings</vt:lpstr>
      <vt:lpstr>Wingdings 2</vt:lpstr>
      <vt:lpstr>Wingdings 3</vt:lpstr>
      <vt:lpstr>Λειτουργική μονάδα</vt:lpstr>
      <vt:lpstr>Κειμενογλωσσολογία 13ο μάθημα  </vt:lpstr>
      <vt:lpstr>Κριτήρια κειμενικότητας (Beaugrande και Dressler 1981)</vt:lpstr>
      <vt:lpstr>    Διακειμενικότητα   </vt:lpstr>
      <vt:lpstr>    Διακειμενικότητα   </vt:lpstr>
      <vt:lpstr>Διακειμενικότητα</vt:lpstr>
      <vt:lpstr>Διακειμενικότητα</vt:lpstr>
      <vt:lpstr>Διακειμενικότητα</vt:lpstr>
      <vt:lpstr> Αφήγηση  </vt:lpstr>
      <vt:lpstr>    Περιγραφή   </vt:lpstr>
      <vt:lpstr>  Είδη περιγραφής </vt:lpstr>
      <vt:lpstr>Παράδειγμα τυπικής περιγραφής</vt:lpstr>
      <vt:lpstr>Προσωπικές περιγραφές</vt:lpstr>
      <vt:lpstr>Προσωπικές και τυπικές περιγραφές</vt:lpstr>
      <vt:lpstr> Παραδείγματα περιγραφής</vt:lpstr>
      <vt:lpstr>  Επικοινωνιακές περιστάσεις  </vt:lpstr>
      <vt:lpstr>  Γλωσσικά μέσα  </vt:lpstr>
      <vt:lpstr> Επιχειρηματολογία </vt:lpstr>
      <vt:lpstr>Το μοντέλο του Toulmin (1958) </vt:lpstr>
      <vt:lpstr>Επιχειρηματολογικές προκείμενες</vt:lpstr>
      <vt:lpstr> Η ιδεολογία στις εγγυητικές προκείμενες </vt:lpstr>
      <vt:lpstr>  Επικοινωνιακές περιστάσεις </vt:lpstr>
      <vt:lpstr>  Γλωσσικά μέσα </vt:lpstr>
      <vt:lpstr> Λογοτεχνία </vt:lpstr>
      <vt:lpstr>Κριτήρια κειμενικότητας (Beaugrande και Dressler 1981)</vt:lpstr>
      <vt:lpstr> Αποδεκτότητα </vt:lpstr>
      <vt:lpstr>Αποδεκτότητα</vt:lpstr>
      <vt:lpstr>Παρουσίαση του PowerPoint</vt:lpstr>
      <vt:lpstr>Διαφορές  προφορικού και γραπτού λόγου</vt:lpstr>
      <vt:lpstr>Προφορικός και γραπτός λόγος</vt:lpstr>
      <vt:lpstr>H θεωρία των κωδίκων και η επανερμηνεία της</vt:lpstr>
      <vt:lpstr>Προς μία λειτουργική οριοθέτηση της έννοιας κείμενο</vt:lpstr>
      <vt:lpstr>Προς μία λειτουργική οριοθέτηση της έννοιας κείμενο: Συμπερασματικά (Ηalliday &amp; Ηasan 1985: 10) </vt:lpstr>
      <vt:lpstr>Τα Αναλυτικά Προγράμματα Σπουδών για το γλωσσικό μάθημα</vt:lpstr>
      <vt:lpstr>Κριτικός Γραμματισμός</vt:lpstr>
      <vt:lpstr>Κριτήρια κειμενικότητας (Beaugrande και Dressler 1981)</vt:lpstr>
      <vt:lpstr>Συνοχή (cohesion)</vt:lpstr>
      <vt:lpstr>Συνοπτικό διάγραμμα συνοχικών μηχανισμών</vt:lpstr>
      <vt:lpstr>Πληροφορητικότητα (informativity)</vt:lpstr>
      <vt:lpstr>Συνεκτικότητα</vt:lpstr>
      <vt:lpstr>Νοητικά σχήματα</vt:lpstr>
      <vt:lpstr>Συνεκτικότητα και η Θεωρία της Συνάφειας  των Sperber και Wilson (1986) </vt:lpstr>
      <vt:lpstr> Προθετικότητα και Περιστασιακότητα:  </vt:lpstr>
      <vt:lpstr>Κατηγορίες γλωσσικών πράξεων σύμφωνα με τον Searle</vt:lpstr>
      <vt:lpstr>Κατηγορίες γλωσσικών πράξεων σύμφωνα με τον Searle</vt:lpstr>
      <vt:lpstr>Προθετικότητα και συνεκτικότητα</vt:lpstr>
      <vt:lpstr>Σας 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Argiris Archakis</dc:creator>
  <cp:lastModifiedBy>Αρχάκης Αργύρης</cp:lastModifiedBy>
  <cp:revision>26</cp:revision>
  <dcterms:created xsi:type="dcterms:W3CDTF">2015-09-10T19:01:00Z</dcterms:created>
  <dcterms:modified xsi:type="dcterms:W3CDTF">2024-12-23T11:14:40Z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9843B4FB19FE48908AE6EF7E70F065D4_12</vt:lpwstr>
  </property>
  <property fmtid="{D5CDD505-2E9C-101B-9397-08002B2CF9AE}" pid="3" name="KSOProductBuildVer">
    <vt:lpwstr>1033-12.2.0.19307</vt:lpwstr>
  </property>
</Properties>
</file>