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6"/>
  </p:notesMasterIdLst>
  <p:sldIdLst>
    <p:sldId id="256" r:id="rId3"/>
    <p:sldId id="399" r:id="rId4"/>
    <p:sldId id="417" r:id="rId5"/>
    <p:sldId id="418" r:id="rId6"/>
    <p:sldId id="419" r:id="rId7"/>
    <p:sldId id="421" r:id="rId8"/>
    <p:sldId id="422" r:id="rId9"/>
    <p:sldId id="420" r:id="rId10"/>
    <p:sldId id="405" r:id="rId11"/>
    <p:sldId id="406" r:id="rId12"/>
    <p:sldId id="408" r:id="rId13"/>
    <p:sldId id="410" r:id="rId14"/>
    <p:sldId id="411" r:id="rId15"/>
    <p:sldId id="412" r:id="rId16"/>
    <p:sldId id="414" r:id="rId17"/>
    <p:sldId id="416" r:id="rId18"/>
    <p:sldId id="296" r:id="rId19"/>
    <p:sldId id="369" r:id="rId20"/>
    <p:sldId id="398" r:id="rId21"/>
    <p:sldId id="371" r:id="rId22"/>
    <p:sldId id="372" r:id="rId23"/>
    <p:sldId id="373" r:id="rId24"/>
    <p:sldId id="375" r:id="rId25"/>
    <p:sldId id="377" r:id="rId26"/>
    <p:sldId id="379" r:id="rId27"/>
    <p:sldId id="381" r:id="rId28"/>
    <p:sldId id="383" r:id="rId29"/>
    <p:sldId id="387" r:id="rId30"/>
    <p:sldId id="389" r:id="rId31"/>
    <p:sldId id="391" r:id="rId32"/>
    <p:sldId id="395" r:id="rId33"/>
    <p:sldId id="397" r:id="rId34"/>
    <p:sldId id="270" r:id="rId35"/>
  </p:sldIdLst>
  <p:sldSz cx="9144000" cy="6858000" type="screen4x3"/>
  <p:notesSz cx="6858000" cy="9144000"/>
  <p:defaultTextStyle>
    <a:defPPr>
      <a:defRPr lang="el-GR"/>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594B"/>
    <a:srgbClr val="A3FA9C"/>
    <a:srgbClr val="AAE3FC"/>
    <a:srgbClr val="FCB2CE"/>
    <a:srgbClr val="D5ABFF"/>
    <a:srgbClr val="CC99FF"/>
    <a:srgbClr val="0476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147"/>
    <p:restoredTop sz="94660"/>
  </p:normalViewPr>
  <p:slideViewPr>
    <p:cSldViewPr showGuides="1">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bleStyles" Target="tableStyles.xml"/><Relationship Id="rId38" Type="http://schemas.openxmlformats.org/officeDocument/2006/relationships/viewProps" Target="viewProps.xml"/><Relationship Id="rId37" Type="http://schemas.openxmlformats.org/officeDocument/2006/relationships/presProps" Target="presProps.xml"/><Relationship Id="rId36" Type="http://schemas.openxmlformats.org/officeDocument/2006/relationships/notesMaster" Target="notesMasters/notesMaster1.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solidFill>
              <a:effectLst/>
              <a:uLnTx/>
              <a:uFillTx/>
              <a:latin typeface="+mn-lt"/>
              <a:ea typeface="+mn-ea"/>
              <a:cs typeface="+mn-cs"/>
            </a:endParaRP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2D4ABF66-7BDD-4728-BADC-AEEFD6F96259}" type="datetimeFigureOut">
              <a:rPr kumimoji="0" lang="el-GR" sz="1200" b="0" i="0" u="none" strike="noStrike" kern="1200" cap="none" spc="0" normalizeH="0" baseline="0" noProof="0">
                <a:ln>
                  <a:noFill/>
                </a:ln>
                <a:solidFill>
                  <a:schemeClr val="tx1"/>
                </a:solidFill>
                <a:effectLst/>
                <a:uLnTx/>
                <a:uFillTx/>
                <a:latin typeface="+mn-lt"/>
                <a:ea typeface="+mn-ea"/>
                <a:cs typeface="+mn-cs"/>
              </a:rPr>
            </a:fld>
            <a:endParaRPr kumimoji="0" lang="el-GR" sz="1200" b="0" i="0" u="none" strike="noStrike" kern="1200" cap="none" spc="0" normalizeH="0" baseline="0" noProof="0">
              <a:ln>
                <a:noFill/>
              </a:ln>
              <a:solidFill>
                <a:schemeClr val="tx1"/>
              </a:solidFill>
              <a:effectLst/>
              <a:uLnTx/>
              <a:uFillTx/>
              <a:latin typeface="+mn-lt"/>
              <a:ea typeface="+mn-ea"/>
              <a:cs typeface="+mn-cs"/>
            </a:endParaRP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el-GR" sz="1200" b="0" i="0" u="none" strike="noStrike" kern="1200" cap="none" spc="0" normalizeH="0" baseline="0" noProof="0">
              <a:ln>
                <a:noFill/>
              </a:ln>
              <a:solidFill>
                <a:schemeClr val="tx1"/>
              </a:solidFill>
              <a:effectLst/>
              <a:uLnTx/>
              <a:uFillTx/>
              <a:latin typeface="+mn-lt"/>
              <a:ea typeface="+mn-ea"/>
              <a:cs typeface="+mn-cs"/>
            </a:endParaRP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p>
            <a:pPr lvl="0"/>
            <a:r>
              <a:rPr dirty="0"/>
              <a:t>Kλικ για επεξεργασία των στυλ του υποδείγματος</a:t>
            </a:r>
            <a:endParaRPr dirty="0"/>
          </a:p>
          <a:p>
            <a:pPr lvl="1"/>
            <a:r>
              <a:rPr dirty="0"/>
              <a:t>Δεύτερου επιπέδου</a:t>
            </a:r>
            <a:endParaRPr dirty="0"/>
          </a:p>
          <a:p>
            <a:pPr lvl="2"/>
            <a:r>
              <a:rPr dirty="0"/>
              <a:t>Τρίτου επιπέδου</a:t>
            </a:r>
            <a:endParaRPr dirty="0"/>
          </a:p>
          <a:p>
            <a:pPr lvl="3"/>
            <a:r>
              <a:rPr dirty="0"/>
              <a:t>Τέταρτου επιπέδου</a:t>
            </a:r>
            <a:endParaRPr dirty="0"/>
          </a:p>
          <a:p>
            <a:pPr lvl="4"/>
            <a:r>
              <a:rPr dirty="0"/>
              <a:t>Πέμπτου επιπέδου</a:t>
            </a:r>
            <a:endParaRPr dirty="0"/>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solidFill>
              <a:effectLst/>
              <a:uLnTx/>
              <a:uFillTx/>
              <a:latin typeface="+mn-lt"/>
              <a:ea typeface="+mn-ea"/>
              <a:cs typeface="+mn-cs"/>
            </a:endParaRP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p>
            <a:pPr lvl="0" algn="r" eaLnBrk="1" hangingPunct="1">
              <a:buNone/>
            </a:pPr>
            <a:fld id="{9A0DB2DC-4C9A-4742-B13C-FB6460FD3503}" type="slidenum">
              <a:rPr lang="el-GR" sz="1200" dirty="0">
                <a:latin typeface="Calibri" panose="020F0502020204030204" pitchFamily="34" charset="0"/>
              </a:rPr>
            </a:fld>
            <a:endParaRPr lang="el-GR" sz="1200" dirty="0">
              <a:latin typeface="Calibri" panose="020F0502020204030204" pitchFamily="34" charset="0"/>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Διαφάνεια τίτλου">
    <p:bg>
      <p:bgPr>
        <a:blipFill rotWithShape="0">
          <a:blip r:embed="rId2"/>
          <a:stretch>
            <a:fillRect/>
          </a:stretch>
        </a:blipFill>
        <a:effectLst/>
      </p:bgPr>
    </p:bg>
    <p:spTree>
      <p:nvGrpSpPr>
        <p:cNvPr id="1" name=""/>
        <p:cNvGrpSpPr/>
        <p:nvPr/>
      </p:nvGrpSpPr>
      <p:grpSpPr>
        <a:xfrm>
          <a:off x="0" y="0"/>
          <a:ext cx="0" cy="0"/>
          <a:chOff x="0" y="0"/>
          <a:chExt cx="0" cy="0"/>
        </a:xfrm>
      </p:grpSpPr>
      <p:sp>
        <p:nvSpPr>
          <p:cNvPr id="9" name="8 - Ορθογώνιο"/>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1" name="10 - Ορθογώνιο"/>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2" name="1 - Τίτλος"/>
          <p:cNvSpPr>
            <a:spLocks noGrp="1"/>
          </p:cNvSpPr>
          <p:nvPr>
            <p:ph type="ctrTitle" hasCustomPrompt="1"/>
          </p:nvPr>
        </p:nvSpPr>
        <p:spPr>
          <a:xfrm>
            <a:off x="685800" y="3355848"/>
            <a:ext cx="8077200" cy="1673352"/>
          </a:xfrm>
        </p:spPr>
        <p:txBody>
          <a:bodyPr tIns="0" bIns="0" anchor="t"/>
          <a:lstStyle>
            <a:lvl1pPr algn="l">
              <a:defRPr sz="4700" b="1"/>
            </a:lvl1pPr>
          </a:lstStyle>
          <a:p>
            <a:r>
              <a:rPr lang="el-GR" smtClean="0"/>
              <a:t>Kλικ για επεξεργασία του τίτλου</a:t>
            </a:r>
            <a:endParaRPr lang="en-US"/>
          </a:p>
        </p:txBody>
      </p:sp>
      <p:sp>
        <p:nvSpPr>
          <p:cNvPr id="3" name="2 - Υπότιτλος"/>
          <p:cNvSpPr>
            <a:spLocks noGrp="1"/>
          </p:cNvSpPr>
          <p:nvPr>
            <p:ph type="subTitle" idx="1" hasCustomPrompt="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a:p>
        </p:txBody>
      </p:sp>
      <p:sp>
        <p:nvSpPr>
          <p:cNvPr id="12" name="3 - Θέση ημερομηνίας"/>
          <p:cNvSpPr>
            <a:spLocks noGrp="1"/>
          </p:cNvSpPr>
          <p:nvPr>
            <p:ph type="dt" sz="half" idx="2"/>
          </p:nvPr>
        </p:nvSpPr>
        <p:spPr>
          <a:xfrm>
            <a:off x="457200" y="6477000"/>
            <a:ext cx="2133600" cy="274638"/>
          </a:xfrm>
          <a:prstGeom prst="rect">
            <a:avLst/>
          </a:prstGeom>
        </p:spPr>
        <p:txBody>
          <a:bodyPr vert="horz" lIns="109728"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5F0F390B-76CB-4523-A8B9-DFE37EBBEBB1}"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13" name="4 - Θέση υποσέλιδου"/>
          <p:cNvSpPr>
            <a:spLocks noGrp="1"/>
          </p:cNvSpPr>
          <p:nvPr>
            <p:ph type="ftr" sz="quarter" idx="3"/>
          </p:nvPr>
        </p:nvSpPr>
        <p:spPr>
          <a:xfrm>
            <a:off x="2640013" y="6477000"/>
            <a:ext cx="5508625" cy="274638"/>
          </a:xfrm>
          <a:prstGeom prst="rect">
            <a:avLst/>
          </a:prstGeom>
        </p:spPr>
        <p:txBody>
          <a:bodyPr vert="horz" lIns="45720"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14" name="5 - Θέση αριθμού διαφάνειας"/>
          <p:cNvSpPr>
            <a:spLocks noGrp="1"/>
          </p:cNvSpPr>
          <p:nvPr>
            <p:ph type="sldNum" sz="quarter" idx="4"/>
          </p:nvPr>
        </p:nvSpPr>
        <p:spPr>
          <a:xfrm>
            <a:off x="8204200" y="6477000"/>
            <a:ext cx="733425" cy="274638"/>
          </a:xfrm>
          <a:prstGeom prst="rect">
            <a:avLst/>
          </a:prstGeom>
        </p:spPr>
        <p:txBody>
          <a:bodyPr vert="horz" bIns="0" rtlCol="0" anchor="b"/>
          <a:p>
            <a:pPr algn="r">
              <a:buNone/>
            </a:pPr>
            <a:fld id="{9A0DB2DC-4C9A-4742-B13C-FB6460FD3503}" type="slidenum">
              <a:rPr lang="el-GR" dirty="0">
                <a:solidFill>
                  <a:srgbClr val="FFFFFF"/>
                </a:solidFill>
                <a:latin typeface="Corbel" panose="020B0503020204020204" pitchFamily="34" charset="0"/>
              </a:rPr>
            </a:fld>
            <a:endParaRPr lang="el-GR" dirty="0">
              <a:solidFill>
                <a:srgbClr val="FFFFFF"/>
              </a:solidFill>
              <a:latin typeface="Corbel" panose="020B0503020204020204" pitchFamily="34" charset="0"/>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hasCustomPrompt="1"/>
          </p:nvPr>
        </p:nvSpPr>
        <p:spPr/>
        <p:txBody>
          <a:bodyPr vert="eaVert"/>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n-US"/>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CB21155-FBFB-4032-AEF6-D32047277600}"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l-GR" dirty="0"/>
            </a:fld>
            <a:endParaRPr lang="el-GR"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Κατακόρυφος τίτλος και Κείμενο">
    <p:bg>
      <p:bgPr>
        <a:solidFill>
          <a:schemeClr val="bg1"/>
        </a:solidFill>
        <a:effectLst/>
      </p:bgPr>
    </p:bg>
    <p:spTree>
      <p:nvGrpSpPr>
        <p:cNvPr id="1" name=""/>
        <p:cNvGrpSpPr/>
        <p:nvPr/>
      </p:nvGrpSpPr>
      <p:grpSpPr>
        <a:xfrm>
          <a:off x="0" y="0"/>
          <a:ext cx="0" cy="0"/>
          <a:chOff x="0" y="0"/>
          <a:chExt cx="0" cy="0"/>
        </a:xfrm>
      </p:grpSpPr>
      <p:sp>
        <p:nvSpPr>
          <p:cNvPr id="9" name="8 - Ορθογώνιο"/>
          <p:cNvSpPr/>
          <p:nvPr/>
        </p:nvSpPr>
        <p:spPr bwMode="invGray">
          <a:xfrm>
            <a:off x="6599238" y="0"/>
            <a:ext cx="46038"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1" name="10 - Ορθογώνιο"/>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2" name="1 - Κατακόρυφος τίτλος"/>
          <p:cNvSpPr>
            <a:spLocks noGrp="1"/>
          </p:cNvSpPr>
          <p:nvPr>
            <p:ph type="title" orient="vert" hasCustomPrompt="1"/>
          </p:nvPr>
        </p:nvSpPr>
        <p:spPr>
          <a:xfrm>
            <a:off x="6781800" y="274640"/>
            <a:ext cx="19050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hasCustomPrompt="1"/>
          </p:nvPr>
        </p:nvSpPr>
        <p:spPr>
          <a:xfrm>
            <a:off x="457200" y="304800"/>
            <a:ext cx="6019800" cy="5851525"/>
          </a:xfrm>
        </p:spPr>
        <p:txBody>
          <a:bodyPr vert="eaVert"/>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n-US"/>
          </a:p>
        </p:txBody>
      </p:sp>
      <p:sp>
        <p:nvSpPr>
          <p:cNvPr id="12" name="3 - Θέση ημερομηνίας"/>
          <p:cNvSpPr>
            <a:spLocks noGrp="1"/>
          </p:cNvSpPr>
          <p:nvPr>
            <p:ph type="dt" sz="half" idx="2"/>
          </p:nvPr>
        </p:nvSpPr>
        <p:spPr>
          <a:xfrm>
            <a:off x="457200" y="6477000"/>
            <a:ext cx="2133600" cy="274638"/>
          </a:xfrm>
          <a:prstGeom prst="rect">
            <a:avLst/>
          </a:prstGeom>
        </p:spPr>
        <p:txBody>
          <a:bodyPr vert="horz" lIns="109728"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F54E58E6-0946-4EA4-9C86-49B2B870EC8D}"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13" name="4 - Θέση υποσέλιδου"/>
          <p:cNvSpPr>
            <a:spLocks noGrp="1"/>
          </p:cNvSpPr>
          <p:nvPr>
            <p:ph type="ftr" sz="quarter" idx="3"/>
          </p:nvPr>
        </p:nvSpPr>
        <p:spPr>
          <a:xfrm>
            <a:off x="2640013" y="6376988"/>
            <a:ext cx="3836988" cy="365125"/>
          </a:xfrm>
          <a:prstGeom prst="rect">
            <a:avLst/>
          </a:prstGeom>
        </p:spPr>
        <p:txBody>
          <a:bodyPr vert="horz" lIns="45720"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14" name="5 - Θέση αριθμού διαφάνειας"/>
          <p:cNvSpPr>
            <a:spLocks noGrp="1"/>
          </p:cNvSpPr>
          <p:nvPr>
            <p:ph type="sldNum" sz="quarter" idx="4"/>
          </p:nvPr>
        </p:nvSpPr>
        <p:spPr>
          <a:xfrm>
            <a:off x="8204200" y="6477000"/>
            <a:ext cx="733425" cy="274638"/>
          </a:xfrm>
          <a:prstGeom prst="rect">
            <a:avLst/>
          </a:prstGeom>
        </p:spPr>
        <p:txBody>
          <a:bodyPr vert="horz" bIns="0" rtlCol="0" anchor="b"/>
          <a:p>
            <a:pPr algn="r">
              <a:buNone/>
            </a:pPr>
            <a:fld id="{9A0DB2DC-4C9A-4742-B13C-FB6460FD3503}" type="slidenum">
              <a:rPr lang="el-GR" dirty="0">
                <a:latin typeface="Corbel" panose="020B0503020204020204" pitchFamily="34" charset="0"/>
              </a:rPr>
            </a:fld>
            <a:endParaRPr lang="el-GR" dirty="0">
              <a:latin typeface="Corbel" panose="020B0503020204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457200" y="155448"/>
            <a:ext cx="8229600" cy="1252728"/>
          </a:xfrm>
        </p:spPr>
        <p:txBody>
          <a:bodyPr/>
          <a:lstStyle/>
          <a:p>
            <a:r>
              <a:rPr lang="el-GR" smtClean="0"/>
              <a:t>Kλικ για επεξεργασία του τίτλου</a:t>
            </a:r>
            <a:endParaRPr lang="en-US"/>
          </a:p>
        </p:txBody>
      </p:sp>
      <p:sp>
        <p:nvSpPr>
          <p:cNvPr id="3" name="2 - Θέση περιεχομένου"/>
          <p:cNvSpPr>
            <a:spLocks noGrp="1"/>
          </p:cNvSpPr>
          <p:nvPr>
            <p:ph idx="1" hasCustomPrompt="1"/>
          </p:nvPr>
        </p:nvSpPr>
        <p:spPr/>
        <p:txBody>
          <a:body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n-US"/>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CB21155-FBFB-4032-AEF6-D32047277600}"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l-GR" dirty="0"/>
            </a:fld>
            <a:endParaRPr lang="el-GR"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Κεφαλίδα ενότητας">
    <p:bg>
      <p:bgPr>
        <a:blipFill rotWithShape="0">
          <a:blip r:embed="rId2"/>
          <a:stretch>
            <a:fillRect/>
          </a:stretch>
        </a:blipFill>
        <a:effectLst/>
      </p:bgPr>
    </p:bg>
    <p:spTree>
      <p:nvGrpSpPr>
        <p:cNvPr id="1" name=""/>
        <p:cNvGrpSpPr/>
        <p:nvPr/>
      </p:nvGrpSpPr>
      <p:grpSpPr>
        <a:xfrm>
          <a:off x="0" y="0"/>
          <a:ext cx="0" cy="0"/>
          <a:chOff x="0" y="0"/>
          <a:chExt cx="0" cy="0"/>
        </a:xfrm>
      </p:grpSpPr>
      <p:sp>
        <p:nvSpPr>
          <p:cNvPr id="9" name="8 - Ορθογώνιο"/>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1" name="10 - Ορθογώνιο"/>
          <p:cNvSpPr/>
          <p:nvPr/>
        </p:nvSpPr>
        <p:spPr bwMode="invGray">
          <a:xfrm>
            <a:off x="0" y="2601913"/>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2" name="1 - Τίτλος"/>
          <p:cNvSpPr>
            <a:spLocks noGrp="1"/>
          </p:cNvSpPr>
          <p:nvPr>
            <p:ph type="title" hasCustomPrompt="1"/>
          </p:nvPr>
        </p:nvSpPr>
        <p:spPr>
          <a:xfrm>
            <a:off x="749808" y="118872"/>
            <a:ext cx="8013192" cy="1636776"/>
          </a:xfrm>
        </p:spPr>
        <p:txBody>
          <a:bodyPr tIns="0" rIns="91440" bIns="0" anchor="b"/>
          <a:lstStyle>
            <a:lvl1pPr algn="l">
              <a:defRPr sz="4700" b="1" cap="none" baseline="0"/>
            </a:lvl1pPr>
          </a:lstStyle>
          <a:p>
            <a:r>
              <a:rPr lang="el-GR" smtClean="0"/>
              <a:t>Kλικ για επεξεργασία του τίτλου</a:t>
            </a:r>
            <a:endParaRPr lang="en-US"/>
          </a:p>
        </p:txBody>
      </p:sp>
      <p:sp>
        <p:nvSpPr>
          <p:cNvPr id="3" name="2 - Θέση κειμένου"/>
          <p:cNvSpPr>
            <a:spLocks noGrp="1"/>
          </p:cNvSpPr>
          <p:nvPr>
            <p:ph type="body" idx="1" hasCustomPrompt="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endParaRPr lang="el-GR" smtClean="0"/>
          </a:p>
        </p:txBody>
      </p:sp>
      <p:sp>
        <p:nvSpPr>
          <p:cNvPr id="12" name="3 - Θέση ημερομηνίας"/>
          <p:cNvSpPr>
            <a:spLocks noGrp="1"/>
          </p:cNvSpPr>
          <p:nvPr>
            <p:ph type="dt" sz="half" idx="2"/>
          </p:nvPr>
        </p:nvSpPr>
        <p:spPr>
          <a:xfrm>
            <a:off x="457200" y="6477000"/>
            <a:ext cx="2133600" cy="274638"/>
          </a:xfrm>
          <a:prstGeom prst="rect">
            <a:avLst/>
          </a:prstGeom>
        </p:spPr>
        <p:txBody>
          <a:bodyPr vert="horz" lIns="109728"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5A2F2158-CA99-4769-9CD0-4FD601C2AC3E}"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13" name="4 - Θέση υποσέλιδου"/>
          <p:cNvSpPr>
            <a:spLocks noGrp="1"/>
          </p:cNvSpPr>
          <p:nvPr>
            <p:ph type="ftr" sz="quarter" idx="3"/>
          </p:nvPr>
        </p:nvSpPr>
        <p:spPr>
          <a:xfrm>
            <a:off x="2640013" y="6477000"/>
            <a:ext cx="5508625" cy="274638"/>
          </a:xfrm>
          <a:prstGeom prst="rect">
            <a:avLst/>
          </a:prstGeom>
        </p:spPr>
        <p:txBody>
          <a:bodyPr vert="horz" lIns="45720"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14" name="5 - Θέση αριθμού διαφάνειας"/>
          <p:cNvSpPr>
            <a:spLocks noGrp="1"/>
          </p:cNvSpPr>
          <p:nvPr>
            <p:ph type="sldNum" sz="quarter" idx="4"/>
          </p:nvPr>
        </p:nvSpPr>
        <p:spPr>
          <a:xfrm>
            <a:off x="8204200" y="6477000"/>
            <a:ext cx="733425" cy="274638"/>
          </a:xfrm>
          <a:prstGeom prst="rect">
            <a:avLst/>
          </a:prstGeom>
        </p:spPr>
        <p:txBody>
          <a:bodyPr vert="horz" bIns="0" rtlCol="0" anchor="b"/>
          <a:p>
            <a:pPr algn="r">
              <a:buNone/>
            </a:pPr>
            <a:fld id="{9A0DB2DC-4C9A-4742-B13C-FB6460FD3503}" type="slidenum">
              <a:rPr lang="el-GR" dirty="0">
                <a:solidFill>
                  <a:srgbClr val="FFFFFF"/>
                </a:solidFill>
                <a:latin typeface="Corbel" panose="020B0503020204020204" pitchFamily="34" charset="0"/>
              </a:rPr>
            </a:fld>
            <a:endParaRPr lang="el-GR" dirty="0">
              <a:solidFill>
                <a:srgbClr val="FFFFFF"/>
              </a:solidFill>
              <a:latin typeface="Corbel" panose="020B0503020204020204" pitchFamily="34" charset="0"/>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hasCustomPrompt="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n-US"/>
          </a:p>
        </p:txBody>
      </p:sp>
      <p:sp>
        <p:nvSpPr>
          <p:cNvPr id="4" name="3 - Θέση περιεχομένου"/>
          <p:cNvSpPr>
            <a:spLocks noGrp="1"/>
          </p:cNvSpPr>
          <p:nvPr>
            <p:ph sz="half" idx="2" hasCustomPrompt="1"/>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n-US"/>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CB21155-FBFB-4032-AEF6-D32047277600}"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l-GR" dirty="0"/>
            </a:fld>
            <a:endParaRPr lang="el-GR"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hasCustomPrompt="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endParaRPr lang="el-GR" smtClean="0"/>
          </a:p>
        </p:txBody>
      </p:sp>
      <p:sp>
        <p:nvSpPr>
          <p:cNvPr id="4" name="3 - Θέση περιεχομένου"/>
          <p:cNvSpPr>
            <a:spLocks noGrp="1"/>
          </p:cNvSpPr>
          <p:nvPr>
            <p:ph sz="half" idx="2" hasCustomPrompt="1"/>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n-US"/>
          </a:p>
        </p:txBody>
      </p:sp>
      <p:sp>
        <p:nvSpPr>
          <p:cNvPr id="5" name="4 - Θέση κειμένου"/>
          <p:cNvSpPr>
            <a:spLocks noGrp="1"/>
          </p:cNvSpPr>
          <p:nvPr>
            <p:ph type="body" sz="quarter" idx="3" hasCustomPrompt="1"/>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endParaRPr lang="el-GR" smtClean="0"/>
          </a:p>
        </p:txBody>
      </p:sp>
      <p:sp>
        <p:nvSpPr>
          <p:cNvPr id="6" name="5 - Θέση περιεχομένου"/>
          <p:cNvSpPr>
            <a:spLocks noGrp="1"/>
          </p:cNvSpPr>
          <p:nvPr>
            <p:ph sz="quarter" idx="4" hasCustomPrompt="1"/>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n-US"/>
          </a:p>
        </p:txBody>
      </p:sp>
      <p:sp>
        <p:nvSpPr>
          <p:cNvPr id="7" name="Date Placeholder 6"/>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CB21155-FBFB-4032-AEF6-D32047277600}"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8" name="Footer Placeholder 7"/>
          <p:cNvSpPr>
            <a:spLocks noGrp="1"/>
          </p:cNvSpPr>
          <p:nvPr>
            <p:ph type="ftr" sz="quarter" idx="11"/>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p>
            <a:pPr lvl="0" eaLnBrk="1" hangingPunct="1">
              <a:buNone/>
            </a:pPr>
            <a:fld id="{9A0DB2DC-4C9A-4742-B13C-FB6460FD3503}" type="slidenum">
              <a:rPr lang="el-GR" dirty="0"/>
            </a:fld>
            <a:endParaRPr lang="el-GR"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smtClean="0"/>
              <a:t>Kλικ για επεξεργασία του τίτλου</a:t>
            </a:r>
            <a:endParaRPr lang="en-US"/>
          </a:p>
        </p:txBody>
      </p:sp>
      <p:sp>
        <p:nvSpPr>
          <p:cNvPr id="3" name="Date Placeholder 2"/>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CB21155-FBFB-4032-AEF6-D32047277600}"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4" name="Footer Placeholder 3"/>
          <p:cNvSpPr>
            <a:spLocks noGrp="1"/>
          </p:cNvSpPr>
          <p:nvPr>
            <p:ph type="ftr" sz="quarter" idx="11"/>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p>
            <a:pPr lvl="0" eaLnBrk="1" hangingPunct="1">
              <a:buNone/>
            </a:pPr>
            <a:fld id="{9A0DB2DC-4C9A-4742-B13C-FB6460FD3503}" type="slidenum">
              <a:rPr lang="el-GR" dirty="0"/>
            </a:fld>
            <a:endParaRPr lang="el-GR"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Κενή">
    <p:bg>
      <p:bgPr>
        <a:solidFill>
          <a:schemeClr val="bg1"/>
        </a:solidFill>
        <a:effectLst/>
      </p:bgPr>
    </p:bg>
    <p:spTree>
      <p:nvGrpSpPr>
        <p:cNvPr id="1" name=""/>
        <p:cNvGrpSpPr/>
        <p:nvPr/>
      </p:nvGrpSpPr>
      <p:grpSpPr>
        <a:xfrm>
          <a:off x="0" y="0"/>
          <a:ext cx="0" cy="0"/>
          <a:chOff x="0" y="0"/>
          <a:chExt cx="0" cy="0"/>
        </a:xfrm>
      </p:grpSpPr>
      <p:sp>
        <p:nvSpPr>
          <p:cNvPr id="9" name="1 - Θέση ημερομηνίας"/>
          <p:cNvSpPr>
            <a:spLocks noGrp="1"/>
          </p:cNvSpPr>
          <p:nvPr>
            <p:ph type="dt" sz="half" idx="2"/>
          </p:nvPr>
        </p:nvSpPr>
        <p:spPr>
          <a:xfrm>
            <a:off x="457200" y="6477000"/>
            <a:ext cx="2133600" cy="274638"/>
          </a:xfrm>
          <a:prstGeom prst="rect">
            <a:avLst/>
          </a:prstGeom>
        </p:spPr>
        <p:txBody>
          <a:bodyPr vert="horz" lIns="109728"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3E46BA01-C692-4115-910A-BCBA93733E1E}"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11" name="2 - Θέση υποσέλιδου"/>
          <p:cNvSpPr>
            <a:spLocks noGrp="1"/>
          </p:cNvSpPr>
          <p:nvPr>
            <p:ph type="ftr" sz="quarter" idx="3"/>
          </p:nvPr>
        </p:nvSpPr>
        <p:spPr>
          <a:xfrm>
            <a:off x="2640013" y="6477000"/>
            <a:ext cx="5508625" cy="274638"/>
          </a:xfrm>
          <a:prstGeom prst="rect">
            <a:avLst/>
          </a:prstGeom>
        </p:spPr>
        <p:txBody>
          <a:bodyPr vert="horz" lIns="45720"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12" name="3 - Θέση αριθμού διαφάνειας"/>
          <p:cNvSpPr>
            <a:spLocks noGrp="1"/>
          </p:cNvSpPr>
          <p:nvPr>
            <p:ph type="sldNum" sz="quarter" idx="4"/>
          </p:nvPr>
        </p:nvSpPr>
        <p:spPr>
          <a:xfrm>
            <a:off x="8204200" y="6477000"/>
            <a:ext cx="733425" cy="274638"/>
          </a:xfrm>
          <a:prstGeom prst="rect">
            <a:avLst/>
          </a:prstGeom>
        </p:spPr>
        <p:txBody>
          <a:bodyPr vert="horz" bIns="0" rtlCol="0" anchor="b"/>
          <a:p>
            <a:pPr algn="r">
              <a:buNone/>
            </a:pPr>
            <a:fld id="{9A0DB2DC-4C9A-4742-B13C-FB6460FD3503}" type="slidenum">
              <a:rPr lang="el-GR" dirty="0">
                <a:latin typeface="Corbel" panose="020B0503020204020204" pitchFamily="34" charset="0"/>
              </a:rPr>
            </a:fld>
            <a:endParaRPr lang="el-GR" dirty="0">
              <a:latin typeface="Corbel" panose="020B0503020204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bg>
      <p:bgPr>
        <a:solidFill>
          <a:schemeClr val="bg1"/>
        </a:solidFill>
        <a:effectLst/>
      </p:bgPr>
    </p:bg>
    <p:spTree>
      <p:nvGrpSpPr>
        <p:cNvPr id="1" name=""/>
        <p:cNvGrpSpPr/>
        <p:nvPr/>
      </p:nvGrpSpPr>
      <p:grpSpPr>
        <a:xfrm>
          <a:off x="0" y="0"/>
          <a:ext cx="0" cy="0"/>
          <a:chOff x="0" y="0"/>
          <a:chExt cx="0" cy="0"/>
        </a:xfrm>
      </p:grpSpPr>
      <p:sp>
        <p:nvSpPr>
          <p:cNvPr id="9" name="8 - Ορθογώνιο"/>
          <p:cNvSpPr/>
          <p:nvPr/>
        </p:nvSpPr>
        <p:spPr bwMode="invGray">
          <a:xfrm>
            <a:off x="2855913" y="0"/>
            <a:ext cx="46038"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1" name="10 - Ορθογώνιο"/>
          <p:cNvSpPr/>
          <p:nvPr/>
        </p:nvSpPr>
        <p:spPr bwMode="invGray">
          <a:xfrm>
            <a:off x="2855913" y="0"/>
            <a:ext cx="46038"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2" name="1 - Τίτλος"/>
          <p:cNvSpPr>
            <a:spLocks noGrp="1"/>
          </p:cNvSpPr>
          <p:nvPr>
            <p:ph type="title" hasCustomPrompt="1"/>
          </p:nvPr>
        </p:nvSpPr>
        <p:spPr>
          <a:xfrm>
            <a:off x="167838" y="152400"/>
            <a:ext cx="2523744" cy="978408"/>
          </a:xfrm>
        </p:spPr>
        <p:txBody>
          <a:bodyPr lIns="73152" bIns="0" anchor="b">
            <a:sp3d prstMaterial="matte"/>
          </a:bodyPr>
          <a:lstStyle>
            <a:lvl1pPr algn="l">
              <a:defRPr sz="2000" b="0"/>
            </a:lvl1pPr>
          </a:lstStyle>
          <a:p>
            <a:r>
              <a:rPr lang="el-GR" smtClean="0"/>
              <a:t>Kλικ για επεξεργασία του τίτλου</a:t>
            </a:r>
            <a:endParaRPr lang="en-US"/>
          </a:p>
        </p:txBody>
      </p:sp>
      <p:sp>
        <p:nvSpPr>
          <p:cNvPr id="3" name="2 - Θέση περιεχομένου"/>
          <p:cNvSpPr>
            <a:spLocks noGrp="1"/>
          </p:cNvSpPr>
          <p:nvPr>
            <p:ph idx="1" hasCustomPrompt="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n-US"/>
          </a:p>
        </p:txBody>
      </p:sp>
      <p:sp>
        <p:nvSpPr>
          <p:cNvPr id="4" name="3 - Θέση κειμένου"/>
          <p:cNvSpPr>
            <a:spLocks noGrp="1"/>
          </p:cNvSpPr>
          <p:nvPr>
            <p:ph type="body" sz="half" idx="2" hasCustomPrompt="1"/>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endParaRPr lang="el-GR" smtClean="0"/>
          </a:p>
        </p:txBody>
      </p:sp>
      <p:sp>
        <p:nvSpPr>
          <p:cNvPr id="12" name="4 - Θέση ημερομηνίας"/>
          <p:cNvSpPr>
            <a:spLocks noGrp="1"/>
          </p:cNvSpPr>
          <p:nvPr>
            <p:ph type="dt" sz="half" idx="12"/>
          </p:nvPr>
        </p:nvSpPr>
        <p:spPr>
          <a:xfrm>
            <a:off x="457200" y="6477000"/>
            <a:ext cx="2133600" cy="274638"/>
          </a:xfrm>
          <a:prstGeom prst="rect">
            <a:avLst/>
          </a:prstGeom>
        </p:spPr>
        <p:txBody>
          <a:bodyPr vert="horz" lIns="109728"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204F1EB4-0FDD-435A-838D-58A05EEE273D}"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13" name="5 - Θέση υποσέλιδου"/>
          <p:cNvSpPr>
            <a:spLocks noGrp="1"/>
          </p:cNvSpPr>
          <p:nvPr>
            <p:ph type="ftr" sz="quarter" idx="3"/>
          </p:nvPr>
        </p:nvSpPr>
        <p:spPr>
          <a:xfrm>
            <a:off x="2640013" y="6477000"/>
            <a:ext cx="5508625" cy="274638"/>
          </a:xfrm>
          <a:prstGeom prst="rect">
            <a:avLst/>
          </a:prstGeom>
        </p:spPr>
        <p:txBody>
          <a:bodyPr vert="horz" lIns="45720"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14" name="6 - Θέση αριθμού διαφάνειας"/>
          <p:cNvSpPr>
            <a:spLocks noGrp="1"/>
          </p:cNvSpPr>
          <p:nvPr>
            <p:ph type="sldNum" sz="quarter" idx="4"/>
          </p:nvPr>
        </p:nvSpPr>
        <p:spPr>
          <a:xfrm>
            <a:off x="8204200" y="6477000"/>
            <a:ext cx="733425" cy="274638"/>
          </a:xfrm>
          <a:prstGeom prst="rect">
            <a:avLst/>
          </a:prstGeom>
        </p:spPr>
        <p:txBody>
          <a:bodyPr vert="horz" bIns="0" rtlCol="0" anchor="b"/>
          <a:p>
            <a:pPr algn="r">
              <a:buNone/>
            </a:pPr>
            <a:fld id="{9A0DB2DC-4C9A-4742-B13C-FB6460FD3503}" type="slidenum">
              <a:rPr lang="el-GR" dirty="0">
                <a:latin typeface="Corbel" panose="020B0503020204020204" pitchFamily="34" charset="0"/>
              </a:rPr>
            </a:fld>
            <a:endParaRPr lang="el-GR" dirty="0">
              <a:latin typeface="Corbel" panose="020B0503020204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bg>
      <p:bgPr>
        <a:solidFill>
          <a:schemeClr val="bg2"/>
        </a:solidFill>
        <a:effectLst/>
      </p:bgPr>
    </p:bg>
    <p:spTree>
      <p:nvGrpSpPr>
        <p:cNvPr id="1" name=""/>
        <p:cNvGrpSpPr/>
        <p:nvPr/>
      </p:nvGrpSpPr>
      <p:grpSpPr>
        <a:xfrm>
          <a:off x="0" y="0"/>
          <a:ext cx="0" cy="0"/>
          <a:chOff x="0" y="0"/>
          <a:chExt cx="0" cy="0"/>
        </a:xfrm>
      </p:grpSpPr>
      <p:sp>
        <p:nvSpPr>
          <p:cNvPr id="9" name="8 - Ορθογώνιο"/>
          <p:cNvSpPr/>
          <p:nvPr/>
        </p:nvSpPr>
        <p:spPr>
          <a:xfrm>
            <a:off x="2855913" y="0"/>
            <a:ext cx="46038"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1" name="10 - Ορθογώνιο"/>
          <p:cNvSpPr/>
          <p:nvPr/>
        </p:nvSpPr>
        <p:spPr bwMode="invGray">
          <a:xfrm>
            <a:off x="2855913" y="0"/>
            <a:ext cx="46038"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2" name="1 - Τίτλος"/>
          <p:cNvSpPr>
            <a:spLocks noGrp="1"/>
          </p:cNvSpPr>
          <p:nvPr>
            <p:ph type="title" hasCustomPrompt="1"/>
          </p:nvPr>
        </p:nvSpPr>
        <p:spPr>
          <a:xfrm>
            <a:off x="164592" y="155448"/>
            <a:ext cx="2525150" cy="978408"/>
          </a:xfrm>
        </p:spPr>
        <p:txBody>
          <a:bodyPr lIns="73152" bIns="0" anchor="b">
            <a:sp3d prstMaterial="matte"/>
          </a:bodyPr>
          <a:lstStyle>
            <a:lvl1pPr algn="l">
              <a:defRPr sz="2000" b="0"/>
            </a:lvl1pPr>
          </a:lstStyle>
          <a:p>
            <a:r>
              <a:rPr lang="el-GR" smtClean="0"/>
              <a:t>Kλικ για επεξεργασία του τίτλου</a:t>
            </a:r>
            <a:endParaRPr lang="en-US"/>
          </a:p>
        </p:txBody>
      </p:sp>
      <p:sp>
        <p:nvSpPr>
          <p:cNvPr id="3" name="2 - Θέση εικόνας"/>
          <p:cNvSpPr>
            <a:spLocks noGrp="1"/>
          </p:cNvSpPr>
          <p:nvPr>
            <p:ph type="pic" idx="1" hasCustomPrompt="1"/>
          </p:nvPr>
        </p:nvSpPr>
        <p:spPr>
          <a:xfrm>
            <a:off x="2903805" y="1484808"/>
            <a:ext cx="6247397" cy="5373192"/>
          </a:xfrm>
          <a:solidFill>
            <a:schemeClr val="bg2">
              <a:shade val="75000"/>
            </a:schemeClr>
          </a:solidFill>
        </p:spPr>
        <p:txBody>
          <a:bodyPr vert="horz" wrap="square" lIns="54864" tIns="9144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None/>
              <a:defRPr/>
            </a:pPr>
            <a:r>
              <a:rPr kumimoji="0" lang="el-GR" sz="3200" b="0" i="0" u="none" strike="noStrike" kern="1200" cap="none" spc="0" normalizeH="0" baseline="0" noProof="0" dirty="0" smtClean="0">
                <a:ln>
                  <a:noFill/>
                </a:ln>
                <a:solidFill>
                  <a:schemeClr val="tx1"/>
                </a:solidFill>
                <a:effectLst/>
                <a:uLnTx/>
                <a:uFillTx/>
                <a:latin typeface="+mn-lt"/>
                <a:ea typeface="+mn-ea"/>
                <a:cs typeface="+mn-cs"/>
              </a:rPr>
              <a:t>Κάντε κλικ στο εικονίδιο για να προσθέσετε μια εικόνα</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3 - Θέση κειμένου"/>
          <p:cNvSpPr>
            <a:spLocks noGrp="1"/>
          </p:cNvSpPr>
          <p:nvPr>
            <p:ph type="body" sz="half" idx="2" hasCustomPrompt="1"/>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endParaRPr lang="el-GR" smtClean="0"/>
          </a:p>
        </p:txBody>
      </p:sp>
      <p:sp>
        <p:nvSpPr>
          <p:cNvPr id="12" name="4 - Θέση ημερομηνίας"/>
          <p:cNvSpPr>
            <a:spLocks noGrp="1"/>
          </p:cNvSpPr>
          <p:nvPr>
            <p:ph type="dt" sz="half" idx="12"/>
          </p:nvPr>
        </p:nvSpPr>
        <p:spPr>
          <a:xfrm>
            <a:off x="165100" y="1169988"/>
            <a:ext cx="2522538" cy="201613"/>
          </a:xfrm>
          <a:prstGeom prst="rect">
            <a:avLst/>
          </a:prstGeom>
        </p:spPr>
        <p:txBody>
          <a:bodyPr vert="horz" lIns="109728"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33C923ED-E248-453C-8635-7B7036D07164}"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13" name="5 - Θέση υποσέλιδου"/>
          <p:cNvSpPr>
            <a:spLocks noGrp="1"/>
          </p:cNvSpPr>
          <p:nvPr>
            <p:ph type="ftr" sz="quarter" idx="3"/>
          </p:nvPr>
        </p:nvSpPr>
        <p:spPr>
          <a:xfrm>
            <a:off x="3035300" y="1169988"/>
            <a:ext cx="5194300" cy="201613"/>
          </a:xfrm>
          <a:prstGeom prst="rect">
            <a:avLst/>
          </a:prstGeom>
        </p:spPr>
        <p:txBody>
          <a:bodyPr vert="horz" lIns="45720" rIns="45720" bIns="0" rtlCol="0" anchor="b"/>
          <a:lstStyle>
            <a:lvl1pPr>
              <a:defRPr>
                <a:solidFill>
                  <a:schemeClr val="bg1">
                    <a:shade val="50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bg1">
                  <a:shade val="50000"/>
                </a:schemeClr>
              </a:solidFill>
              <a:effectLst/>
              <a:uLnTx/>
              <a:uFillTx/>
              <a:latin typeface="+mn-lt"/>
              <a:ea typeface="+mn-ea"/>
              <a:cs typeface="+mn-cs"/>
            </a:endParaRPr>
          </a:p>
        </p:txBody>
      </p:sp>
      <p:sp>
        <p:nvSpPr>
          <p:cNvPr id="14" name="6 - Θέση αριθμού διαφάνειας"/>
          <p:cNvSpPr>
            <a:spLocks noGrp="1"/>
          </p:cNvSpPr>
          <p:nvPr>
            <p:ph type="sldNum" sz="quarter" idx="4"/>
          </p:nvPr>
        </p:nvSpPr>
        <p:spPr>
          <a:xfrm>
            <a:off x="8339138" y="1169988"/>
            <a:ext cx="733425" cy="201613"/>
          </a:xfrm>
          <a:prstGeom prst="rect">
            <a:avLst/>
          </a:prstGeom>
        </p:spPr>
        <p:txBody>
          <a:bodyPr vert="horz" bIns="0" rtlCol="0" anchor="b"/>
          <a:p>
            <a:pPr algn="r">
              <a:buNone/>
            </a:pPr>
            <a:fld id="{9A0DB2DC-4C9A-4742-B13C-FB6460FD3503}" type="slidenum">
              <a:rPr lang="el-GR" dirty="0">
                <a:latin typeface="Corbel" panose="020B0503020204020204" pitchFamily="34" charset="0"/>
              </a:rPr>
            </a:fld>
            <a:endParaRPr lang="el-GR" dirty="0">
              <a:latin typeface="Corbel" panose="020B0503020204020204" pitchFamily="34" charset="0"/>
            </a:endParaRP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 name="9 - Ορθογώνιο"/>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7" name="6 - Ορθογώνιο"/>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2" name="1 - Θέση τίτλου"/>
          <p:cNvSpPr>
            <a:spLocks noGrp="1"/>
          </p:cNvSpPr>
          <p:nvPr>
            <p:ph type="title"/>
          </p:nvPr>
        </p:nvSpPr>
        <p:spPr>
          <a:xfrm>
            <a:off x="457200" y="152400"/>
            <a:ext cx="8229600" cy="1250950"/>
          </a:xfrm>
          <a:prstGeom prst="rect">
            <a:avLst/>
          </a:prstGeom>
        </p:spPr>
        <p:txBody>
          <a:bodyPr vert="horz" lIns="91440" rIns="45720" rtlCol="0" anchor="ctr">
            <a:scene3d>
              <a:camera prst="orthographicFront"/>
              <a:lightRig rig="threePt" dir="t">
                <a:rot lat="0" lon="0" rev="4800000"/>
              </a:lightRig>
            </a:scene3d>
            <a:sp3d prstMaterial="matte">
              <a:bevelT w="50800" h="10160"/>
            </a:sp3d>
          </a:bodyPr>
          <a:p>
            <a:pPr lvl="0"/>
            <a:r>
              <a:rPr dirty="0"/>
              <a:t>Kλικ για επεξεργασία του τίτλου</a:t>
            </a:r>
            <a:endParaRPr lang="en-US" altLang="x-none" dirty="0"/>
          </a:p>
        </p:txBody>
      </p:sp>
      <p:sp>
        <p:nvSpPr>
          <p:cNvPr id="1029" name="2 - Θέση κειμένου"/>
          <p:cNvSpPr>
            <a:spLocks noGrp="1"/>
          </p:cNvSpPr>
          <p:nvPr>
            <p:ph type="body" idx="1"/>
          </p:nvPr>
        </p:nvSpPr>
        <p:spPr>
          <a:xfrm>
            <a:off x="457200" y="1774825"/>
            <a:ext cx="8229600" cy="4625975"/>
          </a:xfrm>
          <a:prstGeom prst="rect">
            <a:avLst/>
          </a:prstGeom>
          <a:noFill/>
          <a:ln w="9525">
            <a:noFill/>
          </a:ln>
        </p:spPr>
        <p:txBody>
          <a:bodyPr lIns="54864" tIns="91440"/>
          <a:p>
            <a:pPr lvl="0"/>
            <a:r>
              <a:rPr dirty="0"/>
              <a:t>Kλικ για επεξεργασία των στυλ του υποδείγματος</a:t>
            </a:r>
            <a:endParaRPr dirty="0"/>
          </a:p>
          <a:p>
            <a:pPr lvl="1"/>
            <a:r>
              <a:rPr dirty="0"/>
              <a:t>Δεύτερου επιπέδου</a:t>
            </a:r>
            <a:endParaRPr dirty="0"/>
          </a:p>
          <a:p>
            <a:pPr lvl="2"/>
            <a:r>
              <a:rPr dirty="0"/>
              <a:t>Τρίτου επιπέδου</a:t>
            </a:r>
            <a:endParaRPr dirty="0"/>
          </a:p>
          <a:p>
            <a:pPr lvl="3"/>
            <a:r>
              <a:rPr dirty="0"/>
              <a:t>Τέταρτου επιπέδου</a:t>
            </a:r>
            <a:endParaRPr dirty="0"/>
          </a:p>
          <a:p>
            <a:pPr lvl="4"/>
            <a:r>
              <a:rPr dirty="0"/>
              <a:t>Πέμπτου επιπέδου</a:t>
            </a:r>
            <a:endParaRPr lang="en-US" altLang="x-none" dirty="0"/>
          </a:p>
        </p:txBody>
      </p:sp>
      <p:sp>
        <p:nvSpPr>
          <p:cNvPr id="4" name="3 - Θέση ημερομηνίας"/>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ECB21155-FBFB-4032-AEF6-D32047277600}"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5" name="4 - Θέση υποσέλιδου"/>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6" name="5 - Θέση αριθμού διαφάνειας"/>
          <p:cNvSpPr>
            <a:spLocks noGrp="1"/>
          </p:cNvSpPr>
          <p:nvPr>
            <p:ph type="sldNum" sz="quarter" idx="4"/>
          </p:nvPr>
        </p:nvSpPr>
        <p:spPr>
          <a:xfrm>
            <a:off x="8204200" y="6477000"/>
            <a:ext cx="733425" cy="274638"/>
          </a:xfrm>
          <a:prstGeom prst="rect">
            <a:avLst/>
          </a:prstGeom>
        </p:spPr>
        <p:txBody>
          <a:bodyPr vert="horz" bIns="0" rtlCol="0" anchor="b"/>
          <a:lstStyle>
            <a:lvl1pPr algn="r">
              <a:defRPr sz="1200">
                <a:solidFill>
                  <a:srgbClr val="3F3F3F"/>
                </a:solidFill>
                <a:latin typeface="Corbel" panose="020B0503020204020204" pitchFamily="34" charset="0"/>
              </a:defRPr>
            </a:lvl1pPr>
          </a:lstStyle>
          <a:p>
            <a:pPr lvl="0" eaLnBrk="1" hangingPunct="1">
              <a:buNone/>
            </a:pPr>
            <a:fld id="{9A0DB2DC-4C9A-4742-B13C-FB6460FD3503}" type="slidenum">
              <a:rPr lang="el-GR" dirty="0"/>
            </a:fld>
            <a:endParaRPr lang="el-GR"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eaLnBrk="0" fontAlgn="base" hangingPunct="0">
        <a:spcBef>
          <a:spcPct val="0"/>
        </a:spcBef>
        <a:spcAft>
          <a:spcPct val="0"/>
        </a:spcAft>
        <a:defRPr sz="4500" b="1" kern="1200">
          <a:solidFill>
            <a:srgbClr val="66AF6C"/>
          </a:solidFill>
          <a:latin typeface="+mj-lt"/>
          <a:ea typeface="+mj-ea"/>
          <a:cs typeface="+mj-cs"/>
        </a:defRPr>
      </a:lvl1pPr>
      <a:lvl2pPr algn="l" rtl="0" eaLnBrk="0" fontAlgn="base" hangingPunct="0">
        <a:spcBef>
          <a:spcPct val="0"/>
        </a:spcBef>
        <a:spcAft>
          <a:spcPct val="0"/>
        </a:spcAft>
        <a:defRPr sz="4500" b="1">
          <a:solidFill>
            <a:srgbClr val="66AF6C"/>
          </a:solidFill>
          <a:latin typeface="Corbel" panose="020B0503020204020204" pitchFamily="34" charset="0"/>
        </a:defRPr>
      </a:lvl2pPr>
      <a:lvl3pPr algn="l" rtl="0" eaLnBrk="0" fontAlgn="base" hangingPunct="0">
        <a:spcBef>
          <a:spcPct val="0"/>
        </a:spcBef>
        <a:spcAft>
          <a:spcPct val="0"/>
        </a:spcAft>
        <a:defRPr sz="4500" b="1">
          <a:solidFill>
            <a:srgbClr val="66AF6C"/>
          </a:solidFill>
          <a:latin typeface="Corbel" panose="020B0503020204020204" pitchFamily="34" charset="0"/>
        </a:defRPr>
      </a:lvl3pPr>
      <a:lvl4pPr algn="l" rtl="0" eaLnBrk="0" fontAlgn="base" hangingPunct="0">
        <a:spcBef>
          <a:spcPct val="0"/>
        </a:spcBef>
        <a:spcAft>
          <a:spcPct val="0"/>
        </a:spcAft>
        <a:defRPr sz="4500" b="1">
          <a:solidFill>
            <a:srgbClr val="66AF6C"/>
          </a:solidFill>
          <a:latin typeface="Corbel" panose="020B0503020204020204" pitchFamily="34" charset="0"/>
        </a:defRPr>
      </a:lvl4pPr>
      <a:lvl5pPr algn="l" rtl="0" eaLnBrk="0" fontAlgn="base" hangingPunct="0">
        <a:spcBef>
          <a:spcPct val="0"/>
        </a:spcBef>
        <a:spcAft>
          <a:spcPct val="0"/>
        </a:spcAft>
        <a:defRPr sz="4500" b="1">
          <a:solidFill>
            <a:srgbClr val="66AF6C"/>
          </a:solidFill>
          <a:latin typeface="Corbel" panose="020B0503020204020204" pitchFamily="34" charset="0"/>
        </a:defRPr>
      </a:lvl5pPr>
      <a:lvl6pPr marL="457200" algn="l" rtl="0" fontAlgn="base">
        <a:spcBef>
          <a:spcPct val="0"/>
        </a:spcBef>
        <a:spcAft>
          <a:spcPct val="0"/>
        </a:spcAft>
        <a:defRPr sz="4500" b="1">
          <a:solidFill>
            <a:srgbClr val="66AF6C"/>
          </a:solidFill>
          <a:latin typeface="Corbel" panose="020B0503020204020204" pitchFamily="34" charset="0"/>
        </a:defRPr>
      </a:lvl6pPr>
      <a:lvl7pPr marL="914400" algn="l" rtl="0" fontAlgn="base">
        <a:spcBef>
          <a:spcPct val="0"/>
        </a:spcBef>
        <a:spcAft>
          <a:spcPct val="0"/>
        </a:spcAft>
        <a:defRPr sz="4500" b="1">
          <a:solidFill>
            <a:srgbClr val="66AF6C"/>
          </a:solidFill>
          <a:latin typeface="Corbel" panose="020B0503020204020204" pitchFamily="34" charset="0"/>
        </a:defRPr>
      </a:lvl7pPr>
      <a:lvl8pPr marL="1371600" algn="l" rtl="0" fontAlgn="base">
        <a:spcBef>
          <a:spcPct val="0"/>
        </a:spcBef>
        <a:spcAft>
          <a:spcPct val="0"/>
        </a:spcAft>
        <a:defRPr sz="4500" b="1">
          <a:solidFill>
            <a:srgbClr val="66AF6C"/>
          </a:solidFill>
          <a:latin typeface="Corbel" panose="020B0503020204020204" pitchFamily="34" charset="0"/>
        </a:defRPr>
      </a:lvl8pPr>
      <a:lvl9pPr marL="1828800" algn="l" rtl="0" fontAlgn="base">
        <a:spcBef>
          <a:spcPct val="0"/>
        </a:spcBef>
        <a:spcAft>
          <a:spcPct val="0"/>
        </a:spcAft>
        <a:defRPr sz="4500" b="1">
          <a:solidFill>
            <a:srgbClr val="66AF6C"/>
          </a:solidFill>
          <a:latin typeface="Corbel" panose="020B0503020204020204" pitchFamily="34" charset="0"/>
        </a:defRPr>
      </a:lvl9pPr>
    </p:titleStyle>
    <p:bodyStyle>
      <a:lvl1pPr marL="438150" indent="-319405" algn="l" rtl="0" eaLnBrk="0" fontAlgn="base" hangingPunct="0">
        <a:spcBef>
          <a:spcPct val="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anose="05000000000000000000" pitchFamily="2" charset="2"/>
        <a:buChar char=""/>
        <a:defRPr sz="2800" kern="1200">
          <a:solidFill>
            <a:schemeClr val="tx1"/>
          </a:solidFill>
          <a:latin typeface="+mn-lt"/>
          <a:ea typeface="+mn-ea"/>
          <a:cs typeface="+mn-cs"/>
        </a:defRPr>
      </a:lvl2pPr>
      <a:lvl3pPr marL="995680" indent="-228600" algn="l" rtl="0" eaLnBrk="0" fontAlgn="base" hangingPunct="0">
        <a:spcBef>
          <a:spcPct val="20000"/>
        </a:spcBef>
        <a:spcAft>
          <a:spcPct val="0"/>
        </a:spcAft>
        <a:buClr>
          <a:srgbClr val="A8CDD7"/>
        </a:buClr>
        <a:buFont typeface="Arial" panose="020B0604020202020204" pitchFamily="34" charset="0"/>
        <a:buChar char="▪"/>
        <a:defRPr sz="2400" kern="1200">
          <a:solidFill>
            <a:schemeClr val="tx1"/>
          </a:solidFill>
          <a:latin typeface="+mn-lt"/>
          <a:ea typeface="+mn-ea"/>
          <a:cs typeface="+mn-cs"/>
        </a:defRPr>
      </a:lvl3pPr>
      <a:lvl4pPr marL="1216025" indent="-182880" algn="l" rtl="0" eaLnBrk="0" fontAlgn="base" hangingPunct="0">
        <a:spcBef>
          <a:spcPct val="20000"/>
        </a:spcBef>
        <a:spcAft>
          <a:spcPct val="0"/>
        </a:spcAft>
        <a:buClr>
          <a:srgbClr val="C0BEAF"/>
        </a:buClr>
        <a:buFont typeface="Arial" panose="020B0604020202020204" pitchFamily="34" charset="0"/>
        <a:buChar char="▪"/>
        <a:defRPr sz="2000" kern="1200">
          <a:solidFill>
            <a:schemeClr val="tx1"/>
          </a:solidFill>
          <a:latin typeface="+mn-lt"/>
          <a:ea typeface="+mn-ea"/>
          <a:cs typeface="+mn-cs"/>
        </a:defRPr>
      </a:lvl4pPr>
      <a:lvl5pPr marL="1425575" indent="-182880" algn="l" rtl="0" eaLnBrk="0" fontAlgn="base" hangingPunct="0">
        <a:spcBef>
          <a:spcPct val="20000"/>
        </a:spcBef>
        <a:spcAft>
          <a:spcPct val="0"/>
        </a:spcAft>
        <a:buClr>
          <a:srgbClr val="CEC597"/>
        </a:buClr>
        <a:buFont typeface="Wingdings 3" panose="05040102010807070707" pitchFamily="18" charset="2"/>
        <a:buChar char=""/>
        <a:defRPr lang="en-US" sz="2000" kern="1200">
          <a:solidFill>
            <a:schemeClr val="tx1"/>
          </a:solidFill>
          <a:latin typeface="+mn-lt"/>
          <a:ea typeface="+mn-ea"/>
          <a:cs typeface="+mn-cs"/>
        </a:defRPr>
      </a:lvl5pPr>
      <a:lvl6pPr marL="1627505" indent="-182880" algn="l" rtl="0" eaLnBrk="1" latinLnBrk="0" hangingPunct="1">
        <a:spcBef>
          <a:spcPct val="20000"/>
        </a:spcBef>
        <a:buClr>
          <a:schemeClr val="accent6"/>
        </a:buClr>
        <a:buSzPct val="100000"/>
        <a:buFont typeface="Wingdings 2" panose="05020102010507070707"/>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panose="05020102010507070707"/>
        <a:buChar char=""/>
        <a:defRPr kumimoji="0" sz="1800" kern="1200">
          <a:solidFill>
            <a:schemeClr val="tx1"/>
          </a:solidFill>
          <a:latin typeface="+mn-lt"/>
          <a:ea typeface="+mn-ea"/>
          <a:cs typeface="+mn-cs"/>
        </a:defRPr>
      </a:lvl7pPr>
      <a:lvl8pPr marL="2030095" indent="-182880" algn="l" rtl="0" eaLnBrk="1" latinLnBrk="0" hangingPunct="1">
        <a:spcBef>
          <a:spcPct val="20000"/>
        </a:spcBef>
        <a:buClr>
          <a:schemeClr val="accent2"/>
        </a:buClr>
        <a:buFont typeface="Wingdings 2" panose="05020102010507070707" pitchFamily="18" charset="2"/>
        <a:buChar char=""/>
        <a:defRPr kumimoji="0" sz="1800" kern="1200">
          <a:solidFill>
            <a:schemeClr val="tx1"/>
          </a:solidFill>
          <a:latin typeface="+mn-lt"/>
          <a:ea typeface="+mn-ea"/>
          <a:cs typeface="+mn-cs"/>
        </a:defRPr>
      </a:lvl8pPr>
      <a:lvl9pPr marL="2231390" indent="-182880" algn="l" rtl="0" eaLnBrk="1" latinLnBrk="0" hangingPunct="1">
        <a:spcBef>
          <a:spcPct val="20000"/>
        </a:spcBef>
        <a:buClr>
          <a:schemeClr val="accent3"/>
        </a:buClr>
        <a:buFont typeface="Wingdings 2" panose="05020102010507070707" pitchFamily="18" charset="2"/>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ctrTitle" hasCustomPrompt="1"/>
          </p:nvPr>
        </p:nvSpPr>
        <p:spPr>
          <a:xfrm>
            <a:off x="683568" y="1628800"/>
            <a:ext cx="8077200" cy="1673352"/>
          </a:xfrm>
          <a:noFill/>
          <a:ln>
            <a:noFill/>
          </a:ln>
          <a:effectLst/>
          <a:sp3d prstMaterial="plastic"/>
        </p:spPr>
        <p:txBody>
          <a:bodyPr vert="horz" lIns="91440" tIns="0" rIns="45720" bIns="0" rtlCol="0" anchor="t">
            <a:normAutofit fontScale="90000"/>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l-GR" sz="47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Κειμενογλωσσολογία</a:t>
            </a:r>
            <a:br>
              <a:rPr kumimoji="0" lang="el-GR" sz="47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n-US" sz="22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13</a:t>
            </a:r>
            <a:r>
              <a:rPr kumimoji="0" lang="el-GR" sz="2200" b="1" i="0" u="none" strike="noStrike" kern="1200" cap="none" spc="0" normalizeH="0" baseline="3000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ο</a:t>
            </a:r>
            <a:r>
              <a:rPr kumimoji="0" lang="el-GR" sz="22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 μάθημα </a:t>
            </a:r>
            <a:br>
              <a:rPr kumimoji="0" lang="el-GR" sz="47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endParaRPr kumimoji="0" lang="el-GR" sz="47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xfrm>
            <a:off x="323528" y="188640"/>
            <a:ext cx="8568952" cy="1219536"/>
          </a:xfrm>
          <a:noFill/>
          <a:ln>
            <a:noFill/>
          </a:ln>
          <a:effectLst/>
          <a:sp3d prstMaterial="plastic"/>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br>
              <a:rPr kumimoji="0" lang="en-US" sz="31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36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Δομή αφήγησης (</a:t>
            </a:r>
            <a:r>
              <a:rPr kumimoji="0" lang="en-US" sz="3600" b="1" i="0" u="none" strike="noStrike" kern="1200" cap="none" spc="0" normalizeH="0" baseline="0" noProof="0" dirty="0" err="1" smtClean="0">
                <a:ln>
                  <a:noFill/>
                </a:ln>
                <a:solidFill>
                  <a:srgbClr val="66AF6C"/>
                </a:solidFill>
                <a:effectLst/>
                <a:uLnTx/>
                <a:uFillTx/>
                <a:latin typeface="Times New Roman" panose="02020603050405020304" pitchFamily="18" charset="0"/>
                <a:ea typeface="+mj-ea"/>
                <a:cs typeface="Times New Roman" panose="02020603050405020304" pitchFamily="18" charset="0"/>
              </a:rPr>
              <a:t>Labov</a:t>
            </a:r>
            <a:r>
              <a:rPr kumimoji="0" lang="el-GR" sz="3600" b="1" i="0" u="none" strike="noStrike" kern="1200" cap="none" spc="0" normalizeH="0" baseline="0" noProof="0" dirty="0" smtClean="0">
                <a:ln>
                  <a:noFill/>
                </a:ln>
                <a:solidFill>
                  <a:srgbClr val="66AF6C"/>
                </a:solidFill>
                <a:effectLst/>
                <a:uLnTx/>
                <a:uFillTx/>
                <a:latin typeface="Times New Roman" panose="02020603050405020304" pitchFamily="18" charset="0"/>
                <a:ea typeface="+mj-ea"/>
                <a:cs typeface="Times New Roman" panose="02020603050405020304" pitchFamily="18" charset="0"/>
              </a:rPr>
              <a:t> &amp;</a:t>
            </a:r>
            <a:r>
              <a:rPr kumimoji="0" lang="en-US" sz="3600" b="1" i="0" u="none" strike="noStrike" kern="1200" cap="none" spc="0" normalizeH="0" baseline="0" noProof="0" dirty="0" err="1" smtClean="0">
                <a:ln>
                  <a:noFill/>
                </a:ln>
                <a:solidFill>
                  <a:srgbClr val="66AF6C"/>
                </a:solidFill>
                <a:effectLst/>
                <a:uLnTx/>
                <a:uFillTx/>
                <a:latin typeface="Times New Roman" panose="02020603050405020304" pitchFamily="18" charset="0"/>
                <a:ea typeface="+mj-ea"/>
                <a:cs typeface="Times New Roman" panose="02020603050405020304" pitchFamily="18" charset="0"/>
              </a:rPr>
              <a:t>Waletzky</a:t>
            </a:r>
            <a:r>
              <a:rPr kumimoji="0" lang="el-GR" sz="3600" b="1" i="0" u="none" strike="noStrike" kern="1200" cap="none" spc="0" normalizeH="0" baseline="0" noProof="0" dirty="0" smtClean="0">
                <a:ln>
                  <a:noFill/>
                </a:ln>
                <a:solidFill>
                  <a:srgbClr val="66AF6C"/>
                </a:solidFill>
                <a:effectLst/>
                <a:uLnTx/>
                <a:uFillTx/>
                <a:latin typeface="Times New Roman" panose="02020603050405020304" pitchFamily="18" charset="0"/>
                <a:ea typeface="+mj-ea"/>
                <a:cs typeface="Times New Roman" panose="02020603050405020304" pitchFamily="18" charset="0"/>
              </a:rPr>
              <a:t> 1967)</a:t>
            </a:r>
            <a:br>
              <a:rPr kumimoji="0" lang="el-GR" sz="4500" b="1" i="0" u="none" strike="noStrike" kern="1200" cap="none" spc="0" normalizeH="0" baseline="0" noProof="0" dirty="0" smtClean="0">
                <a:ln>
                  <a:noFill/>
                </a:ln>
                <a:solidFill>
                  <a:schemeClr val="accent1">
                    <a:satMod val="150000"/>
                  </a:schemeClr>
                </a:solidFill>
                <a:effectLst/>
                <a:uLnTx/>
                <a:uFillTx/>
                <a:latin typeface="+mj-lt"/>
                <a:ea typeface="+mj-ea"/>
                <a:cs typeface="+mj-cs"/>
              </a:rPr>
            </a:br>
            <a:endParaRPr kumimoji="0" lang="el-GR" sz="45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 name="2 - Θέση περιεχομένου"/>
          <p:cNvSpPr>
            <a:spLocks noGrp="1"/>
          </p:cNvSpPr>
          <p:nvPr>
            <p:ph idx="1" hasCustomPrompt="1"/>
          </p:nvPr>
        </p:nvSpPr>
        <p:spPr>
          <a:xfrm>
            <a:off x="0" y="1484313"/>
            <a:ext cx="8964613" cy="5373688"/>
          </a:xfrm>
        </p:spPr>
        <p:txBody>
          <a:bodyPr vert="horz" wrap="square" lIns="54864" tIns="91440" rIns="91440" bIns="45720" numCol="1" rtlCol="0" anchor="t" anchorCtr="0" compatLnSpc="1"/>
          <a:p>
            <a:pPr eaLnBrk="1" hangingPunct="1"/>
            <a:r>
              <a:rPr sz="2000" dirty="0">
                <a:latin typeface="Times New Roman" panose="02020603050405020304" pitchFamily="18" charset="0"/>
                <a:cs typeface="Times New Roman" panose="02020603050405020304" pitchFamily="18" charset="0"/>
              </a:rPr>
              <a:t>Μια ολοκληρωμένη αφήγηση αποτελείται από τα ακόλουθα συστατικά μέρη (</a:t>
            </a:r>
            <a:r>
              <a:rPr lang="en-US" altLang="x-none" sz="2000" dirty="0">
                <a:latin typeface="Times New Roman" panose="02020603050405020304" pitchFamily="18" charset="0"/>
                <a:cs typeface="Times New Roman" panose="02020603050405020304" pitchFamily="18" charset="0"/>
              </a:rPr>
              <a:t>Knapp</a:t>
            </a:r>
            <a:r>
              <a:rPr sz="2000" dirty="0">
                <a:latin typeface="Times New Roman" panose="02020603050405020304" pitchFamily="18" charset="0"/>
                <a:cs typeface="Times New Roman" panose="02020603050405020304" pitchFamily="18" charset="0"/>
              </a:rPr>
              <a:t> &amp; </a:t>
            </a:r>
            <a:r>
              <a:rPr lang="en-US" altLang="x-none" sz="2000" dirty="0">
                <a:latin typeface="Times New Roman" panose="02020603050405020304" pitchFamily="18" charset="0"/>
                <a:cs typeface="Times New Roman" panose="02020603050405020304" pitchFamily="18" charset="0"/>
              </a:rPr>
              <a:t>Watkins</a:t>
            </a:r>
            <a:r>
              <a:rPr sz="2000" dirty="0">
                <a:latin typeface="Times New Roman" panose="02020603050405020304" pitchFamily="18" charset="0"/>
                <a:cs typeface="Times New Roman" panose="02020603050405020304" pitchFamily="18" charset="0"/>
              </a:rPr>
              <a:t> 1994):</a:t>
            </a:r>
            <a:endParaRPr sz="2000" dirty="0">
              <a:latin typeface="Times New Roman" panose="02020603050405020304" pitchFamily="18" charset="0"/>
              <a:cs typeface="Times New Roman" panose="02020603050405020304" pitchFamily="18" charset="0"/>
            </a:endParaRPr>
          </a:p>
          <a:p>
            <a:pPr eaLnBrk="1" hangingPunct="1">
              <a:buNone/>
            </a:pPr>
            <a:r>
              <a:rPr sz="2000" i="1" dirty="0">
                <a:latin typeface="Times New Roman" panose="02020603050405020304" pitchFamily="18" charset="0"/>
                <a:cs typeface="Times New Roman" panose="02020603050405020304" pitchFamily="18" charset="0"/>
              </a:rPr>
              <a:t> </a:t>
            </a:r>
            <a:endParaRPr sz="2000" dirty="0">
              <a:latin typeface="Times New Roman" panose="02020603050405020304" pitchFamily="18" charset="0"/>
              <a:cs typeface="Times New Roman" panose="02020603050405020304" pitchFamily="18" charset="0"/>
            </a:endParaRPr>
          </a:p>
          <a:p>
            <a:pPr eaLnBrk="1" hangingPunct="1">
              <a:buFont typeface="Corbel" panose="020B0503020204020204" pitchFamily="34" charset="0"/>
              <a:buAutoNum type="arabicPeriod"/>
            </a:pPr>
            <a:r>
              <a:rPr sz="2000" dirty="0">
                <a:latin typeface="Times New Roman" panose="02020603050405020304" pitchFamily="18" charset="0"/>
                <a:cs typeface="Times New Roman" panose="02020603050405020304" pitchFamily="18" charset="0"/>
              </a:rPr>
              <a:t>Την</a:t>
            </a:r>
            <a:r>
              <a:rPr sz="2000" i="1" dirty="0">
                <a:latin typeface="Times New Roman" panose="02020603050405020304" pitchFamily="18" charset="0"/>
                <a:cs typeface="Times New Roman" panose="02020603050405020304" pitchFamily="18" charset="0"/>
              </a:rPr>
              <a:t> </a:t>
            </a:r>
            <a:r>
              <a:rPr sz="2000" b="1" i="1" dirty="0">
                <a:latin typeface="Times New Roman" panose="02020603050405020304" pitchFamily="18" charset="0"/>
                <a:cs typeface="Times New Roman" panose="02020603050405020304" pitchFamily="18" charset="0"/>
              </a:rPr>
              <a:t>περίληψη</a:t>
            </a:r>
            <a:r>
              <a:rPr sz="2000" dirty="0">
                <a:latin typeface="Times New Roman" panose="02020603050405020304" pitchFamily="18" charset="0"/>
                <a:cs typeface="Times New Roman" panose="02020603050405020304" pitchFamily="18" charset="0"/>
              </a:rPr>
              <a:t>, η οποία </a:t>
            </a:r>
            <a:r>
              <a:rPr sz="2000" dirty="0">
                <a:solidFill>
                  <a:srgbClr val="FF0000"/>
                </a:solidFill>
                <a:latin typeface="Times New Roman" panose="02020603050405020304" pitchFamily="18" charset="0"/>
                <a:cs typeface="Times New Roman" panose="02020603050405020304" pitchFamily="18" charset="0"/>
              </a:rPr>
              <a:t>προλογίζει</a:t>
            </a:r>
            <a:r>
              <a:rPr sz="2000" dirty="0">
                <a:latin typeface="Times New Roman" panose="02020603050405020304" pitchFamily="18" charset="0"/>
                <a:cs typeface="Times New Roman" panose="02020603050405020304" pitchFamily="18" charset="0"/>
              </a:rPr>
              <a:t> το θέμα της ιστορίας, π.χ. «Έμαθες τι έγινε χτες στη συναυλία;», «Έχεις ακούσει την ιστορία με το δράκο;».</a:t>
            </a:r>
            <a:endParaRPr sz="2000" dirty="0">
              <a:latin typeface="Times New Roman" panose="02020603050405020304" pitchFamily="18" charset="0"/>
              <a:cs typeface="Times New Roman" panose="02020603050405020304" pitchFamily="18" charset="0"/>
            </a:endParaRPr>
          </a:p>
          <a:p>
            <a:pPr eaLnBrk="1" hangingPunct="1">
              <a:buNone/>
            </a:pPr>
            <a:endParaRPr lang="en-US" altLang="x-none" sz="2000" dirty="0">
              <a:latin typeface="Times New Roman" panose="02020603050405020304" pitchFamily="18" charset="0"/>
              <a:cs typeface="Times New Roman" panose="02020603050405020304" pitchFamily="18" charset="0"/>
            </a:endParaRPr>
          </a:p>
          <a:p>
            <a:pPr eaLnBrk="1" hangingPunct="1">
              <a:buFont typeface="Corbel" panose="020B0503020204020204" pitchFamily="34" charset="0"/>
              <a:buAutoNum type="arabicPeriod" startAt="2"/>
            </a:pPr>
            <a:r>
              <a:rPr sz="2000" dirty="0">
                <a:latin typeface="Times New Roman" panose="02020603050405020304" pitchFamily="18" charset="0"/>
                <a:cs typeface="Times New Roman" panose="02020603050405020304" pitchFamily="18" charset="0"/>
              </a:rPr>
              <a:t>Τον </a:t>
            </a:r>
            <a:r>
              <a:rPr sz="2000" b="1" i="1" dirty="0">
                <a:latin typeface="Times New Roman" panose="02020603050405020304" pitchFamily="18" charset="0"/>
                <a:cs typeface="Times New Roman" panose="02020603050405020304" pitchFamily="18" charset="0"/>
              </a:rPr>
              <a:t>προσανατολισμό</a:t>
            </a:r>
            <a:r>
              <a:rPr sz="2000" dirty="0">
                <a:latin typeface="Times New Roman" panose="02020603050405020304" pitchFamily="18" charset="0"/>
                <a:cs typeface="Times New Roman" panose="02020603050405020304" pitchFamily="18" charset="0"/>
              </a:rPr>
              <a:t>, όπου δίνονται </a:t>
            </a:r>
            <a:r>
              <a:rPr sz="2000" dirty="0">
                <a:solidFill>
                  <a:srgbClr val="FF0000"/>
                </a:solidFill>
                <a:latin typeface="Times New Roman" panose="02020603050405020304" pitchFamily="18" charset="0"/>
                <a:cs typeface="Times New Roman" panose="02020603050405020304" pitchFamily="18" charset="0"/>
              </a:rPr>
              <a:t>πληροφορίες υποδομής </a:t>
            </a:r>
            <a:r>
              <a:rPr sz="2000" dirty="0">
                <a:latin typeface="Times New Roman" panose="02020603050405020304" pitchFamily="18" charset="0"/>
                <a:cs typeface="Times New Roman" panose="02020603050405020304" pitchFamily="18" charset="0"/>
              </a:rPr>
              <a:t>σχετικά με τι έκανε ποιος και πότε, π.χ. «Πριν πολλά πολλά χρόνια κοντά σ’ ένα κάστρο ήταν ένας δράκος. Στο κάστρο ζούσε μια πριγκίπισσα με το βασιλιά πατέρα της και τη βασίλισσα μητέρα της».</a:t>
            </a:r>
            <a:endParaRPr sz="2000" dirty="0">
              <a:latin typeface="Times New Roman" panose="02020603050405020304" pitchFamily="18" charset="0"/>
              <a:cs typeface="Times New Roman" panose="02020603050405020304" pitchFamily="18" charset="0"/>
            </a:endParaRPr>
          </a:p>
          <a:p>
            <a:pPr eaLnBrk="1" hangingPunct="1">
              <a:buFont typeface="Corbel" panose="020B0503020204020204" pitchFamily="34" charset="0"/>
              <a:buAutoNum type="arabicPeriod" startAt="3"/>
            </a:pPr>
            <a:endParaRPr sz="2000" dirty="0">
              <a:latin typeface="Times New Roman" panose="02020603050405020304" pitchFamily="18" charset="0"/>
              <a:cs typeface="Times New Roman" panose="02020603050405020304" pitchFamily="18" charset="0"/>
            </a:endParaRPr>
          </a:p>
          <a:p>
            <a:pPr eaLnBrk="1" hangingPunct="1">
              <a:buFont typeface="Corbel" panose="020B0503020204020204" pitchFamily="34" charset="0"/>
              <a:buAutoNum type="arabicPeriod" startAt="3"/>
            </a:pPr>
            <a:r>
              <a:rPr sz="2000" dirty="0">
                <a:latin typeface="Times New Roman" panose="02020603050405020304" pitchFamily="18" charset="0"/>
                <a:cs typeface="Times New Roman" panose="02020603050405020304" pitchFamily="18" charset="0"/>
              </a:rPr>
              <a:t>Την</a:t>
            </a:r>
            <a:r>
              <a:rPr sz="2000" i="1" dirty="0">
                <a:latin typeface="Times New Roman" panose="02020603050405020304" pitchFamily="18" charset="0"/>
                <a:cs typeface="Times New Roman" panose="02020603050405020304" pitchFamily="18" charset="0"/>
              </a:rPr>
              <a:t> </a:t>
            </a:r>
            <a:r>
              <a:rPr sz="2000" b="1" i="1" dirty="0">
                <a:latin typeface="Times New Roman" panose="02020603050405020304" pitchFamily="18" charset="0"/>
                <a:cs typeface="Times New Roman" panose="02020603050405020304" pitchFamily="18" charset="0"/>
              </a:rPr>
              <a:t>εξέλιξη της δράσης</a:t>
            </a:r>
            <a:r>
              <a:rPr sz="2000" dirty="0">
                <a:latin typeface="Times New Roman" panose="02020603050405020304" pitchFamily="18" charset="0"/>
                <a:cs typeface="Times New Roman" panose="02020603050405020304" pitchFamily="18" charset="0"/>
              </a:rPr>
              <a:t>, όπου τα συμβάντα της ιστορίας </a:t>
            </a:r>
            <a:r>
              <a:rPr sz="2000" dirty="0">
                <a:solidFill>
                  <a:srgbClr val="FF0000"/>
                </a:solidFill>
                <a:latin typeface="Times New Roman" panose="02020603050405020304" pitchFamily="18" charset="0"/>
                <a:cs typeface="Times New Roman" panose="02020603050405020304" pitchFamily="18" charset="0"/>
              </a:rPr>
              <a:t>διατάσσονται σε μια  χρονική ακολουθία</a:t>
            </a:r>
            <a:r>
              <a:rPr sz="2000" dirty="0">
                <a:latin typeface="Times New Roman" panose="02020603050405020304" pitchFamily="18" charset="0"/>
                <a:cs typeface="Times New Roman" panose="02020603050405020304" pitchFamily="18" charset="0"/>
              </a:rPr>
              <a:t> και δίνεται έτσι απάντηση στο ερώτημα «και μετά τι έγινε;».</a:t>
            </a:r>
            <a:endParaRPr lang="en-US" altLang="x-none" sz="2000" dirty="0">
              <a:latin typeface="Times New Roman" panose="02020603050405020304" pitchFamily="18" charset="0"/>
              <a:cs typeface="Times New Roman" panose="02020603050405020304" pitchFamily="18" charset="0"/>
            </a:endParaRPr>
          </a:p>
          <a:p>
            <a:pPr eaLnBrk="1" hangingPunct="1">
              <a:buNone/>
            </a:pPr>
            <a:r>
              <a:rPr sz="2000" dirty="0">
                <a:latin typeface="Times New Roman" panose="02020603050405020304" pitchFamily="18" charset="0"/>
                <a:cs typeface="Times New Roman" panose="02020603050405020304" pitchFamily="18" charset="0"/>
              </a:rPr>
              <a:t>	   Π.χ. «Ο δράκος ένιωθε μοναξιά, γι’ αυτό πήγε και την απήγαγε. Είδε όμως </a:t>
            </a:r>
            <a:r>
              <a:rPr sz="2000" b="1" dirty="0">
                <a:latin typeface="Times New Roman" panose="02020603050405020304" pitchFamily="18" charset="0"/>
                <a:cs typeface="Times New Roman" panose="02020603050405020304" pitchFamily="18" charset="0"/>
              </a:rPr>
              <a:t>πόσο</a:t>
            </a:r>
            <a:endParaRPr sz="2000" b="1" dirty="0">
              <a:latin typeface="Times New Roman" panose="02020603050405020304" pitchFamily="18" charset="0"/>
              <a:cs typeface="Times New Roman" panose="02020603050405020304" pitchFamily="18" charset="0"/>
            </a:endParaRPr>
          </a:p>
          <a:p>
            <a:pPr eaLnBrk="1" hangingPunct="1">
              <a:buNone/>
            </a:pPr>
            <a:r>
              <a:rPr sz="2000" b="1" dirty="0">
                <a:latin typeface="Times New Roman" panose="02020603050405020304" pitchFamily="18" charset="0"/>
                <a:cs typeface="Times New Roman" panose="02020603050405020304" pitchFamily="18" charset="0"/>
              </a:rPr>
              <a:t>	   πολύ λυπημένη </a:t>
            </a:r>
            <a:r>
              <a:rPr sz="2000" dirty="0">
                <a:latin typeface="Times New Roman" panose="02020603050405020304" pitchFamily="18" charset="0"/>
                <a:cs typeface="Times New Roman" panose="02020603050405020304" pitchFamily="18" charset="0"/>
              </a:rPr>
              <a:t>ήταν και έκανε κάτι πολύ συγκινητικό: Καθώς κοιμόταν, τη</a:t>
            </a:r>
            <a:endParaRPr sz="2000" dirty="0">
              <a:latin typeface="Times New Roman" panose="02020603050405020304" pitchFamily="18" charset="0"/>
              <a:cs typeface="Times New Roman" panose="02020603050405020304" pitchFamily="18" charset="0"/>
            </a:endParaRPr>
          </a:p>
          <a:p>
            <a:pPr eaLnBrk="1" hangingPunct="1">
              <a:buNone/>
            </a:pPr>
            <a:r>
              <a:rPr sz="2000" dirty="0">
                <a:latin typeface="Times New Roman" panose="02020603050405020304" pitchFamily="18" charset="0"/>
                <a:cs typeface="Times New Roman" panose="02020603050405020304" pitchFamily="18" charset="0"/>
              </a:rPr>
              <a:t>        σήκωσε απαλά και την επέστρεψε στο κάστρο».</a:t>
            </a:r>
            <a:endParaRPr sz="2000" dirty="0">
              <a:latin typeface="Times New Roman" panose="02020603050405020304" pitchFamily="18" charset="0"/>
              <a:cs typeface="Times New Roman" panose="02020603050405020304" pitchFamily="18" charset="0"/>
            </a:endParaRPr>
          </a:p>
          <a:p>
            <a:pPr eaLnBrk="1" hangingPunct="1">
              <a:buFont typeface="Corbel" panose="020B0503020204020204" pitchFamily="34" charset="0"/>
              <a:buChar char=""/>
            </a:pPr>
            <a:endParaRPr sz="20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l-GR" sz="32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Δομή αφήγησης</a:t>
            </a:r>
            <a:endParaRPr kumimoji="0" lang="el-GR" sz="32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 name="2 - Θέση περιεχομένου"/>
          <p:cNvSpPr>
            <a:spLocks noGrp="1"/>
          </p:cNvSpPr>
          <p:nvPr>
            <p:ph idx="1" hasCustomPrompt="1"/>
          </p:nvPr>
        </p:nvSpPr>
        <p:spPr>
          <a:xfrm>
            <a:off x="0" y="1484313"/>
            <a:ext cx="9144000" cy="5373688"/>
          </a:xfrm>
        </p:spPr>
        <p:txBody>
          <a:bodyPr vert="horz" wrap="square" lIns="54864" tIns="91440" rIns="91440" bIns="45720" numCol="1" rtlCol="0" anchor="t" anchorCtr="0" compatLnSpc="1"/>
          <a:p>
            <a:pPr marL="574675" indent="-457200" eaLnBrk="1" hangingPunct="1">
              <a:buFont typeface="Corbel" panose="020B0503020204020204" pitchFamily="34" charset="0"/>
              <a:buAutoNum type="arabicPeriod" startAt="4"/>
            </a:pPr>
            <a:r>
              <a:rPr sz="2400" dirty="0">
                <a:latin typeface="Times New Roman" panose="02020603050405020304" pitchFamily="18" charset="0"/>
                <a:cs typeface="Times New Roman" panose="02020603050405020304" pitchFamily="18" charset="0"/>
              </a:rPr>
              <a:t>Την</a:t>
            </a:r>
            <a:r>
              <a:rPr sz="2400" i="1" dirty="0">
                <a:latin typeface="Times New Roman" panose="02020603050405020304" pitchFamily="18" charset="0"/>
                <a:cs typeface="Times New Roman" panose="02020603050405020304" pitchFamily="18" charset="0"/>
              </a:rPr>
              <a:t> </a:t>
            </a:r>
            <a:r>
              <a:rPr sz="2400" b="1" i="1" dirty="0">
                <a:latin typeface="Times New Roman" panose="02020603050405020304" pitchFamily="18" charset="0"/>
                <a:cs typeface="Times New Roman" panose="02020603050405020304" pitchFamily="18" charset="0"/>
              </a:rPr>
              <a:t>αξιολόγηση</a:t>
            </a:r>
            <a:r>
              <a:rPr sz="2400" dirty="0">
                <a:latin typeface="Times New Roman" panose="02020603050405020304" pitchFamily="18" charset="0"/>
                <a:cs typeface="Times New Roman" panose="02020603050405020304" pitchFamily="18" charset="0"/>
              </a:rPr>
              <a:t>, η οποία υπάρχει διάσπαρτη κατά την εξιστόρηση των γεγονότων και </a:t>
            </a:r>
            <a:r>
              <a:rPr sz="2400" dirty="0">
                <a:solidFill>
                  <a:srgbClr val="FF0000"/>
                </a:solidFill>
                <a:latin typeface="Times New Roman" panose="02020603050405020304" pitchFamily="18" charset="0"/>
                <a:cs typeface="Times New Roman" panose="02020603050405020304" pitchFamily="18" charset="0"/>
              </a:rPr>
              <a:t>δείχνει τη σημασία τους </a:t>
            </a:r>
            <a:r>
              <a:rPr sz="2400" dirty="0">
                <a:latin typeface="Times New Roman" panose="02020603050405020304" pitchFamily="18" charset="0"/>
                <a:cs typeface="Times New Roman" panose="02020603050405020304" pitchFamily="18" charset="0"/>
              </a:rPr>
              <a:t>(τις στάσεις και τα συναισθήματα του αφηγητή προς αυτά).</a:t>
            </a:r>
            <a:endParaRPr lang="en-US" altLang="x-none" sz="2400" dirty="0">
              <a:latin typeface="Times New Roman" panose="02020603050405020304" pitchFamily="18" charset="0"/>
              <a:cs typeface="Times New Roman" panose="02020603050405020304" pitchFamily="18" charset="0"/>
            </a:endParaRPr>
          </a:p>
          <a:p>
            <a:pPr marL="574675" indent="-457200" eaLnBrk="1" hangingPunct="1">
              <a:buNone/>
            </a:pPr>
            <a:r>
              <a:rPr sz="2400" dirty="0">
                <a:latin typeface="Times New Roman" panose="02020603050405020304" pitchFamily="18" charset="0"/>
                <a:cs typeface="Times New Roman" panose="02020603050405020304" pitchFamily="18" charset="0"/>
              </a:rPr>
              <a:t>	Στο παράδειγμά μας ο επιτατικός προσδιορισμός του «λυπημένη» («πόσο πολύ») αποτελεί εσωτερικό σχολιασμό μέσω του οποίου υποδηλώνεται ότι η πράξη του δράκου δεν ήταν καθόλου σωστή.</a:t>
            </a:r>
            <a:endParaRPr sz="2400" dirty="0">
              <a:latin typeface="Times New Roman" panose="02020603050405020304" pitchFamily="18" charset="0"/>
              <a:cs typeface="Times New Roman" panose="02020603050405020304" pitchFamily="18" charset="0"/>
            </a:endParaRPr>
          </a:p>
          <a:p>
            <a:pPr marL="574675" indent="-457200" eaLnBrk="1" hangingPunct="1">
              <a:buNone/>
            </a:pPr>
            <a:endParaRPr sz="2400" dirty="0">
              <a:latin typeface="Times New Roman" panose="02020603050405020304" pitchFamily="18" charset="0"/>
              <a:cs typeface="Times New Roman" panose="02020603050405020304" pitchFamily="18" charset="0"/>
            </a:endParaRPr>
          </a:p>
          <a:p>
            <a:pPr marL="574675" indent="-457200" eaLnBrk="1" hangingPunct="1">
              <a:buFont typeface="Corbel" panose="020B0503020204020204" pitchFamily="34" charset="0"/>
              <a:buAutoNum type="arabicPeriod" startAt="5"/>
            </a:pPr>
            <a:r>
              <a:rPr sz="2400" dirty="0">
                <a:latin typeface="Times New Roman" panose="02020603050405020304" pitchFamily="18" charset="0"/>
                <a:cs typeface="Times New Roman" panose="02020603050405020304" pitchFamily="18" charset="0"/>
              </a:rPr>
              <a:t>Το </a:t>
            </a:r>
            <a:r>
              <a:rPr sz="2400" b="1" i="1" dirty="0">
                <a:latin typeface="Times New Roman" panose="02020603050405020304" pitchFamily="18" charset="0"/>
                <a:cs typeface="Times New Roman" panose="02020603050405020304" pitchFamily="18" charset="0"/>
              </a:rPr>
              <a:t>κλείσιμο</a:t>
            </a:r>
            <a:r>
              <a:rPr sz="2400" dirty="0">
                <a:latin typeface="Times New Roman" panose="02020603050405020304" pitchFamily="18" charset="0"/>
                <a:cs typeface="Times New Roman" panose="02020603050405020304" pitchFamily="18" charset="0"/>
              </a:rPr>
              <a:t>, όπου επιχειρείται </a:t>
            </a:r>
            <a:r>
              <a:rPr sz="2400" dirty="0">
                <a:solidFill>
                  <a:srgbClr val="FF0000"/>
                </a:solidFill>
                <a:latin typeface="Times New Roman" panose="02020603050405020304" pitchFamily="18" charset="0"/>
                <a:cs typeface="Times New Roman" panose="02020603050405020304" pitchFamily="18" charset="0"/>
              </a:rPr>
              <a:t>η μετάβαση </a:t>
            </a:r>
            <a:r>
              <a:rPr sz="2400" dirty="0">
                <a:latin typeface="Times New Roman" panose="02020603050405020304" pitchFamily="18" charset="0"/>
                <a:cs typeface="Times New Roman" panose="02020603050405020304" pitchFamily="18" charset="0"/>
              </a:rPr>
              <a:t>από τον </a:t>
            </a:r>
            <a:r>
              <a:rPr sz="2400" i="1" dirty="0">
                <a:latin typeface="Times New Roman" panose="02020603050405020304" pitchFamily="18" charset="0"/>
                <a:cs typeface="Times New Roman" panose="02020603050405020304" pitchFamily="18" charset="0"/>
              </a:rPr>
              <a:t>παρελθοντικό κόσμο της ιστορίας </a:t>
            </a:r>
            <a:r>
              <a:rPr sz="2400" dirty="0">
                <a:latin typeface="Times New Roman" panose="02020603050405020304" pitchFamily="18" charset="0"/>
                <a:cs typeface="Times New Roman" panose="02020603050405020304" pitchFamily="18" charset="0"/>
              </a:rPr>
              <a:t>στον </a:t>
            </a:r>
            <a:r>
              <a:rPr sz="2400" i="1" dirty="0">
                <a:latin typeface="Times New Roman" panose="02020603050405020304" pitchFamily="18" charset="0"/>
                <a:cs typeface="Times New Roman" panose="02020603050405020304" pitchFamily="18" charset="0"/>
              </a:rPr>
              <a:t>παροντικό κόσμο της συνομιλίας</a:t>
            </a:r>
            <a:r>
              <a:rPr sz="2400" dirty="0">
                <a:latin typeface="Times New Roman" panose="02020603050405020304" pitchFamily="18" charset="0"/>
                <a:cs typeface="Times New Roman" panose="02020603050405020304" pitchFamily="18" charset="0"/>
              </a:rPr>
              <a:t> με </a:t>
            </a:r>
            <a:r>
              <a:rPr sz="2400" b="1" dirty="0">
                <a:latin typeface="Times New Roman" panose="02020603050405020304" pitchFamily="18" charset="0"/>
                <a:cs typeface="Times New Roman" panose="02020603050405020304" pitchFamily="18" charset="0"/>
              </a:rPr>
              <a:t>γενικές παρατηρήσεις ή γενικότερα συμπεράσματα</a:t>
            </a:r>
            <a:r>
              <a:rPr sz="2400" dirty="0">
                <a:latin typeface="Times New Roman" panose="02020603050405020304" pitchFamily="18" charset="0"/>
                <a:cs typeface="Times New Roman" panose="02020603050405020304" pitchFamily="18" charset="0"/>
              </a:rPr>
              <a:t>.</a:t>
            </a:r>
            <a:endParaRPr lang="en-US" altLang="x-none" sz="2400" dirty="0">
              <a:latin typeface="Times New Roman" panose="02020603050405020304" pitchFamily="18" charset="0"/>
              <a:cs typeface="Times New Roman" panose="02020603050405020304" pitchFamily="18" charset="0"/>
            </a:endParaRPr>
          </a:p>
          <a:p>
            <a:pPr marL="574675" indent="-457200" eaLnBrk="1" hangingPunct="1">
              <a:buNone/>
            </a:pPr>
            <a:r>
              <a:rPr sz="2400" dirty="0">
                <a:latin typeface="Times New Roman" panose="02020603050405020304" pitchFamily="18" charset="0"/>
                <a:cs typeface="Times New Roman" panose="02020603050405020304" pitchFamily="18" charset="0"/>
              </a:rPr>
              <a:t>	Στο παράδειγμά μας το κλείσιμο θα μπορούσε να έχει ως εξής: «Για να είναι λοιπόν ομαλή η συνύπαρξη μ’ έναν άνθρωπο, πρέπει να μένει κοντά μας με τη θέλησή του και όχι να τον κρατάμε με τη βία».</a:t>
            </a:r>
            <a:endParaRPr sz="2400" dirty="0">
              <a:latin typeface="Times New Roman" panose="02020603050405020304" pitchFamily="18" charset="0"/>
              <a:cs typeface="Times New Roman" panose="02020603050405020304" pitchFamily="18" charset="0"/>
            </a:endParaRPr>
          </a:p>
          <a:p>
            <a:pPr marL="574675" indent="-457200" eaLnBrk="1" hangingPunct="1"/>
            <a:endParaRPr sz="2000" dirty="0">
              <a:latin typeface="Times New Roman" panose="02020603050405020304" pitchFamily="18" charset="0"/>
              <a:cs typeface="Times New Roman" panose="02020603050405020304" pitchFamily="18" charset="0"/>
            </a:endParaRPr>
          </a:p>
          <a:p>
            <a:pPr marL="574675" indent="-457200" eaLnBrk="1" hangingPunct="1">
              <a:buNone/>
            </a:pPr>
            <a:endParaRPr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l-GR" sz="32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Δομή αφήγησης</a:t>
            </a:r>
            <a:endParaRPr kumimoji="0" lang="el-GR" sz="32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15363" name="2 - Θέση περιεχομένου"/>
          <p:cNvSpPr>
            <a:spLocks noGrp="1"/>
          </p:cNvSpPr>
          <p:nvPr>
            <p:ph idx="1" hasCustomPrompt="1"/>
          </p:nvPr>
        </p:nvSpPr>
        <p:spPr>
          <a:xfrm>
            <a:off x="0" y="1412875"/>
            <a:ext cx="9144000" cy="5445125"/>
          </a:xfrm>
        </p:spPr>
        <p:txBody>
          <a:bodyPr vert="horz" wrap="square" lIns="54864" tIns="91440" rIns="91440" bIns="45720" anchor="t" anchorCtr="0"/>
          <a:p>
            <a:pPr eaLnBrk="1" hangingPunct="1"/>
            <a:r>
              <a:rPr sz="2800" dirty="0">
                <a:latin typeface="Times New Roman" panose="02020603050405020304" pitchFamily="18" charset="0"/>
                <a:cs typeface="Times New Roman" panose="02020603050405020304" pitchFamily="18" charset="0"/>
              </a:rPr>
              <a:t>Πρέπει να σημειωθεί ότι </a:t>
            </a:r>
            <a:r>
              <a:rPr sz="2800" b="1" dirty="0">
                <a:latin typeface="Times New Roman" panose="02020603050405020304" pitchFamily="18" charset="0"/>
                <a:cs typeface="Times New Roman" panose="02020603050405020304" pitchFamily="18" charset="0"/>
              </a:rPr>
              <a:t>δεν είναι υποχρεωτική </a:t>
            </a:r>
            <a:r>
              <a:rPr sz="2800" dirty="0">
                <a:latin typeface="Times New Roman" panose="02020603050405020304" pitchFamily="18" charset="0"/>
                <a:cs typeface="Times New Roman" panose="02020603050405020304" pitchFamily="18" charset="0"/>
              </a:rPr>
              <a:t>η παρουσία όλων των συστατικών.</a:t>
            </a:r>
            <a:endParaRPr lang="en-US" altLang="x-none" sz="2800" dirty="0">
              <a:latin typeface="Times New Roman" panose="02020603050405020304" pitchFamily="18" charset="0"/>
              <a:cs typeface="Times New Roman" panose="02020603050405020304" pitchFamily="18" charset="0"/>
            </a:endParaRPr>
          </a:p>
          <a:p>
            <a:pPr eaLnBrk="1" hangingPunct="1">
              <a:buNone/>
            </a:pPr>
            <a:endParaRPr sz="2800" dirty="0">
              <a:latin typeface="Times New Roman" panose="02020603050405020304" pitchFamily="18" charset="0"/>
              <a:cs typeface="Times New Roman" panose="02020603050405020304" pitchFamily="18" charset="0"/>
            </a:endParaRPr>
          </a:p>
          <a:p>
            <a:pPr eaLnBrk="1" hangingPunct="1"/>
            <a:r>
              <a:rPr sz="2800" dirty="0">
                <a:latin typeface="Times New Roman" panose="02020603050405020304" pitchFamily="18" charset="0"/>
                <a:cs typeface="Times New Roman" panose="02020603050405020304" pitchFamily="18" charset="0"/>
              </a:rPr>
              <a:t>Η </a:t>
            </a:r>
            <a:r>
              <a:rPr sz="2800" b="1" dirty="0">
                <a:latin typeface="Times New Roman" panose="02020603050405020304" pitchFamily="18" charset="0"/>
                <a:cs typeface="Times New Roman" panose="02020603050405020304" pitchFamily="18" charset="0"/>
              </a:rPr>
              <a:t>περίληψη και το κλείσιμο </a:t>
            </a:r>
            <a:r>
              <a:rPr sz="2800" dirty="0">
                <a:solidFill>
                  <a:srgbClr val="FF0000"/>
                </a:solidFill>
                <a:latin typeface="Times New Roman" panose="02020603050405020304" pitchFamily="18" charset="0"/>
                <a:cs typeface="Times New Roman" panose="02020603050405020304" pitchFamily="18" charset="0"/>
              </a:rPr>
              <a:t>μπορεί να απουσιάζουν </a:t>
            </a:r>
            <a:r>
              <a:rPr sz="2800" dirty="0">
                <a:latin typeface="Times New Roman" panose="02020603050405020304" pitchFamily="18" charset="0"/>
                <a:cs typeface="Times New Roman" panose="02020603050405020304" pitchFamily="18" charset="0"/>
              </a:rPr>
              <a:t>ή να συρρικνώνονται σε </a:t>
            </a:r>
            <a:r>
              <a:rPr sz="2800" i="1" dirty="0">
                <a:latin typeface="Times New Roman" panose="02020603050405020304" pitchFamily="18" charset="0"/>
                <a:cs typeface="Times New Roman" panose="02020603050405020304" pitchFamily="18" charset="0"/>
              </a:rPr>
              <a:t>περιστάσεις οικειότητας</a:t>
            </a:r>
            <a:r>
              <a:rPr sz="2800" dirty="0">
                <a:latin typeface="Times New Roman" panose="02020603050405020304" pitchFamily="18" charset="0"/>
                <a:cs typeface="Times New Roman" panose="02020603050405020304" pitchFamily="18" charset="0"/>
              </a:rPr>
              <a:t>.</a:t>
            </a:r>
            <a:endParaRPr lang="en-US" altLang="x-none" sz="2800" dirty="0">
              <a:latin typeface="Times New Roman" panose="02020603050405020304" pitchFamily="18" charset="0"/>
              <a:cs typeface="Times New Roman" panose="02020603050405020304" pitchFamily="18" charset="0"/>
            </a:endParaRPr>
          </a:p>
          <a:p>
            <a:pPr eaLnBrk="1" hangingPunct="1">
              <a:buNone/>
            </a:pPr>
            <a:endParaRPr sz="2800" dirty="0">
              <a:latin typeface="Times New Roman" panose="02020603050405020304" pitchFamily="18" charset="0"/>
              <a:cs typeface="Times New Roman" panose="02020603050405020304" pitchFamily="18" charset="0"/>
            </a:endParaRPr>
          </a:p>
          <a:p>
            <a:pPr eaLnBrk="1" hangingPunct="1"/>
            <a:r>
              <a:rPr sz="2800" dirty="0">
                <a:latin typeface="Times New Roman" panose="02020603050405020304" pitchFamily="18" charset="0"/>
                <a:cs typeface="Times New Roman" panose="02020603050405020304" pitchFamily="18" charset="0"/>
              </a:rPr>
              <a:t>Η </a:t>
            </a:r>
            <a:r>
              <a:rPr sz="2800" b="1" dirty="0">
                <a:latin typeface="Times New Roman" panose="02020603050405020304" pitchFamily="18" charset="0"/>
                <a:cs typeface="Times New Roman" panose="02020603050405020304" pitchFamily="18" charset="0"/>
              </a:rPr>
              <a:t>αξιολόγηση</a:t>
            </a:r>
            <a:r>
              <a:rPr sz="2800" dirty="0">
                <a:latin typeface="Times New Roman" panose="02020603050405020304" pitchFamily="18" charset="0"/>
                <a:cs typeface="Times New Roman" panose="02020603050405020304" pitchFamily="18" charset="0"/>
              </a:rPr>
              <a:t> δεν έχει ειδική δομική θέση, αλλά μπορεί να είναι </a:t>
            </a:r>
            <a:r>
              <a:rPr sz="2800" dirty="0">
                <a:solidFill>
                  <a:srgbClr val="FF0000"/>
                </a:solidFill>
                <a:latin typeface="Times New Roman" panose="02020603050405020304" pitchFamily="18" charset="0"/>
                <a:cs typeface="Times New Roman" panose="02020603050405020304" pitchFamily="18" charset="0"/>
              </a:rPr>
              <a:t>διάσπαρτη</a:t>
            </a:r>
            <a:r>
              <a:rPr sz="2800" dirty="0">
                <a:latin typeface="Times New Roman" panose="02020603050405020304" pitchFamily="18" charset="0"/>
                <a:cs typeface="Times New Roman" panose="02020603050405020304" pitchFamily="18" charset="0"/>
              </a:rPr>
              <a:t> σε όλο το αφηγηματικό κείμενο.</a:t>
            </a:r>
            <a:endParaRPr sz="2800" dirty="0">
              <a:latin typeface="Times New Roman" panose="02020603050405020304" pitchFamily="18" charset="0"/>
              <a:cs typeface="Times New Roman" panose="02020603050405020304" pitchFamily="18" charset="0"/>
            </a:endParaRPr>
          </a:p>
          <a:p>
            <a:pPr eaLnBrk="1" hangingPunct="1"/>
            <a:endParaRPr sz="2800" dirty="0">
              <a:latin typeface="Times New Roman" panose="02020603050405020304" pitchFamily="18" charset="0"/>
              <a:cs typeface="Times New Roman" panose="02020603050405020304" pitchFamily="18" charset="0"/>
            </a:endParaRPr>
          </a:p>
          <a:p>
            <a:pPr eaLnBrk="1" hangingPunct="1"/>
            <a:r>
              <a:rPr sz="2800" dirty="0">
                <a:latin typeface="Times New Roman" panose="02020603050405020304" pitchFamily="18" charset="0"/>
                <a:cs typeface="Times New Roman" panose="02020603050405020304" pitchFamily="18" charset="0"/>
              </a:rPr>
              <a:t>Η </a:t>
            </a:r>
            <a:r>
              <a:rPr sz="2800" b="1" dirty="0">
                <a:latin typeface="Times New Roman" panose="02020603050405020304" pitchFamily="18" charset="0"/>
                <a:cs typeface="Times New Roman" panose="02020603050405020304" pitchFamily="18" charset="0"/>
              </a:rPr>
              <a:t>εξέλιξη της δράσης </a:t>
            </a:r>
            <a:r>
              <a:rPr sz="2800" dirty="0">
                <a:latin typeface="Times New Roman" panose="02020603050405020304" pitchFamily="18" charset="0"/>
                <a:cs typeface="Times New Roman" panose="02020603050405020304" pitchFamily="18" charset="0"/>
              </a:rPr>
              <a:t>είναι το </a:t>
            </a:r>
            <a:r>
              <a:rPr sz="2800" dirty="0">
                <a:solidFill>
                  <a:srgbClr val="FF0000"/>
                </a:solidFill>
                <a:latin typeface="Times New Roman" panose="02020603050405020304" pitchFamily="18" charset="0"/>
                <a:cs typeface="Times New Roman" panose="02020603050405020304" pitchFamily="18" charset="0"/>
              </a:rPr>
              <a:t>σημαντικότερο</a:t>
            </a:r>
            <a:r>
              <a:rPr sz="2800" dirty="0">
                <a:latin typeface="Times New Roman" panose="02020603050405020304" pitchFamily="18" charset="0"/>
                <a:cs typeface="Times New Roman" panose="02020603050405020304" pitchFamily="18" charset="0"/>
              </a:rPr>
              <a:t> συστατικό της αφήγησης</a:t>
            </a:r>
            <a:endParaRPr sz="2800" dirty="0">
              <a:latin typeface="Times New Roman" panose="02020603050405020304" pitchFamily="18" charset="0"/>
              <a:cs typeface="Times New Roman" panose="02020603050405020304" pitchFamily="18" charset="0"/>
            </a:endParaRPr>
          </a:p>
          <a:p>
            <a:pPr eaLnBrk="1" hangingPunct="1">
              <a:buNone/>
            </a:pPr>
            <a:endParaRPr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l-GR" sz="32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Ο ρόλος του αφηγητή</a:t>
            </a:r>
            <a:endPar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endParaRPr>
          </a:p>
        </p:txBody>
      </p:sp>
      <p:sp>
        <p:nvSpPr>
          <p:cNvPr id="16387" name="2 - Θέση περιεχομένου"/>
          <p:cNvSpPr>
            <a:spLocks noGrp="1"/>
          </p:cNvSpPr>
          <p:nvPr>
            <p:ph idx="1" hasCustomPrompt="1"/>
          </p:nvPr>
        </p:nvSpPr>
        <p:spPr>
          <a:xfrm>
            <a:off x="0" y="1557338"/>
            <a:ext cx="8964613" cy="5300662"/>
          </a:xfrm>
        </p:spPr>
        <p:txBody>
          <a:bodyPr vert="horz" wrap="square" lIns="54864" tIns="91440" rIns="91440" bIns="45720" anchor="t" anchorCtr="0"/>
          <a:p>
            <a:pPr eaLnBrk="1" hangingPunct="1"/>
            <a:r>
              <a:rPr sz="2800" dirty="0">
                <a:latin typeface="Times New Roman" panose="02020603050405020304" pitchFamily="18" charset="0"/>
                <a:cs typeface="Times New Roman" panose="02020603050405020304" pitchFamily="18" charset="0"/>
              </a:rPr>
              <a:t>Διακρίσεις του </a:t>
            </a:r>
            <a:r>
              <a:rPr lang="en-US" altLang="x-none" sz="2800" dirty="0">
                <a:latin typeface="Times New Roman" panose="02020603050405020304" pitchFamily="18" charset="0"/>
                <a:cs typeface="Times New Roman" panose="02020603050405020304" pitchFamily="18" charset="0"/>
              </a:rPr>
              <a:t>Goffman</a:t>
            </a:r>
            <a:r>
              <a:rPr sz="2800" dirty="0">
                <a:latin typeface="Times New Roman" panose="02020603050405020304" pitchFamily="18" charset="0"/>
                <a:cs typeface="Times New Roman" panose="02020603050405020304" pitchFamily="18" charset="0"/>
              </a:rPr>
              <a:t> (1981: 144-145) ανάμεσα:</a:t>
            </a:r>
            <a:endParaRPr lang="en-US" altLang="x-none" sz="2800" dirty="0">
              <a:latin typeface="Times New Roman" panose="02020603050405020304" pitchFamily="18" charset="0"/>
              <a:cs typeface="Times New Roman" panose="02020603050405020304" pitchFamily="18" charset="0"/>
            </a:endParaRPr>
          </a:p>
          <a:p>
            <a:pPr eaLnBrk="1" hangingPunct="1"/>
            <a:endParaRPr sz="2800" dirty="0">
              <a:latin typeface="Times New Roman" panose="02020603050405020304" pitchFamily="18" charset="0"/>
              <a:cs typeface="Times New Roman" panose="02020603050405020304" pitchFamily="18" charset="0"/>
            </a:endParaRPr>
          </a:p>
          <a:p>
            <a:pPr lvl="1" eaLnBrk="1" hangingPunct="1"/>
            <a:r>
              <a:rPr dirty="0">
                <a:latin typeface="Times New Roman" panose="02020603050405020304" pitchFamily="18" charset="0"/>
                <a:cs typeface="Times New Roman" panose="02020603050405020304" pitchFamily="18" charset="0"/>
              </a:rPr>
              <a:t>σ’ αυτόν που εκφέρει την αφήγηση (</a:t>
            </a:r>
            <a:r>
              <a:rPr lang="en-US" altLang="x-none" b="1" dirty="0">
                <a:latin typeface="Times New Roman" panose="02020603050405020304" pitchFamily="18" charset="0"/>
                <a:cs typeface="Times New Roman" panose="02020603050405020304" pitchFamily="18" charset="0"/>
              </a:rPr>
              <a:t>animator</a:t>
            </a:r>
            <a:r>
              <a:rPr dirty="0">
                <a:latin typeface="Times New Roman" panose="02020603050405020304" pitchFamily="18" charset="0"/>
                <a:cs typeface="Times New Roman" panose="02020603050405020304" pitchFamily="18" charset="0"/>
              </a:rPr>
              <a:t>),</a:t>
            </a:r>
            <a:endParaRPr dirty="0">
              <a:latin typeface="Times New Roman" panose="02020603050405020304" pitchFamily="18" charset="0"/>
              <a:cs typeface="Times New Roman" panose="02020603050405020304" pitchFamily="18" charset="0"/>
            </a:endParaRPr>
          </a:p>
          <a:p>
            <a:pPr lvl="1" eaLnBrk="1" hangingPunct="1"/>
            <a:r>
              <a:rPr dirty="0">
                <a:latin typeface="Times New Roman" panose="02020603050405020304" pitchFamily="18" charset="0"/>
                <a:cs typeface="Times New Roman" panose="02020603050405020304" pitchFamily="18" charset="0"/>
              </a:rPr>
              <a:t>σ’ αυτόν που παρουσιάζεται μέσα από την αφήγηση (</a:t>
            </a:r>
            <a:r>
              <a:rPr lang="en-US" altLang="x-none" b="1" dirty="0">
                <a:latin typeface="Times New Roman" panose="02020603050405020304" pitchFamily="18" charset="0"/>
                <a:cs typeface="Times New Roman" panose="02020603050405020304" pitchFamily="18" charset="0"/>
              </a:rPr>
              <a:t>figure</a:t>
            </a:r>
            <a:r>
              <a:rPr dirty="0">
                <a:latin typeface="Times New Roman" panose="02020603050405020304" pitchFamily="18" charset="0"/>
                <a:cs typeface="Times New Roman" panose="02020603050405020304" pitchFamily="18" charset="0"/>
              </a:rPr>
              <a:t>)</a:t>
            </a:r>
            <a:endParaRPr dirty="0">
              <a:latin typeface="Times New Roman" panose="02020603050405020304" pitchFamily="18" charset="0"/>
              <a:cs typeface="Times New Roman" panose="02020603050405020304" pitchFamily="18" charset="0"/>
            </a:endParaRPr>
          </a:p>
          <a:p>
            <a:pPr lvl="1" eaLnBrk="1" hangingPunct="1"/>
            <a:r>
              <a:rPr dirty="0">
                <a:latin typeface="Times New Roman" panose="02020603050405020304" pitchFamily="18" charset="0"/>
                <a:cs typeface="Times New Roman" panose="02020603050405020304" pitchFamily="18" charset="0"/>
              </a:rPr>
              <a:t>σ’ αυτόν που είναι υπεύθυνος για τις γλωσσικές επιλογές (</a:t>
            </a:r>
            <a:r>
              <a:rPr lang="en-US" altLang="x-none" b="1" dirty="0">
                <a:latin typeface="Times New Roman" panose="02020603050405020304" pitchFamily="18" charset="0"/>
                <a:cs typeface="Times New Roman" panose="02020603050405020304" pitchFamily="18" charset="0"/>
              </a:rPr>
              <a:t>author</a:t>
            </a:r>
            <a:r>
              <a:rPr dirty="0">
                <a:latin typeface="Times New Roman" panose="02020603050405020304" pitchFamily="18" charset="0"/>
                <a:cs typeface="Times New Roman" panose="02020603050405020304" pitchFamily="18" charset="0"/>
              </a:rPr>
              <a:t>)</a:t>
            </a:r>
            <a:endParaRPr dirty="0">
              <a:latin typeface="Times New Roman" panose="02020603050405020304" pitchFamily="18" charset="0"/>
              <a:cs typeface="Times New Roman" panose="02020603050405020304" pitchFamily="18" charset="0"/>
            </a:endParaRPr>
          </a:p>
          <a:p>
            <a:pPr lvl="1" eaLnBrk="1" hangingPunct="1"/>
            <a:r>
              <a:rPr dirty="0">
                <a:latin typeface="Times New Roman" panose="02020603050405020304" pitchFamily="18" charset="0"/>
                <a:cs typeface="Times New Roman" panose="02020603050405020304" pitchFamily="18" charset="0"/>
              </a:rPr>
              <a:t>σ’ αυτόν που είναι υπεύθυνος για το περιεχόμενο και το στόχο της αφήγησης (</a:t>
            </a:r>
            <a:r>
              <a:rPr lang="en-US" altLang="x-none" b="1" dirty="0">
                <a:latin typeface="Times New Roman" panose="02020603050405020304" pitchFamily="18" charset="0"/>
                <a:cs typeface="Times New Roman" panose="02020603050405020304" pitchFamily="18" charset="0"/>
              </a:rPr>
              <a:t>principal</a:t>
            </a:r>
            <a:r>
              <a:rPr dirty="0">
                <a:latin typeface="Times New Roman" panose="02020603050405020304" pitchFamily="18" charset="0"/>
                <a:cs typeface="Times New Roman" panose="02020603050405020304" pitchFamily="18" charset="0"/>
              </a:rPr>
              <a:t>).</a:t>
            </a:r>
            <a:endParaRPr dirty="0">
              <a:latin typeface="Times New Roman" panose="02020603050405020304" pitchFamily="18" charset="0"/>
              <a:cs typeface="Times New Roman" panose="02020603050405020304" pitchFamily="18" charset="0"/>
            </a:endParaRPr>
          </a:p>
          <a:p>
            <a:pPr eaLnBrk="1" hangingPunct="1">
              <a:buNone/>
            </a:pPr>
            <a:endParaRPr sz="20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l-GR" sz="28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Ο ρόλος του αφηγητή</a:t>
            </a:r>
            <a:endParaRPr kumimoji="0" lang="el-GR" sz="28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17411" name="2 - Θέση περιεχομένου"/>
          <p:cNvSpPr>
            <a:spLocks noGrp="1"/>
          </p:cNvSpPr>
          <p:nvPr>
            <p:ph idx="1" hasCustomPrompt="1"/>
          </p:nvPr>
        </p:nvSpPr>
        <p:spPr>
          <a:xfrm>
            <a:off x="0" y="1628775"/>
            <a:ext cx="9144000" cy="5229225"/>
          </a:xfrm>
        </p:spPr>
        <p:txBody>
          <a:bodyPr vert="horz" wrap="square" lIns="54864" tIns="91440" rIns="91440" bIns="45720" anchor="t" anchorCtr="0"/>
          <a:p>
            <a:pPr eaLnBrk="1" hangingPunct="1"/>
            <a:r>
              <a:rPr sz="2400" dirty="0">
                <a:latin typeface="Times New Roman" panose="02020603050405020304" pitchFamily="18" charset="0"/>
                <a:cs typeface="Times New Roman" panose="02020603050405020304" pitchFamily="18" charset="0"/>
              </a:rPr>
              <a:t>Στις </a:t>
            </a:r>
            <a:r>
              <a:rPr sz="2400" b="1" dirty="0">
                <a:latin typeface="Times New Roman" panose="02020603050405020304" pitchFamily="18" charset="0"/>
                <a:cs typeface="Times New Roman" panose="02020603050405020304" pitchFamily="18" charset="0"/>
              </a:rPr>
              <a:t>πρωτοπρόσωπες προσωπικές αφηγήσεις </a:t>
            </a:r>
            <a:r>
              <a:rPr sz="2400" dirty="0">
                <a:latin typeface="Times New Roman" panose="02020603050405020304" pitchFamily="18" charset="0"/>
                <a:cs typeface="Times New Roman" panose="02020603050405020304" pitchFamily="18" charset="0"/>
              </a:rPr>
              <a:t>ο αφηγητής, δηλαδή αυτός που εκφέρει την αφήγηση (</a:t>
            </a:r>
            <a:r>
              <a:rPr lang="en-US" altLang="x-none" sz="2400" dirty="0">
                <a:latin typeface="Times New Roman" panose="02020603050405020304" pitchFamily="18" charset="0"/>
                <a:cs typeface="Times New Roman" panose="02020603050405020304" pitchFamily="18" charset="0"/>
              </a:rPr>
              <a:t>animator)</a:t>
            </a:r>
            <a:r>
              <a:rPr sz="2400" dirty="0">
                <a:latin typeface="Times New Roman" panose="02020603050405020304" pitchFamily="18" charset="0"/>
                <a:cs typeface="Times New Roman" panose="02020603050405020304" pitchFamily="18" charset="0"/>
              </a:rPr>
              <a:t>, συχνά έχει συμμετοχή στα αφηγηματικά γεγονότα (</a:t>
            </a:r>
            <a:r>
              <a:rPr lang="en-US" altLang="x-none" sz="2400" dirty="0">
                <a:latin typeface="Times New Roman" panose="02020603050405020304" pitchFamily="18" charset="0"/>
                <a:cs typeface="Times New Roman" panose="02020603050405020304" pitchFamily="18" charset="0"/>
              </a:rPr>
              <a:t>figure)</a:t>
            </a:r>
            <a:r>
              <a:rPr sz="2400" dirty="0">
                <a:latin typeface="Times New Roman" panose="02020603050405020304" pitchFamily="18" charset="0"/>
                <a:cs typeface="Times New Roman" panose="02020603050405020304" pitchFamily="18" charset="0"/>
              </a:rPr>
              <a:t>, καθορίζοντας ταυτόχρονα πώς τα διηγείται </a:t>
            </a:r>
            <a:r>
              <a:rPr lang="en-US" altLang="x-none" sz="2400" dirty="0">
                <a:latin typeface="Times New Roman" panose="02020603050405020304" pitchFamily="18" charset="0"/>
                <a:cs typeface="Times New Roman" panose="02020603050405020304" pitchFamily="18" charset="0"/>
              </a:rPr>
              <a:t>(author) </a:t>
            </a:r>
            <a:r>
              <a:rPr sz="2400" dirty="0">
                <a:latin typeface="Times New Roman" panose="02020603050405020304" pitchFamily="18" charset="0"/>
                <a:cs typeface="Times New Roman" panose="02020603050405020304" pitchFamily="18" charset="0"/>
              </a:rPr>
              <a:t>και γιατί τα διηγείται </a:t>
            </a:r>
            <a:r>
              <a:rPr lang="en-US" altLang="x-none" sz="2400" dirty="0">
                <a:latin typeface="Times New Roman" panose="02020603050405020304" pitchFamily="18" charset="0"/>
                <a:cs typeface="Times New Roman" panose="02020603050405020304" pitchFamily="18" charset="0"/>
              </a:rPr>
              <a:t>(principal)</a:t>
            </a:r>
            <a:r>
              <a:rPr sz="2400" dirty="0">
                <a:latin typeface="Times New Roman" panose="02020603050405020304" pitchFamily="18" charset="0"/>
                <a:cs typeface="Times New Roman" panose="02020603050405020304" pitchFamily="18" charset="0"/>
              </a:rPr>
              <a:t>.</a:t>
            </a:r>
            <a:endParaRPr lang="en-US" altLang="x-none" sz="2400" dirty="0">
              <a:latin typeface="Times New Roman" panose="02020603050405020304" pitchFamily="18" charset="0"/>
              <a:cs typeface="Times New Roman" panose="02020603050405020304" pitchFamily="18" charset="0"/>
            </a:endParaRPr>
          </a:p>
          <a:p>
            <a:pPr eaLnBrk="1" hangingPunct="1"/>
            <a:endParaRPr lang="en-US" altLang="x-none" sz="2400" dirty="0">
              <a:latin typeface="Times New Roman" panose="02020603050405020304" pitchFamily="18" charset="0"/>
              <a:cs typeface="Times New Roman" panose="02020603050405020304" pitchFamily="18" charset="0"/>
            </a:endParaRPr>
          </a:p>
          <a:p>
            <a:pPr eaLnBrk="1" hangingPunct="1"/>
            <a:r>
              <a:rPr sz="2400" dirty="0">
                <a:latin typeface="Times New Roman" panose="02020603050405020304" pitchFamily="18" charset="0"/>
                <a:cs typeface="Times New Roman" panose="02020603050405020304" pitchFamily="18" charset="0"/>
              </a:rPr>
              <a:t> Στη </a:t>
            </a:r>
            <a:r>
              <a:rPr sz="2400" b="1" dirty="0">
                <a:latin typeface="Times New Roman" panose="02020603050405020304" pitchFamily="18" charset="0"/>
                <a:cs typeface="Times New Roman" panose="02020603050405020304" pitchFamily="18" charset="0"/>
              </a:rPr>
              <a:t>λογοτεχνική αφήγηση </a:t>
            </a:r>
            <a:r>
              <a:rPr sz="2400" dirty="0">
                <a:latin typeface="Times New Roman" panose="02020603050405020304" pitchFamily="18" charset="0"/>
                <a:cs typeface="Times New Roman" panose="02020603050405020304" pitchFamily="18" charset="0"/>
              </a:rPr>
              <a:t>παρατηρείται διάκριση ανάμεσα στο </a:t>
            </a:r>
            <a:r>
              <a:rPr sz="2400" b="1" dirty="0">
                <a:latin typeface="Times New Roman" panose="02020603050405020304" pitchFamily="18" charset="0"/>
                <a:cs typeface="Times New Roman" panose="02020603050405020304" pitchFamily="18" charset="0"/>
              </a:rPr>
              <a:t>συγγραφέα</a:t>
            </a:r>
            <a:r>
              <a:rPr sz="2400" dirty="0">
                <a:latin typeface="Times New Roman" panose="02020603050405020304" pitchFamily="18" charset="0"/>
                <a:cs typeface="Times New Roman" panose="02020603050405020304" pitchFamily="18" charset="0"/>
              </a:rPr>
              <a:t>, που έχει </a:t>
            </a:r>
            <a:r>
              <a:rPr sz="2400" b="1" dirty="0">
                <a:latin typeface="Times New Roman" panose="02020603050405020304" pitchFamily="18" charset="0"/>
                <a:cs typeface="Times New Roman" panose="02020603050405020304" pitchFamily="18" charset="0"/>
              </a:rPr>
              <a:t>και</a:t>
            </a:r>
            <a:r>
              <a:rPr sz="2400" dirty="0">
                <a:latin typeface="Times New Roman" panose="02020603050405020304" pitchFamily="18" charset="0"/>
                <a:cs typeface="Times New Roman" panose="02020603050405020304" pitchFamily="18" charset="0"/>
              </a:rPr>
              <a:t> την ευθύνη των όσων λέγονται</a:t>
            </a:r>
            <a:r>
              <a:rPr lang="en-US" altLang="x-none" sz="2400" dirty="0">
                <a:latin typeface="Times New Roman" panose="02020603050405020304" pitchFamily="18" charset="0"/>
                <a:cs typeface="Times New Roman" panose="02020603050405020304" pitchFamily="18" charset="0"/>
              </a:rPr>
              <a:t> </a:t>
            </a:r>
            <a:r>
              <a:rPr sz="2400" b="1" dirty="0">
                <a:latin typeface="Times New Roman" panose="02020603050405020304" pitchFamily="18" charset="0"/>
                <a:cs typeface="Times New Roman" panose="02020603050405020304" pitchFamily="18" charset="0"/>
              </a:rPr>
              <a:t>(</a:t>
            </a:r>
            <a:r>
              <a:rPr lang="en-US" altLang="x-none" sz="2400" b="1" dirty="0">
                <a:latin typeface="Times New Roman" panose="02020603050405020304" pitchFamily="18" charset="0"/>
                <a:cs typeface="Times New Roman" panose="02020603050405020304" pitchFamily="18" charset="0"/>
              </a:rPr>
              <a:t>principal)</a:t>
            </a:r>
            <a:r>
              <a:rPr sz="2400" dirty="0">
                <a:latin typeface="Times New Roman" panose="02020603050405020304" pitchFamily="18" charset="0"/>
                <a:cs typeface="Times New Roman" panose="02020603050405020304" pitchFamily="18" charset="0"/>
              </a:rPr>
              <a:t>, στους </a:t>
            </a:r>
            <a:r>
              <a:rPr sz="2400" b="1" dirty="0">
                <a:latin typeface="Times New Roman" panose="02020603050405020304" pitchFamily="18" charset="0"/>
                <a:cs typeface="Times New Roman" panose="02020603050405020304" pitchFamily="18" charset="0"/>
              </a:rPr>
              <a:t>ήρωες</a:t>
            </a:r>
            <a:r>
              <a:rPr sz="2400" dirty="0">
                <a:latin typeface="Times New Roman" panose="02020603050405020304" pitchFamily="18" charset="0"/>
                <a:cs typeface="Times New Roman" panose="02020603050405020304" pitchFamily="18" charset="0"/>
              </a:rPr>
              <a:t> της ιστορίας και στον </a:t>
            </a:r>
            <a:r>
              <a:rPr sz="2400" b="1" dirty="0">
                <a:latin typeface="Times New Roman" panose="02020603050405020304" pitchFamily="18" charset="0"/>
                <a:cs typeface="Times New Roman" panose="02020603050405020304" pitchFamily="18" charset="0"/>
              </a:rPr>
              <a:t>αφηγητή</a:t>
            </a:r>
            <a:r>
              <a:rPr sz="2400" dirty="0">
                <a:latin typeface="Times New Roman" panose="02020603050405020304" pitchFamily="18" charset="0"/>
                <a:cs typeface="Times New Roman" panose="02020603050405020304" pitchFamily="18" charset="0"/>
              </a:rPr>
              <a:t>, ο οποίος μπορεί να είναι ένα μη πραγματικό, πλαστό πρόσωπο.</a:t>
            </a:r>
            <a:endParaRPr lang="en-US" altLang="x-none" sz="2400" dirty="0">
              <a:latin typeface="Times New Roman" panose="02020603050405020304" pitchFamily="18" charset="0"/>
              <a:cs typeface="Times New Roman" panose="02020603050405020304" pitchFamily="18" charset="0"/>
            </a:endParaRPr>
          </a:p>
          <a:p>
            <a:pPr eaLnBrk="1" hangingPunct="1"/>
            <a:endParaRPr sz="2400" dirty="0">
              <a:latin typeface="Times New Roman" panose="02020603050405020304" pitchFamily="18" charset="0"/>
              <a:cs typeface="Times New Roman" panose="02020603050405020304" pitchFamily="18" charset="0"/>
            </a:endParaRPr>
          </a:p>
          <a:p>
            <a:pPr eaLnBrk="1" hangingPunct="1"/>
            <a:r>
              <a:rPr sz="2400" dirty="0">
                <a:latin typeface="Times New Roman" panose="02020603050405020304" pitchFamily="18" charset="0"/>
                <a:cs typeface="Times New Roman" panose="02020603050405020304" pitchFamily="18" charset="0"/>
              </a:rPr>
              <a:t>Στην </a:t>
            </a:r>
            <a:r>
              <a:rPr sz="2400" b="1" dirty="0">
                <a:latin typeface="Times New Roman" panose="02020603050405020304" pitchFamily="18" charset="0"/>
                <a:cs typeface="Times New Roman" panose="02020603050405020304" pitchFamily="18" charset="0"/>
              </a:rPr>
              <a:t>τριτοπρόσωπη αφήγηση του ιστορικού μυθιστορήματος</a:t>
            </a:r>
            <a:r>
              <a:rPr lang="en-US" altLang="x-none" sz="2400" dirty="0">
                <a:latin typeface="Times New Roman" panose="02020603050405020304" pitchFamily="18" charset="0"/>
                <a:cs typeface="Times New Roman" panose="02020603050405020304" pitchFamily="18" charset="0"/>
              </a:rPr>
              <a:t>,</a:t>
            </a:r>
            <a:r>
              <a:rPr sz="2400" dirty="0">
                <a:latin typeface="Times New Roman" panose="02020603050405020304" pitchFamily="18" charset="0"/>
                <a:cs typeface="Times New Roman" panose="02020603050405020304" pitchFamily="18" charset="0"/>
              </a:rPr>
              <a:t> συνήθως ο </a:t>
            </a:r>
            <a:r>
              <a:rPr sz="2400" b="1" dirty="0">
                <a:latin typeface="Times New Roman" panose="02020603050405020304" pitchFamily="18" charset="0"/>
                <a:cs typeface="Times New Roman" panose="02020603050405020304" pitchFamily="18" charset="0"/>
              </a:rPr>
              <a:t>συγγραφέας και ο αφηγητής </a:t>
            </a:r>
            <a:r>
              <a:rPr sz="2400" dirty="0">
                <a:latin typeface="Times New Roman" panose="02020603050405020304" pitchFamily="18" charset="0"/>
                <a:cs typeface="Times New Roman" panose="02020603050405020304" pitchFamily="18" charset="0"/>
              </a:rPr>
              <a:t>ταυτίζονται, χωρίς να έχουν αναγκαστική συμμετοχή στα αφηγηματικά γεγονότα.</a:t>
            </a:r>
            <a:endParaRPr sz="2400" dirty="0">
              <a:latin typeface="Times New Roman" panose="02020603050405020304" pitchFamily="18" charset="0"/>
              <a:cs typeface="Times New Roman" panose="02020603050405020304" pitchFamily="18" charset="0"/>
            </a:endParaRPr>
          </a:p>
          <a:p>
            <a:pPr eaLnBrk="1" hangingPunct="1">
              <a:buNone/>
            </a:pPr>
            <a:endParaRPr sz="2000"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cs typeface="Times New Roman" panose="02020603050405020304" pitchFamily="18" charset="0"/>
            </a:endParaRPr>
          </a:p>
          <a:p>
            <a:pPr eaLnBrk="1" hangingPunct="1">
              <a:buNone/>
            </a:pP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Autofit/>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br>
              <a:rPr kumimoji="0" lang="en-US" sz="28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32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Επικοινωνιακές περιστάσεις</a:t>
            </a:r>
            <a:br>
              <a:rPr kumimoji="0" lang="el-GR" sz="2800" b="1" i="0" u="none" strike="noStrike" kern="1200" cap="none" spc="0" normalizeH="0" baseline="0" noProof="0" dirty="0" smtClean="0">
                <a:ln>
                  <a:noFill/>
                </a:ln>
                <a:solidFill>
                  <a:schemeClr val="accent1">
                    <a:satMod val="150000"/>
                  </a:schemeClr>
                </a:solidFill>
                <a:effectLst/>
                <a:uLnTx/>
                <a:uFillTx/>
                <a:latin typeface="+mj-lt"/>
                <a:ea typeface="+mj-ea"/>
                <a:cs typeface="+mj-cs"/>
              </a:rPr>
            </a:br>
            <a:endParaRPr kumimoji="0" lang="el-GR" sz="28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18435" name="2 - Θέση περιεχομένου"/>
          <p:cNvSpPr>
            <a:spLocks noGrp="1"/>
          </p:cNvSpPr>
          <p:nvPr>
            <p:ph idx="1" hasCustomPrompt="1"/>
          </p:nvPr>
        </p:nvSpPr>
        <p:spPr>
          <a:xfrm>
            <a:off x="0" y="1484313"/>
            <a:ext cx="8820150" cy="5184775"/>
          </a:xfrm>
        </p:spPr>
        <p:txBody>
          <a:bodyPr vert="horz" wrap="square" lIns="54864" tIns="91440" rIns="91440" bIns="45720" anchor="t" anchorCtr="0"/>
          <a:p>
            <a:pPr eaLnBrk="1" hangingPunct="1"/>
            <a:r>
              <a:rPr sz="2400" dirty="0">
                <a:latin typeface="Times New Roman" panose="02020603050405020304" pitchFamily="18" charset="0"/>
                <a:cs typeface="Times New Roman" panose="02020603050405020304" pitchFamily="18" charset="0"/>
              </a:rPr>
              <a:t>Η αφήγηση χρησιμοποιείται σε </a:t>
            </a:r>
            <a:r>
              <a:rPr sz="2400" b="1" dirty="0">
                <a:latin typeface="Times New Roman" panose="02020603050405020304" pitchFamily="18" charset="0"/>
                <a:cs typeface="Times New Roman" panose="02020603050405020304" pitchFamily="18" charset="0"/>
              </a:rPr>
              <a:t>ποικίλες επικοινωνιακές περιστάσεις</a:t>
            </a:r>
            <a:r>
              <a:rPr sz="2400" dirty="0">
                <a:latin typeface="Times New Roman" panose="02020603050405020304" pitchFamily="18" charset="0"/>
                <a:cs typeface="Times New Roman" panose="02020603050405020304" pitchFamily="18" charset="0"/>
              </a:rPr>
              <a:t>, όπως στη </a:t>
            </a:r>
            <a:r>
              <a:rPr sz="2400" dirty="0">
                <a:solidFill>
                  <a:srgbClr val="FF0000"/>
                </a:solidFill>
                <a:latin typeface="Times New Roman" panose="02020603050405020304" pitchFamily="18" charset="0"/>
                <a:cs typeface="Times New Roman" panose="02020603050405020304" pitchFamily="18" charset="0"/>
              </a:rPr>
              <a:t>συνομιλιακή αφήγηση </a:t>
            </a:r>
            <a:r>
              <a:rPr sz="2400" dirty="0">
                <a:latin typeface="Times New Roman" panose="02020603050405020304" pitchFamily="18" charset="0"/>
                <a:cs typeface="Times New Roman" panose="02020603050405020304" pitchFamily="18" charset="0"/>
              </a:rPr>
              <a:t>(σε φιλική συντροφιά, στο οικογενειακό τραπέζι κτλ.), στο </a:t>
            </a:r>
            <a:r>
              <a:rPr sz="2400" dirty="0">
                <a:solidFill>
                  <a:srgbClr val="FF0000"/>
                </a:solidFill>
                <a:latin typeface="Times New Roman" panose="02020603050405020304" pitchFamily="18" charset="0"/>
                <a:cs typeface="Times New Roman" panose="02020603050405020304" pitchFamily="18" charset="0"/>
              </a:rPr>
              <a:t>δημοσιογραφικού ρεπορτάζ</a:t>
            </a:r>
            <a:r>
              <a:rPr sz="2400" dirty="0">
                <a:latin typeface="Times New Roman" panose="02020603050405020304" pitchFamily="18" charset="0"/>
                <a:cs typeface="Times New Roman" panose="02020603050405020304" pitchFamily="18" charset="0"/>
              </a:rPr>
              <a:t>, κατά την </a:t>
            </a:r>
            <a:r>
              <a:rPr sz="2400" dirty="0">
                <a:solidFill>
                  <a:srgbClr val="FF0000"/>
                </a:solidFill>
                <a:latin typeface="Times New Roman" panose="02020603050405020304" pitchFamily="18" charset="0"/>
                <a:cs typeface="Times New Roman" panose="02020603050405020304" pitchFamily="18" charset="0"/>
              </a:rPr>
              <a:t>κατάθεση στο δικαστήριο</a:t>
            </a:r>
            <a:r>
              <a:rPr sz="2400" dirty="0">
                <a:latin typeface="Times New Roman" panose="02020603050405020304" pitchFamily="18" charset="0"/>
                <a:cs typeface="Times New Roman" panose="02020603050405020304" pitchFamily="18" charset="0"/>
              </a:rPr>
              <a:t>, κατά τη </a:t>
            </a:r>
            <a:r>
              <a:rPr sz="2400" dirty="0">
                <a:solidFill>
                  <a:srgbClr val="FF0000"/>
                </a:solidFill>
                <a:latin typeface="Times New Roman" panose="02020603050405020304" pitchFamily="18" charset="0"/>
                <a:cs typeface="Times New Roman" panose="02020603050405020304" pitchFamily="18" charset="0"/>
              </a:rPr>
              <a:t>λογοτεχνική εξιστόρηση</a:t>
            </a:r>
            <a:r>
              <a:rPr sz="2400" dirty="0">
                <a:latin typeface="Times New Roman" panose="02020603050405020304" pitchFamily="18" charset="0"/>
                <a:cs typeface="Times New Roman" panose="02020603050405020304" pitchFamily="18" charset="0"/>
              </a:rPr>
              <a:t> κλπ.</a:t>
            </a:r>
            <a:endParaRPr lang="en-US" altLang="x-none" sz="2400" dirty="0">
              <a:latin typeface="Times New Roman" panose="02020603050405020304" pitchFamily="18" charset="0"/>
              <a:cs typeface="Times New Roman" panose="02020603050405020304" pitchFamily="18" charset="0"/>
            </a:endParaRPr>
          </a:p>
          <a:p>
            <a:pPr eaLnBrk="1" hangingPunct="1">
              <a:buNone/>
            </a:pPr>
            <a:endParaRPr sz="2400" dirty="0">
              <a:latin typeface="Times New Roman" panose="02020603050405020304" pitchFamily="18" charset="0"/>
              <a:cs typeface="Times New Roman" panose="02020603050405020304" pitchFamily="18" charset="0"/>
            </a:endParaRPr>
          </a:p>
          <a:p>
            <a:pPr eaLnBrk="1" hangingPunct="1"/>
            <a:r>
              <a:rPr sz="2400" dirty="0">
                <a:latin typeface="Times New Roman" panose="02020603050405020304" pitchFamily="18" charset="0"/>
                <a:cs typeface="Times New Roman" panose="02020603050405020304" pitchFamily="18" charset="0"/>
              </a:rPr>
              <a:t>Το </a:t>
            </a:r>
            <a:r>
              <a:rPr sz="2400" b="1" dirty="0">
                <a:latin typeface="Times New Roman" panose="02020603050405020304" pitchFamily="18" charset="0"/>
                <a:cs typeface="Times New Roman" panose="02020603050405020304" pitchFamily="18" charset="0"/>
              </a:rPr>
              <a:t>ίδιο αφηγηματικό περιεχόμενο </a:t>
            </a:r>
            <a:r>
              <a:rPr sz="2400" dirty="0">
                <a:latin typeface="Times New Roman" panose="02020603050405020304" pitchFamily="18" charset="0"/>
                <a:cs typeface="Times New Roman" panose="02020603050405020304" pitchFamily="18" charset="0"/>
              </a:rPr>
              <a:t>(η ίδια ακολουθία γεγονότων) μπορεί </a:t>
            </a:r>
            <a:r>
              <a:rPr sz="2400" dirty="0">
                <a:solidFill>
                  <a:srgbClr val="FF0000"/>
                </a:solidFill>
                <a:latin typeface="Times New Roman" panose="02020603050405020304" pitchFamily="18" charset="0"/>
                <a:cs typeface="Times New Roman" panose="02020603050405020304" pitchFamily="18" charset="0"/>
              </a:rPr>
              <a:t>να αποδίδεται </a:t>
            </a:r>
            <a:r>
              <a:rPr sz="2400" b="1" dirty="0">
                <a:latin typeface="Times New Roman" panose="02020603050405020304" pitchFamily="18" charset="0"/>
                <a:cs typeface="Times New Roman" panose="02020603050405020304" pitchFamily="18" charset="0"/>
              </a:rPr>
              <a:t>με διαφορετικό τρόπο </a:t>
            </a:r>
            <a:r>
              <a:rPr sz="2400" dirty="0">
                <a:latin typeface="Times New Roman" panose="02020603050405020304" pitchFamily="18" charset="0"/>
                <a:ea typeface="Times New Roman" panose="02020603050405020304" pitchFamily="18" charset="0"/>
              </a:rPr>
              <a:t>—</a:t>
            </a:r>
            <a:r>
              <a:rPr sz="2400" dirty="0">
                <a:latin typeface="Times New Roman" panose="02020603050405020304" pitchFamily="18" charset="0"/>
                <a:cs typeface="Times New Roman" panose="02020603050405020304" pitchFamily="18" charset="0"/>
              </a:rPr>
              <a:t>ορισμένες φορές και διασκευασμένο</a:t>
            </a:r>
            <a:r>
              <a:rPr sz="2400" dirty="0">
                <a:latin typeface="Times New Roman" panose="02020603050405020304" pitchFamily="18" charset="0"/>
                <a:ea typeface="Times New Roman" panose="02020603050405020304" pitchFamily="18" charset="0"/>
              </a:rPr>
              <a:t>—</a:t>
            </a:r>
            <a:r>
              <a:rPr sz="2400" dirty="0">
                <a:latin typeface="Times New Roman" panose="02020603050405020304" pitchFamily="18" charset="0"/>
                <a:cs typeface="Times New Roman" panose="02020603050405020304" pitchFamily="18" charset="0"/>
              </a:rPr>
              <a:t> </a:t>
            </a:r>
            <a:r>
              <a:rPr sz="2400" b="1" dirty="0">
                <a:latin typeface="Times New Roman" panose="02020603050405020304" pitchFamily="18" charset="0"/>
                <a:cs typeface="Times New Roman" panose="02020603050405020304" pitchFamily="18" charset="0"/>
              </a:rPr>
              <a:t>ανάλογα με την περίσταση</a:t>
            </a:r>
            <a:r>
              <a:rPr sz="2400" dirty="0">
                <a:latin typeface="Times New Roman" panose="02020603050405020304" pitchFamily="18" charset="0"/>
                <a:cs typeface="Times New Roman" panose="02020603050405020304" pitchFamily="18" charset="0"/>
              </a:rPr>
              <a:t>:</a:t>
            </a:r>
            <a:endParaRPr lang="en-US" altLang="x-none" sz="2400" dirty="0">
              <a:latin typeface="Times New Roman" panose="02020603050405020304" pitchFamily="18" charset="0"/>
              <a:cs typeface="Times New Roman" panose="02020603050405020304" pitchFamily="18" charset="0"/>
            </a:endParaRPr>
          </a:p>
          <a:p>
            <a:pPr lvl="1" indent="-318770" eaLnBrk="1" hangingPunct="1">
              <a:spcBef>
                <a:spcPct val="0"/>
              </a:spcBef>
              <a:buFont typeface="Wingdings 2" panose="05020102010507070707" pitchFamily="18" charset="2"/>
              <a:buChar char=""/>
            </a:pPr>
            <a:r>
              <a:rPr sz="2400" dirty="0">
                <a:solidFill>
                  <a:srgbClr val="FF0000"/>
                </a:solidFill>
                <a:latin typeface="Times New Roman" panose="02020603050405020304" pitchFamily="18" charset="0"/>
                <a:cs typeface="Times New Roman" panose="02020603050405020304" pitchFamily="18" charset="0"/>
              </a:rPr>
              <a:t>επισημότερα</a:t>
            </a:r>
            <a:r>
              <a:rPr sz="2400" dirty="0">
                <a:latin typeface="Times New Roman" panose="02020603050405020304" pitchFamily="18" charset="0"/>
                <a:cs typeface="Times New Roman" panose="02020603050405020304" pitchFamily="18" charset="0"/>
              </a:rPr>
              <a:t> θα εξιστορήσουμε ένα συμβάν ως μάρτυρες στο </a:t>
            </a:r>
            <a:r>
              <a:rPr sz="2400" b="1" dirty="0">
                <a:latin typeface="Times New Roman" panose="02020603050405020304" pitchFamily="18" charset="0"/>
                <a:cs typeface="Times New Roman" panose="02020603050405020304" pitchFamily="18" charset="0"/>
              </a:rPr>
              <a:t>δικαστήριο</a:t>
            </a:r>
            <a:r>
              <a:rPr sz="2400" dirty="0">
                <a:latin typeface="Times New Roman" panose="02020603050405020304" pitchFamily="18" charset="0"/>
                <a:cs typeface="Times New Roman" panose="02020603050405020304" pitchFamily="18" charset="0"/>
              </a:rPr>
              <a:t> απ’ ό,τι θα το πούμε στο </a:t>
            </a:r>
            <a:r>
              <a:rPr sz="2400" b="1" dirty="0">
                <a:latin typeface="Times New Roman" panose="02020603050405020304" pitchFamily="18" charset="0"/>
                <a:cs typeface="Times New Roman" panose="02020603050405020304" pitchFamily="18" charset="0"/>
              </a:rPr>
              <a:t>φίλο</a:t>
            </a:r>
            <a:r>
              <a:rPr sz="2400" dirty="0">
                <a:latin typeface="Times New Roman" panose="02020603050405020304" pitchFamily="18" charset="0"/>
                <a:cs typeface="Times New Roman" panose="02020603050405020304" pitchFamily="18" charset="0"/>
              </a:rPr>
              <a:t> μας</a:t>
            </a:r>
            <a:endParaRPr sz="2400" dirty="0">
              <a:latin typeface="Times New Roman" panose="02020603050405020304" pitchFamily="18" charset="0"/>
              <a:cs typeface="Times New Roman" panose="02020603050405020304" pitchFamily="18" charset="0"/>
            </a:endParaRPr>
          </a:p>
          <a:p>
            <a:pPr lvl="1" indent="-318770" eaLnBrk="1" hangingPunct="1">
              <a:spcBef>
                <a:spcPct val="0"/>
              </a:spcBef>
              <a:buFont typeface="Wingdings 2" panose="05020102010507070707" pitchFamily="18" charset="2"/>
              <a:buChar char=""/>
            </a:pPr>
            <a:r>
              <a:rPr sz="2400" dirty="0">
                <a:latin typeface="Times New Roman" panose="02020603050405020304" pitchFamily="18" charset="0"/>
                <a:cs typeface="Times New Roman" panose="02020603050405020304" pitchFamily="18" charset="0"/>
              </a:rPr>
              <a:t>ένας </a:t>
            </a:r>
            <a:r>
              <a:rPr sz="2400" b="1" dirty="0">
                <a:latin typeface="Times New Roman" panose="02020603050405020304" pitchFamily="18" charset="0"/>
                <a:cs typeface="Times New Roman" panose="02020603050405020304" pitchFamily="18" charset="0"/>
              </a:rPr>
              <a:t>απεργός</a:t>
            </a:r>
            <a:r>
              <a:rPr sz="2400" dirty="0">
                <a:latin typeface="Times New Roman" panose="02020603050405020304" pitchFamily="18" charset="0"/>
                <a:cs typeface="Times New Roman" panose="02020603050405020304" pitchFamily="18" charset="0"/>
              </a:rPr>
              <a:t> θα εξιστορήσει τα επεισόδια μιας διαδήλωσης στην οποία πήρε μέρος </a:t>
            </a:r>
            <a:r>
              <a:rPr sz="2400" dirty="0">
                <a:solidFill>
                  <a:srgbClr val="FF0000"/>
                </a:solidFill>
                <a:latin typeface="Times New Roman" panose="02020603050405020304" pitchFamily="18" charset="0"/>
                <a:cs typeface="Times New Roman" panose="02020603050405020304" pitchFamily="18" charset="0"/>
              </a:rPr>
              <a:t>από διαφορετική οπτική γωνία </a:t>
            </a:r>
            <a:r>
              <a:rPr sz="2400" dirty="0">
                <a:latin typeface="Times New Roman" panose="02020603050405020304" pitchFamily="18" charset="0"/>
                <a:cs typeface="Times New Roman" panose="02020603050405020304" pitchFamily="18" charset="0"/>
              </a:rPr>
              <a:t>από αυτήν ενός ‘αντικειμενικού’ </a:t>
            </a:r>
            <a:r>
              <a:rPr sz="2400" b="1" dirty="0">
                <a:latin typeface="Times New Roman" panose="02020603050405020304" pitchFamily="18" charset="0"/>
                <a:cs typeface="Times New Roman" panose="02020603050405020304" pitchFamily="18" charset="0"/>
              </a:rPr>
              <a:t>πολιτικού αναλυτή</a:t>
            </a:r>
            <a:r>
              <a:rPr sz="2400" dirty="0">
                <a:latin typeface="Times New Roman" panose="02020603050405020304" pitchFamily="18" charset="0"/>
                <a:cs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a:p>
            <a:pPr eaLnBrk="1" hangingPunct="1">
              <a:buNone/>
            </a:pPr>
            <a:endParaRPr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br>
              <a:rPr kumimoji="0" lang="en-US" sz="31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36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Γλωσσικά μέσα (</a:t>
            </a:r>
            <a:r>
              <a:rPr kumimoji="0" lang="en-US" sz="3600" b="1" i="0" u="none" strike="noStrike" kern="1200" cap="none" spc="0" normalizeH="0" baseline="0" noProof="0" dirty="0" err="1" smtClean="0">
                <a:ln>
                  <a:noFill/>
                </a:ln>
                <a:solidFill>
                  <a:srgbClr val="66AF6C"/>
                </a:solidFill>
                <a:effectLst/>
                <a:uLnTx/>
                <a:uFillTx/>
                <a:latin typeface="Times New Roman" panose="02020603050405020304" pitchFamily="18" charset="0"/>
                <a:ea typeface="+mj-ea"/>
                <a:cs typeface="Times New Roman" panose="02020603050405020304" pitchFamily="18" charset="0"/>
              </a:rPr>
              <a:t>Georgakopo</a:t>
            </a:r>
            <a:r>
              <a:rPr kumimoji="0" lang="el-GR" sz="3600" b="1" i="0" u="none" strike="noStrike" kern="1200" cap="none" spc="0" normalizeH="0" baseline="0" noProof="0" dirty="0" err="1" smtClean="0">
                <a:ln>
                  <a:noFill/>
                </a:ln>
                <a:solidFill>
                  <a:srgbClr val="66AF6C"/>
                </a:solidFill>
                <a:effectLst/>
                <a:uLnTx/>
                <a:uFillTx/>
                <a:latin typeface="Times New Roman" panose="02020603050405020304" pitchFamily="18" charset="0"/>
                <a:ea typeface="+mj-ea"/>
                <a:cs typeface="Times New Roman" panose="02020603050405020304" pitchFamily="18" charset="0"/>
              </a:rPr>
              <a:t>ulou</a:t>
            </a:r>
            <a:r>
              <a:rPr kumimoji="0" lang="el-GR" sz="3600" b="1" i="0" u="none" strike="noStrike" kern="1200" cap="none" spc="0" normalizeH="0" baseline="0" noProof="0" dirty="0" smtClean="0">
                <a:ln>
                  <a:noFill/>
                </a:ln>
                <a:solidFill>
                  <a:srgbClr val="66AF6C"/>
                </a:solidFill>
                <a:effectLst/>
                <a:uLnTx/>
                <a:uFillTx/>
                <a:latin typeface="Times New Roman" panose="02020603050405020304" pitchFamily="18" charset="0"/>
                <a:ea typeface="+mj-ea"/>
                <a:cs typeface="Times New Roman" panose="02020603050405020304" pitchFamily="18" charset="0"/>
              </a:rPr>
              <a:t> 1997)</a:t>
            </a:r>
            <a:br>
              <a:rPr kumimoji="0" lang="el-GR" sz="4500" b="1" i="0" u="none" strike="noStrike" kern="1200" cap="none" spc="0" normalizeH="0" baseline="0" noProof="0" dirty="0" smtClean="0">
                <a:ln>
                  <a:noFill/>
                </a:ln>
                <a:solidFill>
                  <a:schemeClr val="accent1">
                    <a:satMod val="150000"/>
                  </a:schemeClr>
                </a:solidFill>
                <a:effectLst/>
                <a:uLnTx/>
                <a:uFillTx/>
                <a:latin typeface="+mj-lt"/>
                <a:ea typeface="+mj-ea"/>
                <a:cs typeface="+mj-cs"/>
              </a:rPr>
            </a:br>
            <a:endParaRPr kumimoji="0" lang="el-GR" sz="45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19459" name="2 - Θέση περιεχομένου"/>
          <p:cNvSpPr>
            <a:spLocks noGrp="1"/>
          </p:cNvSpPr>
          <p:nvPr>
            <p:ph idx="1" hasCustomPrompt="1"/>
          </p:nvPr>
        </p:nvSpPr>
        <p:spPr>
          <a:xfrm>
            <a:off x="0" y="1484313"/>
            <a:ext cx="9144000" cy="5373687"/>
          </a:xfrm>
        </p:spPr>
        <p:txBody>
          <a:bodyPr vert="horz" wrap="square" lIns="54864" tIns="91440" rIns="91440" bIns="45720" anchor="t" anchorCtr="0"/>
          <a:p>
            <a:pPr eaLnBrk="1" hangingPunct="1"/>
            <a:r>
              <a:rPr sz="2000" dirty="0">
                <a:latin typeface="Times New Roman" panose="02020603050405020304" pitchFamily="18" charset="0"/>
                <a:cs typeface="Times New Roman" panose="02020603050405020304" pitchFamily="18" charset="0"/>
              </a:rPr>
              <a:t>Ο </a:t>
            </a:r>
            <a:r>
              <a:rPr sz="2000" b="1" dirty="0">
                <a:latin typeface="Times New Roman" panose="02020603050405020304" pitchFamily="18" charset="0"/>
                <a:cs typeface="Times New Roman" panose="02020603050405020304" pitchFamily="18" charset="0"/>
              </a:rPr>
              <a:t>αόριστος και ο ιστορικός ενεστώτας</a:t>
            </a:r>
            <a:r>
              <a:rPr sz="2000" dirty="0">
                <a:latin typeface="Times New Roman" panose="02020603050405020304" pitchFamily="18" charset="0"/>
                <a:cs typeface="Times New Roman" panose="02020603050405020304" pitchFamily="18" charset="0"/>
              </a:rPr>
              <a:t> με ρήματα που αναφέρονται σε διαδοχές πράξεων.</a:t>
            </a:r>
            <a:endParaRPr lang="en-US" altLang="x-none" sz="2000" dirty="0">
              <a:latin typeface="Times New Roman" panose="02020603050405020304" pitchFamily="18" charset="0"/>
              <a:cs typeface="Times New Roman" panose="02020603050405020304" pitchFamily="18" charset="0"/>
            </a:endParaRPr>
          </a:p>
          <a:p>
            <a:pPr eaLnBrk="1" hangingPunct="1">
              <a:buNone/>
            </a:pPr>
            <a:endParaRPr sz="2000" dirty="0">
              <a:latin typeface="Times New Roman" panose="02020603050405020304" pitchFamily="18" charset="0"/>
              <a:cs typeface="Times New Roman" panose="02020603050405020304" pitchFamily="18" charset="0"/>
            </a:endParaRPr>
          </a:p>
          <a:p>
            <a:pPr eaLnBrk="1" hangingPunct="1"/>
            <a:r>
              <a:rPr sz="2000" b="1" dirty="0">
                <a:latin typeface="Times New Roman" panose="02020603050405020304" pitchFamily="18" charset="0"/>
                <a:cs typeface="Times New Roman" panose="02020603050405020304" pitchFamily="18" charset="0"/>
              </a:rPr>
              <a:t>Χρονικοί και αιτιολογικοί δείκτες σύζευξης </a:t>
            </a:r>
            <a:r>
              <a:rPr sz="2000" dirty="0">
                <a:latin typeface="Times New Roman" panose="02020603050405020304" pitchFamily="18" charset="0"/>
                <a:cs typeface="Times New Roman" panose="02020603050405020304" pitchFamily="18" charset="0"/>
              </a:rPr>
              <a:t>για τη </a:t>
            </a:r>
            <a:r>
              <a:rPr sz="2000" b="1" dirty="0">
                <a:latin typeface="Times New Roman" panose="02020603050405020304" pitchFamily="18" charset="0"/>
                <a:cs typeface="Times New Roman" panose="02020603050405020304" pitchFamily="18" charset="0"/>
              </a:rPr>
              <a:t>χρονική και αιτιολογική συσχέτιση</a:t>
            </a:r>
            <a:r>
              <a:rPr sz="2000" dirty="0">
                <a:latin typeface="Times New Roman" panose="02020603050405020304" pitchFamily="18" charset="0"/>
                <a:cs typeface="Times New Roman" panose="02020603050405020304" pitchFamily="18" charset="0"/>
              </a:rPr>
              <a:t> των αφηγηματικών γεγονότων, όπως επίσης και </a:t>
            </a:r>
            <a:r>
              <a:rPr sz="2000" b="1" dirty="0">
                <a:latin typeface="Times New Roman" panose="02020603050405020304" pitchFamily="18" charset="0"/>
                <a:cs typeface="Times New Roman" panose="02020603050405020304" pitchFamily="18" charset="0"/>
              </a:rPr>
              <a:t>επιρρήματα χρόνου και τόπου</a:t>
            </a:r>
            <a:r>
              <a:rPr sz="2000" dirty="0">
                <a:latin typeface="Times New Roman" panose="02020603050405020304" pitchFamily="18" charset="0"/>
                <a:cs typeface="Times New Roman" panose="02020603050405020304" pitchFamily="18" charset="0"/>
              </a:rPr>
              <a:t>.</a:t>
            </a:r>
            <a:endParaRPr lang="en-US" altLang="x-none" sz="2000" dirty="0">
              <a:latin typeface="Times New Roman" panose="02020603050405020304" pitchFamily="18" charset="0"/>
              <a:cs typeface="Times New Roman" panose="02020603050405020304" pitchFamily="18" charset="0"/>
            </a:endParaRPr>
          </a:p>
          <a:p>
            <a:pPr eaLnBrk="1" hangingPunct="1">
              <a:buNone/>
            </a:pPr>
            <a:endParaRPr sz="2000" dirty="0">
              <a:latin typeface="Times New Roman" panose="02020603050405020304" pitchFamily="18" charset="0"/>
              <a:cs typeface="Times New Roman" panose="02020603050405020304" pitchFamily="18" charset="0"/>
            </a:endParaRPr>
          </a:p>
          <a:p>
            <a:pPr eaLnBrk="1" hangingPunct="1"/>
            <a:r>
              <a:rPr sz="2000" dirty="0">
                <a:latin typeface="Times New Roman" panose="02020603050405020304" pitchFamily="18" charset="0"/>
                <a:cs typeface="Times New Roman" panose="02020603050405020304" pitchFamily="18" charset="0"/>
              </a:rPr>
              <a:t>Δείκτες όπως το </a:t>
            </a:r>
            <a:r>
              <a:rPr sz="2000" b="1" i="1" dirty="0">
                <a:latin typeface="Times New Roman" panose="02020603050405020304" pitchFamily="18" charset="0"/>
                <a:cs typeface="Times New Roman" panose="02020603050405020304" pitchFamily="18" charset="0"/>
              </a:rPr>
              <a:t>λοιπόν</a:t>
            </a:r>
            <a:r>
              <a:rPr sz="2000" dirty="0">
                <a:latin typeface="Times New Roman" panose="02020603050405020304" pitchFamily="18" charset="0"/>
                <a:cs typeface="Times New Roman" panose="02020603050405020304" pitchFamily="18" charset="0"/>
              </a:rPr>
              <a:t> και το </a:t>
            </a:r>
            <a:r>
              <a:rPr sz="2000" b="1" i="1" dirty="0">
                <a:latin typeface="Times New Roman" panose="02020603050405020304" pitchFamily="18" charset="0"/>
                <a:cs typeface="Times New Roman" panose="02020603050405020304" pitchFamily="18" charset="0"/>
              </a:rPr>
              <a:t>τέλος πάντων</a:t>
            </a:r>
            <a:r>
              <a:rPr sz="2000" dirty="0">
                <a:latin typeface="Times New Roman" panose="02020603050405020304" pitchFamily="18" charset="0"/>
                <a:cs typeface="Times New Roman" panose="02020603050405020304" pitchFamily="18" charset="0"/>
              </a:rPr>
              <a:t>, οι οποίοι επισημαίνουν </a:t>
            </a:r>
            <a:r>
              <a:rPr sz="2000" dirty="0">
                <a:solidFill>
                  <a:srgbClr val="FF0000"/>
                </a:solidFill>
                <a:latin typeface="Times New Roman" panose="02020603050405020304" pitchFamily="18" charset="0"/>
                <a:cs typeface="Times New Roman" panose="02020603050405020304" pitchFamily="18" charset="0"/>
              </a:rPr>
              <a:t>τη </a:t>
            </a:r>
            <a:r>
              <a:rPr sz="2000" i="1" dirty="0">
                <a:solidFill>
                  <a:srgbClr val="FF0000"/>
                </a:solidFill>
                <a:latin typeface="Times New Roman" panose="02020603050405020304" pitchFamily="18" charset="0"/>
                <a:cs typeface="Times New Roman" panose="02020603050405020304" pitchFamily="18" charset="0"/>
              </a:rPr>
              <a:t>μετάβαση</a:t>
            </a:r>
            <a:r>
              <a:rPr sz="2000" dirty="0">
                <a:solidFill>
                  <a:srgbClr val="FF0000"/>
                </a:solidFill>
                <a:latin typeface="Times New Roman" panose="02020603050405020304" pitchFamily="18" charset="0"/>
                <a:cs typeface="Times New Roman" panose="02020603050405020304" pitchFamily="18" charset="0"/>
              </a:rPr>
              <a:t> </a:t>
            </a:r>
            <a:r>
              <a:rPr sz="2000" dirty="0">
                <a:latin typeface="Times New Roman" panose="02020603050405020304" pitchFamily="18" charset="0"/>
                <a:cs typeface="Times New Roman" panose="02020603050405020304" pitchFamily="18" charset="0"/>
              </a:rPr>
              <a:t>ή </a:t>
            </a:r>
            <a:r>
              <a:rPr sz="2000" dirty="0">
                <a:solidFill>
                  <a:srgbClr val="FF0000"/>
                </a:solidFill>
                <a:latin typeface="Times New Roman" panose="02020603050405020304" pitchFamily="18" charset="0"/>
                <a:cs typeface="Times New Roman" panose="02020603050405020304" pitchFamily="18" charset="0"/>
              </a:rPr>
              <a:t>την </a:t>
            </a:r>
            <a:r>
              <a:rPr sz="2000" i="1" dirty="0">
                <a:solidFill>
                  <a:srgbClr val="FF0000"/>
                </a:solidFill>
                <a:latin typeface="Times New Roman" panose="02020603050405020304" pitchFamily="18" charset="0"/>
                <a:cs typeface="Times New Roman" panose="02020603050405020304" pitchFamily="18" charset="0"/>
              </a:rPr>
              <a:t>επιστροφή</a:t>
            </a:r>
            <a:r>
              <a:rPr sz="2000" dirty="0">
                <a:solidFill>
                  <a:srgbClr val="FF0000"/>
                </a:solidFill>
                <a:latin typeface="Times New Roman" panose="02020603050405020304" pitchFamily="18" charset="0"/>
                <a:cs typeface="Times New Roman" panose="02020603050405020304" pitchFamily="18" charset="0"/>
              </a:rPr>
              <a:t> </a:t>
            </a:r>
            <a:r>
              <a:rPr sz="2000" dirty="0">
                <a:latin typeface="Times New Roman" panose="02020603050405020304" pitchFamily="18" charset="0"/>
                <a:cs typeface="Times New Roman" panose="02020603050405020304" pitchFamily="18" charset="0"/>
              </a:rPr>
              <a:t>αντίστοιχα σε αφηγηματικές ενότητες. </a:t>
            </a:r>
            <a:endParaRPr sz="2000"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cs typeface="Times New Roman" panose="02020603050405020304" pitchFamily="18" charset="0"/>
            </a:endParaRPr>
          </a:p>
          <a:p>
            <a:pPr eaLnBrk="1" hangingPunct="1"/>
            <a:r>
              <a:rPr sz="2000" b="1" dirty="0">
                <a:latin typeface="Times New Roman" panose="02020603050405020304" pitchFamily="18" charset="0"/>
                <a:cs typeface="Times New Roman" panose="02020603050405020304" pitchFamily="18" charset="0"/>
              </a:rPr>
              <a:t>Το αφηγηματικό </a:t>
            </a:r>
            <a:r>
              <a:rPr sz="2000" b="1" i="1" dirty="0">
                <a:latin typeface="Times New Roman" panose="02020603050405020304" pitchFamily="18" charset="0"/>
                <a:cs typeface="Times New Roman" panose="02020603050405020304" pitchFamily="18" charset="0"/>
              </a:rPr>
              <a:t>να</a:t>
            </a:r>
            <a:r>
              <a:rPr sz="2000" dirty="0">
                <a:latin typeface="Times New Roman" panose="02020603050405020304" pitchFamily="18" charset="0"/>
                <a:cs typeface="Times New Roman" panose="02020603050405020304" pitchFamily="18" charset="0"/>
              </a:rPr>
              <a:t>, σε συνδυασμό με τη χρήση του </a:t>
            </a:r>
            <a:r>
              <a:rPr sz="2000" b="1" dirty="0">
                <a:latin typeface="Times New Roman" panose="02020603050405020304" pitchFamily="18" charset="0"/>
                <a:cs typeface="Times New Roman" panose="02020603050405020304" pitchFamily="18" charset="0"/>
              </a:rPr>
              <a:t>ιστορικού ενεστώτα</a:t>
            </a:r>
            <a:r>
              <a:rPr sz="2000" dirty="0">
                <a:latin typeface="Times New Roman" panose="02020603050405020304" pitchFamily="18" charset="0"/>
                <a:cs typeface="Times New Roman" panose="02020603050405020304" pitchFamily="18" charset="0"/>
              </a:rPr>
              <a:t> και του </a:t>
            </a:r>
            <a:r>
              <a:rPr sz="2000" b="1" dirty="0">
                <a:latin typeface="Times New Roman" panose="02020603050405020304" pitchFamily="18" charset="0"/>
                <a:cs typeface="Times New Roman" panose="02020603050405020304" pitchFamily="18" charset="0"/>
              </a:rPr>
              <a:t>ευθέος λόγου</a:t>
            </a:r>
            <a:r>
              <a:rPr sz="2000" dirty="0">
                <a:latin typeface="Times New Roman" panose="02020603050405020304" pitchFamily="18" charset="0"/>
                <a:cs typeface="Times New Roman" panose="02020603050405020304" pitchFamily="18" charset="0"/>
              </a:rPr>
              <a:t>, απαντά στην </a:t>
            </a:r>
            <a:r>
              <a:rPr sz="2000" b="1" dirty="0">
                <a:latin typeface="Times New Roman" panose="02020603050405020304" pitchFamily="18" charset="0"/>
                <a:cs typeface="Times New Roman" panose="02020603050405020304" pitchFamily="18" charset="0"/>
              </a:rPr>
              <a:t>κλιμάκωση μιας ιστορίας</a:t>
            </a:r>
            <a:r>
              <a:rPr sz="2000" dirty="0">
                <a:latin typeface="Times New Roman" panose="02020603050405020304" pitchFamily="18" charset="0"/>
                <a:cs typeface="Times New Roman" panose="02020603050405020304" pitchFamily="18" charset="0"/>
              </a:rPr>
              <a:t>, μεταδίδοντας μια </a:t>
            </a:r>
            <a:r>
              <a:rPr sz="2000" b="1" dirty="0">
                <a:latin typeface="Times New Roman" panose="02020603050405020304" pitchFamily="18" charset="0"/>
                <a:cs typeface="Times New Roman" panose="02020603050405020304" pitchFamily="18" charset="0"/>
              </a:rPr>
              <a:t>αίσθηση εγγύτητας </a:t>
            </a:r>
            <a:r>
              <a:rPr sz="2000" dirty="0">
                <a:latin typeface="Times New Roman" panose="02020603050405020304" pitchFamily="18" charset="0"/>
                <a:cs typeface="Times New Roman" panose="02020603050405020304" pitchFamily="18" charset="0"/>
              </a:rPr>
              <a:t>ανάμεσα στον </a:t>
            </a:r>
            <a:r>
              <a:rPr sz="2000" dirty="0">
                <a:solidFill>
                  <a:srgbClr val="FF0000"/>
                </a:solidFill>
                <a:latin typeface="Times New Roman" panose="02020603050405020304" pitchFamily="18" charset="0"/>
                <a:cs typeface="Times New Roman" panose="02020603050405020304" pitchFamily="18" charset="0"/>
              </a:rPr>
              <a:t>κόσμο της ιστορίας </a:t>
            </a:r>
            <a:r>
              <a:rPr sz="2000" dirty="0">
                <a:latin typeface="Times New Roman" panose="02020603050405020304" pitchFamily="18" charset="0"/>
                <a:cs typeface="Times New Roman" panose="02020603050405020304" pitchFamily="18" charset="0"/>
              </a:rPr>
              <a:t>και στον </a:t>
            </a:r>
            <a:r>
              <a:rPr sz="2000" dirty="0">
                <a:solidFill>
                  <a:srgbClr val="FF0000"/>
                </a:solidFill>
                <a:latin typeface="Times New Roman" panose="02020603050405020304" pitchFamily="18" charset="0"/>
                <a:cs typeface="Times New Roman" panose="02020603050405020304" pitchFamily="18" charset="0"/>
              </a:rPr>
              <a:t>κόσμο της επικοινωνιακής περίστασης</a:t>
            </a:r>
            <a:r>
              <a:rPr sz="2000"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μια παροντική, σχεδόν οπτική και ηχητική, αντίληψη των αφηγηματικών γεγονότων </a:t>
            </a:r>
            <a:r>
              <a:rPr sz="2000" dirty="0">
                <a:latin typeface="Times New Roman" panose="02020603050405020304" pitchFamily="18" charset="0"/>
                <a:cs typeface="Times New Roman" panose="02020603050405020304" pitchFamily="18" charset="0"/>
              </a:rPr>
              <a:t>(π.χ. «Ήρθε λοιπόν στο σπίτι η μάνα μου. Και τότε βλέπουμε τον Γιάννη να τρέχει, να σπρώχνει, να φωνάζει, να λέει ‘έλα κοντά μου’»).</a:t>
            </a:r>
            <a:endParaRPr lang="en-US" altLang="x-none" sz="2000"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br>
              <a:rPr kumimoji="0" lang="en-US" sz="31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br>
              <a:rPr kumimoji="0" lang="en-US" sz="31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br>
              <a:rPr kumimoji="0" lang="en-US" sz="31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br>
              <a:rPr kumimoji="0" lang="en-US" sz="31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4000" b="1" i="0" u="none" strike="noStrike" kern="1200" cap="none" spc="0" normalizeH="0" baseline="0" noProof="0" dirty="0" smtClean="0">
                <a:ln>
                  <a:noFill/>
                </a:ln>
                <a:solidFill>
                  <a:srgbClr val="FF0000"/>
                </a:solidFill>
                <a:effectLst/>
                <a:uLnTx/>
                <a:uFillTx/>
                <a:latin typeface="Times New Roman" panose="02020603050405020304" pitchFamily="18" charset="0"/>
                <a:ea typeface="+mj-ea"/>
                <a:cs typeface="Times New Roman" panose="02020603050405020304" pitchFamily="18" charset="0"/>
              </a:rPr>
              <a:t>Περιγραφή</a:t>
            </a:r>
            <a:br>
              <a:rPr kumimoji="0" lang="el-GR" sz="2800" b="1" i="0" u="none" strike="noStrike" kern="1200" cap="none" spc="0" normalizeH="0" baseline="0" noProof="0" dirty="0" smtClean="0">
                <a:ln>
                  <a:noFill/>
                </a:ln>
                <a:solidFill>
                  <a:schemeClr val="accent1">
                    <a:satMod val="150000"/>
                  </a:schemeClr>
                </a:solidFill>
                <a:effectLst/>
                <a:uLnTx/>
                <a:uFillTx/>
                <a:latin typeface="+mj-lt"/>
                <a:ea typeface="+mj-ea"/>
                <a:cs typeface="+mj-cs"/>
              </a:rPr>
            </a:br>
            <a:br>
              <a:rPr kumimoji="0" lang="el-GR" sz="31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br>
              <a:rPr kumimoji="0" lang="el-GR" sz="4500" b="1" i="0" u="none" strike="noStrike" kern="1200" cap="none" spc="0" normalizeH="0" baseline="0" noProof="0" dirty="0" smtClean="0">
                <a:ln>
                  <a:noFill/>
                </a:ln>
                <a:solidFill>
                  <a:schemeClr val="accent1">
                    <a:satMod val="150000"/>
                  </a:schemeClr>
                </a:solidFill>
                <a:effectLst/>
                <a:uLnTx/>
                <a:uFillTx/>
                <a:latin typeface="+mj-lt"/>
                <a:ea typeface="+mj-ea"/>
                <a:cs typeface="+mj-cs"/>
              </a:rPr>
            </a:br>
            <a:endParaRPr kumimoji="0" lang="el-GR" sz="45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20483" name="2 - Θέση περιεχομένου"/>
          <p:cNvSpPr>
            <a:spLocks noGrp="1"/>
          </p:cNvSpPr>
          <p:nvPr>
            <p:ph idx="1" hasCustomPrompt="1"/>
          </p:nvPr>
        </p:nvSpPr>
        <p:spPr>
          <a:xfrm>
            <a:off x="250825" y="1557338"/>
            <a:ext cx="8713788" cy="5040312"/>
          </a:xfrm>
        </p:spPr>
        <p:txBody>
          <a:bodyPr vert="horz" wrap="square" lIns="54864" tIns="91440" rIns="91440" bIns="45720" anchor="t" anchorCtr="0"/>
          <a:p>
            <a:pPr eaLnBrk="1" hangingPunct="1"/>
            <a:r>
              <a:rPr sz="2800" dirty="0">
                <a:latin typeface="Times New Roman" panose="02020603050405020304" pitchFamily="18" charset="0"/>
                <a:cs typeface="Times New Roman" panose="02020603050405020304" pitchFamily="18" charset="0"/>
              </a:rPr>
              <a:t>Η περιγραφή βασίζεται στην </a:t>
            </a:r>
            <a:r>
              <a:rPr sz="2800" b="1" dirty="0">
                <a:latin typeface="Times New Roman" panose="02020603050405020304" pitchFamily="18" charset="0"/>
                <a:cs typeface="Times New Roman" panose="02020603050405020304" pitchFamily="18" charset="0"/>
              </a:rPr>
              <a:t>αναφορική λειτουργία </a:t>
            </a:r>
            <a:r>
              <a:rPr sz="2800" dirty="0">
                <a:latin typeface="Times New Roman" panose="02020603050405020304" pitchFamily="18" charset="0"/>
                <a:cs typeface="Times New Roman" panose="02020603050405020304" pitchFamily="18" charset="0"/>
              </a:rPr>
              <a:t>της γλώσσας και αποσκοπεί στη </a:t>
            </a:r>
            <a:r>
              <a:rPr sz="2800" b="1" dirty="0">
                <a:latin typeface="Times New Roman" panose="02020603050405020304" pitchFamily="18" charset="0"/>
                <a:cs typeface="Times New Roman" panose="02020603050405020304" pitchFamily="18" charset="0"/>
              </a:rPr>
              <a:t>λεκτική αναπαράσταση </a:t>
            </a:r>
            <a:r>
              <a:rPr sz="2800" dirty="0">
                <a:solidFill>
                  <a:srgbClr val="FF0000"/>
                </a:solidFill>
                <a:latin typeface="Times New Roman" panose="02020603050405020304" pitchFamily="18" charset="0"/>
                <a:cs typeface="Times New Roman" panose="02020603050405020304" pitchFamily="18" charset="0"/>
              </a:rPr>
              <a:t>προσώπων, αντικειμένων ή καταστάσεων</a:t>
            </a:r>
            <a:r>
              <a:rPr sz="2800" dirty="0">
                <a:latin typeface="Times New Roman" panose="02020603050405020304" pitchFamily="18" charset="0"/>
                <a:cs typeface="Times New Roman" panose="02020603050405020304" pitchFamily="18" charset="0"/>
              </a:rPr>
              <a:t>.</a:t>
            </a:r>
            <a:endParaRPr lang="en-US" altLang="x-none" sz="2800" dirty="0">
              <a:latin typeface="Times New Roman" panose="02020603050405020304" pitchFamily="18" charset="0"/>
              <a:cs typeface="Times New Roman" panose="02020603050405020304" pitchFamily="18" charset="0"/>
            </a:endParaRPr>
          </a:p>
          <a:p>
            <a:pPr eaLnBrk="1" hangingPunct="1"/>
            <a:endParaRPr sz="2800" dirty="0">
              <a:latin typeface="Times New Roman" panose="02020603050405020304" pitchFamily="18" charset="0"/>
              <a:cs typeface="Times New Roman" panose="02020603050405020304" pitchFamily="18" charset="0"/>
            </a:endParaRPr>
          </a:p>
          <a:p>
            <a:pPr eaLnBrk="1" hangingPunct="1"/>
            <a:r>
              <a:rPr sz="2800" dirty="0">
                <a:latin typeface="Times New Roman" panose="02020603050405020304" pitchFamily="18" charset="0"/>
                <a:cs typeface="Times New Roman" panose="02020603050405020304" pitchFamily="18" charset="0"/>
              </a:rPr>
              <a:t>Σε αντίθεση με το </a:t>
            </a:r>
            <a:r>
              <a:rPr sz="2800" b="1" dirty="0">
                <a:latin typeface="Times New Roman" panose="02020603050405020304" pitchFamily="18" charset="0"/>
                <a:cs typeface="Times New Roman" panose="02020603050405020304" pitchFamily="18" charset="0"/>
              </a:rPr>
              <a:t>δυναμικό</a:t>
            </a:r>
            <a:r>
              <a:rPr sz="2800" dirty="0">
                <a:latin typeface="Times New Roman" panose="02020603050405020304" pitchFamily="18" charset="0"/>
                <a:cs typeface="Times New Roman" panose="02020603050405020304" pitchFamily="18" charset="0"/>
              </a:rPr>
              <a:t> χαρακτήρα της αφήγησης, η περιγραφή παρουσιάζει τα αντικείμενά της </a:t>
            </a:r>
            <a:r>
              <a:rPr sz="2800" b="1" dirty="0">
                <a:latin typeface="Times New Roman" panose="02020603050405020304" pitchFamily="18" charset="0"/>
                <a:cs typeface="Times New Roman" panose="02020603050405020304" pitchFamily="18" charset="0"/>
              </a:rPr>
              <a:t>στατικά</a:t>
            </a:r>
            <a:r>
              <a:rPr sz="2800" dirty="0">
                <a:latin typeface="Times New Roman" panose="02020603050405020304" pitchFamily="18" charset="0"/>
                <a:cs typeface="Times New Roman" panose="02020603050405020304" pitchFamily="18" charset="0"/>
              </a:rPr>
              <a:t>, ουσιαστικά εκτός χρόνου.</a:t>
            </a:r>
            <a:endParaRPr lang="en-US" altLang="x-none" sz="2800" dirty="0">
              <a:latin typeface="Times New Roman" panose="02020603050405020304" pitchFamily="18" charset="0"/>
              <a:cs typeface="Times New Roman" panose="02020603050405020304" pitchFamily="18" charset="0"/>
            </a:endParaRPr>
          </a:p>
          <a:p>
            <a:pPr eaLnBrk="1" hangingPunct="1"/>
            <a:endParaRPr sz="2800" dirty="0">
              <a:latin typeface="Times New Roman" panose="02020603050405020304" pitchFamily="18" charset="0"/>
              <a:cs typeface="Times New Roman" panose="02020603050405020304" pitchFamily="18" charset="0"/>
            </a:endParaRPr>
          </a:p>
          <a:p>
            <a:pPr eaLnBrk="1" hangingPunct="1"/>
            <a:r>
              <a:rPr sz="2800" dirty="0">
                <a:latin typeface="Times New Roman" panose="02020603050405020304" pitchFamily="18" charset="0"/>
                <a:cs typeface="Times New Roman" panose="02020603050405020304" pitchFamily="18" charset="0"/>
              </a:rPr>
              <a:t>Η περιγραφή αποδίδει το </a:t>
            </a:r>
            <a:r>
              <a:rPr sz="2800" b="1" i="1" dirty="0">
                <a:latin typeface="Times New Roman" panose="02020603050405020304" pitchFamily="18" charset="0"/>
                <a:cs typeface="Times New Roman" panose="02020603050405020304" pitchFamily="18" charset="0"/>
              </a:rPr>
              <a:t>είναι</a:t>
            </a:r>
            <a:r>
              <a:rPr sz="2800" dirty="0">
                <a:latin typeface="Times New Roman" panose="02020603050405020304" pitchFamily="18" charset="0"/>
                <a:cs typeface="Times New Roman" panose="02020603050405020304" pitchFamily="18" charset="0"/>
              </a:rPr>
              <a:t>, ενώ η αφήγηση το </a:t>
            </a:r>
            <a:r>
              <a:rPr sz="2800" b="1" i="1" dirty="0">
                <a:latin typeface="Times New Roman" panose="02020603050405020304" pitchFamily="18" charset="0"/>
                <a:cs typeface="Times New Roman" panose="02020603050405020304" pitchFamily="18" charset="0"/>
              </a:rPr>
              <a:t>γίγνεσθαι</a:t>
            </a:r>
            <a:r>
              <a:rPr sz="2800" dirty="0">
                <a:latin typeface="Times New Roman" panose="02020603050405020304" pitchFamily="18" charset="0"/>
                <a:cs typeface="Times New Roman" panose="02020603050405020304" pitchFamily="18" charset="0"/>
              </a:rPr>
              <a:t> της φυσικής/κοινωνικής πραγματικότητας.</a:t>
            </a:r>
            <a:endParaRPr sz="2800" dirty="0">
              <a:latin typeface="Times New Roman" panose="02020603050405020304" pitchFamily="18" charset="0"/>
              <a:cs typeface="Times New Roman" panose="02020603050405020304" pitchFamily="18" charset="0"/>
            </a:endParaRPr>
          </a:p>
          <a:p>
            <a:pPr eaLnBrk="1" hangingPunct="1">
              <a:buNone/>
            </a:pPr>
            <a:endParaRPr sz="20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br>
              <a:rPr kumimoji="0" lang="en-US" sz="28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br>
              <a:rPr kumimoji="0" lang="el-GR" sz="31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36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Δομές περιγραφής</a:t>
            </a:r>
            <a:br>
              <a:rPr kumimoji="0" lang="el-GR" sz="4500" b="1" i="0" u="none" strike="noStrike" kern="1200" cap="none" spc="0" normalizeH="0" baseline="0" noProof="0" dirty="0" smtClean="0">
                <a:ln>
                  <a:noFill/>
                </a:ln>
                <a:solidFill>
                  <a:schemeClr val="accent1">
                    <a:satMod val="150000"/>
                  </a:schemeClr>
                </a:solidFill>
                <a:effectLst/>
                <a:uLnTx/>
                <a:uFillTx/>
                <a:latin typeface="+mj-lt"/>
                <a:ea typeface="+mj-ea"/>
                <a:cs typeface="+mj-cs"/>
              </a:rPr>
            </a:br>
            <a:endParaRPr kumimoji="0" lang="el-GR" sz="45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21507" name="2 - Θέση περιεχομένου"/>
          <p:cNvSpPr>
            <a:spLocks noGrp="1"/>
          </p:cNvSpPr>
          <p:nvPr>
            <p:ph idx="1" hasCustomPrompt="1"/>
          </p:nvPr>
        </p:nvSpPr>
        <p:spPr>
          <a:xfrm>
            <a:off x="323850" y="1628775"/>
            <a:ext cx="8496300" cy="4824413"/>
          </a:xfrm>
        </p:spPr>
        <p:txBody>
          <a:bodyPr vert="horz" wrap="square" lIns="54864" tIns="91440" rIns="91440" bIns="45720" anchor="t" anchorCtr="0"/>
          <a:p>
            <a:pPr eaLnBrk="1" hangingPunct="1"/>
            <a:endParaRPr sz="2000" dirty="0">
              <a:latin typeface="Times New Roman" panose="02020603050405020304" pitchFamily="18" charset="0"/>
              <a:cs typeface="Times New Roman" panose="02020603050405020304" pitchFamily="18" charset="0"/>
            </a:endParaRPr>
          </a:p>
          <a:p>
            <a:pPr eaLnBrk="1" hangingPunct="1"/>
            <a:r>
              <a:rPr sz="2800" dirty="0">
                <a:latin typeface="Times New Roman" panose="02020603050405020304" pitchFamily="18" charset="0"/>
                <a:cs typeface="Times New Roman" panose="02020603050405020304" pitchFamily="18" charset="0"/>
              </a:rPr>
              <a:t>Διακρίνουμε τις </a:t>
            </a:r>
            <a:r>
              <a:rPr sz="2800" b="1" i="1" dirty="0">
                <a:solidFill>
                  <a:srgbClr val="FF0000"/>
                </a:solidFill>
                <a:latin typeface="Times New Roman" panose="02020603050405020304" pitchFamily="18" charset="0"/>
                <a:cs typeface="Times New Roman" panose="02020603050405020304" pitchFamily="18" charset="0"/>
              </a:rPr>
              <a:t>τυπικές</a:t>
            </a:r>
            <a:r>
              <a:rPr sz="2800" b="1" dirty="0">
                <a:latin typeface="Times New Roman" panose="02020603050405020304" pitchFamily="18" charset="0"/>
                <a:cs typeface="Times New Roman" panose="02020603050405020304" pitchFamily="18" charset="0"/>
              </a:rPr>
              <a:t>, περισσότερο αντικειμενικές</a:t>
            </a:r>
            <a:r>
              <a:rPr sz="2800" dirty="0">
                <a:latin typeface="Times New Roman" panose="02020603050405020304" pitchFamily="18" charset="0"/>
                <a:cs typeface="Times New Roman" panose="02020603050405020304" pitchFamily="18" charset="0"/>
              </a:rPr>
              <a:t>,</a:t>
            </a:r>
            <a:r>
              <a:rPr sz="2800" i="1"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από τις </a:t>
            </a:r>
            <a:r>
              <a:rPr sz="2800" b="1" i="1" dirty="0">
                <a:solidFill>
                  <a:srgbClr val="FF0000"/>
                </a:solidFill>
                <a:latin typeface="Times New Roman" panose="02020603050405020304" pitchFamily="18" charset="0"/>
                <a:cs typeface="Times New Roman" panose="02020603050405020304" pitchFamily="18" charset="0"/>
              </a:rPr>
              <a:t>προσωπικές</a:t>
            </a:r>
            <a:r>
              <a:rPr sz="2800" b="1" dirty="0">
                <a:latin typeface="Times New Roman" panose="02020603050405020304" pitchFamily="18" charset="0"/>
                <a:cs typeface="Times New Roman" panose="02020603050405020304" pitchFamily="18" charset="0"/>
              </a:rPr>
              <a:t>, </a:t>
            </a:r>
            <a:r>
              <a:rPr sz="2800" b="1" i="1" dirty="0">
                <a:latin typeface="Times New Roman" panose="02020603050405020304" pitchFamily="18" charset="0"/>
                <a:cs typeface="Times New Roman" panose="02020603050405020304" pitchFamily="18" charset="0"/>
              </a:rPr>
              <a:t>καθημερινές</a:t>
            </a:r>
            <a:r>
              <a:rPr sz="2800" b="1" dirty="0">
                <a:latin typeface="Times New Roman" panose="02020603050405020304" pitchFamily="18" charset="0"/>
                <a:cs typeface="Times New Roman" panose="02020603050405020304" pitchFamily="18" charset="0"/>
              </a:rPr>
              <a:t>, περισσότερο υποκειμενικές περιγραφές.</a:t>
            </a:r>
            <a:endParaRPr lang="en-US" altLang="x-none" sz="2800" b="1" dirty="0">
              <a:latin typeface="Times New Roman" panose="02020603050405020304" pitchFamily="18" charset="0"/>
              <a:cs typeface="Times New Roman" panose="02020603050405020304" pitchFamily="18" charset="0"/>
            </a:endParaRPr>
          </a:p>
          <a:p>
            <a:pPr eaLnBrk="1" hangingPunct="1">
              <a:buNone/>
            </a:pPr>
            <a:endParaRPr sz="2800" dirty="0">
              <a:latin typeface="Times New Roman" panose="02020603050405020304" pitchFamily="18" charset="0"/>
              <a:cs typeface="Times New Roman" panose="02020603050405020304" pitchFamily="18" charset="0"/>
            </a:endParaRPr>
          </a:p>
          <a:p>
            <a:pPr eaLnBrk="1" hangingPunct="1"/>
            <a:r>
              <a:rPr sz="2800" dirty="0">
                <a:latin typeface="Times New Roman" panose="02020603050405020304" pitchFamily="18" charset="0"/>
                <a:cs typeface="Times New Roman" panose="02020603050405020304" pitchFamily="18" charset="0"/>
              </a:rPr>
              <a:t>Η φορά που συνήθως ακολουθείται στην </a:t>
            </a:r>
            <a:r>
              <a:rPr sz="2800" b="1" dirty="0">
                <a:latin typeface="Times New Roman" panose="02020603050405020304" pitchFamily="18" charset="0"/>
                <a:cs typeface="Times New Roman" panose="02020603050405020304" pitchFamily="18" charset="0"/>
              </a:rPr>
              <a:t>τυπική περιγραφή</a:t>
            </a:r>
            <a:r>
              <a:rPr sz="2800" dirty="0">
                <a:latin typeface="Times New Roman" panose="02020603050405020304" pitchFamily="18" charset="0"/>
                <a:cs typeface="Times New Roman" panose="02020603050405020304" pitchFamily="18" charset="0"/>
              </a:rPr>
              <a:t> είναι από το </a:t>
            </a:r>
            <a:r>
              <a:rPr sz="2800" b="1" dirty="0">
                <a:latin typeface="Times New Roman" panose="02020603050405020304" pitchFamily="18" charset="0"/>
                <a:cs typeface="Times New Roman" panose="02020603050405020304" pitchFamily="18" charset="0"/>
              </a:rPr>
              <a:t>γενικότερο στο ειδικότερο</a:t>
            </a:r>
            <a:r>
              <a:rPr sz="2800" dirty="0">
                <a:latin typeface="Times New Roman" panose="02020603050405020304" pitchFamily="18" charset="0"/>
                <a:cs typeface="Times New Roman" panose="02020603050405020304" pitchFamily="18" charset="0"/>
              </a:rPr>
              <a:t>:</a:t>
            </a:r>
            <a:r>
              <a:rPr lang="en-US" altLang="x-none" sz="2800"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Στην αρχή </a:t>
            </a:r>
            <a:r>
              <a:rPr sz="2800" dirty="0">
                <a:solidFill>
                  <a:srgbClr val="FF0000"/>
                </a:solidFill>
                <a:latin typeface="Times New Roman" panose="02020603050405020304" pitchFamily="18" charset="0"/>
                <a:cs typeface="Times New Roman" panose="02020603050405020304" pitchFamily="18" charset="0"/>
              </a:rPr>
              <a:t>ονομάζεται</a:t>
            </a:r>
            <a:r>
              <a:rPr sz="2800" dirty="0">
                <a:latin typeface="Times New Roman" panose="02020603050405020304" pitchFamily="18" charset="0"/>
                <a:cs typeface="Times New Roman" panose="02020603050405020304" pitchFamily="18" charset="0"/>
              </a:rPr>
              <a:t> ό,τι πρόκειται να περιγραφεί, στη συνέχεια </a:t>
            </a:r>
            <a:r>
              <a:rPr sz="2800" dirty="0">
                <a:solidFill>
                  <a:srgbClr val="FF0000"/>
                </a:solidFill>
                <a:latin typeface="Times New Roman" panose="02020603050405020304" pitchFamily="18" charset="0"/>
                <a:cs typeface="Times New Roman" panose="02020603050405020304" pitchFamily="18" charset="0"/>
              </a:rPr>
              <a:t>κατηγοριοποιείται</a:t>
            </a:r>
            <a:r>
              <a:rPr sz="2800" dirty="0">
                <a:latin typeface="Times New Roman" panose="02020603050405020304" pitchFamily="18" charset="0"/>
                <a:cs typeface="Times New Roman" panose="02020603050405020304" pitchFamily="18" charset="0"/>
              </a:rPr>
              <a:t>, και μετά </a:t>
            </a:r>
            <a:r>
              <a:rPr sz="2800" dirty="0">
                <a:solidFill>
                  <a:srgbClr val="FF0000"/>
                </a:solidFill>
                <a:latin typeface="Times New Roman" panose="02020603050405020304" pitchFamily="18" charset="0"/>
                <a:cs typeface="Times New Roman" panose="02020603050405020304" pitchFamily="18" charset="0"/>
              </a:rPr>
              <a:t>αναφέρονται τα χαρακτηριστικά του γνωρίσματα</a:t>
            </a:r>
            <a:r>
              <a:rPr sz="2800" dirty="0">
                <a:latin typeface="Times New Roman" panose="02020603050405020304" pitchFamily="18" charset="0"/>
                <a:cs typeface="Times New Roman" panose="02020603050405020304" pitchFamily="18" charset="0"/>
              </a:rPr>
              <a:t>, οι ιδιότητες των γνωρισμάτων του κ.ο.κ.</a:t>
            </a:r>
            <a:endParaRPr sz="2800" dirty="0">
              <a:latin typeface="Times New Roman" panose="02020603050405020304" pitchFamily="18" charset="0"/>
              <a:cs typeface="Times New Roman" panose="02020603050405020304" pitchFamily="18" charset="0"/>
            </a:endParaRPr>
          </a:p>
          <a:p>
            <a:pPr eaLnBrk="1" hangingPunct="1">
              <a:buNone/>
            </a:pPr>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l-GR" sz="32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Παράδειγμα τυπικής περιγραφής</a:t>
            </a:r>
            <a:endParaRPr kumimoji="0" lang="el-GR" sz="3200" b="0" i="0"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endParaRPr>
          </a:p>
        </p:txBody>
      </p:sp>
      <p:graphicFrame>
        <p:nvGraphicFramePr>
          <p:cNvPr id="22531" name="Content Placeholder 22530"/>
          <p:cNvGraphicFramePr/>
          <p:nvPr>
            <p:ph idx="1" hasCustomPrompt="1"/>
          </p:nvPr>
        </p:nvGraphicFramePr>
        <p:xfrm>
          <a:off x="468313" y="1700213"/>
          <a:ext cx="7056438" cy="5029200"/>
        </p:xfrm>
        <a:graphic>
          <a:graphicData uri="http://schemas.openxmlformats.org/drawingml/2006/table">
            <a:tbl>
              <a:tblPr/>
              <a:tblGrid>
                <a:gridCol w="3529013"/>
                <a:gridCol w="3527425"/>
              </a:tblGrid>
              <a:tr h="365125">
                <a:tc rowSpan="3">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b="1" dirty="0">
                          <a:solidFill>
                            <a:srgbClr val="FFFFFF"/>
                          </a:solidFill>
                          <a:latin typeface="Times New Roman" panose="02020603050405020304" pitchFamily="18" charset="0"/>
                          <a:cs typeface="Times New Roman" panose="02020603050405020304" pitchFamily="18" charset="0"/>
                        </a:rPr>
                        <a:t>Οι θαλάσσιες χελώνες </a:t>
                      </a:r>
                      <a:endParaRPr b="1" dirty="0">
                        <a:solidFill>
                          <a:srgbClr val="FFFFFF"/>
                        </a:solidFill>
                        <a:latin typeface="Times New Roman" panose="02020603050405020304" pitchFamily="18" charset="0"/>
                        <a:cs typeface="Times New Roman" panose="02020603050405020304" pitchFamily="18" charset="0"/>
                      </a:endParaRPr>
                    </a:p>
                    <a:p>
                      <a:pPr lvl="0" eaLnBrk="1" hangingPunct="1">
                        <a:buNone/>
                      </a:pPr>
                      <a:endParaRPr b="1" dirty="0">
                        <a:solidFill>
                          <a:srgbClr val="FFFFFF"/>
                        </a:solidFill>
                        <a:latin typeface="Times New Roman" panose="02020603050405020304" pitchFamily="18" charset="0"/>
                        <a:cs typeface="Times New Roman" panose="02020603050405020304" pitchFamily="18" charset="0"/>
                      </a:endParaRPr>
                    </a:p>
                    <a:p>
                      <a:pPr lvl="0" eaLnBrk="1" hangingPunct="1">
                        <a:buNone/>
                      </a:pPr>
                      <a:r>
                        <a:rPr b="1" dirty="0">
                          <a:solidFill>
                            <a:srgbClr val="FFFFFF"/>
                          </a:solidFill>
                          <a:latin typeface="Times New Roman" panose="02020603050405020304" pitchFamily="18" charset="0"/>
                          <a:cs typeface="Times New Roman" panose="02020603050405020304" pitchFamily="18" charset="0"/>
                        </a:rPr>
                        <a:t>είναι ψυχρόαιμες. Η θερμοκρασία</a:t>
                      </a:r>
                      <a:r>
                        <a:rPr lang="en-US" altLang="x-none" b="1" dirty="0">
                          <a:solidFill>
                            <a:srgbClr val="FFFFFF"/>
                          </a:solidFill>
                          <a:latin typeface="Times New Roman" panose="02020603050405020304" pitchFamily="18" charset="0"/>
                          <a:cs typeface="Times New Roman" panose="02020603050405020304" pitchFamily="18" charset="0"/>
                        </a:rPr>
                        <a:t> </a:t>
                      </a:r>
                      <a:r>
                        <a:rPr b="1" dirty="0">
                          <a:solidFill>
                            <a:srgbClr val="FFFFFF"/>
                          </a:solidFill>
                          <a:latin typeface="Times New Roman" panose="02020603050405020304" pitchFamily="18" charset="0"/>
                          <a:cs typeface="Times New Roman" panose="02020603050405020304" pitchFamily="18" charset="0"/>
                        </a:rPr>
                        <a:t>του σώματός τους εξαρτάται από το περιβάλλον στο οποίο ζουν.</a:t>
                      </a:r>
                      <a:endParaRPr b="1" dirty="0">
                        <a:solidFill>
                          <a:srgbClr val="FFFFFF"/>
                        </a:solidFill>
                        <a:latin typeface="Times New Roman" panose="02020603050405020304" pitchFamily="18" charset="0"/>
                        <a:cs typeface="Times New Roman" panose="02020603050405020304" pitchFamily="18" charset="0"/>
                      </a:endParaRPr>
                    </a:p>
                    <a:p>
                      <a:pPr lvl="0" eaLnBrk="1" hangingPunct="1">
                        <a:buNone/>
                      </a:pPr>
                      <a:endParaRPr b="1" dirty="0">
                        <a:solidFill>
                          <a:srgbClr val="FFFFFF"/>
                        </a:solidFill>
                        <a:latin typeface="Times New Roman" panose="02020603050405020304" pitchFamily="18" charset="0"/>
                        <a:cs typeface="Times New Roman" panose="02020603050405020304" pitchFamily="18" charset="0"/>
                      </a:endParaRPr>
                    </a:p>
                    <a:p>
                      <a:pPr lvl="0" eaLnBrk="1" hangingPunct="1">
                        <a:buNone/>
                      </a:pPr>
                      <a:r>
                        <a:rPr b="1" dirty="0">
                          <a:solidFill>
                            <a:srgbClr val="FFFFFF"/>
                          </a:solidFill>
                          <a:latin typeface="Times New Roman" panose="02020603050405020304" pitchFamily="18" charset="0"/>
                          <a:cs typeface="Times New Roman" panose="02020603050405020304" pitchFamily="18" charset="0"/>
                        </a:rPr>
                        <a:t>Έχουν ένα κέλυφος σαν σκληρό κουτί, που προστατεύει το μαλακό μέρος του σώματος και τα όργανα. Αποτελείται από ένα ραχιαίο τμήμα και</a:t>
                      </a:r>
                      <a:r>
                        <a:rPr lang="en-US" altLang="x-none" b="1" dirty="0">
                          <a:solidFill>
                            <a:srgbClr val="FFFFFF"/>
                          </a:solidFill>
                          <a:latin typeface="Times New Roman" panose="02020603050405020304" pitchFamily="18" charset="0"/>
                          <a:cs typeface="Times New Roman" panose="02020603050405020304" pitchFamily="18" charset="0"/>
                        </a:rPr>
                        <a:t> </a:t>
                      </a:r>
                      <a:r>
                        <a:rPr b="1" dirty="0">
                          <a:solidFill>
                            <a:srgbClr val="FFFFFF"/>
                          </a:solidFill>
                          <a:latin typeface="Times New Roman" panose="02020603050405020304" pitchFamily="18" charset="0"/>
                          <a:cs typeface="Times New Roman" panose="02020603050405020304" pitchFamily="18" charset="0"/>
                        </a:rPr>
                        <a:t>από ένα χαμηλότερο κοιλιακό. Οι θαλάσσιες χελώνες κρύβονται μέσα στο</a:t>
                      </a:r>
                      <a:r>
                        <a:rPr lang="en-US" altLang="x-none" b="1" dirty="0">
                          <a:solidFill>
                            <a:srgbClr val="FFFFFF"/>
                          </a:solidFill>
                          <a:latin typeface="Times New Roman" panose="02020603050405020304" pitchFamily="18" charset="0"/>
                          <a:cs typeface="Times New Roman" panose="02020603050405020304" pitchFamily="18" charset="0"/>
                        </a:rPr>
                        <a:t> </a:t>
                      </a:r>
                      <a:r>
                        <a:rPr b="1" dirty="0">
                          <a:solidFill>
                            <a:srgbClr val="FFFFFF"/>
                          </a:solidFill>
                          <a:latin typeface="Times New Roman" panose="02020603050405020304" pitchFamily="18" charset="0"/>
                          <a:cs typeface="Times New Roman" panose="02020603050405020304" pitchFamily="18" charset="0"/>
                        </a:rPr>
                        <a:t>καβούκι τους όταν θέλουν να προστατευτούν. Έχουν τέσσερα άκρα-πτερύγια που τις βοηθούν να κολυμπούν.</a:t>
                      </a:r>
                      <a:endParaRPr b="1" dirty="0">
                        <a:solidFill>
                          <a:srgbClr val="FFFFFF"/>
                        </a:solidFill>
                        <a:latin typeface="Times New Roman" panose="02020603050405020304" pitchFamily="18" charset="0"/>
                        <a:cs typeface="Times New Roman" panose="02020603050405020304" pitchFamily="18" charset="0"/>
                      </a:endParaRPr>
                    </a:p>
                    <a:p>
                      <a:pPr lvl="0" eaLnBrk="1" hangingPunct="1">
                        <a:buNone/>
                      </a:pPr>
                      <a:endParaRPr lang="en-US" b="1" dirty="0">
                        <a:solidFill>
                          <a:srgbClr val="FFFFFF"/>
                        </a:solidFill>
                        <a:latin typeface="Corbel" panose="020B0503020204020204" pitchFamily="34"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b="1" dirty="0">
                          <a:solidFill>
                            <a:srgbClr val="FFFFFF"/>
                          </a:solidFill>
                          <a:latin typeface="Times New Roman" panose="02020603050405020304" pitchFamily="18" charset="0"/>
                          <a:cs typeface="Times New Roman" panose="02020603050405020304" pitchFamily="18" charset="0"/>
                        </a:rPr>
                        <a:t>Ονομασία </a:t>
                      </a:r>
                      <a:endParaRPr lang="en-US" b="1" dirty="0">
                        <a:solidFill>
                          <a:srgbClr val="FFFFFF"/>
                        </a:solidFill>
                        <a:latin typeface="Corbel" panose="020B0503020204020204" pitchFamily="34"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chemeClr val="accent1"/>
                    </a:solidFill>
                  </a:tcPr>
                </a:tc>
              </a:tr>
              <a:tr h="641350">
                <a:tc vMerge="1">
                  <a:tcPr>
                    <a:lnL w="12700" cap="flat" cmpd="sng">
                      <a:solidFill>
                        <a:schemeClr val="bg1"/>
                      </a:solidFill>
                      <a:prstDash val="solid"/>
                      <a:headEnd type="none" w="med" len="med"/>
                      <a:tailEnd type="none" w="med" len="med"/>
                    </a:lnL>
                    <a:lnR w="38100" cap="flat" cmpd="sng">
                      <a:solidFill>
                        <a:schemeClr val="bg1"/>
                      </a:solidFill>
                      <a:prstDash val="solid"/>
                      <a:headEnd type="none" w="med" len="med"/>
                      <a:tailEnd type="none" w="med" len="med"/>
                    </a:lnR>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dirty="0">
                          <a:solidFill>
                            <a:srgbClr val="000000"/>
                          </a:solidFill>
                          <a:latin typeface="Times New Roman" panose="02020603050405020304" pitchFamily="18" charset="0"/>
                          <a:cs typeface="Times New Roman" panose="02020603050405020304" pitchFamily="18" charset="0"/>
                        </a:rPr>
                        <a:t>Κατηγοριοποίηση</a:t>
                      </a:r>
                      <a:endParaRPr lang="en-US" dirty="0">
                        <a:solidFill>
                          <a:srgbClr val="000000"/>
                        </a:solidFill>
                        <a:latin typeface="Corbel" panose="020B0503020204020204" pitchFamily="34" charset="0"/>
                      </a:endParaRPr>
                    </a:p>
                  </a:txBody>
                  <a:tcPr>
                    <a:lnL w="381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5E0D6"/>
                    </a:solidFill>
                  </a:tcPr>
                </a:tc>
              </a:tr>
              <a:tr h="4022725">
                <a:tc vMerge="1">
                  <a:tcPr>
                    <a:lnL w="12700" cap="flat" cmpd="sng">
                      <a:solidFill>
                        <a:schemeClr val="bg1"/>
                      </a:solidFill>
                      <a:prstDash val="solid"/>
                      <a:headEnd type="none" w="med" len="med"/>
                      <a:tailEnd type="none" w="med" len="med"/>
                    </a:lnL>
                    <a:lnR w="38100" cap="flat" cmpd="sng">
                      <a:solidFill>
                        <a:schemeClr val="bg1"/>
                      </a:solidFill>
                      <a:prstDash val="solid"/>
                      <a:headEnd type="none" w="med" len="med"/>
                      <a:tailEnd type="none" w="med" len="med"/>
                    </a:lnR>
                    <a:lnB w="38100" cap="flat" cmpd="sng">
                      <a:solidFill>
                        <a:schemeClr val="bg1"/>
                      </a:solidFill>
                      <a:prstDash val="solid"/>
                      <a:headEnd type="none" w="med" len="med"/>
                      <a:tailEnd type="none" w="med" len="med"/>
                    </a:lnB>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lang="en-US" altLang="x-none" dirty="0">
                          <a:solidFill>
                            <a:srgbClr val="000000"/>
                          </a:solidFill>
                          <a:latin typeface="Times New Roman" panose="02020603050405020304" pitchFamily="18" charset="0"/>
                          <a:cs typeface="Times New Roman" panose="02020603050405020304" pitchFamily="18" charset="0"/>
                        </a:rPr>
                        <a:t> </a:t>
                      </a:r>
                      <a:endParaRPr dirty="0">
                        <a:solidFill>
                          <a:srgbClr val="000000"/>
                        </a:solidFill>
                        <a:latin typeface="Times New Roman" panose="02020603050405020304" pitchFamily="18" charset="0"/>
                        <a:cs typeface="Times New Roman" panose="02020603050405020304" pitchFamily="18" charset="0"/>
                      </a:endParaRPr>
                    </a:p>
                    <a:p>
                      <a:pPr lvl="0" eaLnBrk="1" hangingPunct="1">
                        <a:buNone/>
                      </a:pPr>
                      <a:endParaRPr dirty="0">
                        <a:solidFill>
                          <a:srgbClr val="000000"/>
                        </a:solidFill>
                        <a:latin typeface="Times New Roman" panose="02020603050405020304" pitchFamily="18" charset="0"/>
                        <a:cs typeface="Times New Roman" panose="02020603050405020304" pitchFamily="18" charset="0"/>
                      </a:endParaRPr>
                    </a:p>
                    <a:p>
                      <a:pPr lvl="0" eaLnBrk="1" hangingPunct="1">
                        <a:buNone/>
                      </a:pPr>
                      <a:endParaRPr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dirty="0">
                          <a:solidFill>
                            <a:srgbClr val="000000"/>
                          </a:solidFill>
                          <a:latin typeface="Times New Roman" panose="02020603050405020304" pitchFamily="18" charset="0"/>
                          <a:cs typeface="Times New Roman" panose="02020603050405020304" pitchFamily="18" charset="0"/>
                        </a:rPr>
                        <a:t>Χαρακτηριστικά</a:t>
                      </a:r>
                      <a:r>
                        <a:rPr lang="en-US" altLang="x-none" dirty="0">
                          <a:solidFill>
                            <a:srgbClr val="000000"/>
                          </a:solidFill>
                          <a:latin typeface="Times New Roman" panose="02020603050405020304" pitchFamily="18" charset="0"/>
                          <a:cs typeface="Times New Roman" panose="02020603050405020304" pitchFamily="18" charset="0"/>
                        </a:rPr>
                        <a:t> </a:t>
                      </a:r>
                      <a:r>
                        <a:rPr dirty="0">
                          <a:solidFill>
                            <a:srgbClr val="000000"/>
                          </a:solidFill>
                          <a:latin typeface="Times New Roman" panose="02020603050405020304" pitchFamily="18" charset="0"/>
                          <a:cs typeface="Times New Roman" panose="02020603050405020304" pitchFamily="18" charset="0"/>
                        </a:rPr>
                        <a:t>γνωρίσματα και ιδιότητες</a:t>
                      </a:r>
                      <a:endParaRPr lang="en-US" dirty="0">
                        <a:solidFill>
                          <a:srgbClr val="000000"/>
                        </a:solidFill>
                        <a:latin typeface="Corbel" panose="020B0503020204020204" pitchFamily="34" charset="0"/>
                      </a:endParaRPr>
                    </a:p>
                  </a:txBody>
                  <a:tcPr>
                    <a:lnL w="381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BF0EC"/>
                    </a:solid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xfrm>
            <a:off x="179512" y="0"/>
            <a:ext cx="8640960" cy="1441368"/>
          </a:xfrm>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l-GR" sz="28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Κριτήρια </a:t>
            </a:r>
            <a:r>
              <a:rPr kumimoji="0" lang="el-GR" sz="2800" b="1" i="0" u="none" strike="noStrike" kern="1200" cap="none" spc="0" normalizeH="0" baseline="0" noProof="0" dirty="0" err="1"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κειμενικότητας</a:t>
            </a:r>
            <a:r>
              <a:rPr kumimoji="0" lang="el-GR" sz="28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 </a:t>
            </a:r>
            <a:r>
              <a:rPr kumimoji="0" lang="el-GR" sz="2400" b="1" i="0" u="none" strike="noStrike" kern="1200" cap="none" spc="0" normalizeH="0" baseline="0" noProof="0" dirty="0" smtClean="0">
                <a:ln>
                  <a:noFill/>
                </a:ln>
                <a:solidFill>
                  <a:srgbClr val="FF0000"/>
                </a:solidFill>
                <a:effectLst/>
                <a:uLnTx/>
                <a:uFillTx/>
                <a:latin typeface="Times New Roman" panose="02020603050405020304" pitchFamily="18" charset="0"/>
                <a:ea typeface="+mj-ea"/>
                <a:cs typeface="Times New Roman" panose="02020603050405020304" pitchFamily="18" charset="0"/>
              </a:rPr>
              <a:t>(</a:t>
            </a:r>
            <a:r>
              <a:rPr kumimoji="0" lang="de-DE" sz="2400" b="1" i="0" u="none" strike="noStrike" kern="1200" cap="none" spc="0" normalizeH="0" baseline="0" noProof="0" dirty="0" err="1" smtClean="0">
                <a:ln>
                  <a:noFill/>
                </a:ln>
                <a:solidFill>
                  <a:srgbClr val="FF0000"/>
                </a:solidFill>
                <a:effectLst/>
                <a:uLnTx/>
                <a:uFillTx/>
                <a:latin typeface="Times New Roman" panose="02020603050405020304" pitchFamily="18" charset="0"/>
                <a:ea typeface="+mj-ea"/>
                <a:cs typeface="Times New Roman" panose="02020603050405020304" pitchFamily="18" charset="0"/>
              </a:rPr>
              <a:t>Beaugrande</a:t>
            </a:r>
            <a:r>
              <a:rPr kumimoji="0" lang="el-GR" sz="2400" b="1" i="0" u="none" strike="noStrike" kern="1200" cap="none" spc="0" normalizeH="0" baseline="0" noProof="0" dirty="0" smtClean="0">
                <a:ln>
                  <a:noFill/>
                </a:ln>
                <a:solidFill>
                  <a:srgbClr val="FF0000"/>
                </a:solidFill>
                <a:effectLst/>
                <a:uLnTx/>
                <a:uFillTx/>
                <a:latin typeface="Times New Roman" panose="02020603050405020304" pitchFamily="18" charset="0"/>
                <a:ea typeface="+mj-ea"/>
                <a:cs typeface="Times New Roman" panose="02020603050405020304" pitchFamily="18" charset="0"/>
              </a:rPr>
              <a:t> και </a:t>
            </a:r>
            <a:r>
              <a:rPr kumimoji="0" lang="de-DE" sz="2400" b="1" i="0" u="none" strike="noStrike" kern="1200" cap="none" spc="0" normalizeH="0" baseline="0" noProof="0" dirty="0" smtClean="0">
                <a:ln>
                  <a:noFill/>
                </a:ln>
                <a:solidFill>
                  <a:srgbClr val="FF0000"/>
                </a:solidFill>
                <a:effectLst/>
                <a:uLnTx/>
                <a:uFillTx/>
                <a:latin typeface="Times New Roman" panose="02020603050405020304" pitchFamily="18" charset="0"/>
                <a:ea typeface="+mj-ea"/>
                <a:cs typeface="Times New Roman" panose="02020603050405020304" pitchFamily="18" charset="0"/>
              </a:rPr>
              <a:t>Dressler</a:t>
            </a:r>
            <a:r>
              <a:rPr kumimoji="0" lang="el-GR" sz="2400" b="1" i="0" u="none" strike="noStrike" kern="1200" cap="none" spc="0" normalizeH="0" baseline="0" noProof="0" dirty="0" smtClean="0">
                <a:ln>
                  <a:noFill/>
                </a:ln>
                <a:solidFill>
                  <a:srgbClr val="FF0000"/>
                </a:solidFill>
                <a:effectLst/>
                <a:uLnTx/>
                <a:uFillTx/>
                <a:latin typeface="Times New Roman" panose="02020603050405020304" pitchFamily="18" charset="0"/>
                <a:ea typeface="+mj-ea"/>
                <a:cs typeface="Times New Roman" panose="02020603050405020304" pitchFamily="18" charset="0"/>
              </a:rPr>
              <a:t> 1981)</a:t>
            </a:r>
            <a:endParaRPr kumimoji="0" lang="el-GR" sz="2400" b="1" i="0" u="none" strike="noStrike" kern="1200" cap="none" spc="0" normalizeH="0" baseline="0" noProof="0" dirty="0">
              <a:ln>
                <a:noFill/>
              </a:ln>
              <a:solidFill>
                <a:srgbClr val="FF0000"/>
              </a:solidFill>
              <a:effectLst/>
              <a:uLnTx/>
              <a:uFillTx/>
              <a:latin typeface="Times New Roman" panose="02020603050405020304" pitchFamily="18" charset="0"/>
              <a:ea typeface="+mj-ea"/>
              <a:cs typeface="Times New Roman" panose="02020603050405020304" pitchFamily="18" charset="0"/>
            </a:endParaRPr>
          </a:p>
        </p:txBody>
      </p:sp>
      <p:sp>
        <p:nvSpPr>
          <p:cNvPr id="3" name="2 - Θέση περιεχομένου"/>
          <p:cNvSpPr>
            <a:spLocks noGrp="1"/>
          </p:cNvSpPr>
          <p:nvPr>
            <p:ph idx="1" hasCustomPrompt="1"/>
          </p:nvPr>
        </p:nvSpPr>
        <p:spPr>
          <a:xfrm>
            <a:off x="0" y="1484313"/>
            <a:ext cx="9144000" cy="5373688"/>
          </a:xfrm>
        </p:spPr>
        <p:txBody>
          <a:bodyPr vert="horz" wrap="square" lIns="54864" tIns="91440" rIns="91440" bIns="45720" numCol="1" rtlCol="0" anchor="t" anchorCtr="0" compatLnSpc="1"/>
          <a:p>
            <a:pPr eaLnBrk="1" hangingPunct="1">
              <a:lnSpc>
                <a:spcPct val="90000"/>
              </a:lnSpc>
              <a:buNone/>
            </a:pPr>
            <a:endParaRPr lang="en-US" altLang="x-none" sz="2800" dirty="0">
              <a:latin typeface="Times New Roman" panose="02020603050405020304" pitchFamily="18" charset="0"/>
              <a:cs typeface="Times New Roman" panose="02020603050405020304" pitchFamily="18" charset="0"/>
            </a:endParaRPr>
          </a:p>
          <a:p>
            <a:pPr eaLnBrk="1" hangingPunct="1">
              <a:lnSpc>
                <a:spcPct val="90000"/>
              </a:lnSpc>
              <a:buNone/>
            </a:pPr>
            <a:r>
              <a:rPr sz="2800" dirty="0">
                <a:latin typeface="Times New Roman" panose="02020603050405020304" pitchFamily="18" charset="0"/>
                <a:cs typeface="Times New Roman" panose="02020603050405020304" pitchFamily="18" charset="0"/>
              </a:rPr>
              <a:t>Συνοχή,</a:t>
            </a:r>
            <a:endParaRPr lang="en-US" altLang="x-none" sz="2800" dirty="0">
              <a:latin typeface="Times New Roman" panose="02020603050405020304" pitchFamily="18" charset="0"/>
              <a:cs typeface="Times New Roman" panose="02020603050405020304" pitchFamily="18" charset="0"/>
            </a:endParaRPr>
          </a:p>
          <a:p>
            <a:pPr eaLnBrk="1" hangingPunct="1">
              <a:lnSpc>
                <a:spcPct val="90000"/>
              </a:lnSpc>
              <a:buNone/>
            </a:pPr>
            <a:r>
              <a:rPr sz="2800" dirty="0">
                <a:latin typeface="Times New Roman" panose="02020603050405020304" pitchFamily="18" charset="0"/>
                <a:cs typeface="Times New Roman" panose="02020603050405020304" pitchFamily="18" charset="0"/>
              </a:rPr>
              <a:t>πληροφορητικότητα,</a:t>
            </a:r>
            <a:endParaRPr lang="en-US" altLang="x-none" sz="2800" dirty="0">
              <a:latin typeface="Times New Roman" panose="02020603050405020304" pitchFamily="18" charset="0"/>
              <a:cs typeface="Times New Roman" panose="02020603050405020304" pitchFamily="18" charset="0"/>
            </a:endParaRPr>
          </a:p>
          <a:p>
            <a:pPr eaLnBrk="1" hangingPunct="1">
              <a:lnSpc>
                <a:spcPct val="90000"/>
              </a:lnSpc>
              <a:buNone/>
            </a:pPr>
            <a:r>
              <a:rPr sz="2800" dirty="0">
                <a:latin typeface="Times New Roman" panose="02020603050405020304" pitchFamily="18" charset="0"/>
                <a:cs typeface="Times New Roman" panose="02020603050405020304" pitchFamily="18" charset="0"/>
              </a:rPr>
              <a:t>συνεκτικότητα,</a:t>
            </a:r>
            <a:endParaRPr lang="en-US" altLang="x-none" sz="2800" dirty="0">
              <a:latin typeface="Times New Roman" panose="02020603050405020304" pitchFamily="18" charset="0"/>
              <a:cs typeface="Times New Roman" panose="02020603050405020304" pitchFamily="18" charset="0"/>
            </a:endParaRPr>
          </a:p>
          <a:p>
            <a:pPr eaLnBrk="1" hangingPunct="1">
              <a:lnSpc>
                <a:spcPct val="90000"/>
              </a:lnSpc>
              <a:buNone/>
            </a:pPr>
            <a:r>
              <a:rPr sz="2800" dirty="0">
                <a:latin typeface="Times New Roman" panose="02020603050405020304" pitchFamily="18" charset="0"/>
                <a:cs typeface="Times New Roman" panose="02020603050405020304" pitchFamily="18" charset="0"/>
              </a:rPr>
              <a:t>προθετικότητα</a:t>
            </a:r>
            <a:r>
              <a:rPr lang="en-US" altLang="x-none" sz="2800"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και περιστασιακότητα </a:t>
            </a:r>
            <a:endParaRPr lang="en-US" altLang="x-none" sz="2800" dirty="0">
              <a:latin typeface="Times New Roman" panose="02020603050405020304" pitchFamily="18" charset="0"/>
              <a:cs typeface="Times New Roman" panose="02020603050405020304" pitchFamily="18" charset="0"/>
            </a:endParaRPr>
          </a:p>
          <a:p>
            <a:pPr eaLnBrk="1" hangingPunct="1">
              <a:lnSpc>
                <a:spcPct val="90000"/>
              </a:lnSpc>
              <a:buNone/>
            </a:pPr>
            <a:r>
              <a:rPr sz="2800" dirty="0">
                <a:solidFill>
                  <a:srgbClr val="FF0000"/>
                </a:solidFill>
                <a:latin typeface="Times New Roman" panose="02020603050405020304" pitchFamily="18" charset="0"/>
                <a:cs typeface="Times New Roman" panose="02020603050405020304" pitchFamily="18" charset="0"/>
              </a:rPr>
              <a:t>διακειμενικότητα</a:t>
            </a:r>
            <a:r>
              <a:rPr sz="2800" dirty="0">
                <a:latin typeface="Times New Roman" panose="02020603050405020304" pitchFamily="18" charset="0"/>
                <a:cs typeface="Times New Roman" panose="02020603050405020304" pitchFamily="18" charset="0"/>
              </a:rPr>
              <a:t>,</a:t>
            </a:r>
            <a:endParaRPr lang="en-US" altLang="x-none" sz="2800" dirty="0">
              <a:latin typeface="Times New Roman" panose="02020603050405020304" pitchFamily="18" charset="0"/>
              <a:cs typeface="Times New Roman" panose="02020603050405020304" pitchFamily="18" charset="0"/>
            </a:endParaRPr>
          </a:p>
          <a:p>
            <a:pPr eaLnBrk="1" hangingPunct="1">
              <a:lnSpc>
                <a:spcPct val="90000"/>
              </a:lnSpc>
              <a:buNone/>
            </a:pPr>
            <a:r>
              <a:rPr sz="2800" dirty="0">
                <a:latin typeface="Times New Roman" panose="02020603050405020304" pitchFamily="18" charset="0"/>
                <a:cs typeface="Times New Roman" panose="02020603050405020304" pitchFamily="18" charset="0"/>
              </a:rPr>
              <a:t>αποδεκτότητα.</a:t>
            </a:r>
            <a:endParaRPr lang="en-US" altLang="x-none" sz="2800" dirty="0">
              <a:latin typeface="Times New Roman" panose="02020603050405020304" pitchFamily="18" charset="0"/>
              <a:cs typeface="Times New Roman" panose="02020603050405020304" pitchFamily="18" charset="0"/>
            </a:endParaRPr>
          </a:p>
          <a:p>
            <a:pPr eaLnBrk="1" hangingPunct="1">
              <a:lnSpc>
                <a:spcPct val="90000"/>
              </a:lnSpc>
              <a:buFont typeface="Corbel" panose="020B0503020204020204" pitchFamily="34" charset="0"/>
              <a:buAutoNum type="arabicPeriod"/>
            </a:pPr>
            <a:endParaRPr sz="2800" dirty="0">
              <a:latin typeface="Times New Roman" panose="02020603050405020304" pitchFamily="18" charset="0"/>
              <a:cs typeface="Times New Roman" panose="02020603050405020304" pitchFamily="18" charset="0"/>
            </a:endParaRPr>
          </a:p>
          <a:p>
            <a:pPr eaLnBrk="1" hangingPunct="1">
              <a:lnSpc>
                <a:spcPct val="90000"/>
              </a:lnSpc>
            </a:pPr>
            <a:r>
              <a:rPr sz="2800" dirty="0">
                <a:latin typeface="Times New Roman" panose="02020603050405020304" pitchFamily="18" charset="0"/>
                <a:cs typeface="Times New Roman" panose="02020603050405020304" pitchFamily="18" charset="0"/>
              </a:rPr>
              <a:t>Τα κριτήρια αυτά θεωρούμε ότι συμβάλλουν στη </a:t>
            </a:r>
            <a:r>
              <a:rPr sz="2800" b="1" dirty="0">
                <a:latin typeface="Times New Roman" panose="02020603050405020304" pitchFamily="18" charset="0"/>
                <a:cs typeface="Times New Roman" panose="02020603050405020304" pitchFamily="18" charset="0"/>
              </a:rPr>
              <a:t>συνειδητοποίηση</a:t>
            </a:r>
            <a:r>
              <a:rPr sz="2800" dirty="0">
                <a:latin typeface="Times New Roman" panose="02020603050405020304" pitchFamily="18" charset="0"/>
                <a:cs typeface="Times New Roman" panose="02020603050405020304" pitchFamily="18" charset="0"/>
              </a:rPr>
              <a:t> του τρόπου </a:t>
            </a:r>
            <a:r>
              <a:rPr sz="2800" dirty="0">
                <a:solidFill>
                  <a:srgbClr val="FF0000"/>
                </a:solidFill>
                <a:latin typeface="Times New Roman" panose="02020603050405020304" pitchFamily="18" charset="0"/>
                <a:cs typeface="Times New Roman" panose="02020603050405020304" pitchFamily="18" charset="0"/>
              </a:rPr>
              <a:t>οργάνωσης</a:t>
            </a:r>
            <a:r>
              <a:rPr sz="2800" dirty="0">
                <a:latin typeface="Times New Roman" panose="02020603050405020304" pitchFamily="18" charset="0"/>
                <a:cs typeface="Times New Roman" panose="02020603050405020304" pitchFamily="18" charset="0"/>
              </a:rPr>
              <a:t>, </a:t>
            </a:r>
            <a:r>
              <a:rPr sz="2800" dirty="0">
                <a:solidFill>
                  <a:srgbClr val="FF0000"/>
                </a:solidFill>
                <a:latin typeface="Times New Roman" panose="02020603050405020304" pitchFamily="18" charset="0"/>
                <a:cs typeface="Times New Roman" panose="02020603050405020304" pitchFamily="18" charset="0"/>
              </a:rPr>
              <a:t>σύστασης</a:t>
            </a:r>
            <a:r>
              <a:rPr sz="2800" dirty="0">
                <a:latin typeface="Times New Roman" panose="02020603050405020304" pitchFamily="18" charset="0"/>
                <a:cs typeface="Times New Roman" panose="02020603050405020304" pitchFamily="18" charset="0"/>
              </a:rPr>
              <a:t> και </a:t>
            </a:r>
            <a:r>
              <a:rPr sz="2800" dirty="0">
                <a:solidFill>
                  <a:srgbClr val="FF0000"/>
                </a:solidFill>
                <a:latin typeface="Times New Roman" panose="02020603050405020304" pitchFamily="18" charset="0"/>
                <a:cs typeface="Times New Roman" panose="02020603050405020304" pitchFamily="18" charset="0"/>
              </a:rPr>
              <a:t>κατανόησης</a:t>
            </a:r>
            <a:r>
              <a:rPr sz="2800" dirty="0">
                <a:latin typeface="Times New Roman" panose="02020603050405020304" pitchFamily="18" charset="0"/>
                <a:cs typeface="Times New Roman" panose="02020603050405020304" pitchFamily="18" charset="0"/>
              </a:rPr>
              <a:t> ενός κειμένου, νοούμενου </a:t>
            </a:r>
            <a:r>
              <a:rPr sz="2800" b="1" dirty="0">
                <a:latin typeface="Times New Roman" panose="02020603050405020304" pitchFamily="18" charset="0"/>
                <a:cs typeface="Times New Roman" panose="02020603050405020304" pitchFamily="18" charset="0"/>
              </a:rPr>
              <a:t>ΟΧΙ</a:t>
            </a:r>
            <a:r>
              <a:rPr sz="2800" dirty="0">
                <a:latin typeface="Times New Roman" panose="02020603050405020304" pitchFamily="18" charset="0"/>
                <a:cs typeface="Times New Roman" panose="02020603050405020304" pitchFamily="18" charset="0"/>
              </a:rPr>
              <a:t> </a:t>
            </a:r>
            <a:r>
              <a:rPr sz="2800" b="1" dirty="0">
                <a:latin typeface="Times New Roman" panose="02020603050405020304" pitchFamily="18" charset="0"/>
                <a:cs typeface="Times New Roman" panose="02020603050405020304" pitchFamily="18" charset="0"/>
              </a:rPr>
              <a:t>ως απλής συμπαράθεσης προτάσεων</a:t>
            </a:r>
            <a:r>
              <a:rPr sz="2800" dirty="0">
                <a:latin typeface="Times New Roman" panose="02020603050405020304" pitchFamily="18" charset="0"/>
                <a:cs typeface="Times New Roman" panose="02020603050405020304" pitchFamily="18" charset="0"/>
              </a:rPr>
              <a:t>, αλλά </a:t>
            </a:r>
            <a:r>
              <a:rPr sz="2800" b="1" dirty="0">
                <a:solidFill>
                  <a:srgbClr val="FF0000"/>
                </a:solidFill>
                <a:latin typeface="Times New Roman" panose="02020603050405020304" pitchFamily="18" charset="0"/>
                <a:cs typeface="Times New Roman" panose="02020603050405020304" pitchFamily="18" charset="0"/>
              </a:rPr>
              <a:t>ως ενότητας λόγου με λειτουργικό χαρακτήρα</a:t>
            </a:r>
            <a:r>
              <a:rPr sz="2800" dirty="0">
                <a:latin typeface="Times New Roman" panose="02020603050405020304" pitchFamily="18" charset="0"/>
                <a:cs typeface="Times New Roman" panose="02020603050405020304" pitchFamily="18" charset="0"/>
              </a:rPr>
              <a:t>. </a:t>
            </a:r>
            <a:endParaRPr sz="2800" dirty="0">
              <a:latin typeface="Times New Roman" panose="02020603050405020304" pitchFamily="18" charset="0"/>
              <a:cs typeface="Times New Roman" panose="02020603050405020304" pitchFamily="18" charset="0"/>
            </a:endParaRPr>
          </a:p>
          <a:p>
            <a:pPr eaLnBrk="1" hangingPunct="1">
              <a:lnSpc>
                <a:spcPct val="90000"/>
              </a:lnSpc>
              <a:buNone/>
            </a:pPr>
            <a:endParaRPr sz="2000" dirty="0">
              <a:solidFill>
                <a:srgbClr val="595959"/>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l-GR" sz="32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Προσωπικές περιγραφές</a:t>
            </a:r>
            <a:endParaRPr kumimoji="0" lang="el-GR" sz="32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23555" name="2 - Θέση περιεχομένου"/>
          <p:cNvSpPr>
            <a:spLocks noGrp="1"/>
          </p:cNvSpPr>
          <p:nvPr>
            <p:ph idx="1" hasCustomPrompt="1"/>
          </p:nvPr>
        </p:nvSpPr>
        <p:spPr>
          <a:xfrm>
            <a:off x="0" y="1557338"/>
            <a:ext cx="9144000" cy="5111750"/>
          </a:xfrm>
        </p:spPr>
        <p:txBody>
          <a:bodyPr vert="horz" wrap="square" lIns="54864" tIns="91440" rIns="91440" bIns="45720" anchor="t" anchorCtr="0"/>
          <a:p>
            <a:pPr eaLnBrk="1" hangingPunct="1"/>
            <a:r>
              <a:rPr sz="2400" dirty="0">
                <a:latin typeface="Times New Roman" panose="02020603050405020304" pitchFamily="18" charset="0"/>
                <a:cs typeface="Times New Roman" panose="02020603050405020304" pitchFamily="18" charset="0"/>
              </a:rPr>
              <a:t>Οι </a:t>
            </a:r>
            <a:r>
              <a:rPr sz="2400" b="1" dirty="0">
                <a:latin typeface="Times New Roman" panose="02020603050405020304" pitchFamily="18" charset="0"/>
                <a:cs typeface="Times New Roman" panose="02020603050405020304" pitchFamily="18" charset="0"/>
              </a:rPr>
              <a:t>προσωπικές, καθημερινές περιγραφές</a:t>
            </a:r>
            <a:r>
              <a:rPr sz="2400" dirty="0">
                <a:latin typeface="Times New Roman" panose="02020603050405020304" pitchFamily="18" charset="0"/>
                <a:cs typeface="Times New Roman" panose="02020603050405020304" pitchFamily="18" charset="0"/>
              </a:rPr>
              <a:t> συχνά </a:t>
            </a:r>
            <a:r>
              <a:rPr sz="2400" dirty="0">
                <a:solidFill>
                  <a:srgbClr val="FF0000"/>
                </a:solidFill>
                <a:latin typeface="Times New Roman" panose="02020603050405020304" pitchFamily="18" charset="0"/>
                <a:cs typeface="Times New Roman" panose="02020603050405020304" pitchFamily="18" charset="0"/>
              </a:rPr>
              <a:t>αποκλίνουν από την αυστηρή δομή</a:t>
            </a:r>
            <a:r>
              <a:rPr sz="2400" dirty="0">
                <a:latin typeface="Times New Roman" panose="02020603050405020304" pitchFamily="18" charset="0"/>
                <a:cs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a:p>
            <a:pPr eaLnBrk="1" hangingPunct="1">
              <a:buNone/>
            </a:pPr>
            <a:endParaRPr sz="2400" dirty="0">
              <a:latin typeface="Times New Roman" panose="02020603050405020304" pitchFamily="18" charset="0"/>
              <a:cs typeface="Times New Roman" panose="02020603050405020304" pitchFamily="18" charset="0"/>
            </a:endParaRPr>
          </a:p>
          <a:p>
            <a:pPr eaLnBrk="1" hangingPunct="1"/>
            <a:r>
              <a:rPr sz="2400" dirty="0">
                <a:latin typeface="Times New Roman" panose="02020603050405020304" pitchFamily="18" charset="0"/>
                <a:cs typeface="Times New Roman" panose="02020603050405020304" pitchFamily="18" charset="0"/>
              </a:rPr>
              <a:t>Η περιγραφή που κάνει </a:t>
            </a:r>
            <a:r>
              <a:rPr sz="2400" b="1" dirty="0">
                <a:latin typeface="Times New Roman" panose="02020603050405020304" pitchFamily="18" charset="0"/>
                <a:cs typeface="Times New Roman" panose="02020603050405020304" pitchFamily="18" charset="0"/>
              </a:rPr>
              <a:t>ένα παιδί για ένα παιχνίδι του </a:t>
            </a:r>
            <a:r>
              <a:rPr sz="2400" dirty="0">
                <a:latin typeface="Times New Roman" panose="02020603050405020304" pitchFamily="18" charset="0"/>
                <a:cs typeface="Times New Roman" panose="02020603050405020304" pitchFamily="18" charset="0"/>
              </a:rPr>
              <a:t>μπορεί να ξεκινήσει με την </a:t>
            </a:r>
            <a:r>
              <a:rPr sz="2400" b="1" dirty="0">
                <a:latin typeface="Times New Roman" panose="02020603050405020304" pitchFamily="18" charset="0"/>
                <a:cs typeface="Times New Roman" panose="02020603050405020304" pitchFamily="18" charset="0"/>
              </a:rPr>
              <a:t>ονομασία</a:t>
            </a:r>
            <a:r>
              <a:rPr sz="2400" dirty="0">
                <a:latin typeface="Times New Roman" panose="02020603050405020304" pitchFamily="18" charset="0"/>
                <a:cs typeface="Times New Roman" panose="02020603050405020304" pitchFamily="18" charset="0"/>
              </a:rPr>
              <a:t> και την </a:t>
            </a:r>
            <a:r>
              <a:rPr sz="2400" b="1" dirty="0">
                <a:latin typeface="Times New Roman" panose="02020603050405020304" pitchFamily="18" charset="0"/>
                <a:cs typeface="Times New Roman" panose="02020603050405020304" pitchFamily="18" charset="0"/>
              </a:rPr>
              <a:t>κατηγοριοποίησή</a:t>
            </a:r>
            <a:r>
              <a:rPr sz="2400" dirty="0">
                <a:latin typeface="Times New Roman" panose="02020603050405020304" pitchFamily="18" charset="0"/>
                <a:cs typeface="Times New Roman" panose="02020603050405020304" pitchFamily="18" charset="0"/>
              </a:rPr>
              <a:t> του (ζωάκι, κούκλα, αυτοκίνητο κτλ.) και να συνεχίσει με την </a:t>
            </a:r>
            <a:r>
              <a:rPr sz="2400" b="1" dirty="0">
                <a:latin typeface="Times New Roman" panose="02020603050405020304" pitchFamily="18" charset="0"/>
                <a:cs typeface="Times New Roman" panose="02020603050405020304" pitchFamily="18" charset="0"/>
              </a:rPr>
              <a:t>εμφάνισή</a:t>
            </a:r>
            <a:r>
              <a:rPr sz="2400" dirty="0">
                <a:latin typeface="Times New Roman" panose="02020603050405020304" pitchFamily="18" charset="0"/>
                <a:cs typeface="Times New Roman" panose="02020603050405020304" pitchFamily="18" charset="0"/>
              </a:rPr>
              <a:t> του (χρώμα, σχήμα, μέγεθος κτλ.).</a:t>
            </a:r>
            <a:endParaRPr sz="2400" dirty="0">
              <a:latin typeface="Times New Roman" panose="02020603050405020304" pitchFamily="18" charset="0"/>
              <a:cs typeface="Times New Roman" panose="02020603050405020304" pitchFamily="18" charset="0"/>
            </a:endParaRPr>
          </a:p>
          <a:p>
            <a:pPr eaLnBrk="1" hangingPunct="1"/>
            <a:endParaRPr sz="2400" dirty="0">
              <a:latin typeface="Times New Roman" panose="02020603050405020304" pitchFamily="18" charset="0"/>
              <a:cs typeface="Times New Roman" panose="02020603050405020304" pitchFamily="18" charset="0"/>
            </a:endParaRPr>
          </a:p>
          <a:p>
            <a:pPr eaLnBrk="1" hangingPunct="1"/>
            <a:r>
              <a:rPr sz="2400" b="1" dirty="0">
                <a:latin typeface="Times New Roman" panose="02020603050405020304" pitchFamily="18" charset="0"/>
                <a:cs typeface="Times New Roman" panose="02020603050405020304" pitchFamily="18" charset="0"/>
              </a:rPr>
              <a:t>Επιπλέον όμως </a:t>
            </a:r>
            <a:r>
              <a:rPr sz="2400" dirty="0">
                <a:latin typeface="Times New Roman" panose="02020603050405020304" pitchFamily="18" charset="0"/>
                <a:cs typeface="Times New Roman" panose="02020603050405020304" pitchFamily="18" charset="0"/>
              </a:rPr>
              <a:t>μπορεί να αναφερθεί στη </a:t>
            </a:r>
            <a:r>
              <a:rPr sz="2400" b="1" i="1" dirty="0">
                <a:solidFill>
                  <a:srgbClr val="FF0000"/>
                </a:solidFill>
                <a:latin typeface="Times New Roman" panose="02020603050405020304" pitchFamily="18" charset="0"/>
                <a:cs typeface="Times New Roman" panose="02020603050405020304" pitchFamily="18" charset="0"/>
              </a:rPr>
              <a:t>σχέση</a:t>
            </a:r>
            <a:r>
              <a:rPr sz="2400" dirty="0">
                <a:latin typeface="Times New Roman" panose="02020603050405020304" pitchFamily="18" charset="0"/>
                <a:cs typeface="Times New Roman" panose="02020603050405020304" pitchFamily="18" charset="0"/>
              </a:rPr>
              <a:t> που έχει με το παιχνίδι, στον </a:t>
            </a:r>
            <a:r>
              <a:rPr sz="2400" b="1" dirty="0">
                <a:solidFill>
                  <a:srgbClr val="FF0000"/>
                </a:solidFill>
                <a:latin typeface="Times New Roman" panose="02020603050405020304" pitchFamily="18" charset="0"/>
                <a:cs typeface="Times New Roman" panose="02020603050405020304" pitchFamily="18" charset="0"/>
              </a:rPr>
              <a:t>τρόπο</a:t>
            </a:r>
            <a:r>
              <a:rPr sz="2400" b="1" dirty="0">
                <a:latin typeface="Times New Roman" panose="02020603050405020304" pitchFamily="18" charset="0"/>
                <a:cs typeface="Times New Roman" panose="02020603050405020304" pitchFamily="18" charset="0"/>
              </a:rPr>
              <a:t> με τον οποίο το χρησιμοποιεί </a:t>
            </a:r>
            <a:r>
              <a:rPr sz="2400" dirty="0">
                <a:latin typeface="Times New Roman" panose="02020603050405020304" pitchFamily="18" charset="0"/>
                <a:cs typeface="Times New Roman" panose="02020603050405020304" pitchFamily="18" charset="0"/>
              </a:rPr>
              <a:t>κτλ.</a:t>
            </a:r>
            <a:endParaRPr sz="2400" dirty="0">
              <a:latin typeface="Times New Roman" panose="02020603050405020304" pitchFamily="18" charset="0"/>
              <a:cs typeface="Times New Roman" panose="02020603050405020304" pitchFamily="18" charset="0"/>
            </a:endParaRPr>
          </a:p>
          <a:p>
            <a:pPr eaLnBrk="1" hangingPunct="1"/>
            <a:endParaRPr sz="2400" dirty="0">
              <a:latin typeface="Times New Roman" panose="02020603050405020304" pitchFamily="18" charset="0"/>
              <a:cs typeface="Times New Roman" panose="02020603050405020304" pitchFamily="18" charset="0"/>
            </a:endParaRPr>
          </a:p>
          <a:p>
            <a:pPr eaLnBrk="1" hangingPunct="1"/>
            <a:r>
              <a:rPr sz="2400" dirty="0">
                <a:latin typeface="Times New Roman" panose="02020603050405020304" pitchFamily="18" charset="0"/>
                <a:cs typeface="Times New Roman" panose="02020603050405020304" pitchFamily="18" charset="0"/>
              </a:rPr>
              <a:t>Παρουσιάζεται δηλαδή και </a:t>
            </a:r>
            <a:r>
              <a:rPr sz="2800" dirty="0">
                <a:latin typeface="Times New Roman" panose="02020603050405020304" pitchFamily="18" charset="0"/>
                <a:cs typeface="Times New Roman" panose="02020603050405020304" pitchFamily="18" charset="0"/>
              </a:rPr>
              <a:t>η </a:t>
            </a:r>
            <a:r>
              <a:rPr b="1" dirty="0">
                <a:latin typeface="Times New Roman" panose="02020603050405020304" pitchFamily="18" charset="0"/>
                <a:cs typeface="Times New Roman" panose="02020603050405020304" pitchFamily="18" charset="0"/>
              </a:rPr>
              <a:t>ανάμειξη</a:t>
            </a:r>
            <a:r>
              <a:rPr sz="2800"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του περιγράφοντος με το περιγραφόμενο.</a:t>
            </a:r>
            <a:endParaRPr sz="2400" dirty="0">
              <a:latin typeface="Times New Roman" panose="02020603050405020304" pitchFamily="18" charset="0"/>
              <a:cs typeface="Times New Roman" panose="02020603050405020304" pitchFamily="18" charset="0"/>
            </a:endParaRPr>
          </a:p>
          <a:p>
            <a:pPr eaLnBrk="1" hangingPunct="1"/>
            <a:endParaRP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l-GR" sz="32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Προσωπικές και τυπικές περιγραφές</a:t>
            </a:r>
            <a:endPar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endParaRPr>
          </a:p>
        </p:txBody>
      </p:sp>
      <p:sp>
        <p:nvSpPr>
          <p:cNvPr id="24579" name="2 - Θέση περιεχομένου"/>
          <p:cNvSpPr>
            <a:spLocks noGrp="1"/>
          </p:cNvSpPr>
          <p:nvPr>
            <p:ph idx="1" hasCustomPrompt="1"/>
          </p:nvPr>
        </p:nvSpPr>
        <p:spPr>
          <a:xfrm>
            <a:off x="0" y="1628775"/>
            <a:ext cx="8964613" cy="5040313"/>
          </a:xfrm>
        </p:spPr>
        <p:txBody>
          <a:bodyPr vert="horz" wrap="square" lIns="54864" tIns="91440" rIns="91440" bIns="45720" anchor="t" anchorCtr="0"/>
          <a:p>
            <a:pPr eaLnBrk="1" hangingPunct="1"/>
            <a:r>
              <a:rPr dirty="0">
                <a:latin typeface="Times New Roman" panose="02020603050405020304" pitchFamily="18" charset="0"/>
                <a:cs typeface="Times New Roman" panose="02020603050405020304" pitchFamily="18" charset="0"/>
              </a:rPr>
              <a:t>Οι </a:t>
            </a:r>
            <a:r>
              <a:rPr b="1" dirty="0">
                <a:latin typeface="Times New Roman" panose="02020603050405020304" pitchFamily="18" charset="0"/>
                <a:cs typeface="Times New Roman" panose="02020603050405020304" pitchFamily="18" charset="0"/>
              </a:rPr>
              <a:t>προσωπικές, καθημερινές περιγραφές</a:t>
            </a:r>
            <a:r>
              <a:rPr dirty="0">
                <a:latin typeface="Times New Roman" panose="02020603050405020304" pitchFamily="18" charset="0"/>
                <a:cs typeface="Times New Roman" panose="02020603050405020304" pitchFamily="18" charset="0"/>
              </a:rPr>
              <a:t> αναφέρονται συνήθως σε </a:t>
            </a:r>
            <a:r>
              <a:rPr dirty="0">
                <a:solidFill>
                  <a:srgbClr val="FF0000"/>
                </a:solidFill>
                <a:latin typeface="Times New Roman" panose="02020603050405020304" pitchFamily="18" charset="0"/>
                <a:cs typeface="Times New Roman" panose="02020603050405020304" pitchFamily="18" charset="0"/>
              </a:rPr>
              <a:t>μεμονωμένα πράγματα</a:t>
            </a:r>
            <a:r>
              <a:rPr dirty="0">
                <a:latin typeface="Times New Roman" panose="02020603050405020304" pitchFamily="18" charset="0"/>
                <a:cs typeface="Times New Roman" panose="02020603050405020304" pitchFamily="18" charset="0"/>
              </a:rPr>
              <a:t>, π.χ. </a:t>
            </a:r>
            <a:r>
              <a:rPr i="1" dirty="0">
                <a:latin typeface="Times New Roman" panose="02020603050405020304" pitchFamily="18" charset="0"/>
                <a:cs typeface="Times New Roman" panose="02020603050405020304" pitchFamily="18" charset="0"/>
              </a:rPr>
              <a:t>στο αγαπημένο μου παιχνίδι, στο σπίτι μου, στο αυτοκίνητό μου</a:t>
            </a:r>
            <a:r>
              <a:rPr dirty="0">
                <a:latin typeface="Times New Roman" panose="02020603050405020304" pitchFamily="18" charset="0"/>
                <a:cs typeface="Times New Roman" panose="02020603050405020304" pitchFamily="18" charset="0"/>
              </a:rPr>
              <a:t> κτλ.</a:t>
            </a:r>
            <a:endParaRPr dirty="0">
              <a:latin typeface="Times New Roman" panose="02020603050405020304" pitchFamily="18" charset="0"/>
              <a:cs typeface="Times New Roman" panose="02020603050405020304" pitchFamily="18" charset="0"/>
            </a:endParaRPr>
          </a:p>
          <a:p>
            <a:pPr eaLnBrk="1" hangingPunct="1"/>
            <a:endParaRPr dirty="0">
              <a:latin typeface="Times New Roman" panose="02020603050405020304" pitchFamily="18" charset="0"/>
              <a:cs typeface="Times New Roman" panose="02020603050405020304" pitchFamily="18" charset="0"/>
            </a:endParaRPr>
          </a:p>
          <a:p>
            <a:pPr eaLnBrk="1" hangingPunct="1"/>
            <a:r>
              <a:rPr u="sng" dirty="0">
                <a:latin typeface="Times New Roman" panose="02020603050405020304" pitchFamily="18" charset="0"/>
                <a:cs typeface="Times New Roman" panose="02020603050405020304" pitchFamily="18" charset="0"/>
              </a:rPr>
              <a:t>Αντίθετα</a:t>
            </a:r>
            <a:r>
              <a:rPr dirty="0">
                <a:latin typeface="Times New Roman" panose="02020603050405020304" pitchFamily="18" charset="0"/>
                <a:cs typeface="Times New Roman" panose="02020603050405020304" pitchFamily="18" charset="0"/>
              </a:rPr>
              <a:t>, </a:t>
            </a:r>
            <a:r>
              <a:rPr b="1" dirty="0">
                <a:latin typeface="Times New Roman" panose="02020603050405020304" pitchFamily="18" charset="0"/>
                <a:cs typeface="Times New Roman" panose="02020603050405020304" pitchFamily="18" charset="0"/>
              </a:rPr>
              <a:t>οι τυπικές περιγραφές</a:t>
            </a:r>
            <a:r>
              <a:rPr dirty="0">
                <a:latin typeface="Times New Roman" panose="02020603050405020304" pitchFamily="18" charset="0"/>
                <a:cs typeface="Times New Roman" panose="02020603050405020304" pitchFamily="18" charset="0"/>
              </a:rPr>
              <a:t> αναφέρονται συνήθως σε </a:t>
            </a:r>
            <a:r>
              <a:rPr dirty="0">
                <a:solidFill>
                  <a:srgbClr val="FF0000"/>
                </a:solidFill>
                <a:latin typeface="Times New Roman" panose="02020603050405020304" pitchFamily="18" charset="0"/>
                <a:cs typeface="Times New Roman" panose="02020603050405020304" pitchFamily="18" charset="0"/>
              </a:rPr>
              <a:t>κατηγορίες πραγμάτων, </a:t>
            </a:r>
            <a:r>
              <a:rPr dirty="0">
                <a:latin typeface="Times New Roman" panose="02020603050405020304" pitchFamily="18" charset="0"/>
                <a:cs typeface="Times New Roman" panose="02020603050405020304" pitchFamily="18" charset="0"/>
              </a:rPr>
              <a:t>π.χ. </a:t>
            </a:r>
            <a:r>
              <a:rPr i="1" dirty="0">
                <a:latin typeface="Times New Roman" panose="02020603050405020304" pitchFamily="18" charset="0"/>
                <a:cs typeface="Times New Roman" panose="02020603050405020304" pitchFamily="18" charset="0"/>
              </a:rPr>
              <a:t>στις χελώνες, στα ηφαίστεια, στους μαγνήτες, στα ονοματικά σύνολα, στα φωνήματα</a:t>
            </a:r>
            <a:r>
              <a:rPr dirty="0">
                <a:latin typeface="Times New Roman" panose="02020603050405020304" pitchFamily="18" charset="0"/>
                <a:cs typeface="Times New Roman" panose="02020603050405020304" pitchFamily="18" charset="0"/>
              </a:rPr>
              <a:t> κτλ.</a:t>
            </a:r>
            <a:endParaRPr dirty="0">
              <a:latin typeface="Times New Roman" panose="02020603050405020304" pitchFamily="18" charset="0"/>
              <a:cs typeface="Times New Roman" panose="02020603050405020304" pitchFamily="18" charset="0"/>
            </a:endParaRPr>
          </a:p>
          <a:p>
            <a:pPr eaLnBrk="1" hangingPunct="1"/>
            <a:endParaRPr sz="2400" dirty="0">
              <a:latin typeface="Times New Roman" panose="02020603050405020304" pitchFamily="18" charset="0"/>
              <a:cs typeface="Times New Roman" panose="02020603050405020304" pitchFamily="18" charset="0"/>
            </a:endParaRPr>
          </a:p>
          <a:p>
            <a:pPr eaLnBrk="1" hangingPunct="1"/>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br>
              <a:rPr kumimoji="0" lang="el-GR" sz="28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br>
              <a:rPr kumimoji="0" lang="el-GR" sz="28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36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Επικοινωνιακές περιστάσεις </a:t>
            </a:r>
            <a:br>
              <a:rPr kumimoji="0" lang="el-GR" sz="36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endParaRPr kumimoji="0" lang="el-GR" sz="36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endParaRPr>
          </a:p>
        </p:txBody>
      </p:sp>
      <p:sp>
        <p:nvSpPr>
          <p:cNvPr id="25603" name="2 - Θέση περιεχομένου"/>
          <p:cNvSpPr>
            <a:spLocks noGrp="1"/>
          </p:cNvSpPr>
          <p:nvPr>
            <p:ph idx="1" hasCustomPrompt="1"/>
          </p:nvPr>
        </p:nvSpPr>
        <p:spPr>
          <a:xfrm>
            <a:off x="0" y="1412875"/>
            <a:ext cx="9144000" cy="5445125"/>
          </a:xfrm>
        </p:spPr>
        <p:txBody>
          <a:bodyPr vert="horz" wrap="square" lIns="54864" tIns="91440" rIns="91440" bIns="45720" anchor="t" anchorCtr="0"/>
          <a:p>
            <a:pPr eaLnBrk="1" hangingPunct="1"/>
            <a:r>
              <a:rPr sz="2000" dirty="0">
                <a:latin typeface="Times New Roman" panose="02020603050405020304" pitchFamily="18" charset="0"/>
                <a:cs typeface="Times New Roman" panose="02020603050405020304" pitchFamily="18" charset="0"/>
              </a:rPr>
              <a:t>Η περιγραφή χρησιμοποιείται σε </a:t>
            </a:r>
            <a:r>
              <a:rPr sz="2000" b="1" dirty="0">
                <a:latin typeface="Times New Roman" panose="02020603050405020304" pitchFamily="18" charset="0"/>
                <a:cs typeface="Times New Roman" panose="02020603050405020304" pitchFamily="18" charset="0"/>
              </a:rPr>
              <a:t>διάφορες περιστάσεις</a:t>
            </a:r>
            <a:r>
              <a:rPr sz="2000" dirty="0">
                <a:latin typeface="Times New Roman" panose="02020603050405020304" pitchFamily="18" charset="0"/>
                <a:cs typeface="Times New Roman" panose="02020603050405020304" pitchFamily="18" charset="0"/>
              </a:rPr>
              <a:t>, όπως σε κείμενα </a:t>
            </a:r>
            <a:r>
              <a:rPr sz="2000" dirty="0">
                <a:solidFill>
                  <a:srgbClr val="FF0000"/>
                </a:solidFill>
                <a:latin typeface="Times New Roman" panose="02020603050405020304" pitchFamily="18" charset="0"/>
                <a:cs typeface="Times New Roman" panose="02020603050405020304" pitchFamily="18" charset="0"/>
              </a:rPr>
              <a:t>επιστημονικών εγχειριδίων</a:t>
            </a:r>
            <a:r>
              <a:rPr sz="2000" dirty="0">
                <a:latin typeface="Times New Roman" panose="02020603050405020304" pitchFamily="18" charset="0"/>
                <a:cs typeface="Times New Roman" panose="02020603050405020304" pitchFamily="18" charset="0"/>
              </a:rPr>
              <a:t>, </a:t>
            </a:r>
            <a:r>
              <a:rPr sz="2000" dirty="0">
                <a:solidFill>
                  <a:srgbClr val="FF0000"/>
                </a:solidFill>
                <a:latin typeface="Times New Roman" panose="02020603050405020304" pitchFamily="18" charset="0"/>
                <a:cs typeface="Times New Roman" panose="02020603050405020304" pitchFamily="18" charset="0"/>
              </a:rPr>
              <a:t>συμβολαιογραφικών πράξεων</a:t>
            </a:r>
            <a:r>
              <a:rPr sz="2000" dirty="0">
                <a:latin typeface="Times New Roman" panose="02020603050405020304" pitchFamily="18" charset="0"/>
                <a:cs typeface="Times New Roman" panose="02020603050405020304" pitchFamily="18" charset="0"/>
              </a:rPr>
              <a:t>, </a:t>
            </a:r>
            <a:r>
              <a:rPr sz="2000" dirty="0">
                <a:solidFill>
                  <a:srgbClr val="FF0000"/>
                </a:solidFill>
                <a:latin typeface="Times New Roman" panose="02020603050405020304" pitchFamily="18" charset="0"/>
                <a:cs typeface="Times New Roman" panose="02020603050405020304" pitchFamily="18" charset="0"/>
              </a:rPr>
              <a:t>μικρών αγγελιών</a:t>
            </a:r>
            <a:r>
              <a:rPr sz="2000" dirty="0">
                <a:latin typeface="Times New Roman" panose="02020603050405020304" pitchFamily="18" charset="0"/>
                <a:cs typeface="Times New Roman" panose="02020603050405020304" pitchFamily="18" charset="0"/>
              </a:rPr>
              <a:t>, </a:t>
            </a:r>
            <a:r>
              <a:rPr sz="2000" dirty="0">
                <a:solidFill>
                  <a:srgbClr val="FF0000"/>
                </a:solidFill>
                <a:latin typeface="Times New Roman" panose="02020603050405020304" pitchFamily="18" charset="0"/>
                <a:cs typeface="Times New Roman" panose="02020603050405020304" pitchFamily="18" charset="0"/>
              </a:rPr>
              <a:t>διαφημιστικών φυλλαδίων</a:t>
            </a:r>
            <a:r>
              <a:rPr sz="2000" dirty="0">
                <a:latin typeface="Times New Roman" panose="02020603050405020304" pitchFamily="18" charset="0"/>
                <a:cs typeface="Times New Roman" panose="02020603050405020304" pitchFamily="18" charset="0"/>
              </a:rPr>
              <a:t>, </a:t>
            </a:r>
            <a:r>
              <a:rPr sz="2000" dirty="0">
                <a:solidFill>
                  <a:srgbClr val="FF0000"/>
                </a:solidFill>
                <a:latin typeface="Times New Roman" panose="02020603050405020304" pitchFamily="18" charset="0"/>
                <a:cs typeface="Times New Roman" panose="02020603050405020304" pitchFamily="18" charset="0"/>
              </a:rPr>
              <a:t>τουριστικών οδηγών</a:t>
            </a:r>
            <a:r>
              <a:rPr sz="2000" dirty="0">
                <a:latin typeface="Times New Roman" panose="02020603050405020304" pitchFamily="18" charset="0"/>
                <a:cs typeface="Times New Roman" panose="02020603050405020304" pitchFamily="18" charset="0"/>
              </a:rPr>
              <a:t>, αλλά και σε </a:t>
            </a:r>
            <a:r>
              <a:rPr sz="2000" dirty="0">
                <a:solidFill>
                  <a:srgbClr val="FF0000"/>
                </a:solidFill>
                <a:latin typeface="Times New Roman" panose="02020603050405020304" pitchFamily="18" charset="0"/>
                <a:cs typeface="Times New Roman" panose="02020603050405020304" pitchFamily="18" charset="0"/>
              </a:rPr>
              <a:t>λογοτεχνικά κείμενα</a:t>
            </a:r>
            <a:r>
              <a:rPr sz="2000" dirty="0">
                <a:latin typeface="Times New Roman" panose="02020603050405020304" pitchFamily="18" charset="0"/>
                <a:cs typeface="Times New Roman" panose="02020603050405020304" pitchFamily="18" charset="0"/>
              </a:rPr>
              <a:t>.</a:t>
            </a:r>
            <a:endParaRPr sz="2000"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cs typeface="Times New Roman" panose="02020603050405020304" pitchFamily="18" charset="0"/>
            </a:endParaRPr>
          </a:p>
          <a:p>
            <a:pPr eaLnBrk="1" hangingPunct="1"/>
            <a:r>
              <a:rPr sz="2000" dirty="0">
                <a:latin typeface="Times New Roman" panose="02020603050405020304" pitchFamily="18" charset="0"/>
                <a:cs typeface="Times New Roman" panose="02020603050405020304" pitchFamily="18" charset="0"/>
              </a:rPr>
              <a:t>Ο </a:t>
            </a:r>
            <a:r>
              <a:rPr sz="2000" b="1" dirty="0">
                <a:latin typeface="Times New Roman" panose="02020603050405020304" pitchFamily="18" charset="0"/>
                <a:cs typeface="Times New Roman" panose="02020603050405020304" pitchFamily="18" charset="0"/>
              </a:rPr>
              <a:t>τρόπος της περιγραφικής </a:t>
            </a:r>
            <a:r>
              <a:rPr sz="2000" b="1" i="1" dirty="0">
                <a:latin typeface="Times New Roman" panose="02020603050405020304" pitchFamily="18" charset="0"/>
                <a:cs typeface="Times New Roman" panose="02020603050405020304" pitchFamily="18" charset="0"/>
              </a:rPr>
              <a:t>ανάπτυξης</a:t>
            </a:r>
            <a:r>
              <a:rPr sz="2000" i="1" dirty="0">
                <a:latin typeface="Times New Roman" panose="02020603050405020304" pitchFamily="18" charset="0"/>
                <a:cs typeface="Times New Roman" panose="02020603050405020304" pitchFamily="18" charset="0"/>
              </a:rPr>
              <a:t> </a:t>
            </a:r>
            <a:r>
              <a:rPr sz="2000" dirty="0">
                <a:solidFill>
                  <a:srgbClr val="FF0000"/>
                </a:solidFill>
                <a:latin typeface="Times New Roman" panose="02020603050405020304" pitchFamily="18" charset="0"/>
                <a:cs typeface="Times New Roman" panose="02020603050405020304" pitchFamily="18" charset="0"/>
              </a:rPr>
              <a:t>ποικίλλει</a:t>
            </a:r>
            <a:r>
              <a:rPr sz="2000" dirty="0">
                <a:latin typeface="Times New Roman" panose="02020603050405020304" pitchFamily="18" charset="0"/>
                <a:cs typeface="Times New Roman" panose="02020603050405020304" pitchFamily="18" charset="0"/>
              </a:rPr>
              <a:t> ανάλογα με την περίσταση και προσαρμόζεται σε αυτήν.</a:t>
            </a:r>
            <a:endParaRPr sz="2000"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cs typeface="Times New Roman" panose="02020603050405020304" pitchFamily="18" charset="0"/>
            </a:endParaRPr>
          </a:p>
          <a:p>
            <a:pPr eaLnBrk="1" hangingPunct="1">
              <a:buNone/>
            </a:pPr>
            <a:r>
              <a:rPr sz="2000" dirty="0">
                <a:latin typeface="Times New Roman" panose="02020603050405020304" pitchFamily="18" charset="0"/>
                <a:cs typeface="Times New Roman" panose="02020603050405020304" pitchFamily="18" charset="0"/>
              </a:rPr>
              <a:t>Παραδείγματα:</a:t>
            </a:r>
            <a:endParaRPr sz="2000" dirty="0">
              <a:latin typeface="Times New Roman" panose="02020603050405020304" pitchFamily="18" charset="0"/>
              <a:cs typeface="Times New Roman" panose="02020603050405020304" pitchFamily="18" charset="0"/>
            </a:endParaRPr>
          </a:p>
          <a:p>
            <a:pPr eaLnBrk="1" hangingPunct="1"/>
            <a:r>
              <a:rPr sz="2400" dirty="0">
                <a:latin typeface="Times New Roman" panose="02020603050405020304" pitchFamily="18" charset="0"/>
                <a:cs typeface="Times New Roman" panose="02020603050405020304" pitchFamily="18" charset="0"/>
              </a:rPr>
              <a:t>Η περιγραφή ενός αρχαίου ναού από μια </a:t>
            </a:r>
            <a:r>
              <a:rPr sz="2400" b="1" dirty="0">
                <a:latin typeface="Times New Roman" panose="02020603050405020304" pitchFamily="18" charset="0"/>
                <a:cs typeface="Times New Roman" panose="02020603050405020304" pitchFamily="18" charset="0"/>
              </a:rPr>
              <a:t>ξεναγό </a:t>
            </a:r>
            <a:r>
              <a:rPr sz="2400" dirty="0">
                <a:latin typeface="Times New Roman" panose="02020603050405020304" pitchFamily="18" charset="0"/>
                <a:cs typeface="Times New Roman" panose="02020603050405020304" pitchFamily="18" charset="0"/>
              </a:rPr>
              <a:t>(στοιχειώδεις επιστημονικές λεπτομέρειες) </a:t>
            </a:r>
            <a:r>
              <a:rPr lang="en-US" altLang="x-none" sz="2400" dirty="0">
                <a:latin typeface="Times New Roman" panose="02020603050405020304" pitchFamily="18" charset="0"/>
                <a:cs typeface="Times New Roman" panose="02020603050405020304" pitchFamily="18" charset="0"/>
              </a:rPr>
              <a:t>Vs </a:t>
            </a:r>
            <a:r>
              <a:rPr sz="2400" dirty="0">
                <a:latin typeface="Times New Roman" panose="02020603050405020304" pitchFamily="18" charset="0"/>
                <a:cs typeface="Times New Roman" panose="02020603050405020304" pitchFamily="18" charset="0"/>
              </a:rPr>
              <a:t>η διεξοδική περιγραφή του ίδιου ναού από έναν αρχαιολόγο σε ένα </a:t>
            </a:r>
            <a:r>
              <a:rPr sz="2400" b="1" dirty="0">
                <a:latin typeface="Times New Roman" panose="02020603050405020304" pitchFamily="18" charset="0"/>
                <a:cs typeface="Times New Roman" panose="02020603050405020304" pitchFamily="18" charset="0"/>
              </a:rPr>
              <a:t>συνέδριο</a:t>
            </a:r>
            <a:endParaRPr sz="2400" b="1" dirty="0">
              <a:latin typeface="Times New Roman" panose="02020603050405020304" pitchFamily="18" charset="0"/>
              <a:cs typeface="Times New Roman" panose="02020603050405020304" pitchFamily="18" charset="0"/>
            </a:endParaRPr>
          </a:p>
          <a:p>
            <a:pPr eaLnBrk="1" hangingPunct="1"/>
            <a:r>
              <a:rPr sz="2400" dirty="0">
                <a:latin typeface="Times New Roman" panose="02020603050405020304" pitchFamily="18" charset="0"/>
                <a:cs typeface="Times New Roman" panose="02020603050405020304" pitchFamily="18" charset="0"/>
              </a:rPr>
              <a:t>Περιγραφές σε </a:t>
            </a:r>
            <a:r>
              <a:rPr sz="2400" b="1" dirty="0">
                <a:latin typeface="Times New Roman" panose="02020603050405020304" pitchFamily="18" charset="0"/>
                <a:cs typeface="Times New Roman" panose="02020603050405020304" pitchFamily="18" charset="0"/>
              </a:rPr>
              <a:t>μικρές αγγελίες</a:t>
            </a:r>
            <a:r>
              <a:rPr sz="2400" dirty="0">
                <a:latin typeface="Times New Roman" panose="02020603050405020304" pitchFamily="18" charset="0"/>
                <a:cs typeface="Times New Roman" panose="02020603050405020304" pitchFamily="18" charset="0"/>
              </a:rPr>
              <a:t> (σύντομες) </a:t>
            </a:r>
            <a:r>
              <a:rPr lang="en-US" altLang="x-none" sz="2400" dirty="0">
                <a:latin typeface="Times New Roman" panose="02020603050405020304" pitchFamily="18" charset="0"/>
                <a:cs typeface="Times New Roman" panose="02020603050405020304" pitchFamily="18" charset="0"/>
              </a:rPr>
              <a:t>Vs</a:t>
            </a:r>
            <a:r>
              <a:rPr sz="2400" dirty="0">
                <a:latin typeface="Times New Roman" panose="02020603050405020304" pitchFamily="18" charset="0"/>
                <a:cs typeface="Times New Roman" panose="02020603050405020304" pitchFamily="18" charset="0"/>
              </a:rPr>
              <a:t> περιγραφές σε </a:t>
            </a:r>
            <a:r>
              <a:rPr sz="2400" b="1" dirty="0">
                <a:latin typeface="Times New Roman" panose="02020603050405020304" pitchFamily="18" charset="0"/>
                <a:cs typeface="Times New Roman" panose="02020603050405020304" pitchFamily="18" charset="0"/>
              </a:rPr>
              <a:t>διαφημιστικά φυλλάδια</a:t>
            </a:r>
            <a:r>
              <a:rPr sz="2400" dirty="0">
                <a:latin typeface="Times New Roman" panose="02020603050405020304" pitchFamily="18" charset="0"/>
                <a:cs typeface="Times New Roman" panose="02020603050405020304" pitchFamily="18" charset="0"/>
              </a:rPr>
              <a:t> (εκτεταμένες)</a:t>
            </a:r>
            <a:endParaRPr sz="2400" dirty="0">
              <a:latin typeface="Times New Roman" panose="02020603050405020304" pitchFamily="18" charset="0"/>
              <a:cs typeface="Times New Roman" panose="02020603050405020304" pitchFamily="18" charset="0"/>
            </a:endParaRPr>
          </a:p>
          <a:p>
            <a:pPr eaLnBrk="1" hangingPunct="1"/>
            <a:r>
              <a:rPr sz="2400" dirty="0">
                <a:latin typeface="Times New Roman" panose="02020603050405020304" pitchFamily="18" charset="0"/>
                <a:cs typeface="Times New Roman" panose="02020603050405020304" pitchFamily="18" charset="0"/>
              </a:rPr>
              <a:t>Περιγραφές σε </a:t>
            </a:r>
            <a:r>
              <a:rPr sz="2400" b="1" dirty="0">
                <a:latin typeface="Times New Roman" panose="02020603050405020304" pitchFamily="18" charset="0"/>
                <a:cs typeface="Times New Roman" panose="02020603050405020304" pitchFamily="18" charset="0"/>
              </a:rPr>
              <a:t>μικρές αγγελίες και διαφημίσεις </a:t>
            </a:r>
            <a:r>
              <a:rPr sz="2400" dirty="0">
                <a:latin typeface="Times New Roman" panose="02020603050405020304" pitchFamily="18" charset="0"/>
                <a:cs typeface="Times New Roman" panose="02020603050405020304" pitchFamily="18" charset="0"/>
              </a:rPr>
              <a:t>(ελκυστικές για αναγνώστη) </a:t>
            </a:r>
            <a:r>
              <a:rPr lang="en-US" altLang="x-none" sz="2400" dirty="0">
                <a:latin typeface="Times New Roman" panose="02020603050405020304" pitchFamily="18" charset="0"/>
                <a:cs typeface="Times New Roman" panose="02020603050405020304" pitchFamily="18" charset="0"/>
              </a:rPr>
              <a:t>Vs </a:t>
            </a:r>
            <a:r>
              <a:rPr sz="2400" dirty="0">
                <a:latin typeface="Times New Roman" panose="02020603050405020304" pitchFamily="18" charset="0"/>
                <a:cs typeface="Times New Roman" panose="02020603050405020304" pitchFamily="18" charset="0"/>
              </a:rPr>
              <a:t>περιγραφές σε </a:t>
            </a:r>
            <a:r>
              <a:rPr sz="2400" b="1" dirty="0">
                <a:latin typeface="Times New Roman" panose="02020603050405020304" pitchFamily="18" charset="0"/>
                <a:cs typeface="Times New Roman" panose="02020603050405020304" pitchFamily="18" charset="0"/>
              </a:rPr>
              <a:t>συμβόλαιο</a:t>
            </a:r>
            <a:r>
              <a:rPr sz="2400" dirty="0">
                <a:latin typeface="Times New Roman" panose="02020603050405020304" pitchFamily="18" charset="0"/>
                <a:cs typeface="Times New Roman" panose="02020603050405020304" pitchFamily="18" charset="0"/>
              </a:rPr>
              <a:t> (εκτεταμένες και αντικειμενικές).</a:t>
            </a:r>
            <a:endParaRPr sz="2400"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cs typeface="Times New Roman" panose="02020603050405020304" pitchFamily="18" charset="0"/>
            </a:endParaRPr>
          </a:p>
          <a:p>
            <a:pPr eaLnBrk="1" hangingPunct="1">
              <a:buNone/>
            </a:pP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br>
              <a:rPr kumimoji="0" lang="el-GR" sz="28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br>
              <a:rPr kumimoji="0" lang="el-GR" sz="28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36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Γλωσσικά μέσα </a:t>
            </a:r>
            <a:br>
              <a:rPr kumimoji="0" lang="el-GR" sz="36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endParaRPr kumimoji="0" lang="el-GR" sz="36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endParaRPr>
          </a:p>
        </p:txBody>
      </p:sp>
      <p:sp>
        <p:nvSpPr>
          <p:cNvPr id="3" name="2 - Θέση περιεχομένου"/>
          <p:cNvSpPr>
            <a:spLocks noGrp="1"/>
          </p:cNvSpPr>
          <p:nvPr>
            <p:ph idx="1" hasCustomPrompt="1"/>
          </p:nvPr>
        </p:nvSpPr>
        <p:spPr>
          <a:xfrm>
            <a:off x="0" y="1557338"/>
            <a:ext cx="9144000" cy="5300663"/>
          </a:xfrm>
        </p:spPr>
        <p:txBody>
          <a:bodyPr vert="horz" wrap="square" lIns="54864" tIns="91440" rIns="91440" bIns="45720" numCol="1" rtlCol="0" anchor="t" anchorCtr="0" compatLnSpc="1"/>
          <a:p>
            <a:pPr eaLnBrk="1" hangingPunct="1"/>
            <a:r>
              <a:rPr sz="2000" dirty="0">
                <a:latin typeface="Times New Roman" panose="02020603050405020304" pitchFamily="18" charset="0"/>
                <a:cs typeface="Times New Roman" panose="02020603050405020304" pitchFamily="18" charset="0"/>
              </a:rPr>
              <a:t>Ο ενεστώτας, </a:t>
            </a:r>
            <a:r>
              <a:rPr sz="2000" b="1" dirty="0">
                <a:latin typeface="Times New Roman" panose="02020603050405020304" pitchFamily="18" charset="0"/>
                <a:cs typeface="Times New Roman" panose="02020603050405020304" pitchFamily="18" charset="0"/>
              </a:rPr>
              <a:t>ως άχρονος χρόνος</a:t>
            </a:r>
            <a:r>
              <a:rPr sz="2000" dirty="0">
                <a:latin typeface="Times New Roman" panose="02020603050405020304" pitchFamily="18" charset="0"/>
                <a:cs typeface="Times New Roman" panose="02020603050405020304" pitchFamily="18" charset="0"/>
              </a:rPr>
              <a:t>.</a:t>
            </a:r>
            <a:endParaRPr sz="2000"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cs typeface="Times New Roman" panose="02020603050405020304" pitchFamily="18" charset="0"/>
            </a:endParaRPr>
          </a:p>
          <a:p>
            <a:pPr eaLnBrk="1" hangingPunct="1"/>
            <a:r>
              <a:rPr sz="2000" dirty="0">
                <a:latin typeface="Times New Roman" panose="02020603050405020304" pitchFamily="18" charset="0"/>
                <a:cs typeface="Times New Roman" panose="02020603050405020304" pitchFamily="18" charset="0"/>
              </a:rPr>
              <a:t>Συντακτικές δομές με τα ρήματα </a:t>
            </a:r>
            <a:r>
              <a:rPr sz="2000" b="1" i="1" dirty="0">
                <a:latin typeface="Times New Roman" panose="02020603050405020304" pitchFamily="18" charset="0"/>
                <a:cs typeface="Times New Roman" panose="02020603050405020304" pitchFamily="18" charset="0"/>
              </a:rPr>
              <a:t>είμαι</a:t>
            </a:r>
            <a:r>
              <a:rPr sz="2000" dirty="0">
                <a:latin typeface="Times New Roman" panose="02020603050405020304" pitchFamily="18" charset="0"/>
                <a:cs typeface="Times New Roman" panose="02020603050405020304" pitchFamily="18" charset="0"/>
              </a:rPr>
              <a:t> και </a:t>
            </a:r>
            <a:r>
              <a:rPr sz="2000" b="1" i="1" dirty="0">
                <a:latin typeface="Times New Roman" panose="02020603050405020304" pitchFamily="18" charset="0"/>
                <a:cs typeface="Times New Roman" panose="02020603050405020304" pitchFamily="18" charset="0"/>
              </a:rPr>
              <a:t>έχω</a:t>
            </a:r>
            <a:r>
              <a:rPr sz="2000" dirty="0">
                <a:latin typeface="Times New Roman" panose="02020603050405020304" pitchFamily="18" charset="0"/>
                <a:cs typeface="Times New Roman" panose="02020603050405020304" pitchFamily="18" charset="0"/>
              </a:rPr>
              <a:t> </a:t>
            </a:r>
            <a:r>
              <a:rPr sz="2000" dirty="0">
                <a:latin typeface="Times New Roman" panose="02020603050405020304" pitchFamily="18" charset="0"/>
                <a:cs typeface="Times New Roman" panose="02020603050405020304" pitchFamily="18" charset="0"/>
                <a:sym typeface="Wingdings" panose="05000000000000000000" pitchFamily="2" charset="2"/>
              </a:rPr>
              <a:t> παρουσιάζουν σταθερές καταστάσεις των περιγραφόμενων αντικειμένων</a:t>
            </a:r>
            <a:endParaRPr sz="2000"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cs typeface="Times New Roman" panose="02020603050405020304" pitchFamily="18" charset="0"/>
            </a:endParaRPr>
          </a:p>
          <a:p>
            <a:pPr eaLnBrk="1" hangingPunct="1"/>
            <a:r>
              <a:rPr sz="2000" dirty="0">
                <a:latin typeface="Times New Roman" panose="02020603050405020304" pitchFamily="18" charset="0"/>
                <a:cs typeface="Times New Roman" panose="02020603050405020304" pitchFamily="18" charset="0"/>
              </a:rPr>
              <a:t>Κυριαρχεί το </a:t>
            </a:r>
            <a:r>
              <a:rPr sz="2000" dirty="0">
                <a:solidFill>
                  <a:srgbClr val="FF0000"/>
                </a:solidFill>
                <a:latin typeface="Times New Roman" panose="02020603050405020304" pitchFamily="18" charset="0"/>
                <a:cs typeface="Times New Roman" panose="02020603050405020304" pitchFamily="18" charset="0"/>
              </a:rPr>
              <a:t>τρίτο πρόσωπο</a:t>
            </a:r>
            <a:r>
              <a:rPr sz="2000" dirty="0">
                <a:latin typeface="Times New Roman" panose="02020603050405020304" pitchFamily="18" charset="0"/>
                <a:cs typeface="Times New Roman" panose="02020603050405020304" pitchFamily="18" charset="0"/>
              </a:rPr>
              <a:t>, αναδεικνύοντας το αντικείμενο της περιγραφής. </a:t>
            </a:r>
            <a:endParaRPr sz="2000"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cs typeface="Times New Roman" panose="02020603050405020304" pitchFamily="18" charset="0"/>
            </a:endParaRPr>
          </a:p>
          <a:p>
            <a:pPr eaLnBrk="1" hangingPunct="1"/>
            <a:r>
              <a:rPr sz="2000" dirty="0">
                <a:latin typeface="Times New Roman" panose="02020603050405020304" pitchFamily="18" charset="0"/>
                <a:cs typeface="Times New Roman" panose="02020603050405020304" pitchFamily="18" charset="0"/>
              </a:rPr>
              <a:t>Αναγκαία η εξοικείωση με </a:t>
            </a:r>
            <a:r>
              <a:rPr sz="2000" b="1" dirty="0">
                <a:latin typeface="Times New Roman" panose="02020603050405020304" pitchFamily="18" charset="0"/>
                <a:cs typeface="Times New Roman" panose="02020603050405020304" pitchFamily="18" charset="0"/>
              </a:rPr>
              <a:t>ειδικό λεξιλόγιο</a:t>
            </a:r>
            <a:r>
              <a:rPr sz="2000" dirty="0">
                <a:latin typeface="Times New Roman" panose="02020603050405020304" pitchFamily="18" charset="0"/>
                <a:cs typeface="Times New Roman" panose="02020603050405020304" pitchFamily="18" charset="0"/>
              </a:rPr>
              <a:t> (λ.χ. νομική, ιατρική, γλωσσολογική ορολογία).</a:t>
            </a:r>
            <a:endParaRPr sz="2000"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cs typeface="Times New Roman" panose="02020603050405020304" pitchFamily="18" charset="0"/>
            </a:endParaRPr>
          </a:p>
          <a:p>
            <a:pPr eaLnBrk="1" hangingPunct="1"/>
            <a:r>
              <a:rPr sz="2000" dirty="0">
                <a:latin typeface="Times New Roman" panose="02020603050405020304" pitchFamily="18" charset="0"/>
                <a:cs typeface="Times New Roman" panose="02020603050405020304" pitchFamily="18" charset="0"/>
              </a:rPr>
              <a:t>Συχνή είναι η </a:t>
            </a:r>
            <a:r>
              <a:rPr sz="2000" b="1" dirty="0">
                <a:latin typeface="Times New Roman" panose="02020603050405020304" pitchFamily="18" charset="0"/>
                <a:cs typeface="Times New Roman" panose="02020603050405020304" pitchFamily="18" charset="0"/>
              </a:rPr>
              <a:t>παρουσία τροποποιητών</a:t>
            </a:r>
            <a:r>
              <a:rPr sz="2000" dirty="0">
                <a:latin typeface="Times New Roman" panose="02020603050405020304" pitchFamily="18" charset="0"/>
                <a:cs typeface="Times New Roman" panose="02020603050405020304" pitchFamily="18" charset="0"/>
              </a:rPr>
              <a:t>, δηλαδή προσαρτημάτων που εμπλουτίζουν και καθιστούν ακριβέστερο τον πυρήνα ενός ονοματικού ή ρηματικού συνόλου, όπως </a:t>
            </a:r>
            <a:r>
              <a:rPr sz="2000" dirty="0">
                <a:solidFill>
                  <a:srgbClr val="FF0000"/>
                </a:solidFill>
                <a:latin typeface="Times New Roman" panose="02020603050405020304" pitchFamily="18" charset="0"/>
                <a:cs typeface="Times New Roman" panose="02020603050405020304" pitchFamily="18" charset="0"/>
              </a:rPr>
              <a:t>επίθετα, επιρρήματα, αριθμητικά </a:t>
            </a:r>
            <a:r>
              <a:rPr sz="2000" dirty="0">
                <a:latin typeface="Times New Roman" panose="02020603050405020304" pitchFamily="18" charset="0"/>
                <a:cs typeface="Times New Roman" panose="02020603050405020304" pitchFamily="18" charset="0"/>
              </a:rPr>
              <a:t>κ.ά..</a:t>
            </a:r>
            <a:endParaRPr sz="2000"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cs typeface="Times New Roman" panose="02020603050405020304" pitchFamily="18" charset="0"/>
            </a:endParaRPr>
          </a:p>
          <a:p>
            <a:pPr eaLnBrk="1" hangingPunct="1"/>
            <a:r>
              <a:rPr sz="2000" dirty="0">
                <a:latin typeface="Times New Roman" panose="02020603050405020304" pitchFamily="18" charset="0"/>
                <a:cs typeface="Times New Roman" panose="02020603050405020304" pitchFamily="18" charset="0"/>
              </a:rPr>
              <a:t>Για την περιγραφή περίπλοκων συνήθως αντικειμένων χρησιμοποιείται </a:t>
            </a:r>
            <a:r>
              <a:rPr sz="2000" b="1" dirty="0">
                <a:latin typeface="Times New Roman" panose="02020603050405020304" pitchFamily="18" charset="0"/>
                <a:cs typeface="Times New Roman" panose="02020603050405020304" pitchFamily="18" charset="0"/>
              </a:rPr>
              <a:t>η μεταφορά ή η παρομοίωση </a:t>
            </a:r>
            <a:r>
              <a:rPr sz="2000" dirty="0">
                <a:latin typeface="Times New Roman" panose="02020603050405020304" pitchFamily="18" charset="0"/>
                <a:cs typeface="Times New Roman" panose="02020603050405020304" pitchFamily="18" charset="0"/>
              </a:rPr>
              <a:t>όπως λ.χ. «έχουν ένα κέλυφος σαν σκληρό κουτί». </a:t>
            </a:r>
            <a:endParaRPr sz="2000"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cs typeface="Times New Roman" panose="02020603050405020304" pitchFamily="18" charset="0"/>
            </a:endParaRPr>
          </a:p>
          <a:p>
            <a:pPr eaLnBrk="1" hangingPunct="1">
              <a:buNone/>
            </a:pPr>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br>
              <a:rPr kumimoji="0" lang="el-GR" sz="28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4000" b="1" i="0" u="none" strike="noStrike" kern="1200" cap="none" spc="0" normalizeH="0" baseline="0" noProof="0" dirty="0" smtClean="0">
                <a:ln>
                  <a:noFill/>
                </a:ln>
                <a:solidFill>
                  <a:srgbClr val="FF0000"/>
                </a:solidFill>
                <a:effectLst/>
                <a:uLnTx/>
                <a:uFillTx/>
                <a:latin typeface="Times New Roman" panose="02020603050405020304" pitchFamily="18" charset="0"/>
                <a:ea typeface="+mj-ea"/>
                <a:cs typeface="Times New Roman" panose="02020603050405020304" pitchFamily="18" charset="0"/>
              </a:rPr>
              <a:t>Επιχειρηματολογία</a:t>
            </a:r>
            <a:br>
              <a:rPr kumimoji="0" lang="el-GR" sz="4500" b="1" i="0" u="none" strike="noStrike" kern="1200" cap="none" spc="0" normalizeH="0" baseline="0" noProof="0" dirty="0" smtClean="0">
                <a:ln>
                  <a:noFill/>
                </a:ln>
                <a:solidFill>
                  <a:schemeClr val="accent1">
                    <a:satMod val="150000"/>
                  </a:schemeClr>
                </a:solidFill>
                <a:effectLst/>
                <a:uLnTx/>
                <a:uFillTx/>
                <a:latin typeface="+mj-lt"/>
                <a:ea typeface="+mj-ea"/>
                <a:cs typeface="+mj-cs"/>
              </a:rPr>
            </a:br>
            <a:endParaRPr kumimoji="0" lang="el-GR" sz="45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 name="2 - Θέση περιεχομένου"/>
          <p:cNvSpPr>
            <a:spLocks noGrp="1"/>
          </p:cNvSpPr>
          <p:nvPr>
            <p:ph idx="1" hasCustomPrompt="1"/>
          </p:nvPr>
        </p:nvSpPr>
        <p:spPr>
          <a:xfrm>
            <a:off x="0" y="1484313"/>
            <a:ext cx="9144000" cy="5373688"/>
          </a:xfrm>
        </p:spPr>
        <p:txBody>
          <a:bodyPr vert="horz" wrap="square" lIns="54864" tIns="91440" rIns="91440" bIns="45720" numCol="1" rtlCol="0" anchor="t" anchorCtr="0" compatLnSpc="1"/>
          <a:p>
            <a:pPr eaLnBrk="1" hangingPunct="1">
              <a:lnSpc>
                <a:spcPct val="90000"/>
              </a:lnSpc>
            </a:pPr>
            <a:r>
              <a:rPr lang="en-US" altLang="x-none" sz="2200" dirty="0">
                <a:latin typeface="Times New Roman" panose="02020603050405020304" pitchFamily="18" charset="0"/>
                <a:cs typeface="Times New Roman" panose="02020603050405020304" pitchFamily="18" charset="0"/>
              </a:rPr>
              <a:t>H</a:t>
            </a:r>
            <a:r>
              <a:rPr sz="2200" dirty="0">
                <a:latin typeface="Times New Roman" panose="02020603050405020304" pitchFamily="18" charset="0"/>
                <a:cs typeface="Times New Roman" panose="02020603050405020304" pitchFamily="18" charset="0"/>
              </a:rPr>
              <a:t> επιχειρηματολογία βασίζεται σε </a:t>
            </a:r>
            <a:r>
              <a:rPr sz="2200" i="1" dirty="0">
                <a:latin typeface="Times New Roman" panose="02020603050405020304" pitchFamily="18" charset="0"/>
                <a:cs typeface="Times New Roman" panose="02020603050405020304" pitchFamily="18" charset="0"/>
              </a:rPr>
              <a:t>λογικούς μηχανισμούς </a:t>
            </a:r>
            <a:r>
              <a:rPr sz="2200" dirty="0">
                <a:latin typeface="Times New Roman" panose="02020603050405020304" pitchFamily="18" charset="0"/>
                <a:cs typeface="Times New Roman" panose="02020603050405020304" pitchFamily="18" charset="0"/>
              </a:rPr>
              <a:t>και αποσκοπεί να </a:t>
            </a:r>
            <a:r>
              <a:rPr sz="2200" b="1" dirty="0">
                <a:latin typeface="Times New Roman" panose="02020603050405020304" pitchFamily="18" charset="0"/>
                <a:cs typeface="Times New Roman" panose="02020603050405020304" pitchFamily="18" charset="0"/>
              </a:rPr>
              <a:t>πείσει</a:t>
            </a:r>
            <a:r>
              <a:rPr sz="2200" dirty="0">
                <a:latin typeface="Times New Roman" panose="02020603050405020304" pitchFamily="18" charset="0"/>
                <a:cs typeface="Times New Roman" panose="02020603050405020304" pitchFamily="18" charset="0"/>
              </a:rPr>
              <a:t> τον αποδέκτη για κάποιο </a:t>
            </a:r>
            <a:r>
              <a:rPr sz="2200" b="1" dirty="0">
                <a:latin typeface="Times New Roman" panose="02020603050405020304" pitchFamily="18" charset="0"/>
                <a:cs typeface="Times New Roman" panose="02020603050405020304" pitchFamily="18" charset="0"/>
              </a:rPr>
              <a:t>επίμαχο ζήτημα</a:t>
            </a:r>
            <a:r>
              <a:rPr sz="2200" dirty="0">
                <a:latin typeface="Times New Roman" panose="02020603050405020304" pitchFamily="18" charset="0"/>
                <a:cs typeface="Times New Roman" panose="02020603050405020304" pitchFamily="18" charset="0"/>
              </a:rPr>
              <a:t>. </a:t>
            </a:r>
            <a:endParaRPr sz="2200" dirty="0">
              <a:latin typeface="Times New Roman" panose="02020603050405020304" pitchFamily="18" charset="0"/>
              <a:cs typeface="Times New Roman" panose="02020603050405020304" pitchFamily="18" charset="0"/>
            </a:endParaRPr>
          </a:p>
          <a:p>
            <a:pPr eaLnBrk="1" hangingPunct="1">
              <a:lnSpc>
                <a:spcPct val="90000"/>
              </a:lnSpc>
              <a:buNone/>
            </a:pPr>
            <a:endParaRPr sz="2200" dirty="0">
              <a:latin typeface="Times New Roman" panose="02020603050405020304" pitchFamily="18" charset="0"/>
              <a:cs typeface="Times New Roman" panose="02020603050405020304" pitchFamily="18" charset="0"/>
            </a:endParaRPr>
          </a:p>
          <a:p>
            <a:pPr eaLnBrk="1" hangingPunct="1">
              <a:lnSpc>
                <a:spcPct val="90000"/>
              </a:lnSpc>
              <a:buNone/>
            </a:pPr>
            <a:r>
              <a:rPr sz="2200" dirty="0">
                <a:latin typeface="Times New Roman" panose="02020603050405020304" pitchFamily="18" charset="0"/>
                <a:cs typeface="Times New Roman" panose="02020603050405020304" pitchFamily="18" charset="0"/>
              </a:rPr>
              <a:t>Πρδ.: </a:t>
            </a:r>
            <a:r>
              <a:rPr sz="2200" b="1" dirty="0">
                <a:latin typeface="Times New Roman" panose="02020603050405020304" pitchFamily="18" charset="0"/>
                <a:cs typeface="Times New Roman" panose="02020603050405020304" pitchFamily="18" charset="0"/>
              </a:rPr>
              <a:t>Επίμαχο ζήτημα</a:t>
            </a:r>
            <a:r>
              <a:rPr sz="2200" dirty="0">
                <a:latin typeface="Times New Roman" panose="02020603050405020304" pitchFamily="18" charset="0"/>
                <a:cs typeface="Times New Roman" panose="02020603050405020304" pitchFamily="18" charset="0"/>
              </a:rPr>
              <a:t>: τι είδους σώμα είναι η γη; αυτόφωτο ή ετερόφωτο;</a:t>
            </a:r>
            <a:endParaRPr sz="2200" dirty="0">
              <a:latin typeface="Times New Roman" panose="02020603050405020304" pitchFamily="18" charset="0"/>
              <a:cs typeface="Times New Roman" panose="02020603050405020304" pitchFamily="18" charset="0"/>
            </a:endParaRPr>
          </a:p>
          <a:p>
            <a:pPr eaLnBrk="1" hangingPunct="1">
              <a:lnSpc>
                <a:spcPct val="90000"/>
              </a:lnSpc>
              <a:buNone/>
            </a:pPr>
            <a:endParaRPr sz="2200" i="1" dirty="0">
              <a:latin typeface="Times New Roman" panose="02020603050405020304" pitchFamily="18" charset="0"/>
              <a:cs typeface="Times New Roman" panose="02020603050405020304" pitchFamily="18" charset="0"/>
            </a:endParaRPr>
          </a:p>
          <a:p>
            <a:pPr eaLnBrk="1" hangingPunct="1">
              <a:lnSpc>
                <a:spcPct val="90000"/>
              </a:lnSpc>
              <a:buNone/>
            </a:pPr>
            <a:r>
              <a:rPr sz="2200" i="1" dirty="0">
                <a:latin typeface="Times New Roman" panose="02020603050405020304" pitchFamily="18" charset="0"/>
                <a:cs typeface="Times New Roman" panose="02020603050405020304" pitchFamily="18" charset="0"/>
              </a:rPr>
              <a:t>	</a:t>
            </a:r>
            <a:r>
              <a:rPr sz="2200" dirty="0">
                <a:latin typeface="Times New Roman" panose="02020603050405020304" pitchFamily="18" charset="0"/>
                <a:cs typeface="Times New Roman" panose="02020603050405020304" pitchFamily="18" charset="0"/>
              </a:rPr>
              <a:t>[Α]</a:t>
            </a:r>
            <a:r>
              <a:rPr sz="2200" i="1" dirty="0">
                <a:latin typeface="Times New Roman" panose="02020603050405020304" pitchFamily="18" charset="0"/>
                <a:cs typeface="Times New Roman" panose="02020603050405020304" pitchFamily="18" charset="0"/>
              </a:rPr>
              <a:t> Η γη είναι πλανήτης. </a:t>
            </a:r>
            <a:r>
              <a:rPr sz="2200" dirty="0">
                <a:latin typeface="Times New Roman" panose="02020603050405020304" pitchFamily="18" charset="0"/>
                <a:cs typeface="Times New Roman" panose="02020603050405020304" pitchFamily="18" charset="0"/>
              </a:rPr>
              <a:t>[Β]</a:t>
            </a:r>
            <a:r>
              <a:rPr sz="2200" i="1" dirty="0">
                <a:latin typeface="Times New Roman" panose="02020603050405020304" pitchFamily="18" charset="0"/>
                <a:cs typeface="Times New Roman" panose="02020603050405020304" pitchFamily="18" charset="0"/>
              </a:rPr>
              <a:t> Άρα, η γη είναι ετερόφωτο σώμα</a:t>
            </a:r>
            <a:r>
              <a:rPr sz="2200" dirty="0">
                <a:latin typeface="Times New Roman" panose="02020603050405020304" pitchFamily="18" charset="0"/>
                <a:cs typeface="Times New Roman" panose="02020603050405020304" pitchFamily="18" charset="0"/>
              </a:rPr>
              <a:t>.</a:t>
            </a:r>
            <a:endParaRPr sz="2200" dirty="0">
              <a:latin typeface="Times New Roman" panose="02020603050405020304" pitchFamily="18" charset="0"/>
              <a:cs typeface="Times New Roman" panose="02020603050405020304" pitchFamily="18" charset="0"/>
            </a:endParaRPr>
          </a:p>
          <a:p>
            <a:pPr eaLnBrk="1" hangingPunct="1">
              <a:lnSpc>
                <a:spcPct val="90000"/>
              </a:lnSpc>
              <a:buNone/>
            </a:pPr>
            <a:endParaRPr sz="2200" dirty="0">
              <a:latin typeface="Times New Roman" panose="02020603050405020304" pitchFamily="18" charset="0"/>
              <a:cs typeface="Times New Roman" panose="02020603050405020304" pitchFamily="18" charset="0"/>
            </a:endParaRPr>
          </a:p>
          <a:p>
            <a:pPr eaLnBrk="1" hangingPunct="1">
              <a:lnSpc>
                <a:spcPct val="90000"/>
              </a:lnSpc>
              <a:buNone/>
            </a:pPr>
            <a:r>
              <a:rPr sz="2200" dirty="0">
                <a:latin typeface="Times New Roman" panose="02020603050405020304" pitchFamily="18" charset="0"/>
                <a:cs typeface="Times New Roman" panose="02020603050405020304" pitchFamily="18" charset="0"/>
              </a:rPr>
              <a:t>	[Α] (</a:t>
            </a:r>
            <a:r>
              <a:rPr sz="2200" b="1" dirty="0">
                <a:latin typeface="Times New Roman" panose="02020603050405020304" pitchFamily="18" charset="0"/>
                <a:cs typeface="Times New Roman" panose="02020603050405020304" pitchFamily="18" charset="0"/>
              </a:rPr>
              <a:t>πληροφοριακά δεδομένα</a:t>
            </a:r>
            <a:r>
              <a:rPr sz="2200" dirty="0">
                <a:latin typeface="Times New Roman" panose="02020603050405020304" pitchFamily="18" charset="0"/>
                <a:cs typeface="Times New Roman" panose="02020603050405020304" pitchFamily="18" charset="0"/>
              </a:rPr>
              <a:t>) →  [Β] (</a:t>
            </a:r>
            <a:r>
              <a:rPr sz="2200" b="1" dirty="0">
                <a:latin typeface="Times New Roman" panose="02020603050405020304" pitchFamily="18" charset="0"/>
                <a:cs typeface="Times New Roman" panose="02020603050405020304" pitchFamily="18" charset="0"/>
              </a:rPr>
              <a:t>ισχυρισμός</a:t>
            </a:r>
            <a:r>
              <a:rPr sz="2200" dirty="0">
                <a:latin typeface="Times New Roman" panose="02020603050405020304" pitchFamily="18" charset="0"/>
                <a:cs typeface="Times New Roman" panose="02020603050405020304" pitchFamily="18" charset="0"/>
              </a:rPr>
              <a:t>) </a:t>
            </a:r>
            <a:endParaRPr sz="2200" dirty="0">
              <a:latin typeface="Times New Roman" panose="02020603050405020304" pitchFamily="18" charset="0"/>
              <a:cs typeface="Times New Roman" panose="02020603050405020304" pitchFamily="18" charset="0"/>
            </a:endParaRPr>
          </a:p>
          <a:p>
            <a:pPr eaLnBrk="1" hangingPunct="1">
              <a:lnSpc>
                <a:spcPct val="90000"/>
              </a:lnSpc>
              <a:buNone/>
            </a:pPr>
            <a:endParaRPr sz="2200" dirty="0">
              <a:latin typeface="Times New Roman" panose="02020603050405020304" pitchFamily="18" charset="0"/>
              <a:cs typeface="Times New Roman" panose="02020603050405020304" pitchFamily="18" charset="0"/>
            </a:endParaRPr>
          </a:p>
          <a:p>
            <a:pPr eaLnBrk="1" hangingPunct="1">
              <a:lnSpc>
                <a:spcPct val="90000"/>
              </a:lnSpc>
            </a:pPr>
            <a:r>
              <a:rPr sz="2200" dirty="0">
                <a:latin typeface="Times New Roman" panose="02020603050405020304" pitchFamily="18" charset="0"/>
                <a:cs typeface="Times New Roman" panose="02020603050405020304" pitchFamily="18" charset="0"/>
              </a:rPr>
              <a:t>Η ομαλή και έγκυρη μετάβαση από τα </a:t>
            </a:r>
            <a:r>
              <a:rPr sz="2200" b="1" dirty="0">
                <a:latin typeface="Times New Roman" panose="02020603050405020304" pitchFamily="18" charset="0"/>
                <a:cs typeface="Times New Roman" panose="02020603050405020304" pitchFamily="18" charset="0"/>
              </a:rPr>
              <a:t>δεδομένα</a:t>
            </a:r>
            <a:r>
              <a:rPr sz="2200" dirty="0">
                <a:latin typeface="Times New Roman" panose="02020603050405020304" pitchFamily="18" charset="0"/>
                <a:cs typeface="Times New Roman" panose="02020603050405020304" pitchFamily="18" charset="0"/>
              </a:rPr>
              <a:t> στον </a:t>
            </a:r>
            <a:r>
              <a:rPr sz="2200" b="1" dirty="0">
                <a:latin typeface="Times New Roman" panose="02020603050405020304" pitchFamily="18" charset="0"/>
                <a:cs typeface="Times New Roman" panose="02020603050405020304" pitchFamily="18" charset="0"/>
              </a:rPr>
              <a:t>ισχυρισμό</a:t>
            </a:r>
            <a:r>
              <a:rPr sz="2200" dirty="0">
                <a:latin typeface="Times New Roman" panose="02020603050405020304" pitchFamily="18" charset="0"/>
                <a:cs typeface="Times New Roman" panose="02020603050405020304" pitchFamily="18" charset="0"/>
              </a:rPr>
              <a:t> γίνεται με την επίκληση μιας </a:t>
            </a:r>
            <a:r>
              <a:rPr sz="2200" b="1" dirty="0">
                <a:latin typeface="Times New Roman" panose="02020603050405020304" pitchFamily="18" charset="0"/>
                <a:cs typeface="Times New Roman" panose="02020603050405020304" pitchFamily="18" charset="0"/>
              </a:rPr>
              <a:t>εγγυητικής μαρτυρίας </a:t>
            </a:r>
            <a:r>
              <a:rPr sz="2200" dirty="0">
                <a:latin typeface="Times New Roman" panose="02020603050405020304" pitchFamily="18" charset="0"/>
                <a:cs typeface="Times New Roman" panose="02020603050405020304" pitchFamily="18" charset="0"/>
              </a:rPr>
              <a:t>η οποία συνήθως προϋποτίθεται και δεν είναι παρούσα στο κείμενο.</a:t>
            </a:r>
            <a:endParaRPr sz="2200" dirty="0">
              <a:latin typeface="Times New Roman" panose="02020603050405020304" pitchFamily="18" charset="0"/>
              <a:cs typeface="Times New Roman" panose="02020603050405020304" pitchFamily="18" charset="0"/>
            </a:endParaRPr>
          </a:p>
          <a:p>
            <a:pPr eaLnBrk="1" hangingPunct="1">
              <a:lnSpc>
                <a:spcPct val="90000"/>
              </a:lnSpc>
              <a:buNone/>
            </a:pPr>
            <a:r>
              <a:rPr sz="2200" dirty="0">
                <a:latin typeface="Times New Roman" panose="02020603050405020304" pitchFamily="18" charset="0"/>
                <a:cs typeface="Times New Roman" panose="02020603050405020304" pitchFamily="18" charset="0"/>
              </a:rPr>
              <a:t> </a:t>
            </a:r>
            <a:endParaRPr sz="2200" dirty="0">
              <a:latin typeface="Times New Roman" panose="02020603050405020304" pitchFamily="18" charset="0"/>
              <a:cs typeface="Times New Roman" panose="02020603050405020304" pitchFamily="18" charset="0"/>
            </a:endParaRPr>
          </a:p>
          <a:p>
            <a:pPr eaLnBrk="1" hangingPunct="1">
              <a:lnSpc>
                <a:spcPct val="90000"/>
              </a:lnSpc>
              <a:buNone/>
            </a:pPr>
            <a:r>
              <a:rPr sz="2200" dirty="0">
                <a:latin typeface="Times New Roman" panose="02020603050405020304" pitchFamily="18" charset="0"/>
                <a:cs typeface="Times New Roman" panose="02020603050405020304" pitchFamily="18" charset="0"/>
              </a:rPr>
              <a:t>Πρδ.</a:t>
            </a:r>
            <a:r>
              <a:rPr sz="2200" i="1" dirty="0">
                <a:latin typeface="Times New Roman" panose="02020603050405020304" pitchFamily="18" charset="0"/>
                <a:cs typeface="Times New Roman" panose="02020603050405020304" pitchFamily="18" charset="0"/>
              </a:rPr>
              <a:t> Η γη είναι πλανήτης. Άρα, η γη είναι ετερόφωτο σώμα.</a:t>
            </a:r>
            <a:endParaRPr sz="2200" i="1" dirty="0">
              <a:latin typeface="Times New Roman" panose="02020603050405020304" pitchFamily="18" charset="0"/>
              <a:cs typeface="Times New Roman" panose="02020603050405020304" pitchFamily="18" charset="0"/>
            </a:endParaRPr>
          </a:p>
          <a:p>
            <a:pPr eaLnBrk="1" hangingPunct="1">
              <a:lnSpc>
                <a:spcPct val="90000"/>
              </a:lnSpc>
              <a:buNone/>
            </a:pPr>
            <a:r>
              <a:rPr sz="2200" i="1" dirty="0">
                <a:latin typeface="Times New Roman" panose="02020603050405020304" pitchFamily="18" charset="0"/>
                <a:cs typeface="Times New Roman" panose="02020603050405020304" pitchFamily="18" charset="0"/>
              </a:rPr>
              <a:t>			Δεδομένου ότι</a:t>
            </a:r>
            <a:endParaRPr sz="2200" i="1" dirty="0">
              <a:latin typeface="Times New Roman" panose="02020603050405020304" pitchFamily="18" charset="0"/>
              <a:cs typeface="Times New Roman" panose="02020603050405020304" pitchFamily="18" charset="0"/>
            </a:endParaRPr>
          </a:p>
          <a:p>
            <a:pPr eaLnBrk="1" hangingPunct="1">
              <a:lnSpc>
                <a:spcPct val="90000"/>
              </a:lnSpc>
              <a:buNone/>
            </a:pPr>
            <a:r>
              <a:rPr sz="2200" i="1" dirty="0">
                <a:latin typeface="Times New Roman" panose="02020603050405020304" pitchFamily="18" charset="0"/>
                <a:cs typeface="Times New Roman" panose="02020603050405020304" pitchFamily="18" charset="0"/>
              </a:rPr>
              <a:t>		Όλοι οι πλανήτες είναι ετερόφωτα σώματα</a:t>
            </a:r>
            <a:endParaRPr sz="2200" i="1" dirty="0">
              <a:latin typeface="Times New Roman" panose="02020603050405020304" pitchFamily="18" charset="0"/>
              <a:cs typeface="Times New Roman" panose="02020603050405020304" pitchFamily="18" charset="0"/>
            </a:endParaRPr>
          </a:p>
          <a:p>
            <a:pPr eaLnBrk="1" hangingPunct="1">
              <a:lnSpc>
                <a:spcPct val="90000"/>
              </a:lnSpc>
              <a:buNone/>
            </a:pPr>
            <a:r>
              <a:rPr sz="2200" dirty="0">
                <a:latin typeface="Times New Roman" panose="02020603050405020304" pitchFamily="18" charset="0"/>
                <a:cs typeface="Times New Roman" panose="02020603050405020304" pitchFamily="18" charset="0"/>
              </a:rPr>
              <a:t> </a:t>
            </a:r>
            <a:endParaRPr sz="2200" baseline="30000" dirty="0">
              <a:latin typeface="Times New Roman" panose="02020603050405020304" pitchFamily="18" charset="0"/>
              <a:cs typeface="Times New Roman" panose="02020603050405020304" pitchFamily="18" charset="0"/>
            </a:endParaRPr>
          </a:p>
          <a:p>
            <a:pPr eaLnBrk="1" hangingPunct="1">
              <a:lnSpc>
                <a:spcPct val="90000"/>
              </a:lnSpc>
              <a:buNone/>
            </a:pPr>
            <a:endParaRPr sz="27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l-GR" sz="32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Το μοντέλο του </a:t>
            </a:r>
            <a:r>
              <a:rPr kumimoji="0" lang="en-US" sz="3200" b="1" i="0" u="none" strike="noStrike" kern="1200" cap="none" spc="0" normalizeH="0" baseline="0" noProof="0" dirty="0" err="1" smtClean="0">
                <a:ln>
                  <a:noFill/>
                </a:ln>
                <a:solidFill>
                  <a:srgbClr val="66AF6C"/>
                </a:solidFill>
                <a:effectLst/>
                <a:uLnTx/>
                <a:uFillTx/>
                <a:latin typeface="Times New Roman" panose="02020603050405020304" pitchFamily="18" charset="0"/>
                <a:ea typeface="+mj-ea"/>
                <a:cs typeface="Times New Roman" panose="02020603050405020304" pitchFamily="18" charset="0"/>
              </a:rPr>
              <a:t>Toulmin</a:t>
            </a:r>
            <a:r>
              <a:rPr kumimoji="0" lang="el-GR" sz="3200" b="1" i="0" u="none" strike="noStrike" kern="1200" cap="none" spc="0" normalizeH="0" baseline="0" noProof="0" dirty="0" smtClean="0">
                <a:ln>
                  <a:noFill/>
                </a:ln>
                <a:solidFill>
                  <a:srgbClr val="66AF6C"/>
                </a:solidFill>
                <a:effectLst/>
                <a:uLnTx/>
                <a:uFillTx/>
                <a:latin typeface="Times New Roman" panose="02020603050405020304" pitchFamily="18" charset="0"/>
                <a:ea typeface="+mj-ea"/>
                <a:cs typeface="Times New Roman" panose="02020603050405020304" pitchFamily="18" charset="0"/>
              </a:rPr>
              <a:t> (1958) </a:t>
            </a:r>
            <a:endParaRPr kumimoji="0" lang="el-GR" sz="32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28675" name="2 - Θέση περιεχομένου"/>
          <p:cNvSpPr>
            <a:spLocks noGrp="1"/>
          </p:cNvSpPr>
          <p:nvPr>
            <p:ph idx="1" hasCustomPrompt="1"/>
          </p:nvPr>
        </p:nvSpPr>
        <p:spPr>
          <a:xfrm>
            <a:off x="0" y="1557338"/>
            <a:ext cx="9144000" cy="5300662"/>
          </a:xfrm>
        </p:spPr>
        <p:txBody>
          <a:bodyPr vert="horz" wrap="square" lIns="54864" tIns="91440" rIns="91440" bIns="45720" anchor="t" anchorCtr="0"/>
          <a:p>
            <a:pPr eaLnBrk="1" hangingPunct="1"/>
            <a:r>
              <a:rPr sz="2400" dirty="0">
                <a:latin typeface="Times New Roman" panose="02020603050405020304" pitchFamily="18" charset="0"/>
                <a:cs typeface="Times New Roman" panose="02020603050405020304" pitchFamily="18" charset="0"/>
              </a:rPr>
              <a:t>Το επιχειρηματολογικό μοντέλο προτάθηκε από τον </a:t>
            </a:r>
            <a:r>
              <a:rPr lang="en-US" altLang="x-none" sz="2400" dirty="0">
                <a:latin typeface="Times New Roman" panose="02020603050405020304" pitchFamily="18" charset="0"/>
                <a:cs typeface="Times New Roman" panose="02020603050405020304" pitchFamily="18" charset="0"/>
              </a:rPr>
              <a:t>Toulmin</a:t>
            </a:r>
            <a:r>
              <a:rPr sz="2400" dirty="0">
                <a:latin typeface="Times New Roman" panose="02020603050405020304" pitchFamily="18" charset="0"/>
                <a:cs typeface="Times New Roman" panose="02020603050405020304" pitchFamily="18" charset="0"/>
              </a:rPr>
              <a:t> και στηρίζεται στους αρχαίους κανόνες του </a:t>
            </a:r>
            <a:r>
              <a:rPr sz="2400" i="1" dirty="0">
                <a:latin typeface="Times New Roman" panose="02020603050405020304" pitchFamily="18" charset="0"/>
                <a:cs typeface="Times New Roman" panose="02020603050405020304" pitchFamily="18" charset="0"/>
              </a:rPr>
              <a:t>παραγωγικού συλλογισμού</a:t>
            </a:r>
            <a:r>
              <a:rPr sz="2400" dirty="0">
                <a:latin typeface="Times New Roman" panose="02020603050405020304" pitchFamily="18" charset="0"/>
                <a:cs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a:p>
            <a:pPr eaLnBrk="1" hangingPunct="1"/>
            <a:r>
              <a:rPr sz="2400" dirty="0">
                <a:latin typeface="Times New Roman" panose="02020603050405020304" pitchFamily="18" charset="0"/>
                <a:cs typeface="Times New Roman" panose="02020603050405020304" pitchFamily="18" charset="0"/>
              </a:rPr>
              <a:t>Αν οι προκείμενες είναι αληθείς, τότε και το συμπέρασμα του συλλογισμού είναι αληθές</a:t>
            </a:r>
            <a:r>
              <a:rPr sz="2400" dirty="0">
                <a:latin typeface="Times New Roman" panose="02020603050405020304" pitchFamily="18" charset="0"/>
                <a:ea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a:p>
            <a:pPr eaLnBrk="1" hangingPunct="1"/>
            <a:r>
              <a:rPr sz="2400" dirty="0">
                <a:latin typeface="Times New Roman" panose="02020603050405020304" pitchFamily="18" charset="0"/>
                <a:cs typeface="Times New Roman" panose="02020603050405020304" pitchFamily="18" charset="0"/>
              </a:rPr>
              <a:t>Αν οι προκείμενες είναι ψευδείς, τότε και το συμπέρασμα είναι ψευδές.</a:t>
            </a:r>
            <a:endParaRPr sz="2400" dirty="0">
              <a:latin typeface="Times New Roman" panose="02020603050405020304" pitchFamily="18" charset="0"/>
              <a:cs typeface="Times New Roman" panose="02020603050405020304" pitchFamily="18" charset="0"/>
            </a:endParaRPr>
          </a:p>
          <a:p>
            <a:pPr eaLnBrk="1" hangingPunct="1">
              <a:buNone/>
            </a:pPr>
            <a:endParaRPr sz="2800" dirty="0">
              <a:latin typeface="Times New Roman" panose="02020603050405020304" pitchFamily="18" charset="0"/>
              <a:cs typeface="Times New Roman" panose="02020603050405020304" pitchFamily="18" charset="0"/>
            </a:endParaRPr>
          </a:p>
          <a:p>
            <a:pPr eaLnBrk="1" hangingPunct="1"/>
            <a:endParaRPr sz="2800" dirty="0">
              <a:latin typeface="Times New Roman" panose="02020603050405020304" pitchFamily="18" charset="0"/>
              <a:cs typeface="Times New Roman" panose="02020603050405020304" pitchFamily="18" charset="0"/>
            </a:endParaRPr>
          </a:p>
          <a:p>
            <a:pPr eaLnBrk="1" hangingPunct="1">
              <a:buNone/>
            </a:pPr>
            <a:endParaRPr dirty="0"/>
          </a:p>
        </p:txBody>
      </p:sp>
      <p:graphicFrame>
        <p:nvGraphicFramePr>
          <p:cNvPr id="28676" name="Table 28675"/>
          <p:cNvGraphicFramePr/>
          <p:nvPr/>
        </p:nvGraphicFramePr>
        <p:xfrm>
          <a:off x="468313" y="4149725"/>
          <a:ext cx="8281988" cy="2447925"/>
        </p:xfrm>
        <a:graphic>
          <a:graphicData uri="http://schemas.openxmlformats.org/drawingml/2006/table">
            <a:tbl>
              <a:tblPr/>
              <a:tblGrid>
                <a:gridCol w="2762250"/>
                <a:gridCol w="2759075"/>
                <a:gridCol w="2760663"/>
              </a:tblGrid>
              <a:tr h="836613">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i="1" dirty="0">
                          <a:latin typeface="Times New Roman" panose="02020603050405020304" pitchFamily="18" charset="0"/>
                          <a:cs typeface="Times New Roman" panose="02020603050405020304" pitchFamily="18" charset="0"/>
                        </a:rPr>
                        <a:t>Όλοι οι πλανήτες είναι ετερόφωτα σώματα.</a:t>
                      </a:r>
                      <a:endParaRPr lang="en-US" i="1" dirty="0">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defTabSz="914400" eaLnBrk="1" hangingPunct="1">
                        <a:lnSpc>
                          <a:spcPct val="150000"/>
                        </a:lnSpc>
                        <a:buNone/>
                        <a:tabLst>
                          <a:tab pos="5257800" algn="l"/>
                        </a:tabLst>
                      </a:pPr>
                      <a:r>
                        <a:rPr b="1" dirty="0">
                          <a:latin typeface="Times New Roman" panose="02020603050405020304" pitchFamily="18" charset="0"/>
                          <a:cs typeface="Times New Roman" panose="02020603050405020304" pitchFamily="18" charset="0"/>
                        </a:rPr>
                        <a:t>1η προκείμενη</a:t>
                      </a:r>
                      <a:endParaRPr lang="en-US" b="1" dirty="0">
                        <a:latin typeface="Times New Roman" panose="02020603050405020304" pitchFamily="18" charset="0"/>
                        <a:ea typeface="Times New Roman" panose="02020603050405020304" pitchFamily="18" charset="0"/>
                      </a:endParaRPr>
                    </a:p>
                  </a:txBody>
                  <a:tcPr marL="68580" marR="68580" marT="0" marB="0">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defTabSz="914400" eaLnBrk="1" hangingPunct="1">
                        <a:lnSpc>
                          <a:spcPct val="150000"/>
                        </a:lnSpc>
                        <a:buNone/>
                        <a:tabLst>
                          <a:tab pos="5257800" algn="l"/>
                        </a:tabLst>
                      </a:pPr>
                      <a:r>
                        <a:rPr dirty="0">
                          <a:latin typeface="Times New Roman" panose="02020603050405020304" pitchFamily="18" charset="0"/>
                          <a:cs typeface="Times New Roman" panose="02020603050405020304" pitchFamily="18" charset="0"/>
                        </a:rPr>
                        <a:t>Εγγυητική μαρτυρία</a:t>
                      </a:r>
                      <a:endParaRPr lang="en-US" dirty="0">
                        <a:latin typeface="Times New Roman" panose="02020603050405020304" pitchFamily="18" charset="0"/>
                        <a:ea typeface="Times New Roman" panose="02020603050405020304" pitchFamily="18" charset="0"/>
                      </a:endParaRPr>
                    </a:p>
                  </a:txBody>
                  <a:tcPr marL="68580" marR="68580" marT="0" marB="0">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chemeClr val="accent1"/>
                    </a:solidFill>
                  </a:tcPr>
                </a:tc>
              </a:tr>
              <a:tr h="53657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i="1" dirty="0">
                          <a:latin typeface="Times New Roman" panose="02020603050405020304" pitchFamily="18" charset="0"/>
                          <a:cs typeface="Times New Roman" panose="02020603050405020304" pitchFamily="18" charset="0"/>
                        </a:rPr>
                        <a:t>Η γη είναι πλανήτης.</a:t>
                      </a:r>
                      <a:endParaRPr lang="en-US" i="1" dirty="0">
                        <a:latin typeface="Times New Roman" panose="02020603050405020304" pitchFamily="18" charset="0"/>
                        <a:ea typeface="Times New Roman" panose="02020603050405020304" pitchFamily="18"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5E0D6"/>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defTabSz="914400" eaLnBrk="1" hangingPunct="1">
                        <a:lnSpc>
                          <a:spcPct val="150000"/>
                        </a:lnSpc>
                        <a:buNone/>
                        <a:tabLst>
                          <a:tab pos="5257800" algn="l"/>
                        </a:tabLst>
                      </a:pPr>
                      <a:r>
                        <a:rPr b="1" dirty="0">
                          <a:latin typeface="Times New Roman" panose="02020603050405020304" pitchFamily="18" charset="0"/>
                          <a:cs typeface="Times New Roman" panose="02020603050405020304" pitchFamily="18" charset="0"/>
                        </a:rPr>
                        <a:t>2η προκείμενη</a:t>
                      </a:r>
                      <a:endParaRPr lang="en-US" b="1" dirty="0">
                        <a:latin typeface="Times New Roman" panose="02020603050405020304" pitchFamily="18" charset="0"/>
                        <a:ea typeface="Times New Roman" panose="02020603050405020304" pitchFamily="18" charset="0"/>
                      </a:endParaRPr>
                    </a:p>
                  </a:txBody>
                  <a:tcPr marL="68580" marR="68580" marT="0" marB="0">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5E0D6"/>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defTabSz="914400" eaLnBrk="1" hangingPunct="1">
                        <a:lnSpc>
                          <a:spcPct val="150000"/>
                        </a:lnSpc>
                        <a:buNone/>
                        <a:tabLst>
                          <a:tab pos="5257800" algn="l"/>
                        </a:tabLst>
                      </a:pPr>
                      <a:r>
                        <a:rPr dirty="0">
                          <a:latin typeface="Times New Roman" panose="02020603050405020304" pitchFamily="18" charset="0"/>
                          <a:cs typeface="Times New Roman" panose="02020603050405020304" pitchFamily="18" charset="0"/>
                        </a:rPr>
                        <a:t>Πληροφοριακά δεδομένα </a:t>
                      </a:r>
                      <a:endParaRPr lang="en-US" dirty="0">
                        <a:latin typeface="Times New Roman" panose="02020603050405020304" pitchFamily="18" charset="0"/>
                        <a:ea typeface="Times New Roman" panose="02020603050405020304" pitchFamily="18" charset="0"/>
                      </a:endParaRPr>
                    </a:p>
                  </a:txBody>
                  <a:tcPr marL="68580" marR="68580" marT="0" marB="0">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5E0D6"/>
                    </a:solidFill>
                  </a:tcPr>
                </a:tc>
              </a:tr>
              <a:tr h="1074737">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defTabSz="914400" eaLnBrk="1" hangingPunct="1">
                        <a:lnSpc>
                          <a:spcPct val="150000"/>
                        </a:lnSpc>
                        <a:buNone/>
                        <a:tabLst>
                          <a:tab pos="5257800" algn="l"/>
                        </a:tabLst>
                      </a:pPr>
                      <a:r>
                        <a:rPr i="1" dirty="0">
                          <a:latin typeface="Times New Roman" panose="02020603050405020304" pitchFamily="18" charset="0"/>
                          <a:cs typeface="Times New Roman" panose="02020603050405020304" pitchFamily="18" charset="0"/>
                        </a:rPr>
                        <a:t>Άρα η γη είναι ετερόφωτο σώμα.</a:t>
                      </a:r>
                      <a:endParaRPr lang="en-US" i="1" dirty="0">
                        <a:latin typeface="Times New Roman" panose="02020603050405020304" pitchFamily="18" charset="0"/>
                        <a:ea typeface="Times New Roman" panose="02020603050405020304" pitchFamily="18" charset="0"/>
                      </a:endParaRPr>
                    </a:p>
                  </a:txBody>
                  <a:tcPr marL="68580" marR="68580" marT="0" marB="0">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BF0EC"/>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defTabSz="914400" eaLnBrk="1" hangingPunct="1">
                        <a:lnSpc>
                          <a:spcPct val="150000"/>
                        </a:lnSpc>
                        <a:buNone/>
                        <a:tabLst>
                          <a:tab pos="5257800" algn="l"/>
                        </a:tabLst>
                      </a:pPr>
                      <a:r>
                        <a:rPr b="1" dirty="0">
                          <a:solidFill>
                            <a:srgbClr val="000000"/>
                          </a:solidFill>
                          <a:latin typeface="Times New Roman" panose="02020603050405020304" pitchFamily="18" charset="0"/>
                          <a:cs typeface="Times New Roman" panose="02020603050405020304" pitchFamily="18" charset="0"/>
                        </a:rPr>
                        <a:t>Συμπέρασμα</a:t>
                      </a:r>
                      <a:endParaRPr lang="en-US" b="1" dirty="0">
                        <a:solidFill>
                          <a:srgbClr val="000000"/>
                        </a:solidFill>
                        <a:latin typeface="Times New Roman" panose="02020603050405020304" pitchFamily="18" charset="0"/>
                        <a:ea typeface="Times New Roman" panose="02020603050405020304" pitchFamily="18" charset="0"/>
                      </a:endParaRPr>
                    </a:p>
                  </a:txBody>
                  <a:tcPr marL="68580" marR="68580" marT="0" marB="0">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BF0EC"/>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defTabSz="914400" eaLnBrk="1" hangingPunct="1">
                        <a:lnSpc>
                          <a:spcPct val="150000"/>
                        </a:lnSpc>
                        <a:buNone/>
                        <a:tabLst>
                          <a:tab pos="5257800" algn="l"/>
                        </a:tabLst>
                      </a:pPr>
                      <a:r>
                        <a:rPr dirty="0">
                          <a:latin typeface="Times New Roman" panose="02020603050405020304" pitchFamily="18" charset="0"/>
                          <a:cs typeface="Times New Roman" panose="02020603050405020304" pitchFamily="18" charset="0"/>
                        </a:rPr>
                        <a:t>Ισχυρισμός</a:t>
                      </a:r>
                      <a:endParaRPr lang="en-US" dirty="0">
                        <a:latin typeface="Times New Roman" panose="02020603050405020304" pitchFamily="18" charset="0"/>
                        <a:ea typeface="Times New Roman" panose="02020603050405020304" pitchFamily="18" charset="0"/>
                      </a:endParaRPr>
                    </a:p>
                  </a:txBody>
                  <a:tcPr marL="68580" marR="68580" marT="0" marB="0">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BF0EC"/>
                    </a:solidFill>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l-GR" sz="3200" b="1" i="0" u="none" strike="noStrike" kern="1200" cap="none" spc="0" normalizeH="0" baseline="0" noProof="0" dirty="0" err="1"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Επιχειρηματολογικές</a:t>
            </a:r>
            <a:r>
              <a:rPr kumimoji="0" lang="el-GR" sz="32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 προκείμενες</a:t>
            </a:r>
            <a:endPar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endParaRPr>
          </a:p>
        </p:txBody>
      </p:sp>
      <p:sp>
        <p:nvSpPr>
          <p:cNvPr id="29699" name="2 - Θέση περιεχομένου"/>
          <p:cNvSpPr>
            <a:spLocks noGrp="1"/>
          </p:cNvSpPr>
          <p:nvPr>
            <p:ph idx="1" hasCustomPrompt="1"/>
          </p:nvPr>
        </p:nvSpPr>
        <p:spPr>
          <a:xfrm>
            <a:off x="0" y="1484313"/>
            <a:ext cx="9144000" cy="5373687"/>
          </a:xfrm>
        </p:spPr>
        <p:txBody>
          <a:bodyPr vert="horz" wrap="square" lIns="54864" tIns="91440" rIns="91440" bIns="45720" anchor="t" anchorCtr="0"/>
          <a:p>
            <a:pPr eaLnBrk="1" hangingPunct="1"/>
            <a:r>
              <a:rPr sz="2400" dirty="0">
                <a:latin typeface="Times New Roman" panose="02020603050405020304" pitchFamily="18" charset="0"/>
                <a:cs typeface="Times New Roman" panose="02020603050405020304" pitchFamily="18" charset="0"/>
              </a:rPr>
              <a:t>Ένα </a:t>
            </a:r>
            <a:r>
              <a:rPr sz="2400" dirty="0">
                <a:solidFill>
                  <a:srgbClr val="FF0000"/>
                </a:solidFill>
                <a:latin typeface="Times New Roman" panose="02020603050405020304" pitchFamily="18" charset="0"/>
                <a:cs typeface="Times New Roman" panose="02020603050405020304" pitchFamily="18" charset="0"/>
              </a:rPr>
              <a:t>συμπέρασμα</a:t>
            </a:r>
            <a:r>
              <a:rPr sz="2400" dirty="0">
                <a:latin typeface="Times New Roman" panose="02020603050405020304" pitchFamily="18" charset="0"/>
                <a:cs typeface="Times New Roman" panose="02020603050405020304" pitchFamily="18" charset="0"/>
              </a:rPr>
              <a:t> από συγκεκριμένες προκείμενες μπορεί να αξιοποιηθεί στη συνέχεια του κειμένου ως </a:t>
            </a:r>
            <a:r>
              <a:rPr sz="2400" dirty="0">
                <a:solidFill>
                  <a:srgbClr val="FF0000"/>
                </a:solidFill>
                <a:latin typeface="Times New Roman" panose="02020603050405020304" pitchFamily="18" charset="0"/>
                <a:cs typeface="Times New Roman" panose="02020603050405020304" pitchFamily="18" charset="0"/>
              </a:rPr>
              <a:t>επόμενη προκείμενη</a:t>
            </a:r>
            <a:r>
              <a:rPr sz="2400" dirty="0">
                <a:latin typeface="Times New Roman" panose="02020603050405020304" pitchFamily="18" charset="0"/>
                <a:cs typeface="Times New Roman" panose="02020603050405020304" pitchFamily="18" charset="0"/>
              </a:rPr>
              <a:t>, διαμορφώνοντας έτσι μια </a:t>
            </a:r>
            <a:r>
              <a:rPr sz="2400" b="1" dirty="0">
                <a:latin typeface="Times New Roman" panose="02020603050405020304" pitchFamily="18" charset="0"/>
                <a:cs typeface="Times New Roman" panose="02020603050405020304" pitchFamily="18" charset="0"/>
              </a:rPr>
              <a:t>επιχειρηματολογική αλυσίδα</a:t>
            </a:r>
            <a:r>
              <a:rPr sz="2400" dirty="0">
                <a:latin typeface="Times New Roman" panose="02020603050405020304" pitchFamily="18" charset="0"/>
                <a:cs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a:p>
            <a:pPr eaLnBrk="1" hangingPunct="1"/>
            <a:endParaRPr sz="2400" dirty="0">
              <a:latin typeface="Times New Roman" panose="02020603050405020304" pitchFamily="18" charset="0"/>
              <a:cs typeface="Times New Roman" panose="02020603050405020304" pitchFamily="18" charset="0"/>
            </a:endParaRPr>
          </a:p>
          <a:p>
            <a:pPr eaLnBrk="1" hangingPunct="1"/>
            <a:r>
              <a:rPr sz="2400" dirty="0">
                <a:latin typeface="Times New Roman" panose="02020603050405020304" pitchFamily="18" charset="0"/>
                <a:cs typeface="Times New Roman" panose="02020603050405020304" pitchFamily="18" charset="0"/>
              </a:rPr>
              <a:t>Οι </a:t>
            </a:r>
            <a:r>
              <a:rPr sz="2400" b="1" dirty="0">
                <a:latin typeface="Times New Roman" panose="02020603050405020304" pitchFamily="18" charset="0"/>
                <a:cs typeface="Times New Roman" panose="02020603050405020304" pitchFamily="18" charset="0"/>
              </a:rPr>
              <a:t>προϋποτιθέμενες προκείμενες (εγγυητικές μαρτυρίες) </a:t>
            </a:r>
            <a:r>
              <a:rPr sz="2400" dirty="0">
                <a:latin typeface="Times New Roman" panose="02020603050405020304" pitchFamily="18" charset="0"/>
                <a:cs typeface="Times New Roman" panose="02020603050405020304" pitchFamily="18" charset="0"/>
              </a:rPr>
              <a:t>αντιπροσωπεύουν </a:t>
            </a:r>
            <a:r>
              <a:rPr sz="2400" b="1" dirty="0">
                <a:latin typeface="Times New Roman" panose="02020603050405020304" pitchFamily="18" charset="0"/>
                <a:cs typeface="Times New Roman" panose="02020603050405020304" pitchFamily="18" charset="0"/>
              </a:rPr>
              <a:t>κοινά αποδεκτή γνώση</a:t>
            </a:r>
            <a:r>
              <a:rPr sz="2400" dirty="0">
                <a:latin typeface="Times New Roman" panose="02020603050405020304" pitchFamily="18" charset="0"/>
                <a:cs typeface="Times New Roman" panose="02020603050405020304" pitchFamily="18" charset="0"/>
              </a:rPr>
              <a:t>, η οποία συχνά είναι δυνατό να εμπεριέχει </a:t>
            </a:r>
            <a:r>
              <a:rPr sz="2400" b="1" dirty="0">
                <a:latin typeface="Times New Roman" panose="02020603050405020304" pitchFamily="18" charset="0"/>
                <a:cs typeface="Times New Roman" panose="02020603050405020304" pitchFamily="18" charset="0"/>
              </a:rPr>
              <a:t>αξιολογήσεις</a:t>
            </a:r>
            <a:r>
              <a:rPr sz="2400" dirty="0">
                <a:latin typeface="Times New Roman" panose="02020603050405020304" pitchFamily="18" charset="0"/>
                <a:cs typeface="Times New Roman" panose="02020603050405020304" pitchFamily="18" charset="0"/>
              </a:rPr>
              <a:t> που βασίζονται συνήθως στο </a:t>
            </a:r>
            <a:r>
              <a:rPr sz="2400" dirty="0">
                <a:solidFill>
                  <a:srgbClr val="FF0000"/>
                </a:solidFill>
                <a:latin typeface="Times New Roman" panose="02020603050405020304" pitchFamily="18" charset="0"/>
                <a:cs typeface="Times New Roman" panose="02020603050405020304" pitchFamily="18" charset="0"/>
              </a:rPr>
              <a:t>κοινωνικό σύστημα αξιών</a:t>
            </a:r>
            <a:r>
              <a:rPr sz="2400" dirty="0">
                <a:latin typeface="Times New Roman" panose="02020603050405020304" pitchFamily="18" charset="0"/>
                <a:cs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a:p>
            <a:pPr eaLnBrk="1" hangingPunct="1"/>
            <a:endParaRPr sz="2400" dirty="0">
              <a:latin typeface="Times New Roman" panose="02020603050405020304" pitchFamily="18" charset="0"/>
              <a:cs typeface="Times New Roman" panose="02020603050405020304" pitchFamily="18" charset="0"/>
            </a:endParaRPr>
          </a:p>
          <a:p>
            <a:pPr eaLnBrk="1" hangingPunct="1"/>
            <a:r>
              <a:rPr sz="2400" b="1" dirty="0">
                <a:latin typeface="Times New Roman" panose="02020603050405020304" pitchFamily="18" charset="0"/>
                <a:cs typeface="Times New Roman" panose="02020603050405020304" pitchFamily="18" charset="0"/>
              </a:rPr>
              <a:t>Πολιτισμικές-κοινωνικές παραδοχές</a:t>
            </a:r>
            <a:r>
              <a:rPr sz="2400" dirty="0">
                <a:latin typeface="Times New Roman" panose="02020603050405020304" pitchFamily="18" charset="0"/>
                <a:cs typeface="Times New Roman" panose="02020603050405020304" pitchFamily="18" charset="0"/>
              </a:rPr>
              <a:t> </a:t>
            </a:r>
            <a:endParaRPr sz="2400" dirty="0">
              <a:latin typeface="Times New Roman" panose="02020603050405020304" pitchFamily="18" charset="0"/>
              <a:cs typeface="Times New Roman" panose="02020603050405020304" pitchFamily="18" charset="0"/>
            </a:endParaRPr>
          </a:p>
          <a:p>
            <a:pPr lvl="1" eaLnBrk="1" hangingPunct="1"/>
            <a:r>
              <a:rPr sz="2000" dirty="0">
                <a:latin typeface="Times New Roman" panose="02020603050405020304" pitchFamily="18" charset="0"/>
                <a:cs typeface="Times New Roman" panose="02020603050405020304" pitchFamily="18" charset="0"/>
              </a:rPr>
              <a:t>όπως η εγκυρότητα των </a:t>
            </a:r>
            <a:r>
              <a:rPr sz="2000" dirty="0">
                <a:solidFill>
                  <a:srgbClr val="FF0000"/>
                </a:solidFill>
                <a:latin typeface="Times New Roman" panose="02020603050405020304" pitchFamily="18" charset="0"/>
                <a:cs typeface="Times New Roman" panose="02020603050405020304" pitchFamily="18" charset="0"/>
              </a:rPr>
              <a:t>επιστημονικών πορισμάτων </a:t>
            </a:r>
            <a:r>
              <a:rPr sz="2000" dirty="0">
                <a:latin typeface="Times New Roman" panose="02020603050405020304" pitchFamily="18" charset="0"/>
                <a:cs typeface="Times New Roman" panose="02020603050405020304" pitchFamily="18" charset="0"/>
              </a:rPr>
              <a:t>ή η προτίμηση του </a:t>
            </a:r>
            <a:r>
              <a:rPr sz="2000" dirty="0">
                <a:solidFill>
                  <a:srgbClr val="FF0000"/>
                </a:solidFill>
                <a:latin typeface="Times New Roman" panose="02020603050405020304" pitchFamily="18" charset="0"/>
                <a:cs typeface="Times New Roman" panose="02020603050405020304" pitchFamily="18" charset="0"/>
              </a:rPr>
              <a:t>πλούτου</a:t>
            </a:r>
            <a:r>
              <a:rPr sz="2000" dirty="0">
                <a:latin typeface="Times New Roman" panose="02020603050405020304" pitchFamily="18" charset="0"/>
                <a:cs typeface="Times New Roman" panose="02020603050405020304" pitchFamily="18" charset="0"/>
              </a:rPr>
              <a:t>, της </a:t>
            </a:r>
            <a:r>
              <a:rPr sz="2000" dirty="0">
                <a:solidFill>
                  <a:srgbClr val="FF0000"/>
                </a:solidFill>
                <a:latin typeface="Times New Roman" panose="02020603050405020304" pitchFamily="18" charset="0"/>
                <a:cs typeface="Times New Roman" panose="02020603050405020304" pitchFamily="18" charset="0"/>
              </a:rPr>
              <a:t>ομορφιάς</a:t>
            </a:r>
            <a:r>
              <a:rPr sz="2000" dirty="0">
                <a:latin typeface="Times New Roman" panose="02020603050405020304" pitchFamily="18" charset="0"/>
                <a:cs typeface="Times New Roman" panose="02020603050405020304" pitchFamily="18" charset="0"/>
              </a:rPr>
              <a:t>, της </a:t>
            </a:r>
            <a:r>
              <a:rPr sz="2000" dirty="0">
                <a:solidFill>
                  <a:srgbClr val="FF0000"/>
                </a:solidFill>
                <a:latin typeface="Times New Roman" panose="02020603050405020304" pitchFamily="18" charset="0"/>
                <a:cs typeface="Times New Roman" panose="02020603050405020304" pitchFamily="18" charset="0"/>
              </a:rPr>
              <a:t>υγιεινής διατροφής</a:t>
            </a:r>
            <a:r>
              <a:rPr sz="2000" dirty="0">
                <a:latin typeface="Times New Roman" panose="02020603050405020304" pitchFamily="18" charset="0"/>
                <a:cs typeface="Times New Roman" panose="02020603050405020304" pitchFamily="18" charset="0"/>
              </a:rPr>
              <a:t>, της</a:t>
            </a:r>
            <a:r>
              <a:rPr sz="2000" dirty="0">
                <a:solidFill>
                  <a:srgbClr val="FF0000"/>
                </a:solidFill>
                <a:latin typeface="Times New Roman" panose="02020603050405020304" pitchFamily="18" charset="0"/>
                <a:cs typeface="Times New Roman" panose="02020603050405020304" pitchFamily="18" charset="0"/>
              </a:rPr>
              <a:t> εργατικότητας</a:t>
            </a:r>
            <a:r>
              <a:rPr sz="2000" dirty="0">
                <a:latin typeface="Times New Roman" panose="02020603050405020304" pitchFamily="18" charset="0"/>
                <a:cs typeface="Times New Roman" panose="02020603050405020304" pitchFamily="18" charset="0"/>
              </a:rPr>
              <a:t>.</a:t>
            </a:r>
            <a:r>
              <a:rPr sz="2000" dirty="0">
                <a:solidFill>
                  <a:srgbClr val="FF0000"/>
                </a:solidFill>
                <a:latin typeface="Times New Roman" panose="02020603050405020304" pitchFamily="18" charset="0"/>
                <a:cs typeface="Times New Roman" panose="02020603050405020304" pitchFamily="18" charset="0"/>
              </a:rPr>
              <a:t> </a:t>
            </a:r>
            <a:endParaRPr sz="2000" dirty="0">
              <a:solidFill>
                <a:srgbClr val="FF0000"/>
              </a:solidFill>
              <a:latin typeface="Times New Roman" panose="02020603050405020304" pitchFamily="18" charset="0"/>
              <a:cs typeface="Times New Roman" panose="02020603050405020304" pitchFamily="18" charset="0"/>
            </a:endParaRPr>
          </a:p>
          <a:p>
            <a:pPr lvl="1" eaLnBrk="1" hangingPunct="1">
              <a:buNone/>
            </a:pPr>
            <a:r>
              <a:rPr sz="2400" dirty="0">
                <a:latin typeface="Times New Roman" panose="02020603050405020304" pitchFamily="18" charset="0"/>
                <a:cs typeface="Times New Roman" panose="02020603050405020304" pitchFamily="18" charset="0"/>
              </a:rPr>
              <a:t>αποτελούν τους </a:t>
            </a:r>
            <a:r>
              <a:rPr sz="2400" b="1" dirty="0">
                <a:latin typeface="Times New Roman" panose="02020603050405020304" pitchFamily="18" charset="0"/>
                <a:cs typeface="Times New Roman" panose="02020603050405020304" pitchFamily="18" charset="0"/>
              </a:rPr>
              <a:t>αξιολογικούς, ιδεολογικούς κοινούς τόπους</a:t>
            </a:r>
            <a:r>
              <a:rPr sz="2400" dirty="0">
                <a:latin typeface="Times New Roman" panose="02020603050405020304" pitchFamily="18" charset="0"/>
                <a:cs typeface="Times New Roman" panose="02020603050405020304" pitchFamily="18" charset="0"/>
              </a:rPr>
              <a:t> που</a:t>
            </a:r>
            <a:endParaRPr sz="2400" dirty="0">
              <a:latin typeface="Times New Roman" panose="02020603050405020304" pitchFamily="18" charset="0"/>
              <a:cs typeface="Times New Roman" panose="02020603050405020304" pitchFamily="18" charset="0"/>
            </a:endParaRPr>
          </a:p>
          <a:p>
            <a:pPr lvl="1" eaLnBrk="1" hangingPunct="1">
              <a:buNone/>
            </a:pPr>
            <a:r>
              <a:rPr sz="2400" dirty="0">
                <a:latin typeface="Times New Roman" panose="02020603050405020304" pitchFamily="18" charset="0"/>
                <a:cs typeface="Times New Roman" panose="02020603050405020304" pitchFamily="18" charset="0"/>
              </a:rPr>
              <a:t>συχνά και ασυνείδητα επικαλούμαστε κατά την επιχειρηματολογία</a:t>
            </a:r>
            <a:r>
              <a:rPr sz="2000" dirty="0">
                <a:latin typeface="Times New Roman" panose="02020603050405020304" pitchFamily="18" charset="0"/>
                <a:cs typeface="Times New Roman" panose="02020603050405020304" pitchFamily="18" charset="0"/>
              </a:rPr>
              <a:t>.</a:t>
            </a:r>
            <a:endParaRPr sz="2000" dirty="0">
              <a:latin typeface="Times New Roman" panose="02020603050405020304" pitchFamily="18" charset="0"/>
              <a:cs typeface="Times New Roman" panose="02020603050405020304" pitchFamily="18" charset="0"/>
            </a:endParaRPr>
          </a:p>
          <a:p>
            <a:pPr eaLnBrk="1" hangingPunct="1"/>
            <a:endParaRPr sz="2200" dirty="0">
              <a:latin typeface="Times New Roman" panose="02020603050405020304" pitchFamily="18" charset="0"/>
              <a:cs typeface="Times New Roman" panose="02020603050405020304" pitchFamily="18" charset="0"/>
            </a:endParaRPr>
          </a:p>
          <a:p>
            <a:pPr eaLnBrk="1" hangingPunct="1"/>
            <a:endParaRP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xfrm>
            <a:off x="179512" y="188640"/>
            <a:ext cx="8507288" cy="1219536"/>
          </a:xfrm>
          <a:noFill/>
          <a:ln>
            <a:noFill/>
          </a:ln>
          <a:effectLst/>
          <a:sp3d prstMaterial="plastic"/>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br>
              <a:rPr kumimoji="0" lang="el-GR" sz="31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31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Η ι</a:t>
            </a:r>
            <a:r>
              <a:rPr kumimoji="0" lang="el-GR" sz="36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δεολογία στις εγγυητικές προκείμενες</a:t>
            </a:r>
            <a:br>
              <a:rPr kumimoji="0" lang="el-GR" sz="36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endParaRPr kumimoji="0" lang="el-GR" sz="36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endParaRPr>
          </a:p>
        </p:txBody>
      </p:sp>
      <p:sp>
        <p:nvSpPr>
          <p:cNvPr id="30723" name="2 - Θέση περιεχομένου"/>
          <p:cNvSpPr>
            <a:spLocks noGrp="1"/>
          </p:cNvSpPr>
          <p:nvPr>
            <p:ph idx="1" hasCustomPrompt="1"/>
          </p:nvPr>
        </p:nvSpPr>
        <p:spPr>
          <a:xfrm>
            <a:off x="0" y="1412875"/>
            <a:ext cx="9144000" cy="5445125"/>
          </a:xfrm>
        </p:spPr>
        <p:txBody>
          <a:bodyPr vert="horz" wrap="square" lIns="54864" tIns="91440" rIns="91440" bIns="45720" anchor="t" anchorCtr="0"/>
          <a:p>
            <a:pPr eaLnBrk="1" hangingPunct="1"/>
            <a:r>
              <a:rPr sz="2400" dirty="0">
                <a:latin typeface="Times New Roman" panose="02020603050405020304" pitchFamily="18" charset="0"/>
                <a:cs typeface="Times New Roman" panose="02020603050405020304" pitchFamily="18" charset="0"/>
              </a:rPr>
              <a:t>Στην κοινωνική αξιολόγηση οφείλεται η </a:t>
            </a:r>
            <a:r>
              <a:rPr sz="2400" dirty="0">
                <a:solidFill>
                  <a:srgbClr val="FF0000"/>
                </a:solidFill>
                <a:latin typeface="Times New Roman" panose="02020603050405020304" pitchFamily="18" charset="0"/>
                <a:cs typeface="Times New Roman" panose="02020603050405020304" pitchFamily="18" charset="0"/>
              </a:rPr>
              <a:t>νοητική παραδοχή/προκείμενη </a:t>
            </a:r>
            <a:r>
              <a:rPr sz="2400" b="1" i="1" dirty="0">
                <a:latin typeface="Times New Roman" panose="02020603050405020304" pitchFamily="18" charset="0"/>
                <a:cs typeface="Times New Roman" panose="02020603050405020304" pitchFamily="18" charset="0"/>
              </a:rPr>
              <a:t>«Οι Αλβανοί είναι κακοποιοί και μας τρομάζουν»</a:t>
            </a:r>
            <a:r>
              <a:rPr sz="2400" b="1"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που προϋποθέτουμε για την ερμηνεία ενός εκφωνήματος του τύπου </a:t>
            </a:r>
            <a:r>
              <a:rPr sz="2400" i="1" dirty="0">
                <a:latin typeface="Times New Roman" panose="02020603050405020304" pitchFamily="18" charset="0"/>
                <a:cs typeface="Times New Roman" panose="02020603050405020304" pitchFamily="18" charset="0"/>
              </a:rPr>
              <a:t>«</a:t>
            </a:r>
            <a:r>
              <a:rPr sz="2400" b="1" i="1" dirty="0">
                <a:latin typeface="Times New Roman" panose="02020603050405020304" pitchFamily="18" charset="0"/>
                <a:cs typeface="Times New Roman" panose="02020603050405020304" pitchFamily="18" charset="0"/>
              </a:rPr>
              <a:t>Ένα παιδί είδε στο δρόμο έναν Αλβανό, [άρα τρόμαξε] και το ’βαλε στα πόδια»</a:t>
            </a:r>
            <a:r>
              <a:rPr sz="2400" b="1" dirty="0">
                <a:latin typeface="Times New Roman" panose="02020603050405020304" pitchFamily="18" charset="0"/>
                <a:cs typeface="Times New Roman" panose="02020603050405020304" pitchFamily="18" charset="0"/>
              </a:rPr>
              <a:t>.</a:t>
            </a:r>
            <a:endParaRPr sz="2400" b="1" dirty="0">
              <a:latin typeface="Times New Roman" panose="02020603050405020304" pitchFamily="18" charset="0"/>
              <a:cs typeface="Times New Roman" panose="02020603050405020304" pitchFamily="18" charset="0"/>
            </a:endParaRPr>
          </a:p>
          <a:p>
            <a:pPr eaLnBrk="1" hangingPunct="1">
              <a:buNone/>
            </a:pPr>
            <a:endParaRPr sz="2400" dirty="0">
              <a:latin typeface="Times New Roman" panose="02020603050405020304" pitchFamily="18" charset="0"/>
              <a:cs typeface="Times New Roman" panose="02020603050405020304" pitchFamily="18" charset="0"/>
            </a:endParaRPr>
          </a:p>
          <a:p>
            <a:pPr eaLnBrk="1" hangingPunct="1">
              <a:buNone/>
            </a:pPr>
            <a:r>
              <a:rPr sz="2400" dirty="0">
                <a:latin typeface="Times New Roman" panose="02020603050405020304" pitchFamily="18" charset="0"/>
                <a:cs typeface="Times New Roman" panose="02020603050405020304" pitchFamily="18" charset="0"/>
              </a:rPr>
              <a:t>Πρδ. </a:t>
            </a:r>
            <a:r>
              <a:rPr sz="2400" b="1" i="1" dirty="0">
                <a:latin typeface="Times New Roman" panose="02020603050405020304" pitchFamily="18" charset="0"/>
                <a:cs typeface="Times New Roman" panose="02020603050405020304" pitchFamily="18" charset="0"/>
              </a:rPr>
              <a:t>Για τη θέση αυτή έχουμε δύο υποψήφιους: έναν δικό μας και έναν Αλβανό</a:t>
            </a:r>
            <a:r>
              <a:rPr sz="2400" i="1" dirty="0">
                <a:latin typeface="Times New Roman" panose="02020603050405020304" pitchFamily="18" charset="0"/>
                <a:cs typeface="Times New Roman" panose="02020603050405020304" pitchFamily="18" charset="0"/>
              </a:rPr>
              <a:t>.</a:t>
            </a:r>
            <a:endParaRPr sz="2400" i="1" dirty="0">
              <a:latin typeface="Times New Roman" panose="02020603050405020304" pitchFamily="18" charset="0"/>
              <a:cs typeface="Times New Roman" panose="02020603050405020304" pitchFamily="18" charset="0"/>
            </a:endParaRPr>
          </a:p>
          <a:p>
            <a:pPr eaLnBrk="1" hangingPunct="1"/>
            <a:r>
              <a:rPr sz="2400" dirty="0">
                <a:solidFill>
                  <a:srgbClr val="FF0000"/>
                </a:solidFill>
                <a:latin typeface="Times New Roman" panose="02020603050405020304" pitchFamily="18" charset="0"/>
                <a:cs typeface="Times New Roman" panose="02020603050405020304" pitchFamily="18" charset="0"/>
              </a:rPr>
              <a:t>Συνδηλώσεις</a:t>
            </a:r>
            <a:r>
              <a:rPr sz="2400" dirty="0">
                <a:latin typeface="Times New Roman" panose="02020603050405020304" pitchFamily="18" charset="0"/>
                <a:cs typeface="Times New Roman" panose="02020603050405020304" pitchFamily="18" charset="0"/>
              </a:rPr>
              <a:t>: «δικός μας» = Έλληνας, άνθρωπος εμπιστοσύνης</a:t>
            </a:r>
            <a:r>
              <a:rPr sz="2400" dirty="0">
                <a:latin typeface="Times New Roman" panose="02020603050405020304" pitchFamily="18" charset="0"/>
                <a:ea typeface="Times New Roman" panose="02020603050405020304" pitchFamily="18" charset="0"/>
              </a:rPr>
              <a:t>·</a:t>
            </a:r>
            <a:r>
              <a:rPr sz="2400" dirty="0">
                <a:latin typeface="Times New Roman" panose="02020603050405020304" pitchFamily="18" charset="0"/>
                <a:cs typeface="Times New Roman" panose="02020603050405020304" pitchFamily="18" charset="0"/>
              </a:rPr>
              <a:t> «Αλβανός» = αφερέγγυος</a:t>
            </a:r>
            <a:endParaRPr sz="2400" dirty="0">
              <a:latin typeface="Times New Roman" panose="02020603050405020304" pitchFamily="18" charset="0"/>
              <a:cs typeface="Times New Roman" panose="02020603050405020304" pitchFamily="18" charset="0"/>
            </a:endParaRPr>
          </a:p>
          <a:p>
            <a:pPr eaLnBrk="1" hangingPunct="1"/>
            <a:r>
              <a:rPr sz="2400" dirty="0">
                <a:solidFill>
                  <a:srgbClr val="FF0000"/>
                </a:solidFill>
                <a:latin typeface="Times New Roman" panose="02020603050405020304" pitchFamily="18" charset="0"/>
                <a:cs typeface="Times New Roman" panose="02020603050405020304" pitchFamily="18" charset="0"/>
              </a:rPr>
              <a:t>Ο συλλογισμός </a:t>
            </a:r>
            <a:r>
              <a:rPr sz="2400" dirty="0">
                <a:latin typeface="Times New Roman" panose="02020603050405020304" pitchFamily="18" charset="0"/>
                <a:cs typeface="Times New Roman" panose="02020603050405020304" pitchFamily="18" charset="0"/>
              </a:rPr>
              <a:t>που λανθάνει είναι περίπου ο εξής: </a:t>
            </a:r>
            <a:r>
              <a:rPr sz="2400" i="1" dirty="0">
                <a:latin typeface="Times New Roman" panose="02020603050405020304" pitchFamily="18" charset="0"/>
                <a:cs typeface="Times New Roman" panose="02020603050405020304" pitchFamily="18" charset="0"/>
              </a:rPr>
              <a:t>«Οι Έλληνες, σε αντίθεση με τους Αλβανούς, είναι άνθρωποι εμπιστοσύνης. Ο ένας από τους δύο υποψήφιους είναι Έλληνας και ο άλλος Αλβανός. Άρα θα προτιμήσουμε τον Έλληνα (τον δικό μας)»</a:t>
            </a:r>
            <a:r>
              <a:rPr sz="2400" dirty="0">
                <a:latin typeface="Times New Roman" panose="02020603050405020304" pitchFamily="18" charset="0"/>
                <a:cs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br>
              <a:rPr kumimoji="0" lang="el-GR" sz="28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br>
              <a:rPr kumimoji="0" lang="el-GR" sz="28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36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Επικοινωνιακές περιστάσεις</a:t>
            </a:r>
            <a:br>
              <a:rPr kumimoji="0" lang="el-GR" sz="36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endParaRPr kumimoji="0" lang="el-GR" sz="36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endParaRPr>
          </a:p>
        </p:txBody>
      </p:sp>
      <p:sp>
        <p:nvSpPr>
          <p:cNvPr id="31747" name="2 - Θέση περιεχομένου"/>
          <p:cNvSpPr>
            <a:spLocks noGrp="1"/>
          </p:cNvSpPr>
          <p:nvPr>
            <p:ph idx="1" hasCustomPrompt="1"/>
          </p:nvPr>
        </p:nvSpPr>
        <p:spPr/>
        <p:txBody>
          <a:bodyPr vert="horz" wrap="square" lIns="54864" tIns="91440" rIns="91440" bIns="45720" anchor="t" anchorCtr="0"/>
          <a:p>
            <a:pPr eaLnBrk="1" hangingPunct="1">
              <a:buNone/>
            </a:pPr>
            <a:r>
              <a:rPr dirty="0">
                <a:latin typeface="Times New Roman" panose="02020603050405020304" pitchFamily="18" charset="0"/>
                <a:cs typeface="Times New Roman" panose="02020603050405020304" pitchFamily="18" charset="0"/>
              </a:rPr>
              <a:t>	</a:t>
            </a:r>
            <a:r>
              <a:rPr sz="3600" dirty="0">
                <a:latin typeface="Times New Roman" panose="02020603050405020304" pitchFamily="18" charset="0"/>
                <a:cs typeface="Times New Roman" panose="02020603050405020304" pitchFamily="18" charset="0"/>
              </a:rPr>
              <a:t>Η επιχειρηματολογία χρησιμοποιείται σε επικοινωνιακές περιστάσεις όπως είναι τα </a:t>
            </a:r>
            <a:r>
              <a:rPr sz="3600" dirty="0">
                <a:solidFill>
                  <a:srgbClr val="FF0000"/>
                </a:solidFill>
                <a:latin typeface="Times New Roman" panose="02020603050405020304" pitchFamily="18" charset="0"/>
                <a:cs typeface="Times New Roman" panose="02020603050405020304" pitchFamily="18" charset="0"/>
              </a:rPr>
              <a:t>επιστημονικά εγχειρίδια</a:t>
            </a:r>
            <a:r>
              <a:rPr sz="3600" dirty="0">
                <a:latin typeface="Times New Roman" panose="02020603050405020304" pitchFamily="18" charset="0"/>
                <a:cs typeface="Times New Roman" panose="02020603050405020304" pitchFamily="18" charset="0"/>
              </a:rPr>
              <a:t>, οι </a:t>
            </a:r>
            <a:r>
              <a:rPr sz="3600" dirty="0">
                <a:solidFill>
                  <a:srgbClr val="FF0000"/>
                </a:solidFill>
                <a:latin typeface="Times New Roman" panose="02020603050405020304" pitchFamily="18" charset="0"/>
                <a:cs typeface="Times New Roman" panose="02020603050405020304" pitchFamily="18" charset="0"/>
              </a:rPr>
              <a:t>πολιτικές αντιπαραθέσεις</a:t>
            </a:r>
            <a:r>
              <a:rPr sz="3600" dirty="0">
                <a:latin typeface="Times New Roman" panose="02020603050405020304" pitchFamily="18" charset="0"/>
                <a:cs typeface="Times New Roman" panose="02020603050405020304" pitchFamily="18" charset="0"/>
              </a:rPr>
              <a:t>, τα </a:t>
            </a:r>
            <a:r>
              <a:rPr sz="3600" dirty="0">
                <a:solidFill>
                  <a:srgbClr val="FF0000"/>
                </a:solidFill>
                <a:latin typeface="Times New Roman" panose="02020603050405020304" pitchFamily="18" charset="0"/>
                <a:cs typeface="Times New Roman" panose="02020603050405020304" pitchFamily="18" charset="0"/>
              </a:rPr>
              <a:t>γράμματα διαμαρτυρίας</a:t>
            </a:r>
            <a:r>
              <a:rPr sz="3600" dirty="0">
                <a:latin typeface="Times New Roman" panose="02020603050405020304" pitchFamily="18" charset="0"/>
                <a:cs typeface="Times New Roman" panose="02020603050405020304" pitchFamily="18" charset="0"/>
              </a:rPr>
              <a:t> σε εφημερίδες, οι </a:t>
            </a:r>
            <a:r>
              <a:rPr sz="3600" dirty="0">
                <a:solidFill>
                  <a:srgbClr val="FF0000"/>
                </a:solidFill>
                <a:latin typeface="Times New Roman" panose="02020603050405020304" pitchFamily="18" charset="0"/>
                <a:cs typeface="Times New Roman" panose="02020603050405020304" pitchFamily="18" charset="0"/>
              </a:rPr>
              <a:t>απολογισμοί έργων</a:t>
            </a:r>
            <a:r>
              <a:rPr sz="3600" dirty="0">
                <a:latin typeface="Times New Roman" panose="02020603050405020304" pitchFamily="18" charset="0"/>
                <a:cs typeface="Times New Roman" panose="02020603050405020304" pitchFamily="18" charset="0"/>
              </a:rPr>
              <a:t>, οι </a:t>
            </a:r>
            <a:r>
              <a:rPr sz="3600" dirty="0">
                <a:solidFill>
                  <a:srgbClr val="FF0000"/>
                </a:solidFill>
                <a:latin typeface="Times New Roman" panose="02020603050405020304" pitchFamily="18" charset="0"/>
                <a:cs typeface="Times New Roman" panose="02020603050405020304" pitchFamily="18" charset="0"/>
              </a:rPr>
              <a:t>διαφημίσεις </a:t>
            </a:r>
            <a:r>
              <a:rPr sz="3600" dirty="0">
                <a:latin typeface="Times New Roman" panose="02020603050405020304" pitchFamily="18" charset="0"/>
                <a:cs typeface="Times New Roman" panose="02020603050405020304" pitchFamily="18" charset="0"/>
              </a:rPr>
              <a:t>κ.ά.</a:t>
            </a:r>
            <a:endParaRPr sz="3600"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cs typeface="Times New Roman" panose="02020603050405020304" pitchFamily="18" charset="0"/>
            </a:endParaRPr>
          </a:p>
          <a:p>
            <a:pPr eaLnBrk="1" hangingPunct="1">
              <a:buNone/>
            </a:pPr>
            <a:endParaRP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br>
              <a:rPr kumimoji="0" lang="el-GR" sz="28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br>
              <a:rPr kumimoji="0" lang="el-GR" sz="28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36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Γλωσσικά μέσα</a:t>
            </a:r>
            <a:br>
              <a:rPr kumimoji="0" lang="el-GR" sz="36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endParaRPr kumimoji="0" lang="el-GR" sz="36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endParaRPr>
          </a:p>
        </p:txBody>
      </p:sp>
      <p:sp>
        <p:nvSpPr>
          <p:cNvPr id="32771" name="2 - Θέση περιεχομένου"/>
          <p:cNvSpPr>
            <a:spLocks noGrp="1"/>
          </p:cNvSpPr>
          <p:nvPr>
            <p:ph idx="1" hasCustomPrompt="1"/>
          </p:nvPr>
        </p:nvSpPr>
        <p:spPr>
          <a:xfrm>
            <a:off x="179388" y="1484313"/>
            <a:ext cx="8785225" cy="5373687"/>
          </a:xfrm>
        </p:spPr>
        <p:txBody>
          <a:bodyPr vert="horz" wrap="square" lIns="54864" tIns="91440" rIns="91440" bIns="45720" anchor="t" anchorCtr="0"/>
          <a:p>
            <a:pPr eaLnBrk="1" hangingPunct="1"/>
            <a:r>
              <a:rPr sz="2400" b="1" dirty="0">
                <a:latin typeface="Times New Roman" panose="02020603050405020304" pitchFamily="18" charset="0"/>
                <a:cs typeface="Times New Roman" panose="02020603050405020304" pitchFamily="18" charset="0"/>
              </a:rPr>
              <a:t>Επιστημικά ρήματα</a:t>
            </a:r>
            <a:r>
              <a:rPr sz="2400" dirty="0">
                <a:latin typeface="Times New Roman" panose="02020603050405020304" pitchFamily="18" charset="0"/>
                <a:cs typeface="Times New Roman" panose="02020603050405020304" pitchFamily="18" charset="0"/>
              </a:rPr>
              <a:t> και εκφράσεις που εισάγουν </a:t>
            </a:r>
            <a:r>
              <a:rPr sz="2400" b="1" dirty="0">
                <a:latin typeface="Times New Roman" panose="02020603050405020304" pitchFamily="18" charset="0"/>
                <a:cs typeface="Times New Roman" panose="02020603050405020304" pitchFamily="18" charset="0"/>
              </a:rPr>
              <a:t>μετριασμένους ισχυρισμούς</a:t>
            </a:r>
            <a:r>
              <a:rPr sz="2400" dirty="0">
                <a:latin typeface="Times New Roman" panose="02020603050405020304" pitchFamily="18" charset="0"/>
                <a:cs typeface="Times New Roman" panose="02020603050405020304" pitchFamily="18" charset="0"/>
              </a:rPr>
              <a:t>, όπως «πιστεύω», «νομίζω», «θεωρώ», «υποθέτω», «κατά τη γνώμη μου».</a:t>
            </a:r>
            <a:endParaRPr sz="2400" dirty="0">
              <a:latin typeface="Times New Roman" panose="02020603050405020304" pitchFamily="18" charset="0"/>
              <a:cs typeface="Times New Roman" panose="02020603050405020304" pitchFamily="18" charset="0"/>
            </a:endParaRPr>
          </a:p>
          <a:p>
            <a:pPr eaLnBrk="1" hangingPunct="1"/>
            <a:r>
              <a:rPr sz="2400" b="1" dirty="0">
                <a:latin typeface="Times New Roman" panose="02020603050405020304" pitchFamily="18" charset="0"/>
                <a:cs typeface="Times New Roman" panose="02020603050405020304" pitchFamily="18" charset="0"/>
              </a:rPr>
              <a:t>Κειμενικοί δείκτες σύζευξης</a:t>
            </a:r>
            <a:r>
              <a:rPr sz="2400" dirty="0">
                <a:latin typeface="Times New Roman" panose="02020603050405020304" pitchFamily="18" charset="0"/>
                <a:cs typeface="Times New Roman" panose="02020603050405020304" pitchFamily="18" charset="0"/>
              </a:rPr>
              <a:t> για </a:t>
            </a:r>
            <a:r>
              <a:rPr sz="2400" b="1" dirty="0">
                <a:latin typeface="Times New Roman" panose="02020603050405020304" pitchFamily="18" charset="0"/>
                <a:cs typeface="Times New Roman" panose="02020603050405020304" pitchFamily="18" charset="0"/>
              </a:rPr>
              <a:t>τη συνάρτηση των επιμέρους προκείμενων</a:t>
            </a:r>
            <a:r>
              <a:rPr sz="2400" dirty="0">
                <a:latin typeface="Times New Roman" panose="02020603050405020304" pitchFamily="18" charset="0"/>
                <a:cs typeface="Times New Roman" panose="02020603050405020304" pitchFamily="18" charset="0"/>
              </a:rPr>
              <a:t>, αλλά και αυτών με το </a:t>
            </a:r>
            <a:r>
              <a:rPr sz="2400" b="1" dirty="0">
                <a:latin typeface="Times New Roman" panose="02020603050405020304" pitchFamily="18" charset="0"/>
                <a:cs typeface="Times New Roman" panose="02020603050405020304" pitchFamily="18" charset="0"/>
              </a:rPr>
              <a:t>συμπέρασμα/ισχυρισμό</a:t>
            </a:r>
            <a:r>
              <a:rPr sz="2400" dirty="0">
                <a:latin typeface="Times New Roman" panose="02020603050405020304" pitchFamily="18" charset="0"/>
                <a:cs typeface="Times New Roman" panose="02020603050405020304" pitchFamily="18" charset="0"/>
              </a:rPr>
              <a:t>, όπως </a:t>
            </a:r>
            <a:r>
              <a:rPr sz="2400" i="1" dirty="0">
                <a:latin typeface="Times New Roman" panose="02020603050405020304" pitchFamily="18" charset="0"/>
                <a:cs typeface="Times New Roman" panose="02020603050405020304" pitchFamily="18" charset="0"/>
              </a:rPr>
              <a:t>και</a:t>
            </a:r>
            <a:r>
              <a:rPr sz="2400" dirty="0">
                <a:latin typeface="Times New Roman" panose="02020603050405020304" pitchFamily="18" charset="0"/>
                <a:cs typeface="Times New Roman" panose="02020603050405020304" pitchFamily="18" charset="0"/>
              </a:rPr>
              <a:t>, </a:t>
            </a:r>
            <a:r>
              <a:rPr sz="2400" i="1" dirty="0">
                <a:latin typeface="Times New Roman" panose="02020603050405020304" pitchFamily="18" charset="0"/>
                <a:cs typeface="Times New Roman" panose="02020603050405020304" pitchFamily="18" charset="0"/>
              </a:rPr>
              <a:t>επίσης</a:t>
            </a:r>
            <a:r>
              <a:rPr sz="2400" dirty="0">
                <a:latin typeface="Times New Roman" panose="02020603050405020304" pitchFamily="18" charset="0"/>
                <a:cs typeface="Times New Roman" panose="02020603050405020304" pitchFamily="18" charset="0"/>
              </a:rPr>
              <a:t>, </a:t>
            </a:r>
            <a:r>
              <a:rPr sz="2400" i="1" dirty="0">
                <a:latin typeface="Times New Roman" panose="02020603050405020304" pitchFamily="18" charset="0"/>
                <a:cs typeface="Times New Roman" panose="02020603050405020304" pitchFamily="18" charset="0"/>
              </a:rPr>
              <a:t>πρώτον</a:t>
            </a:r>
            <a:r>
              <a:rPr sz="2400" dirty="0">
                <a:latin typeface="Times New Roman" panose="02020603050405020304" pitchFamily="18" charset="0"/>
                <a:cs typeface="Times New Roman" panose="02020603050405020304" pitchFamily="18" charset="0"/>
              </a:rPr>
              <a:t>, </a:t>
            </a:r>
            <a:r>
              <a:rPr sz="2400" i="1" dirty="0">
                <a:latin typeface="Times New Roman" panose="02020603050405020304" pitchFamily="18" charset="0"/>
                <a:cs typeface="Times New Roman" panose="02020603050405020304" pitchFamily="18" charset="0"/>
              </a:rPr>
              <a:t>δεύτερον</a:t>
            </a:r>
            <a:r>
              <a:rPr sz="2400" dirty="0">
                <a:latin typeface="Times New Roman" panose="02020603050405020304" pitchFamily="18" charset="0"/>
                <a:cs typeface="Times New Roman" panose="02020603050405020304" pitchFamily="18" charset="0"/>
              </a:rPr>
              <a:t>, </a:t>
            </a:r>
            <a:r>
              <a:rPr sz="2400" i="1" dirty="0">
                <a:latin typeface="Times New Roman" panose="02020603050405020304" pitchFamily="18" charset="0"/>
                <a:cs typeface="Times New Roman" panose="02020603050405020304" pitchFamily="18" charset="0"/>
              </a:rPr>
              <a:t>από τη μια</a:t>
            </a:r>
            <a:r>
              <a:rPr sz="2400" dirty="0">
                <a:latin typeface="Times New Roman" panose="02020603050405020304" pitchFamily="18" charset="0"/>
                <a:cs typeface="Times New Roman" panose="02020603050405020304" pitchFamily="18" charset="0"/>
              </a:rPr>
              <a:t>, </a:t>
            </a:r>
            <a:r>
              <a:rPr sz="2400" i="1" dirty="0">
                <a:latin typeface="Times New Roman" panose="02020603050405020304" pitchFamily="18" charset="0"/>
                <a:cs typeface="Times New Roman" panose="02020603050405020304" pitchFamily="18" charset="0"/>
              </a:rPr>
              <a:t>από την άλλη</a:t>
            </a:r>
            <a:r>
              <a:rPr sz="2400" dirty="0">
                <a:latin typeface="Times New Roman" panose="02020603050405020304" pitchFamily="18" charset="0"/>
                <a:cs typeface="Times New Roman" panose="02020603050405020304" pitchFamily="18" charset="0"/>
              </a:rPr>
              <a:t>, </a:t>
            </a:r>
            <a:r>
              <a:rPr sz="2400" i="1" dirty="0">
                <a:latin typeface="Times New Roman" panose="02020603050405020304" pitchFamily="18" charset="0"/>
                <a:cs typeface="Times New Roman" panose="02020603050405020304" pitchFamily="18" charset="0"/>
              </a:rPr>
              <a:t>επειδή</a:t>
            </a:r>
            <a:r>
              <a:rPr sz="2400" dirty="0">
                <a:latin typeface="Times New Roman" panose="02020603050405020304" pitchFamily="18" charset="0"/>
                <a:cs typeface="Times New Roman" panose="02020603050405020304" pitchFamily="18" charset="0"/>
              </a:rPr>
              <a:t>, </a:t>
            </a:r>
            <a:r>
              <a:rPr sz="2400" i="1" dirty="0">
                <a:latin typeface="Times New Roman" panose="02020603050405020304" pitchFamily="18" charset="0"/>
                <a:cs typeface="Times New Roman" panose="02020603050405020304" pitchFamily="18" charset="0"/>
              </a:rPr>
              <a:t>διότι</a:t>
            </a:r>
            <a:r>
              <a:rPr sz="2400" dirty="0">
                <a:latin typeface="Times New Roman" panose="02020603050405020304" pitchFamily="18" charset="0"/>
                <a:cs typeface="Times New Roman" panose="02020603050405020304" pitchFamily="18" charset="0"/>
              </a:rPr>
              <a:t>, </a:t>
            </a:r>
            <a:r>
              <a:rPr sz="2400" i="1" dirty="0">
                <a:latin typeface="Times New Roman" panose="02020603050405020304" pitchFamily="18" charset="0"/>
                <a:cs typeface="Times New Roman" panose="02020603050405020304" pitchFamily="18" charset="0"/>
              </a:rPr>
              <a:t>αφού</a:t>
            </a:r>
            <a:r>
              <a:rPr sz="2400" dirty="0">
                <a:latin typeface="Times New Roman" panose="02020603050405020304" pitchFamily="18" charset="0"/>
                <a:cs typeface="Times New Roman" panose="02020603050405020304" pitchFamily="18" charset="0"/>
              </a:rPr>
              <a:t>, </a:t>
            </a:r>
            <a:r>
              <a:rPr sz="2400" i="1" dirty="0">
                <a:latin typeface="Times New Roman" panose="02020603050405020304" pitchFamily="18" charset="0"/>
                <a:cs typeface="Times New Roman" panose="02020603050405020304" pitchFamily="18" charset="0"/>
              </a:rPr>
              <a:t>άρα</a:t>
            </a:r>
            <a:r>
              <a:rPr sz="2400" dirty="0">
                <a:latin typeface="Times New Roman" panose="02020603050405020304" pitchFamily="18" charset="0"/>
                <a:cs typeface="Times New Roman" panose="02020603050405020304" pitchFamily="18" charset="0"/>
              </a:rPr>
              <a:t>, </a:t>
            </a:r>
            <a:r>
              <a:rPr sz="2400" i="1" dirty="0">
                <a:latin typeface="Times New Roman" panose="02020603050405020304" pitchFamily="18" charset="0"/>
                <a:cs typeface="Times New Roman" panose="02020603050405020304" pitchFamily="18" charset="0"/>
              </a:rPr>
              <a:t>αλλά</a:t>
            </a:r>
            <a:r>
              <a:rPr sz="2400" dirty="0">
                <a:latin typeface="Times New Roman" panose="02020603050405020304" pitchFamily="18" charset="0"/>
                <a:cs typeface="Times New Roman" panose="02020603050405020304" pitchFamily="18" charset="0"/>
              </a:rPr>
              <a:t>, </a:t>
            </a:r>
            <a:r>
              <a:rPr sz="2400" i="1" dirty="0">
                <a:latin typeface="Times New Roman" panose="02020603050405020304" pitchFamily="18" charset="0"/>
                <a:cs typeface="Times New Roman" panose="02020603050405020304" pitchFamily="18" charset="0"/>
              </a:rPr>
              <a:t>ωστόσο</a:t>
            </a:r>
            <a:r>
              <a:rPr sz="2400" dirty="0">
                <a:latin typeface="Times New Roman" panose="02020603050405020304" pitchFamily="18" charset="0"/>
                <a:cs typeface="Times New Roman" panose="02020603050405020304" pitchFamily="18" charset="0"/>
              </a:rPr>
              <a:t>, </a:t>
            </a:r>
            <a:r>
              <a:rPr sz="2400" i="1" dirty="0">
                <a:latin typeface="Times New Roman" panose="02020603050405020304" pitchFamily="18" charset="0"/>
                <a:cs typeface="Times New Roman" panose="02020603050405020304" pitchFamily="18" charset="0"/>
              </a:rPr>
              <a:t>επομένως</a:t>
            </a:r>
            <a:r>
              <a:rPr sz="2400" dirty="0">
                <a:latin typeface="Times New Roman" panose="02020603050405020304" pitchFamily="18" charset="0"/>
                <a:cs typeface="Times New Roman" panose="02020603050405020304" pitchFamily="18" charset="0"/>
              </a:rPr>
              <a:t>, </a:t>
            </a:r>
            <a:r>
              <a:rPr sz="2400" i="1" dirty="0">
                <a:latin typeface="Times New Roman" panose="02020603050405020304" pitchFamily="18" charset="0"/>
                <a:cs typeface="Times New Roman" panose="02020603050405020304" pitchFamily="18" charset="0"/>
              </a:rPr>
              <a:t>λοιπόν</a:t>
            </a:r>
            <a:r>
              <a:rPr sz="2400" dirty="0">
                <a:latin typeface="Times New Roman" panose="02020603050405020304" pitchFamily="18" charset="0"/>
                <a:cs typeface="Times New Roman" panose="02020603050405020304" pitchFamily="18" charset="0"/>
              </a:rPr>
              <a:t>, </a:t>
            </a:r>
            <a:r>
              <a:rPr sz="2400" i="1" dirty="0">
                <a:latin typeface="Times New Roman" panose="02020603050405020304" pitchFamily="18" charset="0"/>
                <a:cs typeface="Times New Roman" panose="02020603050405020304" pitchFamily="18" charset="0"/>
              </a:rPr>
              <a:t>συνεπώς</a:t>
            </a:r>
            <a:r>
              <a:rPr sz="2400" dirty="0">
                <a:latin typeface="Times New Roman" panose="02020603050405020304" pitchFamily="18" charset="0"/>
                <a:cs typeface="Times New Roman" panose="02020603050405020304" pitchFamily="18" charset="0"/>
              </a:rPr>
              <a:t>. </a:t>
            </a:r>
            <a:endParaRPr sz="2400" dirty="0">
              <a:latin typeface="Times New Roman" panose="02020603050405020304" pitchFamily="18" charset="0"/>
              <a:cs typeface="Times New Roman" panose="02020603050405020304" pitchFamily="18" charset="0"/>
            </a:endParaRPr>
          </a:p>
          <a:p>
            <a:pPr eaLnBrk="1" hangingPunct="1"/>
            <a:r>
              <a:rPr sz="2400" b="1" dirty="0">
                <a:latin typeface="Times New Roman" panose="02020603050405020304" pitchFamily="18" charset="0"/>
                <a:cs typeface="Times New Roman" panose="02020603050405020304" pitchFamily="18" charset="0"/>
              </a:rPr>
              <a:t>Ονοματοποιήσεις</a:t>
            </a:r>
            <a:r>
              <a:rPr sz="2400" dirty="0">
                <a:latin typeface="Times New Roman" panose="02020603050405020304" pitchFamily="18" charset="0"/>
                <a:cs typeface="Times New Roman" panose="02020603050405020304" pitchFamily="18" charset="0"/>
              </a:rPr>
              <a:t>, δηλαδή μετα-σχηματισμοί της ρηματικής σύνταξης σε ονοματική, λ.χ. «το να κλέβει κανείς αυτοκίνητα...» ή «η κλοπή αυτοκινήτων...», ώστε να είναι δυνατή</a:t>
            </a:r>
            <a:r>
              <a:rPr sz="2400" dirty="0">
                <a:solidFill>
                  <a:srgbClr val="FF0000"/>
                </a:solidFill>
                <a:latin typeface="Times New Roman" panose="02020603050405020304" pitchFamily="18" charset="0"/>
                <a:cs typeface="Times New Roman" panose="02020603050405020304" pitchFamily="18" charset="0"/>
              </a:rPr>
              <a:t> η συλλογιστική διαχείριση των σχετικών εννοιών</a:t>
            </a:r>
            <a:r>
              <a:rPr sz="2400" dirty="0">
                <a:latin typeface="Times New Roman" panose="02020603050405020304" pitchFamily="18" charset="0"/>
                <a:cs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a:p>
            <a:pPr eaLnBrk="1" hangingPunct="1"/>
            <a:r>
              <a:rPr sz="2400" b="1" dirty="0">
                <a:latin typeface="Times New Roman" panose="02020603050405020304" pitchFamily="18" charset="0"/>
                <a:cs typeface="Times New Roman" panose="02020603050405020304" pitchFamily="18" charset="0"/>
              </a:rPr>
              <a:t>Παθητική φωνή</a:t>
            </a:r>
            <a:r>
              <a:rPr sz="2400" dirty="0">
                <a:latin typeface="Times New Roman" panose="02020603050405020304" pitchFamily="18" charset="0"/>
                <a:cs typeface="Times New Roman" panose="02020603050405020304" pitchFamily="18" charset="0"/>
              </a:rPr>
              <a:t>, η οποία εξασφαλίζει </a:t>
            </a:r>
            <a:r>
              <a:rPr sz="2400" dirty="0">
                <a:solidFill>
                  <a:srgbClr val="FF0000"/>
                </a:solidFill>
                <a:latin typeface="Times New Roman" panose="02020603050405020304" pitchFamily="18" charset="0"/>
                <a:cs typeface="Times New Roman" panose="02020603050405020304" pitchFamily="18" charset="0"/>
              </a:rPr>
              <a:t>ύφος ουδετερότητας</a:t>
            </a:r>
            <a:r>
              <a:rPr sz="2400" dirty="0">
                <a:latin typeface="Times New Roman" panose="02020603050405020304" pitchFamily="18" charset="0"/>
                <a:cs typeface="Times New Roman" panose="02020603050405020304" pitchFamily="18" charset="0"/>
              </a:rPr>
              <a:t>, λ.χ. «είναι κοινά παραδεκτό», «όπως έχει υποστηριχθεί» κλπ.</a:t>
            </a:r>
            <a:endParaRPr sz="2400"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cs typeface="Times New Roman" panose="02020603050405020304" pitchFamily="18" charset="0"/>
            </a:endParaRPr>
          </a:p>
          <a:p>
            <a:pPr eaLnBrk="1" hangingPunct="1">
              <a:buNone/>
            </a:pP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hasCustomPrompt="1"/>
          </p:nvPr>
        </p:nvSpPr>
        <p:spPr>
          <a:xfrm>
            <a:off x="250825" y="188913"/>
            <a:ext cx="8713788" cy="936625"/>
          </a:xfrm>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l-GR" altLang="el-GR" sz="3600" b="1" i="0" u="none" strike="noStrike" kern="1200" cap="none" spc="0" normalizeH="0" baseline="0" noProof="0" dirty="0">
                <a:ln>
                  <a:noFill/>
                </a:ln>
                <a:solidFill>
                  <a:schemeClr val="accent2">
                    <a:lumMod val="75000"/>
                  </a:schemeClr>
                </a:solidFill>
                <a:effectLst/>
                <a:uLnTx/>
                <a:uFillTx/>
                <a:latin typeface="Times New Roman" panose="02020603050405020304" pitchFamily="18" charset="0"/>
                <a:ea typeface="+mj-ea"/>
                <a:cs typeface="Times New Roman" panose="02020603050405020304" pitchFamily="18" charset="0"/>
              </a:rPr>
              <a:t>Διακειμενικότητα</a:t>
            </a:r>
            <a:endParaRPr kumimoji="0" lang="el-GR" altLang="el-GR" sz="32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24579" name="2 - Θέση περιεχομένου"/>
          <p:cNvSpPr>
            <a:spLocks noGrp="1"/>
          </p:cNvSpPr>
          <p:nvPr>
            <p:ph idx="1" hasCustomPrompt="1"/>
          </p:nvPr>
        </p:nvSpPr>
        <p:spPr>
          <a:xfrm>
            <a:off x="0" y="1484313"/>
            <a:ext cx="9144000" cy="5373687"/>
          </a:xfrm>
        </p:spPr>
        <p:txBody>
          <a:bodyPr vert="horz" wrap="square" lIns="54864" tIns="91440" rIns="91440" bIns="45720" anchor="t" anchorCtr="0"/>
          <a:lstStyle/>
          <a:p>
            <a:pPr eaLnBrk="1" hangingPunct="1">
              <a:buNone/>
            </a:pPr>
            <a:endParaRPr lang="el-GR" altLang="el-GR" sz="2200" dirty="0">
              <a:latin typeface="Times New Roman" panose="02020603050405020304" pitchFamily="18" charset="0"/>
              <a:cs typeface="Times New Roman" panose="02020603050405020304" pitchFamily="18" charset="0"/>
            </a:endParaRPr>
          </a:p>
          <a:p>
            <a:pPr eaLnBrk="1" hangingPunct="1"/>
            <a:r>
              <a:rPr lang="el-GR" altLang="el-GR" sz="2800" dirty="0">
                <a:latin typeface="Times New Roman" panose="02020603050405020304" pitchFamily="18" charset="0"/>
                <a:cs typeface="Times New Roman" panose="02020603050405020304" pitchFamily="18" charset="0"/>
              </a:rPr>
              <a:t>Είναι ο παράγοντας που μας υποδεικνύει ότι η παραγωγή και η κατανόηση ενός κειμένου </a:t>
            </a:r>
            <a:r>
              <a:rPr lang="el-GR" altLang="el-GR" sz="2800" dirty="0">
                <a:solidFill>
                  <a:srgbClr val="00B0F0"/>
                </a:solidFill>
                <a:latin typeface="Times New Roman" panose="02020603050405020304" pitchFamily="18" charset="0"/>
                <a:cs typeface="Times New Roman" panose="02020603050405020304" pitchFamily="18" charset="0"/>
              </a:rPr>
              <a:t>εξαρτάται </a:t>
            </a:r>
            <a:r>
              <a:rPr lang="el-GR" altLang="el-GR" sz="2800" b="1" dirty="0">
                <a:solidFill>
                  <a:srgbClr val="00B0F0"/>
                </a:solidFill>
                <a:latin typeface="Times New Roman" panose="02020603050405020304" pitchFamily="18" charset="0"/>
                <a:cs typeface="Times New Roman" panose="02020603050405020304" pitchFamily="18" charset="0"/>
              </a:rPr>
              <a:t>από </a:t>
            </a:r>
            <a:r>
              <a:rPr lang="el-GR" altLang="el-GR" sz="2800" b="1" dirty="0">
                <a:latin typeface="Times New Roman" panose="02020603050405020304" pitchFamily="18" charset="0"/>
                <a:cs typeface="Times New Roman" panose="02020603050405020304" pitchFamily="18" charset="0"/>
              </a:rPr>
              <a:t>τη </a:t>
            </a:r>
            <a:r>
              <a:rPr lang="el-GR" altLang="el-GR" sz="2800" b="1" dirty="0">
                <a:solidFill>
                  <a:srgbClr val="FF0000"/>
                </a:solidFill>
                <a:latin typeface="Times New Roman" panose="02020603050405020304" pitchFamily="18" charset="0"/>
                <a:cs typeface="Times New Roman" panose="02020603050405020304" pitchFamily="18" charset="0"/>
              </a:rPr>
              <a:t>γνώση</a:t>
            </a:r>
            <a:r>
              <a:rPr lang="el-GR" altLang="el-GR" sz="2800" b="1" dirty="0">
                <a:latin typeface="Times New Roman" panose="02020603050405020304" pitchFamily="18" charset="0"/>
                <a:cs typeface="Times New Roman" panose="02020603050405020304" pitchFamily="18" charset="0"/>
              </a:rPr>
              <a:t> που έχουν </a:t>
            </a:r>
            <a:r>
              <a:rPr lang="el-GR" altLang="el-GR" sz="2800" b="1" dirty="0">
                <a:solidFill>
                  <a:srgbClr val="FF0000"/>
                </a:solidFill>
                <a:latin typeface="Times New Roman" panose="02020603050405020304" pitchFamily="18" charset="0"/>
                <a:cs typeface="Times New Roman" panose="02020603050405020304" pitchFamily="18" charset="0"/>
              </a:rPr>
              <a:t>για άλλα ομοειδή κείμενα</a:t>
            </a:r>
            <a:r>
              <a:rPr lang="el-GR" altLang="el-GR" sz="2800" b="1" dirty="0">
                <a:latin typeface="Times New Roman" panose="02020603050405020304" pitchFamily="18" charset="0"/>
                <a:cs typeface="Times New Roman" panose="02020603050405020304" pitchFamily="18" charset="0"/>
              </a:rPr>
              <a:t>, τόσο ο πομπός όσο και ο δέκτης</a:t>
            </a:r>
            <a:r>
              <a:rPr lang="el-GR" altLang="el-GR" sz="2800" dirty="0">
                <a:latin typeface="Times New Roman" panose="02020603050405020304" pitchFamily="18" charset="0"/>
                <a:cs typeface="Times New Roman" panose="02020603050405020304" pitchFamily="18" charset="0"/>
              </a:rPr>
              <a:t>.</a:t>
            </a:r>
            <a:endParaRPr lang="en-US" altLang="el-GR" sz="2800" dirty="0">
              <a:latin typeface="Times New Roman" panose="02020603050405020304" pitchFamily="18" charset="0"/>
              <a:cs typeface="Times New Roman" panose="02020603050405020304" pitchFamily="18" charset="0"/>
            </a:endParaRPr>
          </a:p>
          <a:p>
            <a:pPr eaLnBrk="1" hangingPunct="1">
              <a:buNone/>
            </a:pPr>
            <a:endParaRPr lang="el-GR" altLang="el-GR" sz="2800" dirty="0">
              <a:latin typeface="Times New Roman" panose="02020603050405020304" pitchFamily="18" charset="0"/>
              <a:cs typeface="Times New Roman" panose="02020603050405020304" pitchFamily="18" charset="0"/>
            </a:endParaRPr>
          </a:p>
          <a:p>
            <a:pPr eaLnBrk="1" hangingPunct="1"/>
            <a:r>
              <a:rPr lang="el-GR" altLang="el-GR" sz="2800" dirty="0">
                <a:latin typeface="Times New Roman" panose="02020603050405020304" pitchFamily="18" charset="0"/>
                <a:cs typeface="Times New Roman" panose="02020603050405020304" pitchFamily="18" charset="0"/>
              </a:rPr>
              <a:t>Η διακειμενικότητα δηλαδή συνδέεται με την </a:t>
            </a:r>
            <a:r>
              <a:rPr lang="el-GR" altLang="el-GR" sz="2800" b="1" dirty="0">
                <a:solidFill>
                  <a:srgbClr val="FF0000"/>
                </a:solidFill>
                <a:latin typeface="Times New Roman" panose="02020603050405020304" pitchFamily="18" charset="0"/>
                <a:cs typeface="Times New Roman" panose="02020603050405020304" pitchFamily="18" charset="0"/>
              </a:rPr>
              <a:t>τυπολογία</a:t>
            </a:r>
            <a:r>
              <a:rPr lang="el-GR" altLang="el-GR" sz="2800" b="1" dirty="0">
                <a:latin typeface="Times New Roman" panose="02020603050405020304" pitchFamily="18" charset="0"/>
                <a:cs typeface="Times New Roman" panose="02020603050405020304" pitchFamily="18" charset="0"/>
              </a:rPr>
              <a:t> των κειμενικών ειδών</a:t>
            </a:r>
            <a:r>
              <a:rPr lang="el-GR" altLang="el-GR" sz="2800" dirty="0">
                <a:latin typeface="Times New Roman" panose="02020603050405020304" pitchFamily="18" charset="0"/>
                <a:cs typeface="Times New Roman" panose="02020603050405020304" pitchFamily="18" charset="0"/>
              </a:rPr>
              <a:t>. Κάθε κείμενο εντάσσεται μαζί με άλλα σε ευρύτερες </a:t>
            </a:r>
            <a:r>
              <a:rPr lang="el-GR" altLang="el-GR" sz="2800" b="1" dirty="0">
                <a:solidFill>
                  <a:srgbClr val="FF0000"/>
                </a:solidFill>
                <a:latin typeface="Times New Roman" panose="02020603050405020304" pitchFamily="18" charset="0"/>
                <a:cs typeface="Times New Roman" panose="02020603050405020304" pitchFamily="18" charset="0"/>
              </a:rPr>
              <a:t>κειμενικές κατηγορίες </a:t>
            </a:r>
            <a:r>
              <a:rPr lang="el-GR" altLang="el-GR" sz="1900" dirty="0">
                <a:solidFill>
                  <a:srgbClr val="FF0000"/>
                </a:solidFill>
                <a:latin typeface="Times New Roman" panose="02020603050405020304" pitchFamily="18" charset="0"/>
                <a:cs typeface="Times New Roman" panose="02020603050405020304" pitchFamily="18" charset="0"/>
              </a:rPr>
              <a:t>[πρβ. αφήγηση, περιγραφή,  επιχειρηματολογία]</a:t>
            </a:r>
            <a:r>
              <a:rPr lang="el-GR" altLang="el-GR" sz="2800" dirty="0">
                <a:latin typeface="Times New Roman" panose="02020603050405020304" pitchFamily="18" charset="0"/>
                <a:cs typeface="Times New Roman" panose="02020603050405020304" pitchFamily="18" charset="0"/>
              </a:rPr>
              <a:t>. Μεταξύ </a:t>
            </a:r>
            <a:r>
              <a:rPr lang="el-GR" altLang="el-GR" sz="2800" b="1" dirty="0">
                <a:latin typeface="Times New Roman" panose="02020603050405020304" pitchFamily="18" charset="0"/>
                <a:cs typeface="Times New Roman" panose="02020603050405020304" pitchFamily="18" charset="0"/>
              </a:rPr>
              <a:t>ομοειδών κειμένων</a:t>
            </a:r>
            <a:r>
              <a:rPr lang="el-GR" altLang="el-GR" sz="2800" dirty="0">
                <a:latin typeface="Times New Roman" panose="02020603050405020304" pitchFamily="18" charset="0"/>
                <a:cs typeface="Times New Roman" panose="02020603050405020304" pitchFamily="18" charset="0"/>
              </a:rPr>
              <a:t> παρατηρείται </a:t>
            </a:r>
            <a:r>
              <a:rPr lang="el-GR" altLang="el-GR" sz="2800" b="1" dirty="0">
                <a:latin typeface="Times New Roman" panose="02020603050405020304" pitchFamily="18" charset="0"/>
                <a:cs typeface="Times New Roman" panose="02020603050405020304" pitchFamily="18" charset="0"/>
              </a:rPr>
              <a:t>συσχετισμός μορφής ή/και περιεχομένου</a:t>
            </a:r>
            <a:r>
              <a:rPr lang="el-GR" altLang="el-GR" sz="2800" dirty="0">
                <a:latin typeface="Times New Roman" panose="02020603050405020304" pitchFamily="18" charset="0"/>
                <a:cs typeface="Times New Roman" panose="02020603050405020304" pitchFamily="18" charset="0"/>
              </a:rPr>
              <a:t>.</a:t>
            </a:r>
            <a:endParaRPr lang="el-GR" altLang="el-GR" sz="2800" dirty="0">
              <a:latin typeface="Times New Roman" panose="02020603050405020304" pitchFamily="18" charset="0"/>
              <a:cs typeface="Times New Roman" panose="02020603050405020304" pitchFamily="18" charset="0"/>
            </a:endParaRPr>
          </a:p>
          <a:p>
            <a:pPr eaLnBrk="1" hangingPunct="1">
              <a:buNone/>
            </a:pPr>
            <a:endParaRPr lang="el-GR" alt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br>
              <a:rPr kumimoji="0" lang="el-GR" sz="28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3600" b="1" i="0" u="none" strike="noStrike" kern="1200" cap="none" spc="0" normalizeH="0" baseline="0" noProof="0" dirty="0" smtClean="0">
                <a:ln>
                  <a:noFill/>
                </a:ln>
                <a:solidFill>
                  <a:srgbClr val="FF0000"/>
                </a:solidFill>
                <a:effectLst/>
                <a:uLnTx/>
                <a:uFillTx/>
                <a:latin typeface="Times New Roman" panose="02020603050405020304" pitchFamily="18" charset="0"/>
                <a:ea typeface="+mj-ea"/>
                <a:cs typeface="Times New Roman" panose="02020603050405020304" pitchFamily="18" charset="0"/>
              </a:rPr>
              <a:t>Λογοτεχνία</a:t>
            </a:r>
            <a:br>
              <a:rPr kumimoji="0" lang="el-GR" sz="4500" b="1" i="0" u="none" strike="noStrike" kern="1200" cap="none" spc="0" normalizeH="0" baseline="0" noProof="0" dirty="0" smtClean="0">
                <a:ln>
                  <a:noFill/>
                </a:ln>
                <a:solidFill>
                  <a:schemeClr val="accent1">
                    <a:satMod val="150000"/>
                  </a:schemeClr>
                </a:solidFill>
                <a:effectLst/>
                <a:uLnTx/>
                <a:uFillTx/>
                <a:latin typeface="+mj-lt"/>
                <a:ea typeface="+mj-ea"/>
                <a:cs typeface="+mj-cs"/>
              </a:rPr>
            </a:br>
            <a:endParaRPr kumimoji="0" lang="el-GR" sz="45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3795" name="2 - Θέση περιεχομένου"/>
          <p:cNvSpPr>
            <a:spLocks noGrp="1"/>
          </p:cNvSpPr>
          <p:nvPr>
            <p:ph idx="1" hasCustomPrompt="1"/>
          </p:nvPr>
        </p:nvSpPr>
        <p:spPr>
          <a:xfrm>
            <a:off x="0" y="1557338"/>
            <a:ext cx="9144000" cy="5300662"/>
          </a:xfrm>
        </p:spPr>
        <p:txBody>
          <a:bodyPr vert="horz" wrap="square" lIns="54864" tIns="91440" rIns="91440" bIns="45720" anchor="t" anchorCtr="0"/>
          <a:p>
            <a:pPr eaLnBrk="1" hangingPunct="1"/>
            <a:r>
              <a:rPr sz="2000" dirty="0">
                <a:latin typeface="Times New Roman" panose="02020603050405020304" pitchFamily="18" charset="0"/>
                <a:cs typeface="Times New Roman" panose="02020603050405020304" pitchFamily="18" charset="0"/>
              </a:rPr>
              <a:t>Κεντρικό χαρακτηριστικό κάθε λογοτεχνικού κειμένου είναι το </a:t>
            </a:r>
            <a:r>
              <a:rPr sz="2800" b="1" i="1" dirty="0">
                <a:latin typeface="Times New Roman" panose="02020603050405020304" pitchFamily="18" charset="0"/>
                <a:cs typeface="Times New Roman" panose="02020603050405020304" pitchFamily="18" charset="0"/>
              </a:rPr>
              <a:t>ύφος</a:t>
            </a:r>
            <a:r>
              <a:rPr sz="2000" dirty="0">
                <a:latin typeface="Times New Roman" panose="02020603050405020304" pitchFamily="18" charset="0"/>
                <a:cs typeface="Times New Roman" panose="02020603050405020304" pitchFamily="18" charset="0"/>
              </a:rPr>
              <a:t>.</a:t>
            </a:r>
            <a:endParaRPr sz="2000"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cs typeface="Times New Roman" panose="02020603050405020304" pitchFamily="18" charset="0"/>
            </a:endParaRPr>
          </a:p>
          <a:p>
            <a:pPr eaLnBrk="1" hangingPunct="1"/>
            <a:r>
              <a:rPr sz="2000" b="1" dirty="0">
                <a:latin typeface="Times New Roman" panose="02020603050405020304" pitchFamily="18" charset="0"/>
                <a:cs typeface="Times New Roman" panose="02020603050405020304" pitchFamily="18" charset="0"/>
              </a:rPr>
              <a:t>Κάθε εκφορά λόγου</a:t>
            </a:r>
            <a:r>
              <a:rPr sz="2000" dirty="0">
                <a:latin typeface="Times New Roman" panose="02020603050405020304" pitchFamily="18" charset="0"/>
                <a:cs typeface="Times New Roman" panose="02020603050405020304" pitchFamily="18" charset="0"/>
              </a:rPr>
              <a:t> διαμορφώνεται από τις </a:t>
            </a:r>
            <a:r>
              <a:rPr sz="2000" b="1" dirty="0">
                <a:latin typeface="Times New Roman" panose="02020603050405020304" pitchFamily="18" charset="0"/>
                <a:cs typeface="Times New Roman" panose="02020603050405020304" pitchFamily="18" charset="0"/>
              </a:rPr>
              <a:t>ιδιαίτερες γλωσσικές επιλογές </a:t>
            </a:r>
            <a:r>
              <a:rPr sz="2000" dirty="0">
                <a:latin typeface="Times New Roman" panose="02020603050405020304" pitchFamily="18" charset="0"/>
                <a:cs typeface="Times New Roman" panose="02020603050405020304" pitchFamily="18" charset="0"/>
              </a:rPr>
              <a:t>του ομιλητή και κατά συνέπεια συνιστά μια </a:t>
            </a:r>
            <a:r>
              <a:rPr sz="2000" b="1" dirty="0">
                <a:latin typeface="Times New Roman" panose="02020603050405020304" pitchFamily="18" charset="0"/>
                <a:cs typeface="Times New Roman" panose="02020603050405020304" pitchFamily="18" charset="0"/>
              </a:rPr>
              <a:t>μορφή ύφους</a:t>
            </a:r>
            <a:r>
              <a:rPr sz="2000" dirty="0">
                <a:latin typeface="Times New Roman" panose="02020603050405020304" pitchFamily="18" charset="0"/>
                <a:cs typeface="Times New Roman" panose="02020603050405020304" pitchFamily="18" charset="0"/>
              </a:rPr>
              <a:t>. </a:t>
            </a:r>
            <a:r>
              <a:rPr lang="en-US" altLang="x-none" sz="2000" dirty="0">
                <a:latin typeface="Times New Roman" panose="02020603050405020304" pitchFamily="18" charset="0"/>
                <a:cs typeface="Times New Roman" panose="02020603050405020304" pitchFamily="18" charset="0"/>
              </a:rPr>
              <a:t>Buffon</a:t>
            </a:r>
            <a:r>
              <a:rPr sz="2000" dirty="0">
                <a:latin typeface="Times New Roman" panose="02020603050405020304" pitchFamily="18" charset="0"/>
                <a:cs typeface="Times New Roman" panose="02020603050405020304" pitchFamily="18" charset="0"/>
              </a:rPr>
              <a:t>: «</a:t>
            </a:r>
            <a:r>
              <a:rPr sz="2000" b="1" dirty="0">
                <a:latin typeface="Times New Roman" panose="02020603050405020304" pitchFamily="18" charset="0"/>
                <a:cs typeface="Times New Roman" panose="02020603050405020304" pitchFamily="18" charset="0"/>
              </a:rPr>
              <a:t>το ύφος είναι ο ίδιος ο άνθρωπος</a:t>
            </a:r>
            <a:r>
              <a:rPr sz="2000" dirty="0">
                <a:latin typeface="Times New Roman" panose="02020603050405020304" pitchFamily="18" charset="0"/>
                <a:cs typeface="Times New Roman" panose="02020603050405020304" pitchFamily="18" charset="0"/>
              </a:rPr>
              <a:t>». </a:t>
            </a:r>
            <a:endParaRPr sz="2000" dirty="0">
              <a:latin typeface="Times New Roman" panose="02020603050405020304" pitchFamily="18" charset="0"/>
              <a:cs typeface="Times New Roman" panose="02020603050405020304" pitchFamily="18" charset="0"/>
            </a:endParaRPr>
          </a:p>
          <a:p>
            <a:pPr eaLnBrk="1" hangingPunct="1">
              <a:buNone/>
            </a:pPr>
            <a:endParaRPr sz="2000" dirty="0">
              <a:latin typeface="Times New Roman" panose="02020603050405020304" pitchFamily="18" charset="0"/>
              <a:cs typeface="Times New Roman" panose="02020603050405020304" pitchFamily="18" charset="0"/>
            </a:endParaRPr>
          </a:p>
          <a:p>
            <a:pPr eaLnBrk="1" hangingPunct="1"/>
            <a:r>
              <a:rPr sz="2000" dirty="0">
                <a:latin typeface="Times New Roman" panose="02020603050405020304" pitchFamily="18" charset="0"/>
                <a:cs typeface="Times New Roman" panose="02020603050405020304" pitchFamily="18" charset="0"/>
              </a:rPr>
              <a:t>Η </a:t>
            </a:r>
            <a:r>
              <a:rPr sz="2000" b="1" dirty="0">
                <a:latin typeface="Times New Roman" panose="02020603050405020304" pitchFamily="18" charset="0"/>
                <a:cs typeface="Times New Roman" panose="02020603050405020304" pitchFamily="18" charset="0"/>
              </a:rPr>
              <a:t>διαφοροποίηση του καθημερινού από το λογοτεχνικό λόγο </a:t>
            </a:r>
            <a:r>
              <a:rPr sz="2000" dirty="0">
                <a:latin typeface="Times New Roman" panose="02020603050405020304" pitchFamily="18" charset="0"/>
                <a:cs typeface="Times New Roman" panose="02020603050405020304" pitchFamily="18" charset="0"/>
              </a:rPr>
              <a:t>εντοπίζεται στη </a:t>
            </a:r>
            <a:r>
              <a:rPr sz="2000" b="1" dirty="0">
                <a:solidFill>
                  <a:srgbClr val="FF0000"/>
                </a:solidFill>
                <a:latin typeface="Times New Roman" panose="02020603050405020304" pitchFamily="18" charset="0"/>
                <a:cs typeface="Times New Roman" panose="02020603050405020304" pitchFamily="18" charset="0"/>
              </a:rPr>
              <a:t>σωρευτική και συστηματική</a:t>
            </a:r>
            <a:r>
              <a:rPr sz="2000" dirty="0">
                <a:solidFill>
                  <a:srgbClr val="FF0000"/>
                </a:solidFill>
                <a:latin typeface="Times New Roman" panose="02020603050405020304" pitchFamily="18" charset="0"/>
                <a:cs typeface="Times New Roman" panose="02020603050405020304" pitchFamily="18" charset="0"/>
              </a:rPr>
              <a:t> παρουσία υφολογικών </a:t>
            </a:r>
            <a:r>
              <a:rPr sz="2000" b="1" dirty="0">
                <a:solidFill>
                  <a:srgbClr val="FF0000"/>
                </a:solidFill>
                <a:latin typeface="Times New Roman" panose="02020603050405020304" pitchFamily="18" charset="0"/>
                <a:cs typeface="Times New Roman" panose="02020603050405020304" pitchFamily="18" charset="0"/>
              </a:rPr>
              <a:t>επιλογών που </a:t>
            </a:r>
            <a:r>
              <a:rPr sz="2000" b="1" dirty="0">
                <a:solidFill>
                  <a:srgbClr val="FF0000"/>
                </a:solidFill>
                <a:highlight>
                  <a:srgbClr val="FFFF00"/>
                </a:highlight>
                <a:latin typeface="Times New Roman" panose="02020603050405020304" pitchFamily="18" charset="0"/>
                <a:cs typeface="Times New Roman" panose="02020603050405020304" pitchFamily="18" charset="0"/>
              </a:rPr>
              <a:t>αποκλίνουν</a:t>
            </a:r>
            <a:r>
              <a:rPr sz="2000" dirty="0">
                <a:solidFill>
                  <a:srgbClr val="FF0000"/>
                </a:solidFill>
                <a:highlight>
                  <a:srgbClr val="FFFF00"/>
                </a:highlight>
                <a:latin typeface="Times New Roman" panose="02020603050405020304" pitchFamily="18" charset="0"/>
                <a:cs typeface="Times New Roman" panose="02020603050405020304" pitchFamily="18" charset="0"/>
              </a:rPr>
              <a:t> τόσο από την </a:t>
            </a:r>
            <a:r>
              <a:rPr sz="2000" b="1" i="1" dirty="0">
                <a:solidFill>
                  <a:srgbClr val="FF0000"/>
                </a:solidFill>
                <a:highlight>
                  <a:srgbClr val="FFFF00"/>
                </a:highlight>
                <a:latin typeface="Times New Roman" panose="02020603050405020304" pitchFamily="18" charset="0"/>
                <a:cs typeface="Times New Roman" panose="02020603050405020304" pitchFamily="18" charset="0"/>
              </a:rPr>
              <a:t>πρότυπη</a:t>
            </a:r>
            <a:r>
              <a:rPr sz="2000" dirty="0">
                <a:solidFill>
                  <a:srgbClr val="FF0000"/>
                </a:solidFill>
                <a:highlight>
                  <a:srgbClr val="FFFF00"/>
                </a:highlight>
                <a:latin typeface="Times New Roman" panose="02020603050405020304" pitchFamily="18" charset="0"/>
                <a:cs typeface="Times New Roman" panose="02020603050405020304" pitchFamily="18" charset="0"/>
              </a:rPr>
              <a:t> όσο και από την </a:t>
            </a:r>
            <a:r>
              <a:rPr sz="2000" b="1" i="1" dirty="0">
                <a:solidFill>
                  <a:srgbClr val="FF0000"/>
                </a:solidFill>
                <a:highlight>
                  <a:srgbClr val="FFFF00"/>
                </a:highlight>
                <a:latin typeface="Times New Roman" panose="02020603050405020304" pitchFamily="18" charset="0"/>
                <a:cs typeface="Times New Roman" panose="02020603050405020304" pitchFamily="18" charset="0"/>
              </a:rPr>
              <a:t>καθημερινή</a:t>
            </a:r>
            <a:r>
              <a:rPr sz="2000" i="1" dirty="0">
                <a:solidFill>
                  <a:srgbClr val="FF0000"/>
                </a:solidFill>
                <a:highlight>
                  <a:srgbClr val="FFFF00"/>
                </a:highlight>
                <a:latin typeface="Times New Roman" panose="02020603050405020304" pitchFamily="18" charset="0"/>
                <a:cs typeface="Times New Roman" panose="02020603050405020304" pitchFamily="18" charset="0"/>
              </a:rPr>
              <a:t> </a:t>
            </a:r>
            <a:r>
              <a:rPr sz="2000" dirty="0">
                <a:solidFill>
                  <a:srgbClr val="FF0000"/>
                </a:solidFill>
                <a:highlight>
                  <a:srgbClr val="FFFF00"/>
                </a:highlight>
                <a:latin typeface="Times New Roman" panose="02020603050405020304" pitchFamily="18" charset="0"/>
                <a:cs typeface="Times New Roman" panose="02020603050405020304" pitchFamily="18" charset="0"/>
              </a:rPr>
              <a:t>γλώσσα</a:t>
            </a:r>
            <a:r>
              <a:rPr sz="2000" dirty="0">
                <a:latin typeface="Times New Roman" panose="02020603050405020304" pitchFamily="18" charset="0"/>
                <a:cs typeface="Times New Roman" panose="02020603050405020304" pitchFamily="18" charset="0"/>
              </a:rPr>
              <a:t>, κατόπιν συνειδητής προσπάθειας</a:t>
            </a:r>
            <a:endParaRPr sz="2000"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cs typeface="Times New Roman" panose="02020603050405020304" pitchFamily="18" charset="0"/>
            </a:endParaRPr>
          </a:p>
          <a:p>
            <a:pPr eaLnBrk="1" hangingPunct="1"/>
            <a:r>
              <a:rPr sz="2000" dirty="0">
                <a:latin typeface="Times New Roman" panose="02020603050405020304" pitchFamily="18" charset="0"/>
                <a:cs typeface="Times New Roman" panose="02020603050405020304" pitchFamily="18" charset="0"/>
              </a:rPr>
              <a:t>Σε αντίθεση με τον </a:t>
            </a:r>
            <a:r>
              <a:rPr sz="2000" b="1" i="1" dirty="0">
                <a:latin typeface="Times New Roman" panose="02020603050405020304" pitchFamily="18" charset="0"/>
                <a:cs typeface="Times New Roman" panose="02020603050405020304" pitchFamily="18" charset="0"/>
              </a:rPr>
              <a:t>αυτοματισμό</a:t>
            </a:r>
            <a:r>
              <a:rPr sz="2000" dirty="0">
                <a:latin typeface="Times New Roman" panose="02020603050405020304" pitchFamily="18" charset="0"/>
                <a:cs typeface="Times New Roman" panose="02020603050405020304" pitchFamily="18" charset="0"/>
              </a:rPr>
              <a:t> (</a:t>
            </a:r>
            <a:r>
              <a:rPr lang="en-US" altLang="x-none" sz="2000" dirty="0">
                <a:latin typeface="Times New Roman" panose="02020603050405020304" pitchFamily="18" charset="0"/>
                <a:cs typeface="Times New Roman" panose="02020603050405020304" pitchFamily="18" charset="0"/>
              </a:rPr>
              <a:t>automatization</a:t>
            </a:r>
            <a:r>
              <a:rPr sz="2000" dirty="0">
                <a:latin typeface="Times New Roman" panose="02020603050405020304" pitchFamily="18" charset="0"/>
                <a:cs typeface="Times New Roman" panose="02020603050405020304" pitchFamily="18" charset="0"/>
              </a:rPr>
              <a:t>), τη συμβατική, συνήθη επικοινωνία του καθημερινού λόγου, που αρκείται σε </a:t>
            </a:r>
            <a:r>
              <a:rPr sz="2000" dirty="0">
                <a:solidFill>
                  <a:srgbClr val="FF0000"/>
                </a:solidFill>
                <a:latin typeface="Times New Roman" panose="02020603050405020304" pitchFamily="18" charset="0"/>
                <a:cs typeface="Times New Roman" panose="02020603050405020304" pitchFamily="18" charset="0"/>
              </a:rPr>
              <a:t>περιορισμένες και προβλέψιμες υφολογικές επιλογές</a:t>
            </a:r>
            <a:r>
              <a:rPr sz="2000" dirty="0">
                <a:latin typeface="Times New Roman" panose="02020603050405020304" pitchFamily="18" charset="0"/>
                <a:cs typeface="Times New Roman" panose="02020603050405020304" pitchFamily="18" charset="0"/>
              </a:rPr>
              <a:t>, το λογοτεχνικό λόγο διακρίνει ο </a:t>
            </a:r>
            <a:r>
              <a:rPr sz="2000" b="1" dirty="0">
                <a:latin typeface="Times New Roman" panose="02020603050405020304" pitchFamily="18" charset="0"/>
                <a:cs typeface="Times New Roman" panose="02020603050405020304" pitchFamily="18" charset="0"/>
              </a:rPr>
              <a:t>απο-αυτοματισμός</a:t>
            </a:r>
            <a:r>
              <a:rPr sz="2000" dirty="0">
                <a:latin typeface="Times New Roman" panose="02020603050405020304" pitchFamily="18" charset="0"/>
                <a:cs typeface="Times New Roman" panose="02020603050405020304" pitchFamily="18" charset="0"/>
              </a:rPr>
              <a:t>, η χρήση της γλώσσας με τέτοιον τρόπο που </a:t>
            </a:r>
            <a:r>
              <a:rPr sz="2000" dirty="0">
                <a:solidFill>
                  <a:srgbClr val="FF0000"/>
                </a:solidFill>
                <a:latin typeface="Times New Roman" panose="02020603050405020304" pitchFamily="18" charset="0"/>
                <a:cs typeface="Times New Roman" panose="02020603050405020304" pitchFamily="18" charset="0"/>
              </a:rPr>
              <a:t>να προσελκύει την προσοχή</a:t>
            </a:r>
            <a:r>
              <a:rPr sz="2000" dirty="0">
                <a:latin typeface="Times New Roman" panose="02020603050405020304" pitchFamily="18" charset="0"/>
                <a:cs typeface="Times New Roman" panose="02020603050405020304" pitchFamily="18" charset="0"/>
              </a:rPr>
              <a:t> και να δίνει την αίσθηση του </a:t>
            </a:r>
            <a:r>
              <a:rPr sz="2000" dirty="0">
                <a:solidFill>
                  <a:srgbClr val="FF0000"/>
                </a:solidFill>
                <a:latin typeface="Times New Roman" panose="02020603050405020304" pitchFamily="18" charset="0"/>
                <a:cs typeface="Times New Roman" panose="02020603050405020304" pitchFamily="18" charset="0"/>
              </a:rPr>
              <a:t>ασυνήθιστου</a:t>
            </a:r>
            <a:r>
              <a:rPr sz="2000" dirty="0">
                <a:latin typeface="Times New Roman" panose="02020603050405020304" pitchFamily="18" charset="0"/>
                <a:cs typeface="Times New Roman" panose="02020603050405020304" pitchFamily="18" charset="0"/>
              </a:rPr>
              <a:t>, του μη αυτοματοποιημένου.</a:t>
            </a:r>
            <a:endParaRPr sz="2000" dirty="0">
              <a:latin typeface="Times New Roman" panose="02020603050405020304" pitchFamily="18" charset="0"/>
              <a:cs typeface="Times New Roman" panose="02020603050405020304" pitchFamily="18" charset="0"/>
            </a:endParaRPr>
          </a:p>
          <a:p>
            <a:pPr eaLnBrk="1" hangingPunct="1">
              <a:buNone/>
            </a:pPr>
            <a:endParaRPr sz="2000" dirty="0">
              <a:latin typeface="Times New Roman" panose="02020603050405020304" pitchFamily="18" charset="0"/>
              <a:cs typeface="Times New Roman" panose="02020603050405020304" pitchFamily="18" charset="0"/>
            </a:endParaRPr>
          </a:p>
          <a:p>
            <a:pPr eaLnBrk="1" hangingPunct="1">
              <a:buNone/>
            </a:pPr>
            <a:endParaRP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br>
              <a:rPr kumimoji="0" lang="el-GR" sz="28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4000" b="1" i="0" u="none" strike="noStrike" kern="1200" cap="none" spc="0" normalizeH="0" baseline="0" noProof="0" dirty="0" err="1"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Αποδεκτότητα</a:t>
            </a:r>
            <a:br>
              <a:rPr kumimoji="0" lang="el-GR" sz="28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endParaRPr kumimoji="0" lang="el-GR" sz="28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endParaRPr>
          </a:p>
        </p:txBody>
      </p:sp>
      <p:sp>
        <p:nvSpPr>
          <p:cNvPr id="34819" name="2 - Θέση περιεχομένου"/>
          <p:cNvSpPr>
            <a:spLocks noGrp="1"/>
          </p:cNvSpPr>
          <p:nvPr>
            <p:ph idx="1" hasCustomPrompt="1"/>
          </p:nvPr>
        </p:nvSpPr>
        <p:spPr>
          <a:xfrm>
            <a:off x="0" y="1484313"/>
            <a:ext cx="8820150" cy="5373687"/>
          </a:xfrm>
        </p:spPr>
        <p:txBody>
          <a:bodyPr vert="horz" wrap="square" lIns="54864" tIns="91440" rIns="91440" bIns="45720" anchor="t" anchorCtr="0"/>
          <a:p>
            <a:pPr eaLnBrk="1" hangingPunct="1"/>
            <a:r>
              <a:rPr sz="2000" dirty="0">
                <a:latin typeface="Times New Roman" panose="02020603050405020304" pitchFamily="18" charset="0"/>
                <a:cs typeface="Times New Roman" panose="02020603050405020304" pitchFamily="18" charset="0"/>
              </a:rPr>
              <a:t>Η αποδεκτότητα ενός κειμένου </a:t>
            </a:r>
            <a:r>
              <a:rPr sz="2000" dirty="0">
                <a:solidFill>
                  <a:srgbClr val="FF0000"/>
                </a:solidFill>
                <a:latin typeface="Times New Roman" panose="02020603050405020304" pitchFamily="18" charset="0"/>
                <a:cs typeface="Times New Roman" panose="02020603050405020304" pitchFamily="18" charset="0"/>
              </a:rPr>
              <a:t>εξαρτάται</a:t>
            </a:r>
            <a:r>
              <a:rPr sz="2000" dirty="0">
                <a:latin typeface="Times New Roman" panose="02020603050405020304" pitchFamily="18" charset="0"/>
                <a:cs typeface="Times New Roman" panose="02020603050405020304" pitchFamily="18" charset="0"/>
              </a:rPr>
              <a:t> από την ικανότητα του δέκτη να </a:t>
            </a:r>
            <a:r>
              <a:rPr sz="2000" b="1" dirty="0">
                <a:latin typeface="Times New Roman" panose="02020603050405020304" pitchFamily="18" charset="0"/>
                <a:cs typeface="Times New Roman" panose="02020603050405020304" pitchFamily="18" charset="0"/>
              </a:rPr>
              <a:t>αναγνωρίσει σε αυτό κάποιους από τους παράγοντες κειμενικότητας</a:t>
            </a:r>
            <a:r>
              <a:rPr sz="2000" dirty="0">
                <a:latin typeface="Times New Roman" panose="02020603050405020304" pitchFamily="18" charset="0"/>
                <a:cs typeface="Times New Roman" panose="02020603050405020304" pitchFamily="18" charset="0"/>
              </a:rPr>
              <a:t>, όπως είναι </a:t>
            </a:r>
            <a:endParaRPr sz="2000"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cs typeface="Times New Roman" panose="02020603050405020304" pitchFamily="18" charset="0"/>
            </a:endParaRPr>
          </a:p>
          <a:p>
            <a:pPr eaLnBrk="1" hangingPunct="1"/>
            <a:r>
              <a:rPr sz="2400" dirty="0">
                <a:latin typeface="Times New Roman" panose="02020603050405020304" pitchFamily="18" charset="0"/>
                <a:cs typeface="Times New Roman" panose="02020603050405020304" pitchFamily="18" charset="0"/>
              </a:rPr>
              <a:t>οι συνοχικοί δεσμοί στην επιφάνεια του κειμένου, </a:t>
            </a:r>
            <a:endParaRPr sz="2400" dirty="0">
              <a:latin typeface="Times New Roman" panose="02020603050405020304" pitchFamily="18" charset="0"/>
              <a:cs typeface="Times New Roman" panose="02020603050405020304" pitchFamily="18" charset="0"/>
            </a:endParaRPr>
          </a:p>
          <a:p>
            <a:pPr eaLnBrk="1" hangingPunct="1"/>
            <a:r>
              <a:rPr sz="2400" dirty="0">
                <a:latin typeface="Times New Roman" panose="02020603050405020304" pitchFamily="18" charset="0"/>
                <a:cs typeface="Times New Roman" panose="02020603050405020304" pitchFamily="18" charset="0"/>
              </a:rPr>
              <a:t>η ισόρροπη αναλογία γνωστών και νέων πληροφοριών στην επιφάνεια του κειμένου, </a:t>
            </a:r>
            <a:endParaRPr sz="2400" dirty="0">
              <a:latin typeface="Times New Roman" panose="02020603050405020304" pitchFamily="18" charset="0"/>
              <a:cs typeface="Times New Roman" panose="02020603050405020304" pitchFamily="18" charset="0"/>
            </a:endParaRPr>
          </a:p>
          <a:p>
            <a:pPr eaLnBrk="1" hangingPunct="1"/>
            <a:r>
              <a:rPr sz="2400" dirty="0">
                <a:latin typeface="Times New Roman" panose="02020603050405020304" pitchFamily="18" charset="0"/>
                <a:cs typeface="Times New Roman" panose="02020603050405020304" pitchFamily="18" charset="0"/>
              </a:rPr>
              <a:t>η συνεκτική συσχέτιση του κειμένου με την κατάλληλη εξωκειμενική γνώση, </a:t>
            </a:r>
            <a:endParaRPr sz="2400" dirty="0">
              <a:latin typeface="Times New Roman" panose="02020603050405020304" pitchFamily="18" charset="0"/>
              <a:cs typeface="Times New Roman" panose="02020603050405020304" pitchFamily="18" charset="0"/>
            </a:endParaRPr>
          </a:p>
          <a:p>
            <a:pPr eaLnBrk="1" hangingPunct="1"/>
            <a:r>
              <a:rPr sz="2400" dirty="0">
                <a:latin typeface="Times New Roman" panose="02020603050405020304" pitchFamily="18" charset="0"/>
                <a:cs typeface="Times New Roman" panose="02020603050405020304" pitchFamily="18" charset="0"/>
              </a:rPr>
              <a:t>οι λειτουργίες που επιτελούν οι κειμενικές του ενότητες και η μεταξύ τους συνάφεια, </a:t>
            </a:r>
            <a:endParaRPr sz="2400" dirty="0">
              <a:latin typeface="Times New Roman" panose="02020603050405020304" pitchFamily="18" charset="0"/>
              <a:cs typeface="Times New Roman" panose="02020603050405020304" pitchFamily="18" charset="0"/>
            </a:endParaRPr>
          </a:p>
          <a:p>
            <a:pPr eaLnBrk="1" hangingPunct="1"/>
            <a:r>
              <a:rPr sz="2400" dirty="0">
                <a:latin typeface="Times New Roman" panose="02020603050405020304" pitchFamily="18" charset="0"/>
                <a:cs typeface="Times New Roman" panose="02020603050405020304" pitchFamily="18" charset="0"/>
              </a:rPr>
              <a:t>η ομαλή προσαρμογή ενός είδους λόγου σε μια επικοινωνιακή περίσταση,</a:t>
            </a:r>
            <a:endParaRPr sz="2400" dirty="0">
              <a:latin typeface="Times New Roman" panose="02020603050405020304" pitchFamily="18" charset="0"/>
              <a:cs typeface="Times New Roman" panose="02020603050405020304" pitchFamily="18" charset="0"/>
            </a:endParaRPr>
          </a:p>
          <a:p>
            <a:pPr eaLnBrk="1" hangingPunct="1"/>
            <a:r>
              <a:rPr sz="2400" dirty="0">
                <a:latin typeface="Times New Roman" panose="02020603050405020304" pitchFamily="18" charset="0"/>
                <a:cs typeface="Times New Roman" panose="02020603050405020304" pitchFamily="18" charset="0"/>
              </a:rPr>
              <a:t>το είδος ή ο συνδυασμός ειδών λόγου στο(ν) οποίο εντάσσεται το κείμενο. </a:t>
            </a:r>
            <a:endParaRPr sz="2400" dirty="0">
              <a:latin typeface="Times New Roman" panose="02020603050405020304" pitchFamily="18" charset="0"/>
              <a:cs typeface="Times New Roman" panose="02020603050405020304" pitchFamily="18" charset="0"/>
            </a:endParaRPr>
          </a:p>
          <a:p>
            <a:pPr eaLnBrk="1" hangingPunct="1"/>
            <a:endParaRPr sz="2400" dirty="0">
              <a:latin typeface="Times New Roman" panose="02020603050405020304" pitchFamily="18" charset="0"/>
              <a:cs typeface="Times New Roman" panose="02020603050405020304" pitchFamily="18" charset="0"/>
            </a:endParaRPr>
          </a:p>
          <a:p>
            <a:pPr eaLnBrk="1" hangingPunct="1"/>
            <a:endParaRPr sz="2400" dirty="0">
              <a:latin typeface="Times New Roman" panose="02020603050405020304" pitchFamily="18" charset="0"/>
              <a:cs typeface="Times New Roman" panose="02020603050405020304" pitchFamily="18" charset="0"/>
            </a:endParaRPr>
          </a:p>
          <a:p>
            <a:pPr eaLnBrk="1" hangingPunct="1"/>
            <a:endParaRPr dirty="0"/>
          </a:p>
          <a:p>
            <a:pPr eaLnBrk="1" hangingPunct="1"/>
            <a:endParaRP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l-GR" sz="3600" b="1" i="0" u="none" strike="noStrike" kern="1200" cap="none" spc="0" normalizeH="0" baseline="0" noProof="0" dirty="0" err="1"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Αποδεκτότητα</a:t>
            </a:r>
            <a:endParaRPr kumimoji="0" lang="el-GR" sz="36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5843" name="2 - Θέση περιεχομένου"/>
          <p:cNvSpPr>
            <a:spLocks noGrp="1"/>
          </p:cNvSpPr>
          <p:nvPr>
            <p:ph idx="1" hasCustomPrompt="1"/>
          </p:nvPr>
        </p:nvSpPr>
        <p:spPr>
          <a:xfrm>
            <a:off x="179388" y="1557338"/>
            <a:ext cx="8713787" cy="5040312"/>
          </a:xfrm>
        </p:spPr>
        <p:txBody>
          <a:bodyPr vert="horz" wrap="square" lIns="54864" tIns="91440" rIns="91440" bIns="45720" anchor="t" anchorCtr="0"/>
          <a:p>
            <a:pPr eaLnBrk="1" hangingPunct="1"/>
            <a:r>
              <a:rPr sz="2800" b="1" dirty="0">
                <a:latin typeface="Times New Roman" panose="02020603050405020304" pitchFamily="18" charset="0"/>
                <a:cs typeface="Times New Roman" panose="02020603050405020304" pitchFamily="18" charset="0"/>
              </a:rPr>
              <a:t>Δεν είναι απαραίτητο </a:t>
            </a:r>
            <a:r>
              <a:rPr sz="2800" dirty="0">
                <a:latin typeface="Times New Roman" panose="02020603050405020304" pitchFamily="18" charset="0"/>
                <a:cs typeface="Times New Roman" panose="02020603050405020304" pitchFamily="18" charset="0"/>
              </a:rPr>
              <a:t>ένας δέκτης να διαπιστώνει κάθε φορά την ύπαρξη </a:t>
            </a:r>
            <a:r>
              <a:rPr sz="2800" b="1" dirty="0">
                <a:latin typeface="Times New Roman" panose="02020603050405020304" pitchFamily="18" charset="0"/>
                <a:cs typeface="Times New Roman" panose="02020603050405020304" pitchFamily="18" charset="0"/>
              </a:rPr>
              <a:t>όλων των διαστάσεων κειμενικότητας </a:t>
            </a:r>
            <a:r>
              <a:rPr sz="2800" dirty="0">
                <a:latin typeface="Times New Roman" panose="02020603050405020304" pitchFamily="18" charset="0"/>
                <a:cs typeface="Times New Roman" panose="02020603050405020304" pitchFamily="18" charset="0"/>
              </a:rPr>
              <a:t>για να αποδεχτεί ένα κείμενο ως τέτοιο.</a:t>
            </a:r>
            <a:endParaRPr sz="2800" dirty="0">
              <a:latin typeface="Times New Roman" panose="02020603050405020304" pitchFamily="18" charset="0"/>
              <a:cs typeface="Times New Roman" panose="02020603050405020304" pitchFamily="18" charset="0"/>
            </a:endParaRPr>
          </a:p>
          <a:p>
            <a:pPr eaLnBrk="1" hangingPunct="1"/>
            <a:endParaRPr sz="2800" dirty="0">
              <a:latin typeface="Times New Roman" panose="02020603050405020304" pitchFamily="18" charset="0"/>
              <a:cs typeface="Times New Roman" panose="02020603050405020304" pitchFamily="18" charset="0"/>
            </a:endParaRPr>
          </a:p>
          <a:p>
            <a:pPr eaLnBrk="1" hangingPunct="1"/>
            <a:r>
              <a:rPr sz="2800" dirty="0">
                <a:latin typeface="Times New Roman" panose="02020603050405020304" pitchFamily="18" charset="0"/>
                <a:cs typeface="Times New Roman" panose="02020603050405020304" pitchFamily="18" charset="0"/>
              </a:rPr>
              <a:t>Πρέπει όμως κάθε φορά να αναγνωρίζει </a:t>
            </a:r>
            <a:r>
              <a:rPr sz="2800" b="1" dirty="0">
                <a:solidFill>
                  <a:srgbClr val="FF0000"/>
                </a:solidFill>
                <a:latin typeface="Times New Roman" panose="02020603050405020304" pitchFamily="18" charset="0"/>
                <a:cs typeface="Times New Roman" panose="02020603050405020304" pitchFamily="18" charset="0"/>
              </a:rPr>
              <a:t>εκείνους τους παράγοντες που δικαιολογούν</a:t>
            </a:r>
            <a:r>
              <a:rPr sz="2800" b="1" dirty="0">
                <a:latin typeface="Times New Roman" panose="02020603050405020304" pitchFamily="18" charset="0"/>
                <a:cs typeface="Times New Roman" panose="02020603050405020304" pitchFamily="18" charset="0"/>
              </a:rPr>
              <a:t> γιατί τα συγκεκριμένα γλωσσικά στοιχεία που προσλαμβάνει έχουν ενότητα και νόημα</a:t>
            </a:r>
            <a:r>
              <a:rPr sz="2800" dirty="0">
                <a:latin typeface="Times New Roman" panose="02020603050405020304" pitchFamily="18" charset="0"/>
                <a:cs typeface="Times New Roman" panose="02020603050405020304" pitchFamily="18" charset="0"/>
              </a:rPr>
              <a:t>.</a:t>
            </a:r>
            <a:endParaRPr sz="2800" dirty="0">
              <a:latin typeface="Times New Roman" panose="02020603050405020304" pitchFamily="18" charset="0"/>
              <a:cs typeface="Times New Roman" panose="02020603050405020304" pitchFamily="18" charset="0"/>
            </a:endParaRPr>
          </a:p>
          <a:p>
            <a:pPr eaLnBrk="1" hangingPunct="1"/>
            <a:endParaRPr sz="2800" dirty="0">
              <a:latin typeface="Times New Roman" panose="02020603050405020304" pitchFamily="18" charset="0"/>
              <a:cs typeface="Times New Roman" panose="02020603050405020304" pitchFamily="18" charset="0"/>
            </a:endParaRPr>
          </a:p>
          <a:p>
            <a:pPr eaLnBrk="1" hangingPunct="1"/>
            <a:r>
              <a:rPr sz="2800" dirty="0">
                <a:latin typeface="Times New Roman" panose="02020603050405020304" pitchFamily="18" charset="0"/>
                <a:cs typeface="Times New Roman" panose="02020603050405020304" pitchFamily="18" charset="0"/>
              </a:rPr>
              <a:t>Τα ίδια γλωσσικά στοιχεία</a:t>
            </a:r>
            <a:r>
              <a:rPr sz="2800" b="1" dirty="0">
                <a:latin typeface="Times New Roman" panose="02020603050405020304" pitchFamily="18" charset="0"/>
                <a:cs typeface="Times New Roman" panose="02020603050405020304" pitchFamily="18" charset="0"/>
              </a:rPr>
              <a:t> δεν αποτελούν αναγκαστικά κείμενο για όλους τους αποδέκτες του</a:t>
            </a:r>
            <a:endParaRPr sz="2800" dirty="0">
              <a:latin typeface="Times New Roman" panose="02020603050405020304" pitchFamily="18" charset="0"/>
              <a:cs typeface="Times New Roman" panose="02020603050405020304" pitchFamily="18" charset="0"/>
            </a:endParaRPr>
          </a:p>
          <a:p>
            <a:pPr eaLnBrk="1" hangingPunct="1"/>
            <a:endParaRPr sz="2200" dirty="0">
              <a:latin typeface="Times New Roman" panose="02020603050405020304" pitchFamily="18" charset="0"/>
              <a:cs typeface="Times New Roman" panose="02020603050405020304" pitchFamily="18" charset="0"/>
            </a:endParaRPr>
          </a:p>
          <a:p>
            <a:pPr eaLnBrk="1" hangingPunct="1"/>
            <a:endParaRP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xfrm>
            <a:off x="755576" y="1268760"/>
            <a:ext cx="8013192" cy="772680"/>
          </a:xfrm>
          <a:noFill/>
          <a:ln>
            <a:noFill/>
          </a:ln>
          <a:effectLst/>
          <a:sp3d prstMaterial="plastic"/>
        </p:spPr>
        <p:txBody>
          <a:bodyPr vert="horz" lIns="91440" tIns="0" rIns="91440" bIns="0" rtlCol="0" anchor="b">
            <a:normAutofit/>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l-GR" sz="28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Σας ευχαριστώ για την προσοχή σας!</a:t>
            </a:r>
            <a:endParaRPr kumimoji="0" lang="el-GR" sz="28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539750" y="228600"/>
            <a:ext cx="8226425" cy="823913"/>
          </a:xfrm>
          <a:noFill/>
          <a:ln>
            <a:noFill/>
          </a:ln>
          <a:effectLst/>
          <a:sp3d prstMaterial="plastic"/>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pPr marL="0" marR="0" lvl="0" indent="0" algn="ctr" defTabSz="914400" rtl="0" eaLnBrk="1" fontAlgn="auto" latinLnBrk="0" hangingPunct="1">
              <a:lnSpc>
                <a:spcPct val="100000"/>
              </a:lnSpc>
              <a:spcBef>
                <a:spcPct val="0"/>
              </a:spcBef>
              <a:spcAft>
                <a:spcPts val="0"/>
              </a:spcAft>
              <a:buClrTx/>
              <a:buSzTx/>
              <a:buFontTx/>
              <a:buNone/>
              <a:defRPr/>
            </a:pPr>
            <a:br>
              <a:rPr kumimoji="0" lang="en-US" sz="31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br>
              <a:rPr kumimoji="0" lang="en-US" sz="31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br>
              <a:rPr kumimoji="0" lang="en-US" sz="31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br>
              <a:rPr kumimoji="0" lang="en-US" sz="31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4000" b="1" i="0" u="none" strike="noStrike" kern="1200" cap="none" spc="0" normalizeH="0" baseline="0" noProof="0" dirty="0">
                <a:ln>
                  <a:noFill/>
                </a:ln>
                <a:solidFill>
                  <a:schemeClr val="accent2">
                    <a:lumMod val="75000"/>
                  </a:schemeClr>
                </a:solidFill>
                <a:effectLst/>
                <a:uLnTx/>
                <a:uFillTx/>
                <a:latin typeface="Times New Roman" panose="02020603050405020304" pitchFamily="18" charset="0"/>
                <a:ea typeface="+mj-ea"/>
                <a:cs typeface="Times New Roman" panose="02020603050405020304" pitchFamily="18" charset="0"/>
              </a:rPr>
              <a:t>Διακειμενικότητα</a:t>
            </a:r>
            <a:br>
              <a:rPr kumimoji="0" lang="el-GR" sz="2800" b="1" i="0" u="none" strike="noStrike" kern="1200" cap="none" spc="0" normalizeH="0" baseline="0" noProof="0" dirty="0">
                <a:ln>
                  <a:noFill/>
                </a:ln>
                <a:solidFill>
                  <a:schemeClr val="accent1">
                    <a:satMod val="150000"/>
                  </a:schemeClr>
                </a:solidFill>
                <a:effectLst/>
                <a:uLnTx/>
                <a:uFillTx/>
                <a:latin typeface="+mj-lt"/>
                <a:ea typeface="+mj-ea"/>
                <a:cs typeface="+mj-cs"/>
              </a:rPr>
            </a:br>
            <a:br>
              <a:rPr kumimoji="0" lang="el-GR" sz="31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br>
              <a:rPr kumimoji="0" lang="el-GR" sz="4500" b="1" i="0" u="none" strike="noStrike" kern="1200" cap="none" spc="0" normalizeH="0" baseline="0" noProof="0" dirty="0">
                <a:ln>
                  <a:noFill/>
                </a:ln>
                <a:solidFill>
                  <a:schemeClr val="accent1">
                    <a:satMod val="150000"/>
                  </a:schemeClr>
                </a:solidFill>
                <a:effectLst/>
                <a:uLnTx/>
                <a:uFillTx/>
                <a:latin typeface="+mj-lt"/>
                <a:ea typeface="+mj-ea"/>
                <a:cs typeface="+mj-cs"/>
              </a:rPr>
            </a:br>
            <a:endParaRPr kumimoji="0" lang="el-GR" sz="45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25603" name="2 - Θέση περιεχομένου"/>
          <p:cNvSpPr>
            <a:spLocks noGrp="1"/>
          </p:cNvSpPr>
          <p:nvPr>
            <p:ph idx="1" hasCustomPrompt="1"/>
          </p:nvPr>
        </p:nvSpPr>
        <p:spPr bwMode="auto">
          <a:xfrm>
            <a:off x="0" y="1412875"/>
            <a:ext cx="9036050" cy="5445125"/>
          </a:xfrm>
          <a:effectLst/>
          <a:scene3d>
            <a:camera prst="orthographicFront"/>
            <a:lightRig rig="balanced" dir="t"/>
          </a:scene3d>
          <a:sp3d prstMaterial="plastic"/>
        </p:spPr>
        <p:txBody>
          <a:bodyPr vert="horz" wrap="square" lIns="54864" tIns="91440" rIns="91440" bIns="45720" numCol="1" anchor="t" anchorCtr="0" compatLnSpc="1"/>
          <a:lstStyle/>
          <a:p>
            <a:pPr marL="438150" marR="0" lvl="0" indent="-319405" algn="l" defTabSz="914400" rtl="0" eaLnBrk="1" fontAlgn="base" latinLnBrk="0" hangingPunct="1">
              <a:lnSpc>
                <a:spcPct val="100000"/>
              </a:lnSpc>
              <a:spcBef>
                <a:spcPct val="0"/>
              </a:spcBef>
              <a:spcAft>
                <a:spcPct val="0"/>
              </a:spcAft>
              <a:buClr>
                <a:schemeClr val="accent1"/>
              </a:buClr>
              <a:buSzPct val="80000"/>
              <a:buFont typeface="Arial" panose="020B0604020202020204" pitchFamily="34" charset="0"/>
              <a:buChar char="•"/>
              <a:defRPr/>
            </a:pPr>
            <a:r>
              <a:rPr kumimoji="0" lang="el-GR" altLang="el-GR" sz="3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Συνδέοντας τη </a:t>
            </a:r>
            <a:r>
              <a:rPr kumimoji="0" lang="el-GR" altLang="el-GR" sz="32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διακειμενικότητα</a:t>
            </a:r>
            <a:r>
              <a:rPr kumimoji="0" lang="el-GR" altLang="el-GR" sz="3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με τα </a:t>
            </a:r>
            <a:r>
              <a:rPr kumimoji="0" lang="el-GR" altLang="el-GR" sz="32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νοητικά σχήματα</a:t>
            </a:r>
            <a:r>
              <a:rPr kumimoji="0" lang="el-GR" altLang="el-GR" sz="3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μπορούμε να πούμε ότι κάθε κείμενο </a:t>
            </a:r>
            <a:r>
              <a:rPr kumimoji="0" lang="el-GR" altLang="el-GR" sz="32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εντάσσεται μαζί με τα ομοειδή του </a:t>
            </a:r>
            <a:r>
              <a:rPr kumimoji="0" lang="el-GR" altLang="el-GR" sz="3200" b="0" i="0" u="none" strike="noStrike" kern="1200" cap="none" spc="0" normalizeH="0" baseline="0" noProof="0" dirty="0">
                <a:ln>
                  <a:noFill/>
                </a:ln>
                <a:solidFill>
                  <a:srgbClr val="FF0000"/>
                </a:solidFill>
                <a:effectLst/>
                <a:highlight>
                  <a:srgbClr val="FFFF00"/>
                </a:highlight>
                <a:uLnTx/>
                <a:uFillTx/>
                <a:latin typeface="Times New Roman" panose="02020603050405020304" pitchFamily="18" charset="0"/>
                <a:ea typeface="+mn-ea"/>
                <a:cs typeface="Times New Roman" panose="02020603050405020304" pitchFamily="18" charset="0"/>
              </a:rPr>
              <a:t>σε μια ευρύτερη κατηγορία </a:t>
            </a:r>
            <a:r>
              <a:rPr kumimoji="0" lang="el-GR" altLang="el-GR" sz="3200" b="1" i="1" u="none" strike="noStrike" kern="1200" cap="none" spc="0" normalizeH="0" baseline="0" noProof="0" dirty="0">
                <a:ln>
                  <a:noFill/>
                </a:ln>
                <a:solidFill>
                  <a:schemeClr val="tx1"/>
                </a:solidFill>
                <a:effectLst/>
                <a:highlight>
                  <a:srgbClr val="FFFF00"/>
                </a:highlight>
                <a:uLnTx/>
                <a:uFillTx/>
                <a:latin typeface="Times New Roman" panose="02020603050405020304" pitchFamily="18" charset="0"/>
                <a:ea typeface="+mn-ea"/>
                <a:cs typeface="Times New Roman" panose="02020603050405020304" pitchFamily="18" charset="0"/>
              </a:rPr>
              <a:t>κειμενικού</a:t>
            </a:r>
            <a:r>
              <a:rPr kumimoji="0" lang="el-GR" altLang="el-GR" sz="3200" b="0" i="1" u="none" strike="noStrike" kern="1200" cap="none" spc="0" normalizeH="0" baseline="0" noProof="0" dirty="0">
                <a:ln>
                  <a:noFill/>
                </a:ln>
                <a:solidFill>
                  <a:schemeClr val="tx1"/>
                </a:solidFill>
                <a:effectLst/>
                <a:highlight>
                  <a:srgbClr val="FFFF00"/>
                </a:highlight>
                <a:uLnTx/>
                <a:uFillTx/>
                <a:latin typeface="Times New Roman" panose="02020603050405020304" pitchFamily="18" charset="0"/>
                <a:ea typeface="+mn-ea"/>
                <a:cs typeface="Times New Roman" panose="02020603050405020304" pitchFamily="18" charset="0"/>
              </a:rPr>
              <a:t> </a:t>
            </a:r>
            <a:r>
              <a:rPr kumimoji="0" lang="el-GR" altLang="el-GR" sz="3200" b="1" i="1" u="none" strike="noStrike" kern="1200" cap="none" spc="0" normalizeH="0" baseline="0" noProof="0" dirty="0">
                <a:ln>
                  <a:noFill/>
                </a:ln>
                <a:solidFill>
                  <a:schemeClr val="tx1"/>
                </a:solidFill>
                <a:effectLst/>
                <a:highlight>
                  <a:srgbClr val="FFFF00"/>
                </a:highlight>
                <a:uLnTx/>
                <a:uFillTx/>
                <a:latin typeface="Times New Roman" panose="02020603050405020304" pitchFamily="18" charset="0"/>
                <a:ea typeface="+mn-ea"/>
                <a:cs typeface="Times New Roman" panose="02020603050405020304" pitchFamily="18" charset="0"/>
              </a:rPr>
              <a:t>είδους</a:t>
            </a:r>
            <a:r>
              <a:rPr kumimoji="0" lang="el-GR" altLang="el-GR" sz="3200" b="1" i="1"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l-GR" altLang="el-GR" sz="3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a:t>
            </a:r>
            <a:r>
              <a:rPr kumimoji="0" lang="en-US" altLang="el-GR" sz="3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genre</a:t>
            </a:r>
            <a:r>
              <a:rPr kumimoji="0" lang="el-GR" altLang="el-GR" sz="3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(π.χ. μιντιακά: διαφημιστικά, θεσμικά: εκπαιδευτικά) ή, </a:t>
            </a:r>
            <a:r>
              <a:rPr kumimoji="0" lang="el-GR" altLang="el-GR" sz="3200" b="0" i="0" u="none" strike="noStrike" kern="1200" cap="none" spc="0" normalizeH="0" baseline="0" noProof="0" dirty="0">
                <a:ln>
                  <a:noFill/>
                </a:ln>
                <a:solidFill>
                  <a:srgbClr val="FF0000"/>
                </a:solidFill>
                <a:effectLst/>
                <a:highlight>
                  <a:srgbClr val="FFFF00"/>
                </a:highlight>
                <a:uLnTx/>
                <a:uFillTx/>
                <a:latin typeface="Times New Roman" panose="02020603050405020304" pitchFamily="18" charset="0"/>
                <a:ea typeface="+mn-ea"/>
                <a:cs typeface="Times New Roman" panose="02020603050405020304" pitchFamily="18" charset="0"/>
              </a:rPr>
              <a:t>ακόμη γενικότερα, σ’ έναν </a:t>
            </a:r>
            <a:r>
              <a:rPr kumimoji="0" lang="el-GR" altLang="el-GR" sz="3200" b="1" i="1" u="none" strike="noStrike" kern="1200" cap="none" spc="0" normalizeH="0" baseline="0" noProof="0" dirty="0">
                <a:ln>
                  <a:noFill/>
                </a:ln>
                <a:solidFill>
                  <a:srgbClr val="FF0000"/>
                </a:solidFill>
                <a:effectLst/>
                <a:highlight>
                  <a:srgbClr val="FFFF00"/>
                </a:highlight>
                <a:uLnTx/>
                <a:uFillTx/>
                <a:latin typeface="Times New Roman" panose="02020603050405020304" pitchFamily="18" charset="0"/>
                <a:ea typeface="+mn-ea"/>
                <a:cs typeface="Times New Roman" panose="02020603050405020304" pitchFamily="18" charset="0"/>
              </a:rPr>
              <a:t>κειμενικό τύπο </a:t>
            </a:r>
            <a:r>
              <a:rPr kumimoji="0" lang="el-GR" altLang="el-GR" sz="3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a:t>
            </a:r>
            <a:r>
              <a:rPr kumimoji="0" lang="en-US" altLang="el-GR" sz="3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text type)</a:t>
            </a:r>
            <a:r>
              <a:rPr kumimoji="0" lang="el-GR" altLang="el-GR" sz="3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altLang="el-GR" sz="3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a:t>
            </a:r>
            <a:r>
              <a:rPr kumimoji="0" lang="el-GR" altLang="el-GR" sz="3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π.χ. αφήγηση, περιγραφή, επιχειρηματολογία, λογοτεχνία).</a:t>
            </a:r>
            <a:endParaRPr kumimoji="0" lang="el-GR" altLang="el-GR" sz="3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1" fontAlgn="base" latinLnBrk="0" hangingPunct="1">
              <a:lnSpc>
                <a:spcPct val="100000"/>
              </a:lnSpc>
              <a:spcBef>
                <a:spcPct val="0"/>
              </a:spcBef>
              <a:spcAft>
                <a:spcPct val="0"/>
              </a:spcAft>
              <a:buClr>
                <a:schemeClr val="accent1"/>
              </a:buClr>
              <a:buSzPct val="80000"/>
              <a:buFont typeface="Arial" panose="020B0604020202020204" pitchFamily="34" charset="0"/>
              <a:buChar char="•"/>
              <a:defRPr/>
            </a:pPr>
            <a:r>
              <a:rPr kumimoji="0" lang="el-GR" altLang="el-GR" sz="3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Τόσο το κειμενικό είδος όσο και ο κειμενικός τύπος συνοψίζονται και ενεργοποιούνται ως </a:t>
            </a:r>
            <a:r>
              <a:rPr kumimoji="0" lang="el-GR" altLang="el-GR" sz="32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νοητικά σχήματα</a:t>
            </a:r>
            <a:r>
              <a:rPr kumimoji="0" lang="en-US" altLang="el-GR" sz="3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a:t>
            </a:r>
            <a:endParaRPr kumimoji="0" lang="en-US" altLang="el-GR" sz="3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1" fontAlgn="base" latinLnBrk="0" hangingPunct="1">
              <a:lnSpc>
                <a:spcPct val="100000"/>
              </a:lnSpc>
              <a:spcBef>
                <a:spcPct val="0"/>
              </a:spcBef>
              <a:spcAft>
                <a:spcPct val="0"/>
              </a:spcAft>
              <a:buClr>
                <a:schemeClr val="accent1"/>
              </a:buClr>
              <a:buSzPct val="80000"/>
              <a:buFont typeface="Wingdings 2" panose="05020102010507070707" pitchFamily="18" charset="2"/>
              <a:buChar char=""/>
              <a:defRPr/>
            </a:pPr>
            <a:endParaRPr kumimoji="0" lang="el-GR" altLang="el-GR" sz="3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1" fontAlgn="base" latinLnBrk="0" hangingPunct="1">
              <a:lnSpc>
                <a:spcPct val="100000"/>
              </a:lnSpc>
              <a:spcBef>
                <a:spcPct val="0"/>
              </a:spcBef>
              <a:spcAft>
                <a:spcPct val="0"/>
              </a:spcAft>
              <a:buClr>
                <a:schemeClr val="accent1"/>
              </a:buClr>
              <a:buSzPct val="80000"/>
              <a:buFont typeface="Wingdings 2" panose="05020102010507070707" pitchFamily="18" charset="2"/>
              <a:buNone/>
              <a:defRPr/>
            </a:pPr>
            <a:endPar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l-GR" sz="4500" b="1" i="0" u="none" strike="noStrike" kern="1200" cap="none" spc="0" normalizeH="0" baseline="0" noProof="0">
              <a:ln>
                <a:noFill/>
              </a:ln>
              <a:solidFill>
                <a:srgbClr val="66AF6C"/>
              </a:solidFill>
              <a:effectLst/>
              <a:uLnTx/>
              <a:uFillTx/>
              <a:latin typeface="+mj-lt"/>
              <a:ea typeface="+mj-ea"/>
              <a:cs typeface="+mj-cs"/>
            </a:endParaRPr>
          </a:p>
        </p:txBody>
      </p:sp>
      <p:sp>
        <p:nvSpPr>
          <p:cNvPr id="26627" name="Content Placeholder 2"/>
          <p:cNvSpPr>
            <a:spLocks noGrp="1"/>
          </p:cNvSpPr>
          <p:nvPr>
            <p:ph idx="1" hasCustomPrompt="1"/>
          </p:nvPr>
        </p:nvSpPr>
        <p:spPr/>
        <p:txBody>
          <a:bodyPr vert="horz" wrap="square" lIns="54864" tIns="91440" rIns="91440" bIns="45720" anchor="t" anchorCtr="0"/>
          <a:lstStyle/>
          <a:p>
            <a:endParaRPr lang="el-GR" altLang="el-GR" dirty="0"/>
          </a:p>
          <a:p>
            <a:r>
              <a:rPr lang="el-GR" altLang="el-GR" dirty="0"/>
              <a:t>ΣΧΗΜΑ</a:t>
            </a:r>
            <a:endParaRPr lang="el-GR" alt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l-GR" sz="36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Διακειμενικότητα</a:t>
            </a:r>
            <a:endParaRPr kumimoji="0" lang="el-GR" sz="3600" b="1" i="0" u="none" strike="noStrike" kern="1200" cap="none" spc="0" normalizeH="0" baseline="0" noProof="0" dirty="0">
              <a:ln>
                <a:noFill/>
              </a:ln>
              <a:solidFill>
                <a:srgbClr val="66AF6C"/>
              </a:solidFill>
              <a:effectLst/>
              <a:uLnTx/>
              <a:uFillTx/>
              <a:latin typeface="+mj-lt"/>
              <a:ea typeface="+mj-ea"/>
              <a:cs typeface="+mj-cs"/>
            </a:endParaRPr>
          </a:p>
        </p:txBody>
      </p:sp>
      <p:sp>
        <p:nvSpPr>
          <p:cNvPr id="28675" name="2 - Θέση περιεχομένου"/>
          <p:cNvSpPr>
            <a:spLocks noGrp="1"/>
          </p:cNvSpPr>
          <p:nvPr>
            <p:ph idx="1" hasCustomPrompt="1"/>
          </p:nvPr>
        </p:nvSpPr>
        <p:spPr/>
        <p:txBody>
          <a:bodyPr vert="horz" wrap="square" lIns="54864" tIns="91440" rIns="91440" bIns="45720" anchor="t" anchorCtr="0"/>
          <a:lstStyle/>
          <a:p>
            <a:pPr eaLnBrk="1" hangingPunct="1">
              <a:buNone/>
            </a:pPr>
            <a:r>
              <a:rPr lang="el-GR" altLang="el-GR" sz="2800" dirty="0">
                <a:latin typeface="Times New Roman" panose="02020603050405020304" pitchFamily="18" charset="0"/>
                <a:cs typeface="Times New Roman" panose="02020603050405020304" pitchFamily="18" charset="0"/>
              </a:rPr>
              <a:t>	</a:t>
            </a:r>
            <a:r>
              <a:rPr lang="el-GR" altLang="el-GR" dirty="0">
                <a:latin typeface="Times New Roman" panose="02020603050405020304" pitchFamily="18" charset="0"/>
                <a:cs typeface="Times New Roman" panose="02020603050405020304" pitchFamily="18" charset="0"/>
              </a:rPr>
              <a:t>Μεταξύ των συνηθέστερων και πιο αντιπροσωπευτικών </a:t>
            </a:r>
            <a:r>
              <a:rPr lang="el-GR" altLang="el-GR" dirty="0">
                <a:highlight>
                  <a:srgbClr val="FFFF00"/>
                </a:highlight>
                <a:latin typeface="Times New Roman" panose="02020603050405020304" pitchFamily="18" charset="0"/>
                <a:cs typeface="Times New Roman" panose="02020603050405020304" pitchFamily="18" charset="0"/>
              </a:rPr>
              <a:t>ειδών λόγου / κειμενικών τύπων</a:t>
            </a:r>
            <a:r>
              <a:rPr lang="el-GR" altLang="el-GR" dirty="0">
                <a:latin typeface="Times New Roman" panose="02020603050405020304" pitchFamily="18" charset="0"/>
                <a:cs typeface="Times New Roman" panose="02020603050405020304" pitchFamily="18" charset="0"/>
              </a:rPr>
              <a:t> (</a:t>
            </a:r>
            <a:r>
              <a:rPr lang="el-GR" altLang="el-GR" sz="2000" b="1" dirty="0">
                <a:solidFill>
                  <a:srgbClr val="FF0000"/>
                </a:solidFill>
                <a:latin typeface="Times New Roman" panose="02020603050405020304" pitchFamily="18" charset="0"/>
                <a:cs typeface="Times New Roman" panose="02020603050405020304" pitchFamily="18" charset="0"/>
              </a:rPr>
              <a:t>όπως πλέον έχει επικρατήσει</a:t>
            </a:r>
            <a:r>
              <a:rPr lang="en-US" altLang="el-GR" sz="2000" b="1" dirty="0">
                <a:solidFill>
                  <a:srgbClr val="FF0000"/>
                </a:solidFill>
                <a:latin typeface="Times New Roman" panose="02020603050405020304" pitchFamily="18" charset="0"/>
                <a:cs typeface="Times New Roman" panose="02020603050405020304" pitchFamily="18" charset="0"/>
              </a:rPr>
              <a:t> </a:t>
            </a:r>
            <a:r>
              <a:rPr lang="el-GR" altLang="el-GR" sz="2000" b="1" dirty="0">
                <a:solidFill>
                  <a:srgbClr val="FF0000"/>
                </a:solidFill>
                <a:latin typeface="Times New Roman" panose="02020603050405020304" pitchFamily="18" charset="0"/>
                <a:cs typeface="Times New Roman" panose="02020603050405020304" pitchFamily="18" charset="0"/>
              </a:rPr>
              <a:t>ο όρος</a:t>
            </a:r>
            <a:r>
              <a:rPr lang="el-GR" altLang="el-GR" dirty="0">
                <a:latin typeface="Times New Roman" panose="02020603050405020304" pitchFamily="18" charset="0"/>
                <a:cs typeface="Times New Roman" panose="02020603050405020304" pitchFamily="18" charset="0"/>
              </a:rPr>
              <a:t>) είναι:</a:t>
            </a:r>
            <a:endParaRPr lang="el-GR" altLang="el-GR" dirty="0">
              <a:latin typeface="Times New Roman" panose="02020603050405020304" pitchFamily="18" charset="0"/>
              <a:cs typeface="Times New Roman" panose="02020603050405020304" pitchFamily="18" charset="0"/>
            </a:endParaRPr>
          </a:p>
          <a:p>
            <a:pPr eaLnBrk="1" hangingPunct="1">
              <a:buNone/>
            </a:pPr>
            <a:endParaRPr lang="el-GR" altLang="el-GR" dirty="0">
              <a:latin typeface="Times New Roman" panose="02020603050405020304" pitchFamily="18" charset="0"/>
              <a:cs typeface="Times New Roman" panose="02020603050405020304" pitchFamily="18" charset="0"/>
            </a:endParaRPr>
          </a:p>
          <a:p>
            <a:pPr lvl="1" eaLnBrk="1" hangingPunct="1"/>
            <a:r>
              <a:rPr lang="el-GR" altLang="el-GR" sz="3200" dirty="0">
                <a:latin typeface="Times New Roman" panose="02020603050405020304" pitchFamily="18" charset="0"/>
                <a:cs typeface="Times New Roman" panose="02020603050405020304" pitchFamily="18" charset="0"/>
              </a:rPr>
              <a:t>η αφήγηση</a:t>
            </a:r>
            <a:endParaRPr lang="el-GR" altLang="el-GR" sz="3200" dirty="0">
              <a:latin typeface="Times New Roman" panose="02020603050405020304" pitchFamily="18" charset="0"/>
              <a:cs typeface="Times New Roman" panose="02020603050405020304" pitchFamily="18" charset="0"/>
            </a:endParaRPr>
          </a:p>
          <a:p>
            <a:pPr lvl="1" eaLnBrk="1" hangingPunct="1"/>
            <a:r>
              <a:rPr lang="el-GR" altLang="el-GR" sz="3200" dirty="0">
                <a:latin typeface="Times New Roman" panose="02020603050405020304" pitchFamily="18" charset="0"/>
                <a:cs typeface="Times New Roman" panose="02020603050405020304" pitchFamily="18" charset="0"/>
              </a:rPr>
              <a:t>η περιγραφή</a:t>
            </a:r>
            <a:endParaRPr lang="el-GR" altLang="el-GR" sz="3200" dirty="0">
              <a:latin typeface="Times New Roman" panose="02020603050405020304" pitchFamily="18" charset="0"/>
              <a:cs typeface="Times New Roman" panose="02020603050405020304" pitchFamily="18" charset="0"/>
            </a:endParaRPr>
          </a:p>
          <a:p>
            <a:pPr lvl="1" eaLnBrk="1" hangingPunct="1"/>
            <a:r>
              <a:rPr lang="el-GR" altLang="el-GR" sz="3200" dirty="0">
                <a:latin typeface="Times New Roman" panose="02020603050405020304" pitchFamily="18" charset="0"/>
                <a:cs typeface="Times New Roman" panose="02020603050405020304" pitchFamily="18" charset="0"/>
              </a:rPr>
              <a:t>η επιχειρηματολογία</a:t>
            </a:r>
            <a:endParaRPr lang="el-GR" altLang="el-GR" sz="3200" dirty="0">
              <a:latin typeface="Times New Roman" panose="02020603050405020304" pitchFamily="18" charset="0"/>
              <a:cs typeface="Times New Roman" panose="02020603050405020304" pitchFamily="18" charset="0"/>
            </a:endParaRPr>
          </a:p>
          <a:p>
            <a:pPr lvl="1" eaLnBrk="1" hangingPunct="1"/>
            <a:r>
              <a:rPr lang="el-GR" altLang="el-GR" sz="3200" dirty="0">
                <a:latin typeface="Times New Roman" panose="02020603050405020304" pitchFamily="18" charset="0"/>
                <a:cs typeface="Times New Roman" panose="02020603050405020304" pitchFamily="18" charset="0"/>
              </a:rPr>
              <a:t>η λογοτεχνία</a:t>
            </a:r>
            <a:endParaRPr lang="el-GR" altLang="el-GR"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l-GR" sz="36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Διακειμενικότητα</a:t>
            </a:r>
            <a:endParaRPr kumimoji="0" lang="el-GR" sz="36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 name="2 - Θέση περιεχομένου"/>
          <p:cNvSpPr>
            <a:spLocks noGrp="1"/>
          </p:cNvSpPr>
          <p:nvPr>
            <p:ph idx="1" hasCustomPrompt="1"/>
          </p:nvPr>
        </p:nvSpPr>
        <p:spPr>
          <a:xfrm>
            <a:off x="107950" y="1773238"/>
            <a:ext cx="8856663" cy="4824413"/>
          </a:xfrm>
        </p:spPr>
        <p:txBody>
          <a:bodyPr vert="horz" wrap="square" lIns="54864" tIns="91440" rIns="91440" bIns="45720" numCol="1" rtlCol="0" anchor="t" anchorCtr="0" compatLnSpc="1"/>
          <a:lstStyle/>
          <a:p>
            <a:pPr eaLnBrk="1" hangingPunct="1">
              <a:lnSpc>
                <a:spcPct val="80000"/>
              </a:lnSpc>
            </a:pPr>
            <a:r>
              <a:rPr lang="en-US" altLang="x-none" sz="2600" dirty="0">
                <a:latin typeface="Times New Roman" panose="02020603050405020304" pitchFamily="18" charset="0"/>
                <a:cs typeface="Times New Roman" panose="02020603050405020304" pitchFamily="18" charset="0"/>
              </a:rPr>
              <a:t>H </a:t>
            </a:r>
            <a:r>
              <a:rPr sz="2600" b="1" dirty="0">
                <a:latin typeface="Times New Roman" panose="02020603050405020304" pitchFamily="18" charset="0"/>
                <a:cs typeface="Times New Roman" panose="02020603050405020304" pitchFamily="18" charset="0"/>
              </a:rPr>
              <a:t>αφήγηση</a:t>
            </a:r>
            <a:r>
              <a:rPr sz="2600" dirty="0">
                <a:latin typeface="Times New Roman" panose="02020603050405020304" pitchFamily="18" charset="0"/>
                <a:cs typeface="Times New Roman" panose="02020603050405020304" pitchFamily="18" charset="0"/>
              </a:rPr>
              <a:t> χρησιμοποιείται συνήθως σε, παραμύθια, προσωπικές εξιστορήσεις, ιστορικές εξιστορήσεις</a:t>
            </a:r>
            <a:r>
              <a:rPr lang="en-US" altLang="x-none" sz="2600" dirty="0">
                <a:latin typeface="Times New Roman" panose="02020603050405020304" pitchFamily="18" charset="0"/>
                <a:cs typeface="Times New Roman" panose="02020603050405020304" pitchFamily="18" charset="0"/>
              </a:rPr>
              <a:t>, </a:t>
            </a:r>
            <a:r>
              <a:rPr sz="2600" dirty="0">
                <a:latin typeface="Times New Roman" panose="02020603050405020304" pitchFamily="18" charset="0"/>
                <a:cs typeface="Times New Roman" panose="02020603050405020304" pitchFamily="18" charset="0"/>
              </a:rPr>
              <a:t>δημοσιογραφικά ρεπορτάζ κτλ.</a:t>
            </a:r>
            <a:endParaRPr lang="en-US" altLang="x-none" sz="2600" dirty="0">
              <a:latin typeface="Times New Roman" panose="02020603050405020304" pitchFamily="18" charset="0"/>
              <a:cs typeface="Times New Roman" panose="02020603050405020304" pitchFamily="18" charset="0"/>
            </a:endParaRPr>
          </a:p>
          <a:p>
            <a:pPr eaLnBrk="1" hangingPunct="1">
              <a:lnSpc>
                <a:spcPct val="80000"/>
              </a:lnSpc>
              <a:buNone/>
            </a:pPr>
            <a:endParaRPr sz="2600" dirty="0">
              <a:latin typeface="Times New Roman" panose="02020603050405020304" pitchFamily="18" charset="0"/>
              <a:cs typeface="Times New Roman" panose="02020603050405020304" pitchFamily="18" charset="0"/>
            </a:endParaRPr>
          </a:p>
          <a:p>
            <a:pPr eaLnBrk="1" hangingPunct="1">
              <a:lnSpc>
                <a:spcPct val="80000"/>
              </a:lnSpc>
            </a:pPr>
            <a:r>
              <a:rPr lang="en-US" altLang="x-none" sz="2600" dirty="0">
                <a:latin typeface="Times New Roman" panose="02020603050405020304" pitchFamily="18" charset="0"/>
                <a:cs typeface="Times New Roman" panose="02020603050405020304" pitchFamily="18" charset="0"/>
              </a:rPr>
              <a:t>H</a:t>
            </a:r>
            <a:r>
              <a:rPr sz="2600" dirty="0">
                <a:latin typeface="Times New Roman" panose="02020603050405020304" pitchFamily="18" charset="0"/>
                <a:cs typeface="Times New Roman" panose="02020603050405020304" pitchFamily="18" charset="0"/>
              </a:rPr>
              <a:t> </a:t>
            </a:r>
            <a:r>
              <a:rPr sz="2600" b="1" dirty="0">
                <a:latin typeface="Times New Roman" panose="02020603050405020304" pitchFamily="18" charset="0"/>
                <a:cs typeface="Times New Roman" panose="02020603050405020304" pitchFamily="18" charset="0"/>
              </a:rPr>
              <a:t>περιγραφή</a:t>
            </a:r>
            <a:r>
              <a:rPr sz="2600" dirty="0">
                <a:latin typeface="Times New Roman" panose="02020603050405020304" pitchFamily="18" charset="0"/>
                <a:cs typeface="Times New Roman" panose="02020603050405020304" pitchFamily="18" charset="0"/>
              </a:rPr>
              <a:t> χρησιμοποιείται συνήθως σε προσωπικές περιγραφές, τεχνικές περιγραφές, επιστημονικές/πληροφοριακές αναφορές κτλ.</a:t>
            </a:r>
            <a:endParaRPr lang="en-US" altLang="x-none" sz="2600" dirty="0">
              <a:latin typeface="Times New Roman" panose="02020603050405020304" pitchFamily="18" charset="0"/>
              <a:cs typeface="Times New Roman" panose="02020603050405020304" pitchFamily="18" charset="0"/>
            </a:endParaRPr>
          </a:p>
          <a:p>
            <a:pPr eaLnBrk="1" hangingPunct="1">
              <a:lnSpc>
                <a:spcPct val="80000"/>
              </a:lnSpc>
              <a:buNone/>
            </a:pPr>
            <a:endParaRPr sz="2600" dirty="0">
              <a:latin typeface="Times New Roman" panose="02020603050405020304" pitchFamily="18" charset="0"/>
              <a:cs typeface="Times New Roman" panose="02020603050405020304" pitchFamily="18" charset="0"/>
            </a:endParaRPr>
          </a:p>
          <a:p>
            <a:pPr eaLnBrk="1" hangingPunct="1">
              <a:lnSpc>
                <a:spcPct val="80000"/>
              </a:lnSpc>
            </a:pPr>
            <a:r>
              <a:rPr lang="en-US" altLang="x-none" sz="2600" dirty="0">
                <a:latin typeface="Times New Roman" panose="02020603050405020304" pitchFamily="18" charset="0"/>
                <a:cs typeface="Times New Roman" panose="02020603050405020304" pitchFamily="18" charset="0"/>
              </a:rPr>
              <a:t>H </a:t>
            </a:r>
            <a:r>
              <a:rPr sz="2600" b="1" dirty="0">
                <a:latin typeface="Times New Roman" panose="02020603050405020304" pitchFamily="18" charset="0"/>
                <a:cs typeface="Times New Roman" panose="02020603050405020304" pitchFamily="18" charset="0"/>
              </a:rPr>
              <a:t>επιχειρηματολογία</a:t>
            </a:r>
            <a:r>
              <a:rPr sz="2600" dirty="0">
                <a:latin typeface="Times New Roman" panose="02020603050405020304" pitchFamily="18" charset="0"/>
                <a:cs typeface="Times New Roman" panose="02020603050405020304" pitchFamily="18" charset="0"/>
              </a:rPr>
              <a:t> χρησιμοποιείται συνήθως σε δοκίμια, κριτικές ανασκοπήσεις, αντιπαραθετικές συζητήσεις κτλ.</a:t>
            </a:r>
            <a:endParaRPr sz="2600" dirty="0">
              <a:latin typeface="Times New Roman" panose="02020603050405020304" pitchFamily="18" charset="0"/>
              <a:cs typeface="Times New Roman" panose="02020603050405020304" pitchFamily="18" charset="0"/>
            </a:endParaRPr>
          </a:p>
          <a:p>
            <a:pPr eaLnBrk="1" hangingPunct="1">
              <a:lnSpc>
                <a:spcPct val="80000"/>
              </a:lnSpc>
            </a:pPr>
            <a:endParaRPr sz="2600" dirty="0">
              <a:latin typeface="Times New Roman" panose="02020603050405020304" pitchFamily="18" charset="0"/>
              <a:cs typeface="Times New Roman" panose="02020603050405020304" pitchFamily="18" charset="0"/>
            </a:endParaRPr>
          </a:p>
          <a:p>
            <a:pPr eaLnBrk="1" hangingPunct="1">
              <a:lnSpc>
                <a:spcPct val="80000"/>
              </a:lnSpc>
            </a:pPr>
            <a:r>
              <a:rPr lang="en-US" altLang="x-none" sz="2600" dirty="0">
                <a:latin typeface="Times New Roman" panose="02020603050405020304" pitchFamily="18" charset="0"/>
                <a:cs typeface="Times New Roman" panose="02020603050405020304" pitchFamily="18" charset="0"/>
              </a:rPr>
              <a:t>H </a:t>
            </a:r>
            <a:r>
              <a:rPr sz="2600" b="1" dirty="0">
                <a:latin typeface="Times New Roman" panose="02020603050405020304" pitchFamily="18" charset="0"/>
                <a:cs typeface="Times New Roman" panose="02020603050405020304" pitchFamily="18" charset="0"/>
              </a:rPr>
              <a:t>λογοτεχνία</a:t>
            </a:r>
            <a:r>
              <a:rPr sz="2600" dirty="0">
                <a:latin typeface="Times New Roman" panose="02020603050405020304" pitchFamily="18" charset="0"/>
                <a:cs typeface="Times New Roman" panose="02020603050405020304" pitchFamily="18" charset="0"/>
              </a:rPr>
              <a:t> χρησιμοποιείται συνήθως σε μυθιστορήματα, ποιήματα κτλ.</a:t>
            </a:r>
            <a:endParaRPr lang="en-US" altLang="x-none" sz="2600" dirty="0">
              <a:latin typeface="Times New Roman" panose="02020603050405020304" pitchFamily="18" charset="0"/>
              <a:cs typeface="Times New Roman" panose="02020603050405020304" pitchFamily="18" charset="0"/>
            </a:endParaRPr>
          </a:p>
          <a:p>
            <a:pPr eaLnBrk="1" hangingPunct="1">
              <a:lnSpc>
                <a:spcPct val="80000"/>
              </a:lnSpc>
              <a:buNone/>
            </a:pPr>
            <a:endParaRPr sz="2600" dirty="0">
              <a:latin typeface="Times New Roman" panose="02020603050405020304" pitchFamily="18" charset="0"/>
              <a:cs typeface="Times New Roman" panose="02020603050405020304" pitchFamily="18" charset="0"/>
            </a:endParaRPr>
          </a:p>
          <a:p>
            <a:pPr eaLnBrk="1" hangingPunct="1">
              <a:lnSpc>
                <a:spcPct val="80000"/>
              </a:lnSpc>
              <a:buNone/>
            </a:pPr>
            <a:endParaRPr sz="1000" dirty="0"/>
          </a:p>
        </p:txBody>
      </p:sp>
      <p:sp>
        <p:nvSpPr>
          <p:cNvPr id="29700" name="Rectangle 4"/>
          <p:cNvSpPr/>
          <p:nvPr/>
        </p:nvSpPr>
        <p:spPr>
          <a:xfrm>
            <a:off x="-130175" y="90488"/>
            <a:ext cx="9404350" cy="276225"/>
          </a:xfrm>
          <a:prstGeom prst="rect">
            <a:avLst/>
          </a:prstGeom>
          <a:noFill/>
          <a:ln w="9525">
            <a:noFill/>
          </a:ln>
        </p:spPr>
        <p:txBody>
          <a:bodyPr wrap="none" anchor="ctr" anchorCtr="0">
            <a:spAutoFit/>
          </a:bodyPr>
          <a:lstStyle>
            <a:lvl1pPr marL="438150" indent="-319405" algn="l" rtl="0" eaLnBrk="0" fontAlgn="base" hangingPunct="0">
              <a:spcBef>
                <a:spcPct val="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anose="05000000000000000000" pitchFamily="2" charset="2"/>
              <a:buChar char=""/>
              <a:defRPr sz="2800" kern="1200">
                <a:solidFill>
                  <a:schemeClr val="tx1"/>
                </a:solidFill>
                <a:latin typeface="+mn-lt"/>
                <a:ea typeface="+mn-ea"/>
                <a:cs typeface="+mn-cs"/>
              </a:defRPr>
            </a:lvl2pPr>
            <a:lvl3pPr marL="995680" indent="-228600" algn="l" rtl="0" eaLnBrk="0" fontAlgn="base" hangingPunct="0">
              <a:spcBef>
                <a:spcPct val="20000"/>
              </a:spcBef>
              <a:spcAft>
                <a:spcPct val="0"/>
              </a:spcAft>
              <a:buClr>
                <a:srgbClr val="A8CDD7"/>
              </a:buClr>
              <a:buFont typeface="Arial" panose="020B0604020202020204" pitchFamily="34" charset="0"/>
              <a:buChar char="▪"/>
              <a:defRPr sz="2400" kern="1200">
                <a:solidFill>
                  <a:schemeClr val="tx1"/>
                </a:solidFill>
                <a:latin typeface="+mn-lt"/>
                <a:ea typeface="+mn-ea"/>
                <a:cs typeface="+mn-cs"/>
              </a:defRPr>
            </a:lvl3pPr>
            <a:lvl4pPr marL="1216025" indent="-182880" algn="l" rtl="0" eaLnBrk="0" fontAlgn="base" hangingPunct="0">
              <a:spcBef>
                <a:spcPct val="20000"/>
              </a:spcBef>
              <a:spcAft>
                <a:spcPct val="0"/>
              </a:spcAft>
              <a:buClr>
                <a:srgbClr val="C0BEAF"/>
              </a:buClr>
              <a:buFont typeface="Arial" panose="020B0604020202020204" pitchFamily="34" charset="0"/>
              <a:buChar char="▪"/>
              <a:defRPr sz="2000" kern="1200">
                <a:solidFill>
                  <a:schemeClr val="tx1"/>
                </a:solidFill>
                <a:latin typeface="+mn-lt"/>
                <a:ea typeface="+mn-ea"/>
                <a:cs typeface="+mn-cs"/>
              </a:defRPr>
            </a:lvl4pPr>
            <a:lvl5pPr marL="1425575" indent="-182880" algn="l" rtl="0" eaLnBrk="0" fontAlgn="base" hangingPunct="0">
              <a:spcBef>
                <a:spcPct val="20000"/>
              </a:spcBef>
              <a:spcAft>
                <a:spcPct val="0"/>
              </a:spcAft>
              <a:buClr>
                <a:srgbClr val="CEC597"/>
              </a:buClr>
              <a:buFont typeface="Wingdings 3" panose="05040102010807070707" pitchFamily="18" charset="2"/>
              <a:buChar char=""/>
              <a:defRPr lang="en-US" sz="2000" kern="1200">
                <a:solidFill>
                  <a:schemeClr val="tx1"/>
                </a:solidFill>
                <a:latin typeface="+mn-lt"/>
                <a:ea typeface="+mn-ea"/>
                <a:cs typeface="+mn-cs"/>
              </a:defRPr>
            </a:lvl5pPr>
          </a:lstStyle>
          <a:p>
            <a:pPr marL="0" lvl="0" indent="0" algn="just">
              <a:buClrTx/>
              <a:buSzTx/>
              <a:buFontTx/>
              <a:buNone/>
            </a:pPr>
            <a:r>
              <a:rPr lang="en-US" altLang="el-GR" sz="1200" dirty="0">
                <a:latin typeface="Times New Roman" panose="02020603050405020304" pitchFamily="18" charset="0"/>
                <a:cs typeface="Calibri" panose="020F0502020204030204" pitchFamily="34" charset="0"/>
              </a:rPr>
              <a:t>Parker, C.A. (2011) Conflict-dialogue pedagogies as learning opportunities for ethnocultural minority immigrant students. In C. Broom (Ed.), </a:t>
            </a:r>
            <a:r>
              <a:rPr lang="en-US" altLang="el-GR" sz="1200" i="1" dirty="0">
                <a:latin typeface="Times New Roman" panose="02020603050405020304" pitchFamily="18" charset="0"/>
                <a:cs typeface="Calibri" panose="020F0502020204030204" pitchFamily="34" charset="0"/>
              </a:rPr>
              <a:t>Citizen</a:t>
            </a:r>
            <a:endParaRPr lang="en-US" altLang="el-GR" sz="1800" dirty="0">
              <a:latin typeface="Arial" panose="020B0604020202020204" pitchFamily="34" charset="0"/>
              <a:ea typeface="Arial" panose="020B0604020202020204" pitchFamily="34" charset="0"/>
            </a:endParaRPr>
          </a:p>
        </p:txBody>
      </p:sp>
      <p:sp>
        <p:nvSpPr>
          <p:cNvPr id="29701" name="Rectangle 5"/>
          <p:cNvSpPr/>
          <p:nvPr/>
        </p:nvSpPr>
        <p:spPr>
          <a:xfrm>
            <a:off x="-130175" y="90488"/>
            <a:ext cx="9404350" cy="276225"/>
          </a:xfrm>
          <a:prstGeom prst="rect">
            <a:avLst/>
          </a:prstGeom>
          <a:noFill/>
          <a:ln w="9525">
            <a:noFill/>
          </a:ln>
        </p:spPr>
        <p:txBody>
          <a:bodyPr wrap="none" anchor="ctr" anchorCtr="0">
            <a:spAutoFit/>
          </a:bodyPr>
          <a:lstStyle>
            <a:lvl1pPr marL="438150" indent="-319405" algn="l" rtl="0" eaLnBrk="0" fontAlgn="base" hangingPunct="0">
              <a:spcBef>
                <a:spcPct val="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anose="05000000000000000000" pitchFamily="2" charset="2"/>
              <a:buChar char=""/>
              <a:defRPr sz="2800" kern="1200">
                <a:solidFill>
                  <a:schemeClr val="tx1"/>
                </a:solidFill>
                <a:latin typeface="+mn-lt"/>
                <a:ea typeface="+mn-ea"/>
                <a:cs typeface="+mn-cs"/>
              </a:defRPr>
            </a:lvl2pPr>
            <a:lvl3pPr marL="995680" indent="-228600" algn="l" rtl="0" eaLnBrk="0" fontAlgn="base" hangingPunct="0">
              <a:spcBef>
                <a:spcPct val="20000"/>
              </a:spcBef>
              <a:spcAft>
                <a:spcPct val="0"/>
              </a:spcAft>
              <a:buClr>
                <a:srgbClr val="A8CDD7"/>
              </a:buClr>
              <a:buFont typeface="Arial" panose="020B0604020202020204" pitchFamily="34" charset="0"/>
              <a:buChar char="▪"/>
              <a:defRPr sz="2400" kern="1200">
                <a:solidFill>
                  <a:schemeClr val="tx1"/>
                </a:solidFill>
                <a:latin typeface="+mn-lt"/>
                <a:ea typeface="+mn-ea"/>
                <a:cs typeface="+mn-cs"/>
              </a:defRPr>
            </a:lvl3pPr>
            <a:lvl4pPr marL="1216025" indent="-182880" algn="l" rtl="0" eaLnBrk="0" fontAlgn="base" hangingPunct="0">
              <a:spcBef>
                <a:spcPct val="20000"/>
              </a:spcBef>
              <a:spcAft>
                <a:spcPct val="0"/>
              </a:spcAft>
              <a:buClr>
                <a:srgbClr val="C0BEAF"/>
              </a:buClr>
              <a:buFont typeface="Arial" panose="020B0604020202020204" pitchFamily="34" charset="0"/>
              <a:buChar char="▪"/>
              <a:defRPr sz="2000" kern="1200">
                <a:solidFill>
                  <a:schemeClr val="tx1"/>
                </a:solidFill>
                <a:latin typeface="+mn-lt"/>
                <a:ea typeface="+mn-ea"/>
                <a:cs typeface="+mn-cs"/>
              </a:defRPr>
            </a:lvl4pPr>
            <a:lvl5pPr marL="1425575" indent="-182880" algn="l" rtl="0" eaLnBrk="0" fontAlgn="base" hangingPunct="0">
              <a:spcBef>
                <a:spcPct val="20000"/>
              </a:spcBef>
              <a:spcAft>
                <a:spcPct val="0"/>
              </a:spcAft>
              <a:buClr>
                <a:srgbClr val="CEC597"/>
              </a:buClr>
              <a:buFont typeface="Wingdings 3" panose="05040102010807070707" pitchFamily="18" charset="2"/>
              <a:buChar char=""/>
              <a:defRPr lang="en-US" sz="2000" kern="1200">
                <a:solidFill>
                  <a:schemeClr val="tx1"/>
                </a:solidFill>
                <a:latin typeface="+mn-lt"/>
                <a:ea typeface="+mn-ea"/>
                <a:cs typeface="+mn-cs"/>
              </a:defRPr>
            </a:lvl5pPr>
          </a:lstStyle>
          <a:p>
            <a:pPr marL="0" lvl="0" indent="0" algn="just">
              <a:buClrTx/>
              <a:buSzTx/>
              <a:buFontTx/>
              <a:buNone/>
            </a:pPr>
            <a:r>
              <a:rPr lang="en-US" altLang="el-GR" sz="1200" dirty="0">
                <a:latin typeface="Times New Roman" panose="02020603050405020304" pitchFamily="18" charset="0"/>
                <a:cs typeface="Calibri" panose="020F0502020204030204" pitchFamily="34" charset="0"/>
              </a:rPr>
              <a:t>Parker, C.A. (2011) Conflict-dialogue pedagogies as learning opportunities for ethnocultural minority immigrant students. In C. Broom (Ed.), </a:t>
            </a:r>
            <a:r>
              <a:rPr lang="en-US" altLang="el-GR" sz="1200" i="1" dirty="0">
                <a:latin typeface="Times New Roman" panose="02020603050405020304" pitchFamily="18" charset="0"/>
                <a:cs typeface="Calibri" panose="020F0502020204030204" pitchFamily="34" charset="0"/>
              </a:rPr>
              <a:t>Citizen</a:t>
            </a:r>
            <a:endParaRPr lang="en-US" altLang="el-GR" sz="1800" dirty="0">
              <a:latin typeface="Arial" panose="020B0604020202020204" pitchFamily="34" charset="0"/>
              <a:ea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br>
              <a:rPr kumimoji="0" lang="en-US" sz="31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br>
              <a:rPr kumimoji="0" lang="en-US" sz="31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br>
              <a:rPr kumimoji="0" lang="en-US" sz="31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br>
              <a:rPr kumimoji="0" lang="en-US" sz="31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40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Διακειμενικότητα</a:t>
            </a:r>
            <a:br>
              <a:rPr kumimoji="0" lang="el-GR" sz="2800" b="1" i="0" u="none" strike="noStrike" kern="1200" cap="none" spc="0" normalizeH="0" baseline="0" noProof="0" dirty="0">
                <a:ln>
                  <a:noFill/>
                </a:ln>
                <a:solidFill>
                  <a:schemeClr val="accent1">
                    <a:satMod val="150000"/>
                  </a:schemeClr>
                </a:solidFill>
                <a:effectLst/>
                <a:uLnTx/>
                <a:uFillTx/>
                <a:latin typeface="+mj-lt"/>
                <a:ea typeface="+mj-ea"/>
                <a:cs typeface="+mj-cs"/>
              </a:rPr>
            </a:br>
            <a:br>
              <a:rPr kumimoji="0" lang="el-GR" sz="31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br>
              <a:rPr kumimoji="0" lang="el-GR" sz="4500" b="1" i="0" u="none" strike="noStrike" kern="1200" cap="none" spc="0" normalizeH="0" baseline="0" noProof="0" dirty="0">
                <a:ln>
                  <a:noFill/>
                </a:ln>
                <a:solidFill>
                  <a:schemeClr val="accent1">
                    <a:satMod val="150000"/>
                  </a:schemeClr>
                </a:solidFill>
                <a:effectLst/>
                <a:uLnTx/>
                <a:uFillTx/>
                <a:latin typeface="+mj-lt"/>
                <a:ea typeface="+mj-ea"/>
                <a:cs typeface="+mj-cs"/>
              </a:rPr>
            </a:br>
            <a:endParaRPr kumimoji="0" lang="el-GR" sz="45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10243" name="2 - Θέση περιεχομένου"/>
          <p:cNvSpPr>
            <a:spLocks noGrp="1"/>
          </p:cNvSpPr>
          <p:nvPr>
            <p:ph idx="1" hasCustomPrompt="1"/>
          </p:nvPr>
        </p:nvSpPr>
        <p:spPr>
          <a:xfrm>
            <a:off x="0" y="1484313"/>
            <a:ext cx="8964613" cy="5373688"/>
          </a:xfrm>
        </p:spPr>
        <p:txBody>
          <a:bodyPr vert="horz" wrap="square" lIns="54864" tIns="91440" rIns="91440" bIns="45720" numCol="1" anchor="t" anchorCtr="0" compatLnSpc="1"/>
          <a:lstStyle/>
          <a:p>
            <a:pPr eaLnBrk="1" hangingPunct="1"/>
            <a:r>
              <a:rPr sz="2400" b="1" i="1" dirty="0">
                <a:latin typeface="Times New Roman" panose="02020603050405020304" pitchFamily="18" charset="0"/>
                <a:cs typeface="Times New Roman" panose="02020603050405020304" pitchFamily="18" charset="0"/>
              </a:rPr>
              <a:t>Διακειμενικότητα</a:t>
            </a:r>
            <a:r>
              <a:rPr sz="2400" dirty="0">
                <a:latin typeface="Times New Roman" panose="02020603050405020304" pitchFamily="18" charset="0"/>
                <a:cs typeface="Times New Roman" panose="02020603050405020304" pitchFamily="18" charset="0"/>
              </a:rPr>
              <a:t> είναι </a:t>
            </a:r>
            <a:r>
              <a:rPr sz="2400" dirty="0">
                <a:solidFill>
                  <a:srgbClr val="FF0000"/>
                </a:solidFill>
                <a:latin typeface="Times New Roman" panose="02020603050405020304" pitchFamily="18" charset="0"/>
                <a:cs typeface="Times New Roman" panose="02020603050405020304" pitchFamily="18" charset="0"/>
              </a:rPr>
              <a:t>η</a:t>
            </a:r>
            <a:r>
              <a:rPr sz="2400" i="1" dirty="0">
                <a:solidFill>
                  <a:srgbClr val="FF0000"/>
                </a:solidFill>
                <a:latin typeface="Times New Roman" panose="02020603050405020304" pitchFamily="18" charset="0"/>
                <a:cs typeface="Times New Roman" panose="02020603050405020304" pitchFamily="18" charset="0"/>
              </a:rPr>
              <a:t> </a:t>
            </a:r>
            <a:r>
              <a:rPr sz="2400" dirty="0">
                <a:solidFill>
                  <a:srgbClr val="FF0000"/>
                </a:solidFill>
                <a:latin typeface="Times New Roman" panose="02020603050405020304" pitchFamily="18" charset="0"/>
                <a:cs typeface="Times New Roman" panose="02020603050405020304" pitchFamily="18" charset="0"/>
              </a:rPr>
              <a:t>γνώση των χαρακτηριστικών </a:t>
            </a:r>
            <a:r>
              <a:rPr sz="2400" b="1" dirty="0">
                <a:latin typeface="Times New Roman" panose="02020603050405020304" pitchFamily="18" charset="0"/>
                <a:cs typeface="Times New Roman" panose="02020603050405020304" pitchFamily="18" charset="0"/>
              </a:rPr>
              <a:t>ομοειδών κειμένων </a:t>
            </a:r>
            <a:r>
              <a:rPr sz="2400" dirty="0">
                <a:solidFill>
                  <a:srgbClr val="00B0F0"/>
                </a:solidFill>
                <a:latin typeface="Times New Roman" panose="02020603050405020304" pitchFamily="18" charset="0"/>
                <a:cs typeface="Times New Roman" panose="02020603050405020304" pitchFamily="18" charset="0"/>
              </a:rPr>
              <a:t>που ανακαλούν</a:t>
            </a:r>
            <a:r>
              <a:rPr sz="2400" dirty="0">
                <a:latin typeface="Times New Roman" panose="02020603050405020304" pitchFamily="18" charset="0"/>
                <a:cs typeface="Times New Roman" panose="02020603050405020304" pitchFamily="18" charset="0"/>
              </a:rPr>
              <a:t>,</a:t>
            </a:r>
            <a:r>
              <a:rPr lang="en-US" altLang="x-none" sz="2400" dirty="0">
                <a:latin typeface="Times New Roman" panose="02020603050405020304" pitchFamily="18" charset="0"/>
                <a:cs typeface="Times New Roman" panose="02020603050405020304" pitchFamily="18" charset="0"/>
              </a:rPr>
              <a:t> </a:t>
            </a:r>
            <a:r>
              <a:rPr sz="2400" b="1" dirty="0">
                <a:solidFill>
                  <a:srgbClr val="FF0000"/>
                </a:solidFill>
                <a:latin typeface="Times New Roman" panose="02020603050405020304" pitchFamily="18" charset="0"/>
                <a:cs typeface="Times New Roman" panose="02020603050405020304" pitchFamily="18" charset="0"/>
              </a:rPr>
              <a:t>μέσω νοητικών σχημάτων</a:t>
            </a:r>
            <a:r>
              <a:rPr sz="2400" dirty="0">
                <a:latin typeface="Times New Roman" panose="02020603050405020304" pitchFamily="18" charset="0"/>
                <a:cs typeface="Times New Roman" panose="02020603050405020304" pitchFamily="18" charset="0"/>
              </a:rPr>
              <a:t>, πομπός και δέκτης κατά την παραγωγή και ερμηνεία του.</a:t>
            </a:r>
            <a:endParaRPr sz="2400" dirty="0">
              <a:latin typeface="Times New Roman" panose="02020603050405020304" pitchFamily="18" charset="0"/>
              <a:cs typeface="Times New Roman" panose="02020603050405020304" pitchFamily="18" charset="0"/>
            </a:endParaRPr>
          </a:p>
          <a:p>
            <a:pPr eaLnBrk="1" hangingPunct="1"/>
            <a:endParaRPr sz="2400" dirty="0">
              <a:latin typeface="Times New Roman" panose="02020603050405020304" pitchFamily="18" charset="0"/>
              <a:cs typeface="Times New Roman" panose="02020603050405020304" pitchFamily="18" charset="0"/>
            </a:endParaRPr>
          </a:p>
          <a:p>
            <a:pPr eaLnBrk="1" hangingPunct="1"/>
            <a:r>
              <a:rPr sz="2400" b="1" dirty="0">
                <a:latin typeface="Times New Roman" panose="02020603050405020304" pitchFamily="18" charset="0"/>
                <a:cs typeface="Times New Roman" panose="02020603050405020304" pitchFamily="18" charset="0"/>
              </a:rPr>
              <a:t>Τα είδη λόγου/κειμενικά είδη/κειμενικοί τύποι</a:t>
            </a:r>
            <a:r>
              <a:rPr sz="2400" dirty="0">
                <a:latin typeface="Times New Roman" panose="02020603050405020304" pitchFamily="18" charset="0"/>
                <a:cs typeface="Times New Roman" panose="02020603050405020304" pitchFamily="18" charset="0"/>
              </a:rPr>
              <a:t> έχουν </a:t>
            </a:r>
            <a:r>
              <a:rPr sz="2400" b="1" dirty="0">
                <a:solidFill>
                  <a:srgbClr val="FF0000"/>
                </a:solidFill>
                <a:latin typeface="Times New Roman" panose="02020603050405020304" pitchFamily="18" charset="0"/>
                <a:cs typeface="Times New Roman" panose="02020603050405020304" pitchFamily="18" charset="0"/>
              </a:rPr>
              <a:t>διακριτικά (γλωσσικά και μακροδομικά) χαρακτηριστικά</a:t>
            </a:r>
            <a:r>
              <a:rPr sz="2400" dirty="0">
                <a:latin typeface="Times New Roman" panose="02020603050405020304" pitchFamily="18" charset="0"/>
                <a:cs typeface="Times New Roman" panose="02020603050405020304" pitchFamily="18" charset="0"/>
              </a:rPr>
              <a:t>, </a:t>
            </a:r>
            <a:r>
              <a:rPr sz="2400" b="1" dirty="0">
                <a:latin typeface="Times New Roman" panose="02020603050405020304" pitchFamily="18" charset="0"/>
                <a:cs typeface="Times New Roman" panose="02020603050405020304" pitchFamily="18" charset="0"/>
              </a:rPr>
              <a:t>ανάλογα με το σκοπό</a:t>
            </a:r>
            <a:r>
              <a:rPr sz="2400" dirty="0">
                <a:latin typeface="Times New Roman" panose="02020603050405020304" pitchFamily="18" charset="0"/>
                <a:cs typeface="Times New Roman" panose="02020603050405020304" pitchFamily="18" charset="0"/>
              </a:rPr>
              <a:t> που καθένα επιδιώκει να πραγματοποιήσει:</a:t>
            </a:r>
            <a:endParaRPr lang="en-US" altLang="x-none" sz="2400" dirty="0">
              <a:latin typeface="Times New Roman" panose="02020603050405020304" pitchFamily="18" charset="0"/>
              <a:cs typeface="Times New Roman" panose="02020603050405020304" pitchFamily="18" charset="0"/>
            </a:endParaRPr>
          </a:p>
          <a:p>
            <a:pPr lvl="1" indent="-318770" eaLnBrk="1" hangingPunct="1">
              <a:spcBef>
                <a:spcPct val="0"/>
              </a:spcBef>
            </a:pPr>
            <a:r>
              <a:rPr sz="2400" dirty="0">
                <a:latin typeface="Times New Roman" panose="02020603050405020304" pitchFamily="18" charset="0"/>
                <a:cs typeface="Times New Roman" panose="02020603050405020304" pitchFamily="18" charset="0"/>
              </a:rPr>
              <a:t>Π.χ. ένα </a:t>
            </a:r>
            <a:r>
              <a:rPr sz="2400" b="1" dirty="0">
                <a:latin typeface="Times New Roman" panose="02020603050405020304" pitchFamily="18" charset="0"/>
                <a:cs typeface="Times New Roman" panose="02020603050405020304" pitchFamily="18" charset="0"/>
              </a:rPr>
              <a:t>λογοτεχνικό κείμενο</a:t>
            </a:r>
            <a:r>
              <a:rPr sz="2400" dirty="0">
                <a:latin typeface="Times New Roman" panose="02020603050405020304" pitchFamily="18" charset="0"/>
                <a:cs typeface="Times New Roman" panose="02020603050405020304" pitchFamily="18" charset="0"/>
              </a:rPr>
              <a:t> (αισθητική απόλαυση) είναι </a:t>
            </a:r>
            <a:r>
              <a:rPr sz="2400" b="1" i="1" dirty="0">
                <a:solidFill>
                  <a:srgbClr val="FF0000"/>
                </a:solidFill>
                <a:latin typeface="Times New Roman" panose="02020603050405020304" pitchFamily="18" charset="0"/>
                <a:cs typeface="Times New Roman" panose="02020603050405020304" pitchFamily="18" charset="0"/>
              </a:rPr>
              <a:t>άμεσα και εμφανώς διακριτό</a:t>
            </a:r>
            <a:r>
              <a:rPr sz="2400" b="1" dirty="0">
                <a:solidFill>
                  <a:srgbClr val="FF0000"/>
                </a:solidFill>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από μια </a:t>
            </a:r>
            <a:r>
              <a:rPr sz="2400" b="1" dirty="0">
                <a:latin typeface="Times New Roman" panose="02020603050405020304" pitchFamily="18" charset="0"/>
                <a:cs typeface="Times New Roman" panose="02020603050405020304" pitchFamily="18" charset="0"/>
              </a:rPr>
              <a:t>επιστημονική περιγραφή </a:t>
            </a:r>
            <a:r>
              <a:rPr sz="2400" dirty="0">
                <a:latin typeface="Times New Roman" panose="02020603050405020304" pitchFamily="18" charset="0"/>
                <a:cs typeface="Times New Roman" panose="02020603050405020304" pitchFamily="18" charset="0"/>
              </a:rPr>
              <a:t>(λογική τεκμηρίωση). </a:t>
            </a:r>
            <a:endParaRPr sz="2400" dirty="0">
              <a:latin typeface="Times New Roman" panose="02020603050405020304" pitchFamily="18" charset="0"/>
              <a:cs typeface="Times New Roman" panose="02020603050405020304" pitchFamily="18" charset="0"/>
            </a:endParaRPr>
          </a:p>
          <a:p>
            <a:pPr eaLnBrk="1" hangingPunct="1"/>
            <a:endParaRPr sz="2400" dirty="0">
              <a:latin typeface="Times New Roman" panose="02020603050405020304" pitchFamily="18" charset="0"/>
              <a:cs typeface="Times New Roman" panose="02020603050405020304" pitchFamily="18" charset="0"/>
            </a:endParaRPr>
          </a:p>
          <a:p>
            <a:pPr eaLnBrk="1" hangingPunct="1"/>
            <a:r>
              <a:rPr sz="2400" dirty="0">
                <a:highlight>
                  <a:srgbClr val="FFFF00"/>
                </a:highlight>
                <a:latin typeface="Times New Roman" panose="02020603050405020304" pitchFamily="18" charset="0"/>
                <a:cs typeface="Times New Roman" panose="02020603050405020304" pitchFamily="18" charset="0"/>
              </a:rPr>
              <a:t>Κάθε </a:t>
            </a:r>
            <a:r>
              <a:rPr sz="2400" b="1" dirty="0">
                <a:highlight>
                  <a:srgbClr val="FFFF00"/>
                </a:highlight>
                <a:latin typeface="Times New Roman" panose="02020603050405020304" pitchFamily="18" charset="0"/>
                <a:cs typeface="Times New Roman" panose="02020603050405020304" pitchFamily="18" charset="0"/>
              </a:rPr>
              <a:t>μέλος μιας κοινότητας</a:t>
            </a:r>
            <a:r>
              <a:rPr sz="2400" dirty="0">
                <a:latin typeface="Times New Roman" panose="02020603050405020304" pitchFamily="18" charset="0"/>
                <a:cs typeface="Times New Roman" panose="02020603050405020304" pitchFamily="18" charset="0"/>
              </a:rPr>
              <a:t>, για να λειτουργεί </a:t>
            </a:r>
            <a:r>
              <a:rPr sz="2400" dirty="0">
                <a:solidFill>
                  <a:srgbClr val="FF0000"/>
                </a:solidFill>
                <a:latin typeface="Times New Roman" panose="02020603050405020304" pitchFamily="18" charset="0"/>
                <a:cs typeface="Times New Roman" panose="02020603050405020304" pitchFamily="18" charset="0"/>
              </a:rPr>
              <a:t>αποτελεσματικά</a:t>
            </a:r>
            <a:r>
              <a:rPr sz="2400" dirty="0">
                <a:latin typeface="Times New Roman" panose="02020603050405020304" pitchFamily="18" charset="0"/>
                <a:cs typeface="Times New Roman" panose="02020603050405020304" pitchFamily="18" charset="0"/>
              </a:rPr>
              <a:t>, πρέπει να γνωρίζει τις </a:t>
            </a:r>
            <a:r>
              <a:rPr sz="2400" b="1" dirty="0">
                <a:latin typeface="Times New Roman" panose="02020603050405020304" pitchFamily="18" charset="0"/>
                <a:cs typeface="Times New Roman" panose="02020603050405020304" pitchFamily="18" charset="0"/>
              </a:rPr>
              <a:t>γλωσσικές και δομικές συμβάσεις</a:t>
            </a:r>
            <a:r>
              <a:rPr sz="2400" dirty="0">
                <a:latin typeface="Times New Roman" panose="02020603050405020304" pitchFamily="18" charset="0"/>
                <a:cs typeface="Times New Roman" panose="02020603050405020304" pitchFamily="18" charset="0"/>
              </a:rPr>
              <a:t> των ειδών λόγου (πρβ. τεχνική περιγραφή </a:t>
            </a:r>
            <a:r>
              <a:rPr lang="en-US" altLang="x-none" sz="2400" dirty="0">
                <a:latin typeface="Times New Roman" panose="02020603050405020304" pitchFamily="18" charset="0"/>
                <a:cs typeface="Times New Roman" panose="02020603050405020304" pitchFamily="18" charset="0"/>
              </a:rPr>
              <a:t>Vs </a:t>
            </a:r>
            <a:r>
              <a:rPr sz="2400" dirty="0">
                <a:latin typeface="Times New Roman" panose="02020603050405020304" pitchFamily="18" charset="0"/>
                <a:cs typeface="Times New Roman" panose="02020603050405020304" pitchFamily="18" charset="0"/>
              </a:rPr>
              <a:t>εξιστόρηση)</a:t>
            </a:r>
            <a:endParaRPr lang="en-US" altLang="x-none" sz="2400" dirty="0">
              <a:latin typeface="Times New Roman" panose="02020603050405020304" pitchFamily="18" charset="0"/>
              <a:cs typeface="Times New Roman" panose="02020603050405020304" pitchFamily="18" charset="0"/>
            </a:endParaRPr>
          </a:p>
          <a:p>
            <a:pPr eaLnBrk="1" hangingPunct="1"/>
            <a:endParaRPr dirty="0">
              <a:latin typeface="Times New Roman" panose="02020603050405020304" pitchFamily="18" charset="0"/>
              <a:cs typeface="Times New Roman" panose="02020603050405020304" pitchFamily="18" charset="0"/>
            </a:endParaRPr>
          </a:p>
          <a:p>
            <a:pPr eaLnBrk="1" hangingPunct="1"/>
            <a:endParaRPr lang="en-US" altLang="x-none"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cs typeface="Times New Roman" panose="02020603050405020304" pitchFamily="18" charset="0"/>
            </a:endParaRPr>
          </a:p>
          <a:p>
            <a:pPr eaLnBrk="1" hangingPunct="1"/>
            <a:endParaRPr lang="en-US" altLang="x-none"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cs typeface="Times New Roman" panose="02020603050405020304" pitchFamily="18" charset="0"/>
            </a:endParaRPr>
          </a:p>
          <a:p>
            <a:pPr eaLnBrk="1" hangingPunct="1">
              <a:buNone/>
            </a:pPr>
            <a:endParaRPr sz="20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br>
              <a:rPr kumimoji="0" lang="en-US" sz="3100" b="1" i="1"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4000" b="1" i="0" u="none" strike="noStrike" kern="1200" cap="none" spc="0" normalizeH="0" baseline="0" noProof="0" dirty="0" smtClean="0">
                <a:ln>
                  <a:noFill/>
                </a:ln>
                <a:solidFill>
                  <a:srgbClr val="FF0000"/>
                </a:solidFill>
                <a:effectLst/>
                <a:uLnTx/>
                <a:uFillTx/>
                <a:latin typeface="Times New Roman" panose="02020603050405020304" pitchFamily="18" charset="0"/>
                <a:ea typeface="+mj-ea"/>
                <a:cs typeface="Times New Roman" panose="02020603050405020304" pitchFamily="18" charset="0"/>
              </a:rPr>
              <a:t>Αφήγηση</a:t>
            </a:r>
            <a:r>
              <a:rPr kumimoji="0" lang="el-GR" sz="3100" b="1" i="0" u="none" strike="noStrike" kern="1200" cap="none" spc="0" normalizeH="0" baseline="0" noProof="0" dirty="0" smtClean="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 </a:t>
            </a:r>
            <a:br>
              <a:rPr kumimoji="0" lang="el-GR" sz="4500" b="1" i="0" u="none" strike="noStrike" kern="1200" cap="none" spc="0" normalizeH="0" baseline="0" noProof="0" dirty="0" smtClean="0">
                <a:ln>
                  <a:noFill/>
                </a:ln>
                <a:solidFill>
                  <a:schemeClr val="accent1">
                    <a:satMod val="150000"/>
                  </a:schemeClr>
                </a:solidFill>
                <a:effectLst/>
                <a:uLnTx/>
                <a:uFillTx/>
                <a:latin typeface="+mj-lt"/>
                <a:ea typeface="+mj-ea"/>
                <a:cs typeface="+mj-cs"/>
              </a:rPr>
            </a:br>
            <a:endParaRPr kumimoji="0" lang="el-GR" sz="45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12291" name="2 - Θέση περιεχομένου"/>
          <p:cNvSpPr>
            <a:spLocks noGrp="1"/>
          </p:cNvSpPr>
          <p:nvPr>
            <p:ph idx="1" hasCustomPrompt="1"/>
          </p:nvPr>
        </p:nvSpPr>
        <p:spPr>
          <a:xfrm>
            <a:off x="179388" y="1557338"/>
            <a:ext cx="8785225" cy="5300662"/>
          </a:xfrm>
        </p:spPr>
        <p:txBody>
          <a:bodyPr vert="horz" wrap="square" lIns="54864" tIns="91440" rIns="91440" bIns="45720" anchor="t" anchorCtr="0"/>
          <a:p>
            <a:pPr eaLnBrk="1" hangingPunct="1"/>
            <a:r>
              <a:rPr sz="2800" dirty="0">
                <a:latin typeface="Times New Roman" panose="02020603050405020304" pitchFamily="18" charset="0"/>
                <a:cs typeface="Times New Roman" panose="02020603050405020304" pitchFamily="18" charset="0"/>
              </a:rPr>
              <a:t>Η αφήγηση σε γενικές γραμμές συνίσταται </a:t>
            </a:r>
            <a:r>
              <a:rPr sz="2800" b="1" dirty="0">
                <a:latin typeface="Times New Roman" panose="02020603050405020304" pitchFamily="18" charset="0"/>
                <a:cs typeface="Times New Roman" panose="02020603050405020304" pitchFamily="18" charset="0"/>
              </a:rPr>
              <a:t>στην κωδικοποίηση παρελθοντικών γεγονότων</a:t>
            </a:r>
            <a:r>
              <a:rPr sz="2800" dirty="0">
                <a:latin typeface="Times New Roman" panose="02020603050405020304" pitchFamily="18" charset="0"/>
                <a:cs typeface="Times New Roman" panose="02020603050405020304" pitchFamily="18" charset="0"/>
              </a:rPr>
              <a:t>.</a:t>
            </a:r>
            <a:endParaRPr lang="en-US" altLang="x-none" sz="2800" dirty="0">
              <a:latin typeface="Times New Roman" panose="02020603050405020304" pitchFamily="18" charset="0"/>
              <a:cs typeface="Times New Roman" panose="02020603050405020304" pitchFamily="18" charset="0"/>
            </a:endParaRPr>
          </a:p>
          <a:p>
            <a:pPr eaLnBrk="1" hangingPunct="1">
              <a:buNone/>
            </a:pPr>
            <a:endParaRPr sz="2800" dirty="0">
              <a:latin typeface="Times New Roman" panose="02020603050405020304" pitchFamily="18" charset="0"/>
              <a:cs typeface="Times New Roman" panose="02020603050405020304" pitchFamily="18" charset="0"/>
            </a:endParaRPr>
          </a:p>
          <a:p>
            <a:pPr eaLnBrk="1" hangingPunct="1"/>
            <a:r>
              <a:rPr sz="2800" dirty="0">
                <a:latin typeface="Times New Roman" panose="02020603050405020304" pitchFamily="18" charset="0"/>
                <a:cs typeface="Times New Roman" panose="02020603050405020304" pitchFamily="18" charset="0"/>
              </a:rPr>
              <a:t>Σε αντίθεση με το </a:t>
            </a:r>
            <a:r>
              <a:rPr sz="2800" b="1" dirty="0">
                <a:latin typeface="Times New Roman" panose="02020603050405020304" pitchFamily="18" charset="0"/>
                <a:cs typeface="Times New Roman" panose="02020603050405020304" pitchFamily="18" charset="0"/>
              </a:rPr>
              <a:t>στατικό χαρακτήρα της περιγραφής</a:t>
            </a:r>
            <a:r>
              <a:rPr sz="2800" dirty="0">
                <a:latin typeface="Times New Roman" panose="02020603050405020304" pitchFamily="18" charset="0"/>
                <a:cs typeface="Times New Roman" panose="02020603050405020304" pitchFamily="18" charset="0"/>
              </a:rPr>
              <a:t>, η οποία παρουσιάζει τα αντικείμενά της ουσιαστικά εκτός χρόνου, </a:t>
            </a:r>
            <a:r>
              <a:rPr sz="2800" b="1" dirty="0">
                <a:latin typeface="Times New Roman" panose="02020603050405020304" pitchFamily="18" charset="0"/>
                <a:cs typeface="Times New Roman" panose="02020603050405020304" pitchFamily="18" charset="0"/>
              </a:rPr>
              <a:t>η αφήγηση έχει δυναμικό χαρακτήρα</a:t>
            </a:r>
            <a:r>
              <a:rPr sz="2800" dirty="0">
                <a:latin typeface="Times New Roman" panose="02020603050405020304" pitchFamily="18" charset="0"/>
                <a:cs typeface="Times New Roman" panose="02020603050405020304" pitchFamily="18" charset="0"/>
              </a:rPr>
              <a:t>, καθώς μεταφέρει την </a:t>
            </a:r>
            <a:r>
              <a:rPr sz="2800" dirty="0">
                <a:solidFill>
                  <a:srgbClr val="FF0000"/>
                </a:solidFill>
                <a:latin typeface="Times New Roman" panose="02020603050405020304" pitchFamily="18" charset="0"/>
                <a:cs typeface="Times New Roman" panose="02020603050405020304" pitchFamily="18" charset="0"/>
              </a:rPr>
              <a:t>εξέλιξη </a:t>
            </a:r>
            <a:r>
              <a:rPr sz="2800" dirty="0">
                <a:latin typeface="Times New Roman" panose="02020603050405020304" pitchFamily="18" charset="0"/>
                <a:cs typeface="Times New Roman" panose="02020603050405020304" pitchFamily="18" charset="0"/>
              </a:rPr>
              <a:t>και </a:t>
            </a:r>
            <a:r>
              <a:rPr sz="2800" dirty="0">
                <a:solidFill>
                  <a:srgbClr val="FF0000"/>
                </a:solidFill>
                <a:latin typeface="Times New Roman" panose="02020603050405020304" pitchFamily="18" charset="0"/>
                <a:cs typeface="Times New Roman" panose="02020603050405020304" pitchFamily="18" charset="0"/>
              </a:rPr>
              <a:t>μεταβολή</a:t>
            </a:r>
            <a:r>
              <a:rPr sz="2800" dirty="0">
                <a:latin typeface="Times New Roman" panose="02020603050405020304" pitchFamily="18" charset="0"/>
                <a:cs typeface="Times New Roman" panose="02020603050405020304" pitchFamily="18" charset="0"/>
              </a:rPr>
              <a:t> των γεγονότων.</a:t>
            </a:r>
            <a:endParaRPr lang="en-US" altLang="x-none" sz="2800" dirty="0">
              <a:latin typeface="Times New Roman" panose="02020603050405020304" pitchFamily="18" charset="0"/>
              <a:cs typeface="Times New Roman" panose="02020603050405020304" pitchFamily="18" charset="0"/>
            </a:endParaRPr>
          </a:p>
          <a:p>
            <a:pPr eaLnBrk="1" hangingPunct="1">
              <a:buNone/>
            </a:pPr>
            <a:endParaRPr sz="2800" dirty="0">
              <a:latin typeface="Times New Roman" panose="02020603050405020304" pitchFamily="18" charset="0"/>
              <a:cs typeface="Times New Roman" panose="02020603050405020304" pitchFamily="18" charset="0"/>
            </a:endParaRPr>
          </a:p>
          <a:p>
            <a:pPr eaLnBrk="1" hangingPunct="1"/>
            <a:r>
              <a:rPr sz="2800" dirty="0">
                <a:latin typeface="Times New Roman" panose="02020603050405020304" pitchFamily="18" charset="0"/>
                <a:cs typeface="Times New Roman" panose="02020603050405020304" pitchFamily="18" charset="0"/>
              </a:rPr>
              <a:t>Οι </a:t>
            </a:r>
            <a:r>
              <a:rPr sz="2800" b="1" dirty="0">
                <a:latin typeface="Times New Roman" panose="02020603050405020304" pitchFamily="18" charset="0"/>
                <a:cs typeface="Times New Roman" panose="02020603050405020304" pitchFamily="18" charset="0"/>
              </a:rPr>
              <a:t>επικοινωνιακοί στόχοι της αφήγησης </a:t>
            </a:r>
            <a:r>
              <a:rPr sz="2800" dirty="0">
                <a:latin typeface="Times New Roman" panose="02020603050405020304" pitchFamily="18" charset="0"/>
                <a:cs typeface="Times New Roman" panose="02020603050405020304" pitchFamily="18" charset="0"/>
              </a:rPr>
              <a:t>είναι ποικίλοι και εκτείνονται από τη </a:t>
            </a:r>
            <a:r>
              <a:rPr sz="2800" dirty="0">
                <a:solidFill>
                  <a:srgbClr val="FF0000"/>
                </a:solidFill>
                <a:latin typeface="Times New Roman" panose="02020603050405020304" pitchFamily="18" charset="0"/>
                <a:cs typeface="Times New Roman" panose="02020603050405020304" pitchFamily="18" charset="0"/>
              </a:rPr>
              <a:t>διασκέδαση</a:t>
            </a:r>
            <a:r>
              <a:rPr sz="2800" dirty="0">
                <a:latin typeface="Times New Roman" panose="02020603050405020304" pitchFamily="18" charset="0"/>
                <a:cs typeface="Times New Roman" panose="02020603050405020304" pitchFamily="18" charset="0"/>
              </a:rPr>
              <a:t> έως και την προσπάθεια να </a:t>
            </a:r>
            <a:r>
              <a:rPr sz="2800" dirty="0">
                <a:solidFill>
                  <a:srgbClr val="FF0000"/>
                </a:solidFill>
                <a:latin typeface="Times New Roman" panose="02020603050405020304" pitchFamily="18" charset="0"/>
                <a:cs typeface="Times New Roman" panose="02020603050405020304" pitchFamily="18" charset="0"/>
              </a:rPr>
              <a:t>πεισθεί ο αποδέκτης</a:t>
            </a:r>
            <a:r>
              <a:rPr lang="en-US" altLang="x-none" sz="2800" dirty="0">
                <a:latin typeface="Times New Roman" panose="02020603050405020304" pitchFamily="18" charset="0"/>
                <a:cs typeface="Times New Roman" panose="02020603050405020304" pitchFamily="18" charset="0"/>
              </a:rPr>
              <a:t>.</a:t>
            </a:r>
            <a:endParaRPr lang="en-US" altLang="x-none" sz="2800"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ea typeface="Times New Roman" panose="02020603050405020304"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Λειτουργική μονάδα">
  <a:themeElements>
    <a:clrScheme name="Τήξη">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Λειτουργική μονάδα">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Λειτουργική μονάδα">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Module</Template>
  <TotalTime>0</TotalTime>
  <Words>17484</Words>
  <Application>WPS Presentation</Application>
  <PresentationFormat>Προβολή στην οθόνη (4:3)</PresentationFormat>
  <Paragraphs>373</Paragraphs>
  <Slides>33</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33</vt:i4>
      </vt:variant>
    </vt:vector>
  </HeadingPairs>
  <TitlesOfParts>
    <vt:vector size="45" baseType="lpstr">
      <vt:lpstr>Arial</vt:lpstr>
      <vt:lpstr>SimSun</vt:lpstr>
      <vt:lpstr>Wingdings</vt:lpstr>
      <vt:lpstr>Corbel</vt:lpstr>
      <vt:lpstr>Wingdings 2</vt:lpstr>
      <vt:lpstr>Wingdings 3</vt:lpstr>
      <vt:lpstr>Wingdings 2</vt:lpstr>
      <vt:lpstr>Calibri</vt:lpstr>
      <vt:lpstr>Times New Roman</vt:lpstr>
      <vt:lpstr>Microsoft YaHei</vt:lpstr>
      <vt:lpstr>Arial Unicode MS</vt:lpstr>
      <vt:lpstr>Λειτουργική μονάδα</vt:lpstr>
      <vt:lpstr>Κειμενογλωσσολογία 13ο μάθημα  </vt:lpstr>
      <vt:lpstr>Κριτήρια κειμενικότητας (Beaugrande και Dressler 1981)</vt:lpstr>
      <vt:lpstr>Διακειμενικότητα</vt:lpstr>
      <vt:lpstr>    Διακειμενικότητα   </vt:lpstr>
      <vt:lpstr>PowerPoint 演示文稿</vt:lpstr>
      <vt:lpstr>Διακειμενικότητα</vt:lpstr>
      <vt:lpstr>Διακειμενικότητα</vt:lpstr>
      <vt:lpstr>    Διακειμενικότητα   </vt:lpstr>
      <vt:lpstr> Αφήγηση  </vt:lpstr>
      <vt:lpstr> Δομή αφήγησης (Labov &amp;Waletzky 1967) </vt:lpstr>
      <vt:lpstr>Δομή αφήγησης</vt:lpstr>
      <vt:lpstr>Δομή αφήγησης</vt:lpstr>
      <vt:lpstr>Ο ρόλος του αφηγητή</vt:lpstr>
      <vt:lpstr>Ο ρόλος του αφηγητή</vt:lpstr>
      <vt:lpstr> Επικοινωνιακές περιστάσεις </vt:lpstr>
      <vt:lpstr> Γλωσσικά μέσα (Georgakopoulou 1997) </vt:lpstr>
      <vt:lpstr>    Περιγραφή   </vt:lpstr>
      <vt:lpstr>  Δομές περιγραφής </vt:lpstr>
      <vt:lpstr>Παράδειγμα τυπικής περιγραφής</vt:lpstr>
      <vt:lpstr>Προσωπικές περιγραφές</vt:lpstr>
      <vt:lpstr>Προσωπικές και τυπικές περιγραφές</vt:lpstr>
      <vt:lpstr>  Επικοινωνιακές περιστάσεις  </vt:lpstr>
      <vt:lpstr>  Γλωσσικά μέσα  </vt:lpstr>
      <vt:lpstr> Επιχειρηματολογία </vt:lpstr>
      <vt:lpstr>Το μοντέλο του Toulmin (1958) </vt:lpstr>
      <vt:lpstr>Επιχειρηματολογικές προκείμενες</vt:lpstr>
      <vt:lpstr> Η ιδεολογία στις εγγυητικές προκείμενες </vt:lpstr>
      <vt:lpstr>  Επικοινωνιακές περιστάσεις </vt:lpstr>
      <vt:lpstr>  Γλωσσικά μέσα </vt:lpstr>
      <vt:lpstr> Λογοτεχνία </vt:lpstr>
      <vt:lpstr> Αποδεκτότητα </vt:lpstr>
      <vt:lpstr>Αποδεκτότητα</vt:lpstr>
      <vt:lpstr>Σας ευχαριστώ για την προσοχή σας!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Κειμενογλωσσολογία 1ο μάθημα</dc:title>
  <dc:creator>Μάγια</dc:creator>
  <cp:lastModifiedBy>Teratech</cp:lastModifiedBy>
  <cp:revision>486</cp:revision>
  <dcterms:created xsi:type="dcterms:W3CDTF">2015-09-10T19:01:00Z</dcterms:created>
  <dcterms:modified xsi:type="dcterms:W3CDTF">2026-01-13T19:38:10Z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3C3DD94F13B34EE58CB764FD00DD2BAB_13</vt:lpwstr>
  </property>
  <property fmtid="{D5CDD505-2E9C-101B-9397-08002B2CF9AE}" pid="3" name="KSOProductBuildVer">
    <vt:lpwstr>1033-12.2.0.22549</vt:lpwstr>
  </property>
</Properties>
</file>