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256" r:id="rId2"/>
    <p:sldId id="358" r:id="rId3"/>
    <p:sldId id="359" r:id="rId4"/>
    <p:sldId id="361" r:id="rId5"/>
    <p:sldId id="362" r:id="rId6"/>
    <p:sldId id="363" r:id="rId7"/>
    <p:sldId id="364" r:id="rId8"/>
    <p:sldId id="365" r:id="rId9"/>
    <p:sldId id="366" r:id="rId10"/>
    <p:sldId id="368" r:id="rId11"/>
    <p:sldId id="370" r:id="rId12"/>
    <p:sldId id="418" r:id="rId13"/>
    <p:sldId id="419" r:id="rId14"/>
    <p:sldId id="374" r:id="rId15"/>
    <p:sldId id="399" r:id="rId16"/>
    <p:sldId id="333" r:id="rId17"/>
    <p:sldId id="417" r:id="rId18"/>
    <p:sldId id="421" r:id="rId19"/>
    <p:sldId id="401" r:id="rId20"/>
    <p:sldId id="427" r:id="rId21"/>
    <p:sldId id="428" r:id="rId22"/>
    <p:sldId id="405" r:id="rId23"/>
    <p:sldId id="406" r:id="rId24"/>
    <p:sldId id="408" r:id="rId25"/>
    <p:sldId id="410" r:id="rId26"/>
    <p:sldId id="411" r:id="rId27"/>
    <p:sldId id="420" r:id="rId28"/>
    <p:sldId id="412" r:id="rId29"/>
    <p:sldId id="414" r:id="rId30"/>
    <p:sldId id="416" r:id="rId31"/>
    <p:sldId id="296" r:id="rId32"/>
    <p:sldId id="422" r:id="rId33"/>
    <p:sldId id="423" r:id="rId34"/>
    <p:sldId id="424" r:id="rId35"/>
    <p:sldId id="425" r:id="rId36"/>
    <p:sldId id="426" r:id="rId37"/>
    <p:sldId id="270" r:id="rId38"/>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94B"/>
    <a:srgbClr val="A3FA9C"/>
    <a:srgbClr val="AAE3FC"/>
    <a:srgbClr val="FCB2CE"/>
    <a:srgbClr val="D5ABFF"/>
    <a:srgbClr val="CC99FF"/>
    <a:srgbClr val="047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p:restoredTop sz="94660"/>
  </p:normalViewPr>
  <p:slideViewPr>
    <p:cSldViewPr showGuides="1">
      <p:cViewPr varScale="1">
        <p:scale>
          <a:sx n="59" d="100"/>
          <a:sy n="59" d="100"/>
        </p:scale>
        <p:origin x="1516" y="52"/>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AC548CE5-A1BC-41D6-833B-D16854571CDE}" type="datetimeFigureOut">
              <a:rPr kumimoji="0" lang="el-GR" sz="1200" b="0" i="0" u="none" strike="noStrike" kern="1200" cap="none" spc="0" normalizeH="0" baseline="0" noProof="0">
                <a:ln>
                  <a:noFill/>
                </a:ln>
                <a:solidFill>
                  <a:schemeClr val="tx1"/>
                </a:solidFill>
                <a:effectLst/>
                <a:uLnTx/>
                <a:uFillTx/>
                <a:latin typeface="+mn-lt"/>
                <a:ea typeface="+mn-ea"/>
                <a:cs typeface="+mn-cs"/>
              </a:rPr>
              <a:t>18/12/2023</a:t>
            </a:fld>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dirty="0"/>
              <a:t>Kλικ για επεξεργασία των στυλ του υποδείγματος</a:t>
            </a:r>
          </a:p>
          <a:p>
            <a:pPr lvl="1"/>
            <a:r>
              <a:rPr dirty="0"/>
              <a:t>Δεύτερου επιπέδου</a:t>
            </a:r>
          </a:p>
          <a:p>
            <a:pPr lvl="2"/>
            <a:r>
              <a:rPr dirty="0"/>
              <a:t>Τρίτου επιπέδου</a:t>
            </a:r>
          </a:p>
          <a:p>
            <a:pPr lvl="3"/>
            <a:r>
              <a:rPr dirty="0"/>
              <a:t>Τέταρτου επιπέδου</a:t>
            </a:r>
          </a:p>
          <a:p>
            <a:pPr lvl="4"/>
            <a:r>
              <a:rPr dirty="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p>
            <a:pPr lvl="0" algn="r" eaLnBrk="1" hangingPunct="1">
              <a:buNone/>
            </a:pPr>
            <a:fld id="{9A0DB2DC-4C9A-4742-B13C-FB6460FD3503}" type="slidenum">
              <a:rPr lang="el-GR" altLang="el-GR" sz="1200" dirty="0">
                <a:latin typeface="Calibri" panose="020F0502020204030204" pitchFamily="34" charset="0"/>
              </a:rPr>
              <a:t>‹#›</a:t>
            </a:fld>
            <a:endParaRPr lang="el-GR" altLang="el-GR"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a:solidFill>
              <a:srgbClr val="000000">
                <a:alpha val="100000"/>
              </a:srgbClr>
            </a:solidFill>
            <a:miter lim="800000"/>
          </a:ln>
        </p:spPr>
      </p:sp>
      <p:sp>
        <p:nvSpPr>
          <p:cNvPr id="40963" name="Notes Placeholder 2"/>
          <p:cNvSpPr>
            <a:spLocks noGrp="1"/>
          </p:cNvSpPr>
          <p:nvPr>
            <p:ph type="body" idx="1"/>
          </p:nvPr>
        </p:nvSpPr>
        <p:spPr>
          <a:noFill/>
          <a:ln>
            <a:noFill/>
          </a:ln>
        </p:spPr>
        <p:txBody>
          <a:bodyPr wrap="square" lIns="91440" tIns="45720" rIns="91440" bIns="45720" anchor="t" anchorCtr="0"/>
          <a:lstStyle/>
          <a:p>
            <a:pPr lvl="0"/>
            <a:endParaRPr lang="el-GR" altLang="el-GR" dirty="0"/>
          </a:p>
        </p:txBody>
      </p:sp>
      <p:sp>
        <p:nvSpPr>
          <p:cNvPr id="40964"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el-GR" altLang="el-GR" sz="1200" dirty="0">
                <a:latin typeface="Calibri" panose="020F0502020204030204" pitchFamily="34" charset="0"/>
              </a:rPr>
              <a:t>31</a:t>
            </a:fld>
            <a:endParaRPr lang="el-GR" altLang="el-GR"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ctrTitle" hasCustomPrompt="1"/>
          </p:nvPr>
        </p:nvSpPr>
        <p:spPr>
          <a:xfrm>
            <a:off x="685800" y="3355848"/>
            <a:ext cx="8077200" cy="1673352"/>
          </a:xfrm>
        </p:spPr>
        <p:txBody>
          <a:bodyPr tIns="0" bIns="0" anchor="t"/>
          <a:lstStyle>
            <a:lvl1pPr algn="l">
              <a:defRPr sz="4700" b="1"/>
            </a:lvl1pPr>
          </a:lstStyle>
          <a:p>
            <a:r>
              <a:rPr lang="el-GR"/>
              <a:t>Kλικ για επεξεργασία του τίτλου</a:t>
            </a:r>
            <a:endParaRPr lang="en-US"/>
          </a:p>
        </p:txBody>
      </p:sp>
      <p:sp>
        <p:nvSpPr>
          <p:cNvPr id="3" name="2 - Υπότιτλος"/>
          <p:cNvSpPr>
            <a:spLocks noGrp="1"/>
          </p:cNvSpPr>
          <p:nvPr>
            <p:ph type="subTitle" idx="1" hasCustomPrompt="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37EA847-8A84-4871-ABDD-13A6865F63C6}"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t>‹#›</a:t>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6599238" y="0"/>
            <a:ext cx="46038"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Κατακόρυφος τίτλος"/>
          <p:cNvSpPr>
            <a:spLocks noGrp="1"/>
          </p:cNvSpPr>
          <p:nvPr>
            <p:ph type="title" orient="vert" hasCustomPrompt="1"/>
          </p:nvPr>
        </p:nvSpPr>
        <p:spPr>
          <a:xfrm>
            <a:off x="6781800" y="274640"/>
            <a:ext cx="19050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a:xfrm>
            <a:off x="457200" y="304800"/>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9213C20-A813-4644-95DD-6F9E44839129}"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376988"/>
            <a:ext cx="3836988" cy="365125"/>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t>‹#›</a:t>
            </a:fld>
            <a:endParaRPr lang="el-GR" altLang="el-GR" dirty="0">
              <a:latin typeface="Corbel" panose="020B0503020204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448"/>
            <a:ext cx="8229600" cy="1252728"/>
          </a:xfrm>
        </p:spPr>
        <p:txBody>
          <a:body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2601913"/>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749808" y="118872"/>
            <a:ext cx="8013192" cy="1636776"/>
          </a:xfrm>
        </p:spPr>
        <p:txBody>
          <a:bodyPr tIns="0" rIns="91440" bIns="0" anchor="b"/>
          <a:lstStyle>
            <a:lvl1pPr algn="l">
              <a:defRPr sz="4700" b="1" cap="none" baseline="0"/>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6E95369-E8C3-47A2-AF13-9CB1027773E1}"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t>‹#›</a:t>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hasCustomPrompt="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hasCustomPrompt="1"/>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hasCustomPrompt="1"/>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κειμένου"/>
          <p:cNvSpPr>
            <a:spLocks noGrp="1"/>
          </p:cNvSpPr>
          <p:nvPr>
            <p:ph type="body" sz="quarter" idx="3" hasCustomPrompt="1"/>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hasCustomPrompt="1"/>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bg>
      <p:bgPr>
        <a:solidFill>
          <a:schemeClr val="bg1"/>
        </a:solidFill>
        <a:effectLst/>
      </p:bgPr>
    </p:bg>
    <p:spTree>
      <p:nvGrpSpPr>
        <p:cNvPr id="1" name=""/>
        <p:cNvGrpSpPr/>
        <p:nvPr/>
      </p:nvGrpSpPr>
      <p:grpSpPr>
        <a:xfrm>
          <a:off x="0" y="0"/>
          <a:ext cx="0" cy="0"/>
          <a:chOff x="0" y="0"/>
          <a:chExt cx="0" cy="0"/>
        </a:xfrm>
      </p:grpSpPr>
      <p:sp>
        <p:nvSpPr>
          <p:cNvPr id="9" name="1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814F16C-D4FF-41F5-8140-520EFDBA717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2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3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t>‹#›</a:t>
            </a:fld>
            <a:endParaRPr lang="el-GR" altLang="el-GR" dirty="0">
              <a:latin typeface="Corbel" panose="020B0503020204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7838" y="152400"/>
            <a:ext cx="2523744"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κειμένου"/>
          <p:cNvSpPr>
            <a:spLocks noGrp="1"/>
          </p:cNvSpPr>
          <p:nvPr>
            <p:ph type="body" sz="half" idx="2" hasCustomPrompt="1"/>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12" name="4 - Θέση ημερομηνίας"/>
          <p:cNvSpPr>
            <a:spLocks noGrp="1"/>
          </p:cNvSpPr>
          <p:nvPr>
            <p:ph type="dt" sz="half" idx="1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4A6FFF3F-6953-406A-8D20-5B1A6EA2918F}"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t>‹#›</a:t>
            </a:fld>
            <a:endParaRPr lang="el-GR" altLang="el-GR" dirty="0">
              <a:latin typeface="Corbel" panose="020B0503020204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bg2"/>
        </a:solidFill>
        <a:effectLst/>
      </p:bgPr>
    </p:bg>
    <p:spTree>
      <p:nvGrpSpPr>
        <p:cNvPr id="1" name=""/>
        <p:cNvGrpSpPr/>
        <p:nvPr/>
      </p:nvGrpSpPr>
      <p:grpSpPr>
        <a:xfrm>
          <a:off x="0" y="0"/>
          <a:ext cx="0" cy="0"/>
          <a:chOff x="0" y="0"/>
          <a:chExt cx="0" cy="0"/>
        </a:xfrm>
      </p:grpSpPr>
      <p:sp>
        <p:nvSpPr>
          <p:cNvPr id="9" name="8 - Ορθογώνιο"/>
          <p:cNvSpPr/>
          <p:nvPr/>
        </p:nvSpPr>
        <p:spPr>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4592" y="155448"/>
            <a:ext cx="2525150"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εικόνας"/>
          <p:cNvSpPr>
            <a:spLocks noGrp="1"/>
          </p:cNvSpPr>
          <p:nvPr>
            <p:ph type="pic" idx="1" hasCustomPrompt="1"/>
          </p:nvPr>
        </p:nvSpPr>
        <p:spPr>
          <a:xfrm>
            <a:off x="2903805" y="1484808"/>
            <a:ext cx="6247397" cy="5373192"/>
          </a:xfrm>
          <a:solidFill>
            <a:schemeClr val="bg2">
              <a:shade val="75000"/>
            </a:schemeClr>
          </a:solidFill>
        </p:spPr>
        <p:txBody>
          <a:bodyPr vert="horz" wrap="square" lIns="54864" tIns="9144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3200" b="0" i="0" u="none" strike="noStrike" kern="1200" cap="none" spc="0" normalizeH="0" baseline="0" noProof="0" dirty="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 Θέση κειμένου"/>
          <p:cNvSpPr>
            <a:spLocks noGrp="1"/>
          </p:cNvSpPr>
          <p:nvPr>
            <p:ph type="body" sz="half" idx="2" hasCustomPrompt="1"/>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12" name="4 - Θέση ημερομηνίας"/>
          <p:cNvSpPr>
            <a:spLocks noGrp="1"/>
          </p:cNvSpPr>
          <p:nvPr>
            <p:ph type="dt" sz="half" idx="12"/>
          </p:nvPr>
        </p:nvSpPr>
        <p:spPr>
          <a:xfrm>
            <a:off x="165100" y="1169988"/>
            <a:ext cx="2522538" cy="201613"/>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A08AC5E0-FB89-48F1-887E-2EA89D2EF6E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3035300" y="1169988"/>
            <a:ext cx="5194300" cy="201613"/>
          </a:xfrm>
          <a:prstGeom prst="rect">
            <a:avLst/>
          </a:prstGeom>
        </p:spPr>
        <p:txBody>
          <a:bodyPr vert="horz" lIns="45720" rIns="45720" bIns="0" rtlCol="0" anchor="b"/>
          <a:lstStyle>
            <a:lvl1pPr>
              <a:defRPr>
                <a:solidFill>
                  <a:schemeClr val="bg1">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bg1">
                  <a:shade val="50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339138" y="1169988"/>
            <a:ext cx="733425" cy="201613"/>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t>‹#›</a:t>
            </a:fld>
            <a:endParaRPr lang="el-GR" altLang="el-GR" dirty="0">
              <a:latin typeface="Corbel" panose="020B050302020402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 Ορθογώνιο"/>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6 - Ορθογώνιο"/>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Θέση τίτλου"/>
          <p:cNvSpPr>
            <a:spLocks noGrp="1"/>
          </p:cNvSpPr>
          <p:nvPr>
            <p:ph type="title"/>
          </p:nvPr>
        </p:nvSpPr>
        <p:spPr>
          <a:xfrm>
            <a:off x="457200" y="152400"/>
            <a:ext cx="8229600" cy="1250950"/>
          </a:xfrm>
          <a:prstGeom prst="rect">
            <a:avLst/>
          </a:prstGeom>
        </p:spPr>
        <p:txBody>
          <a:bodyPr vert="horz" lIns="91440" rIns="45720" rtlCol="0" anchor="ctr">
            <a:scene3d>
              <a:camera prst="orthographicFront"/>
              <a:lightRig rig="threePt" dir="t">
                <a:rot lat="0" lon="0" rev="4800000"/>
              </a:lightRig>
            </a:scene3d>
            <a:sp3d prstMaterial="matte">
              <a:bevelT w="50800" h="10160"/>
            </a:sp3d>
          </a:bodyPr>
          <a:lstStyle/>
          <a:p>
            <a:pPr lvl="0"/>
            <a:r>
              <a:rPr dirty="0"/>
              <a:t>Kλικ για επεξεργασία του τίτλου</a:t>
            </a:r>
            <a:endParaRPr lang="en-US" altLang="x-none" dirty="0"/>
          </a:p>
        </p:txBody>
      </p:sp>
      <p:sp>
        <p:nvSpPr>
          <p:cNvPr id="1029" name="2 - Θέση κειμένου"/>
          <p:cNvSpPr>
            <a:spLocks noGrp="1"/>
          </p:cNvSpPr>
          <p:nvPr>
            <p:ph type="body" idx="1"/>
          </p:nvPr>
        </p:nvSpPr>
        <p:spPr>
          <a:xfrm>
            <a:off x="457200" y="1774825"/>
            <a:ext cx="8229600" cy="4625975"/>
          </a:xfrm>
          <a:prstGeom prst="rect">
            <a:avLst/>
          </a:prstGeom>
          <a:noFill/>
          <a:ln w="9525">
            <a:noFill/>
          </a:ln>
        </p:spPr>
        <p:txBody>
          <a:bodyPr lIns="54864" tIns="91440"/>
          <a:lstStyle/>
          <a:p>
            <a:pPr lvl="0"/>
            <a:r>
              <a:rPr lang="el-GR" altLang="el-GR" dirty="0"/>
              <a:t>Kλικ για επεξεργασία των στυλ του υποδείγματος</a:t>
            </a:r>
          </a:p>
          <a:p>
            <a:pPr lvl="1"/>
            <a:r>
              <a:rPr lang="el-GR" altLang="el-GR" dirty="0"/>
              <a:t>Δεύτερου επιπέδου</a:t>
            </a:r>
          </a:p>
          <a:p>
            <a:pPr lvl="2"/>
            <a:r>
              <a:rPr lang="el-GR" altLang="el-GR" dirty="0"/>
              <a:t>Τρίτου επιπέδου</a:t>
            </a:r>
          </a:p>
          <a:p>
            <a:pPr lvl="3"/>
            <a:r>
              <a:rPr lang="el-GR" altLang="el-GR" dirty="0"/>
              <a:t>Τέταρτου επιπέδου</a:t>
            </a:r>
          </a:p>
          <a:p>
            <a:pPr lvl="4"/>
            <a:r>
              <a:rPr lang="el-GR" altLang="el-GR" dirty="0"/>
              <a:t>Πέμπτου επιπέδου</a:t>
            </a:r>
            <a:endParaRPr lang="en-US" altLang="el-GR" dirty="0"/>
          </a:p>
        </p:txBody>
      </p:sp>
      <p:sp>
        <p:nvSpPr>
          <p:cNvPr id="4"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t>18/12/2023</a:t>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lvl1pPr algn="r">
              <a:defRPr sz="1200">
                <a:solidFill>
                  <a:srgbClr val="3F3F3F"/>
                </a:solidFill>
                <a:latin typeface="Corbel" panose="020B0503020204020204" pitchFamily="34" charset="0"/>
              </a:defRPr>
            </a:lvl1pPr>
          </a:lstStyle>
          <a:p>
            <a:pPr lvl="0" eaLnBrk="1" hangingPunct="1">
              <a:buNone/>
            </a:pPr>
            <a:fld id="{9A0DB2DC-4C9A-4742-B13C-FB6460FD3503}" type="slidenum">
              <a:rPr lang="el-GR" altLang="el-GR" dirty="0"/>
              <a:t>‹#›</a:t>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500" b="1" kern="1200">
          <a:solidFill>
            <a:srgbClr val="66AF6C"/>
          </a:solidFill>
          <a:latin typeface="+mj-lt"/>
          <a:ea typeface="+mj-ea"/>
          <a:cs typeface="+mj-cs"/>
        </a:defRPr>
      </a:lvl1pPr>
      <a:lvl2pPr algn="l" rtl="0" eaLnBrk="0" fontAlgn="base" hangingPunct="0">
        <a:spcBef>
          <a:spcPct val="0"/>
        </a:spcBef>
        <a:spcAft>
          <a:spcPct val="0"/>
        </a:spcAft>
        <a:defRPr sz="4500" b="1">
          <a:solidFill>
            <a:srgbClr val="66AF6C"/>
          </a:solidFill>
          <a:latin typeface="Corbel" panose="020B0503020204020204" pitchFamily="34" charset="0"/>
        </a:defRPr>
      </a:lvl2pPr>
      <a:lvl3pPr algn="l" rtl="0" eaLnBrk="0" fontAlgn="base" hangingPunct="0">
        <a:spcBef>
          <a:spcPct val="0"/>
        </a:spcBef>
        <a:spcAft>
          <a:spcPct val="0"/>
        </a:spcAft>
        <a:defRPr sz="4500" b="1">
          <a:solidFill>
            <a:srgbClr val="66AF6C"/>
          </a:solidFill>
          <a:latin typeface="Corbel" panose="020B0503020204020204" pitchFamily="34" charset="0"/>
        </a:defRPr>
      </a:lvl3pPr>
      <a:lvl4pPr algn="l" rtl="0" eaLnBrk="0" fontAlgn="base" hangingPunct="0">
        <a:spcBef>
          <a:spcPct val="0"/>
        </a:spcBef>
        <a:spcAft>
          <a:spcPct val="0"/>
        </a:spcAft>
        <a:defRPr sz="4500" b="1">
          <a:solidFill>
            <a:srgbClr val="66AF6C"/>
          </a:solidFill>
          <a:latin typeface="Corbel" panose="020B0503020204020204" pitchFamily="34" charset="0"/>
        </a:defRPr>
      </a:lvl4pPr>
      <a:lvl5pPr algn="l" rtl="0" eaLnBrk="0" fontAlgn="base" hangingPunct="0">
        <a:spcBef>
          <a:spcPct val="0"/>
        </a:spcBef>
        <a:spcAft>
          <a:spcPct val="0"/>
        </a:spcAft>
        <a:defRPr sz="4500" b="1">
          <a:solidFill>
            <a:srgbClr val="66AF6C"/>
          </a:solidFill>
          <a:latin typeface="Corbel" panose="020B0503020204020204" pitchFamily="34" charset="0"/>
        </a:defRPr>
      </a:lvl5pPr>
      <a:lvl6pPr marL="457200" algn="l" rtl="0" fontAlgn="base">
        <a:spcBef>
          <a:spcPct val="0"/>
        </a:spcBef>
        <a:spcAft>
          <a:spcPct val="0"/>
        </a:spcAft>
        <a:defRPr sz="4500" b="1">
          <a:solidFill>
            <a:srgbClr val="66AF6C"/>
          </a:solidFill>
          <a:latin typeface="Corbel" panose="020B0503020204020204" pitchFamily="34" charset="0"/>
        </a:defRPr>
      </a:lvl6pPr>
      <a:lvl7pPr marL="914400" algn="l" rtl="0" fontAlgn="base">
        <a:spcBef>
          <a:spcPct val="0"/>
        </a:spcBef>
        <a:spcAft>
          <a:spcPct val="0"/>
        </a:spcAft>
        <a:defRPr sz="4500" b="1">
          <a:solidFill>
            <a:srgbClr val="66AF6C"/>
          </a:solidFill>
          <a:latin typeface="Corbel" panose="020B0503020204020204" pitchFamily="34" charset="0"/>
        </a:defRPr>
      </a:lvl7pPr>
      <a:lvl8pPr marL="1371600" algn="l" rtl="0" fontAlgn="base">
        <a:spcBef>
          <a:spcPct val="0"/>
        </a:spcBef>
        <a:spcAft>
          <a:spcPct val="0"/>
        </a:spcAft>
        <a:defRPr sz="4500" b="1">
          <a:solidFill>
            <a:srgbClr val="66AF6C"/>
          </a:solidFill>
          <a:latin typeface="Corbel" panose="020B0503020204020204" pitchFamily="34" charset="0"/>
        </a:defRPr>
      </a:lvl8pPr>
      <a:lvl9pPr marL="1828800" algn="l" rtl="0" fontAlgn="base">
        <a:spcBef>
          <a:spcPct val="0"/>
        </a:spcBef>
        <a:spcAft>
          <a:spcPct val="0"/>
        </a:spcAft>
        <a:defRPr sz="4500" b="1">
          <a:solidFill>
            <a:srgbClr val="66AF6C"/>
          </a:solidFill>
          <a:latin typeface="Corbel" panose="020B0503020204020204" pitchFamily="34" charset="0"/>
        </a:defRPr>
      </a:lvl9pPr>
    </p:titleStyle>
    <p:body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vl6pPr marL="1627505" indent="-182880" algn="l" rtl="0" eaLnBrk="1" latinLnBrk="0" hangingPunct="1">
        <a:spcBef>
          <a:spcPct val="20000"/>
        </a:spcBef>
        <a:buClr>
          <a:schemeClr val="accent6"/>
        </a:buClr>
        <a:buSzPct val="100000"/>
        <a:buFont typeface="Wingdings 2" panose="05020102010507070707"/>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panose="05020102010507070707"/>
        <a:buChar char=""/>
        <a:defRPr kumimoji="0" sz="1800" kern="1200">
          <a:solidFill>
            <a:schemeClr val="tx1"/>
          </a:solidFill>
          <a:latin typeface="+mn-lt"/>
          <a:ea typeface="+mn-ea"/>
          <a:cs typeface="+mn-cs"/>
        </a:defRPr>
      </a:lvl7pPr>
      <a:lvl8pPr marL="2030095" indent="-182880" algn="l" rtl="0" eaLnBrk="1" latinLnBrk="0" hangingPunct="1">
        <a:spcBef>
          <a:spcPct val="20000"/>
        </a:spcBef>
        <a:buClr>
          <a:schemeClr val="accent2"/>
        </a:buClr>
        <a:buFont typeface="Wingdings 2" panose="05020102010507070707" pitchFamily="18" charset="2"/>
        <a:buChar char=""/>
        <a:defRPr kumimoji="0" sz="1800" kern="1200">
          <a:solidFill>
            <a:schemeClr val="tx1"/>
          </a:solidFill>
          <a:latin typeface="+mn-lt"/>
          <a:ea typeface="+mn-ea"/>
          <a:cs typeface="+mn-cs"/>
        </a:defRPr>
      </a:lvl8pPr>
      <a:lvl9pPr marL="2231390" indent="-182880" algn="l" rtl="0" eaLnBrk="1" latinLnBrk="0" hangingPunct="1">
        <a:spcBef>
          <a:spcPct val="20000"/>
        </a:spcBef>
        <a:buClr>
          <a:schemeClr val="accent3"/>
        </a:buClr>
        <a:buFont typeface="Wingdings 2" panose="05020102010507070707"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hasCustomPrompt="1"/>
          </p:nvPr>
        </p:nvSpPr>
        <p:spPr>
          <a:xfrm>
            <a:off x="683568" y="1628800"/>
            <a:ext cx="8077200" cy="1673352"/>
          </a:xfrm>
          <a:noFill/>
          <a:ln>
            <a:noFill/>
          </a:ln>
          <a:effectLst/>
          <a:sp3d prstMaterial="plastic"/>
        </p:spPr>
        <p:txBody>
          <a:bodyPr vert="horz" lIns="91440" tIns="0" rIns="45720" bIns="0" rtlCol="0" anchor="t">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Κειμενογλωσσολογία</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n-US"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1</a:t>
            </a:r>
            <a:r>
              <a:rPr kumimoji="0" lang="en-US" altLang="en-GB" sz="2200" b="1" i="0" u="none" strike="noStrike" kern="1200" cap="none" spc="0" normalizeH="0" baseline="0" noProof="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2</a:t>
            </a:r>
            <a:r>
              <a:rPr kumimoji="0" lang="el-GR" sz="2200" b="1" i="0" u="none" strike="noStrike" kern="1200" cap="none" spc="0" normalizeH="0" baseline="30000" noProof="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a:t>
            </a:r>
            <a:r>
              <a:rPr kumimoji="0" lang="el-GR" sz="2200" b="1" i="0" u="none" strike="noStrike" kern="1200" cap="none" spc="0" normalizeH="0" baseline="0" noProof="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μάθημα </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95536" y="0"/>
            <a:ext cx="8424936"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Κυριολεκτική πραγμάτωση </a:t>
            </a:r>
            <a:b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γλωσσικών πράξεων</a:t>
            </a: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anchor="t" anchorCtr="0" compatLnSpc="1"/>
          <a:lstStyle/>
          <a:p>
            <a:r>
              <a:rPr sz="2400" dirty="0">
                <a:latin typeface="Times New Roman" panose="02020603050405020304" pitchFamily="18" charset="0"/>
                <a:cs typeface="Times New Roman" panose="02020603050405020304" pitchFamily="18" charset="0"/>
              </a:rPr>
              <a:t>Το ίδιο απόσπασμα με την ίδια γλωσσική μορφή μπορεί να επιτελεί διαφορετικές λειτουργίες / γλωσσικές πράξεις, ανάλογα με την </a:t>
            </a:r>
            <a:r>
              <a:rPr sz="2400" b="1" dirty="0">
                <a:latin typeface="Times New Roman" panose="02020603050405020304" pitchFamily="18" charset="0"/>
                <a:cs typeface="Times New Roman" panose="02020603050405020304" pitchFamily="18" charset="0"/>
              </a:rPr>
              <a:t>πρόθεση (προθετικότητα)</a:t>
            </a:r>
            <a:r>
              <a:rPr sz="2400" dirty="0">
                <a:latin typeface="Times New Roman" panose="02020603050405020304" pitchFamily="18" charset="0"/>
                <a:cs typeface="Times New Roman" panose="02020603050405020304" pitchFamily="18" charset="0"/>
              </a:rPr>
              <a:t> που το συνοδεύει και τα </a:t>
            </a:r>
            <a:r>
              <a:rPr sz="2400" b="1" dirty="0">
                <a:latin typeface="Times New Roman" panose="02020603050405020304" pitchFamily="18" charset="0"/>
                <a:cs typeface="Times New Roman" panose="02020603050405020304" pitchFamily="18" charset="0"/>
              </a:rPr>
              <a:t>συμφραζόμενα (περιστασιακότητα)</a:t>
            </a:r>
            <a:r>
              <a:rPr sz="2400" dirty="0">
                <a:latin typeface="Times New Roman" panose="02020603050405020304" pitchFamily="18" charset="0"/>
                <a:cs typeface="Times New Roman" panose="02020603050405020304" pitchFamily="18" charset="0"/>
              </a:rPr>
              <a:t> που το περιστοιχίζουν:</a:t>
            </a:r>
          </a:p>
          <a:p>
            <a:pPr>
              <a:buNone/>
            </a:pP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Πρδ. </a:t>
            </a:r>
            <a:r>
              <a:rPr sz="2400" b="1" i="1" dirty="0">
                <a:latin typeface="Times New Roman" panose="02020603050405020304" pitchFamily="18" charset="0"/>
                <a:cs typeface="Times New Roman" panose="02020603050405020304" pitchFamily="18" charset="0"/>
              </a:rPr>
              <a:t>Το παράθυρο είναι ανοικτό.</a:t>
            </a:r>
          </a:p>
          <a:p>
            <a:pPr>
              <a:buNone/>
            </a:pP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μπορεί να έχει </a:t>
            </a:r>
            <a:r>
              <a:rPr sz="2400" b="1" dirty="0">
                <a:latin typeface="Times New Roman" panose="02020603050405020304" pitchFamily="18" charset="0"/>
                <a:cs typeface="Times New Roman" panose="02020603050405020304" pitchFamily="18" charset="0"/>
              </a:rPr>
              <a:t>αναφορική λειτουργία</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δηλωτική γλωσσική πράξη</a:t>
            </a:r>
            <a:r>
              <a:rPr sz="2400" dirty="0">
                <a:latin typeface="Times New Roman" panose="02020603050405020304" pitchFamily="18" charset="0"/>
                <a:cs typeface="Times New Roman" panose="02020603050405020304" pitchFamily="18" charset="0"/>
              </a:rPr>
              <a:t>)</a:t>
            </a:r>
          </a:p>
          <a:p>
            <a:pPr>
              <a:buNone/>
            </a:pPr>
            <a:r>
              <a:rPr sz="2400" dirty="0">
                <a:latin typeface="Times New Roman" panose="02020603050405020304" pitchFamily="18" charset="0"/>
                <a:cs typeface="Times New Roman" panose="02020603050405020304" pitchFamily="18" charset="0"/>
              </a:rPr>
              <a:t>όταν λ.χ. ένας αστυνομικός αφηγείται ή περιγράφει υπηρεσιακά </a:t>
            </a:r>
          </a:p>
          <a:p>
            <a:pPr>
              <a:buNone/>
            </a:pPr>
            <a:r>
              <a:rPr sz="2400" dirty="0">
                <a:latin typeface="Times New Roman" panose="02020603050405020304" pitchFamily="18" charset="0"/>
                <a:cs typeface="Times New Roman" panose="02020603050405020304" pitchFamily="18" charset="0"/>
              </a:rPr>
              <a:t>σε έναν ανώτερό του μέσω ασυρμάτου την κατάσταση που αντικρίζει</a:t>
            </a:r>
          </a:p>
          <a:p>
            <a:pPr>
              <a:buNone/>
            </a:pPr>
            <a:r>
              <a:rPr sz="2400" dirty="0">
                <a:latin typeface="Times New Roman" panose="02020603050405020304" pitchFamily="18" charset="0"/>
                <a:cs typeface="Times New Roman" panose="02020603050405020304" pitchFamily="18" charset="0"/>
              </a:rPr>
              <a:t>στο δωμάτιο όπου έγινε ένας φόνος: </a:t>
            </a:r>
          </a:p>
          <a:p>
            <a:pPr>
              <a:buNone/>
            </a:pPr>
            <a:r>
              <a:rPr sz="2400" b="1" i="1" dirty="0">
                <a:latin typeface="Times New Roman" panose="02020603050405020304" pitchFamily="18" charset="0"/>
                <a:cs typeface="Times New Roman" panose="02020603050405020304" pitchFamily="18" charset="0"/>
              </a:rPr>
              <a:t>Το παράθυρο είναι ανοικτό.</a:t>
            </a:r>
            <a:r>
              <a:rPr sz="2400" i="1" dirty="0">
                <a:latin typeface="Times New Roman" panose="02020603050405020304" pitchFamily="18" charset="0"/>
                <a:cs typeface="Times New Roman" panose="02020603050405020304" pitchFamily="18" charset="0"/>
              </a:rPr>
              <a:t> Τα τζάμια σπασμένα. Τα βιβλία ριγμένα</a:t>
            </a:r>
          </a:p>
          <a:p>
            <a:pPr>
              <a:buNone/>
            </a:pPr>
            <a:r>
              <a:rPr sz="2400" i="1" dirty="0">
                <a:latin typeface="Times New Roman" panose="02020603050405020304" pitchFamily="18" charset="0"/>
                <a:cs typeface="Times New Roman" panose="02020603050405020304" pitchFamily="18" charset="0"/>
              </a:rPr>
              <a:t> όλα στο πάτωμα. Το στρώμα αναποδογυρισμένο. </a:t>
            </a:r>
          </a:p>
          <a:p>
            <a:pPr>
              <a:buNone/>
            </a:pP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95536" y="0"/>
            <a:ext cx="8424936"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Πλάγια πραγμάτωση </a:t>
            </a:r>
            <a:b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γλωσσικών πράξεων</a:t>
            </a: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anchor="t" anchorCtr="0" compatLnSpc="1"/>
          <a:lstStyle/>
          <a:p>
            <a:pPr>
              <a:buNone/>
            </a:pPr>
            <a:r>
              <a:rPr sz="2400" dirty="0">
                <a:latin typeface="Times New Roman" panose="02020603050405020304" pitchFamily="18" charset="0"/>
                <a:cs typeface="Times New Roman" panose="02020603050405020304" pitchFamily="18" charset="0"/>
              </a:rPr>
              <a:t>Πρδ. </a:t>
            </a:r>
            <a:r>
              <a:rPr sz="2400" b="1" i="1" dirty="0">
                <a:latin typeface="Times New Roman" panose="02020603050405020304" pitchFamily="18" charset="0"/>
                <a:cs typeface="Times New Roman" panose="02020603050405020304" pitchFamily="18" charset="0"/>
              </a:rPr>
              <a:t>Το παράθυρο είναι ανοικτό.</a:t>
            </a:r>
          </a:p>
          <a:p>
            <a:pPr>
              <a:buNone/>
            </a:pP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μπορεί να λειτουργήσει και ως </a:t>
            </a:r>
            <a:r>
              <a:rPr sz="2400" b="1" dirty="0">
                <a:latin typeface="Times New Roman" panose="02020603050405020304" pitchFamily="18" charset="0"/>
                <a:cs typeface="Times New Roman" panose="02020603050405020304" pitchFamily="18" charset="0"/>
              </a:rPr>
              <a:t>προτροπή/προσταγή</a:t>
            </a:r>
            <a:r>
              <a:rPr sz="2400" dirty="0">
                <a:latin typeface="Times New Roman" panose="02020603050405020304" pitchFamily="18" charset="0"/>
                <a:cs typeface="Times New Roman" panose="02020603050405020304" pitchFamily="18" charset="0"/>
              </a:rPr>
              <a:t> να κλείσει το παράθυρο [</a:t>
            </a:r>
            <a:r>
              <a:rPr sz="2400" dirty="0">
                <a:solidFill>
                  <a:srgbClr val="FF0000"/>
                </a:solidFill>
                <a:latin typeface="Times New Roman" panose="02020603050405020304" pitchFamily="18" charset="0"/>
                <a:cs typeface="Times New Roman" panose="02020603050405020304" pitchFamily="18" charset="0"/>
              </a:rPr>
              <a:t>ΠΑΡΑ τη ΣΥΜΒΑΤΙΚΗ ΚΑΙ ΧΑΡΑΚΤΗΡΙΣΤΙΚΗ χρήση </a:t>
            </a:r>
            <a:r>
              <a:rPr sz="2400" b="1" dirty="0">
                <a:solidFill>
                  <a:srgbClr val="FF0000"/>
                </a:solidFill>
                <a:latin typeface="Times New Roman" panose="02020603050405020304" pitchFamily="18" charset="0"/>
                <a:cs typeface="Times New Roman" panose="02020603050405020304" pitchFamily="18" charset="0"/>
              </a:rPr>
              <a:t>οριστικής έγκλισης</a:t>
            </a:r>
            <a:r>
              <a:rPr sz="2400" dirty="0">
                <a:solidFill>
                  <a:srgbClr val="FF0000"/>
                </a:solidFill>
                <a:latin typeface="Times New Roman" panose="02020603050405020304" pitchFamily="18" charset="0"/>
                <a:cs typeface="Times New Roman" panose="02020603050405020304" pitchFamily="18" charset="0"/>
              </a:rPr>
              <a:t> και τρίτου ενικού προσώπου</a:t>
            </a:r>
            <a:r>
              <a:rPr sz="2400" dirty="0">
                <a:latin typeface="Times New Roman" panose="02020603050405020304" pitchFamily="18" charset="0"/>
                <a:cs typeface="Times New Roman" panose="02020603050405020304" pitchFamily="18" charset="0"/>
              </a:rPr>
              <a:t>]</a:t>
            </a:r>
          </a:p>
          <a:p>
            <a:r>
              <a:rPr sz="2400" dirty="0">
                <a:latin typeface="Times New Roman" panose="02020603050405020304" pitchFamily="18" charset="0"/>
                <a:cs typeface="Times New Roman" panose="02020603050405020304" pitchFamily="18" charset="0"/>
              </a:rPr>
              <a:t>αν φανταστούμε να το απευθύνει ένας φοιτητής προς έναν άλλο </a:t>
            </a:r>
            <a:r>
              <a:rPr lang="en-US" altLang="x-none" sz="2400" dirty="0">
                <a:latin typeface="Times New Roman" panose="02020603050405020304" pitchFamily="18" charset="0"/>
                <a:cs typeface="Times New Roman" panose="02020603050405020304" pitchFamily="18" charset="0"/>
              </a:rPr>
              <a:t>o</a:t>
            </a:r>
            <a:r>
              <a:rPr sz="2400" dirty="0">
                <a:latin typeface="Times New Roman" panose="02020603050405020304" pitchFamily="18" charset="0"/>
                <a:cs typeface="Times New Roman" panose="02020603050405020304" pitchFamily="18" charset="0"/>
              </a:rPr>
              <a:t> οποίος είναι κοντά σε ένα ανοικτό παράθυρο που φέρνει ψύχρα</a:t>
            </a:r>
          </a:p>
          <a:p>
            <a:pPr>
              <a:buNone/>
            </a:pP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Η λειτουργία αυτή </a:t>
            </a:r>
            <a:r>
              <a:rPr sz="2400" b="1" dirty="0">
                <a:latin typeface="Times New Roman" panose="02020603050405020304" pitchFamily="18" charset="0"/>
                <a:cs typeface="Times New Roman" panose="02020603050405020304" pitchFamily="18" charset="0"/>
              </a:rPr>
              <a:t>ΔΕΝ</a:t>
            </a:r>
            <a:r>
              <a:rPr sz="2400" dirty="0">
                <a:latin typeface="Times New Roman" panose="02020603050405020304" pitchFamily="18" charset="0"/>
                <a:cs typeface="Times New Roman" panose="02020603050405020304" pitchFamily="18" charset="0"/>
              </a:rPr>
              <a:t> είναι ευθυγραμμισμένη με </a:t>
            </a:r>
            <a:r>
              <a:rPr sz="2400" b="1" dirty="0">
                <a:latin typeface="Times New Roman" panose="02020603050405020304" pitchFamily="18" charset="0"/>
                <a:cs typeface="Times New Roman" panose="02020603050405020304" pitchFamily="18" charset="0"/>
              </a:rPr>
              <a:t>τα συμβατικά μέσα που συνήθως και χαρακτηριστικά χρησιμοποιούνται για την επιτέλεση κατευθυντικών γλωσσικών πράξεων</a:t>
            </a:r>
            <a:r>
              <a:rPr sz="2400" dirty="0">
                <a:latin typeface="Times New Roman" panose="02020603050405020304" pitchFamily="18" charset="0"/>
                <a:cs typeface="Times New Roman" panose="02020603050405020304" pitchFamily="18" charset="0"/>
              </a:rPr>
              <a:t> (όπως λ.χ. είναι η </a:t>
            </a:r>
            <a:r>
              <a:rPr sz="2400" i="1" dirty="0">
                <a:latin typeface="Times New Roman" panose="02020603050405020304" pitchFamily="18" charset="0"/>
                <a:cs typeface="Times New Roman" panose="02020603050405020304" pitchFamily="18" charset="0"/>
              </a:rPr>
              <a:t>προστακτική έγκλιση</a:t>
            </a:r>
            <a:r>
              <a:rPr sz="2400" dirty="0">
                <a:latin typeface="Times New Roman" panose="02020603050405020304" pitchFamily="18" charset="0"/>
                <a:cs typeface="Times New Roman" panose="02020603050405020304" pitchFamily="18" charset="0"/>
              </a:rPr>
              <a:t>)</a:t>
            </a:r>
          </a:p>
          <a:p>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sym typeface="Wingdings" panose="05000000000000000000" pitchFamily="2" charset="2"/>
              </a:rPr>
              <a:t></a:t>
            </a:r>
            <a:r>
              <a:rPr sz="2400" b="1" dirty="0">
                <a:latin typeface="Times New Roman" panose="02020603050405020304" pitchFamily="18" charset="0"/>
                <a:cs typeface="Times New Roman" panose="02020603050405020304" pitchFamily="18" charset="0"/>
                <a:sym typeface="Wingdings" panose="05000000000000000000" pitchFamily="2" charset="2"/>
              </a:rPr>
              <a:t> </a:t>
            </a:r>
            <a:r>
              <a:rPr sz="2400" b="1" i="1" dirty="0">
                <a:latin typeface="Times New Roman" panose="02020603050405020304" pitchFamily="18" charset="0"/>
                <a:cs typeface="Times New Roman" panose="02020603050405020304" pitchFamily="18" charset="0"/>
              </a:rPr>
              <a:t>πλάγια</a:t>
            </a:r>
            <a:r>
              <a:rPr sz="2400" b="1" dirty="0">
                <a:latin typeface="Times New Roman" panose="02020603050405020304" pitchFamily="18" charset="0"/>
                <a:cs typeface="Times New Roman" panose="02020603050405020304" pitchFamily="18" charset="0"/>
              </a:rPr>
              <a:t> γλωσσική πράξη </a:t>
            </a:r>
            <a:r>
              <a:rPr lang="en-US" altLang="x-none" sz="2400" b="1" dirty="0">
                <a:latin typeface="Times New Roman" panose="02020603050405020304" pitchFamily="18" charset="0"/>
                <a:cs typeface="Times New Roman" panose="02020603050405020304" pitchFamily="18" charset="0"/>
              </a:rPr>
              <a:t>‘</a:t>
            </a:r>
            <a:r>
              <a:rPr sz="2400" b="1" i="1" dirty="0">
                <a:latin typeface="Times New Roman" panose="02020603050405020304" pitchFamily="18" charset="0"/>
                <a:cs typeface="Times New Roman" panose="02020603050405020304" pitchFamily="18" charset="0"/>
              </a:rPr>
              <a:t>κλείσε το παράθυρο</a:t>
            </a:r>
            <a:r>
              <a:rPr lang="en-US" altLang="x-none" sz="2400" b="1" i="1" dirty="0">
                <a:latin typeface="Times New Roman" panose="02020603050405020304" pitchFamily="18" charset="0"/>
                <a:cs typeface="Times New Roman" panose="02020603050405020304" pitchFamily="18" charset="0"/>
              </a:rPr>
              <a:t>’</a:t>
            </a:r>
            <a:endParaRPr sz="2400" b="1" dirty="0">
              <a:latin typeface="Times New Roman" panose="02020603050405020304" pitchFamily="18" charset="0"/>
              <a:cs typeface="Times New Roman" panose="02020603050405020304" pitchFamily="18" charset="0"/>
            </a:endParaRPr>
          </a:p>
          <a:p>
            <a:pPr>
              <a:buNone/>
            </a:pP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Προθετικότητα</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και συνεκτικότητα </a:t>
            </a: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32771" name="2 - Θέση περιεχομένου"/>
          <p:cNvSpPr>
            <a:spLocks noGrp="1"/>
          </p:cNvSpPr>
          <p:nvPr>
            <p:ph idx="1" hasCustomPrompt="1"/>
          </p:nvPr>
        </p:nvSpPr>
        <p:spPr bwMode="auto">
          <a:xfrm>
            <a:off x="0" y="1484313"/>
            <a:ext cx="9144000" cy="5373687"/>
          </a:xfrm>
          <a:ln/>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Κατά την εξέλιξη ενός κειμένου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ποικίλες γλωσσικές πράξεις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διαδέχονται η μία την άλλη,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συσχετιζόμενες συνεκτικά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μεταξύ τους, </a:t>
            </a:r>
            <a:r>
              <a:rPr kumimoji="0" lang="el-GR" sz="20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βάσει </a:t>
            </a:r>
            <a:r>
              <a:rPr kumimoji="0" 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γνωστικών σχημάτων</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Πότε τελειώνεις το μάθημα; θα περάσω να σε πάρω</a:t>
            </a:r>
            <a:endParaRPr kumimoji="0" lang="el-GR"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δεύτερο απόσπασμα πραγματώνει μια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δεσμευτική πράξη υπόσχεσης</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αιτιολογεί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την πραγμάτωση της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ερώτησης</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στο πρώτο απόσπασμα.</a:t>
            </a: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παράφραση</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είναι περίπου η εξής: «Ο λόγος που σε ρωτώ πότε τελειώνεις το μάθημα είναι ότι θέλω να περάσω να σε πάρω».</a:t>
            </a: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αιτιολογική</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σχέση μεταξύ των δύο διαδοχικών γλωσσικών πράξεων (ερώτησης και υπόσχεσης) μπορεί να εκφραστεί από τον </a:t>
            </a:r>
            <a:r>
              <a:rPr kumimoji="0" lang="el-GR"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συνοχικό</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δείκτη σύζευξης </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επειδή</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a:t>
            </a:r>
            <a:r>
              <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επειδή</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δεν εκφράζει αιτιολογική σχέση που εντοπίζεται στο </a:t>
            </a:r>
            <a:r>
              <a:rPr kumimoji="0" 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φυσικό κόσμο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(όπως λ.χ. στο απόσπασμα «Η βεράντα έχει νερά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επειδή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έβρεξε»), αλλά δικαιολογεί τον τρόπο της διαδοχής των γλωσσικών πράξεων στον </a:t>
            </a:r>
            <a:r>
              <a:rPr kumimoji="0" lang="el-GR" sz="2000" b="1"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κειμενικό</a:t>
            </a:r>
            <a:r>
              <a:rPr kumimoji="0" 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κόσμο</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[ΡΩΤΩ επειδή ΥΠΟΣΧΟΜΑΙ]</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 παιδιά φεύγουν νωρίς αύριο. Η μάνα μου θα λείπει </a:t>
            </a:r>
            <a:r>
              <a:rPr kumimoji="0" lang="el-GR"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[ΖΗΤΩ επειδή ΠΛΗΡΟΦΟΡΩ]</a:t>
            </a:r>
            <a:endPar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 calcmode="lin" valueType="num">
                                      <p:cBhvr additive="base">
                                        <p:cTn id="7"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1">
                                            <p:txEl>
                                              <p:pRg st="4" end="4"/>
                                            </p:txEl>
                                          </p:spTgt>
                                        </p:tgtEl>
                                        <p:attrNameLst>
                                          <p:attrName>style.visibility</p:attrName>
                                        </p:attrNameLst>
                                      </p:cBhvr>
                                      <p:to>
                                        <p:strVal val="visible"/>
                                      </p:to>
                                    </p:set>
                                    <p:anim calcmode="lin" valueType="num">
                                      <p:cBhvr additive="base">
                                        <p:cTn id="13"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2771">
                                            <p:txEl>
                                              <p:pRg st="5" end="5"/>
                                            </p:txEl>
                                          </p:spTgt>
                                        </p:tgtEl>
                                        <p:attrNameLst>
                                          <p:attrName>style.visibility</p:attrName>
                                        </p:attrNameLst>
                                      </p:cBhvr>
                                      <p:to>
                                        <p:strVal val="visible"/>
                                      </p:to>
                                    </p:set>
                                    <p:anim calcmode="lin" valueType="num">
                                      <p:cBhvr additive="base">
                                        <p:cTn id="17" dur="5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771">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2771">
                                            <p:txEl>
                                              <p:pRg st="6" end="6"/>
                                            </p:txEl>
                                          </p:spTgt>
                                        </p:tgtEl>
                                        <p:attrNameLst>
                                          <p:attrName>style.visibility</p:attrName>
                                        </p:attrNameLst>
                                      </p:cBhvr>
                                      <p:to>
                                        <p:strVal val="visible"/>
                                      </p:to>
                                    </p:set>
                                    <p:anim calcmode="lin" valueType="num">
                                      <p:cBhvr additive="base">
                                        <p:cTn id="21" dur="5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2771">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2771">
                                            <p:txEl>
                                              <p:pRg st="7" end="7"/>
                                            </p:txEl>
                                          </p:spTgt>
                                        </p:tgtEl>
                                        <p:attrNameLst>
                                          <p:attrName>style.visibility</p:attrName>
                                        </p:attrNameLst>
                                      </p:cBhvr>
                                      <p:to>
                                        <p:strVal val="visible"/>
                                      </p:to>
                                    </p:set>
                                    <p:anim calcmode="lin" valueType="num">
                                      <p:cBhvr additive="base">
                                        <p:cTn id="25" dur="500" fill="hold"/>
                                        <p:tgtEl>
                                          <p:spTgt spid="32771">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1">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2771">
                                            <p:txEl>
                                              <p:pRg st="9" end="9"/>
                                            </p:txEl>
                                          </p:spTgt>
                                        </p:tgtEl>
                                        <p:attrNameLst>
                                          <p:attrName>style.visibility</p:attrName>
                                        </p:attrNameLst>
                                      </p:cBhvr>
                                      <p:to>
                                        <p:strVal val="visible"/>
                                      </p:to>
                                    </p:set>
                                    <p:anim calcmode="lin" valueType="num">
                                      <p:cBhvr additive="base">
                                        <p:cTn id="29" dur="500" fill="hold"/>
                                        <p:tgtEl>
                                          <p:spTgt spid="32771">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277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Προθετικότητα</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και συνεκτικότητα</a:t>
            </a:r>
          </a:p>
        </p:txBody>
      </p:sp>
      <p:sp>
        <p:nvSpPr>
          <p:cNvPr id="3" name="2 - Θέση περιεχομένου"/>
          <p:cNvSpPr>
            <a:spLocks noGrp="1"/>
          </p:cNvSpPr>
          <p:nvPr>
            <p:ph idx="1" hasCustomPrompt="1"/>
          </p:nvPr>
        </p:nvSpPr>
        <p:spPr>
          <a:xfrm>
            <a:off x="179388" y="1557338"/>
            <a:ext cx="8785225" cy="5300662"/>
          </a:xfrm>
          <a:ln/>
        </p:spPr>
        <p:txBody>
          <a:bodyPr vert="horz" wrap="square" lIns="54864" tIns="91440" rIns="91440" bIns="45720" anchor="t" anchorCtr="0"/>
          <a:lstStyle/>
          <a:p>
            <a:r>
              <a:rPr lang="el-GR" altLang="el-GR" sz="2000" dirty="0">
                <a:latin typeface="Times New Roman" panose="02020603050405020304" pitchFamily="18" charset="0"/>
                <a:cs typeface="Times New Roman" panose="02020603050405020304" pitchFamily="18" charset="0"/>
              </a:rPr>
              <a:t>Αν δε λάβουμε υπόψη μας </a:t>
            </a:r>
            <a:r>
              <a:rPr lang="el-GR" altLang="el-GR" sz="2400" b="1" dirty="0">
                <a:latin typeface="Times New Roman" panose="02020603050405020304" pitchFamily="18" charset="0"/>
                <a:cs typeface="Times New Roman" panose="02020603050405020304" pitchFamily="18" charset="0"/>
              </a:rPr>
              <a:t>την ιδιαίτερη λειτουργία </a:t>
            </a:r>
            <a:r>
              <a:rPr lang="el-GR" altLang="el-GR" sz="2000" b="1" dirty="0">
                <a:latin typeface="Times New Roman" panose="02020603050405020304" pitchFamily="18" charset="0"/>
                <a:cs typeface="Times New Roman" panose="02020603050405020304" pitchFamily="18" charset="0"/>
              </a:rPr>
              <a:t>κάθε κειμενικού αποσπάσματο</a:t>
            </a:r>
            <a:r>
              <a:rPr lang="el-GR" altLang="el-GR" sz="2000" dirty="0">
                <a:latin typeface="Times New Roman" panose="02020603050405020304" pitchFamily="18" charset="0"/>
                <a:cs typeface="Times New Roman" panose="02020603050405020304" pitchFamily="18" charset="0"/>
              </a:rPr>
              <a:t>ς </a:t>
            </a:r>
            <a:r>
              <a:rPr lang="el-GR" altLang="el-GR" sz="2000" dirty="0">
                <a:solidFill>
                  <a:srgbClr val="FF0000"/>
                </a:solidFill>
                <a:latin typeface="Times New Roman" panose="02020603050405020304" pitchFamily="18" charset="0"/>
                <a:cs typeface="Times New Roman" panose="02020603050405020304" pitchFamily="18" charset="0"/>
              </a:rPr>
              <a:t>στο πλαίσιο των συμφραζομένων </a:t>
            </a:r>
            <a:r>
              <a:rPr lang="el-GR" altLang="el-GR" sz="2000" dirty="0">
                <a:latin typeface="Times New Roman" panose="02020603050405020304" pitchFamily="18" charset="0"/>
                <a:cs typeface="Times New Roman" panose="02020603050405020304" pitchFamily="18" charset="0"/>
              </a:rPr>
              <a:t>όπου είναι ενταγμένο, τότε είναι πιθανό να μην καταφέρουμε να ανακαλύψουμε </a:t>
            </a:r>
            <a:r>
              <a:rPr lang="el-GR" altLang="el-GR" sz="2400" b="1" dirty="0">
                <a:latin typeface="Times New Roman" panose="02020603050405020304" pitchFamily="18" charset="0"/>
                <a:cs typeface="Times New Roman" panose="02020603050405020304" pitchFamily="18" charset="0"/>
              </a:rPr>
              <a:t>την κειμενική του ενότητα. </a:t>
            </a:r>
          </a:p>
          <a:p>
            <a:endParaRPr lang="el-GR" altLang="el-GR" sz="2000" dirty="0">
              <a:latin typeface="Times New Roman" panose="02020603050405020304" pitchFamily="18" charset="0"/>
              <a:cs typeface="Times New Roman" panose="02020603050405020304" pitchFamily="18" charset="0"/>
            </a:endParaRPr>
          </a:p>
          <a:p>
            <a:pPr>
              <a:buNone/>
            </a:pPr>
            <a:r>
              <a:rPr lang="el-GR" altLang="el-GR" sz="2000" dirty="0">
                <a:latin typeface="Times New Roman" panose="02020603050405020304" pitchFamily="18" charset="0"/>
                <a:cs typeface="Times New Roman" panose="02020603050405020304" pitchFamily="18" charset="0"/>
              </a:rPr>
              <a:t>Πρδ. </a:t>
            </a:r>
            <a:r>
              <a:rPr lang="el-GR" altLang="el-GR" sz="2000" b="1" i="1" dirty="0">
                <a:latin typeface="Times New Roman" panose="02020603050405020304" pitchFamily="18" charset="0"/>
                <a:cs typeface="Times New Roman" panose="02020603050405020304" pitchFamily="18" charset="0"/>
              </a:rPr>
              <a:t>Το παράθυρο είναι ανοικτό. Εγώ δε φτάνω.</a:t>
            </a:r>
          </a:p>
          <a:p>
            <a:pPr>
              <a:buNone/>
            </a:pPr>
            <a:r>
              <a:rPr lang="el-GR" altLang="el-GR" sz="2000" dirty="0">
                <a:latin typeface="Times New Roman" panose="02020603050405020304" pitchFamily="18" charset="0"/>
                <a:cs typeface="Times New Roman" panose="02020603050405020304" pitchFamily="18" charset="0"/>
              </a:rPr>
              <a:t> </a:t>
            </a:r>
          </a:p>
          <a:p>
            <a:r>
              <a:rPr lang="el-GR" altLang="el-GR" sz="2400" dirty="0">
                <a:latin typeface="Times New Roman" panose="02020603050405020304" pitchFamily="18" charset="0"/>
                <a:cs typeface="Times New Roman" panose="02020603050405020304" pitchFamily="18" charset="0"/>
              </a:rPr>
              <a:t>Πρόκειται για μία ακατανόητη και α-νόητη συμπαράθεση δύο προτάσεων που αναφέρονται </a:t>
            </a:r>
            <a:r>
              <a:rPr lang="el-GR" altLang="el-GR" sz="2400" dirty="0">
                <a:latin typeface="Times New Roman" panose="02020603050405020304" pitchFamily="18" charset="0"/>
                <a:ea typeface="Times New Roman" panose="02020603050405020304" pitchFamily="18" charset="0"/>
              </a:rPr>
              <a:t>—</a:t>
            </a:r>
            <a:r>
              <a:rPr lang="el-GR" altLang="el-GR" sz="2400" dirty="0">
                <a:latin typeface="Times New Roman" panose="02020603050405020304" pitchFamily="18" charset="0"/>
                <a:cs typeface="Times New Roman" panose="02020603050405020304" pitchFamily="18" charset="0"/>
              </a:rPr>
              <a:t>χωρίς προφανή λόγο</a:t>
            </a:r>
            <a:r>
              <a:rPr lang="el-GR" altLang="el-GR" sz="2400" dirty="0">
                <a:latin typeface="Times New Roman" panose="02020603050405020304" pitchFamily="18" charset="0"/>
                <a:ea typeface="Times New Roman" panose="02020603050405020304" pitchFamily="18" charset="0"/>
              </a:rPr>
              <a:t>—</a:t>
            </a:r>
            <a:r>
              <a:rPr lang="el-GR" altLang="el-GR" sz="2400" dirty="0">
                <a:latin typeface="Times New Roman" panose="02020603050405020304" pitchFamily="18" charset="0"/>
                <a:cs typeface="Times New Roman" panose="02020603050405020304" pitchFamily="18" charset="0"/>
              </a:rPr>
              <a:t> σε δύο καταστάσεις του κόσμου.</a:t>
            </a:r>
          </a:p>
          <a:p>
            <a:endParaRPr lang="el-GR" altLang="el-GR" sz="24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Η </a:t>
            </a:r>
            <a:r>
              <a:rPr lang="el-GR" altLang="el-GR" sz="2400" b="1" dirty="0">
                <a:latin typeface="Times New Roman" panose="02020603050405020304" pitchFamily="18" charset="0"/>
                <a:cs typeface="Times New Roman" panose="02020603050405020304" pitchFamily="18" charset="0"/>
              </a:rPr>
              <a:t>συνεκτικότητά</a:t>
            </a:r>
            <a:r>
              <a:rPr lang="el-GR" altLang="el-GR" sz="2400" dirty="0">
                <a:latin typeface="Times New Roman" panose="02020603050405020304" pitchFamily="18" charset="0"/>
                <a:cs typeface="Times New Roman" panose="02020603050405020304" pitchFamily="18" charset="0"/>
              </a:rPr>
              <a:t> του προκύπτει, αν λάβουμε υπόψη ότι εκφωνείται από έναν κοντό συνάδελφο προς έναν άλλο ψηλότερο που βρίσκεται δίπλα στο παράθυρο</a:t>
            </a:r>
          </a:p>
          <a:p>
            <a:endParaRPr lang="el-GR" altLang="el-GR" sz="2000"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slide(fromBottom)">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Προθετικότητα</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και συνεκτικότητα</a:t>
            </a:r>
          </a:p>
        </p:txBody>
      </p:sp>
      <p:sp>
        <p:nvSpPr>
          <p:cNvPr id="27651" name="2 - Θέση περιεχομένου"/>
          <p:cNvSpPr>
            <a:spLocks noGrp="1"/>
          </p:cNvSpPr>
          <p:nvPr>
            <p:ph idx="1" hasCustomPrompt="1"/>
          </p:nvPr>
        </p:nvSpPr>
        <p:spPr>
          <a:xfrm>
            <a:off x="0" y="1412875"/>
            <a:ext cx="9144000" cy="5445125"/>
          </a:xfrm>
          <a:ln/>
        </p:spPr>
        <p:txBody>
          <a:bodyPr vert="horz" wrap="square" lIns="54864" tIns="91440" rIns="91440" bIns="45720" anchor="t" anchorCtr="0"/>
          <a:lstStyle/>
          <a:p>
            <a:r>
              <a:rPr lang="el-GR" altLang="el-GR" sz="2400" dirty="0">
                <a:latin typeface="Times New Roman" panose="02020603050405020304" pitchFamily="18" charset="0"/>
                <a:cs typeface="Times New Roman" panose="02020603050405020304" pitchFamily="18" charset="0"/>
              </a:rPr>
              <a:t>Πρδ. </a:t>
            </a:r>
            <a:r>
              <a:rPr lang="el-GR" altLang="el-GR" sz="2400" b="1" i="1" dirty="0">
                <a:latin typeface="Times New Roman" panose="02020603050405020304" pitchFamily="18" charset="0"/>
                <a:cs typeface="Times New Roman" panose="02020603050405020304" pitchFamily="18" charset="0"/>
              </a:rPr>
              <a:t>Το παράθυρο είναι ανοικτό. Εγώ δε φτάνω.</a:t>
            </a:r>
          </a:p>
          <a:p>
            <a:pPr>
              <a:buFont typeface="Wingdings" panose="05000000000000000000" pitchFamily="2" charset="2"/>
              <a:buChar char="à"/>
            </a:pPr>
            <a:r>
              <a:rPr lang="el-GR" altLang="el-GR" sz="1800" i="1" dirty="0">
                <a:latin typeface="Times New Roman" panose="02020603050405020304" pitchFamily="18" charset="0"/>
                <a:cs typeface="Times New Roman" panose="02020603050405020304" pitchFamily="18" charset="0"/>
                <a:sym typeface="Wingdings" panose="05000000000000000000" pitchFamily="2" charset="2"/>
              </a:rPr>
              <a:t>Κλείσε το παράθυρο, επειδή δεν φτάνω / </a:t>
            </a:r>
            <a:r>
              <a:rPr lang="el-GR" altLang="el-GR" sz="1800" dirty="0">
                <a:solidFill>
                  <a:srgbClr val="FF0000"/>
                </a:solidFill>
                <a:latin typeface="Times New Roman" panose="02020603050405020304" pitchFamily="18" charset="0"/>
                <a:cs typeface="Times New Roman" panose="02020603050405020304" pitchFamily="18" charset="0"/>
              </a:rPr>
              <a:t>[ΖΗΤΩ επειδή ΠΛΗΡΟΦΟΡΩ] </a:t>
            </a:r>
            <a:r>
              <a:rPr lang="el-GR" altLang="el-GR" sz="1800" i="1" dirty="0">
                <a:latin typeface="Times New Roman" panose="02020603050405020304" pitchFamily="18" charset="0"/>
                <a:cs typeface="Times New Roman" panose="02020603050405020304" pitchFamily="18" charset="0"/>
                <a:sym typeface="Wingdings" panose="05000000000000000000" pitchFamily="2" charset="2"/>
              </a:rPr>
              <a:t>Απολογούμαι [πληροφορώντας σε] που σου ζητώ να κλείσεις το παράθυρο.</a:t>
            </a:r>
            <a:endParaRPr lang="el-GR" altLang="el-GR" sz="1800" i="1" dirty="0">
              <a:latin typeface="Times New Roman" panose="02020603050405020304" pitchFamily="18" charset="0"/>
              <a:cs typeface="Times New Roman" panose="02020603050405020304" pitchFamily="18" charset="0"/>
            </a:endParaRPr>
          </a:p>
          <a:p>
            <a:r>
              <a:rPr lang="el-GR" altLang="el-GR" sz="2200" dirty="0">
                <a:latin typeface="Times New Roman" panose="02020603050405020304" pitchFamily="18" charset="0"/>
                <a:cs typeface="Times New Roman" panose="02020603050405020304" pitchFamily="18" charset="0"/>
              </a:rPr>
              <a:t>Το πρώτο απόσπασμα επιτελεί </a:t>
            </a:r>
            <a:r>
              <a:rPr lang="el-GR" altLang="el-GR" sz="2200" b="1" dirty="0">
                <a:latin typeface="Times New Roman" panose="02020603050405020304" pitchFamily="18" charset="0"/>
                <a:cs typeface="Times New Roman" panose="02020603050405020304" pitchFamily="18" charset="0"/>
              </a:rPr>
              <a:t>πλάγια μια κατευθυντική πράξη προσταγής</a:t>
            </a:r>
            <a:r>
              <a:rPr lang="el-GR" altLang="el-GR" sz="2200" dirty="0">
                <a:latin typeface="Times New Roman" panose="02020603050405020304" pitchFamily="18" charset="0"/>
                <a:cs typeface="Times New Roman" panose="02020603050405020304" pitchFamily="18" charset="0"/>
              </a:rPr>
              <a:t>, και το δεύτερο απόσπασμα επιτελεί </a:t>
            </a:r>
            <a:r>
              <a:rPr lang="el-GR" altLang="el-GR" sz="2200" b="1" dirty="0">
                <a:latin typeface="Times New Roman" panose="02020603050405020304" pitchFamily="18" charset="0"/>
                <a:cs typeface="Times New Roman" panose="02020603050405020304" pitchFamily="18" charset="0"/>
              </a:rPr>
              <a:t>μια πράξη πληροφόρησης [</a:t>
            </a:r>
            <a:r>
              <a:rPr lang="el-GR" altLang="el-GR" sz="2200" b="1" dirty="0">
                <a:latin typeface="Times New Roman" panose="02020603050405020304" pitchFamily="18" charset="0"/>
                <a:cs typeface="Times New Roman" panose="02020603050405020304" pitchFamily="18" charset="0"/>
                <a:sym typeface="Wingdings" panose="05000000000000000000" pitchFamily="2" charset="2"/>
              </a:rPr>
              <a:t>πλάγια πράξη </a:t>
            </a:r>
            <a:r>
              <a:rPr lang="el-GR" altLang="el-GR" sz="2200" b="1" dirty="0">
                <a:latin typeface="Times New Roman" panose="02020603050405020304" pitchFamily="18" charset="0"/>
                <a:cs typeface="Times New Roman" panose="02020603050405020304" pitchFamily="18" charset="0"/>
              </a:rPr>
              <a:t>απολογίας]</a:t>
            </a:r>
            <a:r>
              <a:rPr lang="el-GR" altLang="el-GR" sz="2200" dirty="0">
                <a:latin typeface="Times New Roman" panose="02020603050405020304" pitchFamily="18" charset="0"/>
                <a:cs typeface="Times New Roman" panose="02020603050405020304" pitchFamily="18" charset="0"/>
              </a:rPr>
              <a:t>. </a:t>
            </a:r>
          </a:p>
          <a:p>
            <a:pPr lvl="1"/>
            <a:r>
              <a:rPr lang="el-GR" altLang="el-GR" sz="1800" i="1" dirty="0">
                <a:latin typeface="Times New Roman" panose="02020603050405020304" pitchFamily="18" charset="0"/>
                <a:cs typeface="Times New Roman" panose="02020603050405020304" pitchFamily="18" charset="0"/>
              </a:rPr>
              <a:t>Η απολογία συνάγεται από το ότι, στο πλαίσιο μιας δηλωτικής πράξης, αιτιολογείται η ανάθεση του έργου στο συνάδελφο και αποδέκτη του μηνύματος.</a:t>
            </a:r>
          </a:p>
          <a:p>
            <a:pPr>
              <a:buNone/>
            </a:pPr>
            <a:endParaRPr lang="el-GR" altLang="el-GR" sz="2200" dirty="0">
              <a:latin typeface="Times New Roman" panose="02020603050405020304" pitchFamily="18" charset="0"/>
              <a:cs typeface="Times New Roman" panose="02020603050405020304" pitchFamily="18" charset="0"/>
            </a:endParaRPr>
          </a:p>
          <a:p>
            <a:r>
              <a:rPr lang="el-GR" altLang="el-GR" sz="2200" dirty="0">
                <a:latin typeface="Times New Roman" panose="02020603050405020304" pitchFamily="18" charset="0"/>
                <a:cs typeface="Times New Roman" panose="02020603050405020304" pitchFamily="18" charset="0"/>
              </a:rPr>
              <a:t>Η </a:t>
            </a:r>
            <a:r>
              <a:rPr lang="el-GR" altLang="el-GR" sz="2200" dirty="0">
                <a:solidFill>
                  <a:srgbClr val="FF0000"/>
                </a:solidFill>
                <a:latin typeface="Times New Roman" panose="02020603050405020304" pitchFamily="18" charset="0"/>
                <a:cs typeface="Times New Roman" panose="02020603050405020304" pitchFamily="18" charset="0"/>
              </a:rPr>
              <a:t>αναγνώριση</a:t>
            </a:r>
            <a:r>
              <a:rPr lang="el-GR" altLang="el-GR" sz="2200" dirty="0">
                <a:latin typeface="Times New Roman" panose="02020603050405020304" pitchFamily="18" charset="0"/>
                <a:cs typeface="Times New Roman" panose="02020603050405020304" pitchFamily="18" charset="0"/>
              </a:rPr>
              <a:t> της </a:t>
            </a:r>
            <a:r>
              <a:rPr lang="el-GR" altLang="el-GR" sz="2400" b="1" dirty="0">
                <a:latin typeface="Times New Roman" panose="02020603050405020304" pitchFamily="18" charset="0"/>
                <a:cs typeface="Times New Roman" panose="02020603050405020304" pitchFamily="18" charset="0"/>
              </a:rPr>
              <a:t>λειτουργίας</a:t>
            </a:r>
            <a:r>
              <a:rPr lang="el-GR" altLang="el-GR" sz="2200" b="1" dirty="0">
                <a:latin typeface="Times New Roman" panose="02020603050405020304" pitchFamily="18" charset="0"/>
                <a:cs typeface="Times New Roman" panose="02020603050405020304" pitchFamily="18" charset="0"/>
              </a:rPr>
              <a:t> των κειμενικών αποσπασμάτων </a:t>
            </a:r>
            <a:r>
              <a:rPr lang="el-GR" altLang="el-GR" sz="2200" dirty="0">
                <a:latin typeface="Times New Roman" panose="02020603050405020304" pitchFamily="18" charset="0"/>
                <a:cs typeface="Times New Roman" panose="02020603050405020304" pitchFamily="18" charset="0"/>
              </a:rPr>
              <a:t>είναι αναγκαία </a:t>
            </a:r>
            <a:r>
              <a:rPr lang="el-GR" altLang="el-GR" sz="2200" i="1" dirty="0">
                <a:latin typeface="Times New Roman" panose="02020603050405020304" pitchFamily="18" charset="0"/>
                <a:cs typeface="Times New Roman" panose="02020603050405020304" pitchFamily="18" charset="0"/>
              </a:rPr>
              <a:t>προϋπόθεση</a:t>
            </a:r>
            <a:r>
              <a:rPr lang="el-GR" altLang="el-GR" sz="2200" dirty="0">
                <a:latin typeface="Times New Roman" panose="02020603050405020304" pitchFamily="18" charset="0"/>
                <a:cs typeface="Times New Roman" panose="02020603050405020304" pitchFamily="18" charset="0"/>
              </a:rPr>
              <a:t> για να καταλάβουμε τον </a:t>
            </a:r>
            <a:r>
              <a:rPr lang="el-GR" altLang="el-GR" sz="2200" b="1" dirty="0">
                <a:latin typeface="Times New Roman" panose="02020603050405020304" pitchFamily="18" charset="0"/>
                <a:cs typeface="Times New Roman" panose="02020603050405020304" pitchFamily="18" charset="0"/>
              </a:rPr>
              <a:t>τρόπο </a:t>
            </a:r>
            <a:r>
              <a:rPr lang="el-GR" altLang="el-GR" sz="2400" b="1" dirty="0">
                <a:latin typeface="Times New Roman" panose="02020603050405020304" pitchFamily="18" charset="0"/>
                <a:cs typeface="Times New Roman" panose="02020603050405020304" pitchFamily="18" charset="0"/>
              </a:rPr>
              <a:t>συσχέτισής</a:t>
            </a:r>
            <a:r>
              <a:rPr lang="el-GR" altLang="el-GR" sz="2200" b="1" dirty="0">
                <a:latin typeface="Times New Roman" panose="02020603050405020304" pitchFamily="18" charset="0"/>
                <a:cs typeface="Times New Roman" panose="02020603050405020304" pitchFamily="18" charset="0"/>
              </a:rPr>
              <a:t> τους</a:t>
            </a:r>
            <a:r>
              <a:rPr lang="el-GR" altLang="el-GR" sz="2200" dirty="0">
                <a:latin typeface="Times New Roman" panose="02020603050405020304" pitchFamily="18" charset="0"/>
                <a:cs typeface="Times New Roman" panose="02020603050405020304" pitchFamily="18" charset="0"/>
              </a:rPr>
              <a:t> με άλλα αποσπάσματα.</a:t>
            </a:r>
            <a:endParaRPr lang="el-GR" altLang="el-GR" sz="2200" baseline="30000"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altLang="el-GR" sz="2400" dirty="0">
                <a:latin typeface="Times New Roman" panose="02020603050405020304" pitchFamily="18" charset="0"/>
                <a:cs typeface="Times New Roman" panose="02020603050405020304" pitchFamily="18" charset="0"/>
              </a:rPr>
              <a:t>Για τον προσδιορισμό της </a:t>
            </a:r>
            <a:r>
              <a:rPr lang="el-GR" altLang="el-GR" sz="2400" b="1" dirty="0">
                <a:latin typeface="Times New Roman" panose="02020603050405020304" pitchFamily="18" charset="0"/>
                <a:cs typeface="Times New Roman" panose="02020603050405020304" pitchFamily="18" charset="0"/>
              </a:rPr>
              <a:t>λειτουργίας</a:t>
            </a:r>
            <a:r>
              <a:rPr lang="el-GR" altLang="el-GR" sz="2400" dirty="0">
                <a:latin typeface="Times New Roman" panose="02020603050405020304" pitchFamily="18" charset="0"/>
                <a:cs typeface="Times New Roman" panose="02020603050405020304" pitchFamily="18" charset="0"/>
              </a:rPr>
              <a:t> ενός εκφωνήματος, καθοριστικής σημασίας είναι τα συμφραζόμενα (</a:t>
            </a:r>
            <a:r>
              <a:rPr lang="el-GR" altLang="el-GR" sz="2400" b="1" dirty="0">
                <a:latin typeface="Times New Roman" panose="02020603050405020304" pitchFamily="18" charset="0"/>
                <a:cs typeface="Times New Roman" panose="02020603050405020304" pitchFamily="18" charset="0"/>
              </a:rPr>
              <a:t>περιστασιακότητα</a:t>
            </a:r>
            <a:r>
              <a:rPr lang="el-GR" altLang="el-GR" sz="2400" dirty="0">
                <a:latin typeface="Times New Roman" panose="02020603050405020304" pitchFamily="18" charset="0"/>
                <a:cs typeface="Times New Roman" panose="02020603050405020304" pitchFamily="18" charset="0"/>
              </a:rPr>
              <a:t>) και η πρόθεση (</a:t>
            </a:r>
            <a:r>
              <a:rPr lang="el-GR" altLang="el-GR" sz="2400" b="1" dirty="0">
                <a:latin typeface="Times New Roman" panose="02020603050405020304" pitchFamily="18" charset="0"/>
                <a:cs typeface="Times New Roman" panose="02020603050405020304" pitchFamily="18" charset="0"/>
              </a:rPr>
              <a:t>προθετικότητα</a:t>
            </a:r>
            <a:r>
              <a:rPr lang="el-GR" altLang="el-GR" sz="24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l-GR" altLang="el-GR" sz="1900"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additive="base">
                                        <p:cTn id="7"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additive="base">
                                        <p:cTn id="13"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additive="base">
                                        <p:cTn id="19"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651">
                                            <p:txEl>
                                              <p:pRg st="5" end="5"/>
                                            </p:txEl>
                                          </p:spTgt>
                                        </p:tgtEl>
                                        <p:attrNameLst>
                                          <p:attrName>style.visibility</p:attrName>
                                        </p:attrNameLst>
                                      </p:cBhvr>
                                      <p:to>
                                        <p:strVal val="visible"/>
                                      </p:to>
                                    </p:set>
                                    <p:anim calcmode="lin" valueType="num">
                                      <p:cBhvr additive="base">
                                        <p:cTn id="25"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7651">
                                            <p:txEl>
                                              <p:pRg st="7" end="7"/>
                                            </p:txEl>
                                          </p:spTgt>
                                        </p:tgtEl>
                                        <p:attrNameLst>
                                          <p:attrName>style.visibility</p:attrName>
                                        </p:attrNameLst>
                                      </p:cBhvr>
                                      <p:to>
                                        <p:strVal val="visible"/>
                                      </p:to>
                                    </p:set>
                                    <p:anim calcmode="lin" valueType="num">
                                      <p:cBhvr additive="base">
                                        <p:cTn id="29" dur="5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765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buNone/>
            </a:pP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Συνοχή,</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πληροφορητικότητα,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συνεκτικότητα,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προθετικότητα</a:t>
            </a:r>
            <a:r>
              <a:rPr lang="en-US" altLang="x-none" sz="28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και περιστασιακότητα </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solidFill>
                  <a:srgbClr val="FF0000"/>
                </a:solidFill>
                <a:latin typeface="Times New Roman" panose="02020603050405020304" pitchFamily="18" charset="0"/>
                <a:cs typeface="Times New Roman" panose="02020603050405020304" pitchFamily="18" charset="0"/>
              </a:rPr>
              <a:t>διακειμενικότητα</a:t>
            </a:r>
            <a:r>
              <a:rPr sz="2800" dirty="0">
                <a:latin typeface="Times New Roman" panose="02020603050405020304" pitchFamily="18" charset="0"/>
                <a:cs typeface="Times New Roman" panose="02020603050405020304" pitchFamily="18" charset="0"/>
              </a:rPr>
              <a:t>,</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αποδεκτότητα.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800" dirty="0">
              <a:latin typeface="Times New Roman" panose="02020603050405020304" pitchFamily="18" charset="0"/>
              <a:cs typeface="Times New Roman" panose="02020603050405020304" pitchFamily="18" charset="0"/>
            </a:endParaRPr>
          </a:p>
          <a:p>
            <a:pPr eaLnBrk="1" hangingPunct="1">
              <a:lnSpc>
                <a:spcPct val="90000"/>
              </a:lnSpc>
            </a:pPr>
            <a:r>
              <a:rPr sz="2800" dirty="0">
                <a:latin typeface="Times New Roman" panose="02020603050405020304" pitchFamily="18" charset="0"/>
                <a:cs typeface="Times New Roman" panose="02020603050405020304" pitchFamily="18" charset="0"/>
              </a:rPr>
              <a:t>Τα κριτήρια αυτά θεωρούμε ότι συμβάλλουν στη </a:t>
            </a:r>
            <a:r>
              <a:rPr sz="2800" b="1" dirty="0">
                <a:latin typeface="Times New Roman" panose="02020603050405020304" pitchFamily="18" charset="0"/>
                <a:cs typeface="Times New Roman" panose="02020603050405020304" pitchFamily="18" charset="0"/>
              </a:rPr>
              <a:t>συνειδητοποίηση</a:t>
            </a:r>
            <a:r>
              <a:rPr sz="2800" dirty="0">
                <a:latin typeface="Times New Roman" panose="02020603050405020304" pitchFamily="18" charset="0"/>
                <a:cs typeface="Times New Roman" panose="02020603050405020304" pitchFamily="18" charset="0"/>
              </a:rPr>
              <a:t> του τρόπου </a:t>
            </a:r>
            <a:r>
              <a:rPr sz="2800" dirty="0">
                <a:solidFill>
                  <a:srgbClr val="FF0000"/>
                </a:solidFill>
                <a:latin typeface="Times New Roman" panose="02020603050405020304" pitchFamily="18" charset="0"/>
                <a:cs typeface="Times New Roman" panose="02020603050405020304" pitchFamily="18" charset="0"/>
              </a:rPr>
              <a:t>οργάνωσης</a:t>
            </a:r>
            <a:r>
              <a:rPr sz="2800" dirty="0">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σύστασης</a:t>
            </a:r>
            <a:r>
              <a:rPr sz="2800" dirty="0">
                <a:latin typeface="Times New Roman" panose="02020603050405020304" pitchFamily="18" charset="0"/>
                <a:cs typeface="Times New Roman" panose="02020603050405020304" pitchFamily="18" charset="0"/>
              </a:rPr>
              <a:t> και </a:t>
            </a:r>
            <a:r>
              <a:rPr sz="2800" dirty="0">
                <a:solidFill>
                  <a:srgbClr val="FF0000"/>
                </a:solidFill>
                <a:latin typeface="Times New Roman" panose="02020603050405020304" pitchFamily="18" charset="0"/>
                <a:cs typeface="Times New Roman" panose="02020603050405020304" pitchFamily="18" charset="0"/>
              </a:rPr>
              <a:t>κατανόησης</a:t>
            </a:r>
            <a:r>
              <a:rPr sz="2800" dirty="0">
                <a:latin typeface="Times New Roman" panose="02020603050405020304" pitchFamily="18" charset="0"/>
                <a:cs typeface="Times New Roman" panose="02020603050405020304" pitchFamily="18" charset="0"/>
              </a:rPr>
              <a:t> ενός κειμένου, νοούμενου </a:t>
            </a:r>
            <a:r>
              <a:rPr sz="2800" b="1" dirty="0">
                <a:latin typeface="Times New Roman" panose="02020603050405020304" pitchFamily="18" charset="0"/>
                <a:cs typeface="Times New Roman" panose="02020603050405020304" pitchFamily="18" charset="0"/>
              </a:rPr>
              <a:t>ΟΧΙ</a:t>
            </a:r>
            <a:r>
              <a:rPr sz="2800"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ως απλής συμπαράθεσης προτάσεων</a:t>
            </a:r>
            <a:r>
              <a:rPr sz="2800" dirty="0">
                <a:latin typeface="Times New Roman" panose="02020603050405020304" pitchFamily="18" charset="0"/>
                <a:cs typeface="Times New Roman" panose="02020603050405020304" pitchFamily="18" charset="0"/>
              </a:rPr>
              <a:t>, αλλά </a:t>
            </a:r>
            <a:r>
              <a:rPr sz="28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800" dirty="0">
                <a:latin typeface="Times New Roman" panose="02020603050405020304" pitchFamily="18" charset="0"/>
                <a:cs typeface="Times New Roman" panose="02020603050405020304" pitchFamily="18" charset="0"/>
              </a:rPr>
              <a:t>. </a:t>
            </a:r>
          </a:p>
          <a:p>
            <a:pPr eaLnBrk="1" hangingPunct="1">
              <a:lnSpc>
                <a:spcPct val="90000"/>
              </a:lnSpc>
              <a:buNone/>
            </a:pPr>
            <a:endParaRPr sz="20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hasCustomPrompt="1"/>
          </p:nvPr>
        </p:nvSpPr>
        <p:spPr>
          <a:xfrm>
            <a:off x="250825" y="188913"/>
            <a:ext cx="8713788" cy="93662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l-GR" altLang="el-GR" sz="3600" b="1" i="0" u="none" strike="noStrike" kern="1200" cap="none" spc="0" normalizeH="0" baseline="0" noProof="0" dirty="0">
                <a:ln>
                  <a:noFill/>
                </a:ln>
                <a:solidFill>
                  <a:schemeClr val="accent2">
                    <a:lumMod val="75000"/>
                  </a:schemeClr>
                </a:solidFill>
                <a:effectLst/>
                <a:uLnTx/>
                <a:uFillTx/>
                <a:latin typeface="Times New Roman" panose="02020603050405020304" pitchFamily="18" charset="0"/>
                <a:ea typeface="+mj-ea"/>
                <a:cs typeface="Times New Roman" panose="02020603050405020304" pitchFamily="18" charset="0"/>
              </a:rPr>
              <a:t>Διακειμενικότητα</a:t>
            </a:r>
            <a:endParaRPr kumimoji="0" lang="el-GR" altLang="el-GR"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24579" name="2 - Θέση περιεχομένου"/>
          <p:cNvSpPr>
            <a:spLocks noGrp="1"/>
          </p:cNvSpPr>
          <p:nvPr>
            <p:ph idx="1" hasCustomPrompt="1"/>
          </p:nvPr>
        </p:nvSpPr>
        <p:spPr>
          <a:xfrm>
            <a:off x="0" y="1484313"/>
            <a:ext cx="9144000" cy="5373687"/>
          </a:xfrm>
          <a:ln/>
        </p:spPr>
        <p:txBody>
          <a:bodyPr vert="horz" wrap="square" lIns="54864" tIns="91440" rIns="91440" bIns="45720" anchor="t" anchorCtr="0"/>
          <a:lstStyle/>
          <a:p>
            <a:pPr eaLnBrk="1" hangingPunct="1">
              <a:buNone/>
            </a:pPr>
            <a:endParaRPr lang="el-GR" altLang="el-GR" sz="22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Είναι ο παράγοντας που μας υποδεικνύει ότι η παραγωγή και η κατανόηση ενός κειμένου </a:t>
            </a:r>
            <a:r>
              <a:rPr lang="el-GR" altLang="el-GR" sz="2800" dirty="0">
                <a:solidFill>
                  <a:srgbClr val="00B0F0"/>
                </a:solidFill>
                <a:latin typeface="Times New Roman" panose="02020603050405020304" pitchFamily="18" charset="0"/>
                <a:cs typeface="Times New Roman" panose="02020603050405020304" pitchFamily="18" charset="0"/>
              </a:rPr>
              <a:t>εξαρτάται </a:t>
            </a:r>
            <a:r>
              <a:rPr lang="el-GR" altLang="el-GR" sz="2800" b="1" dirty="0">
                <a:solidFill>
                  <a:srgbClr val="00B0F0"/>
                </a:solidFill>
                <a:latin typeface="Times New Roman" panose="02020603050405020304" pitchFamily="18" charset="0"/>
                <a:cs typeface="Times New Roman" panose="02020603050405020304" pitchFamily="18" charset="0"/>
              </a:rPr>
              <a:t>από </a:t>
            </a:r>
            <a:r>
              <a:rPr lang="el-GR" altLang="el-GR" sz="2800" b="1" dirty="0">
                <a:latin typeface="Times New Roman" panose="02020603050405020304" pitchFamily="18" charset="0"/>
                <a:cs typeface="Times New Roman" panose="02020603050405020304" pitchFamily="18" charset="0"/>
              </a:rPr>
              <a:t>τη </a:t>
            </a:r>
            <a:r>
              <a:rPr lang="el-GR" altLang="el-GR" sz="2800" b="1" dirty="0">
                <a:solidFill>
                  <a:srgbClr val="FF0000"/>
                </a:solidFill>
                <a:latin typeface="Times New Roman" panose="02020603050405020304" pitchFamily="18" charset="0"/>
                <a:cs typeface="Times New Roman" panose="02020603050405020304" pitchFamily="18" charset="0"/>
              </a:rPr>
              <a:t>γνώση</a:t>
            </a:r>
            <a:r>
              <a:rPr lang="el-GR" altLang="el-GR" sz="2800" b="1" dirty="0">
                <a:latin typeface="Times New Roman" panose="02020603050405020304" pitchFamily="18" charset="0"/>
                <a:cs typeface="Times New Roman" panose="02020603050405020304" pitchFamily="18" charset="0"/>
              </a:rPr>
              <a:t> που έχουν </a:t>
            </a:r>
            <a:r>
              <a:rPr lang="el-GR" altLang="el-GR" sz="2800" b="1" dirty="0">
                <a:solidFill>
                  <a:srgbClr val="FF0000"/>
                </a:solidFill>
                <a:latin typeface="Times New Roman" panose="02020603050405020304" pitchFamily="18" charset="0"/>
                <a:cs typeface="Times New Roman" panose="02020603050405020304" pitchFamily="18" charset="0"/>
              </a:rPr>
              <a:t>για άλλα ομοειδή κείμενα</a:t>
            </a:r>
            <a:r>
              <a:rPr lang="el-GR" altLang="el-GR" sz="2800" b="1" dirty="0">
                <a:latin typeface="Times New Roman" panose="02020603050405020304" pitchFamily="18" charset="0"/>
                <a:cs typeface="Times New Roman" panose="02020603050405020304" pitchFamily="18" charset="0"/>
              </a:rPr>
              <a:t>, τόσο ο πομπός όσο και ο δέκτης</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διακειμενικότητα δηλαδή συνδέεται με την </a:t>
            </a:r>
            <a:r>
              <a:rPr lang="el-GR" altLang="el-GR" sz="2800" b="1" dirty="0">
                <a:solidFill>
                  <a:srgbClr val="FF0000"/>
                </a:solidFill>
                <a:latin typeface="Times New Roman" panose="02020603050405020304" pitchFamily="18" charset="0"/>
                <a:cs typeface="Times New Roman" panose="02020603050405020304" pitchFamily="18" charset="0"/>
              </a:rPr>
              <a:t>τυπολογία</a:t>
            </a:r>
            <a:r>
              <a:rPr lang="el-GR" altLang="el-GR" sz="2800" b="1" dirty="0">
                <a:latin typeface="Times New Roman" panose="02020603050405020304" pitchFamily="18" charset="0"/>
                <a:cs typeface="Times New Roman" panose="02020603050405020304" pitchFamily="18" charset="0"/>
              </a:rPr>
              <a:t> των κειμενικών ειδών</a:t>
            </a:r>
            <a:r>
              <a:rPr lang="el-GR" altLang="el-GR" sz="2800" dirty="0">
                <a:latin typeface="Times New Roman" panose="02020603050405020304" pitchFamily="18" charset="0"/>
                <a:cs typeface="Times New Roman" panose="02020603050405020304" pitchFamily="18" charset="0"/>
              </a:rPr>
              <a:t>. Κάθε κείμενο εντάσσεται μαζί με άλλα σε ευρύτερες </a:t>
            </a:r>
            <a:r>
              <a:rPr lang="el-GR" altLang="el-GR" sz="2800" b="1" dirty="0">
                <a:solidFill>
                  <a:srgbClr val="FF0000"/>
                </a:solidFill>
                <a:latin typeface="Times New Roman" panose="02020603050405020304" pitchFamily="18" charset="0"/>
                <a:cs typeface="Times New Roman" panose="02020603050405020304" pitchFamily="18" charset="0"/>
              </a:rPr>
              <a:t>κειμενικές κατηγορίες </a:t>
            </a:r>
            <a:r>
              <a:rPr lang="el-GR" altLang="el-GR" sz="1900" dirty="0">
                <a:solidFill>
                  <a:srgbClr val="FF0000"/>
                </a:solidFill>
                <a:latin typeface="Times New Roman" panose="02020603050405020304" pitchFamily="18" charset="0"/>
                <a:cs typeface="Times New Roman" panose="02020603050405020304" pitchFamily="18" charset="0"/>
              </a:rPr>
              <a:t>[πρβ. αφήγηση, περιγραφή,  επιχειρηματολογία]</a:t>
            </a:r>
            <a:r>
              <a:rPr lang="el-GR" altLang="el-GR" sz="2800" dirty="0">
                <a:latin typeface="Times New Roman" panose="02020603050405020304" pitchFamily="18" charset="0"/>
                <a:cs typeface="Times New Roman" panose="02020603050405020304" pitchFamily="18" charset="0"/>
              </a:rPr>
              <a:t>. Μεταξύ </a:t>
            </a:r>
            <a:r>
              <a:rPr lang="el-GR" altLang="el-GR" sz="2800" b="1" dirty="0">
                <a:latin typeface="Times New Roman" panose="02020603050405020304" pitchFamily="18" charset="0"/>
                <a:cs typeface="Times New Roman" panose="02020603050405020304" pitchFamily="18" charset="0"/>
              </a:rPr>
              <a:t>ομοειδών κειμένων</a:t>
            </a:r>
            <a:r>
              <a:rPr lang="el-GR" altLang="el-GR" sz="2800" dirty="0">
                <a:latin typeface="Times New Roman" panose="02020603050405020304" pitchFamily="18" charset="0"/>
                <a:cs typeface="Times New Roman" panose="02020603050405020304" pitchFamily="18" charset="0"/>
              </a:rPr>
              <a:t> παρατηρείται </a:t>
            </a:r>
            <a:r>
              <a:rPr lang="el-GR" altLang="el-GR" sz="2800" b="1" dirty="0">
                <a:latin typeface="Times New Roman" panose="02020603050405020304" pitchFamily="18" charset="0"/>
                <a:cs typeface="Times New Roman" panose="02020603050405020304" pitchFamily="18" charset="0"/>
              </a:rPr>
              <a:t>συσχετισμός μορφής ή/και περιεχομένου</a:t>
            </a:r>
            <a:r>
              <a:rPr lang="el-GR" altLang="el-GR" sz="2800" dirty="0">
                <a:latin typeface="Times New Roman" panose="02020603050405020304" pitchFamily="18" charset="0"/>
                <a:cs typeface="Times New Roman" panose="02020603050405020304" pitchFamily="18" charset="0"/>
              </a:rPr>
              <a:t>.</a:t>
            </a:r>
          </a:p>
          <a:p>
            <a:pPr eaLnBrk="1" hangingPunct="1">
              <a:buNone/>
            </a:pPr>
            <a:endParaRPr lang="el-GR" alt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39750" y="228600"/>
            <a:ext cx="8226425" cy="823913"/>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chemeClr val="accent2">
                    <a:lumMod val="75000"/>
                  </a:schemeClr>
                </a:solidFill>
                <a:effectLst/>
                <a:uLnTx/>
                <a:uFillTx/>
                <a:latin typeface="Times New Roman" panose="02020603050405020304" pitchFamily="18" charset="0"/>
                <a:ea typeface="+mj-ea"/>
                <a:cs typeface="Times New Roman" panose="02020603050405020304" pitchFamily="18" charset="0"/>
              </a:rPr>
              <a:t>Διακειμενικότητα</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5603" name="2 - Θέση περιεχομένου"/>
          <p:cNvSpPr>
            <a:spLocks noGrp="1"/>
          </p:cNvSpPr>
          <p:nvPr>
            <p:ph idx="1" hasCustomPrompt="1"/>
          </p:nvPr>
        </p:nvSpPr>
        <p:spPr bwMode="auto">
          <a:xfrm>
            <a:off x="0" y="1412875"/>
            <a:ext cx="9036050" cy="5445125"/>
          </a:xfrm>
          <a:ln/>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1" fontAlgn="base" latinLnBrk="0" hangingPunct="1">
              <a:lnSpc>
                <a:spcPct val="100000"/>
              </a:lnSpc>
              <a:spcBef>
                <a:spcPct val="0"/>
              </a:spcBef>
              <a:spcAft>
                <a:spcPct val="0"/>
              </a:spcAft>
              <a:buClr>
                <a:schemeClr val="accent1"/>
              </a:buClr>
              <a:buSzPct val="80000"/>
              <a:buFont typeface="Arial" panose="020B0604020202020204" pitchFamily="34" charset="0"/>
              <a:buChar char="•"/>
              <a:defRPr/>
            </a:pP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Συνδέοντας τη </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διακειμενικότητα</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με τα </a:t>
            </a:r>
            <a:r>
              <a:rPr kumimoji="0" lang="el-GR" altLang="el-GR"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νοητικά σχήματα</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μπορούμε να πούμε ότι κάθε κείμενο </a:t>
            </a:r>
            <a:r>
              <a:rPr kumimoji="0" lang="el-GR" altLang="el-GR"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εντάσσεται μαζί με τα ομοειδή του </a:t>
            </a:r>
            <a:r>
              <a:rPr kumimoji="0" lang="el-GR" altLang="el-GR" sz="32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σε μια ευρύτερη κατηγορία </a:t>
            </a:r>
            <a:r>
              <a:rPr kumimoji="0" lang="el-GR" altLang="el-GR" sz="32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κειμενικού</a:t>
            </a:r>
            <a:r>
              <a:rPr kumimoji="0" lang="el-GR" altLang="el-GR" sz="3200" b="0"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altLang="el-GR" sz="32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είδους</a:t>
            </a:r>
            <a:r>
              <a:rPr kumimoji="0" lang="el-GR" altLang="el-GR"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genre</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(π.χ. μιντιακά: διαφημιστικά, θεσμικά: εκπαιδευτικά) ή, </a:t>
            </a:r>
            <a:r>
              <a:rPr kumimoji="0" lang="el-GR" altLang="el-GR" sz="32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ακόμη γενικότερα, σ’ έναν </a:t>
            </a:r>
            <a:r>
              <a:rPr kumimoji="0" lang="el-GR" altLang="el-GR" sz="3200" b="1"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κειμενικό τύπο </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text type)</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π.χ. αφήγηση, περιγραφή, επιχειρηματολογία, λογοτεχνία).</a:t>
            </a: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Arial" panose="020B0604020202020204" pitchFamily="34" charset="0"/>
              <a:buChar char="•"/>
              <a:defRPr/>
            </a:pP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Τόσο το κειμενικό είδος όσο και ο κειμενικός τύπος συνοψίζονται και ενεργοποιούνται ως </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νοητικά σχήματα</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4500" b="1" i="0" u="none" strike="noStrike" kern="1200" cap="none" spc="0" normalizeH="0" baseline="0" noProof="0">
              <a:ln>
                <a:noFill/>
              </a:ln>
              <a:solidFill>
                <a:srgbClr val="66AF6C"/>
              </a:solidFill>
              <a:effectLst/>
              <a:uLnTx/>
              <a:uFillTx/>
              <a:latin typeface="+mj-lt"/>
              <a:ea typeface="+mj-ea"/>
              <a:cs typeface="+mj-cs"/>
            </a:endParaRPr>
          </a:p>
        </p:txBody>
      </p:sp>
      <p:sp>
        <p:nvSpPr>
          <p:cNvPr id="26627" name="Content Placeholder 2"/>
          <p:cNvSpPr>
            <a:spLocks noGrp="1"/>
          </p:cNvSpPr>
          <p:nvPr>
            <p:ph idx="1" hasCustomPrompt="1"/>
          </p:nvPr>
        </p:nvSpPr>
        <p:spPr>
          <a:ln/>
        </p:spPr>
        <p:txBody>
          <a:bodyPr vert="horz" wrap="square" lIns="54864" tIns="91440" rIns="91440" bIns="45720" anchor="t" anchorCtr="0"/>
          <a:lstStyle/>
          <a:p>
            <a:endParaRPr lang="el-GR" altLang="el-GR" dirty="0"/>
          </a:p>
          <a:p>
            <a:r>
              <a:rPr lang="el-GR" altLang="el-GR" dirty="0"/>
              <a:t>ΣΧΗΜΑ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Διακειμενικότητα</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0243" name="2 - Θέση περιεχομένου"/>
          <p:cNvSpPr>
            <a:spLocks noGrp="1"/>
          </p:cNvSpPr>
          <p:nvPr>
            <p:ph idx="1" hasCustomPrompt="1"/>
          </p:nvPr>
        </p:nvSpPr>
        <p:spPr>
          <a:xfrm>
            <a:off x="0" y="1484313"/>
            <a:ext cx="8964613" cy="5373688"/>
          </a:xfrm>
        </p:spPr>
        <p:txBody>
          <a:bodyPr vert="horz" wrap="square" lIns="54864" tIns="91440" rIns="91440" bIns="45720" numCol="1" anchor="t" anchorCtr="0" compatLnSpc="1"/>
          <a:lstStyle/>
          <a:p>
            <a:pPr eaLnBrk="1" hangingPunct="1"/>
            <a:r>
              <a:rPr sz="2400" b="1" i="1" dirty="0">
                <a:latin typeface="Times New Roman" panose="02020603050405020304" pitchFamily="18" charset="0"/>
                <a:cs typeface="Times New Roman" panose="02020603050405020304" pitchFamily="18" charset="0"/>
              </a:rPr>
              <a:t>Διακειμενικότητα</a:t>
            </a:r>
            <a:r>
              <a:rPr sz="2400" dirty="0">
                <a:latin typeface="Times New Roman" panose="02020603050405020304" pitchFamily="18" charset="0"/>
                <a:cs typeface="Times New Roman" panose="02020603050405020304" pitchFamily="18" charset="0"/>
              </a:rPr>
              <a:t> είναι </a:t>
            </a:r>
            <a:r>
              <a:rPr sz="2400" dirty="0">
                <a:solidFill>
                  <a:srgbClr val="FF0000"/>
                </a:solidFill>
                <a:latin typeface="Times New Roman" panose="02020603050405020304" pitchFamily="18" charset="0"/>
                <a:cs typeface="Times New Roman" panose="02020603050405020304" pitchFamily="18" charset="0"/>
              </a:rPr>
              <a:t>η</a:t>
            </a:r>
            <a:r>
              <a:rPr sz="2400" i="1" dirty="0">
                <a:solidFill>
                  <a:srgbClr val="FF0000"/>
                </a:solidFill>
                <a:latin typeface="Times New Roman" panose="02020603050405020304" pitchFamily="18" charset="0"/>
                <a:cs typeface="Times New Roman" panose="02020603050405020304" pitchFamily="18" charset="0"/>
              </a:rPr>
              <a:t> </a:t>
            </a:r>
            <a:r>
              <a:rPr sz="2400" dirty="0">
                <a:solidFill>
                  <a:srgbClr val="FF0000"/>
                </a:solidFill>
                <a:latin typeface="Times New Roman" panose="02020603050405020304" pitchFamily="18" charset="0"/>
                <a:cs typeface="Times New Roman" panose="02020603050405020304" pitchFamily="18" charset="0"/>
              </a:rPr>
              <a:t>γνώση των χαρακτηριστικών </a:t>
            </a:r>
            <a:r>
              <a:rPr sz="2400" b="1" dirty="0">
                <a:latin typeface="Times New Roman" panose="02020603050405020304" pitchFamily="18" charset="0"/>
                <a:cs typeface="Times New Roman" panose="02020603050405020304" pitchFamily="18" charset="0"/>
              </a:rPr>
              <a:t>ομοειδών κειμένων </a:t>
            </a:r>
            <a:r>
              <a:rPr sz="2400" dirty="0">
                <a:solidFill>
                  <a:srgbClr val="00B0F0"/>
                </a:solidFill>
                <a:latin typeface="Times New Roman" panose="02020603050405020304" pitchFamily="18" charset="0"/>
                <a:cs typeface="Times New Roman" panose="02020603050405020304" pitchFamily="18" charset="0"/>
              </a:rPr>
              <a:t>που ανακαλούν</a:t>
            </a:r>
            <a:r>
              <a:rPr sz="2400" dirty="0">
                <a:latin typeface="Times New Roman" panose="02020603050405020304" pitchFamily="18" charset="0"/>
                <a:cs typeface="Times New Roman" panose="02020603050405020304" pitchFamily="18" charset="0"/>
              </a:rPr>
              <a:t>,</a:t>
            </a:r>
            <a:r>
              <a:rPr lang="en-US" altLang="x-none" sz="2400" dirty="0">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μέσω νοητικών σχημάτων</a:t>
            </a:r>
            <a:r>
              <a:rPr sz="2400" dirty="0">
                <a:latin typeface="Times New Roman" panose="02020603050405020304" pitchFamily="18" charset="0"/>
                <a:cs typeface="Times New Roman" panose="02020603050405020304" pitchFamily="18" charset="0"/>
              </a:rPr>
              <a:t>, πομπός και δέκτης κατά την παραγωγή και ερμηνεία του.</a:t>
            </a:r>
          </a:p>
          <a:p>
            <a:pPr eaLnBrk="1" hangingPunct="1"/>
            <a:endParaRPr sz="2400" dirty="0">
              <a:latin typeface="Times New Roman" panose="02020603050405020304" pitchFamily="18" charset="0"/>
              <a:cs typeface="Times New Roman" panose="02020603050405020304" pitchFamily="18" charset="0"/>
            </a:endParaRPr>
          </a:p>
          <a:p>
            <a:pPr eaLnBrk="1" hangingPunct="1"/>
            <a:r>
              <a:rPr sz="2400" b="1" dirty="0">
                <a:latin typeface="Times New Roman" panose="02020603050405020304" pitchFamily="18" charset="0"/>
                <a:cs typeface="Times New Roman" panose="02020603050405020304" pitchFamily="18" charset="0"/>
              </a:rPr>
              <a:t>Τα είδη λόγου/κειμενικά είδη/κειμενικοί τύποι</a:t>
            </a:r>
            <a:r>
              <a:rPr sz="2400" dirty="0">
                <a:latin typeface="Times New Roman" panose="02020603050405020304" pitchFamily="18" charset="0"/>
                <a:cs typeface="Times New Roman" panose="02020603050405020304" pitchFamily="18" charset="0"/>
              </a:rPr>
              <a:t> έχουν </a:t>
            </a:r>
            <a:r>
              <a:rPr sz="2400" b="1" dirty="0">
                <a:solidFill>
                  <a:srgbClr val="FF0000"/>
                </a:solidFill>
                <a:latin typeface="Times New Roman" panose="02020603050405020304" pitchFamily="18" charset="0"/>
                <a:cs typeface="Times New Roman" panose="02020603050405020304" pitchFamily="18" charset="0"/>
              </a:rPr>
              <a:t>διακριτικά (γλωσσικά και μακροδομικά) χαρακτηριστικά</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ανάλογα με το σκοπό</a:t>
            </a:r>
            <a:r>
              <a:rPr sz="2400" dirty="0">
                <a:latin typeface="Times New Roman" panose="02020603050405020304" pitchFamily="18" charset="0"/>
                <a:cs typeface="Times New Roman" panose="02020603050405020304" pitchFamily="18" charset="0"/>
              </a:rPr>
              <a:t> που καθένα επιδιώκει να πραγματοποιήσει:</a:t>
            </a:r>
            <a:endParaRPr lang="en-US" altLang="x-none" sz="2400" dirty="0">
              <a:latin typeface="Times New Roman" panose="02020603050405020304" pitchFamily="18" charset="0"/>
              <a:cs typeface="Times New Roman" panose="02020603050405020304" pitchFamily="18" charset="0"/>
            </a:endParaRPr>
          </a:p>
          <a:p>
            <a:pPr lvl="1" indent="-318770" eaLnBrk="1" hangingPunct="1">
              <a:spcBef>
                <a:spcPct val="0"/>
              </a:spcBef>
            </a:pPr>
            <a:r>
              <a:rPr sz="2400" dirty="0">
                <a:latin typeface="Times New Roman" panose="02020603050405020304" pitchFamily="18" charset="0"/>
                <a:cs typeface="Times New Roman" panose="02020603050405020304" pitchFamily="18" charset="0"/>
              </a:rPr>
              <a:t>Π.χ. ένα </a:t>
            </a:r>
            <a:r>
              <a:rPr sz="2400" b="1" dirty="0">
                <a:latin typeface="Times New Roman" panose="02020603050405020304" pitchFamily="18" charset="0"/>
                <a:cs typeface="Times New Roman" panose="02020603050405020304" pitchFamily="18" charset="0"/>
              </a:rPr>
              <a:t>λογοτεχνικό κείμενο</a:t>
            </a:r>
            <a:r>
              <a:rPr sz="2400" dirty="0">
                <a:latin typeface="Times New Roman" panose="02020603050405020304" pitchFamily="18" charset="0"/>
                <a:cs typeface="Times New Roman" panose="02020603050405020304" pitchFamily="18" charset="0"/>
              </a:rPr>
              <a:t> (αισθητική απόλαυση) είναι </a:t>
            </a:r>
            <a:r>
              <a:rPr sz="2400" b="1" i="1" dirty="0">
                <a:solidFill>
                  <a:srgbClr val="FF0000"/>
                </a:solidFill>
                <a:latin typeface="Times New Roman" panose="02020603050405020304" pitchFamily="18" charset="0"/>
                <a:cs typeface="Times New Roman" panose="02020603050405020304" pitchFamily="18" charset="0"/>
              </a:rPr>
              <a:t>άμεσα και εμφανώς διακριτό</a:t>
            </a:r>
            <a:r>
              <a:rPr sz="2400" b="1" dirty="0">
                <a:solidFill>
                  <a:srgbClr val="FF0000"/>
                </a:solidFill>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από μια </a:t>
            </a:r>
            <a:r>
              <a:rPr sz="2400" b="1" dirty="0">
                <a:latin typeface="Times New Roman" panose="02020603050405020304" pitchFamily="18" charset="0"/>
                <a:cs typeface="Times New Roman" panose="02020603050405020304" pitchFamily="18" charset="0"/>
              </a:rPr>
              <a:t>επιστημονική περιγραφή </a:t>
            </a:r>
            <a:r>
              <a:rPr sz="2400" dirty="0">
                <a:latin typeface="Times New Roman" panose="02020603050405020304" pitchFamily="18" charset="0"/>
                <a:cs typeface="Times New Roman" panose="02020603050405020304" pitchFamily="18" charset="0"/>
              </a:rPr>
              <a:t>(λογική τεκμηρίωση). </a:t>
            </a:r>
          </a:p>
          <a:p>
            <a:pPr eaLnBrk="1" hangingPunct="1"/>
            <a:endParaRPr sz="2400" dirty="0">
              <a:latin typeface="Times New Roman" panose="02020603050405020304" pitchFamily="18" charset="0"/>
              <a:cs typeface="Times New Roman" panose="02020603050405020304" pitchFamily="18" charset="0"/>
            </a:endParaRPr>
          </a:p>
          <a:p>
            <a:pPr eaLnBrk="1" hangingPunct="1"/>
            <a:r>
              <a:rPr sz="2400" dirty="0">
                <a:latin typeface="Times New Roman" panose="02020603050405020304" pitchFamily="18" charset="0"/>
                <a:cs typeface="Times New Roman" panose="02020603050405020304" pitchFamily="18" charset="0"/>
              </a:rPr>
              <a:t>Κάθε </a:t>
            </a:r>
            <a:r>
              <a:rPr sz="2400" b="1" dirty="0">
                <a:latin typeface="Times New Roman" panose="02020603050405020304" pitchFamily="18" charset="0"/>
                <a:cs typeface="Times New Roman" panose="02020603050405020304" pitchFamily="18" charset="0"/>
              </a:rPr>
              <a:t>μέλος μιας κοινότητας</a:t>
            </a:r>
            <a:r>
              <a:rPr sz="2400" dirty="0">
                <a:latin typeface="Times New Roman" panose="02020603050405020304" pitchFamily="18" charset="0"/>
                <a:cs typeface="Times New Roman" panose="02020603050405020304" pitchFamily="18" charset="0"/>
              </a:rPr>
              <a:t>, για να λειτουργεί </a:t>
            </a:r>
            <a:r>
              <a:rPr sz="2400" dirty="0">
                <a:solidFill>
                  <a:srgbClr val="FF0000"/>
                </a:solidFill>
                <a:latin typeface="Times New Roman" panose="02020603050405020304" pitchFamily="18" charset="0"/>
                <a:cs typeface="Times New Roman" panose="02020603050405020304" pitchFamily="18" charset="0"/>
              </a:rPr>
              <a:t>αποτελεσματικά</a:t>
            </a:r>
            <a:r>
              <a:rPr sz="2400" dirty="0">
                <a:latin typeface="Times New Roman" panose="02020603050405020304" pitchFamily="18" charset="0"/>
                <a:cs typeface="Times New Roman" panose="02020603050405020304" pitchFamily="18" charset="0"/>
              </a:rPr>
              <a:t>, πρέπει να γνωρίζει τις </a:t>
            </a:r>
            <a:r>
              <a:rPr sz="2400" b="1" dirty="0">
                <a:latin typeface="Times New Roman" panose="02020603050405020304" pitchFamily="18" charset="0"/>
                <a:cs typeface="Times New Roman" panose="02020603050405020304" pitchFamily="18" charset="0"/>
              </a:rPr>
              <a:t>γλωσσικές και δομικές συμβάσεις</a:t>
            </a:r>
            <a:r>
              <a:rPr sz="2400" dirty="0">
                <a:latin typeface="Times New Roman" panose="02020603050405020304" pitchFamily="18" charset="0"/>
                <a:cs typeface="Times New Roman" panose="02020603050405020304" pitchFamily="18" charset="0"/>
              </a:rPr>
              <a:t> των ειδών λόγου (πρβ. τεχνική περιγραφή </a:t>
            </a:r>
            <a:r>
              <a:rPr lang="en-US" altLang="x-none" sz="2400" dirty="0">
                <a:latin typeface="Times New Roman" panose="02020603050405020304" pitchFamily="18" charset="0"/>
                <a:cs typeface="Times New Roman" panose="02020603050405020304" pitchFamily="18" charset="0"/>
              </a:rPr>
              <a:t>Vs </a:t>
            </a:r>
            <a:r>
              <a:rPr sz="2400" dirty="0">
                <a:latin typeface="Times New Roman" panose="02020603050405020304" pitchFamily="18" charset="0"/>
                <a:cs typeface="Times New Roman" panose="02020603050405020304" pitchFamily="18" charset="0"/>
              </a:rPr>
              <a:t>εξιστόρηση)</a:t>
            </a:r>
            <a:endParaRPr lang="en-US" altLang="x-none" sz="2400" dirty="0">
              <a:latin typeface="Times New Roman" panose="02020603050405020304" pitchFamily="18" charset="0"/>
              <a:cs typeface="Times New Roman" panose="02020603050405020304" pitchFamily="18" charset="0"/>
            </a:endParaRPr>
          </a:p>
          <a:p>
            <a:pPr eaLnBrk="1" hangingPunct="1"/>
            <a:endParaRPr dirty="0">
              <a:latin typeface="Times New Roman" panose="02020603050405020304" pitchFamily="18" charset="0"/>
              <a:cs typeface="Times New Roman" panose="02020603050405020304" pitchFamily="18" charset="0"/>
            </a:endParaRP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buNone/>
            </a:pPr>
            <a:endParaRP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buNone/>
            </a:pP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Συνοχή,</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πληροφορητικότητα,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συνεκτικότητα,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solidFill>
                  <a:srgbClr val="FF0000"/>
                </a:solidFill>
                <a:latin typeface="Times New Roman" panose="02020603050405020304" pitchFamily="18" charset="0"/>
                <a:cs typeface="Times New Roman" panose="02020603050405020304" pitchFamily="18" charset="0"/>
              </a:rPr>
              <a:t>προθετικότητα</a:t>
            </a:r>
            <a:r>
              <a:rPr lang="en-US" altLang="x-none" sz="2800" dirty="0">
                <a:solidFill>
                  <a:srgbClr val="FF0000"/>
                </a:solidFill>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και περιστασιακότητα </a:t>
            </a:r>
            <a:endParaRPr lang="en-US" altLang="x-none" sz="2800" dirty="0">
              <a:solidFill>
                <a:srgbClr val="FF0000"/>
              </a:solidFill>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διακειμενικότητα,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αποδεκτότητα.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800" dirty="0">
              <a:latin typeface="Times New Roman" panose="02020603050405020304" pitchFamily="18" charset="0"/>
              <a:cs typeface="Times New Roman" panose="02020603050405020304" pitchFamily="18" charset="0"/>
            </a:endParaRPr>
          </a:p>
          <a:p>
            <a:pPr eaLnBrk="1" hangingPunct="1">
              <a:lnSpc>
                <a:spcPct val="90000"/>
              </a:lnSpc>
            </a:pPr>
            <a:r>
              <a:rPr sz="2800" dirty="0">
                <a:latin typeface="Times New Roman" panose="02020603050405020304" pitchFamily="18" charset="0"/>
                <a:cs typeface="Times New Roman" panose="02020603050405020304" pitchFamily="18" charset="0"/>
              </a:rPr>
              <a:t>Τα κριτήρια αυτά θεωρούμε ότι συμβάλλουν στη </a:t>
            </a:r>
            <a:r>
              <a:rPr sz="2800" b="1" dirty="0">
                <a:latin typeface="Times New Roman" panose="02020603050405020304" pitchFamily="18" charset="0"/>
                <a:cs typeface="Times New Roman" panose="02020603050405020304" pitchFamily="18" charset="0"/>
              </a:rPr>
              <a:t>συνειδητοποίηση</a:t>
            </a:r>
            <a:r>
              <a:rPr sz="2800" dirty="0">
                <a:latin typeface="Times New Roman" panose="02020603050405020304" pitchFamily="18" charset="0"/>
                <a:cs typeface="Times New Roman" panose="02020603050405020304" pitchFamily="18" charset="0"/>
              </a:rPr>
              <a:t> του τρόπου </a:t>
            </a:r>
            <a:r>
              <a:rPr sz="2800" dirty="0">
                <a:solidFill>
                  <a:srgbClr val="FF0000"/>
                </a:solidFill>
                <a:latin typeface="Times New Roman" panose="02020603050405020304" pitchFamily="18" charset="0"/>
                <a:cs typeface="Times New Roman" panose="02020603050405020304" pitchFamily="18" charset="0"/>
              </a:rPr>
              <a:t>οργάνωσης</a:t>
            </a:r>
            <a:r>
              <a:rPr sz="2800" dirty="0">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σύστασης</a:t>
            </a:r>
            <a:r>
              <a:rPr sz="2800" dirty="0">
                <a:latin typeface="Times New Roman" panose="02020603050405020304" pitchFamily="18" charset="0"/>
                <a:cs typeface="Times New Roman" panose="02020603050405020304" pitchFamily="18" charset="0"/>
              </a:rPr>
              <a:t> και </a:t>
            </a:r>
            <a:r>
              <a:rPr sz="2800" dirty="0">
                <a:solidFill>
                  <a:srgbClr val="FF0000"/>
                </a:solidFill>
                <a:latin typeface="Times New Roman" panose="02020603050405020304" pitchFamily="18" charset="0"/>
                <a:cs typeface="Times New Roman" panose="02020603050405020304" pitchFamily="18" charset="0"/>
              </a:rPr>
              <a:t>κατανόησης</a:t>
            </a:r>
            <a:r>
              <a:rPr sz="2800" dirty="0">
                <a:latin typeface="Times New Roman" panose="02020603050405020304" pitchFamily="18" charset="0"/>
                <a:cs typeface="Times New Roman" panose="02020603050405020304" pitchFamily="18" charset="0"/>
              </a:rPr>
              <a:t> ενός κειμένου, νοούμενου </a:t>
            </a:r>
            <a:r>
              <a:rPr sz="2800" b="1" dirty="0">
                <a:latin typeface="Times New Roman" panose="02020603050405020304" pitchFamily="18" charset="0"/>
                <a:cs typeface="Times New Roman" panose="02020603050405020304" pitchFamily="18" charset="0"/>
              </a:rPr>
              <a:t>ΟΧΙ</a:t>
            </a:r>
            <a:r>
              <a:rPr sz="2800"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ως απλής συμπαράθεσης προτάσεων</a:t>
            </a:r>
            <a:r>
              <a:rPr sz="2800" dirty="0">
                <a:latin typeface="Times New Roman" panose="02020603050405020304" pitchFamily="18" charset="0"/>
                <a:cs typeface="Times New Roman" panose="02020603050405020304" pitchFamily="18" charset="0"/>
              </a:rPr>
              <a:t>, αλλά </a:t>
            </a:r>
            <a:r>
              <a:rPr sz="28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800" dirty="0">
                <a:latin typeface="Times New Roman" panose="02020603050405020304" pitchFamily="18" charset="0"/>
                <a:cs typeface="Times New Roman" panose="02020603050405020304" pitchFamily="18" charset="0"/>
              </a:rPr>
              <a:t>. </a:t>
            </a:r>
          </a:p>
          <a:p>
            <a:pPr eaLnBrk="1" hangingPunct="1">
              <a:lnSpc>
                <a:spcPct val="90000"/>
              </a:lnSpc>
              <a:buNone/>
            </a:pPr>
            <a:endParaRPr sz="20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Διακειμενικότητα</a:t>
            </a:r>
            <a:endParaRPr kumimoji="0" lang="el-GR" sz="3600" b="1" i="0" u="none" strike="noStrike" kern="1200" cap="none" spc="0" normalizeH="0" baseline="0" noProof="0" dirty="0">
              <a:ln>
                <a:noFill/>
              </a:ln>
              <a:solidFill>
                <a:srgbClr val="66AF6C"/>
              </a:solidFill>
              <a:effectLst/>
              <a:uLnTx/>
              <a:uFillTx/>
              <a:latin typeface="+mj-lt"/>
              <a:ea typeface="+mj-ea"/>
              <a:cs typeface="+mj-cs"/>
            </a:endParaRPr>
          </a:p>
        </p:txBody>
      </p:sp>
      <p:sp>
        <p:nvSpPr>
          <p:cNvPr id="28675" name="2 - Θέση περιεχομένου"/>
          <p:cNvSpPr>
            <a:spLocks noGrp="1"/>
          </p:cNvSpPr>
          <p:nvPr>
            <p:ph idx="1" hasCustomPrompt="1"/>
          </p:nvPr>
        </p:nvSpPr>
        <p:spPr>
          <a:ln/>
        </p:spPr>
        <p:txBody>
          <a:bodyPr vert="horz" wrap="square" lIns="54864" tIns="91440" rIns="91440" bIns="45720" anchor="t" anchorCtr="0"/>
          <a:lstStyle/>
          <a:p>
            <a:pPr eaLnBrk="1" hangingPunct="1">
              <a:buNone/>
            </a:pPr>
            <a:r>
              <a:rPr lang="el-GR" altLang="el-GR" sz="2800" dirty="0">
                <a:latin typeface="Times New Roman" panose="02020603050405020304" pitchFamily="18" charset="0"/>
                <a:cs typeface="Times New Roman" panose="02020603050405020304" pitchFamily="18" charset="0"/>
              </a:rPr>
              <a:t>	</a:t>
            </a:r>
            <a:r>
              <a:rPr lang="el-GR" altLang="el-GR" dirty="0">
                <a:latin typeface="Times New Roman" panose="02020603050405020304" pitchFamily="18" charset="0"/>
                <a:cs typeface="Times New Roman" panose="02020603050405020304" pitchFamily="18" charset="0"/>
              </a:rPr>
              <a:t>Μεταξύ των συνηθέστερων και πιο αντιπροσωπευτικών </a:t>
            </a:r>
            <a:r>
              <a:rPr lang="el-GR" altLang="el-GR" dirty="0">
                <a:highlight>
                  <a:srgbClr val="FFFF00"/>
                </a:highlight>
                <a:latin typeface="Times New Roman" panose="02020603050405020304" pitchFamily="18" charset="0"/>
                <a:cs typeface="Times New Roman" panose="02020603050405020304" pitchFamily="18" charset="0"/>
              </a:rPr>
              <a:t>ειδών λόγου (κειμενικών τύπων</a:t>
            </a:r>
            <a:r>
              <a:rPr lang="el-GR" altLang="el-GR"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όπως πλέον έχει επικρατήσει</a:t>
            </a:r>
            <a:r>
              <a:rPr lang="en-US" altLang="el-GR" sz="2000" b="1"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ο όρος</a:t>
            </a:r>
            <a:r>
              <a:rPr lang="el-GR" altLang="el-GR" dirty="0">
                <a:latin typeface="Times New Roman" panose="02020603050405020304" pitchFamily="18" charset="0"/>
                <a:cs typeface="Times New Roman" panose="02020603050405020304" pitchFamily="18" charset="0"/>
              </a:rPr>
              <a:t>) είναι:</a:t>
            </a:r>
          </a:p>
          <a:p>
            <a:pPr eaLnBrk="1" hangingPunct="1">
              <a:buNone/>
            </a:pPr>
            <a:endParaRPr lang="el-GR" altLang="el-GR" dirty="0">
              <a:latin typeface="Times New Roman" panose="02020603050405020304" pitchFamily="18" charset="0"/>
              <a:cs typeface="Times New Roman" panose="02020603050405020304" pitchFamily="18" charset="0"/>
            </a:endParaRPr>
          </a:p>
          <a:p>
            <a:pPr lvl="1" eaLnBrk="1" hangingPunct="1"/>
            <a:r>
              <a:rPr lang="el-GR" altLang="el-GR" sz="3200" dirty="0">
                <a:latin typeface="Times New Roman" panose="02020603050405020304" pitchFamily="18" charset="0"/>
                <a:cs typeface="Times New Roman" panose="02020603050405020304" pitchFamily="18" charset="0"/>
              </a:rPr>
              <a:t>η αφήγηση</a:t>
            </a:r>
          </a:p>
          <a:p>
            <a:pPr lvl="1" eaLnBrk="1" hangingPunct="1"/>
            <a:r>
              <a:rPr lang="el-GR" altLang="el-GR" sz="3200" dirty="0">
                <a:latin typeface="Times New Roman" panose="02020603050405020304" pitchFamily="18" charset="0"/>
                <a:cs typeface="Times New Roman" panose="02020603050405020304" pitchFamily="18" charset="0"/>
              </a:rPr>
              <a:t>η περιγραφή</a:t>
            </a:r>
          </a:p>
          <a:p>
            <a:pPr lvl="1" eaLnBrk="1" hangingPunct="1"/>
            <a:r>
              <a:rPr lang="el-GR" altLang="el-GR" sz="3200" dirty="0">
                <a:latin typeface="Times New Roman" panose="02020603050405020304" pitchFamily="18" charset="0"/>
                <a:cs typeface="Times New Roman" panose="02020603050405020304" pitchFamily="18" charset="0"/>
              </a:rPr>
              <a:t>η επιχειρηματολογία</a:t>
            </a:r>
          </a:p>
          <a:p>
            <a:pPr lvl="1" eaLnBrk="1" hangingPunct="1"/>
            <a:r>
              <a:rPr lang="el-GR" altLang="el-GR" sz="3200" dirty="0">
                <a:latin typeface="Times New Roman" panose="02020603050405020304" pitchFamily="18" charset="0"/>
                <a:cs typeface="Times New Roman" panose="02020603050405020304" pitchFamily="18" charset="0"/>
              </a:rPr>
              <a:t>η λογοτεχνία</a:t>
            </a:r>
            <a:endParaRPr lang="el-GR" altLang="el-GR"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Διακειμενικότητα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107950" y="1773238"/>
            <a:ext cx="8856663" cy="4824413"/>
          </a:xfrm>
        </p:spPr>
        <p:txBody>
          <a:bodyPr vert="horz" wrap="square" lIns="54864" tIns="91440" rIns="91440" bIns="45720" numCol="1" rtlCol="0" anchor="t" anchorCtr="0" compatLnSpc="1"/>
          <a:lstStyle/>
          <a:p>
            <a:pPr eaLnBrk="1" hangingPunct="1">
              <a:lnSpc>
                <a:spcPct val="80000"/>
              </a:lnSpc>
            </a:pPr>
            <a:r>
              <a:rPr lang="en-US" altLang="x-none" sz="2600" dirty="0">
                <a:latin typeface="Times New Roman" panose="02020603050405020304" pitchFamily="18" charset="0"/>
                <a:cs typeface="Times New Roman" panose="02020603050405020304" pitchFamily="18" charset="0"/>
              </a:rPr>
              <a:t>H </a:t>
            </a:r>
            <a:r>
              <a:rPr sz="2600" b="1" dirty="0">
                <a:latin typeface="Times New Roman" panose="02020603050405020304" pitchFamily="18" charset="0"/>
                <a:cs typeface="Times New Roman" panose="02020603050405020304" pitchFamily="18" charset="0"/>
              </a:rPr>
              <a:t>αφήγηση</a:t>
            </a:r>
            <a:r>
              <a:rPr sz="2600" dirty="0">
                <a:latin typeface="Times New Roman" panose="02020603050405020304" pitchFamily="18" charset="0"/>
                <a:cs typeface="Times New Roman" panose="02020603050405020304" pitchFamily="18" charset="0"/>
              </a:rPr>
              <a:t> χρησιμοποιείται συνήθως σε, παραμύθια, προσωπικές εξιστορήσεις, ιστορικές εξιστορήσεις</a:t>
            </a:r>
            <a:r>
              <a:rPr lang="en-US" altLang="x-none" sz="2600"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δημοσιογραφικά ρεπορτάζ κτλ.</a:t>
            </a:r>
            <a:endParaRPr lang="en-US" altLang="x-none" sz="2600" dirty="0">
              <a:latin typeface="Times New Roman" panose="02020603050405020304" pitchFamily="18" charset="0"/>
              <a:cs typeface="Times New Roman" panose="02020603050405020304" pitchFamily="18" charset="0"/>
            </a:endParaRPr>
          </a:p>
          <a:p>
            <a:pPr eaLnBrk="1" hangingPunct="1">
              <a:lnSpc>
                <a:spcPct val="80000"/>
              </a:lnSpc>
              <a:buNone/>
            </a:pPr>
            <a:endParaRPr sz="2600" dirty="0">
              <a:latin typeface="Times New Roman" panose="02020603050405020304" pitchFamily="18" charset="0"/>
              <a:cs typeface="Times New Roman" panose="02020603050405020304" pitchFamily="18" charset="0"/>
            </a:endParaRPr>
          </a:p>
          <a:p>
            <a:pPr eaLnBrk="1" hangingPunct="1">
              <a:lnSpc>
                <a:spcPct val="80000"/>
              </a:lnSpc>
            </a:pPr>
            <a:r>
              <a:rPr lang="en-US" altLang="x-none" sz="2600" dirty="0">
                <a:latin typeface="Times New Roman" panose="02020603050405020304" pitchFamily="18" charset="0"/>
                <a:cs typeface="Times New Roman" panose="02020603050405020304" pitchFamily="18" charset="0"/>
              </a:rPr>
              <a:t>H</a:t>
            </a:r>
            <a:r>
              <a:rPr sz="2600"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περιγραφή</a:t>
            </a:r>
            <a:r>
              <a:rPr sz="2600" dirty="0">
                <a:latin typeface="Times New Roman" panose="02020603050405020304" pitchFamily="18" charset="0"/>
                <a:cs typeface="Times New Roman" panose="02020603050405020304" pitchFamily="18" charset="0"/>
              </a:rPr>
              <a:t> χρησιμοποιείται συνήθως σε προσωπικές περιγραφές, τεχνικές περιγραφές, επιστημονικές/πληροφοριακές αναφορές κτλ.</a:t>
            </a:r>
            <a:endParaRPr lang="en-US" altLang="x-none" sz="2600" dirty="0">
              <a:latin typeface="Times New Roman" panose="02020603050405020304" pitchFamily="18" charset="0"/>
              <a:cs typeface="Times New Roman" panose="02020603050405020304" pitchFamily="18" charset="0"/>
            </a:endParaRPr>
          </a:p>
          <a:p>
            <a:pPr eaLnBrk="1" hangingPunct="1">
              <a:lnSpc>
                <a:spcPct val="80000"/>
              </a:lnSpc>
              <a:buNone/>
            </a:pPr>
            <a:endParaRPr sz="2600" dirty="0">
              <a:latin typeface="Times New Roman" panose="02020603050405020304" pitchFamily="18" charset="0"/>
              <a:cs typeface="Times New Roman" panose="02020603050405020304" pitchFamily="18" charset="0"/>
            </a:endParaRPr>
          </a:p>
          <a:p>
            <a:pPr eaLnBrk="1" hangingPunct="1">
              <a:lnSpc>
                <a:spcPct val="80000"/>
              </a:lnSpc>
            </a:pPr>
            <a:r>
              <a:rPr lang="en-US" altLang="x-none" sz="2600" dirty="0">
                <a:latin typeface="Times New Roman" panose="02020603050405020304" pitchFamily="18" charset="0"/>
                <a:cs typeface="Times New Roman" panose="02020603050405020304" pitchFamily="18" charset="0"/>
              </a:rPr>
              <a:t>H </a:t>
            </a:r>
            <a:r>
              <a:rPr sz="2600" b="1" dirty="0">
                <a:latin typeface="Times New Roman" panose="02020603050405020304" pitchFamily="18" charset="0"/>
                <a:cs typeface="Times New Roman" panose="02020603050405020304" pitchFamily="18" charset="0"/>
              </a:rPr>
              <a:t>επιχειρηματολογία</a:t>
            </a:r>
            <a:r>
              <a:rPr sz="2600" dirty="0">
                <a:latin typeface="Times New Roman" panose="02020603050405020304" pitchFamily="18" charset="0"/>
                <a:cs typeface="Times New Roman" panose="02020603050405020304" pitchFamily="18" charset="0"/>
              </a:rPr>
              <a:t> χρησιμοποιείται συνήθως σε δοκίμια, κριτικές ανασκοπήσεις, αντιπαραθετικές συζητήσεις κτλ.</a:t>
            </a:r>
          </a:p>
          <a:p>
            <a:pPr eaLnBrk="1" hangingPunct="1">
              <a:lnSpc>
                <a:spcPct val="80000"/>
              </a:lnSpc>
            </a:pPr>
            <a:endParaRPr sz="2600" dirty="0">
              <a:latin typeface="Times New Roman" panose="02020603050405020304" pitchFamily="18" charset="0"/>
              <a:cs typeface="Times New Roman" panose="02020603050405020304" pitchFamily="18" charset="0"/>
            </a:endParaRPr>
          </a:p>
          <a:p>
            <a:pPr eaLnBrk="1" hangingPunct="1">
              <a:lnSpc>
                <a:spcPct val="80000"/>
              </a:lnSpc>
            </a:pPr>
            <a:r>
              <a:rPr lang="en-US" altLang="x-none" sz="2600" dirty="0">
                <a:latin typeface="Times New Roman" panose="02020603050405020304" pitchFamily="18" charset="0"/>
                <a:cs typeface="Times New Roman" panose="02020603050405020304" pitchFamily="18" charset="0"/>
              </a:rPr>
              <a:t>H </a:t>
            </a:r>
            <a:r>
              <a:rPr sz="2600" b="1" dirty="0">
                <a:latin typeface="Times New Roman" panose="02020603050405020304" pitchFamily="18" charset="0"/>
                <a:cs typeface="Times New Roman" panose="02020603050405020304" pitchFamily="18" charset="0"/>
              </a:rPr>
              <a:t>λογοτεχνία</a:t>
            </a:r>
            <a:r>
              <a:rPr sz="2600" dirty="0">
                <a:latin typeface="Times New Roman" panose="02020603050405020304" pitchFamily="18" charset="0"/>
                <a:cs typeface="Times New Roman" panose="02020603050405020304" pitchFamily="18" charset="0"/>
              </a:rPr>
              <a:t> χρησιμοποιείται συνήθως σε μυθιστορήματα, ποιήματα κτλ.</a:t>
            </a:r>
            <a:endParaRPr lang="en-US" altLang="x-none" sz="2600" dirty="0">
              <a:latin typeface="Times New Roman" panose="02020603050405020304" pitchFamily="18" charset="0"/>
              <a:cs typeface="Times New Roman" panose="02020603050405020304" pitchFamily="18" charset="0"/>
            </a:endParaRPr>
          </a:p>
          <a:p>
            <a:pPr eaLnBrk="1" hangingPunct="1">
              <a:lnSpc>
                <a:spcPct val="80000"/>
              </a:lnSpc>
              <a:buNone/>
            </a:pPr>
            <a:endParaRPr sz="2600" dirty="0">
              <a:latin typeface="Times New Roman" panose="02020603050405020304" pitchFamily="18" charset="0"/>
              <a:cs typeface="Times New Roman" panose="02020603050405020304" pitchFamily="18" charset="0"/>
            </a:endParaRPr>
          </a:p>
          <a:p>
            <a:pPr eaLnBrk="1" hangingPunct="1">
              <a:lnSpc>
                <a:spcPct val="80000"/>
              </a:lnSpc>
              <a:buNone/>
            </a:pPr>
            <a:endParaRPr sz="1000" dirty="0"/>
          </a:p>
        </p:txBody>
      </p:sp>
      <p:sp>
        <p:nvSpPr>
          <p:cNvPr id="29700" name="Rectangle 4"/>
          <p:cNvSpPr/>
          <p:nvPr/>
        </p:nvSpPr>
        <p:spPr>
          <a:xfrm>
            <a:off x="-130175" y="90488"/>
            <a:ext cx="9404350" cy="276225"/>
          </a:xfrm>
          <a:prstGeom prst="rect">
            <a:avLst/>
          </a:prstGeom>
          <a:noFill/>
          <a:ln w="9525">
            <a:noFill/>
          </a:ln>
        </p:spPr>
        <p:txBody>
          <a:bodyPr wrap="none" anchor="ctr" anchorCtr="0">
            <a:spAutoFit/>
          </a:bodyPr>
          <a:lst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stStyle>
          <a:p>
            <a:pPr marL="0" lvl="0" indent="0" algn="just">
              <a:buClrTx/>
              <a:buSzTx/>
              <a:buFontTx/>
              <a:buNone/>
            </a:pPr>
            <a:r>
              <a:rPr lang="en-US" altLang="el-GR" sz="1200" dirty="0">
                <a:latin typeface="Times New Roman" panose="02020603050405020304" pitchFamily="18" charset="0"/>
                <a:cs typeface="Calibri" panose="020F0502020204030204" pitchFamily="34" charset="0"/>
              </a:rPr>
              <a:t>Parker, C.A. (2011) Conflict-dialogue pedagogies as learning opportunities for ethnocultural minority immigrant students. In C. Broom (Ed.), </a:t>
            </a:r>
            <a:r>
              <a:rPr lang="en-US" altLang="el-GR" sz="1200" i="1" dirty="0">
                <a:latin typeface="Times New Roman" panose="02020603050405020304" pitchFamily="18" charset="0"/>
                <a:cs typeface="Calibri" panose="020F0502020204030204" pitchFamily="34" charset="0"/>
              </a:rPr>
              <a:t>Citizen</a:t>
            </a:r>
            <a:endParaRPr lang="en-US" altLang="el-GR" sz="1800" dirty="0">
              <a:latin typeface="Arial" panose="020B0604020202020204" pitchFamily="34" charset="0"/>
              <a:ea typeface="Arial" panose="020B0604020202020204" pitchFamily="34" charset="0"/>
            </a:endParaRPr>
          </a:p>
        </p:txBody>
      </p:sp>
      <p:sp>
        <p:nvSpPr>
          <p:cNvPr id="29701" name="Rectangle 5"/>
          <p:cNvSpPr/>
          <p:nvPr/>
        </p:nvSpPr>
        <p:spPr>
          <a:xfrm>
            <a:off x="-130175" y="90488"/>
            <a:ext cx="9404350" cy="276225"/>
          </a:xfrm>
          <a:prstGeom prst="rect">
            <a:avLst/>
          </a:prstGeom>
          <a:noFill/>
          <a:ln w="9525">
            <a:noFill/>
          </a:ln>
        </p:spPr>
        <p:txBody>
          <a:bodyPr wrap="none" anchor="ctr" anchorCtr="0">
            <a:spAutoFit/>
          </a:bodyPr>
          <a:lst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stStyle>
          <a:p>
            <a:pPr marL="0" lvl="0" indent="0" algn="just">
              <a:buClrTx/>
              <a:buSzTx/>
              <a:buFontTx/>
              <a:buNone/>
            </a:pPr>
            <a:r>
              <a:rPr lang="en-US" altLang="el-GR" sz="1200" dirty="0">
                <a:latin typeface="Times New Roman" panose="02020603050405020304" pitchFamily="18" charset="0"/>
                <a:cs typeface="Calibri" panose="020F0502020204030204" pitchFamily="34" charset="0"/>
              </a:rPr>
              <a:t>Parker, C.A. (2011) Conflict-dialogue pedagogies as learning opportunities for ethnocultural minority immigrant students. In C. Broom (Ed.), </a:t>
            </a:r>
            <a:r>
              <a:rPr lang="en-US" altLang="el-GR" sz="1200" i="1" dirty="0">
                <a:latin typeface="Times New Roman" panose="02020603050405020304" pitchFamily="18" charset="0"/>
                <a:cs typeface="Calibri" panose="020F0502020204030204" pitchFamily="34" charset="0"/>
              </a:rPr>
              <a:t>Citizen</a:t>
            </a:r>
            <a:endParaRPr lang="en-US" altLang="el-GR" sz="1800" dirty="0">
              <a:latin typeface="Arial" panose="020B0604020202020204" pitchFamily="34" charset="0"/>
              <a:ea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1"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Αφήγηση</a:t>
            </a:r>
            <a: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0723" name="2 - Θέση περιεχομένου"/>
          <p:cNvSpPr>
            <a:spLocks noGrp="1"/>
          </p:cNvSpPr>
          <p:nvPr>
            <p:ph idx="1" hasCustomPrompt="1"/>
          </p:nvPr>
        </p:nvSpPr>
        <p:spPr>
          <a:xfrm>
            <a:off x="179388" y="1557338"/>
            <a:ext cx="8785225" cy="5300662"/>
          </a:xfrm>
          <a:ln/>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Η αφήγηση σε γενικές γραμμές συνίσταται </a:t>
            </a:r>
            <a:r>
              <a:rPr lang="el-GR" altLang="el-GR" sz="2800" b="1" dirty="0">
                <a:latin typeface="Times New Roman" panose="02020603050405020304" pitchFamily="18" charset="0"/>
                <a:cs typeface="Times New Roman" panose="02020603050405020304" pitchFamily="18" charset="0"/>
              </a:rPr>
              <a:t>στην κωδικοποίηση παρελθοντικών γεγονότων</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Σε αντίθεση με το </a:t>
            </a:r>
            <a:r>
              <a:rPr lang="el-GR" altLang="el-GR" sz="2800" b="1" dirty="0">
                <a:latin typeface="Times New Roman" panose="02020603050405020304" pitchFamily="18" charset="0"/>
                <a:cs typeface="Times New Roman" panose="02020603050405020304" pitchFamily="18" charset="0"/>
              </a:rPr>
              <a:t>στατικό χαρακτήρα της περιγραφής</a:t>
            </a:r>
            <a:r>
              <a:rPr lang="el-GR" altLang="el-GR" sz="2800" dirty="0">
                <a:latin typeface="Times New Roman" panose="02020603050405020304" pitchFamily="18" charset="0"/>
                <a:cs typeface="Times New Roman" panose="02020603050405020304" pitchFamily="18" charset="0"/>
              </a:rPr>
              <a:t>, η οποία παρουσιάζει τα αντικείμενά της ουσιαστικά εκτός χρόνου, </a:t>
            </a:r>
            <a:r>
              <a:rPr lang="el-GR" altLang="el-GR" sz="2800" b="1" dirty="0">
                <a:latin typeface="Times New Roman" panose="02020603050405020304" pitchFamily="18" charset="0"/>
                <a:cs typeface="Times New Roman" panose="02020603050405020304" pitchFamily="18" charset="0"/>
              </a:rPr>
              <a:t>η αφήγηση έχει δυναμικό χαρακτήρα</a:t>
            </a:r>
            <a:r>
              <a:rPr lang="el-GR" altLang="el-GR" sz="2800" dirty="0">
                <a:latin typeface="Times New Roman" panose="02020603050405020304" pitchFamily="18" charset="0"/>
                <a:cs typeface="Times New Roman" panose="02020603050405020304" pitchFamily="18" charset="0"/>
              </a:rPr>
              <a:t>, καθώς μεταφέρει την </a:t>
            </a:r>
            <a:r>
              <a:rPr lang="el-GR" altLang="el-GR" sz="2800" dirty="0">
                <a:solidFill>
                  <a:srgbClr val="FF0000"/>
                </a:solidFill>
                <a:latin typeface="Times New Roman" panose="02020603050405020304" pitchFamily="18" charset="0"/>
                <a:cs typeface="Times New Roman" panose="02020603050405020304" pitchFamily="18" charset="0"/>
              </a:rPr>
              <a:t>εξέλιξη </a:t>
            </a:r>
            <a:r>
              <a:rPr lang="el-GR" altLang="el-GR" sz="2800" dirty="0">
                <a:latin typeface="Times New Roman" panose="02020603050405020304" pitchFamily="18" charset="0"/>
                <a:cs typeface="Times New Roman" panose="02020603050405020304" pitchFamily="18" charset="0"/>
              </a:rPr>
              <a:t>και </a:t>
            </a:r>
            <a:r>
              <a:rPr lang="el-GR" altLang="el-GR" sz="2800" dirty="0">
                <a:solidFill>
                  <a:srgbClr val="FF0000"/>
                </a:solidFill>
                <a:latin typeface="Times New Roman" panose="02020603050405020304" pitchFamily="18" charset="0"/>
                <a:cs typeface="Times New Roman" panose="02020603050405020304" pitchFamily="18" charset="0"/>
              </a:rPr>
              <a:t>μεταβολή</a:t>
            </a:r>
            <a:r>
              <a:rPr lang="el-GR" altLang="el-GR" sz="2800" dirty="0">
                <a:latin typeface="Times New Roman" panose="02020603050405020304" pitchFamily="18" charset="0"/>
                <a:cs typeface="Times New Roman" panose="02020603050405020304" pitchFamily="18" charset="0"/>
              </a:rPr>
              <a:t> των γεγονότων.</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Οι </a:t>
            </a:r>
            <a:r>
              <a:rPr lang="el-GR" altLang="el-GR" sz="2800" b="1" dirty="0">
                <a:latin typeface="Times New Roman" panose="02020603050405020304" pitchFamily="18" charset="0"/>
                <a:cs typeface="Times New Roman" panose="02020603050405020304" pitchFamily="18" charset="0"/>
              </a:rPr>
              <a:t>επικοινωνιακοί στόχοι της αφήγησης </a:t>
            </a:r>
            <a:r>
              <a:rPr lang="el-GR" altLang="el-GR" sz="2800" dirty="0">
                <a:latin typeface="Times New Roman" panose="02020603050405020304" pitchFamily="18" charset="0"/>
                <a:cs typeface="Times New Roman" panose="02020603050405020304" pitchFamily="18" charset="0"/>
              </a:rPr>
              <a:t>είναι ποικίλοι και εκτείνονται από τη </a:t>
            </a:r>
            <a:r>
              <a:rPr lang="el-GR" altLang="el-GR" sz="2800" dirty="0">
                <a:solidFill>
                  <a:srgbClr val="FF0000"/>
                </a:solidFill>
                <a:latin typeface="Times New Roman" panose="02020603050405020304" pitchFamily="18" charset="0"/>
                <a:cs typeface="Times New Roman" panose="02020603050405020304" pitchFamily="18" charset="0"/>
              </a:rPr>
              <a:t>διασκέδαση</a:t>
            </a:r>
            <a:r>
              <a:rPr lang="el-GR" altLang="el-GR" sz="2800" dirty="0">
                <a:latin typeface="Times New Roman" panose="02020603050405020304" pitchFamily="18" charset="0"/>
                <a:cs typeface="Times New Roman" panose="02020603050405020304" pitchFamily="18" charset="0"/>
              </a:rPr>
              <a:t> έως και την προσπάθεια να </a:t>
            </a:r>
            <a:r>
              <a:rPr lang="el-GR" altLang="el-GR" sz="2800" dirty="0">
                <a:solidFill>
                  <a:srgbClr val="FF0000"/>
                </a:solidFill>
                <a:latin typeface="Times New Roman" panose="02020603050405020304" pitchFamily="18" charset="0"/>
                <a:cs typeface="Times New Roman" panose="02020603050405020304" pitchFamily="18" charset="0"/>
              </a:rPr>
              <a:t>πεισθεί ο αποδέκτης</a:t>
            </a:r>
            <a:r>
              <a:rPr lang="en-US" altLang="el-GR" sz="2800" dirty="0">
                <a:latin typeface="Times New Roman" panose="02020603050405020304" pitchFamily="18" charset="0"/>
                <a:cs typeface="Times New Roman" panose="02020603050405020304" pitchFamily="18" charset="0"/>
              </a:rPr>
              <a:t>.</a:t>
            </a:r>
          </a:p>
          <a:p>
            <a:pPr eaLnBrk="1" hangingPunct="1"/>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23528" y="188640"/>
            <a:ext cx="8568952" cy="1219536"/>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Δομή αφήγησης (</a:t>
            </a:r>
            <a:r>
              <a:rPr kumimoji="0" lang="en-US" sz="36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Labov</a:t>
            </a: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&amp;</a:t>
            </a:r>
            <a:r>
              <a:rPr kumimoji="0" lang="en-US" sz="36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Waletzky</a:t>
            </a: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1967)</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8964613" cy="5373688"/>
          </a:xfrm>
        </p:spPr>
        <p:txBody>
          <a:bodyPr vert="horz" wrap="square" lIns="54864" tIns="91440" rIns="91440" bIns="45720" numCol="1" rtlCol="0" anchor="t" anchorCtr="0" compatLnSpc="1"/>
          <a:lstStyle/>
          <a:p>
            <a:pPr eaLnBrk="1" hangingPunct="1"/>
            <a:r>
              <a:rPr sz="2000" dirty="0">
                <a:latin typeface="Times New Roman" panose="02020603050405020304" pitchFamily="18" charset="0"/>
                <a:cs typeface="Times New Roman" panose="02020603050405020304" pitchFamily="18" charset="0"/>
              </a:rPr>
              <a:t>Μια ολοκληρωμένη αφήγηση αποτελείται από τα ακόλουθα συστατικά μέρη (</a:t>
            </a:r>
            <a:r>
              <a:rPr lang="en-US" altLang="x-none" sz="2000" dirty="0">
                <a:latin typeface="Times New Roman" panose="02020603050405020304" pitchFamily="18" charset="0"/>
                <a:cs typeface="Times New Roman" panose="02020603050405020304" pitchFamily="18" charset="0"/>
              </a:rPr>
              <a:t>Knapp</a:t>
            </a:r>
            <a:r>
              <a:rPr sz="2000" dirty="0">
                <a:latin typeface="Times New Roman" panose="02020603050405020304" pitchFamily="18" charset="0"/>
                <a:cs typeface="Times New Roman" panose="02020603050405020304" pitchFamily="18" charset="0"/>
              </a:rPr>
              <a:t> &amp; </a:t>
            </a:r>
            <a:r>
              <a:rPr lang="en-US" altLang="x-none" sz="2000" dirty="0">
                <a:latin typeface="Times New Roman" panose="02020603050405020304" pitchFamily="18" charset="0"/>
                <a:cs typeface="Times New Roman" panose="02020603050405020304" pitchFamily="18" charset="0"/>
              </a:rPr>
              <a:t>Watkins</a:t>
            </a:r>
            <a:r>
              <a:rPr sz="2000" dirty="0">
                <a:latin typeface="Times New Roman" panose="02020603050405020304" pitchFamily="18" charset="0"/>
                <a:cs typeface="Times New Roman" panose="02020603050405020304" pitchFamily="18" charset="0"/>
              </a:rPr>
              <a:t> 1994):</a:t>
            </a:r>
          </a:p>
          <a:p>
            <a:pPr eaLnBrk="1" hangingPunct="1">
              <a:buNone/>
            </a:pPr>
            <a:r>
              <a:rPr sz="2000" i="1" dirty="0">
                <a:latin typeface="Times New Roman" panose="02020603050405020304" pitchFamily="18" charset="0"/>
                <a:cs typeface="Times New Roman" panose="02020603050405020304" pitchFamily="18" charset="0"/>
              </a:rPr>
              <a:t> </a:t>
            </a:r>
            <a:endParaRPr sz="2000" dirty="0">
              <a:latin typeface="Times New Roman" panose="02020603050405020304" pitchFamily="18" charset="0"/>
              <a:cs typeface="Times New Roman" panose="02020603050405020304" pitchFamily="18" charset="0"/>
            </a:endParaRPr>
          </a:p>
          <a:p>
            <a:pPr eaLnBrk="1" hangingPunct="1">
              <a:buFont typeface="Corbel" panose="020B0503020204020204" pitchFamily="34" charset="0"/>
              <a:buAutoNum type="arabicPeriod"/>
            </a:pPr>
            <a:r>
              <a:rPr sz="2000" dirty="0">
                <a:latin typeface="Times New Roman" panose="02020603050405020304" pitchFamily="18" charset="0"/>
                <a:cs typeface="Times New Roman" panose="02020603050405020304" pitchFamily="18" charset="0"/>
              </a:rPr>
              <a:t>Την</a:t>
            </a:r>
            <a:r>
              <a:rPr sz="2000" i="1" dirty="0">
                <a:latin typeface="Times New Roman" panose="02020603050405020304" pitchFamily="18" charset="0"/>
                <a:cs typeface="Times New Roman" panose="02020603050405020304" pitchFamily="18" charset="0"/>
              </a:rPr>
              <a:t> </a:t>
            </a:r>
            <a:r>
              <a:rPr sz="2000" b="1" i="1" dirty="0">
                <a:latin typeface="Times New Roman" panose="02020603050405020304" pitchFamily="18" charset="0"/>
                <a:cs typeface="Times New Roman" panose="02020603050405020304" pitchFamily="18" charset="0"/>
              </a:rPr>
              <a:t>περίληψη</a:t>
            </a:r>
            <a:r>
              <a:rPr sz="2000" dirty="0">
                <a:latin typeface="Times New Roman" panose="02020603050405020304" pitchFamily="18" charset="0"/>
                <a:cs typeface="Times New Roman" panose="02020603050405020304" pitchFamily="18" charset="0"/>
              </a:rPr>
              <a:t>, η οποία </a:t>
            </a:r>
            <a:r>
              <a:rPr sz="2000" dirty="0">
                <a:solidFill>
                  <a:srgbClr val="FF0000"/>
                </a:solidFill>
                <a:latin typeface="Times New Roman" panose="02020603050405020304" pitchFamily="18" charset="0"/>
                <a:cs typeface="Times New Roman" panose="02020603050405020304" pitchFamily="18" charset="0"/>
              </a:rPr>
              <a:t>προλογίζει</a:t>
            </a:r>
            <a:r>
              <a:rPr sz="2000" dirty="0">
                <a:latin typeface="Times New Roman" panose="02020603050405020304" pitchFamily="18" charset="0"/>
                <a:cs typeface="Times New Roman" panose="02020603050405020304" pitchFamily="18" charset="0"/>
              </a:rPr>
              <a:t> το θέμα της ιστορίας, π.χ. «Έμαθες τι έγινε χτες στη συναυλία;», «Έχεις ακούσει την ιστορία με το δράκο;».</a:t>
            </a:r>
          </a:p>
          <a:p>
            <a:pPr eaLnBrk="1" hangingPunct="1">
              <a:buNone/>
            </a:pPr>
            <a:endParaRPr lang="en-US" altLang="x-none" sz="2000" dirty="0">
              <a:latin typeface="Times New Roman" panose="02020603050405020304" pitchFamily="18" charset="0"/>
              <a:cs typeface="Times New Roman" panose="02020603050405020304" pitchFamily="18" charset="0"/>
            </a:endParaRPr>
          </a:p>
          <a:p>
            <a:pPr eaLnBrk="1" hangingPunct="1">
              <a:buFont typeface="Corbel" panose="020B0503020204020204" pitchFamily="34" charset="0"/>
              <a:buAutoNum type="arabicPeriod" startAt="2"/>
            </a:pPr>
            <a:r>
              <a:rPr sz="2000" dirty="0">
                <a:latin typeface="Times New Roman" panose="02020603050405020304" pitchFamily="18" charset="0"/>
                <a:cs typeface="Times New Roman" panose="02020603050405020304" pitchFamily="18" charset="0"/>
              </a:rPr>
              <a:t>Τον </a:t>
            </a:r>
            <a:r>
              <a:rPr sz="2000" b="1" i="1" dirty="0">
                <a:latin typeface="Times New Roman" panose="02020603050405020304" pitchFamily="18" charset="0"/>
                <a:cs typeface="Times New Roman" panose="02020603050405020304" pitchFamily="18" charset="0"/>
              </a:rPr>
              <a:t>προσανατολισμό</a:t>
            </a:r>
            <a:r>
              <a:rPr sz="2000" dirty="0">
                <a:latin typeface="Times New Roman" panose="02020603050405020304" pitchFamily="18" charset="0"/>
                <a:cs typeface="Times New Roman" panose="02020603050405020304" pitchFamily="18" charset="0"/>
              </a:rPr>
              <a:t>, όπου δίνονται </a:t>
            </a:r>
            <a:r>
              <a:rPr sz="2000" dirty="0">
                <a:solidFill>
                  <a:srgbClr val="FF0000"/>
                </a:solidFill>
                <a:latin typeface="Times New Roman" panose="02020603050405020304" pitchFamily="18" charset="0"/>
                <a:cs typeface="Times New Roman" panose="02020603050405020304" pitchFamily="18" charset="0"/>
              </a:rPr>
              <a:t>πληροφορίες υποδομής </a:t>
            </a:r>
            <a:r>
              <a:rPr sz="2000" dirty="0">
                <a:latin typeface="Times New Roman" panose="02020603050405020304" pitchFamily="18" charset="0"/>
                <a:cs typeface="Times New Roman" panose="02020603050405020304" pitchFamily="18" charset="0"/>
              </a:rPr>
              <a:t>σχετικά με τι έκανε ποιος και πότε, π.χ. «Πριν πολλά πολλά χρόνια κοντά σ’ ένα κάστρο ήταν ένας δράκος. Στο κάστρο ζούσε μια πριγκίπισσα με το βασιλιά πατέρα της και τη βασίλισσα μητέρα της».</a:t>
            </a:r>
          </a:p>
          <a:p>
            <a:pPr eaLnBrk="1" hangingPunct="1">
              <a:buFont typeface="Corbel" panose="020B0503020204020204" pitchFamily="34" charset="0"/>
              <a:buAutoNum type="arabicPeriod" startAt="3"/>
            </a:pPr>
            <a:endParaRPr sz="2000" dirty="0">
              <a:latin typeface="Times New Roman" panose="02020603050405020304" pitchFamily="18" charset="0"/>
              <a:cs typeface="Times New Roman" panose="02020603050405020304" pitchFamily="18" charset="0"/>
            </a:endParaRPr>
          </a:p>
          <a:p>
            <a:pPr eaLnBrk="1" hangingPunct="1">
              <a:buFont typeface="Corbel" panose="020B0503020204020204" pitchFamily="34" charset="0"/>
              <a:buAutoNum type="arabicPeriod" startAt="3"/>
            </a:pPr>
            <a:r>
              <a:rPr sz="2000" dirty="0">
                <a:latin typeface="Times New Roman" panose="02020603050405020304" pitchFamily="18" charset="0"/>
                <a:cs typeface="Times New Roman" panose="02020603050405020304" pitchFamily="18" charset="0"/>
              </a:rPr>
              <a:t>Την</a:t>
            </a:r>
            <a:r>
              <a:rPr sz="2000" i="1" dirty="0">
                <a:latin typeface="Times New Roman" panose="02020603050405020304" pitchFamily="18" charset="0"/>
                <a:cs typeface="Times New Roman" panose="02020603050405020304" pitchFamily="18" charset="0"/>
              </a:rPr>
              <a:t> </a:t>
            </a:r>
            <a:r>
              <a:rPr sz="2000" b="1" i="1" dirty="0">
                <a:latin typeface="Times New Roman" panose="02020603050405020304" pitchFamily="18" charset="0"/>
                <a:cs typeface="Times New Roman" panose="02020603050405020304" pitchFamily="18" charset="0"/>
              </a:rPr>
              <a:t>εξέλιξη της δράσης</a:t>
            </a:r>
            <a:r>
              <a:rPr sz="2000" dirty="0">
                <a:latin typeface="Times New Roman" panose="02020603050405020304" pitchFamily="18" charset="0"/>
                <a:cs typeface="Times New Roman" panose="02020603050405020304" pitchFamily="18" charset="0"/>
              </a:rPr>
              <a:t>, όπου τα συμβάντα της ιστορίας </a:t>
            </a:r>
            <a:r>
              <a:rPr sz="2000" dirty="0">
                <a:solidFill>
                  <a:srgbClr val="FF0000"/>
                </a:solidFill>
                <a:latin typeface="Times New Roman" panose="02020603050405020304" pitchFamily="18" charset="0"/>
                <a:cs typeface="Times New Roman" panose="02020603050405020304" pitchFamily="18" charset="0"/>
              </a:rPr>
              <a:t>διατάσσονται σε μια  χρονική ακολουθία</a:t>
            </a:r>
            <a:r>
              <a:rPr sz="2000" dirty="0">
                <a:latin typeface="Times New Roman" panose="02020603050405020304" pitchFamily="18" charset="0"/>
                <a:cs typeface="Times New Roman" panose="02020603050405020304" pitchFamily="18" charset="0"/>
              </a:rPr>
              <a:t> και δίνεται έτσι απάντηση στο ερώτημα «και μετά τι έγινε;».</a:t>
            </a:r>
            <a:endParaRPr lang="en-US" altLang="x-none" sz="2000" dirty="0">
              <a:latin typeface="Times New Roman" panose="02020603050405020304" pitchFamily="18" charset="0"/>
              <a:cs typeface="Times New Roman" panose="02020603050405020304" pitchFamily="18" charset="0"/>
            </a:endParaRPr>
          </a:p>
          <a:p>
            <a:pPr eaLnBrk="1" hangingPunct="1">
              <a:buNone/>
            </a:pPr>
            <a:r>
              <a:rPr sz="2000" dirty="0">
                <a:latin typeface="Times New Roman" panose="02020603050405020304" pitchFamily="18" charset="0"/>
                <a:cs typeface="Times New Roman" panose="02020603050405020304" pitchFamily="18" charset="0"/>
              </a:rPr>
              <a:t>	   Π.χ. «Ο δράκος ένιωθε μοναξιά, γι’ αυτό πήγε και την απήγαγε. Είδε όμως </a:t>
            </a:r>
            <a:r>
              <a:rPr sz="2000" b="1" dirty="0">
                <a:latin typeface="Times New Roman" panose="02020603050405020304" pitchFamily="18" charset="0"/>
                <a:cs typeface="Times New Roman" panose="02020603050405020304" pitchFamily="18" charset="0"/>
              </a:rPr>
              <a:t>πόσο</a:t>
            </a:r>
          </a:p>
          <a:p>
            <a:pPr eaLnBrk="1" hangingPunct="1">
              <a:buNone/>
            </a:pPr>
            <a:r>
              <a:rPr sz="2000" b="1" dirty="0">
                <a:latin typeface="Times New Roman" panose="02020603050405020304" pitchFamily="18" charset="0"/>
                <a:cs typeface="Times New Roman" panose="02020603050405020304" pitchFamily="18" charset="0"/>
              </a:rPr>
              <a:t>	   πολύ λυπημένη </a:t>
            </a:r>
            <a:r>
              <a:rPr sz="2000" dirty="0">
                <a:latin typeface="Times New Roman" panose="02020603050405020304" pitchFamily="18" charset="0"/>
                <a:cs typeface="Times New Roman" panose="02020603050405020304" pitchFamily="18" charset="0"/>
              </a:rPr>
              <a:t>ήταν και έκανε κάτι πολύ συγκινητικό: Καθώς κοιμόταν, τη</a:t>
            </a:r>
          </a:p>
          <a:p>
            <a:pPr eaLnBrk="1" hangingPunct="1">
              <a:buNone/>
            </a:pPr>
            <a:r>
              <a:rPr sz="2000" dirty="0">
                <a:latin typeface="Times New Roman" panose="02020603050405020304" pitchFamily="18" charset="0"/>
                <a:cs typeface="Times New Roman" panose="02020603050405020304" pitchFamily="18" charset="0"/>
              </a:rPr>
              <a:t>        σήκωσε απαλά και την επέστρεψε στο κάστρο».</a:t>
            </a:r>
          </a:p>
          <a:p>
            <a:pPr eaLnBrk="1" hangingPunct="1">
              <a:buFont typeface="Corbel" panose="020B0503020204020204" pitchFamily="34" charset="0"/>
              <a:buChar char=""/>
            </a:pPr>
            <a:endParaRP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Δομή αφήγησης</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marL="574675" indent="-457200" eaLnBrk="1" hangingPunct="1">
              <a:buFont typeface="Corbel" panose="020B0503020204020204" pitchFamily="34" charset="0"/>
              <a:buAutoNum type="arabicPeriod" startAt="4"/>
            </a:pPr>
            <a:r>
              <a:rPr sz="2400" dirty="0">
                <a:latin typeface="Times New Roman" panose="02020603050405020304" pitchFamily="18" charset="0"/>
                <a:cs typeface="Times New Roman" panose="02020603050405020304" pitchFamily="18" charset="0"/>
              </a:rPr>
              <a:t>Την</a:t>
            </a:r>
            <a:r>
              <a:rPr sz="2400" i="1" dirty="0">
                <a:latin typeface="Times New Roman" panose="02020603050405020304" pitchFamily="18" charset="0"/>
                <a:cs typeface="Times New Roman" panose="02020603050405020304" pitchFamily="18" charset="0"/>
              </a:rPr>
              <a:t> </a:t>
            </a:r>
            <a:r>
              <a:rPr sz="2400" b="1" i="1" dirty="0">
                <a:latin typeface="Times New Roman" panose="02020603050405020304" pitchFamily="18" charset="0"/>
                <a:cs typeface="Times New Roman" panose="02020603050405020304" pitchFamily="18" charset="0"/>
              </a:rPr>
              <a:t>αξιολόγηση</a:t>
            </a:r>
            <a:r>
              <a:rPr sz="2400" dirty="0">
                <a:latin typeface="Times New Roman" panose="02020603050405020304" pitchFamily="18" charset="0"/>
                <a:cs typeface="Times New Roman" panose="02020603050405020304" pitchFamily="18" charset="0"/>
              </a:rPr>
              <a:t>, η οποία υπάρχει διάσπαρτη κατά την εξιστόρηση των γεγονότων και </a:t>
            </a:r>
            <a:r>
              <a:rPr sz="2400" dirty="0">
                <a:solidFill>
                  <a:srgbClr val="FF0000"/>
                </a:solidFill>
                <a:latin typeface="Times New Roman" panose="02020603050405020304" pitchFamily="18" charset="0"/>
                <a:cs typeface="Times New Roman" panose="02020603050405020304" pitchFamily="18" charset="0"/>
              </a:rPr>
              <a:t>δείχνει τη σημασία τους </a:t>
            </a:r>
            <a:r>
              <a:rPr sz="2400" dirty="0">
                <a:latin typeface="Times New Roman" panose="02020603050405020304" pitchFamily="18" charset="0"/>
                <a:cs typeface="Times New Roman" panose="02020603050405020304" pitchFamily="18" charset="0"/>
              </a:rPr>
              <a:t>(τις στάσεις και τα συναισθήματα του αφηγητή προς αυτά).</a:t>
            </a:r>
            <a:endParaRPr lang="en-US" altLang="x-none"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Στο παράδειγμά μας ο επιτατικός προσδιορισμός του «λυπημένη» («πόσο πολύ») αποτελεί εσωτερικό σχολιασμό μέσω του οποίου υποδηλώνεται ότι η πράξη του δράκου δεν ήταν καθόλου σωστή.</a:t>
            </a:r>
          </a:p>
          <a:p>
            <a:pPr marL="574675" indent="-457200" eaLnBrk="1" hangingPunct="1">
              <a:buNone/>
            </a:pPr>
            <a:endParaRPr sz="2400" dirty="0">
              <a:latin typeface="Times New Roman" panose="02020603050405020304" pitchFamily="18" charset="0"/>
              <a:cs typeface="Times New Roman" panose="02020603050405020304" pitchFamily="18" charset="0"/>
            </a:endParaRPr>
          </a:p>
          <a:p>
            <a:pPr marL="574675" indent="-457200" eaLnBrk="1" hangingPunct="1">
              <a:buFont typeface="Corbel" panose="020B0503020204020204" pitchFamily="34" charset="0"/>
              <a:buAutoNum type="arabicPeriod" startAt="5"/>
            </a:pPr>
            <a:r>
              <a:rPr sz="2400" dirty="0">
                <a:latin typeface="Times New Roman" panose="02020603050405020304" pitchFamily="18" charset="0"/>
                <a:cs typeface="Times New Roman" panose="02020603050405020304" pitchFamily="18" charset="0"/>
              </a:rPr>
              <a:t>Το </a:t>
            </a:r>
            <a:r>
              <a:rPr sz="2400" b="1" i="1" dirty="0">
                <a:latin typeface="Times New Roman" panose="02020603050405020304" pitchFamily="18" charset="0"/>
                <a:cs typeface="Times New Roman" panose="02020603050405020304" pitchFamily="18" charset="0"/>
              </a:rPr>
              <a:t>κλείσιμο</a:t>
            </a:r>
            <a:r>
              <a:rPr sz="2400" dirty="0">
                <a:latin typeface="Times New Roman" panose="02020603050405020304" pitchFamily="18" charset="0"/>
                <a:cs typeface="Times New Roman" panose="02020603050405020304" pitchFamily="18" charset="0"/>
              </a:rPr>
              <a:t>, όπου επιχειρείται </a:t>
            </a:r>
            <a:r>
              <a:rPr sz="2400" dirty="0">
                <a:solidFill>
                  <a:srgbClr val="FF0000"/>
                </a:solidFill>
                <a:latin typeface="Times New Roman" panose="02020603050405020304" pitchFamily="18" charset="0"/>
                <a:cs typeface="Times New Roman" panose="02020603050405020304" pitchFamily="18" charset="0"/>
              </a:rPr>
              <a:t>η μετάβαση </a:t>
            </a:r>
            <a:r>
              <a:rPr sz="2400" dirty="0">
                <a:latin typeface="Times New Roman" panose="02020603050405020304" pitchFamily="18" charset="0"/>
                <a:cs typeface="Times New Roman" panose="02020603050405020304" pitchFamily="18" charset="0"/>
              </a:rPr>
              <a:t>από τον </a:t>
            </a:r>
            <a:r>
              <a:rPr sz="2400" i="1" dirty="0">
                <a:latin typeface="Times New Roman" panose="02020603050405020304" pitchFamily="18" charset="0"/>
                <a:cs typeface="Times New Roman" panose="02020603050405020304" pitchFamily="18" charset="0"/>
              </a:rPr>
              <a:t>παρελθοντικό κόσμο της ιστορίας </a:t>
            </a:r>
            <a:r>
              <a:rPr sz="2400" dirty="0">
                <a:latin typeface="Times New Roman" panose="02020603050405020304" pitchFamily="18" charset="0"/>
                <a:cs typeface="Times New Roman" panose="02020603050405020304" pitchFamily="18" charset="0"/>
              </a:rPr>
              <a:t>στον </a:t>
            </a:r>
            <a:r>
              <a:rPr sz="2400" i="1" dirty="0">
                <a:latin typeface="Times New Roman" panose="02020603050405020304" pitchFamily="18" charset="0"/>
                <a:cs typeface="Times New Roman" panose="02020603050405020304" pitchFamily="18" charset="0"/>
              </a:rPr>
              <a:t>παροντικό κόσμο της συνομιλίας</a:t>
            </a:r>
            <a:r>
              <a:rPr sz="2400" dirty="0">
                <a:latin typeface="Times New Roman" panose="02020603050405020304" pitchFamily="18" charset="0"/>
                <a:cs typeface="Times New Roman" panose="02020603050405020304" pitchFamily="18" charset="0"/>
              </a:rPr>
              <a:t> με </a:t>
            </a:r>
            <a:r>
              <a:rPr sz="2400" b="1" dirty="0">
                <a:latin typeface="Times New Roman" panose="02020603050405020304" pitchFamily="18" charset="0"/>
                <a:cs typeface="Times New Roman" panose="02020603050405020304" pitchFamily="18" charset="0"/>
              </a:rPr>
              <a:t>γενικές παρατηρήσεις ή γενικότερα συμπεράσματα</a:t>
            </a:r>
            <a:r>
              <a:rPr sz="2400" dirty="0">
                <a:latin typeface="Times New Roman" panose="02020603050405020304" pitchFamily="18" charset="0"/>
                <a:cs typeface="Times New Roman" panose="02020603050405020304" pitchFamily="18" charset="0"/>
              </a:rPr>
              <a:t>.</a:t>
            </a:r>
            <a:endParaRPr lang="en-US" altLang="x-none"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Στο παράδειγμά μας το κλείσιμο θα μπορούσε να έχει ως εξής: «Για να είναι λοιπόν ομαλή η συνύπαρξη μ’ έναν άνθρωπο, πρέπει να μένει κοντά μας με τη θέλησή του και όχι να τον κρατάμε με τη βία».</a:t>
            </a:r>
          </a:p>
          <a:p>
            <a:pPr marL="574675" indent="-457200" eaLnBrk="1" hangingPunct="1"/>
            <a:endParaRPr sz="2000" dirty="0">
              <a:latin typeface="Times New Roman" panose="02020603050405020304" pitchFamily="18" charset="0"/>
              <a:cs typeface="Times New Roman" panose="02020603050405020304" pitchFamily="18" charset="0"/>
            </a:endParaRPr>
          </a:p>
          <a:p>
            <a:pPr marL="574675" indent="-457200" eaLnBrk="1" hangingPunct="1">
              <a:buNone/>
            </a:pPr>
            <a:endParaR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Δομή αφήγησης</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3795" name="2 - Θέση περιεχομένου"/>
          <p:cNvSpPr>
            <a:spLocks noGrp="1"/>
          </p:cNvSpPr>
          <p:nvPr>
            <p:ph idx="1" hasCustomPrompt="1"/>
          </p:nvPr>
        </p:nvSpPr>
        <p:spPr>
          <a:xfrm>
            <a:off x="0" y="1412875"/>
            <a:ext cx="9144000" cy="5445125"/>
          </a:xfrm>
          <a:ln/>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Πρέπει να σημειωθεί ότι </a:t>
            </a:r>
            <a:r>
              <a:rPr lang="el-GR" altLang="el-GR" sz="2800" b="1" dirty="0">
                <a:latin typeface="Times New Roman" panose="02020603050405020304" pitchFamily="18" charset="0"/>
                <a:cs typeface="Times New Roman" panose="02020603050405020304" pitchFamily="18" charset="0"/>
              </a:rPr>
              <a:t>δεν είναι υποχρεωτική </a:t>
            </a:r>
            <a:r>
              <a:rPr lang="el-GR" altLang="el-GR" sz="2800" dirty="0">
                <a:latin typeface="Times New Roman" panose="02020603050405020304" pitchFamily="18" charset="0"/>
                <a:cs typeface="Times New Roman" panose="02020603050405020304" pitchFamily="18" charset="0"/>
              </a:rPr>
              <a:t>η παρουσία όλων των συστατικών.</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a:t>
            </a:r>
            <a:r>
              <a:rPr lang="el-GR" altLang="el-GR" sz="2800" b="1" dirty="0">
                <a:latin typeface="Times New Roman" panose="02020603050405020304" pitchFamily="18" charset="0"/>
                <a:cs typeface="Times New Roman" panose="02020603050405020304" pitchFamily="18" charset="0"/>
              </a:rPr>
              <a:t>περίληψη και το κλείσιμο </a:t>
            </a:r>
            <a:r>
              <a:rPr lang="el-GR" altLang="el-GR" sz="2800" dirty="0">
                <a:solidFill>
                  <a:srgbClr val="FF0000"/>
                </a:solidFill>
                <a:latin typeface="Times New Roman" panose="02020603050405020304" pitchFamily="18" charset="0"/>
                <a:cs typeface="Times New Roman" panose="02020603050405020304" pitchFamily="18" charset="0"/>
              </a:rPr>
              <a:t>μπορεί να απουσιάζουν </a:t>
            </a:r>
            <a:r>
              <a:rPr lang="el-GR" altLang="el-GR" sz="2800" dirty="0">
                <a:latin typeface="Times New Roman" panose="02020603050405020304" pitchFamily="18" charset="0"/>
                <a:cs typeface="Times New Roman" panose="02020603050405020304" pitchFamily="18" charset="0"/>
              </a:rPr>
              <a:t>ή να συρρικνώνονται σε </a:t>
            </a:r>
            <a:r>
              <a:rPr lang="el-GR" altLang="el-GR" sz="2800" i="1" dirty="0">
                <a:latin typeface="Times New Roman" panose="02020603050405020304" pitchFamily="18" charset="0"/>
                <a:cs typeface="Times New Roman" panose="02020603050405020304" pitchFamily="18" charset="0"/>
              </a:rPr>
              <a:t>περιστάσεις οικειότητας</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a:t>
            </a:r>
            <a:r>
              <a:rPr lang="el-GR" altLang="el-GR" sz="2800" b="1" dirty="0">
                <a:latin typeface="Times New Roman" panose="02020603050405020304" pitchFamily="18" charset="0"/>
                <a:cs typeface="Times New Roman" panose="02020603050405020304" pitchFamily="18" charset="0"/>
              </a:rPr>
              <a:t>αξιολόγηση</a:t>
            </a:r>
            <a:r>
              <a:rPr lang="el-GR" altLang="el-GR" sz="2800" dirty="0">
                <a:latin typeface="Times New Roman" panose="02020603050405020304" pitchFamily="18" charset="0"/>
                <a:cs typeface="Times New Roman" panose="02020603050405020304" pitchFamily="18" charset="0"/>
              </a:rPr>
              <a:t> δεν έχει ειδική δομική θέση, αλλά μπορεί να είναι </a:t>
            </a:r>
            <a:r>
              <a:rPr lang="el-GR" altLang="el-GR" sz="2800" dirty="0">
                <a:solidFill>
                  <a:srgbClr val="FF0000"/>
                </a:solidFill>
                <a:latin typeface="Times New Roman" panose="02020603050405020304" pitchFamily="18" charset="0"/>
                <a:cs typeface="Times New Roman" panose="02020603050405020304" pitchFamily="18" charset="0"/>
              </a:rPr>
              <a:t>διάσπαρτη</a:t>
            </a:r>
            <a:r>
              <a:rPr lang="el-GR" altLang="el-GR" sz="2800" dirty="0">
                <a:latin typeface="Times New Roman" panose="02020603050405020304" pitchFamily="18" charset="0"/>
                <a:cs typeface="Times New Roman" panose="02020603050405020304" pitchFamily="18" charset="0"/>
              </a:rPr>
              <a:t> σε όλο το αφηγηματικό κείμενο.</a:t>
            </a: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a:t>
            </a:r>
            <a:r>
              <a:rPr lang="el-GR" altLang="el-GR" sz="2800" b="1" dirty="0">
                <a:latin typeface="Times New Roman" panose="02020603050405020304" pitchFamily="18" charset="0"/>
                <a:cs typeface="Times New Roman" panose="02020603050405020304" pitchFamily="18" charset="0"/>
              </a:rPr>
              <a:t>εξέλιξη της δράσης </a:t>
            </a:r>
            <a:r>
              <a:rPr lang="el-GR" altLang="el-GR" sz="2800" dirty="0">
                <a:latin typeface="Times New Roman" panose="02020603050405020304" pitchFamily="18" charset="0"/>
                <a:cs typeface="Times New Roman" panose="02020603050405020304" pitchFamily="18" charset="0"/>
              </a:rPr>
              <a:t>είναι το </a:t>
            </a:r>
            <a:r>
              <a:rPr lang="el-GR" altLang="el-GR" sz="2800" dirty="0">
                <a:solidFill>
                  <a:srgbClr val="FF0000"/>
                </a:solidFill>
                <a:latin typeface="Times New Roman" panose="02020603050405020304" pitchFamily="18" charset="0"/>
                <a:cs typeface="Times New Roman" panose="02020603050405020304" pitchFamily="18" charset="0"/>
              </a:rPr>
              <a:t>σημαντικότερο</a:t>
            </a:r>
            <a:r>
              <a:rPr lang="el-GR" altLang="el-GR" sz="2800" dirty="0">
                <a:latin typeface="Times New Roman" panose="02020603050405020304" pitchFamily="18" charset="0"/>
                <a:cs typeface="Times New Roman" panose="02020603050405020304" pitchFamily="18" charset="0"/>
              </a:rPr>
              <a:t> συστατικό της αφήγησης</a:t>
            </a:r>
          </a:p>
          <a:p>
            <a:pPr eaLnBrk="1" hangingPunct="1">
              <a:buNone/>
            </a:pPr>
            <a:endParaRPr lang="el-GR" altLang="el-G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 ρόλος του αφηγητή</a:t>
            </a:r>
          </a:p>
        </p:txBody>
      </p:sp>
      <p:sp>
        <p:nvSpPr>
          <p:cNvPr id="34819" name="2 - Θέση περιεχομένου"/>
          <p:cNvSpPr>
            <a:spLocks noGrp="1"/>
          </p:cNvSpPr>
          <p:nvPr>
            <p:ph idx="1" hasCustomPrompt="1"/>
          </p:nvPr>
        </p:nvSpPr>
        <p:spPr>
          <a:xfrm>
            <a:off x="0" y="1557338"/>
            <a:ext cx="8964613" cy="5300662"/>
          </a:xfrm>
          <a:ln/>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Διακρίσεις του </a:t>
            </a:r>
            <a:r>
              <a:rPr lang="en-US" altLang="el-GR" sz="2800" dirty="0">
                <a:latin typeface="Times New Roman" panose="02020603050405020304" pitchFamily="18" charset="0"/>
                <a:cs typeface="Times New Roman" panose="02020603050405020304" pitchFamily="18" charset="0"/>
              </a:rPr>
              <a:t>Goffman</a:t>
            </a:r>
            <a:r>
              <a:rPr lang="el-GR" altLang="el-GR" sz="2800" dirty="0">
                <a:latin typeface="Times New Roman" panose="02020603050405020304" pitchFamily="18" charset="0"/>
                <a:cs typeface="Times New Roman" panose="02020603050405020304" pitchFamily="18" charset="0"/>
              </a:rPr>
              <a:t> (1981: 144-145) ανάμεσα:</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lvl="1" eaLnBrk="1" hangingPunct="1"/>
            <a:r>
              <a:rPr lang="el-GR" altLang="el-GR" dirty="0">
                <a:latin typeface="Times New Roman" panose="02020603050405020304" pitchFamily="18" charset="0"/>
                <a:cs typeface="Times New Roman" panose="02020603050405020304" pitchFamily="18" charset="0"/>
              </a:rPr>
              <a:t>σ’ αυτόν που εκφέρει την αφήγηση (</a:t>
            </a:r>
            <a:r>
              <a:rPr lang="en-US" altLang="el-GR" b="1" dirty="0">
                <a:latin typeface="Times New Roman" panose="02020603050405020304" pitchFamily="18" charset="0"/>
                <a:cs typeface="Times New Roman" panose="02020603050405020304" pitchFamily="18" charset="0"/>
              </a:rPr>
              <a:t>animator</a:t>
            </a:r>
            <a:r>
              <a:rPr lang="el-GR" altLang="el-GR" dirty="0">
                <a:latin typeface="Times New Roman" panose="02020603050405020304" pitchFamily="18" charset="0"/>
                <a:cs typeface="Times New Roman" panose="02020603050405020304" pitchFamily="18" charset="0"/>
              </a:rPr>
              <a:t>),</a:t>
            </a:r>
          </a:p>
          <a:p>
            <a:pPr lvl="1" eaLnBrk="1" hangingPunct="1"/>
            <a:r>
              <a:rPr lang="el-GR" altLang="el-GR" dirty="0">
                <a:latin typeface="Times New Roman" panose="02020603050405020304" pitchFamily="18" charset="0"/>
                <a:cs typeface="Times New Roman" panose="02020603050405020304" pitchFamily="18" charset="0"/>
              </a:rPr>
              <a:t>σ’ αυτόν που παρουσιάζεται μέσα από την αφήγηση (</a:t>
            </a:r>
            <a:r>
              <a:rPr lang="en-US" altLang="el-GR" b="1" dirty="0">
                <a:latin typeface="Times New Roman" panose="02020603050405020304" pitchFamily="18" charset="0"/>
                <a:cs typeface="Times New Roman" panose="02020603050405020304" pitchFamily="18" charset="0"/>
              </a:rPr>
              <a:t>figure</a:t>
            </a:r>
            <a:r>
              <a:rPr lang="el-GR" altLang="el-GR" dirty="0">
                <a:latin typeface="Times New Roman" panose="02020603050405020304" pitchFamily="18" charset="0"/>
                <a:cs typeface="Times New Roman" panose="02020603050405020304" pitchFamily="18" charset="0"/>
              </a:rPr>
              <a:t>)</a:t>
            </a:r>
          </a:p>
          <a:p>
            <a:pPr lvl="1" eaLnBrk="1" hangingPunct="1"/>
            <a:r>
              <a:rPr lang="el-GR" altLang="el-GR" dirty="0">
                <a:latin typeface="Times New Roman" panose="02020603050405020304" pitchFamily="18" charset="0"/>
                <a:cs typeface="Times New Roman" panose="02020603050405020304" pitchFamily="18" charset="0"/>
              </a:rPr>
              <a:t>σ’ αυτόν που είναι υπεύθυνος για τις γλωσσικές επιλογές (</a:t>
            </a:r>
            <a:r>
              <a:rPr lang="en-US" altLang="el-GR" b="1" dirty="0">
                <a:latin typeface="Times New Roman" panose="02020603050405020304" pitchFamily="18" charset="0"/>
                <a:cs typeface="Times New Roman" panose="02020603050405020304" pitchFamily="18" charset="0"/>
              </a:rPr>
              <a:t>author</a:t>
            </a:r>
            <a:r>
              <a:rPr lang="el-GR" altLang="el-GR" dirty="0">
                <a:latin typeface="Times New Roman" panose="02020603050405020304" pitchFamily="18" charset="0"/>
                <a:cs typeface="Times New Roman" panose="02020603050405020304" pitchFamily="18" charset="0"/>
              </a:rPr>
              <a:t>)</a:t>
            </a:r>
          </a:p>
          <a:p>
            <a:pPr lvl="1" eaLnBrk="1" hangingPunct="1"/>
            <a:r>
              <a:rPr lang="el-GR" altLang="el-GR" dirty="0">
                <a:latin typeface="Times New Roman" panose="02020603050405020304" pitchFamily="18" charset="0"/>
                <a:cs typeface="Times New Roman" panose="02020603050405020304" pitchFamily="18" charset="0"/>
              </a:rPr>
              <a:t>σ’ αυτόν που είναι υπεύθυνος για το περιεχόμενο και το στόχο της αφήγησης (</a:t>
            </a:r>
            <a:r>
              <a:rPr lang="en-US" altLang="el-GR" b="1" dirty="0">
                <a:latin typeface="Times New Roman" panose="02020603050405020304" pitchFamily="18" charset="0"/>
                <a:cs typeface="Times New Roman" panose="02020603050405020304" pitchFamily="18" charset="0"/>
              </a:rPr>
              <a:t>principal</a:t>
            </a:r>
            <a:r>
              <a:rPr lang="el-GR" altLang="el-GR" dirty="0">
                <a:latin typeface="Times New Roman" panose="02020603050405020304" pitchFamily="18" charset="0"/>
                <a:cs typeface="Times New Roman" panose="02020603050405020304" pitchFamily="18" charset="0"/>
              </a:rPr>
              <a:t>).</a:t>
            </a:r>
          </a:p>
          <a:p>
            <a:pPr eaLnBrk="1" hangingPunct="1">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4500" b="1" i="0" u="none" strike="noStrike" kern="1200" cap="none" spc="0" normalizeH="0" baseline="0" noProof="0">
              <a:ln>
                <a:noFill/>
              </a:ln>
              <a:solidFill>
                <a:srgbClr val="66AF6C"/>
              </a:solidFill>
              <a:effectLst/>
              <a:uLnTx/>
              <a:uFillTx/>
              <a:latin typeface="+mj-lt"/>
              <a:ea typeface="+mj-ea"/>
              <a:cs typeface="+mj-cs"/>
            </a:endParaRPr>
          </a:p>
        </p:txBody>
      </p:sp>
      <p:sp>
        <p:nvSpPr>
          <p:cNvPr id="35843" name="Content Placeholder 2"/>
          <p:cNvSpPr>
            <a:spLocks noGrp="1"/>
          </p:cNvSpPr>
          <p:nvPr>
            <p:ph idx="1" hasCustomPrompt="1"/>
          </p:nvPr>
        </p:nvSpPr>
        <p:spPr>
          <a:ln/>
        </p:spPr>
        <p:txBody>
          <a:bodyPr vert="horz" wrap="square" lIns="54864" tIns="91440" rIns="91440" bIns="45720" anchor="t" anchorCtr="0"/>
          <a:lstStyle/>
          <a:p>
            <a:r>
              <a:rPr lang="el-GR" altLang="el-GR" dirty="0"/>
              <a:t>ΠΑΡΑΔΕΙΓΜΑ</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 ρόλος του αφηγητή</a:t>
            </a:r>
            <a:endPar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6867" name="2 - Θέση περιεχομένου"/>
          <p:cNvSpPr>
            <a:spLocks noGrp="1"/>
          </p:cNvSpPr>
          <p:nvPr>
            <p:ph idx="1" hasCustomPrompt="1"/>
          </p:nvPr>
        </p:nvSpPr>
        <p:spPr>
          <a:xfrm>
            <a:off x="0" y="1557338"/>
            <a:ext cx="9144000" cy="5300662"/>
          </a:xfrm>
          <a:ln/>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Στις </a:t>
            </a:r>
            <a:r>
              <a:rPr lang="el-GR" altLang="el-GR" sz="2800" b="1" dirty="0">
                <a:latin typeface="Times New Roman" panose="02020603050405020304" pitchFamily="18" charset="0"/>
                <a:cs typeface="Times New Roman" panose="02020603050405020304" pitchFamily="18" charset="0"/>
              </a:rPr>
              <a:t>πρωτοπρόσωπες προσωπικές αφηγήσεις </a:t>
            </a:r>
            <a:r>
              <a:rPr lang="el-GR" altLang="el-GR" sz="2800" dirty="0">
                <a:latin typeface="Times New Roman" panose="02020603050405020304" pitchFamily="18" charset="0"/>
                <a:cs typeface="Times New Roman" panose="02020603050405020304" pitchFamily="18" charset="0"/>
              </a:rPr>
              <a:t>ο αφηγητής, δηλαδή αυτός που εκφέρει την αφήγηση (</a:t>
            </a:r>
            <a:r>
              <a:rPr lang="en-US" altLang="el-GR" sz="2800" dirty="0">
                <a:latin typeface="Times New Roman" panose="02020603050405020304" pitchFamily="18" charset="0"/>
                <a:cs typeface="Times New Roman" panose="02020603050405020304" pitchFamily="18" charset="0"/>
              </a:rPr>
              <a:t>animator)</a:t>
            </a:r>
            <a:r>
              <a:rPr lang="el-GR" altLang="el-GR" sz="2800" dirty="0">
                <a:latin typeface="Times New Roman" panose="02020603050405020304" pitchFamily="18" charset="0"/>
                <a:cs typeface="Times New Roman" panose="02020603050405020304" pitchFamily="18" charset="0"/>
              </a:rPr>
              <a:t>, συχνά έχει συμμετοχή στα αφηγηματικά γεγονότα (</a:t>
            </a:r>
            <a:r>
              <a:rPr lang="en-US" altLang="el-GR" sz="2800" dirty="0">
                <a:latin typeface="Times New Roman" panose="02020603050405020304" pitchFamily="18" charset="0"/>
                <a:cs typeface="Times New Roman" panose="02020603050405020304" pitchFamily="18" charset="0"/>
              </a:rPr>
              <a:t>figure)</a:t>
            </a:r>
            <a:r>
              <a:rPr lang="el-GR" altLang="el-GR" sz="2800" dirty="0">
                <a:latin typeface="Times New Roman" panose="02020603050405020304" pitchFamily="18" charset="0"/>
                <a:cs typeface="Times New Roman" panose="02020603050405020304" pitchFamily="18" charset="0"/>
              </a:rPr>
              <a:t>, καθορίζοντας ταυτόχρονα πώς τα διηγείται </a:t>
            </a:r>
            <a:r>
              <a:rPr lang="en-US" altLang="el-GR" sz="2800" dirty="0">
                <a:latin typeface="Times New Roman" panose="02020603050405020304" pitchFamily="18" charset="0"/>
                <a:cs typeface="Times New Roman" panose="02020603050405020304" pitchFamily="18" charset="0"/>
              </a:rPr>
              <a:t>(author) </a:t>
            </a:r>
            <a:r>
              <a:rPr lang="el-GR" altLang="el-GR" sz="2800" dirty="0">
                <a:latin typeface="Times New Roman" panose="02020603050405020304" pitchFamily="18" charset="0"/>
                <a:cs typeface="Times New Roman" panose="02020603050405020304" pitchFamily="18" charset="0"/>
              </a:rPr>
              <a:t>και γιατί τα διηγείται </a:t>
            </a:r>
            <a:r>
              <a:rPr lang="en-US" altLang="el-GR" sz="2800" dirty="0">
                <a:latin typeface="Times New Roman" panose="02020603050405020304" pitchFamily="18" charset="0"/>
                <a:cs typeface="Times New Roman" panose="02020603050405020304" pitchFamily="18" charset="0"/>
              </a:rPr>
              <a:t>(principal)</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endParaRPr lang="en-US"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 Στη </a:t>
            </a:r>
            <a:r>
              <a:rPr lang="el-GR" altLang="el-GR" sz="2800" b="1" dirty="0">
                <a:latin typeface="Times New Roman" panose="02020603050405020304" pitchFamily="18" charset="0"/>
                <a:cs typeface="Times New Roman" panose="02020603050405020304" pitchFamily="18" charset="0"/>
              </a:rPr>
              <a:t>λογοτεχνική αφήγηση </a:t>
            </a:r>
            <a:r>
              <a:rPr lang="el-GR" altLang="el-GR" sz="2800" dirty="0">
                <a:latin typeface="Times New Roman" panose="02020603050405020304" pitchFamily="18" charset="0"/>
                <a:cs typeface="Times New Roman" panose="02020603050405020304" pitchFamily="18" charset="0"/>
              </a:rPr>
              <a:t>παρατηρείται διάκριση ανάμεσα στο </a:t>
            </a:r>
            <a:r>
              <a:rPr lang="el-GR" altLang="el-GR" sz="2800" b="1" dirty="0">
                <a:latin typeface="Times New Roman" panose="02020603050405020304" pitchFamily="18" charset="0"/>
                <a:cs typeface="Times New Roman" panose="02020603050405020304" pitchFamily="18" charset="0"/>
              </a:rPr>
              <a:t>συγγραφέα</a:t>
            </a:r>
            <a:r>
              <a:rPr lang="el-GR" altLang="el-GR" sz="2800" dirty="0">
                <a:latin typeface="Times New Roman" panose="02020603050405020304" pitchFamily="18" charset="0"/>
                <a:cs typeface="Times New Roman" panose="02020603050405020304" pitchFamily="18" charset="0"/>
              </a:rPr>
              <a:t>, που έχει και την ευθύνη των όσων λέγονται</a:t>
            </a:r>
            <a:r>
              <a:rPr lang="en-US" altLang="el-GR" sz="2800" dirty="0">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a:t>
            </a:r>
            <a:r>
              <a:rPr lang="en-US" altLang="el-GR" sz="2800" b="1" dirty="0">
                <a:latin typeface="Times New Roman" panose="02020603050405020304" pitchFamily="18" charset="0"/>
                <a:cs typeface="Times New Roman" panose="02020603050405020304" pitchFamily="18" charset="0"/>
              </a:rPr>
              <a:t>principal)</a:t>
            </a:r>
            <a:r>
              <a:rPr lang="el-GR" altLang="el-GR" sz="2800" dirty="0">
                <a:latin typeface="Times New Roman" panose="02020603050405020304" pitchFamily="18" charset="0"/>
                <a:cs typeface="Times New Roman" panose="02020603050405020304" pitchFamily="18" charset="0"/>
              </a:rPr>
              <a:t>, στους </a:t>
            </a:r>
            <a:r>
              <a:rPr lang="el-GR" altLang="el-GR" sz="2800" b="1" dirty="0">
                <a:latin typeface="Times New Roman" panose="02020603050405020304" pitchFamily="18" charset="0"/>
                <a:cs typeface="Times New Roman" panose="02020603050405020304" pitchFamily="18" charset="0"/>
              </a:rPr>
              <a:t>ήρωες</a:t>
            </a:r>
            <a:r>
              <a:rPr lang="el-GR" altLang="el-GR" sz="2800" dirty="0">
                <a:latin typeface="Times New Roman" panose="02020603050405020304" pitchFamily="18" charset="0"/>
                <a:cs typeface="Times New Roman" panose="02020603050405020304" pitchFamily="18" charset="0"/>
              </a:rPr>
              <a:t> της ιστορίας και στον </a:t>
            </a:r>
            <a:r>
              <a:rPr lang="el-GR" altLang="el-GR" sz="2800" b="1" dirty="0">
                <a:latin typeface="Times New Roman" panose="02020603050405020304" pitchFamily="18" charset="0"/>
                <a:cs typeface="Times New Roman" panose="02020603050405020304" pitchFamily="18" charset="0"/>
              </a:rPr>
              <a:t>αφηγητή</a:t>
            </a:r>
            <a:r>
              <a:rPr lang="el-GR" altLang="el-GR" sz="2800" dirty="0">
                <a:latin typeface="Times New Roman" panose="02020603050405020304" pitchFamily="18" charset="0"/>
                <a:cs typeface="Times New Roman" panose="02020603050405020304" pitchFamily="18" charset="0"/>
              </a:rPr>
              <a:t>, ο οποίος μπορεί να είναι ένα μη πραγματικό, πλαστό πρόσωπο.</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Επικοινωνιακές περιστάσεις</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7891" name="2 - Θέση περιεχομένου"/>
          <p:cNvSpPr>
            <a:spLocks noGrp="1"/>
          </p:cNvSpPr>
          <p:nvPr>
            <p:ph idx="1" hasCustomPrompt="1"/>
          </p:nvPr>
        </p:nvSpPr>
        <p:spPr>
          <a:xfrm>
            <a:off x="0" y="1484313"/>
            <a:ext cx="8820150" cy="5184775"/>
          </a:xfrm>
          <a:ln/>
        </p:spPr>
        <p:txBody>
          <a:bodyPr vert="horz" wrap="square" lIns="54864" tIns="91440" rIns="91440" bIns="45720" anchor="t" anchorCtr="0"/>
          <a:lstStyle/>
          <a:p>
            <a:pPr eaLnBrk="1" hangingPunct="1"/>
            <a:r>
              <a:rPr lang="el-GR" altLang="el-GR" sz="2400" dirty="0">
                <a:latin typeface="Times New Roman" panose="02020603050405020304" pitchFamily="18" charset="0"/>
                <a:cs typeface="Times New Roman" panose="02020603050405020304" pitchFamily="18" charset="0"/>
              </a:rPr>
              <a:t>Η αφήγηση χρησιμοποιείται σε </a:t>
            </a:r>
            <a:r>
              <a:rPr lang="el-GR" altLang="el-GR" sz="2400" b="1" dirty="0">
                <a:latin typeface="Times New Roman" panose="02020603050405020304" pitchFamily="18" charset="0"/>
                <a:cs typeface="Times New Roman" panose="02020603050405020304" pitchFamily="18" charset="0"/>
              </a:rPr>
              <a:t>ποικίλες επικοινωνιακές περιστάσεις</a:t>
            </a:r>
            <a:r>
              <a:rPr lang="el-GR" altLang="el-GR" sz="2400" dirty="0">
                <a:latin typeface="Times New Roman" panose="02020603050405020304" pitchFamily="18" charset="0"/>
                <a:cs typeface="Times New Roman" panose="02020603050405020304" pitchFamily="18" charset="0"/>
              </a:rPr>
              <a:t>, όπως στη </a:t>
            </a:r>
            <a:r>
              <a:rPr lang="el-GR" altLang="el-GR" sz="2400" dirty="0">
                <a:solidFill>
                  <a:srgbClr val="FF0000"/>
                </a:solidFill>
                <a:latin typeface="Times New Roman" panose="02020603050405020304" pitchFamily="18" charset="0"/>
                <a:cs typeface="Times New Roman" panose="02020603050405020304" pitchFamily="18" charset="0"/>
              </a:rPr>
              <a:t>συνομιλιακή αφήγηση </a:t>
            </a:r>
            <a:r>
              <a:rPr lang="el-GR" altLang="el-GR" sz="2400" dirty="0">
                <a:latin typeface="Times New Roman" panose="02020603050405020304" pitchFamily="18" charset="0"/>
                <a:cs typeface="Times New Roman" panose="02020603050405020304" pitchFamily="18" charset="0"/>
              </a:rPr>
              <a:t>(σε φιλική συντροφιά, στο οικογενειακό τραπέζι κτλ.), στο </a:t>
            </a:r>
            <a:r>
              <a:rPr lang="el-GR" altLang="el-GR" sz="2400" dirty="0">
                <a:solidFill>
                  <a:srgbClr val="FF0000"/>
                </a:solidFill>
                <a:latin typeface="Times New Roman" panose="02020603050405020304" pitchFamily="18" charset="0"/>
                <a:cs typeface="Times New Roman" panose="02020603050405020304" pitchFamily="18" charset="0"/>
              </a:rPr>
              <a:t>δημοσιογραφικό ρεπορτάζ</a:t>
            </a:r>
            <a:r>
              <a:rPr lang="el-GR" altLang="el-GR" sz="2400" dirty="0">
                <a:latin typeface="Times New Roman" panose="02020603050405020304" pitchFamily="18" charset="0"/>
                <a:cs typeface="Times New Roman" panose="02020603050405020304" pitchFamily="18" charset="0"/>
              </a:rPr>
              <a:t>, κατά την </a:t>
            </a:r>
            <a:r>
              <a:rPr lang="el-GR" altLang="el-GR" sz="2400" dirty="0">
                <a:solidFill>
                  <a:srgbClr val="FF0000"/>
                </a:solidFill>
                <a:latin typeface="Times New Roman" panose="02020603050405020304" pitchFamily="18" charset="0"/>
                <a:cs typeface="Times New Roman" panose="02020603050405020304" pitchFamily="18" charset="0"/>
              </a:rPr>
              <a:t>κατάθεση στο δικαστήριο</a:t>
            </a:r>
            <a:r>
              <a:rPr lang="el-GR" altLang="el-GR" sz="2400" dirty="0">
                <a:latin typeface="Times New Roman" panose="02020603050405020304" pitchFamily="18" charset="0"/>
                <a:cs typeface="Times New Roman" panose="02020603050405020304" pitchFamily="18" charset="0"/>
              </a:rPr>
              <a:t>, κατά τη </a:t>
            </a:r>
            <a:r>
              <a:rPr lang="el-GR" altLang="el-GR" sz="2400" dirty="0">
                <a:solidFill>
                  <a:srgbClr val="FF0000"/>
                </a:solidFill>
                <a:latin typeface="Times New Roman" panose="02020603050405020304" pitchFamily="18" charset="0"/>
                <a:cs typeface="Times New Roman" panose="02020603050405020304" pitchFamily="18" charset="0"/>
              </a:rPr>
              <a:t>λογοτεχνική εξιστόρηση</a:t>
            </a:r>
            <a:r>
              <a:rPr lang="el-GR" altLang="el-GR" sz="2400" dirty="0">
                <a:latin typeface="Times New Roman" panose="02020603050405020304" pitchFamily="18" charset="0"/>
                <a:cs typeface="Times New Roman" panose="02020603050405020304" pitchFamily="18" charset="0"/>
              </a:rPr>
              <a:t> κλπ.</a:t>
            </a:r>
            <a:endParaRPr lang="en-US" altLang="el-GR" sz="2400" dirty="0">
              <a:latin typeface="Times New Roman" panose="02020603050405020304" pitchFamily="18" charset="0"/>
              <a:cs typeface="Times New Roman" panose="02020603050405020304" pitchFamily="18" charset="0"/>
            </a:endParaRPr>
          </a:p>
          <a:p>
            <a:pPr eaLnBrk="1" hangingPunct="1">
              <a:buNone/>
            </a:pP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Το </a:t>
            </a:r>
            <a:r>
              <a:rPr lang="el-GR" altLang="el-GR" sz="2400" b="1" dirty="0">
                <a:latin typeface="Times New Roman" panose="02020603050405020304" pitchFamily="18" charset="0"/>
                <a:cs typeface="Times New Roman" panose="02020603050405020304" pitchFamily="18" charset="0"/>
              </a:rPr>
              <a:t>ίδιο αφηγηματικό περιεχόμενο </a:t>
            </a:r>
            <a:r>
              <a:rPr lang="el-GR" altLang="el-GR" sz="2400" dirty="0">
                <a:latin typeface="Times New Roman" panose="02020603050405020304" pitchFamily="18" charset="0"/>
                <a:cs typeface="Times New Roman" panose="02020603050405020304" pitchFamily="18" charset="0"/>
              </a:rPr>
              <a:t>(η ίδια ακολουθία γεγονότων) μπορεί </a:t>
            </a:r>
            <a:r>
              <a:rPr lang="el-GR" altLang="el-GR" sz="2400" dirty="0">
                <a:solidFill>
                  <a:srgbClr val="FF0000"/>
                </a:solidFill>
                <a:latin typeface="Times New Roman" panose="02020603050405020304" pitchFamily="18" charset="0"/>
                <a:cs typeface="Times New Roman" panose="02020603050405020304" pitchFamily="18" charset="0"/>
              </a:rPr>
              <a:t>να αποδίδεται </a:t>
            </a:r>
            <a:r>
              <a:rPr lang="el-GR" altLang="el-GR" sz="2400" b="1" dirty="0">
                <a:latin typeface="Times New Roman" panose="02020603050405020304" pitchFamily="18" charset="0"/>
                <a:cs typeface="Times New Roman" panose="02020603050405020304" pitchFamily="18" charset="0"/>
              </a:rPr>
              <a:t>με διαφορετικό τρόπο </a:t>
            </a:r>
            <a:r>
              <a:rPr lang="el-GR" altLang="el-GR" sz="2400" dirty="0">
                <a:latin typeface="Times New Roman" panose="02020603050405020304" pitchFamily="18" charset="0"/>
                <a:ea typeface="Times New Roman" panose="02020603050405020304" pitchFamily="18" charset="0"/>
              </a:rPr>
              <a:t>—</a:t>
            </a:r>
            <a:r>
              <a:rPr lang="el-GR" altLang="el-GR" sz="2400" dirty="0">
                <a:latin typeface="Times New Roman" panose="02020603050405020304" pitchFamily="18" charset="0"/>
                <a:cs typeface="Times New Roman" panose="02020603050405020304" pitchFamily="18" charset="0"/>
              </a:rPr>
              <a:t>ορισμένες φορές και διασκευασμένο</a:t>
            </a:r>
            <a:r>
              <a:rPr lang="el-GR" altLang="el-GR" sz="2400" dirty="0">
                <a:latin typeface="Times New Roman" panose="02020603050405020304" pitchFamily="18" charset="0"/>
                <a:ea typeface="Times New Roman" panose="02020603050405020304" pitchFamily="18" charset="0"/>
              </a:rPr>
              <a:t>—</a:t>
            </a:r>
            <a:r>
              <a:rPr lang="el-GR" altLang="el-GR" sz="2400" dirty="0">
                <a:latin typeface="Times New Roman" panose="02020603050405020304" pitchFamily="18" charset="0"/>
                <a:cs typeface="Times New Roman" panose="02020603050405020304" pitchFamily="18" charset="0"/>
              </a:rPr>
              <a:t> </a:t>
            </a:r>
            <a:r>
              <a:rPr lang="el-GR" altLang="el-GR" sz="2400" b="1" dirty="0">
                <a:latin typeface="Times New Roman" panose="02020603050405020304" pitchFamily="18" charset="0"/>
                <a:cs typeface="Times New Roman" panose="02020603050405020304" pitchFamily="18" charset="0"/>
              </a:rPr>
              <a:t>ανάλογα με την περίσταση</a:t>
            </a:r>
            <a:r>
              <a:rPr lang="el-GR" altLang="el-GR" sz="2400" dirty="0">
                <a:latin typeface="Times New Roman" panose="02020603050405020304" pitchFamily="18" charset="0"/>
                <a:cs typeface="Times New Roman" panose="02020603050405020304" pitchFamily="18" charset="0"/>
              </a:rPr>
              <a:t>:</a:t>
            </a:r>
            <a:endParaRPr lang="en-US" altLang="el-GR" sz="2400" dirty="0">
              <a:latin typeface="Times New Roman" panose="02020603050405020304" pitchFamily="18" charset="0"/>
              <a:cs typeface="Times New Roman" panose="02020603050405020304" pitchFamily="18" charset="0"/>
            </a:endParaRPr>
          </a:p>
          <a:p>
            <a:pPr lvl="1" indent="-318770" eaLnBrk="1" hangingPunct="1">
              <a:spcBef>
                <a:spcPct val="0"/>
              </a:spcBef>
              <a:buFont typeface="Wingdings 2" panose="05020102010507070707" pitchFamily="18" charset="2"/>
              <a:buChar char=""/>
            </a:pPr>
            <a:r>
              <a:rPr lang="el-GR" altLang="el-GR" sz="2400" dirty="0">
                <a:solidFill>
                  <a:srgbClr val="FF0000"/>
                </a:solidFill>
                <a:latin typeface="Times New Roman" panose="02020603050405020304" pitchFamily="18" charset="0"/>
                <a:cs typeface="Times New Roman" panose="02020603050405020304" pitchFamily="18" charset="0"/>
              </a:rPr>
              <a:t>επισημότερα</a:t>
            </a:r>
            <a:r>
              <a:rPr lang="el-GR" altLang="el-GR" sz="2400" dirty="0">
                <a:latin typeface="Times New Roman" panose="02020603050405020304" pitchFamily="18" charset="0"/>
                <a:cs typeface="Times New Roman" panose="02020603050405020304" pitchFamily="18" charset="0"/>
              </a:rPr>
              <a:t> θα εξιστορήσουμε ένα συμβάν ως μάρτυρες στο </a:t>
            </a:r>
            <a:r>
              <a:rPr lang="el-GR" altLang="el-GR" sz="2400" b="1" dirty="0">
                <a:latin typeface="Times New Roman" panose="02020603050405020304" pitchFamily="18" charset="0"/>
                <a:cs typeface="Times New Roman" panose="02020603050405020304" pitchFamily="18" charset="0"/>
              </a:rPr>
              <a:t>δικαστήριο</a:t>
            </a:r>
            <a:r>
              <a:rPr lang="el-GR" altLang="el-GR" sz="2400" dirty="0">
                <a:latin typeface="Times New Roman" panose="02020603050405020304" pitchFamily="18" charset="0"/>
                <a:cs typeface="Times New Roman" panose="02020603050405020304" pitchFamily="18" charset="0"/>
              </a:rPr>
              <a:t> απ’ ό,τι θα το πούμε στο </a:t>
            </a:r>
            <a:r>
              <a:rPr lang="el-GR" altLang="el-GR" sz="2400" b="1" dirty="0">
                <a:latin typeface="Times New Roman" panose="02020603050405020304" pitchFamily="18" charset="0"/>
                <a:cs typeface="Times New Roman" panose="02020603050405020304" pitchFamily="18" charset="0"/>
              </a:rPr>
              <a:t>φίλο</a:t>
            </a:r>
            <a:r>
              <a:rPr lang="el-GR" altLang="el-GR" sz="2400" dirty="0">
                <a:latin typeface="Times New Roman" panose="02020603050405020304" pitchFamily="18" charset="0"/>
                <a:cs typeface="Times New Roman" panose="02020603050405020304" pitchFamily="18" charset="0"/>
              </a:rPr>
              <a:t> μας</a:t>
            </a:r>
          </a:p>
          <a:p>
            <a:pPr lvl="1" indent="-318770" eaLnBrk="1" hangingPunct="1">
              <a:spcBef>
                <a:spcPct val="0"/>
              </a:spcBef>
              <a:buFont typeface="Wingdings 2" panose="05020102010507070707" pitchFamily="18" charset="2"/>
              <a:buChar char=""/>
            </a:pPr>
            <a:r>
              <a:rPr lang="el-GR" altLang="el-GR" sz="2400" dirty="0">
                <a:latin typeface="Times New Roman" panose="02020603050405020304" pitchFamily="18" charset="0"/>
                <a:cs typeface="Times New Roman" panose="02020603050405020304" pitchFamily="18" charset="0"/>
              </a:rPr>
              <a:t>ένας </a:t>
            </a:r>
            <a:r>
              <a:rPr lang="el-GR" altLang="el-GR" sz="2400" b="1" dirty="0">
                <a:latin typeface="Times New Roman" panose="02020603050405020304" pitchFamily="18" charset="0"/>
                <a:cs typeface="Times New Roman" panose="02020603050405020304" pitchFamily="18" charset="0"/>
              </a:rPr>
              <a:t>απεργός</a:t>
            </a:r>
            <a:r>
              <a:rPr lang="el-GR" altLang="el-GR" sz="2400" dirty="0">
                <a:latin typeface="Times New Roman" panose="02020603050405020304" pitchFamily="18" charset="0"/>
                <a:cs typeface="Times New Roman" panose="02020603050405020304" pitchFamily="18" charset="0"/>
              </a:rPr>
              <a:t> θα εξιστορήσει τα επεισόδια μιας διαδήλωσης στην οποία πήρε μέρος </a:t>
            </a:r>
            <a:r>
              <a:rPr lang="el-GR" altLang="el-GR" sz="2400" dirty="0">
                <a:solidFill>
                  <a:srgbClr val="FF0000"/>
                </a:solidFill>
                <a:latin typeface="Times New Roman" panose="02020603050405020304" pitchFamily="18" charset="0"/>
                <a:cs typeface="Times New Roman" panose="02020603050405020304" pitchFamily="18" charset="0"/>
              </a:rPr>
              <a:t>από διαφορετική οπτική γωνία </a:t>
            </a:r>
            <a:r>
              <a:rPr lang="el-GR" altLang="el-GR" sz="2400" dirty="0">
                <a:latin typeface="Times New Roman" panose="02020603050405020304" pitchFamily="18" charset="0"/>
                <a:cs typeface="Times New Roman" panose="02020603050405020304" pitchFamily="18" charset="0"/>
              </a:rPr>
              <a:t>από αυτήν ενός ‘αντικειμενικού’ </a:t>
            </a:r>
            <a:r>
              <a:rPr lang="el-GR" altLang="el-GR" sz="2400" b="1" dirty="0">
                <a:latin typeface="Times New Roman" panose="02020603050405020304" pitchFamily="18" charset="0"/>
                <a:cs typeface="Times New Roman" panose="02020603050405020304" pitchFamily="18" charset="0"/>
              </a:rPr>
              <a:t>πολιτικού αναλυτή</a:t>
            </a:r>
            <a:r>
              <a:rPr lang="el-GR" altLang="el-GR" sz="2400" dirty="0">
                <a:latin typeface="Times New Roman" panose="02020603050405020304" pitchFamily="18" charset="0"/>
                <a:cs typeface="Times New Roman" panose="02020603050405020304" pitchFamily="18" charset="0"/>
              </a:rPr>
              <a:t>.</a:t>
            </a:r>
          </a:p>
          <a:p>
            <a:pPr eaLnBrk="1" hangingPunct="1">
              <a:buNone/>
            </a:pPr>
            <a:endParaRPr lang="el-GR" altLang="el-G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23528" y="0"/>
            <a:ext cx="8568952" cy="1484784"/>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err="1">
                <a:ln>
                  <a:noFill/>
                </a:ln>
                <a:solidFill>
                  <a:srgbClr val="00B050"/>
                </a:solidFill>
                <a:effectLst/>
                <a:uLnTx/>
                <a:uFillTx/>
                <a:latin typeface="Times New Roman" panose="02020603050405020304" pitchFamily="18" charset="0"/>
                <a:ea typeface="+mj-ea"/>
                <a:cs typeface="Times New Roman" panose="02020603050405020304" pitchFamily="18" charset="0"/>
              </a:rPr>
              <a:t>Προθετικότητα</a:t>
            </a:r>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a:t>
            </a:r>
            <a: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και </a:t>
            </a:r>
            <a:r>
              <a:rPr kumimoji="0" lang="el-GR" sz="4000" b="1" i="0" u="none" strike="noStrike" kern="1200" cap="none" spc="0" normalizeH="0" baseline="0" noProof="0" dirty="0" err="1">
                <a:ln>
                  <a:noFill/>
                </a:ln>
                <a:solidFill>
                  <a:srgbClr val="00B050"/>
                </a:solidFill>
                <a:effectLst/>
                <a:uLnTx/>
                <a:uFillTx/>
                <a:latin typeface="Times New Roman" panose="02020603050405020304" pitchFamily="18" charset="0"/>
                <a:ea typeface="+mj-ea"/>
                <a:cs typeface="Times New Roman" panose="02020603050405020304" pitchFamily="18" charset="0"/>
              </a:rPr>
              <a:t>Περιστασιακότητα</a:t>
            </a:r>
            <a: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a:t>
            </a:r>
            <a:b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Εισαγωγικές παρατηρήσεις</a:t>
            </a: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a:t>
            </a:r>
            <a:br>
              <a:rPr kumimoji="0" 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br>
            <a:endParaRPr kumimoji="0" lang="el-GR" sz="4500" b="1" i="0" u="none" strike="noStrike" kern="1200" cap="none" spc="0" normalizeH="0" baseline="0" noProof="0" dirty="0">
              <a:ln>
                <a:noFill/>
              </a:ln>
              <a:solidFill>
                <a:srgbClr val="66AF6C"/>
              </a:solidFill>
              <a:effectLst/>
              <a:uLnTx/>
              <a:uFillTx/>
              <a:latin typeface="+mj-lt"/>
              <a:ea typeface="+mj-ea"/>
              <a:cs typeface="+mj-cs"/>
            </a:endParaRPr>
          </a:p>
        </p:txBody>
      </p:sp>
      <p:sp>
        <p:nvSpPr>
          <p:cNvPr id="15363" name="2 - Θέση περιεχομένου"/>
          <p:cNvSpPr>
            <a:spLocks noGrp="1"/>
          </p:cNvSpPr>
          <p:nvPr>
            <p:ph idx="1" hasCustomPrompt="1"/>
          </p:nvPr>
        </p:nvSpPr>
        <p:spPr>
          <a:xfrm>
            <a:off x="0" y="1557338"/>
            <a:ext cx="8964613" cy="5300663"/>
          </a:xfrm>
        </p:spPr>
        <p:txBody>
          <a:bodyPr vert="horz" wrap="square" lIns="54864" tIns="91440" rIns="91440" bIns="45720" numCol="1" anchor="t" anchorCtr="0" compatLnSpc="1"/>
          <a:lstStyle/>
          <a:p>
            <a:r>
              <a:rPr sz="2800" dirty="0">
                <a:latin typeface="Times New Roman" panose="02020603050405020304" pitchFamily="18" charset="0"/>
                <a:cs typeface="Times New Roman" panose="02020603050405020304" pitchFamily="18" charset="0"/>
              </a:rPr>
              <a:t>Έχοντας μεταβεί από τη </a:t>
            </a:r>
            <a:r>
              <a:rPr sz="2800" b="1" dirty="0">
                <a:latin typeface="Times New Roman" panose="02020603050405020304" pitchFamily="18" charset="0"/>
                <a:cs typeface="Times New Roman" panose="02020603050405020304" pitchFamily="18" charset="0"/>
              </a:rPr>
              <a:t>συνοχή</a:t>
            </a:r>
            <a:r>
              <a:rPr sz="2800" dirty="0">
                <a:latin typeface="Times New Roman" panose="02020603050405020304" pitchFamily="18" charset="0"/>
                <a:cs typeface="Times New Roman" panose="02020603050405020304" pitchFamily="18" charset="0"/>
              </a:rPr>
              <a:t> και την </a:t>
            </a:r>
            <a:r>
              <a:rPr sz="2800" b="1" dirty="0">
                <a:latin typeface="Times New Roman" panose="02020603050405020304" pitchFamily="18" charset="0"/>
                <a:cs typeface="Times New Roman" panose="02020603050405020304" pitchFamily="18" charset="0"/>
              </a:rPr>
              <a:t>πληροφοριακή δομή </a:t>
            </a:r>
            <a:r>
              <a:rPr sz="2800" dirty="0">
                <a:latin typeface="Times New Roman" panose="02020603050405020304" pitchFamily="18" charset="0"/>
                <a:cs typeface="Times New Roman" panose="02020603050405020304" pitchFamily="18" charset="0"/>
              </a:rPr>
              <a:t>στην </a:t>
            </a:r>
            <a:r>
              <a:rPr sz="2800" b="1" dirty="0">
                <a:latin typeface="Times New Roman" panose="02020603050405020304" pitchFamily="18" charset="0"/>
                <a:cs typeface="Times New Roman" panose="02020603050405020304" pitchFamily="18" charset="0"/>
              </a:rPr>
              <a:t>συνεκτικότητα</a:t>
            </a:r>
            <a:r>
              <a:rPr sz="2800" dirty="0">
                <a:latin typeface="Times New Roman" panose="02020603050405020304" pitchFamily="18" charset="0"/>
                <a:cs typeface="Times New Roman" panose="02020603050405020304" pitchFamily="18" charset="0"/>
              </a:rPr>
              <a:t> κινούμαστε πλέον </a:t>
            </a:r>
            <a:r>
              <a:rPr sz="2800" dirty="0">
                <a:solidFill>
                  <a:srgbClr val="FF0000"/>
                </a:solidFill>
                <a:latin typeface="Times New Roman" panose="02020603050405020304" pitchFamily="18" charset="0"/>
                <a:cs typeface="Times New Roman" panose="02020603050405020304" pitchFamily="18" charset="0"/>
              </a:rPr>
              <a:t>πέρα από τη </a:t>
            </a:r>
            <a:r>
              <a:rPr sz="2800" i="1" dirty="0">
                <a:solidFill>
                  <a:srgbClr val="FF0000"/>
                </a:solidFill>
                <a:latin typeface="Times New Roman" panose="02020603050405020304" pitchFamily="18" charset="0"/>
                <a:cs typeface="Times New Roman" panose="02020603050405020304" pitchFamily="18" charset="0"/>
              </a:rPr>
              <a:t>ρητή κειμενική επιφάνεια</a:t>
            </a:r>
            <a:r>
              <a:rPr sz="2800" dirty="0">
                <a:latin typeface="Times New Roman" panose="02020603050405020304" pitchFamily="18" charset="0"/>
                <a:cs typeface="Times New Roman" panose="02020603050405020304" pitchFamily="18" charset="0"/>
              </a:rPr>
              <a:t>. Στη συνέχεια:</a:t>
            </a:r>
          </a:p>
          <a:p>
            <a:endParaRPr sz="2800" dirty="0">
              <a:latin typeface="Times New Roman" panose="02020603050405020304" pitchFamily="18" charset="0"/>
              <a:cs typeface="Times New Roman" panose="02020603050405020304" pitchFamily="18" charset="0"/>
            </a:endParaRPr>
          </a:p>
          <a:p>
            <a:pPr>
              <a:buFont typeface="Corbel" panose="020B0503020204020204" pitchFamily="34" charset="0"/>
              <a:buAutoNum type="arabicPeriod"/>
            </a:pPr>
            <a:r>
              <a:rPr sz="2800" dirty="0">
                <a:latin typeface="Times New Roman" panose="02020603050405020304" pitchFamily="18" charset="0"/>
                <a:cs typeface="Times New Roman" panose="02020603050405020304" pitchFamily="18" charset="0"/>
              </a:rPr>
              <a:t>εστιάζουμε την προσοχή μας στην </a:t>
            </a:r>
            <a:r>
              <a:rPr sz="2800" i="1" dirty="0">
                <a:solidFill>
                  <a:srgbClr val="FF0000"/>
                </a:solidFill>
                <a:latin typeface="Times New Roman" panose="02020603050405020304" pitchFamily="18" charset="0"/>
                <a:cs typeface="Times New Roman" panose="02020603050405020304" pitchFamily="18" charset="0"/>
              </a:rPr>
              <a:t>επικοινωνιακή πρόθεση </a:t>
            </a:r>
            <a:r>
              <a:rPr sz="2800" dirty="0">
                <a:latin typeface="Times New Roman" panose="02020603050405020304" pitchFamily="18" charset="0"/>
                <a:cs typeface="Times New Roman" panose="02020603050405020304" pitchFamily="18" charset="0"/>
              </a:rPr>
              <a:t>του πομπού (</a:t>
            </a:r>
            <a:r>
              <a:rPr b="1" dirty="0">
                <a:latin typeface="Times New Roman" panose="02020603050405020304" pitchFamily="18" charset="0"/>
                <a:cs typeface="Times New Roman" panose="02020603050405020304" pitchFamily="18" charset="0"/>
              </a:rPr>
              <a:t>προθετικότητα</a:t>
            </a:r>
            <a:r>
              <a:rPr sz="2800" dirty="0">
                <a:latin typeface="Times New Roman" panose="02020603050405020304" pitchFamily="18" charset="0"/>
                <a:cs typeface="Times New Roman" panose="02020603050405020304" pitchFamily="18" charset="0"/>
              </a:rPr>
              <a:t>), δηλαδή σε </a:t>
            </a:r>
            <a:r>
              <a:rPr sz="2800" dirty="0">
                <a:solidFill>
                  <a:srgbClr val="FF0000"/>
                </a:solidFill>
                <a:latin typeface="Times New Roman" panose="02020603050405020304" pitchFamily="18" charset="0"/>
                <a:cs typeface="Times New Roman" panose="02020603050405020304" pitchFamily="18" charset="0"/>
              </a:rPr>
              <a:t>αυτά που</a:t>
            </a:r>
            <a:r>
              <a:rPr sz="2800" dirty="0">
                <a:latin typeface="Times New Roman" panose="02020603050405020304" pitchFamily="18" charset="0"/>
                <a:cs typeface="Times New Roman" panose="02020603050405020304" pitchFamily="18" charset="0"/>
              </a:rPr>
              <a:t> επιδιώκει να </a:t>
            </a:r>
            <a:r>
              <a:rPr sz="2800" i="1" dirty="0">
                <a:solidFill>
                  <a:srgbClr val="FF0000"/>
                </a:solidFill>
                <a:latin typeface="Times New Roman" panose="02020603050405020304" pitchFamily="18" charset="0"/>
                <a:cs typeface="Times New Roman" panose="02020603050405020304" pitchFamily="18" charset="0"/>
              </a:rPr>
              <a:t>επιτύχει</a:t>
            </a:r>
            <a:r>
              <a:rPr sz="2800" dirty="0">
                <a:latin typeface="Times New Roman" panose="02020603050405020304" pitchFamily="18" charset="0"/>
                <a:cs typeface="Times New Roman" panose="02020603050405020304" pitchFamily="18" charset="0"/>
              </a:rPr>
              <a:t> με τα κειμενικά του μηνύματα</a:t>
            </a:r>
          </a:p>
          <a:p>
            <a:pPr>
              <a:buFont typeface="Corbel" panose="020B0503020204020204" pitchFamily="34" charset="0"/>
              <a:buAutoNum type="arabicPeriod"/>
            </a:pPr>
            <a:r>
              <a:rPr sz="2800" dirty="0">
                <a:latin typeface="Times New Roman" panose="02020603050405020304" pitchFamily="18" charset="0"/>
                <a:cs typeface="Times New Roman" panose="02020603050405020304" pitchFamily="18" charset="0"/>
              </a:rPr>
              <a:t>προσδιορίζουμε τον τρόπο με τον οποίο </a:t>
            </a:r>
            <a:r>
              <a:rPr sz="2800" b="1" i="1" dirty="0">
                <a:solidFill>
                  <a:srgbClr val="FF0000"/>
                </a:solidFill>
                <a:latin typeface="Times New Roman" panose="02020603050405020304" pitchFamily="18" charset="0"/>
                <a:cs typeface="Times New Roman" panose="02020603050405020304" pitchFamily="18" charset="0"/>
              </a:rPr>
              <a:t>λειτουργούν</a:t>
            </a:r>
            <a:r>
              <a:rPr sz="2800" dirty="0">
                <a:solidFill>
                  <a:srgbClr val="FF0000"/>
                </a:solidFill>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τα κειμενικά μηνύματα, σε σχέση πάντα με ένα </a:t>
            </a:r>
            <a:r>
              <a:rPr lang="en-US" altLang="x-none" sz="2800" dirty="0">
                <a:latin typeface="Times New Roman" panose="02020603050405020304" pitchFamily="18" charset="0"/>
                <a:cs typeface="Times New Roman" panose="02020603050405020304" pitchFamily="18" charset="0"/>
              </a:rPr>
              <a:t>(</a:t>
            </a:r>
            <a:r>
              <a:rPr sz="2800" b="1" dirty="0">
                <a:latin typeface="Times New Roman" panose="02020603050405020304" pitchFamily="18" charset="0"/>
                <a:cs typeface="Times New Roman" panose="02020603050405020304" pitchFamily="18" charset="0"/>
              </a:rPr>
              <a:t>υλικό</a:t>
            </a:r>
            <a:r>
              <a:rPr sz="2800" dirty="0">
                <a:latin typeface="Times New Roman" panose="02020603050405020304" pitchFamily="18" charset="0"/>
                <a:cs typeface="Times New Roman" panose="02020603050405020304" pitchFamily="18" charset="0"/>
              </a:rPr>
              <a:t>)</a:t>
            </a:r>
            <a:r>
              <a:rPr sz="2800" b="1"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πλαίσιο συμφραζομένων (</a:t>
            </a:r>
            <a:r>
              <a:rPr b="1" dirty="0">
                <a:latin typeface="Times New Roman" panose="02020603050405020304" pitchFamily="18" charset="0"/>
                <a:cs typeface="Times New Roman" panose="02020603050405020304" pitchFamily="18" charset="0"/>
              </a:rPr>
              <a:t>περιστασιακότητα</a:t>
            </a:r>
            <a:r>
              <a:rPr sz="2800" dirty="0">
                <a:latin typeface="Times New Roman" panose="02020603050405020304" pitchFamily="18" charset="0"/>
                <a:cs typeface="Times New Roman" panose="02020603050405020304" pitchFamily="18" charset="0"/>
              </a:rPr>
              <a:t>).</a:t>
            </a:r>
            <a:endParaRPr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Γλωσσικά μέσα (</a:t>
            </a:r>
            <a:r>
              <a:rPr kumimoji="0" lang="en-US" sz="36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Georgakopo</a:t>
            </a:r>
            <a:r>
              <a:rPr kumimoji="0" lang="el-GR" sz="36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ulou</a:t>
            </a: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1997)</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8915" name="2 - Θέση περιεχομένου"/>
          <p:cNvSpPr>
            <a:spLocks noGrp="1"/>
          </p:cNvSpPr>
          <p:nvPr>
            <p:ph idx="1" hasCustomPrompt="1"/>
          </p:nvPr>
        </p:nvSpPr>
        <p:spPr>
          <a:xfrm>
            <a:off x="0" y="1484313"/>
            <a:ext cx="9144000" cy="5373687"/>
          </a:xfrm>
          <a:ln/>
        </p:spPr>
        <p:txBody>
          <a:bodyPr vert="horz" wrap="square" lIns="54864" tIns="91440" rIns="91440" bIns="45720" anchor="t" anchorCtr="0"/>
          <a:lstStyle/>
          <a:p>
            <a:pPr eaLnBrk="1" hangingPunct="1"/>
            <a:r>
              <a:rPr lang="el-GR" altLang="el-GR" sz="2000" dirty="0">
                <a:latin typeface="Times New Roman" panose="02020603050405020304" pitchFamily="18" charset="0"/>
                <a:cs typeface="Times New Roman" panose="02020603050405020304" pitchFamily="18" charset="0"/>
              </a:rPr>
              <a:t>Ο </a:t>
            </a:r>
            <a:r>
              <a:rPr lang="el-GR" altLang="el-GR" sz="2000" b="1" dirty="0">
                <a:latin typeface="Times New Roman" panose="02020603050405020304" pitchFamily="18" charset="0"/>
                <a:cs typeface="Times New Roman" panose="02020603050405020304" pitchFamily="18" charset="0"/>
              </a:rPr>
              <a:t>αόριστος και ο ιστορικός ενεστώτας</a:t>
            </a:r>
            <a:r>
              <a:rPr lang="el-GR" altLang="el-GR" sz="2000" dirty="0">
                <a:latin typeface="Times New Roman" panose="02020603050405020304" pitchFamily="18" charset="0"/>
                <a:cs typeface="Times New Roman" panose="02020603050405020304" pitchFamily="18" charset="0"/>
              </a:rPr>
              <a:t> με ρήματα που αναφέρονται σε διαδοχές πράξεων.</a:t>
            </a:r>
            <a:endParaRPr lang="en-US" altLang="el-GR" sz="20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b="1" dirty="0">
                <a:latin typeface="Times New Roman" panose="02020603050405020304" pitchFamily="18" charset="0"/>
                <a:cs typeface="Times New Roman" panose="02020603050405020304" pitchFamily="18" charset="0"/>
              </a:rPr>
              <a:t>Χρονικοί και αιτιολογικοί δείκτες σύζευξης </a:t>
            </a:r>
            <a:r>
              <a:rPr lang="el-GR" altLang="el-GR" sz="2000" dirty="0">
                <a:latin typeface="Times New Roman" panose="02020603050405020304" pitchFamily="18" charset="0"/>
                <a:cs typeface="Times New Roman" panose="02020603050405020304" pitchFamily="18" charset="0"/>
              </a:rPr>
              <a:t>για τη </a:t>
            </a:r>
            <a:r>
              <a:rPr lang="el-GR" altLang="el-GR" sz="2000" b="1" dirty="0">
                <a:latin typeface="Times New Roman" panose="02020603050405020304" pitchFamily="18" charset="0"/>
                <a:cs typeface="Times New Roman" panose="02020603050405020304" pitchFamily="18" charset="0"/>
              </a:rPr>
              <a:t>χρονική και αιτιολογική συσχέτιση</a:t>
            </a:r>
            <a:r>
              <a:rPr lang="el-GR" altLang="el-GR" sz="2000" dirty="0">
                <a:latin typeface="Times New Roman" panose="02020603050405020304" pitchFamily="18" charset="0"/>
                <a:cs typeface="Times New Roman" panose="02020603050405020304" pitchFamily="18" charset="0"/>
              </a:rPr>
              <a:t> των αφηγηματικών γεγονότων, όπως επίσης και </a:t>
            </a:r>
            <a:r>
              <a:rPr lang="el-GR" altLang="el-GR" sz="2000" b="1" dirty="0">
                <a:latin typeface="Times New Roman" panose="02020603050405020304" pitchFamily="18" charset="0"/>
                <a:cs typeface="Times New Roman" panose="02020603050405020304" pitchFamily="18" charset="0"/>
              </a:rPr>
              <a:t>επιρρήματα χρόνου και τόπου</a:t>
            </a:r>
            <a:r>
              <a:rPr lang="el-GR" altLang="el-GR" sz="2000" dirty="0">
                <a:latin typeface="Times New Roman" panose="02020603050405020304" pitchFamily="18" charset="0"/>
                <a:cs typeface="Times New Roman" panose="02020603050405020304" pitchFamily="18" charset="0"/>
              </a:rPr>
              <a:t>.</a:t>
            </a:r>
            <a:endParaRPr lang="en-US" altLang="el-GR" sz="20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dirty="0">
                <a:latin typeface="Times New Roman" panose="02020603050405020304" pitchFamily="18" charset="0"/>
                <a:cs typeface="Times New Roman" panose="02020603050405020304" pitchFamily="18" charset="0"/>
              </a:rPr>
              <a:t>Δείκτες όπως το </a:t>
            </a:r>
            <a:r>
              <a:rPr lang="el-GR" altLang="el-GR" sz="2000" b="1" i="1" dirty="0">
                <a:latin typeface="Times New Roman" panose="02020603050405020304" pitchFamily="18" charset="0"/>
                <a:cs typeface="Times New Roman" panose="02020603050405020304" pitchFamily="18" charset="0"/>
              </a:rPr>
              <a:t>λοιπόν</a:t>
            </a:r>
            <a:r>
              <a:rPr lang="el-GR" altLang="el-GR" sz="2000" dirty="0">
                <a:latin typeface="Times New Roman" panose="02020603050405020304" pitchFamily="18" charset="0"/>
                <a:cs typeface="Times New Roman" panose="02020603050405020304" pitchFamily="18" charset="0"/>
              </a:rPr>
              <a:t> και το </a:t>
            </a:r>
            <a:r>
              <a:rPr lang="el-GR" altLang="el-GR" sz="2000" b="1" i="1" dirty="0">
                <a:latin typeface="Times New Roman" panose="02020603050405020304" pitchFamily="18" charset="0"/>
                <a:cs typeface="Times New Roman" panose="02020603050405020304" pitchFamily="18" charset="0"/>
              </a:rPr>
              <a:t>τέλος πάντων</a:t>
            </a:r>
            <a:r>
              <a:rPr lang="el-GR" altLang="el-GR" sz="2000" dirty="0">
                <a:latin typeface="Times New Roman" panose="02020603050405020304" pitchFamily="18" charset="0"/>
                <a:cs typeface="Times New Roman" panose="02020603050405020304" pitchFamily="18" charset="0"/>
              </a:rPr>
              <a:t>, οι οποίοι επισημαίνουν </a:t>
            </a:r>
            <a:r>
              <a:rPr lang="el-GR" altLang="el-GR" sz="2000" dirty="0">
                <a:solidFill>
                  <a:srgbClr val="FF0000"/>
                </a:solidFill>
                <a:latin typeface="Times New Roman" panose="02020603050405020304" pitchFamily="18" charset="0"/>
                <a:cs typeface="Times New Roman" panose="02020603050405020304" pitchFamily="18" charset="0"/>
              </a:rPr>
              <a:t>τη </a:t>
            </a:r>
            <a:r>
              <a:rPr lang="el-GR" altLang="el-GR" sz="2000" i="1" dirty="0">
                <a:solidFill>
                  <a:srgbClr val="FF0000"/>
                </a:solidFill>
                <a:latin typeface="Times New Roman" panose="02020603050405020304" pitchFamily="18" charset="0"/>
                <a:cs typeface="Times New Roman" panose="02020603050405020304" pitchFamily="18" charset="0"/>
              </a:rPr>
              <a:t>μετάβαση</a:t>
            </a:r>
            <a:r>
              <a:rPr lang="el-GR" altLang="el-GR" sz="2000" dirty="0">
                <a:solidFill>
                  <a:srgbClr val="FF0000"/>
                </a:solidFill>
                <a:latin typeface="Times New Roman" panose="02020603050405020304" pitchFamily="18" charset="0"/>
                <a:cs typeface="Times New Roman" panose="02020603050405020304" pitchFamily="18" charset="0"/>
              </a:rPr>
              <a:t> </a:t>
            </a:r>
            <a:r>
              <a:rPr lang="el-GR" altLang="el-GR" sz="2000" dirty="0">
                <a:latin typeface="Times New Roman" panose="02020603050405020304" pitchFamily="18" charset="0"/>
                <a:cs typeface="Times New Roman" panose="02020603050405020304" pitchFamily="18" charset="0"/>
              </a:rPr>
              <a:t>ή </a:t>
            </a:r>
            <a:r>
              <a:rPr lang="el-GR" altLang="el-GR" sz="2000" dirty="0">
                <a:solidFill>
                  <a:srgbClr val="FF0000"/>
                </a:solidFill>
                <a:latin typeface="Times New Roman" panose="02020603050405020304" pitchFamily="18" charset="0"/>
                <a:cs typeface="Times New Roman" panose="02020603050405020304" pitchFamily="18" charset="0"/>
              </a:rPr>
              <a:t>την </a:t>
            </a:r>
            <a:r>
              <a:rPr lang="el-GR" altLang="el-GR" sz="2000" i="1" dirty="0">
                <a:solidFill>
                  <a:srgbClr val="FF0000"/>
                </a:solidFill>
                <a:latin typeface="Times New Roman" panose="02020603050405020304" pitchFamily="18" charset="0"/>
                <a:cs typeface="Times New Roman" panose="02020603050405020304" pitchFamily="18" charset="0"/>
              </a:rPr>
              <a:t>επιστροφή</a:t>
            </a:r>
            <a:r>
              <a:rPr lang="el-GR" altLang="el-GR" sz="2000" dirty="0">
                <a:solidFill>
                  <a:srgbClr val="FF0000"/>
                </a:solidFill>
                <a:latin typeface="Times New Roman" panose="02020603050405020304" pitchFamily="18" charset="0"/>
                <a:cs typeface="Times New Roman" panose="02020603050405020304" pitchFamily="18" charset="0"/>
              </a:rPr>
              <a:t> </a:t>
            </a:r>
            <a:r>
              <a:rPr lang="el-GR" altLang="el-GR" sz="2000" dirty="0">
                <a:latin typeface="Times New Roman" panose="02020603050405020304" pitchFamily="18" charset="0"/>
                <a:cs typeface="Times New Roman" panose="02020603050405020304" pitchFamily="18" charset="0"/>
              </a:rPr>
              <a:t>αντίστοιχα σε αφηγηματικές ενότητες. </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b="1" dirty="0">
                <a:latin typeface="Times New Roman" panose="02020603050405020304" pitchFamily="18" charset="0"/>
                <a:cs typeface="Times New Roman" panose="02020603050405020304" pitchFamily="18" charset="0"/>
              </a:rPr>
              <a:t>Το αφηγηματικό </a:t>
            </a:r>
            <a:r>
              <a:rPr lang="el-GR" altLang="el-GR" sz="2000" b="1" i="1" dirty="0">
                <a:latin typeface="Times New Roman" panose="02020603050405020304" pitchFamily="18" charset="0"/>
                <a:cs typeface="Times New Roman" panose="02020603050405020304" pitchFamily="18" charset="0"/>
              </a:rPr>
              <a:t>να</a:t>
            </a:r>
            <a:r>
              <a:rPr lang="el-GR" altLang="el-GR" sz="2000" dirty="0">
                <a:latin typeface="Times New Roman" panose="02020603050405020304" pitchFamily="18" charset="0"/>
                <a:cs typeface="Times New Roman" panose="02020603050405020304" pitchFamily="18" charset="0"/>
              </a:rPr>
              <a:t>, σε συνδυασμό με τη χρήση του </a:t>
            </a:r>
            <a:r>
              <a:rPr lang="el-GR" altLang="el-GR" sz="2000" b="1" dirty="0">
                <a:latin typeface="Times New Roman" panose="02020603050405020304" pitchFamily="18" charset="0"/>
                <a:cs typeface="Times New Roman" panose="02020603050405020304" pitchFamily="18" charset="0"/>
              </a:rPr>
              <a:t>ιστορικού ενεστώτα</a:t>
            </a:r>
            <a:r>
              <a:rPr lang="el-GR" altLang="el-GR" sz="2000" dirty="0">
                <a:latin typeface="Times New Roman" panose="02020603050405020304" pitchFamily="18" charset="0"/>
                <a:cs typeface="Times New Roman" panose="02020603050405020304" pitchFamily="18" charset="0"/>
              </a:rPr>
              <a:t> και του </a:t>
            </a:r>
            <a:r>
              <a:rPr lang="el-GR" altLang="el-GR" sz="2000" b="1" dirty="0">
                <a:latin typeface="Times New Roman" panose="02020603050405020304" pitchFamily="18" charset="0"/>
                <a:cs typeface="Times New Roman" panose="02020603050405020304" pitchFamily="18" charset="0"/>
              </a:rPr>
              <a:t>ευθέος λόγου</a:t>
            </a:r>
            <a:r>
              <a:rPr lang="el-GR" altLang="el-GR" sz="2000" dirty="0">
                <a:latin typeface="Times New Roman" panose="02020603050405020304" pitchFamily="18" charset="0"/>
                <a:cs typeface="Times New Roman" panose="02020603050405020304" pitchFamily="18" charset="0"/>
              </a:rPr>
              <a:t>, απαντά στην </a:t>
            </a:r>
            <a:r>
              <a:rPr lang="el-GR" altLang="el-GR" sz="2000" b="1" dirty="0">
                <a:latin typeface="Times New Roman" panose="02020603050405020304" pitchFamily="18" charset="0"/>
                <a:cs typeface="Times New Roman" panose="02020603050405020304" pitchFamily="18" charset="0"/>
              </a:rPr>
              <a:t>κλιμάκωση μιας ιστορίας</a:t>
            </a:r>
            <a:r>
              <a:rPr lang="el-GR" altLang="el-GR" sz="2000" dirty="0">
                <a:latin typeface="Times New Roman" panose="02020603050405020304" pitchFamily="18" charset="0"/>
                <a:cs typeface="Times New Roman" panose="02020603050405020304" pitchFamily="18" charset="0"/>
              </a:rPr>
              <a:t>, μεταδίδοντας μια </a:t>
            </a:r>
            <a:r>
              <a:rPr lang="el-GR" altLang="el-GR" sz="2000" b="1" dirty="0">
                <a:latin typeface="Times New Roman" panose="02020603050405020304" pitchFamily="18" charset="0"/>
                <a:cs typeface="Times New Roman" panose="02020603050405020304" pitchFamily="18" charset="0"/>
              </a:rPr>
              <a:t>αίσθηση εγγύτητας </a:t>
            </a:r>
            <a:r>
              <a:rPr lang="el-GR" altLang="el-GR" sz="2000" dirty="0">
                <a:latin typeface="Times New Roman" panose="02020603050405020304" pitchFamily="18" charset="0"/>
                <a:cs typeface="Times New Roman" panose="02020603050405020304" pitchFamily="18" charset="0"/>
              </a:rPr>
              <a:t>ανάμεσα στον </a:t>
            </a:r>
            <a:r>
              <a:rPr lang="el-GR" altLang="el-GR" sz="2000" dirty="0">
                <a:solidFill>
                  <a:srgbClr val="FF0000"/>
                </a:solidFill>
                <a:latin typeface="Times New Roman" panose="02020603050405020304" pitchFamily="18" charset="0"/>
                <a:cs typeface="Times New Roman" panose="02020603050405020304" pitchFamily="18" charset="0"/>
              </a:rPr>
              <a:t>κόσμο της ιστορίας </a:t>
            </a:r>
            <a:r>
              <a:rPr lang="el-GR" altLang="el-GR" sz="2000" dirty="0">
                <a:latin typeface="Times New Roman" panose="02020603050405020304" pitchFamily="18" charset="0"/>
                <a:cs typeface="Times New Roman" panose="02020603050405020304" pitchFamily="18" charset="0"/>
              </a:rPr>
              <a:t>και στον </a:t>
            </a:r>
            <a:r>
              <a:rPr lang="el-GR" altLang="el-GR" sz="2000" dirty="0">
                <a:solidFill>
                  <a:srgbClr val="FF0000"/>
                </a:solidFill>
                <a:latin typeface="Times New Roman" panose="02020603050405020304" pitchFamily="18" charset="0"/>
                <a:cs typeface="Times New Roman" panose="02020603050405020304" pitchFamily="18" charset="0"/>
              </a:rPr>
              <a:t>κόσμο της επικοινωνιακής περίστασης</a:t>
            </a:r>
            <a:r>
              <a:rPr lang="el-GR" altLang="el-GR" sz="2000" dirty="0">
                <a:latin typeface="Times New Roman" panose="02020603050405020304" pitchFamily="18" charset="0"/>
                <a:cs typeface="Times New Roman" panose="02020603050405020304" pitchFamily="18" charset="0"/>
              </a:rPr>
              <a:t>, </a:t>
            </a:r>
            <a:r>
              <a:rPr lang="el-GR" altLang="el-GR" sz="2400" dirty="0">
                <a:latin typeface="Times New Roman" panose="02020603050405020304" pitchFamily="18" charset="0"/>
                <a:cs typeface="Times New Roman" panose="02020603050405020304" pitchFamily="18" charset="0"/>
              </a:rPr>
              <a:t>μια παροντική, σχεδόν οπτική και ηχητική, αντίληψη των αφηγηματικών γεγονότων </a:t>
            </a:r>
            <a:r>
              <a:rPr lang="el-GR" altLang="el-GR" sz="2000" dirty="0">
                <a:latin typeface="Times New Roman" panose="02020603050405020304" pitchFamily="18" charset="0"/>
                <a:cs typeface="Times New Roman" panose="02020603050405020304" pitchFamily="18" charset="0"/>
              </a:rPr>
              <a:t>(π.χ. «</a:t>
            </a:r>
            <a:r>
              <a:rPr lang="el-GR" altLang="el-GR" sz="2000" i="1" dirty="0">
                <a:latin typeface="Times New Roman" panose="02020603050405020304" pitchFamily="18" charset="0"/>
                <a:cs typeface="Times New Roman" panose="02020603050405020304" pitchFamily="18" charset="0"/>
              </a:rPr>
              <a:t>εχθές μαζευτήκαμε όλοι</a:t>
            </a:r>
            <a:r>
              <a:rPr lang="el-GR" altLang="el-GR" sz="2000" i="1" dirty="0">
                <a:latin typeface="Times New Roman" panose="02020603050405020304" pitchFamily="18" charset="0"/>
                <a:ea typeface="Times New Roman" panose="02020603050405020304" pitchFamily="18" charset="0"/>
              </a:rPr>
              <a:t>…</a:t>
            </a:r>
            <a:r>
              <a:rPr lang="el-GR" altLang="el-GR" sz="2000" b="1" i="1" dirty="0">
                <a:latin typeface="Times New Roman" panose="02020603050405020304" pitchFamily="18" charset="0"/>
                <a:cs typeface="Times New Roman" panose="02020603050405020304" pitchFamily="18" charset="0"/>
              </a:rPr>
              <a:t>Ήρθε λοιπόν στο σπίτι η μάνα μου. Και τότε ο Γιάννη ΑΡΧΙΖΕΙ να τρέχει, να σπρώχνει, να φωνάζει, να λέει ‘έλα κοντά μου’</a:t>
            </a:r>
            <a:r>
              <a:rPr lang="el-GR" altLang="el-GR" sz="2000" dirty="0">
                <a:latin typeface="Times New Roman" panose="02020603050405020304" pitchFamily="18" charset="0"/>
                <a:cs typeface="Times New Roman" panose="02020603050405020304" pitchFamily="18" charset="0"/>
              </a:rPr>
              <a:t>»).</a:t>
            </a:r>
            <a:endParaRPr lang="en-US" altLang="el-GR" sz="2000" dirty="0">
              <a:latin typeface="Times New Roman" panose="02020603050405020304" pitchFamily="18" charset="0"/>
              <a:cs typeface="Times New Roman" panose="02020603050405020304" pitchFamily="18" charset="0"/>
            </a:endParaRPr>
          </a:p>
          <a:p>
            <a:pPr eaLnBrk="1" hangingPunct="1"/>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Περιγραφή</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9939" name="2 - Θέση περιεχομένου"/>
          <p:cNvSpPr>
            <a:spLocks noGrp="1"/>
          </p:cNvSpPr>
          <p:nvPr>
            <p:ph idx="1" hasCustomPrompt="1"/>
          </p:nvPr>
        </p:nvSpPr>
        <p:spPr>
          <a:xfrm>
            <a:off x="250825" y="1557338"/>
            <a:ext cx="8713788" cy="5040312"/>
          </a:xfrm>
          <a:ln/>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Η περιγραφή βασίζεται στην </a:t>
            </a:r>
            <a:r>
              <a:rPr lang="el-GR" altLang="el-GR" sz="2800" b="1" dirty="0">
                <a:latin typeface="Times New Roman" panose="02020603050405020304" pitchFamily="18" charset="0"/>
                <a:cs typeface="Times New Roman" panose="02020603050405020304" pitchFamily="18" charset="0"/>
              </a:rPr>
              <a:t>αναφορική λειτουργία </a:t>
            </a:r>
            <a:r>
              <a:rPr lang="el-GR" altLang="el-GR" sz="2800" dirty="0">
                <a:latin typeface="Times New Roman" panose="02020603050405020304" pitchFamily="18" charset="0"/>
                <a:cs typeface="Times New Roman" panose="02020603050405020304" pitchFamily="18" charset="0"/>
              </a:rPr>
              <a:t>της γλώσσας και αποσκοπεί στη </a:t>
            </a:r>
            <a:r>
              <a:rPr lang="el-GR" altLang="el-GR" sz="2800" b="1" dirty="0">
                <a:latin typeface="Times New Roman" panose="02020603050405020304" pitchFamily="18" charset="0"/>
                <a:cs typeface="Times New Roman" panose="02020603050405020304" pitchFamily="18" charset="0"/>
              </a:rPr>
              <a:t>λεκτική αναπαράσταση </a:t>
            </a:r>
            <a:r>
              <a:rPr lang="el-GR" altLang="el-GR" sz="2800" dirty="0">
                <a:solidFill>
                  <a:srgbClr val="FF0000"/>
                </a:solidFill>
                <a:latin typeface="Times New Roman" panose="02020603050405020304" pitchFamily="18" charset="0"/>
                <a:cs typeface="Times New Roman" panose="02020603050405020304" pitchFamily="18" charset="0"/>
              </a:rPr>
              <a:t>προσώπων, αντικειμένων ή καταστάσεων</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Σε αντίθεση με το </a:t>
            </a:r>
            <a:r>
              <a:rPr lang="el-GR" altLang="el-GR" sz="2800" b="1" dirty="0">
                <a:latin typeface="Times New Roman" panose="02020603050405020304" pitchFamily="18" charset="0"/>
                <a:cs typeface="Times New Roman" panose="02020603050405020304" pitchFamily="18" charset="0"/>
              </a:rPr>
              <a:t>δυναμικό</a:t>
            </a:r>
            <a:r>
              <a:rPr lang="el-GR" altLang="el-GR" sz="2800" dirty="0">
                <a:latin typeface="Times New Roman" panose="02020603050405020304" pitchFamily="18" charset="0"/>
                <a:cs typeface="Times New Roman" panose="02020603050405020304" pitchFamily="18" charset="0"/>
              </a:rPr>
              <a:t> χαρακτήρα της αφήγησης, η περιγραφή παρουσιάζει τα αντικείμενά της </a:t>
            </a:r>
            <a:r>
              <a:rPr lang="el-GR" altLang="el-GR" sz="2800" b="1" dirty="0">
                <a:latin typeface="Times New Roman" panose="02020603050405020304" pitchFamily="18" charset="0"/>
                <a:cs typeface="Times New Roman" panose="02020603050405020304" pitchFamily="18" charset="0"/>
              </a:rPr>
              <a:t>στατικά</a:t>
            </a:r>
            <a:r>
              <a:rPr lang="el-GR" altLang="el-GR" sz="2800" dirty="0">
                <a:latin typeface="Times New Roman" panose="02020603050405020304" pitchFamily="18" charset="0"/>
                <a:cs typeface="Times New Roman" panose="02020603050405020304" pitchFamily="18" charset="0"/>
              </a:rPr>
              <a:t>, ουσιαστικά εκτός χρόνου.</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περιγραφή αποδίδει το </a:t>
            </a:r>
            <a:r>
              <a:rPr lang="el-GR" altLang="el-GR" sz="2800" b="1" i="1" dirty="0">
                <a:latin typeface="Times New Roman" panose="02020603050405020304" pitchFamily="18" charset="0"/>
                <a:cs typeface="Times New Roman" panose="02020603050405020304" pitchFamily="18" charset="0"/>
              </a:rPr>
              <a:t>είναι</a:t>
            </a:r>
            <a:r>
              <a:rPr lang="el-GR" altLang="el-GR" sz="2800" dirty="0">
                <a:latin typeface="Times New Roman" panose="02020603050405020304" pitchFamily="18" charset="0"/>
                <a:cs typeface="Times New Roman" panose="02020603050405020304" pitchFamily="18" charset="0"/>
              </a:rPr>
              <a:t>, ενώ η αφήγηση το </a:t>
            </a:r>
            <a:r>
              <a:rPr lang="el-GR" altLang="el-GR" sz="2800" b="1" i="1" dirty="0">
                <a:latin typeface="Times New Roman" panose="02020603050405020304" pitchFamily="18" charset="0"/>
                <a:cs typeface="Times New Roman" panose="02020603050405020304" pitchFamily="18" charset="0"/>
              </a:rPr>
              <a:t>γίγνεσθαι</a:t>
            </a:r>
            <a:r>
              <a:rPr lang="el-GR" altLang="el-GR" sz="2800" dirty="0">
                <a:latin typeface="Times New Roman" panose="02020603050405020304" pitchFamily="18" charset="0"/>
                <a:cs typeface="Times New Roman" panose="02020603050405020304" pitchFamily="18" charset="0"/>
              </a:rPr>
              <a:t> της φυσικής/κοινωνικής πραγματικότητας.</a:t>
            </a:r>
          </a:p>
          <a:p>
            <a:pPr eaLnBrk="1" hangingPunct="1">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Επιχειρηματολογία</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pPr>
            <a:r>
              <a:rPr lang="en-US" altLang="x-none" sz="2200" dirty="0">
                <a:latin typeface="Times New Roman" panose="02020603050405020304" pitchFamily="18" charset="0"/>
                <a:cs typeface="Times New Roman" panose="02020603050405020304" pitchFamily="18" charset="0"/>
              </a:rPr>
              <a:t>H</a:t>
            </a:r>
            <a:r>
              <a:rPr sz="2200" dirty="0">
                <a:latin typeface="Times New Roman" panose="02020603050405020304" pitchFamily="18" charset="0"/>
                <a:cs typeface="Times New Roman" panose="02020603050405020304" pitchFamily="18" charset="0"/>
              </a:rPr>
              <a:t> επιχειρηματολογία βασίζεται σε </a:t>
            </a:r>
            <a:r>
              <a:rPr sz="2200" i="1" dirty="0">
                <a:latin typeface="Times New Roman" panose="02020603050405020304" pitchFamily="18" charset="0"/>
                <a:cs typeface="Times New Roman" panose="02020603050405020304" pitchFamily="18" charset="0"/>
              </a:rPr>
              <a:t>λογικούς μηχανισμούς </a:t>
            </a:r>
            <a:r>
              <a:rPr sz="2200" dirty="0">
                <a:latin typeface="Times New Roman" panose="02020603050405020304" pitchFamily="18" charset="0"/>
                <a:cs typeface="Times New Roman" panose="02020603050405020304" pitchFamily="18" charset="0"/>
              </a:rPr>
              <a:t>και αποσκοπεί να </a:t>
            </a:r>
            <a:r>
              <a:rPr sz="2200" b="1" dirty="0">
                <a:latin typeface="Times New Roman" panose="02020603050405020304" pitchFamily="18" charset="0"/>
                <a:cs typeface="Times New Roman" panose="02020603050405020304" pitchFamily="18" charset="0"/>
              </a:rPr>
              <a:t>πείσει</a:t>
            </a:r>
            <a:r>
              <a:rPr sz="2200" dirty="0">
                <a:latin typeface="Times New Roman" panose="02020603050405020304" pitchFamily="18" charset="0"/>
                <a:cs typeface="Times New Roman" panose="02020603050405020304" pitchFamily="18" charset="0"/>
              </a:rPr>
              <a:t> τον αποδέκτη για κάποιο </a:t>
            </a:r>
            <a:r>
              <a:rPr sz="2200" b="1" dirty="0">
                <a:latin typeface="Times New Roman" panose="02020603050405020304" pitchFamily="18" charset="0"/>
                <a:cs typeface="Times New Roman" panose="02020603050405020304" pitchFamily="18" charset="0"/>
              </a:rPr>
              <a:t>επίμαχο ζήτημα</a:t>
            </a:r>
            <a:r>
              <a:rPr sz="2200" dirty="0">
                <a:latin typeface="Times New Roman" panose="02020603050405020304" pitchFamily="18" charset="0"/>
                <a:cs typeface="Times New Roman" panose="02020603050405020304" pitchFamily="18" charset="0"/>
              </a:rPr>
              <a:t>. </a:t>
            </a:r>
          </a:p>
          <a:p>
            <a:pPr eaLnBrk="1" hangingPunct="1">
              <a:lnSpc>
                <a:spcPct val="90000"/>
              </a:lnSpc>
              <a:buNone/>
            </a:pP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Πρδ.: </a:t>
            </a:r>
            <a:r>
              <a:rPr sz="2200" b="1" dirty="0">
                <a:latin typeface="Times New Roman" panose="02020603050405020304" pitchFamily="18" charset="0"/>
                <a:cs typeface="Times New Roman" panose="02020603050405020304" pitchFamily="18" charset="0"/>
              </a:rPr>
              <a:t>Επίμαχο ζήτημα</a:t>
            </a:r>
            <a:r>
              <a:rPr sz="2200" dirty="0">
                <a:latin typeface="Times New Roman" panose="02020603050405020304" pitchFamily="18" charset="0"/>
                <a:cs typeface="Times New Roman" panose="02020603050405020304" pitchFamily="18" charset="0"/>
              </a:rPr>
              <a:t>: τι είδους σώμα είναι η γη; αυτόφωτο ή ετερόφωτο;</a:t>
            </a:r>
          </a:p>
          <a:p>
            <a:pPr eaLnBrk="1" hangingPunct="1">
              <a:lnSpc>
                <a:spcPct val="90000"/>
              </a:lnSpc>
              <a:buNone/>
            </a:pPr>
            <a:endParaRPr sz="2200" i="1" dirty="0">
              <a:latin typeface="Times New Roman" panose="02020603050405020304" pitchFamily="18" charset="0"/>
              <a:cs typeface="Times New Roman" panose="02020603050405020304" pitchFamily="18" charset="0"/>
            </a:endParaRPr>
          </a:p>
          <a:p>
            <a:pPr eaLnBrk="1" hangingPunct="1">
              <a:lnSpc>
                <a:spcPct val="90000"/>
              </a:lnSpc>
              <a:buNone/>
            </a:pPr>
            <a:r>
              <a:rPr sz="2200" i="1" dirty="0">
                <a:latin typeface="Times New Roman" panose="02020603050405020304" pitchFamily="18" charset="0"/>
                <a:cs typeface="Times New Roman" panose="02020603050405020304" pitchFamily="18" charset="0"/>
              </a:rPr>
              <a:t>	</a:t>
            </a:r>
            <a:r>
              <a:rPr sz="2200" dirty="0">
                <a:latin typeface="Times New Roman" panose="02020603050405020304" pitchFamily="18" charset="0"/>
                <a:cs typeface="Times New Roman" panose="02020603050405020304" pitchFamily="18" charset="0"/>
              </a:rPr>
              <a:t>[Α]</a:t>
            </a:r>
            <a:r>
              <a:rPr sz="2200" i="1" dirty="0">
                <a:latin typeface="Times New Roman" panose="02020603050405020304" pitchFamily="18" charset="0"/>
                <a:cs typeface="Times New Roman" panose="02020603050405020304" pitchFamily="18" charset="0"/>
              </a:rPr>
              <a:t> Η γη είναι πλανήτης. </a:t>
            </a:r>
            <a:r>
              <a:rPr sz="2200" dirty="0">
                <a:latin typeface="Times New Roman" panose="02020603050405020304" pitchFamily="18" charset="0"/>
                <a:cs typeface="Times New Roman" panose="02020603050405020304" pitchFamily="18" charset="0"/>
              </a:rPr>
              <a:t>[Β]</a:t>
            </a:r>
            <a:r>
              <a:rPr sz="2200" i="1" dirty="0">
                <a:latin typeface="Times New Roman" panose="02020603050405020304" pitchFamily="18" charset="0"/>
                <a:cs typeface="Times New Roman" panose="02020603050405020304" pitchFamily="18" charset="0"/>
              </a:rPr>
              <a:t> Άρα, η γη είναι ετερόφωτο σώμα</a:t>
            </a:r>
            <a:r>
              <a:rPr sz="2200" dirty="0">
                <a:latin typeface="Times New Roman" panose="02020603050405020304" pitchFamily="18" charset="0"/>
                <a:cs typeface="Times New Roman" panose="02020603050405020304" pitchFamily="18" charset="0"/>
              </a:rPr>
              <a:t>.</a:t>
            </a:r>
          </a:p>
          <a:p>
            <a:pPr eaLnBrk="1" hangingPunct="1">
              <a:lnSpc>
                <a:spcPct val="90000"/>
              </a:lnSpc>
              <a:buNone/>
            </a:pP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[Α] (</a:t>
            </a:r>
            <a:r>
              <a:rPr sz="2200" b="1" dirty="0">
                <a:latin typeface="Times New Roman" panose="02020603050405020304" pitchFamily="18" charset="0"/>
                <a:cs typeface="Times New Roman" panose="02020603050405020304" pitchFamily="18" charset="0"/>
              </a:rPr>
              <a:t>πληροφοριακά δεδομένα</a:t>
            </a:r>
            <a:r>
              <a:rPr sz="2200" dirty="0">
                <a:latin typeface="Times New Roman" panose="02020603050405020304" pitchFamily="18" charset="0"/>
                <a:cs typeface="Times New Roman" panose="02020603050405020304" pitchFamily="18" charset="0"/>
              </a:rPr>
              <a:t>) →  [Β] (</a:t>
            </a:r>
            <a:r>
              <a:rPr sz="2200" b="1" dirty="0">
                <a:latin typeface="Times New Roman" panose="02020603050405020304" pitchFamily="18" charset="0"/>
                <a:cs typeface="Times New Roman" panose="02020603050405020304" pitchFamily="18" charset="0"/>
              </a:rPr>
              <a:t>ισχυρισμός</a:t>
            </a:r>
            <a:r>
              <a:rPr sz="2200" dirty="0">
                <a:latin typeface="Times New Roman" panose="02020603050405020304" pitchFamily="18" charset="0"/>
                <a:cs typeface="Times New Roman" panose="02020603050405020304" pitchFamily="18" charset="0"/>
              </a:rPr>
              <a:t>) </a:t>
            </a:r>
          </a:p>
          <a:p>
            <a:pPr eaLnBrk="1" hangingPunct="1">
              <a:lnSpc>
                <a:spcPct val="90000"/>
              </a:lnSpc>
              <a:buNone/>
            </a:pPr>
            <a:endParaRPr sz="2200" dirty="0">
              <a:latin typeface="Times New Roman" panose="02020603050405020304" pitchFamily="18" charset="0"/>
              <a:cs typeface="Times New Roman" panose="02020603050405020304" pitchFamily="18" charset="0"/>
            </a:endParaRPr>
          </a:p>
          <a:p>
            <a:pPr eaLnBrk="1" hangingPunct="1">
              <a:lnSpc>
                <a:spcPct val="90000"/>
              </a:lnSpc>
            </a:pPr>
            <a:r>
              <a:rPr sz="2200" dirty="0">
                <a:latin typeface="Times New Roman" panose="02020603050405020304" pitchFamily="18" charset="0"/>
                <a:cs typeface="Times New Roman" panose="02020603050405020304" pitchFamily="18" charset="0"/>
              </a:rPr>
              <a:t>Η ομαλή και έγκυρη μετάβαση από τα </a:t>
            </a:r>
            <a:r>
              <a:rPr sz="2200" b="1" dirty="0">
                <a:latin typeface="Times New Roman" panose="02020603050405020304" pitchFamily="18" charset="0"/>
                <a:cs typeface="Times New Roman" panose="02020603050405020304" pitchFamily="18" charset="0"/>
              </a:rPr>
              <a:t>δεδομένα</a:t>
            </a:r>
            <a:r>
              <a:rPr sz="2200" dirty="0">
                <a:latin typeface="Times New Roman" panose="02020603050405020304" pitchFamily="18" charset="0"/>
                <a:cs typeface="Times New Roman" panose="02020603050405020304" pitchFamily="18" charset="0"/>
              </a:rPr>
              <a:t> στον </a:t>
            </a:r>
            <a:r>
              <a:rPr sz="2200" b="1" dirty="0">
                <a:latin typeface="Times New Roman" panose="02020603050405020304" pitchFamily="18" charset="0"/>
                <a:cs typeface="Times New Roman" panose="02020603050405020304" pitchFamily="18" charset="0"/>
              </a:rPr>
              <a:t>ισχυρισμό</a:t>
            </a:r>
            <a:r>
              <a:rPr sz="2200" dirty="0">
                <a:latin typeface="Times New Roman" panose="02020603050405020304" pitchFamily="18" charset="0"/>
                <a:cs typeface="Times New Roman" panose="02020603050405020304" pitchFamily="18" charset="0"/>
              </a:rPr>
              <a:t> γίνεται με την επίκληση μιας </a:t>
            </a:r>
            <a:r>
              <a:rPr sz="2200" b="1" dirty="0">
                <a:latin typeface="Times New Roman" panose="02020603050405020304" pitchFamily="18" charset="0"/>
                <a:cs typeface="Times New Roman" panose="02020603050405020304" pitchFamily="18" charset="0"/>
              </a:rPr>
              <a:t>εγγυητικής μαρτυρίας </a:t>
            </a:r>
            <a:r>
              <a:rPr sz="2200" dirty="0">
                <a:latin typeface="Times New Roman" panose="02020603050405020304" pitchFamily="18" charset="0"/>
                <a:cs typeface="Times New Roman" panose="02020603050405020304" pitchFamily="18" charset="0"/>
              </a:rPr>
              <a:t>η οποία συνήθως προϋποτίθεται και δεν είναι παρούσα στο κείμενο.</a:t>
            </a:r>
          </a:p>
          <a:p>
            <a:pPr eaLnBrk="1" hangingPunct="1">
              <a:lnSpc>
                <a:spcPct val="90000"/>
              </a:lnSpc>
              <a:buNone/>
            </a:pPr>
            <a:r>
              <a:rPr sz="2200" dirty="0">
                <a:latin typeface="Times New Roman" panose="02020603050405020304" pitchFamily="18" charset="0"/>
                <a:cs typeface="Times New Roman" panose="02020603050405020304" pitchFamily="18" charset="0"/>
              </a:rPr>
              <a:t> </a:t>
            </a:r>
          </a:p>
          <a:p>
            <a:pPr eaLnBrk="1" hangingPunct="1">
              <a:lnSpc>
                <a:spcPct val="90000"/>
              </a:lnSpc>
              <a:buNone/>
            </a:pPr>
            <a:r>
              <a:rPr sz="2200" dirty="0">
                <a:latin typeface="Times New Roman" panose="02020603050405020304" pitchFamily="18" charset="0"/>
                <a:cs typeface="Times New Roman" panose="02020603050405020304" pitchFamily="18" charset="0"/>
              </a:rPr>
              <a:t>Πρδ.</a:t>
            </a:r>
            <a:r>
              <a:rPr sz="2200" i="1" dirty="0">
                <a:latin typeface="Times New Roman" panose="02020603050405020304" pitchFamily="18" charset="0"/>
                <a:cs typeface="Times New Roman" panose="02020603050405020304" pitchFamily="18" charset="0"/>
              </a:rPr>
              <a:t> Η γη είναι πλανήτης. Άρα, η γη είναι ετερόφωτο σώμα.</a:t>
            </a:r>
          </a:p>
          <a:p>
            <a:pPr eaLnBrk="1" hangingPunct="1">
              <a:lnSpc>
                <a:spcPct val="90000"/>
              </a:lnSpc>
              <a:buNone/>
            </a:pPr>
            <a:r>
              <a:rPr sz="2200" i="1" dirty="0">
                <a:latin typeface="Times New Roman" panose="02020603050405020304" pitchFamily="18" charset="0"/>
                <a:cs typeface="Times New Roman" panose="02020603050405020304" pitchFamily="18" charset="0"/>
              </a:rPr>
              <a:t>			Δεδομένου ότι</a:t>
            </a:r>
          </a:p>
          <a:p>
            <a:pPr eaLnBrk="1" hangingPunct="1">
              <a:lnSpc>
                <a:spcPct val="90000"/>
              </a:lnSpc>
              <a:buNone/>
            </a:pPr>
            <a:r>
              <a:rPr sz="2200" i="1" dirty="0">
                <a:latin typeface="Times New Roman" panose="02020603050405020304" pitchFamily="18" charset="0"/>
                <a:cs typeface="Times New Roman" panose="02020603050405020304" pitchFamily="18" charset="0"/>
              </a:rPr>
              <a:t>		Όλοι οι πλανήτες είναι ετερόφωτα σώματα</a:t>
            </a:r>
          </a:p>
          <a:p>
            <a:pPr eaLnBrk="1" hangingPunct="1">
              <a:lnSpc>
                <a:spcPct val="90000"/>
              </a:lnSpc>
              <a:buNone/>
            </a:pPr>
            <a:r>
              <a:rPr sz="2200" dirty="0">
                <a:latin typeface="Times New Roman" panose="02020603050405020304" pitchFamily="18" charset="0"/>
                <a:cs typeface="Times New Roman" panose="02020603050405020304" pitchFamily="18" charset="0"/>
              </a:rPr>
              <a:t> </a:t>
            </a:r>
            <a:endParaRPr sz="2200" baseline="30000" dirty="0">
              <a:latin typeface="Times New Roman" panose="02020603050405020304" pitchFamily="18" charset="0"/>
              <a:cs typeface="Times New Roman" panose="02020603050405020304" pitchFamily="18" charset="0"/>
            </a:endParaRPr>
          </a:p>
          <a:p>
            <a:pPr eaLnBrk="1" hangingPunct="1">
              <a:lnSpc>
                <a:spcPct val="90000"/>
              </a:lnSpc>
              <a:buNone/>
            </a:pPr>
            <a:endParaRPr sz="27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Το μοντέλο του </a:t>
            </a:r>
            <a:r>
              <a:rPr kumimoji="0" lang="en-US" sz="32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Toulmin</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(1958) </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3011" name="2 - Θέση περιεχομένου"/>
          <p:cNvSpPr>
            <a:spLocks noGrp="1"/>
          </p:cNvSpPr>
          <p:nvPr>
            <p:ph idx="1" hasCustomPrompt="1"/>
          </p:nvPr>
        </p:nvSpPr>
        <p:spPr>
          <a:xfrm>
            <a:off x="0" y="1557338"/>
            <a:ext cx="9144000" cy="5300662"/>
          </a:xfrm>
          <a:ln/>
        </p:spPr>
        <p:txBody>
          <a:bodyPr vert="horz" wrap="square" lIns="54864" tIns="91440" rIns="91440" bIns="45720" anchor="t" anchorCtr="0"/>
          <a:lstStyle/>
          <a:p>
            <a:pPr eaLnBrk="1" hangingPunct="1"/>
            <a:r>
              <a:rPr lang="el-GR" altLang="el-GR" sz="2400" dirty="0">
                <a:latin typeface="Times New Roman" panose="02020603050405020304" pitchFamily="18" charset="0"/>
                <a:cs typeface="Times New Roman" panose="02020603050405020304" pitchFamily="18" charset="0"/>
              </a:rPr>
              <a:t>Το επιχειρηματολογικό μοντέλο προτάθηκε από τον </a:t>
            </a:r>
            <a:r>
              <a:rPr lang="en-US" altLang="el-GR" sz="2400" dirty="0">
                <a:latin typeface="Times New Roman" panose="02020603050405020304" pitchFamily="18" charset="0"/>
                <a:cs typeface="Times New Roman" panose="02020603050405020304" pitchFamily="18" charset="0"/>
              </a:rPr>
              <a:t>Toulmin</a:t>
            </a:r>
            <a:r>
              <a:rPr lang="el-GR" altLang="el-GR" sz="2400" dirty="0">
                <a:latin typeface="Times New Roman" panose="02020603050405020304" pitchFamily="18" charset="0"/>
                <a:cs typeface="Times New Roman" panose="02020603050405020304" pitchFamily="18" charset="0"/>
              </a:rPr>
              <a:t> και στηρίζεται στους αρχαίους κανόνες του </a:t>
            </a:r>
            <a:r>
              <a:rPr lang="el-GR" altLang="el-GR" sz="2400" i="1" dirty="0">
                <a:latin typeface="Times New Roman" panose="02020603050405020304" pitchFamily="18" charset="0"/>
                <a:cs typeface="Times New Roman" panose="02020603050405020304" pitchFamily="18" charset="0"/>
              </a:rPr>
              <a:t>παραγωγικού συλλογισμού</a:t>
            </a:r>
            <a:r>
              <a:rPr lang="el-GR" altLang="el-GR" sz="2400" dirty="0">
                <a:latin typeface="Times New Roman" panose="02020603050405020304" pitchFamily="18" charset="0"/>
                <a:cs typeface="Times New Roman" panose="02020603050405020304" pitchFamily="18" charset="0"/>
              </a:rPr>
              <a:t>:</a:t>
            </a:r>
          </a:p>
          <a:p>
            <a:pPr eaLnBrk="1" hangingPunct="1"/>
            <a:r>
              <a:rPr lang="el-GR" altLang="el-GR" sz="2400" dirty="0">
                <a:latin typeface="Times New Roman" panose="02020603050405020304" pitchFamily="18" charset="0"/>
                <a:cs typeface="Times New Roman" panose="02020603050405020304" pitchFamily="18" charset="0"/>
              </a:rPr>
              <a:t>Αν οι προκείμενες είναι αληθείς, τότε και το συμπέρασμα του συλλογισμού είναι αληθές</a:t>
            </a:r>
            <a:r>
              <a:rPr lang="el-GR" altLang="el-GR" sz="2400" dirty="0">
                <a:latin typeface="Times New Roman" panose="02020603050405020304" pitchFamily="18" charset="0"/>
                <a:ea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Αν οι προκείμενες είναι ψευδείς, τότε και το συμπέρασμα είναι ψευδές.</a:t>
            </a: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graphicFrame>
        <p:nvGraphicFramePr>
          <p:cNvPr id="43012" name="Table 43011"/>
          <p:cNvGraphicFramePr/>
          <p:nvPr/>
        </p:nvGraphicFramePr>
        <p:xfrm>
          <a:off x="468313" y="4149725"/>
          <a:ext cx="8281988" cy="2447925"/>
        </p:xfrm>
        <a:graphic>
          <a:graphicData uri="http://schemas.openxmlformats.org/drawingml/2006/table">
            <a:tbl>
              <a:tblPr/>
              <a:tblGrid>
                <a:gridCol w="2762250">
                  <a:extLst>
                    <a:ext uri="{9D8B030D-6E8A-4147-A177-3AD203B41FA5}">
                      <a16:colId xmlns:a16="http://schemas.microsoft.com/office/drawing/2014/main" val="20000"/>
                    </a:ext>
                  </a:extLst>
                </a:gridCol>
                <a:gridCol w="2759075">
                  <a:extLst>
                    <a:ext uri="{9D8B030D-6E8A-4147-A177-3AD203B41FA5}">
                      <a16:colId xmlns:a16="http://schemas.microsoft.com/office/drawing/2014/main" val="20001"/>
                    </a:ext>
                  </a:extLst>
                </a:gridCol>
                <a:gridCol w="2760663">
                  <a:extLst>
                    <a:ext uri="{9D8B030D-6E8A-4147-A177-3AD203B41FA5}">
                      <a16:colId xmlns:a16="http://schemas.microsoft.com/office/drawing/2014/main" val="20002"/>
                    </a:ext>
                  </a:extLst>
                </a:gridCol>
              </a:tblGrid>
              <a:tr h="8366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i="1" dirty="0">
                          <a:latin typeface="Times New Roman" panose="02020603050405020304" pitchFamily="18" charset="0"/>
                          <a:cs typeface="Times New Roman" panose="02020603050405020304" pitchFamily="18" charset="0"/>
                        </a:rPr>
                        <a:t>Όλοι οι πλανήτες είναι ετερόφωτα σώματα.</a:t>
                      </a:r>
                      <a:endParaRPr lang="en-US" i="1" dirty="0">
                        <a:latin typeface="Times New Roman" panose="02020603050405020304" pitchFamily="18" charset="0"/>
                        <a:ea typeface="Times New Roman" panose="02020603050405020304" pitchFamily="18" charset="0"/>
                      </a:endParaRPr>
                    </a:p>
                  </a:txBody>
                  <a:tcPr marL="91443" marR="91443" marT="45714" marB="4571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b="1" dirty="0">
                          <a:latin typeface="Times New Roman" panose="02020603050405020304" pitchFamily="18" charset="0"/>
                          <a:cs typeface="Times New Roman" panose="02020603050405020304" pitchFamily="18" charset="0"/>
                        </a:rPr>
                        <a:t>1η προκείμενη</a:t>
                      </a:r>
                      <a:endParaRPr lang="en-US" b="1"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dirty="0">
                          <a:latin typeface="Times New Roman" panose="02020603050405020304" pitchFamily="18" charset="0"/>
                          <a:cs typeface="Times New Roman" panose="02020603050405020304" pitchFamily="18" charset="0"/>
                        </a:rPr>
                        <a:t>Εγγυητική μαρτυρία</a:t>
                      </a:r>
                      <a:endParaRPr lang="en-US"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365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i="1" dirty="0">
                          <a:latin typeface="Times New Roman" panose="02020603050405020304" pitchFamily="18" charset="0"/>
                          <a:cs typeface="Times New Roman" panose="02020603050405020304" pitchFamily="18" charset="0"/>
                        </a:rPr>
                        <a:t>Η γη είναι πλανήτης.</a:t>
                      </a:r>
                      <a:endParaRPr lang="en-US" i="1" dirty="0">
                        <a:latin typeface="Times New Roman" panose="02020603050405020304" pitchFamily="18" charset="0"/>
                        <a:ea typeface="Times New Roman" panose="02020603050405020304" pitchFamily="18" charset="0"/>
                      </a:endParaRPr>
                    </a:p>
                  </a:txBody>
                  <a:tcPr marL="91443" marR="91443" marT="45714" marB="4571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b="1" dirty="0">
                          <a:latin typeface="Times New Roman" panose="02020603050405020304" pitchFamily="18" charset="0"/>
                          <a:cs typeface="Times New Roman" panose="02020603050405020304" pitchFamily="18" charset="0"/>
                        </a:rPr>
                        <a:t>2η προκείμενη</a:t>
                      </a:r>
                      <a:endParaRPr lang="en-US" b="1"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dirty="0">
                          <a:latin typeface="Times New Roman" panose="02020603050405020304" pitchFamily="18" charset="0"/>
                          <a:cs typeface="Times New Roman" panose="02020603050405020304" pitchFamily="18" charset="0"/>
                        </a:rPr>
                        <a:t>Πληροφοριακά δεδομένα </a:t>
                      </a:r>
                      <a:endParaRPr lang="en-US"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extLst>
                  <a:ext uri="{0D108BD9-81ED-4DB2-BD59-A6C34878D82A}">
                    <a16:rowId xmlns:a16="http://schemas.microsoft.com/office/drawing/2014/main" val="10001"/>
                  </a:ext>
                </a:extLst>
              </a:tr>
              <a:tr h="10747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i="1" dirty="0">
                          <a:latin typeface="Times New Roman" panose="02020603050405020304" pitchFamily="18" charset="0"/>
                          <a:cs typeface="Times New Roman" panose="02020603050405020304" pitchFamily="18" charset="0"/>
                        </a:rPr>
                        <a:t>Άρα η γη είναι ετερόφωτο σώμα.</a:t>
                      </a:r>
                      <a:endParaRPr lang="en-US" i="1"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b="1" dirty="0">
                          <a:solidFill>
                            <a:srgbClr val="000000"/>
                          </a:solidFill>
                          <a:latin typeface="Times New Roman" panose="02020603050405020304" pitchFamily="18" charset="0"/>
                          <a:cs typeface="Times New Roman" panose="02020603050405020304" pitchFamily="18" charset="0"/>
                        </a:rPr>
                        <a:t>Συμπέρασμα</a:t>
                      </a:r>
                      <a:endParaRPr lang="en-US" b="1" dirty="0">
                        <a:solidFill>
                          <a:srgbClr val="000000"/>
                        </a:solidFill>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dirty="0">
                          <a:latin typeface="Times New Roman" panose="02020603050405020304" pitchFamily="18" charset="0"/>
                          <a:cs typeface="Times New Roman" panose="02020603050405020304" pitchFamily="18" charset="0"/>
                        </a:rPr>
                        <a:t>Ισχυρισμός</a:t>
                      </a:r>
                      <a:endParaRPr lang="en-US"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Λογοτεχνία</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4035" name="2 - Θέση περιεχομένου"/>
          <p:cNvSpPr>
            <a:spLocks noGrp="1"/>
          </p:cNvSpPr>
          <p:nvPr>
            <p:ph idx="1" hasCustomPrompt="1"/>
          </p:nvPr>
        </p:nvSpPr>
        <p:spPr>
          <a:xfrm>
            <a:off x="0" y="1557338"/>
            <a:ext cx="9144000" cy="5300662"/>
          </a:xfrm>
          <a:ln/>
        </p:spPr>
        <p:txBody>
          <a:bodyPr vert="horz" wrap="square" lIns="54864" tIns="91440" rIns="91440" bIns="45720" anchor="t" anchorCtr="0"/>
          <a:lstStyle/>
          <a:p>
            <a:pPr eaLnBrk="1" hangingPunct="1"/>
            <a:r>
              <a:rPr lang="el-GR" altLang="el-GR" sz="2000" dirty="0">
                <a:latin typeface="Times New Roman" panose="02020603050405020304" pitchFamily="18" charset="0"/>
                <a:cs typeface="Times New Roman" panose="02020603050405020304" pitchFamily="18" charset="0"/>
              </a:rPr>
              <a:t>Κεντρικό χαρακτηριστικό κάθε λογοτεχνικού κειμένου είναι το </a:t>
            </a:r>
            <a:r>
              <a:rPr lang="el-GR" altLang="el-GR" sz="2800" b="1" i="1" dirty="0">
                <a:latin typeface="Times New Roman" panose="02020603050405020304" pitchFamily="18" charset="0"/>
                <a:cs typeface="Times New Roman" panose="02020603050405020304" pitchFamily="18" charset="0"/>
              </a:rPr>
              <a:t>ύφος</a:t>
            </a:r>
            <a:r>
              <a:rPr lang="el-GR" altLang="el-GR" sz="2000" dirty="0">
                <a:latin typeface="Times New Roman" panose="02020603050405020304" pitchFamily="18" charset="0"/>
                <a:cs typeface="Times New Roman" panose="02020603050405020304" pitchFamily="18" charset="0"/>
              </a:rPr>
              <a:t>.</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b="1" dirty="0">
                <a:latin typeface="Times New Roman" panose="02020603050405020304" pitchFamily="18" charset="0"/>
                <a:cs typeface="Times New Roman" panose="02020603050405020304" pitchFamily="18" charset="0"/>
              </a:rPr>
              <a:t>Κάθε εκφορά λόγου</a:t>
            </a:r>
            <a:r>
              <a:rPr lang="el-GR" altLang="el-GR" sz="2000" dirty="0">
                <a:latin typeface="Times New Roman" panose="02020603050405020304" pitchFamily="18" charset="0"/>
                <a:cs typeface="Times New Roman" panose="02020603050405020304" pitchFamily="18" charset="0"/>
              </a:rPr>
              <a:t> διαμορφώνεται από τις </a:t>
            </a:r>
            <a:r>
              <a:rPr lang="el-GR" altLang="el-GR" sz="2000" b="1" dirty="0">
                <a:latin typeface="Times New Roman" panose="02020603050405020304" pitchFamily="18" charset="0"/>
                <a:cs typeface="Times New Roman" panose="02020603050405020304" pitchFamily="18" charset="0"/>
              </a:rPr>
              <a:t>ιδιαίτερες γλωσσικές επιλογές </a:t>
            </a:r>
            <a:r>
              <a:rPr lang="el-GR" altLang="el-GR" sz="2000" dirty="0">
                <a:latin typeface="Times New Roman" panose="02020603050405020304" pitchFamily="18" charset="0"/>
                <a:cs typeface="Times New Roman" panose="02020603050405020304" pitchFamily="18" charset="0"/>
              </a:rPr>
              <a:t>του ομιλητή και κατά συνέπεια συνιστά μια </a:t>
            </a:r>
            <a:r>
              <a:rPr lang="el-GR" altLang="el-GR" sz="2000" b="1" dirty="0">
                <a:latin typeface="Times New Roman" panose="02020603050405020304" pitchFamily="18" charset="0"/>
                <a:cs typeface="Times New Roman" panose="02020603050405020304" pitchFamily="18" charset="0"/>
              </a:rPr>
              <a:t>μορφή ύφους</a:t>
            </a:r>
            <a:r>
              <a:rPr lang="el-GR" altLang="el-GR" sz="2000" dirty="0">
                <a:latin typeface="Times New Roman" panose="02020603050405020304" pitchFamily="18" charset="0"/>
                <a:cs typeface="Times New Roman" panose="02020603050405020304" pitchFamily="18" charset="0"/>
              </a:rPr>
              <a:t>. </a:t>
            </a:r>
            <a:r>
              <a:rPr lang="en-US" altLang="el-GR" sz="2000" dirty="0">
                <a:latin typeface="Times New Roman" panose="02020603050405020304" pitchFamily="18" charset="0"/>
                <a:cs typeface="Times New Roman" panose="02020603050405020304" pitchFamily="18" charset="0"/>
              </a:rPr>
              <a:t>Buffon</a:t>
            </a:r>
            <a:r>
              <a:rPr lang="el-GR" altLang="el-GR" sz="2000"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το ύφος είναι ο ίδιος ο άνθρωπος</a:t>
            </a:r>
            <a:r>
              <a:rPr lang="el-GR" altLang="el-GR" sz="2000" dirty="0">
                <a:latin typeface="Times New Roman" panose="02020603050405020304" pitchFamily="18" charset="0"/>
                <a:cs typeface="Times New Roman" panose="02020603050405020304" pitchFamily="18" charset="0"/>
              </a:rPr>
              <a:t>». </a:t>
            </a: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dirty="0">
                <a:latin typeface="Times New Roman" panose="02020603050405020304" pitchFamily="18" charset="0"/>
                <a:cs typeface="Times New Roman" panose="02020603050405020304" pitchFamily="18" charset="0"/>
              </a:rPr>
              <a:t>Η </a:t>
            </a:r>
            <a:r>
              <a:rPr lang="el-GR" altLang="el-GR" sz="2000" b="1" dirty="0">
                <a:latin typeface="Times New Roman" panose="02020603050405020304" pitchFamily="18" charset="0"/>
                <a:cs typeface="Times New Roman" panose="02020603050405020304" pitchFamily="18" charset="0"/>
              </a:rPr>
              <a:t>διαφοροποίηση του καθημερινού από το λογοτεχνικό λόγο </a:t>
            </a:r>
            <a:r>
              <a:rPr lang="el-GR" altLang="el-GR" sz="2000" dirty="0">
                <a:latin typeface="Times New Roman" panose="02020603050405020304" pitchFamily="18" charset="0"/>
                <a:cs typeface="Times New Roman" panose="02020603050405020304" pitchFamily="18" charset="0"/>
              </a:rPr>
              <a:t>εντοπίζεται στη </a:t>
            </a:r>
            <a:r>
              <a:rPr lang="el-GR" altLang="el-GR" sz="2000" b="1" dirty="0">
                <a:solidFill>
                  <a:srgbClr val="FF0000"/>
                </a:solidFill>
                <a:latin typeface="Times New Roman" panose="02020603050405020304" pitchFamily="18" charset="0"/>
                <a:cs typeface="Times New Roman" panose="02020603050405020304" pitchFamily="18" charset="0"/>
              </a:rPr>
              <a:t>σωρευτική και συστηματική</a:t>
            </a:r>
            <a:r>
              <a:rPr lang="el-GR" altLang="el-GR" sz="2000" dirty="0">
                <a:solidFill>
                  <a:srgbClr val="FF0000"/>
                </a:solidFill>
                <a:latin typeface="Times New Roman" panose="02020603050405020304" pitchFamily="18" charset="0"/>
                <a:cs typeface="Times New Roman" panose="02020603050405020304" pitchFamily="18" charset="0"/>
              </a:rPr>
              <a:t> παρουσία υφολογικών </a:t>
            </a:r>
            <a:r>
              <a:rPr lang="el-GR" altLang="el-GR" sz="2000" b="1" dirty="0">
                <a:solidFill>
                  <a:srgbClr val="FF0000"/>
                </a:solidFill>
                <a:latin typeface="Times New Roman" panose="02020603050405020304" pitchFamily="18" charset="0"/>
                <a:cs typeface="Times New Roman" panose="02020603050405020304" pitchFamily="18" charset="0"/>
              </a:rPr>
              <a:t>επιλογών που αποκλίνουν</a:t>
            </a:r>
            <a:r>
              <a:rPr lang="el-GR" altLang="el-GR" sz="2000" dirty="0">
                <a:solidFill>
                  <a:srgbClr val="FF0000"/>
                </a:solidFill>
                <a:latin typeface="Times New Roman" panose="02020603050405020304" pitchFamily="18" charset="0"/>
                <a:cs typeface="Times New Roman" panose="02020603050405020304" pitchFamily="18" charset="0"/>
              </a:rPr>
              <a:t> τόσο από την </a:t>
            </a:r>
            <a:r>
              <a:rPr lang="el-GR" altLang="el-GR" sz="2000" b="1" i="1" dirty="0">
                <a:solidFill>
                  <a:srgbClr val="FF0000"/>
                </a:solidFill>
                <a:latin typeface="Times New Roman" panose="02020603050405020304" pitchFamily="18" charset="0"/>
                <a:cs typeface="Times New Roman" panose="02020603050405020304" pitchFamily="18" charset="0"/>
              </a:rPr>
              <a:t>πρότυπη</a:t>
            </a:r>
            <a:r>
              <a:rPr lang="el-GR" altLang="el-GR" sz="2000" dirty="0">
                <a:solidFill>
                  <a:srgbClr val="FF0000"/>
                </a:solidFill>
                <a:latin typeface="Times New Roman" panose="02020603050405020304" pitchFamily="18" charset="0"/>
                <a:cs typeface="Times New Roman" panose="02020603050405020304" pitchFamily="18" charset="0"/>
              </a:rPr>
              <a:t> όσο και από την </a:t>
            </a:r>
            <a:r>
              <a:rPr lang="el-GR" altLang="el-GR" sz="2000" b="1" i="1" dirty="0">
                <a:solidFill>
                  <a:srgbClr val="FF0000"/>
                </a:solidFill>
                <a:latin typeface="Times New Roman" panose="02020603050405020304" pitchFamily="18" charset="0"/>
                <a:cs typeface="Times New Roman" panose="02020603050405020304" pitchFamily="18" charset="0"/>
              </a:rPr>
              <a:t>καθημερινή</a:t>
            </a:r>
            <a:r>
              <a:rPr lang="el-GR" altLang="el-GR" sz="2000" i="1" dirty="0">
                <a:solidFill>
                  <a:srgbClr val="FF0000"/>
                </a:solidFill>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γλώσσα</a:t>
            </a:r>
            <a:r>
              <a:rPr lang="el-GR" altLang="el-GR" sz="2000" dirty="0">
                <a:latin typeface="Times New Roman" panose="02020603050405020304" pitchFamily="18" charset="0"/>
                <a:cs typeface="Times New Roman" panose="02020603050405020304" pitchFamily="18" charset="0"/>
              </a:rPr>
              <a:t>, κατόπιν συνειδητής προσπάθειας</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dirty="0">
                <a:latin typeface="Times New Roman" panose="02020603050405020304" pitchFamily="18" charset="0"/>
                <a:cs typeface="Times New Roman" panose="02020603050405020304" pitchFamily="18" charset="0"/>
              </a:rPr>
              <a:t>Σε αντίθεση με τον </a:t>
            </a:r>
            <a:r>
              <a:rPr lang="el-GR" altLang="el-GR" sz="2000" b="1" i="1" dirty="0">
                <a:latin typeface="Times New Roman" panose="02020603050405020304" pitchFamily="18" charset="0"/>
                <a:cs typeface="Times New Roman" panose="02020603050405020304" pitchFamily="18" charset="0"/>
              </a:rPr>
              <a:t>αυτοματισμό</a:t>
            </a:r>
            <a:r>
              <a:rPr lang="el-GR" altLang="el-GR" sz="2000" dirty="0">
                <a:latin typeface="Times New Roman" panose="02020603050405020304" pitchFamily="18" charset="0"/>
                <a:cs typeface="Times New Roman" panose="02020603050405020304" pitchFamily="18" charset="0"/>
              </a:rPr>
              <a:t> (</a:t>
            </a:r>
            <a:r>
              <a:rPr lang="en-US" altLang="el-GR" sz="2000" dirty="0">
                <a:latin typeface="Times New Roman" panose="02020603050405020304" pitchFamily="18" charset="0"/>
                <a:cs typeface="Times New Roman" panose="02020603050405020304" pitchFamily="18" charset="0"/>
              </a:rPr>
              <a:t>automatization</a:t>
            </a:r>
            <a:r>
              <a:rPr lang="el-GR" altLang="el-GR" sz="2000" dirty="0">
                <a:latin typeface="Times New Roman" panose="02020603050405020304" pitchFamily="18" charset="0"/>
                <a:cs typeface="Times New Roman" panose="02020603050405020304" pitchFamily="18" charset="0"/>
              </a:rPr>
              <a:t>), τη συμβατική, συνήθη επικοινωνία του καθημερινού λόγου, που αρκείται σε </a:t>
            </a:r>
            <a:r>
              <a:rPr lang="el-GR" altLang="el-GR" sz="2000" dirty="0">
                <a:solidFill>
                  <a:srgbClr val="FF0000"/>
                </a:solidFill>
                <a:latin typeface="Times New Roman" panose="02020603050405020304" pitchFamily="18" charset="0"/>
                <a:cs typeface="Times New Roman" panose="02020603050405020304" pitchFamily="18" charset="0"/>
              </a:rPr>
              <a:t>περιορισμένες και προβλέψιμες υφολογικές επιλογές</a:t>
            </a:r>
            <a:r>
              <a:rPr lang="el-GR" altLang="el-GR" sz="2000" dirty="0">
                <a:latin typeface="Times New Roman" panose="02020603050405020304" pitchFamily="18" charset="0"/>
                <a:cs typeface="Times New Roman" panose="02020603050405020304" pitchFamily="18" charset="0"/>
              </a:rPr>
              <a:t>, το λογοτεχνικό λόγο διακρίνει </a:t>
            </a:r>
            <a:r>
              <a:rPr lang="el-GR" altLang="el-GR" sz="2000" dirty="0">
                <a:highlight>
                  <a:srgbClr val="FFFF00"/>
                </a:highlight>
                <a:latin typeface="Times New Roman" panose="02020603050405020304" pitchFamily="18" charset="0"/>
                <a:cs typeface="Times New Roman" panose="02020603050405020304" pitchFamily="18" charset="0"/>
              </a:rPr>
              <a:t>ο </a:t>
            </a:r>
            <a:r>
              <a:rPr lang="el-GR" altLang="el-GR" sz="2000" b="1" dirty="0">
                <a:highlight>
                  <a:srgbClr val="FFFF00"/>
                </a:highlight>
                <a:latin typeface="Times New Roman" panose="02020603050405020304" pitchFamily="18" charset="0"/>
                <a:cs typeface="Times New Roman" panose="02020603050405020304" pitchFamily="18" charset="0"/>
              </a:rPr>
              <a:t>απο-αυτοματισμός</a:t>
            </a:r>
            <a:r>
              <a:rPr lang="el-GR" altLang="el-GR" sz="2000" dirty="0">
                <a:latin typeface="Times New Roman" panose="02020603050405020304" pitchFamily="18" charset="0"/>
                <a:cs typeface="Times New Roman" panose="02020603050405020304" pitchFamily="18" charset="0"/>
              </a:rPr>
              <a:t>, η χρήση της γλώσσας με τέτοιον τρόπο που </a:t>
            </a:r>
            <a:r>
              <a:rPr lang="el-GR" altLang="el-GR" sz="2000" dirty="0">
                <a:solidFill>
                  <a:srgbClr val="FF0000"/>
                </a:solidFill>
                <a:latin typeface="Times New Roman" panose="02020603050405020304" pitchFamily="18" charset="0"/>
                <a:cs typeface="Times New Roman" panose="02020603050405020304" pitchFamily="18" charset="0"/>
              </a:rPr>
              <a:t>να προσελκύει την προσοχή</a:t>
            </a:r>
            <a:r>
              <a:rPr lang="el-GR" altLang="el-GR" sz="2000" dirty="0">
                <a:latin typeface="Times New Roman" panose="02020603050405020304" pitchFamily="18" charset="0"/>
                <a:cs typeface="Times New Roman" panose="02020603050405020304" pitchFamily="18" charset="0"/>
              </a:rPr>
              <a:t> και να δίνει την αίσθηση του </a:t>
            </a:r>
            <a:r>
              <a:rPr lang="el-GR" altLang="el-GR" sz="2000" dirty="0">
                <a:solidFill>
                  <a:srgbClr val="FF0000"/>
                </a:solidFill>
                <a:latin typeface="Times New Roman" panose="02020603050405020304" pitchFamily="18" charset="0"/>
                <a:cs typeface="Times New Roman" panose="02020603050405020304" pitchFamily="18" charset="0"/>
              </a:rPr>
              <a:t>ασυνήθιστου</a:t>
            </a:r>
            <a:r>
              <a:rPr lang="el-GR" altLang="el-GR" sz="2000" dirty="0">
                <a:latin typeface="Times New Roman" panose="02020603050405020304" pitchFamily="18" charset="0"/>
                <a:cs typeface="Times New Roman" panose="02020603050405020304" pitchFamily="18" charset="0"/>
              </a:rPr>
              <a:t>, του μη αυτοματοποιημένου.</a:t>
            </a: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Αποδεκτότητα</a:t>
            </a: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45059" name="2 - Θέση περιεχομένου"/>
          <p:cNvSpPr>
            <a:spLocks noGrp="1"/>
          </p:cNvSpPr>
          <p:nvPr>
            <p:ph idx="1" hasCustomPrompt="1"/>
          </p:nvPr>
        </p:nvSpPr>
        <p:spPr>
          <a:xfrm>
            <a:off x="0" y="1484313"/>
            <a:ext cx="8820150" cy="5373687"/>
          </a:xfrm>
          <a:ln/>
        </p:spPr>
        <p:txBody>
          <a:bodyPr vert="horz" wrap="square" lIns="54864" tIns="91440" rIns="91440" bIns="45720" anchor="t" anchorCtr="0"/>
          <a:lstStyle/>
          <a:p>
            <a:pPr eaLnBrk="1" hangingPunct="1"/>
            <a:r>
              <a:rPr lang="el-GR" altLang="el-GR" sz="2000" dirty="0">
                <a:latin typeface="Times New Roman" panose="02020603050405020304" pitchFamily="18" charset="0"/>
                <a:cs typeface="Times New Roman" panose="02020603050405020304" pitchFamily="18" charset="0"/>
              </a:rPr>
              <a:t>Η αποδεκτότητα ενός κειμένου </a:t>
            </a:r>
            <a:r>
              <a:rPr lang="el-GR" altLang="el-GR" sz="2000" dirty="0">
                <a:solidFill>
                  <a:srgbClr val="FF0000"/>
                </a:solidFill>
                <a:latin typeface="Times New Roman" panose="02020603050405020304" pitchFamily="18" charset="0"/>
                <a:cs typeface="Times New Roman" panose="02020603050405020304" pitchFamily="18" charset="0"/>
              </a:rPr>
              <a:t>εξαρτάται</a:t>
            </a:r>
            <a:r>
              <a:rPr lang="el-GR" altLang="el-GR" sz="2000" dirty="0">
                <a:latin typeface="Times New Roman" panose="02020603050405020304" pitchFamily="18" charset="0"/>
                <a:cs typeface="Times New Roman" panose="02020603050405020304" pitchFamily="18" charset="0"/>
              </a:rPr>
              <a:t> από την ικανότητα του δέκτη να </a:t>
            </a:r>
            <a:r>
              <a:rPr lang="el-GR" altLang="el-GR" sz="2000" b="1" dirty="0">
                <a:latin typeface="Times New Roman" panose="02020603050405020304" pitchFamily="18" charset="0"/>
                <a:cs typeface="Times New Roman" panose="02020603050405020304" pitchFamily="18" charset="0"/>
              </a:rPr>
              <a:t>αναγνωρίσει σε αυτό κάποιους από τους παράγοντες κειμενικότητας</a:t>
            </a:r>
            <a:r>
              <a:rPr lang="el-GR" altLang="el-GR" sz="2000" dirty="0">
                <a:latin typeface="Times New Roman" panose="02020603050405020304" pitchFamily="18" charset="0"/>
                <a:cs typeface="Times New Roman" panose="02020603050405020304" pitchFamily="18" charset="0"/>
              </a:rPr>
              <a:t>, όπως είναι </a:t>
            </a: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οι συνοχικοί δεσμοί στην επιφάνεια του κειμένου, </a:t>
            </a:r>
          </a:p>
          <a:p>
            <a:pPr eaLnBrk="1" hangingPunct="1"/>
            <a:r>
              <a:rPr lang="el-GR" altLang="el-GR" sz="2400" dirty="0">
                <a:latin typeface="Times New Roman" panose="02020603050405020304" pitchFamily="18" charset="0"/>
                <a:cs typeface="Times New Roman" panose="02020603050405020304" pitchFamily="18" charset="0"/>
              </a:rPr>
              <a:t>η ισόρροπη αναλογία γνωστών και νέων πληροφοριών στην επιφάνεια του κειμένου, </a:t>
            </a:r>
          </a:p>
          <a:p>
            <a:pPr eaLnBrk="1" hangingPunct="1"/>
            <a:r>
              <a:rPr lang="el-GR" altLang="el-GR" sz="2400" dirty="0">
                <a:latin typeface="Times New Roman" panose="02020603050405020304" pitchFamily="18" charset="0"/>
                <a:cs typeface="Times New Roman" panose="02020603050405020304" pitchFamily="18" charset="0"/>
              </a:rPr>
              <a:t>η συνεκτική συσχέτιση του κειμένου με την κατάλληλη εξωκειμενική γνώση, </a:t>
            </a:r>
          </a:p>
          <a:p>
            <a:pPr eaLnBrk="1" hangingPunct="1"/>
            <a:r>
              <a:rPr lang="el-GR" altLang="el-GR" sz="2400" dirty="0">
                <a:latin typeface="Times New Roman" panose="02020603050405020304" pitchFamily="18" charset="0"/>
                <a:cs typeface="Times New Roman" panose="02020603050405020304" pitchFamily="18" charset="0"/>
              </a:rPr>
              <a:t>οι λειτουργίες που επιτελούν οι κειμενικές του ενότητες και η μεταξύ τους συνάφεια, </a:t>
            </a:r>
          </a:p>
          <a:p>
            <a:pPr eaLnBrk="1" hangingPunct="1"/>
            <a:r>
              <a:rPr lang="el-GR" altLang="el-GR" sz="2400" dirty="0">
                <a:latin typeface="Times New Roman" panose="02020603050405020304" pitchFamily="18" charset="0"/>
                <a:cs typeface="Times New Roman" panose="02020603050405020304" pitchFamily="18" charset="0"/>
              </a:rPr>
              <a:t>η ομαλή προσαρμογή ενός είδους λόγου σε μια επικοινωνιακή περίσταση,</a:t>
            </a:r>
          </a:p>
          <a:p>
            <a:pPr eaLnBrk="1" hangingPunct="1"/>
            <a:r>
              <a:rPr lang="el-GR" altLang="el-GR" sz="2400" dirty="0">
                <a:latin typeface="Times New Roman" panose="02020603050405020304" pitchFamily="18" charset="0"/>
                <a:cs typeface="Times New Roman" panose="02020603050405020304" pitchFamily="18" charset="0"/>
              </a:rPr>
              <a:t>το είδος ή ο συνδυασμός ειδών λόγου στο(ν) οποίο εντάσσεται το κείμενο. </a:t>
            </a: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endParaRPr lang="el-GR" altLang="el-GR" dirty="0"/>
          </a:p>
          <a:p>
            <a:pPr eaLnBrk="1" hangingPunct="1"/>
            <a:endParaRPr lang="el-GR" alt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Αποδεκτότητα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6083" name="2 - Θέση περιεχομένου"/>
          <p:cNvSpPr>
            <a:spLocks noGrp="1"/>
          </p:cNvSpPr>
          <p:nvPr>
            <p:ph idx="1" hasCustomPrompt="1"/>
          </p:nvPr>
        </p:nvSpPr>
        <p:spPr>
          <a:xfrm>
            <a:off x="179388" y="1557338"/>
            <a:ext cx="8713787" cy="5040312"/>
          </a:xfrm>
          <a:ln/>
        </p:spPr>
        <p:txBody>
          <a:bodyPr vert="horz" wrap="square" lIns="54864" tIns="91440" rIns="91440" bIns="45720" anchor="t" anchorCtr="0"/>
          <a:lstStyle/>
          <a:p>
            <a:pPr eaLnBrk="1" hangingPunct="1"/>
            <a:r>
              <a:rPr lang="el-GR" altLang="el-GR" sz="2800" b="1" dirty="0">
                <a:latin typeface="Times New Roman" panose="02020603050405020304" pitchFamily="18" charset="0"/>
                <a:cs typeface="Times New Roman" panose="02020603050405020304" pitchFamily="18" charset="0"/>
              </a:rPr>
              <a:t>Δεν είναι απαραίτητο </a:t>
            </a:r>
            <a:r>
              <a:rPr lang="el-GR" altLang="el-GR" sz="2800" dirty="0">
                <a:latin typeface="Times New Roman" panose="02020603050405020304" pitchFamily="18" charset="0"/>
                <a:cs typeface="Times New Roman" panose="02020603050405020304" pitchFamily="18" charset="0"/>
              </a:rPr>
              <a:t>ένας δέκτης να διαπιστώνει κάθε φορά την ύπαρξη </a:t>
            </a:r>
            <a:r>
              <a:rPr lang="el-GR" altLang="el-GR" sz="2800" b="1" dirty="0">
                <a:latin typeface="Times New Roman" panose="02020603050405020304" pitchFamily="18" charset="0"/>
                <a:cs typeface="Times New Roman" panose="02020603050405020304" pitchFamily="18" charset="0"/>
              </a:rPr>
              <a:t>όλων των διαστάσεων κειμενικότητας </a:t>
            </a:r>
            <a:r>
              <a:rPr lang="el-GR" altLang="el-GR" sz="2800" dirty="0">
                <a:latin typeface="Times New Roman" panose="02020603050405020304" pitchFamily="18" charset="0"/>
                <a:cs typeface="Times New Roman" panose="02020603050405020304" pitchFamily="18" charset="0"/>
              </a:rPr>
              <a:t>για να αποδεχτεί ένα κείμενο ως τέτοιο.</a:t>
            </a: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Πρέπει όμως κάθε φορά να αναγνωρίζει </a:t>
            </a:r>
            <a:r>
              <a:rPr lang="el-GR" altLang="el-GR" sz="2800" b="1" dirty="0">
                <a:solidFill>
                  <a:srgbClr val="FF0000"/>
                </a:solidFill>
                <a:latin typeface="Times New Roman" panose="02020603050405020304" pitchFamily="18" charset="0"/>
                <a:cs typeface="Times New Roman" panose="02020603050405020304" pitchFamily="18" charset="0"/>
              </a:rPr>
              <a:t>εκείνους τους παράγοντες που δικαιολογούν</a:t>
            </a:r>
            <a:r>
              <a:rPr lang="el-GR" altLang="el-GR" sz="2800" b="1" dirty="0">
                <a:latin typeface="Times New Roman" panose="02020603050405020304" pitchFamily="18" charset="0"/>
                <a:cs typeface="Times New Roman" panose="02020603050405020304" pitchFamily="18" charset="0"/>
              </a:rPr>
              <a:t> γιατί τα συγκεκριμένα γλωσσικά στοιχεία που προσλαμβάνει έχουν ενότητα και νόημα</a:t>
            </a:r>
            <a:r>
              <a:rPr lang="el-GR" altLang="el-GR" sz="2800" dirty="0">
                <a:latin typeface="Times New Roman" panose="02020603050405020304" pitchFamily="18" charset="0"/>
                <a:cs typeface="Times New Roman" panose="02020603050405020304" pitchFamily="18" charset="0"/>
              </a:rPr>
              <a:t>.</a:t>
            </a: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Τα ίδια γλωσσικά στοιχεία</a:t>
            </a:r>
            <a:r>
              <a:rPr lang="el-GR" altLang="el-GR" sz="2800" b="1" dirty="0">
                <a:latin typeface="Times New Roman" panose="02020603050405020304" pitchFamily="18" charset="0"/>
                <a:cs typeface="Times New Roman" panose="02020603050405020304" pitchFamily="18" charset="0"/>
              </a:rPr>
              <a:t> δεν αποτελούν αναγκαστικά κείμενο για όλους τους αποδέκτες του</a:t>
            </a: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200" dirty="0">
              <a:latin typeface="Times New Roman" panose="02020603050405020304" pitchFamily="18" charset="0"/>
              <a:cs typeface="Times New Roman" panose="02020603050405020304" pitchFamily="18" charset="0"/>
            </a:endParaRPr>
          </a:p>
          <a:p>
            <a:pPr eaLnBrk="1" hangingPunct="1"/>
            <a:endParaRPr lang="el-GR" alt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55576" y="1268760"/>
            <a:ext cx="8013192" cy="772680"/>
          </a:xfrm>
          <a:noFill/>
          <a:ln>
            <a:noFill/>
          </a:ln>
          <a:effectLst/>
          <a:sp3d prstMaterial="plastic"/>
        </p:spPr>
        <p:txBody>
          <a:bodyPr vert="horz" lIns="91440" tIns="0" rIns="91440" bIns="0" rtlCol="0" anchor="b">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Σας ευχαριστώ για την προσοχή σας!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23528" y="0"/>
            <a:ext cx="8496944"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5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Κειμενικές</a:t>
            </a:r>
            <a:r>
              <a:rPr kumimoji="0" lang="el-GR" sz="45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λειτουργίες</a:t>
            </a:r>
          </a:p>
        </p:txBody>
      </p:sp>
      <p:sp>
        <p:nvSpPr>
          <p:cNvPr id="3" name="2 - Θέση περιεχομένου"/>
          <p:cNvSpPr>
            <a:spLocks noGrp="1"/>
          </p:cNvSpPr>
          <p:nvPr>
            <p:ph idx="1" hasCustomPrompt="1"/>
          </p:nvPr>
        </p:nvSpPr>
        <p:spPr>
          <a:xfrm>
            <a:off x="0" y="1341438"/>
            <a:ext cx="9144000" cy="5516563"/>
          </a:xfrm>
        </p:spPr>
        <p:txBody>
          <a:bodyPr vert="horz" wrap="square" lIns="54864" tIns="91440" rIns="91440" bIns="45720" numCol="1" anchor="t" anchorCtr="0" compatLnSpc="1"/>
          <a:lstStyle/>
          <a:p>
            <a:r>
              <a:rPr sz="2400" b="1" dirty="0">
                <a:latin typeface="Times New Roman" panose="02020603050405020304" pitchFamily="18" charset="0"/>
                <a:cs typeface="Times New Roman" panose="02020603050405020304" pitchFamily="18" charset="0"/>
              </a:rPr>
              <a:t>ΕΚΦΡΑΣΤΙΚΗ:</a:t>
            </a:r>
            <a:r>
              <a:rPr sz="2400" dirty="0">
                <a:latin typeface="Times New Roman" panose="02020603050405020304" pitchFamily="18" charset="0"/>
                <a:cs typeface="Times New Roman" panose="02020603050405020304" pitchFamily="18" charset="0"/>
              </a:rPr>
              <a:t> Αφορά τον πομπό και δηλώνει τη στάση του προς το μεταδιδόμενο μήνυμα [πρβλ. αξιολογήσεις λ.χ. «υπέροχο»]</a:t>
            </a:r>
          </a:p>
          <a:p>
            <a:r>
              <a:rPr sz="2400" b="1" dirty="0">
                <a:latin typeface="Times New Roman" panose="02020603050405020304" pitchFamily="18" charset="0"/>
                <a:cs typeface="Times New Roman" panose="02020603050405020304" pitchFamily="18" charset="0"/>
              </a:rPr>
              <a:t>ΒΟΥΛΗΤΙΚΗ:</a:t>
            </a:r>
            <a:r>
              <a:rPr sz="2400" dirty="0">
                <a:latin typeface="Times New Roman" panose="02020603050405020304" pitchFamily="18" charset="0"/>
                <a:cs typeface="Times New Roman" panose="02020603050405020304" pitchFamily="18" charset="0"/>
              </a:rPr>
              <a:t> Αφορά το δέκτη και επιδιώκει να επηρεάσει και να προσανατολίσει τη συμπεριφορά του [πρβλ. προστακτική λ.χ. «Σταμάτα!»]</a:t>
            </a:r>
          </a:p>
          <a:p>
            <a:r>
              <a:rPr sz="2400" b="1" dirty="0">
                <a:latin typeface="Times New Roman" panose="02020603050405020304" pitchFamily="18" charset="0"/>
                <a:cs typeface="Times New Roman" panose="02020603050405020304" pitchFamily="18" charset="0"/>
              </a:rPr>
              <a:t>ΦΑΤΙΚΗ:</a:t>
            </a:r>
            <a:r>
              <a:rPr sz="2400" dirty="0">
                <a:latin typeface="Times New Roman" panose="02020603050405020304" pitchFamily="18" charset="0"/>
                <a:cs typeface="Times New Roman" panose="02020603050405020304" pitchFamily="18" charset="0"/>
              </a:rPr>
              <a:t> Ανοίγει το κανάλι της επικοινωνίας, το διατηρεί ανοικτό ή το κλείνει [πρβλ. «ναι ναι», «χμ χμ» κατά την εξέλιξή της]</a:t>
            </a:r>
          </a:p>
          <a:p>
            <a:r>
              <a:rPr sz="2400" b="1" dirty="0">
                <a:latin typeface="Times New Roman" panose="02020603050405020304" pitchFamily="18" charset="0"/>
                <a:cs typeface="Times New Roman" panose="02020603050405020304" pitchFamily="18" charset="0"/>
              </a:rPr>
              <a:t>ΠΟΙΗΤΙΚΗ:</a:t>
            </a:r>
            <a:r>
              <a:rPr sz="2400" dirty="0">
                <a:latin typeface="Times New Roman" panose="02020603050405020304" pitchFamily="18" charset="0"/>
                <a:cs typeface="Times New Roman" panose="02020603050405020304" pitchFamily="18" charset="0"/>
              </a:rPr>
              <a:t> Αφορά τη μορφή του μηνύματος η οποία προβάλλεται εμφατικά [πρβλ. διαφημίσεις λ.χ. το «π</a:t>
            </a:r>
            <a:r>
              <a:rPr sz="2400" b="1" dirty="0">
                <a:latin typeface="Times New Roman" panose="02020603050405020304" pitchFamily="18" charset="0"/>
                <a:cs typeface="Times New Roman" panose="02020603050405020304" pitchFamily="18" charset="0"/>
              </a:rPr>
              <a:t>ει</a:t>
            </a:r>
            <a:r>
              <a:rPr sz="2400" dirty="0">
                <a:latin typeface="Times New Roman" panose="02020603050405020304" pitchFamily="18" charset="0"/>
                <a:cs typeface="Times New Roman" panose="02020603050405020304" pitchFamily="18" charset="0"/>
              </a:rPr>
              <a:t>νακοθήκη»]</a:t>
            </a:r>
          </a:p>
          <a:p>
            <a:r>
              <a:rPr sz="2400" b="1" dirty="0">
                <a:latin typeface="Times New Roman" panose="02020603050405020304" pitchFamily="18" charset="0"/>
                <a:cs typeface="Times New Roman" panose="02020603050405020304" pitchFamily="18" charset="0"/>
              </a:rPr>
              <a:t>ΑΝΑΦΟΡΙΚΗ:</a:t>
            </a:r>
            <a:r>
              <a:rPr sz="2400" dirty="0">
                <a:latin typeface="Times New Roman" panose="02020603050405020304" pitchFamily="18" charset="0"/>
                <a:cs typeface="Times New Roman" panose="02020603050405020304" pitchFamily="18" charset="0"/>
              </a:rPr>
              <a:t> Αφορά τη μετάδοση περιγραφών και πληροφοριών για τον κόσμο [πρβλ. τη χρήση του τρίτου προσώπου στον ενεστώτα]</a:t>
            </a:r>
          </a:p>
          <a:p>
            <a:r>
              <a:rPr sz="2400" b="1" dirty="0">
                <a:latin typeface="Times New Roman" panose="02020603050405020304" pitchFamily="18" charset="0"/>
                <a:cs typeface="Times New Roman" panose="02020603050405020304" pitchFamily="18" charset="0"/>
              </a:rPr>
              <a:t>ΜΕΤΑΓΛΩΣΣΙΚΗ:</a:t>
            </a:r>
            <a:r>
              <a:rPr sz="2400" dirty="0">
                <a:latin typeface="Times New Roman" panose="02020603050405020304" pitchFamily="18" charset="0"/>
                <a:cs typeface="Times New Roman" panose="02020603050405020304" pitchFamily="18" charset="0"/>
              </a:rPr>
              <a:t> Αφορά τον κώδικα καθεαυτό. Με τη λειτουργία αυτή επιδιώκονται προσδιορισμοί της μορφής ή της σημασίας του μηνύματος [πρβλ. «Πώς προφέρεται αυτή η λέξη;», «Τι σημαίνει αυτή η λέξη;»]</a:t>
            </a:r>
            <a:endParaRPr sz="2400" baseline="30000" dirty="0">
              <a:latin typeface="Times New Roman" panose="02020603050405020304" pitchFamily="18" charset="0"/>
              <a:cs typeface="Times New Roman" panose="02020603050405020304" pitchFamily="18" charset="0"/>
            </a:endParaRPr>
          </a:p>
          <a:p>
            <a:endParaRPr sz="2000" dirty="0">
              <a:latin typeface="Times New Roman" panose="02020603050405020304" pitchFamily="18" charset="0"/>
              <a:cs typeface="Times New Roman" panose="02020603050405020304" pitchFamily="18" charset="0"/>
            </a:endParaRPr>
          </a:p>
          <a:p>
            <a:pPr>
              <a:buNone/>
            </a:pPr>
            <a:endParaRPr dirty="0"/>
          </a:p>
          <a:p>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Υποδιαιρέσεις βουλητικής λειτουργίας</a:t>
            </a:r>
            <a:br>
              <a:rPr kumimoji="0" lang="el-GR" sz="4800" b="1" i="1"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endParaRPr kumimoji="0" lang="el-GR" sz="4500" b="1" i="0" u="none" strike="noStrike" kern="1200" cap="none" spc="0" normalizeH="0" baseline="0" noProof="0" dirty="0">
              <a:ln>
                <a:noFill/>
              </a:ln>
              <a:solidFill>
                <a:srgbClr val="66AF6C"/>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8964613" cy="5373688"/>
          </a:xfrm>
        </p:spPr>
        <p:txBody>
          <a:bodyPr vert="horz" wrap="square" lIns="54864" tIns="91440" rIns="91440" bIns="45720" numCol="1" anchor="t" anchorCtr="0" compatLnSpc="1"/>
          <a:lstStyle/>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Προειδοποιήσεις</a:t>
            </a:r>
          </a:p>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Προσταγές</a:t>
            </a:r>
          </a:p>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Παρακλήσεις</a:t>
            </a:r>
          </a:p>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Προσευχές</a:t>
            </a:r>
          </a:p>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Αιτήσεις:</a:t>
            </a:r>
          </a:p>
          <a:p>
            <a:pPr marL="574675" indent="-457200">
              <a:buNone/>
            </a:pPr>
            <a:r>
              <a:rPr sz="2000" dirty="0">
                <a:latin typeface="Times New Roman" panose="02020603050405020304" pitchFamily="18" charset="0"/>
                <a:cs typeface="Times New Roman" panose="02020603050405020304" pitchFamily="18" charset="0"/>
              </a:rPr>
              <a:t>		</a:t>
            </a:r>
            <a:r>
              <a:rPr sz="2000" u="sng" dirty="0">
                <a:latin typeface="Times New Roman" panose="02020603050405020304" pitchFamily="18" charset="0"/>
                <a:cs typeface="Times New Roman" panose="02020603050405020304" pitchFamily="18" charset="0"/>
              </a:rPr>
              <a:t>Αιτήσεις για (εξωγλωσσική) πράξη</a:t>
            </a:r>
          </a:p>
          <a:p>
            <a:pPr marL="574675" indent="-457200">
              <a:buNone/>
            </a:pPr>
            <a:r>
              <a:rPr sz="2000" i="1" dirty="0">
                <a:latin typeface="Times New Roman" panose="02020603050405020304" pitchFamily="18" charset="0"/>
                <a:cs typeface="Times New Roman" panose="02020603050405020304" pitchFamily="18" charset="0"/>
              </a:rPr>
              <a:t>	π.χ. Δώσε μου το μπουκάλι με το νερό</a:t>
            </a:r>
            <a:r>
              <a:rPr sz="2000" dirty="0">
                <a:latin typeface="Times New Roman" panose="02020603050405020304" pitchFamily="18" charset="0"/>
                <a:cs typeface="Times New Roman" panose="02020603050405020304" pitchFamily="18" charset="0"/>
              </a:rPr>
              <a:t>.</a:t>
            </a:r>
          </a:p>
          <a:p>
            <a:pPr marL="574675" indent="-457200">
              <a:buNone/>
            </a:pPr>
            <a:endParaRPr sz="2000" dirty="0">
              <a:latin typeface="Times New Roman" panose="02020603050405020304" pitchFamily="18" charset="0"/>
              <a:cs typeface="Times New Roman" panose="02020603050405020304" pitchFamily="18" charset="0"/>
            </a:endParaRPr>
          </a:p>
          <a:p>
            <a:pPr marL="574675" indent="-457200">
              <a:buNone/>
            </a:pPr>
            <a:r>
              <a:rPr sz="2000" dirty="0">
                <a:latin typeface="Times New Roman" panose="02020603050405020304" pitchFamily="18" charset="0"/>
                <a:cs typeface="Times New Roman" panose="02020603050405020304" pitchFamily="18" charset="0"/>
              </a:rPr>
              <a:t>		</a:t>
            </a:r>
            <a:r>
              <a:rPr sz="2000" u="sng" dirty="0">
                <a:latin typeface="Times New Roman" panose="02020603050405020304" pitchFamily="18" charset="0"/>
                <a:cs typeface="Times New Roman" panose="02020603050405020304" pitchFamily="18" charset="0"/>
              </a:rPr>
              <a:t>Αιτήσεις για πληροφορίες</a:t>
            </a:r>
          </a:p>
          <a:p>
            <a:pPr marL="574675" indent="-457200">
              <a:buNone/>
            </a:pPr>
            <a:r>
              <a:rPr sz="2000" i="1" dirty="0">
                <a:latin typeface="Times New Roman" panose="02020603050405020304" pitchFamily="18" charset="0"/>
                <a:cs typeface="Times New Roman" panose="02020603050405020304" pitchFamily="18" charset="0"/>
              </a:rPr>
              <a:t>	π.χ. Τι ώρα φτάνει το καράβι;</a:t>
            </a:r>
            <a:endParaRPr sz="2000" dirty="0">
              <a:latin typeface="Times New Roman" panose="02020603050405020304" pitchFamily="18" charset="0"/>
              <a:cs typeface="Times New Roman" panose="02020603050405020304" pitchFamily="18" charset="0"/>
            </a:endParaRPr>
          </a:p>
          <a:p>
            <a:pPr marL="574675" indent="-457200">
              <a:buNone/>
            </a:pPr>
            <a:r>
              <a:rPr sz="2000" dirty="0">
                <a:latin typeface="Times New Roman" panose="02020603050405020304" pitchFamily="18" charset="0"/>
                <a:cs typeface="Times New Roman" panose="02020603050405020304" pitchFamily="18" charset="0"/>
              </a:rPr>
              <a:t> </a:t>
            </a:r>
          </a:p>
          <a:p>
            <a:pPr marL="574675" indent="-457200">
              <a:buNone/>
            </a:pPr>
            <a:r>
              <a:rPr sz="2000" dirty="0">
                <a:latin typeface="Times New Roman" panose="02020603050405020304" pitchFamily="18" charset="0"/>
                <a:cs typeface="Times New Roman" panose="02020603050405020304" pitchFamily="18" charset="0"/>
              </a:rPr>
              <a:t>		</a:t>
            </a:r>
            <a:r>
              <a:rPr sz="2000" u="sng" dirty="0">
                <a:latin typeface="Times New Roman" panose="02020603050405020304" pitchFamily="18" charset="0"/>
                <a:cs typeface="Times New Roman" panose="02020603050405020304" pitchFamily="18" charset="0"/>
              </a:rPr>
              <a:t>Αιτήσεις για επιβεβαίωση</a:t>
            </a:r>
          </a:p>
          <a:p>
            <a:pPr marL="574675" indent="-457200">
              <a:buNone/>
            </a:pPr>
            <a:r>
              <a:rPr sz="2000" i="1" dirty="0">
                <a:latin typeface="Times New Roman" panose="02020603050405020304" pitchFamily="18" charset="0"/>
                <a:cs typeface="Times New Roman" panose="02020603050405020304" pitchFamily="18" charset="0"/>
              </a:rPr>
              <a:t>	π.χ. Η προβολή είναι στις 8 μ.μ. Έτσι δεν είναι;</a:t>
            </a:r>
            <a:endParaRPr sz="2000" dirty="0">
              <a:latin typeface="Times New Roman" panose="02020603050405020304" pitchFamily="18" charset="0"/>
              <a:cs typeface="Times New Roman" panose="02020603050405020304" pitchFamily="18" charset="0"/>
            </a:endParaRPr>
          </a:p>
          <a:p>
            <a:pPr marL="574675" indent="-457200">
              <a:buNone/>
            </a:pPr>
            <a:r>
              <a:rPr sz="2000" dirty="0">
                <a:latin typeface="Times New Roman" panose="02020603050405020304" pitchFamily="18" charset="0"/>
                <a:cs typeface="Times New Roman" panose="02020603050405020304" pitchFamily="18" charset="0"/>
              </a:rPr>
              <a:t> </a:t>
            </a:r>
          </a:p>
          <a:p>
            <a:pPr marL="574675" indent="-457200">
              <a:buNone/>
            </a:pPr>
            <a:r>
              <a:rPr sz="2000" dirty="0">
                <a:latin typeface="Times New Roman" panose="02020603050405020304" pitchFamily="18" charset="0"/>
                <a:cs typeface="Times New Roman" panose="02020603050405020304" pitchFamily="18" charset="0"/>
              </a:rPr>
              <a:t>		</a:t>
            </a:r>
            <a:r>
              <a:rPr sz="2000" u="sng" dirty="0">
                <a:latin typeface="Times New Roman" panose="02020603050405020304" pitchFamily="18" charset="0"/>
                <a:cs typeface="Times New Roman" panose="02020603050405020304" pitchFamily="18" charset="0"/>
              </a:rPr>
              <a:t>Αιτήσεις για αποσαφήνιση</a:t>
            </a:r>
          </a:p>
          <a:p>
            <a:pPr marL="574675" indent="-457200">
              <a:buNone/>
            </a:pPr>
            <a:r>
              <a:rPr sz="2000" i="1" dirty="0">
                <a:latin typeface="Times New Roman" panose="02020603050405020304" pitchFamily="18" charset="0"/>
                <a:cs typeface="Times New Roman" panose="02020603050405020304" pitchFamily="18" charset="0"/>
              </a:rPr>
              <a:t>	π.χ. Είπες ότι θα ’ρθεις αύριο. Πες μου τι ώρα ακριβώς.</a:t>
            </a:r>
            <a:endParaRPr sz="2000" dirty="0">
              <a:latin typeface="Times New Roman" panose="02020603050405020304" pitchFamily="18" charset="0"/>
              <a:cs typeface="Times New Roman" panose="02020603050405020304" pitchFamily="18" charset="0"/>
            </a:endParaRPr>
          </a:p>
          <a:p>
            <a:pPr marL="574675" indent="-457200"/>
            <a:endParaRP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l-GR" sz="4800" b="1" i="1"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49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Γλωσσικές πράξεις</a:t>
            </a:r>
            <a:br>
              <a:rPr kumimoji="0" lang="el-GR" sz="4800" b="1" i="1"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endParaRPr kumimoji="0" lang="el-GR" sz="4500" b="1" i="0" u="none" strike="noStrike" kern="1200" cap="none" spc="0" normalizeH="0" baseline="0" noProof="0" dirty="0">
              <a:ln>
                <a:noFill/>
              </a:ln>
              <a:solidFill>
                <a:srgbClr val="66AF6C"/>
              </a:solidFill>
              <a:effectLst/>
              <a:uLnTx/>
              <a:uFillTx/>
              <a:latin typeface="+mj-lt"/>
              <a:ea typeface="+mj-ea"/>
              <a:cs typeface="+mj-cs"/>
            </a:endParaRPr>
          </a:p>
        </p:txBody>
      </p:sp>
      <p:sp>
        <p:nvSpPr>
          <p:cNvPr id="14339" name="2 - Θέση περιεχομένου"/>
          <p:cNvSpPr>
            <a:spLocks noGrp="1"/>
          </p:cNvSpPr>
          <p:nvPr>
            <p:ph idx="1" hasCustomPrompt="1"/>
          </p:nvPr>
        </p:nvSpPr>
        <p:spPr>
          <a:xfrm>
            <a:off x="0" y="1341438"/>
            <a:ext cx="9144000" cy="5516562"/>
          </a:xfrm>
          <a:ln/>
        </p:spPr>
        <p:txBody>
          <a:bodyPr vert="horz" wrap="square" lIns="54864" tIns="91440" rIns="91440" bIns="45720" anchor="t" anchorCtr="0"/>
          <a:lstStyle/>
          <a:p>
            <a:r>
              <a:rPr lang="el-GR" altLang="el-GR" sz="2800" b="1" dirty="0">
                <a:latin typeface="Times New Roman" panose="02020603050405020304" pitchFamily="18" charset="0"/>
                <a:cs typeface="Times New Roman" panose="02020603050405020304" pitchFamily="18" charset="0"/>
              </a:rPr>
              <a:t>Η αναφορική λειτουργία</a:t>
            </a:r>
            <a:r>
              <a:rPr lang="el-GR" altLang="el-GR" sz="2800" dirty="0">
                <a:latin typeface="Times New Roman" panose="02020603050405020304" pitchFamily="18" charset="0"/>
                <a:cs typeface="Times New Roman" panose="02020603050405020304" pitchFamily="18" charset="0"/>
              </a:rPr>
              <a:t>, δηλαδή η μετάδοση πληροφοριών σχετικά με τον κόσμο, </a:t>
            </a:r>
            <a:r>
              <a:rPr lang="el-GR" altLang="el-GR" sz="2800" b="1" u="sng" dirty="0">
                <a:latin typeface="Times New Roman" panose="02020603050405020304" pitchFamily="18" charset="0"/>
                <a:cs typeface="Times New Roman" panose="02020603050405020304" pitchFamily="18" charset="0"/>
              </a:rPr>
              <a:t>ΔΕΝ</a:t>
            </a:r>
            <a:r>
              <a:rPr lang="el-GR" altLang="el-GR" sz="2800" b="1" dirty="0">
                <a:latin typeface="Times New Roman" panose="02020603050405020304" pitchFamily="18" charset="0"/>
                <a:cs typeface="Times New Roman" panose="02020603050405020304" pitchFamily="18" charset="0"/>
              </a:rPr>
              <a:t> είναι η μόνη κειμενική λειτουργία</a:t>
            </a:r>
            <a:r>
              <a:rPr lang="el-GR" altLang="el-GR" sz="2800" dirty="0">
                <a:latin typeface="Times New Roman" panose="02020603050405020304" pitchFamily="18" charset="0"/>
                <a:cs typeface="Times New Roman" panose="02020603050405020304" pitchFamily="18" charset="0"/>
              </a:rPr>
              <a:t>.</a:t>
            </a:r>
          </a:p>
          <a:p>
            <a:r>
              <a:rPr lang="el-GR" altLang="el-GR" sz="2800" dirty="0">
                <a:latin typeface="Times New Roman" panose="02020603050405020304" pitchFamily="18" charset="0"/>
                <a:cs typeface="Times New Roman" panose="02020603050405020304" pitchFamily="18" charset="0"/>
              </a:rPr>
              <a:t>Όταν χρησιμοποιούμε τη γλώσσα, </a:t>
            </a:r>
            <a:r>
              <a:rPr lang="el-GR" altLang="el-GR" sz="2800" b="1" u="sng" dirty="0">
                <a:latin typeface="Times New Roman" panose="02020603050405020304" pitchFamily="18" charset="0"/>
                <a:cs typeface="Times New Roman" panose="02020603050405020304" pitchFamily="18" charset="0"/>
              </a:rPr>
              <a:t>δεν</a:t>
            </a:r>
            <a:r>
              <a:rPr lang="el-GR" altLang="el-GR" sz="2800" b="1" dirty="0">
                <a:latin typeface="Times New Roman" panose="02020603050405020304" pitchFamily="18" charset="0"/>
                <a:cs typeface="Times New Roman" panose="02020603050405020304" pitchFamily="18" charset="0"/>
              </a:rPr>
              <a:t> αναφερόμαστε </a:t>
            </a:r>
            <a:r>
              <a:rPr lang="el-GR" altLang="el-GR" sz="2800" b="1" u="sng" dirty="0">
                <a:latin typeface="Times New Roman" panose="02020603050405020304" pitchFamily="18" charset="0"/>
                <a:cs typeface="Times New Roman" panose="02020603050405020304" pitchFamily="18" charset="0"/>
              </a:rPr>
              <a:t>μόνο</a:t>
            </a:r>
            <a:r>
              <a:rPr lang="el-GR" altLang="el-GR" sz="2800" b="1" dirty="0">
                <a:latin typeface="Times New Roman" panose="02020603050405020304" pitchFamily="18" charset="0"/>
                <a:cs typeface="Times New Roman" panose="02020603050405020304" pitchFamily="18" charset="0"/>
              </a:rPr>
              <a:t> στο κόσμο</a:t>
            </a:r>
            <a:r>
              <a:rPr lang="el-GR" altLang="el-GR" sz="2800" dirty="0">
                <a:latin typeface="Times New Roman" panose="02020603050405020304" pitchFamily="18" charset="0"/>
                <a:cs typeface="Times New Roman" panose="02020603050405020304" pitchFamily="18" charset="0"/>
              </a:rPr>
              <a:t>, αλλά επιπλέον </a:t>
            </a:r>
            <a:r>
              <a:rPr lang="el-GR" altLang="el-GR" sz="2800" b="1" i="1" dirty="0">
                <a:latin typeface="Times New Roman" panose="02020603050405020304" pitchFamily="18" charset="0"/>
                <a:cs typeface="Times New Roman" panose="02020603050405020304" pitchFamily="18" charset="0"/>
              </a:rPr>
              <a:t>επιθυμούμε και επιδιώκουμε την επίτευξη διάφορων </a:t>
            </a:r>
            <a:r>
              <a:rPr lang="el-GR" altLang="el-GR" sz="3600" b="1" i="1" dirty="0">
                <a:latin typeface="Times New Roman" panose="02020603050405020304" pitchFamily="18" charset="0"/>
                <a:cs typeface="Times New Roman" panose="02020603050405020304" pitchFamily="18" charset="0"/>
              </a:rPr>
              <a:t>στόχων</a:t>
            </a:r>
            <a:r>
              <a:rPr lang="el-GR" altLang="el-GR" sz="2800" dirty="0">
                <a:latin typeface="Times New Roman" panose="02020603050405020304" pitchFamily="18" charset="0"/>
                <a:cs typeface="Times New Roman" panose="02020603050405020304" pitchFamily="18" charset="0"/>
              </a:rPr>
              <a:t>, όπως είναι </a:t>
            </a:r>
            <a:r>
              <a:rPr lang="el-GR" altLang="el-GR" sz="2800" dirty="0">
                <a:solidFill>
                  <a:srgbClr val="FF0000"/>
                </a:solidFill>
                <a:latin typeface="Times New Roman" panose="02020603050405020304" pitchFamily="18" charset="0"/>
                <a:cs typeface="Times New Roman" panose="02020603050405020304" pitchFamily="18" charset="0"/>
              </a:rPr>
              <a:t>η έκφραση συναισθημάτων, η αίτηση πληροφοριών, η διαταγή, η απειλή, η πρόσληψη υπαλλήλου</a:t>
            </a:r>
            <a:r>
              <a:rPr lang="el-GR" altLang="el-GR" sz="2800" dirty="0">
                <a:latin typeface="Times New Roman" panose="02020603050405020304" pitchFamily="18" charset="0"/>
                <a:cs typeface="Times New Roman" panose="02020603050405020304" pitchFamily="18" charset="0"/>
              </a:rPr>
              <a:t>.</a:t>
            </a:r>
          </a:p>
          <a:p>
            <a:r>
              <a:rPr lang="el-GR" altLang="el-GR" sz="2800" dirty="0">
                <a:latin typeface="Times New Roman" panose="02020603050405020304" pitchFamily="18" charset="0"/>
                <a:cs typeface="Times New Roman" panose="02020603050405020304" pitchFamily="18" charset="0"/>
              </a:rPr>
              <a:t>Με τη γλώσσα </a:t>
            </a:r>
            <a:r>
              <a:rPr lang="el-GR" altLang="el-GR" sz="2800" b="1" dirty="0">
                <a:latin typeface="Times New Roman" panose="02020603050405020304" pitchFamily="18" charset="0"/>
                <a:cs typeface="Times New Roman" panose="02020603050405020304" pitchFamily="18" charset="0"/>
              </a:rPr>
              <a:t>δεν περιγράφουμε μόνο τα πράγματα </a:t>
            </a:r>
            <a:r>
              <a:rPr lang="el-GR" altLang="el-GR" sz="1800" b="1" dirty="0">
                <a:latin typeface="Times New Roman" panose="02020603050405020304" pitchFamily="18" charset="0"/>
                <a:cs typeface="Times New Roman" panose="02020603050405020304" pitchFamily="18" charset="0"/>
              </a:rPr>
              <a:t>[π.χ. </a:t>
            </a:r>
            <a:r>
              <a:rPr lang="el-GR" altLang="el-GR" sz="1800" b="1" i="1" dirty="0">
                <a:latin typeface="Times New Roman" panose="02020603050405020304" pitchFamily="18" charset="0"/>
                <a:cs typeface="Times New Roman" panose="02020603050405020304" pitchFamily="18" charset="0"/>
              </a:rPr>
              <a:t>ζωγραφίζω, τρώω</a:t>
            </a:r>
            <a:r>
              <a:rPr lang="el-GR" altLang="el-GR" sz="1800" b="1" dirty="0">
                <a:latin typeface="Times New Roman" panose="02020603050405020304" pitchFamily="18" charset="0"/>
                <a:cs typeface="Times New Roman" panose="02020603050405020304" pitchFamily="18" charset="0"/>
              </a:rPr>
              <a:t>]</a:t>
            </a:r>
            <a:r>
              <a:rPr lang="el-GR" altLang="el-GR" sz="2800" dirty="0">
                <a:latin typeface="Times New Roman" panose="02020603050405020304" pitchFamily="18" charset="0"/>
                <a:cs typeface="Times New Roman" panose="02020603050405020304" pitchFamily="18" charset="0"/>
              </a:rPr>
              <a:t>, αλλά </a:t>
            </a:r>
            <a:r>
              <a:rPr lang="el-GR" altLang="el-GR" sz="2800" b="1" i="1" dirty="0">
                <a:latin typeface="Times New Roman" panose="02020603050405020304" pitchFamily="18" charset="0"/>
                <a:cs typeface="Times New Roman" panose="02020603050405020304" pitchFamily="18" charset="0"/>
              </a:rPr>
              <a:t>κάνουμε</a:t>
            </a:r>
            <a:r>
              <a:rPr lang="el-GR" altLang="el-GR" sz="2800" b="1" dirty="0">
                <a:latin typeface="Times New Roman" panose="02020603050405020304" pitchFamily="18" charset="0"/>
                <a:cs typeface="Times New Roman" panose="02020603050405020304" pitchFamily="18" charset="0"/>
              </a:rPr>
              <a:t> πράγματα </a:t>
            </a:r>
            <a:r>
              <a:rPr lang="el-GR" altLang="el-GR" sz="1800" b="1" dirty="0">
                <a:latin typeface="Times New Roman" panose="02020603050405020304" pitchFamily="18" charset="0"/>
                <a:cs typeface="Times New Roman" panose="02020603050405020304" pitchFamily="18" charset="0"/>
              </a:rPr>
              <a:t>[π.χ. </a:t>
            </a:r>
            <a:r>
              <a:rPr lang="el-GR" altLang="el-GR" sz="1800" b="1" i="1" dirty="0">
                <a:latin typeface="Times New Roman" panose="02020603050405020304" pitchFamily="18" charset="0"/>
                <a:cs typeface="Times New Roman" panose="02020603050405020304" pitchFamily="18" charset="0"/>
              </a:rPr>
              <a:t>απολύω, ορκίζομαι</a:t>
            </a:r>
            <a:r>
              <a:rPr lang="el-GR" altLang="el-GR" sz="1800" b="1" dirty="0">
                <a:latin typeface="Times New Roman" panose="02020603050405020304" pitchFamily="18" charset="0"/>
                <a:cs typeface="Times New Roman" panose="02020603050405020304" pitchFamily="18" charset="0"/>
              </a:rPr>
              <a:t>]</a:t>
            </a:r>
            <a:r>
              <a:rPr lang="el-GR" altLang="el-GR" sz="2800" dirty="0">
                <a:latin typeface="Times New Roman" panose="02020603050405020304" pitchFamily="18" charset="0"/>
                <a:cs typeface="Times New Roman" panose="02020603050405020304" pitchFamily="18" charset="0"/>
              </a:rPr>
              <a:t>, επιτελούμε δηλαδή </a:t>
            </a:r>
            <a:r>
              <a:rPr lang="el-GR" altLang="el-GR" i="1" u="sng" dirty="0">
                <a:solidFill>
                  <a:srgbClr val="FF0000"/>
                </a:solidFill>
                <a:latin typeface="Times New Roman" panose="02020603050405020304" pitchFamily="18" charset="0"/>
                <a:cs typeface="Times New Roman" panose="02020603050405020304" pitchFamily="18" charset="0"/>
              </a:rPr>
              <a:t>γλωσσικές πράξεις</a:t>
            </a:r>
            <a:r>
              <a:rPr lang="el-GR" altLang="el-GR" sz="2800" u="sng" dirty="0">
                <a:latin typeface="Times New Roman" panose="02020603050405020304" pitchFamily="18" charset="0"/>
                <a:cs typeface="Times New Roman" panose="02020603050405020304" pitchFamily="18" charset="0"/>
              </a:rPr>
              <a:t> </a:t>
            </a:r>
            <a:r>
              <a:rPr lang="el-GR" altLang="el-GR" sz="2800" u="sng" dirty="0">
                <a:solidFill>
                  <a:srgbClr val="FF0000"/>
                </a:solidFill>
                <a:latin typeface="Times New Roman" panose="02020603050405020304" pitchFamily="18" charset="0"/>
                <a:cs typeface="Times New Roman" panose="02020603050405020304" pitchFamily="18" charset="0"/>
              </a:rPr>
              <a:t>σε συγκεκριμένες περιστάσεις</a:t>
            </a:r>
            <a:r>
              <a:rPr lang="el-GR" altLang="el-GR" sz="2800" dirty="0">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περιστασιακότητα</a:t>
            </a:r>
            <a:r>
              <a:rPr lang="el-GR" altLang="el-GR" sz="2800" dirty="0">
                <a:latin typeface="Times New Roman" panose="02020603050405020304" pitchFamily="18" charset="0"/>
                <a:cs typeface="Times New Roman" panose="02020603050405020304" pitchFamily="18" charset="0"/>
              </a:rPr>
              <a:t>).</a:t>
            </a:r>
            <a:endParaRPr lang="el-GR" alt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Κατηγορίες γλωσσικών πράξεων σύμφωνα με τον </a:t>
            </a:r>
            <a:r>
              <a:rPr kumimoji="0" lang="en-US"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Searle</a:t>
            </a:r>
            <a:endPar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15363" name="2 - Θέση περιεχομένου"/>
          <p:cNvSpPr>
            <a:spLocks noGrp="1"/>
          </p:cNvSpPr>
          <p:nvPr>
            <p:ph idx="1" hasCustomPrompt="1"/>
          </p:nvPr>
        </p:nvSpPr>
        <p:spPr>
          <a:xfrm>
            <a:off x="0" y="1412875"/>
            <a:ext cx="8964613" cy="5256213"/>
          </a:xfrm>
          <a:ln/>
        </p:spPr>
        <p:txBody>
          <a:bodyPr vert="horz" wrap="square" lIns="54864" tIns="91440" rIns="91440" bIns="45720" anchor="t" anchorCtr="0"/>
          <a:lstStyle/>
          <a:p>
            <a:r>
              <a:rPr lang="el-GR" altLang="el-GR" sz="2800" b="1" dirty="0">
                <a:latin typeface="Times New Roman" panose="02020603050405020304" pitchFamily="18" charset="0"/>
                <a:cs typeface="Times New Roman" panose="02020603050405020304" pitchFamily="18" charset="0"/>
              </a:rPr>
              <a:t>Αποφαντικές </a:t>
            </a:r>
            <a:r>
              <a:rPr lang="el-GR" altLang="el-GR" sz="2800" dirty="0">
                <a:latin typeface="Times New Roman" panose="02020603050405020304" pitchFamily="18" charset="0"/>
                <a:cs typeface="Times New Roman" panose="02020603050405020304" pitchFamily="18" charset="0"/>
              </a:rPr>
              <a:t>είναι οι πράξεις που περιγράφουν καταστάσεις ή γεγονότα του κόσμου και με τις οποίες ο ομιλητής δεσμεύεται στην αλήθεια των λεγομένων του, όπως συμβαίνει με τους </a:t>
            </a:r>
            <a:r>
              <a:rPr lang="el-GR" altLang="el-GR" sz="2800" b="1" dirty="0">
                <a:latin typeface="Times New Roman" panose="02020603050405020304" pitchFamily="18" charset="0"/>
                <a:cs typeface="Times New Roman" panose="02020603050405020304" pitchFamily="18" charset="0"/>
              </a:rPr>
              <a:t>ισχυρισμούς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δηλώσεις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βεβαιώσεις</a:t>
            </a:r>
            <a:r>
              <a:rPr lang="el-GR" altLang="el-GR" sz="2800" dirty="0">
                <a:latin typeface="Times New Roman" panose="02020603050405020304" pitchFamily="18" charset="0"/>
                <a:cs typeface="Times New Roman" panose="02020603050405020304" pitchFamily="18" charset="0"/>
              </a:rPr>
              <a:t>,  πρδ. </a:t>
            </a:r>
            <a:r>
              <a:rPr lang="el-GR" altLang="el-GR" sz="2800" i="1" dirty="0">
                <a:latin typeface="Times New Roman" panose="02020603050405020304" pitchFamily="18" charset="0"/>
                <a:cs typeface="Times New Roman" panose="02020603050405020304" pitchFamily="18" charset="0"/>
              </a:rPr>
              <a:t>Το σπίτι του είναι γεμάτο φωτογραφίες από την εποχή που έπαιζε ποδόσφαιρο στον ΠΑΟΚ.</a:t>
            </a:r>
          </a:p>
          <a:p>
            <a:endParaRPr lang="el-GR" altLang="el-GR" sz="2800" i="1" dirty="0">
              <a:latin typeface="Times New Roman" panose="02020603050405020304" pitchFamily="18" charset="0"/>
              <a:cs typeface="Times New Roman" panose="02020603050405020304" pitchFamily="18" charset="0"/>
            </a:endParaRPr>
          </a:p>
          <a:p>
            <a:r>
              <a:rPr lang="el-GR" altLang="el-GR" sz="2800" b="1" dirty="0">
                <a:latin typeface="Times New Roman" panose="02020603050405020304" pitchFamily="18" charset="0"/>
                <a:cs typeface="Times New Roman" panose="02020603050405020304" pitchFamily="18" charset="0"/>
              </a:rPr>
              <a:t>Κατευθυντικές</a:t>
            </a:r>
            <a:r>
              <a:rPr lang="el-GR" altLang="el-GR" sz="2800" dirty="0">
                <a:latin typeface="Times New Roman" panose="02020603050405020304" pitchFamily="18" charset="0"/>
                <a:cs typeface="Times New Roman" panose="02020603050405020304" pitchFamily="18" charset="0"/>
              </a:rPr>
              <a:t> είναι οι πράξεις που προσανατολίζουν τον αποδέκτη στην πραγμάτωση ή μη μιας πράξης, όπως συμβαίνει με τις </a:t>
            </a:r>
            <a:r>
              <a:rPr lang="el-GR" altLang="el-GR" sz="2800" b="1" dirty="0">
                <a:latin typeface="Times New Roman" panose="02020603050405020304" pitchFamily="18" charset="0"/>
                <a:cs typeface="Times New Roman" panose="02020603050405020304" pitchFamily="18" charset="0"/>
              </a:rPr>
              <a:t>αιτήσεις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προσταγές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προειδοποιήσεις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απαγορεύσεις</a:t>
            </a:r>
            <a:r>
              <a:rPr lang="el-GR" altLang="el-GR" sz="2800" dirty="0">
                <a:latin typeface="Times New Roman" panose="02020603050405020304" pitchFamily="18" charset="0"/>
                <a:cs typeface="Times New Roman" panose="02020603050405020304" pitchFamily="18" charset="0"/>
              </a:rPr>
              <a:t>, πρδ. </a:t>
            </a:r>
            <a:r>
              <a:rPr lang="el-GR" altLang="el-GR" sz="2800" i="1" dirty="0">
                <a:latin typeface="Times New Roman" panose="02020603050405020304" pitchFamily="18" charset="0"/>
                <a:cs typeface="Times New Roman" panose="02020603050405020304" pitchFamily="18" charset="0"/>
              </a:rPr>
              <a:t>Κλείσε το φως και κοιμήσου γρήγορα.</a:t>
            </a:r>
          </a:p>
          <a:p>
            <a:endParaRPr lang="el-GR" altLang="el-GR" sz="2000" dirty="0">
              <a:latin typeface="Times New Roman" panose="02020603050405020304" pitchFamily="18" charset="0"/>
              <a:cs typeface="Times New Roman" panose="02020603050405020304" pitchFamily="18" charset="0"/>
            </a:endParaRPr>
          </a:p>
          <a:p>
            <a:pPr>
              <a:buNone/>
            </a:pPr>
            <a:endParaRPr lang="el-GR" altLang="el-GR" sz="2000" i="1" dirty="0">
              <a:latin typeface="Times New Roman" panose="02020603050405020304" pitchFamily="18" charset="0"/>
              <a:cs typeface="Times New Roman" panose="02020603050405020304" pitchFamily="18" charset="0"/>
            </a:endParaRPr>
          </a:p>
          <a:p>
            <a:endParaRPr lang="el-GR" altLang="el-GR" sz="2000" i="1" dirty="0">
              <a:latin typeface="Times New Roman" panose="02020603050405020304" pitchFamily="18" charset="0"/>
              <a:cs typeface="Times New Roman" panose="02020603050405020304" pitchFamily="18" charset="0"/>
            </a:endParaRPr>
          </a:p>
          <a:p>
            <a:endParaRPr lang="el-GR" alt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Κατηγορίες γλωσσικών πράξεων σύμφωνα με τον </a:t>
            </a:r>
            <a:r>
              <a:rPr kumimoji="0" lang="en-US"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Searle</a:t>
            </a:r>
            <a:endPar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16387" name="2 - Θέση περιεχομένου"/>
          <p:cNvSpPr>
            <a:spLocks noGrp="1"/>
          </p:cNvSpPr>
          <p:nvPr>
            <p:ph idx="1" hasCustomPrompt="1"/>
          </p:nvPr>
        </p:nvSpPr>
        <p:spPr>
          <a:xfrm>
            <a:off x="0" y="1412875"/>
            <a:ext cx="9144000" cy="5445125"/>
          </a:xfrm>
          <a:ln/>
        </p:spPr>
        <p:txBody>
          <a:bodyPr vert="horz" wrap="square" lIns="54864" tIns="91440" rIns="91440" bIns="45720" anchor="t" anchorCtr="0"/>
          <a:lstStyle/>
          <a:p>
            <a:r>
              <a:rPr lang="el-GR" altLang="el-GR" sz="2400" b="1" dirty="0">
                <a:latin typeface="Times New Roman" panose="02020603050405020304" pitchFamily="18" charset="0"/>
                <a:cs typeface="Times New Roman" panose="02020603050405020304" pitchFamily="18" charset="0"/>
              </a:rPr>
              <a:t>Δεσμευτικές</a:t>
            </a:r>
            <a:r>
              <a:rPr lang="el-GR" altLang="el-GR" sz="2400" dirty="0">
                <a:latin typeface="Times New Roman" panose="02020603050405020304" pitchFamily="18" charset="0"/>
                <a:cs typeface="Times New Roman" panose="02020603050405020304" pitchFamily="18" charset="0"/>
              </a:rPr>
              <a:t> είναι οι πράξεις που δεσμεύουν τον ομιλητή στην πραγμάτωση μιας μελλοντικής πράξης (προς όφελος του αποδέκτη), όπως συμβαίνει με τις </a:t>
            </a:r>
            <a:r>
              <a:rPr lang="el-GR" altLang="el-GR" sz="2400" b="1" dirty="0">
                <a:latin typeface="Times New Roman" panose="02020603050405020304" pitchFamily="18" charset="0"/>
                <a:cs typeface="Times New Roman" panose="02020603050405020304" pitchFamily="18" charset="0"/>
              </a:rPr>
              <a:t>υποσχέσεις</a:t>
            </a:r>
            <a:r>
              <a:rPr lang="el-GR" altLang="el-GR" sz="2400" dirty="0">
                <a:latin typeface="Times New Roman" panose="02020603050405020304" pitchFamily="18" charset="0"/>
                <a:cs typeface="Times New Roman" panose="02020603050405020304" pitchFamily="18" charset="0"/>
              </a:rPr>
              <a:t>, τις </a:t>
            </a:r>
            <a:r>
              <a:rPr lang="el-GR" altLang="el-GR" sz="2400" b="1" dirty="0">
                <a:latin typeface="Times New Roman" panose="02020603050405020304" pitchFamily="18" charset="0"/>
                <a:cs typeface="Times New Roman" panose="02020603050405020304" pitchFamily="18" charset="0"/>
              </a:rPr>
              <a:t>απειλές</a:t>
            </a:r>
            <a:r>
              <a:rPr lang="el-GR" altLang="el-GR" sz="2400" dirty="0">
                <a:latin typeface="Times New Roman" panose="02020603050405020304" pitchFamily="18" charset="0"/>
                <a:cs typeface="Times New Roman" panose="02020603050405020304" pitchFamily="18" charset="0"/>
              </a:rPr>
              <a:t>, τις </a:t>
            </a:r>
            <a:r>
              <a:rPr lang="el-GR" altLang="el-GR" sz="2400" b="1" dirty="0">
                <a:latin typeface="Times New Roman" panose="02020603050405020304" pitchFamily="18" charset="0"/>
                <a:cs typeface="Times New Roman" panose="02020603050405020304" pitchFamily="18" charset="0"/>
              </a:rPr>
              <a:t>προσφορές</a:t>
            </a:r>
            <a:r>
              <a:rPr lang="el-GR" altLang="el-GR" sz="2400" dirty="0">
                <a:latin typeface="Times New Roman" panose="02020603050405020304" pitchFamily="18" charset="0"/>
                <a:cs typeface="Times New Roman" panose="02020603050405020304" pitchFamily="18" charset="0"/>
              </a:rPr>
              <a:t>, πρδ. </a:t>
            </a:r>
            <a:r>
              <a:rPr lang="el-GR" altLang="el-GR" sz="2400" i="1" dirty="0">
                <a:latin typeface="Times New Roman" panose="02020603050405020304" pitchFamily="18" charset="0"/>
                <a:cs typeface="Times New Roman" panose="02020603050405020304" pitchFamily="18" charset="0"/>
              </a:rPr>
              <a:t>Θα περάσω να σε πάρω αύριο από το σπίτι σου</a:t>
            </a:r>
            <a:r>
              <a:rPr lang="el-GR" altLang="el-GR" sz="2400" dirty="0">
                <a:latin typeface="Times New Roman" panose="02020603050405020304" pitchFamily="18" charset="0"/>
                <a:cs typeface="Times New Roman" panose="02020603050405020304" pitchFamily="18" charset="0"/>
              </a:rPr>
              <a:t>.</a:t>
            </a:r>
          </a:p>
          <a:p>
            <a:endParaRPr lang="el-GR" altLang="el-GR" sz="2400" dirty="0">
              <a:latin typeface="Times New Roman" panose="02020603050405020304" pitchFamily="18" charset="0"/>
              <a:cs typeface="Times New Roman" panose="02020603050405020304" pitchFamily="18" charset="0"/>
            </a:endParaRPr>
          </a:p>
          <a:p>
            <a:r>
              <a:rPr lang="el-GR" altLang="el-GR" sz="2400" b="1" dirty="0">
                <a:latin typeface="Times New Roman" panose="02020603050405020304" pitchFamily="18" charset="0"/>
                <a:cs typeface="Times New Roman" panose="02020603050405020304" pitchFamily="18" charset="0"/>
              </a:rPr>
              <a:t>Εκφραστικές</a:t>
            </a:r>
            <a:r>
              <a:rPr lang="el-GR" altLang="el-GR" sz="2400" dirty="0">
                <a:latin typeface="Times New Roman" panose="02020603050405020304" pitchFamily="18" charset="0"/>
                <a:cs typeface="Times New Roman" panose="02020603050405020304" pitchFamily="18" charset="0"/>
              </a:rPr>
              <a:t> είναι οι πράξεις που εκφράζουν τις στάσεις του ομιλητή απέναντι στο περιεχόμενο του εκφωνήματός του, όπως συμβαίνει με τις </a:t>
            </a:r>
            <a:r>
              <a:rPr lang="el-GR" altLang="el-GR" sz="2400" b="1" dirty="0">
                <a:latin typeface="Times New Roman" panose="02020603050405020304" pitchFamily="18" charset="0"/>
                <a:cs typeface="Times New Roman" panose="02020603050405020304" pitchFamily="18" charset="0"/>
              </a:rPr>
              <a:t>ευχαριστίες</a:t>
            </a:r>
            <a:r>
              <a:rPr lang="el-GR" altLang="el-GR" sz="2400" dirty="0">
                <a:latin typeface="Times New Roman" panose="02020603050405020304" pitchFamily="18" charset="0"/>
                <a:cs typeface="Times New Roman" panose="02020603050405020304" pitchFamily="18" charset="0"/>
              </a:rPr>
              <a:t>, τις </a:t>
            </a:r>
            <a:r>
              <a:rPr lang="el-GR" altLang="el-GR" sz="2400" b="1" dirty="0">
                <a:latin typeface="Times New Roman" panose="02020603050405020304" pitchFamily="18" charset="0"/>
                <a:cs typeface="Times New Roman" panose="02020603050405020304" pitchFamily="18" charset="0"/>
              </a:rPr>
              <a:t>απολογίες</a:t>
            </a:r>
            <a:r>
              <a:rPr lang="el-GR" altLang="el-GR" sz="2400" dirty="0">
                <a:latin typeface="Times New Roman" panose="02020603050405020304" pitchFamily="18" charset="0"/>
                <a:cs typeface="Times New Roman" panose="02020603050405020304" pitchFamily="18" charset="0"/>
              </a:rPr>
              <a:t>, τα </a:t>
            </a:r>
            <a:r>
              <a:rPr lang="el-GR" altLang="el-GR" sz="2400" b="1" dirty="0">
                <a:latin typeface="Times New Roman" panose="02020603050405020304" pitchFamily="18" charset="0"/>
                <a:cs typeface="Times New Roman" panose="02020603050405020304" pitchFamily="18" charset="0"/>
              </a:rPr>
              <a:t>παράπονα</a:t>
            </a:r>
            <a:r>
              <a:rPr lang="el-GR" altLang="el-GR" sz="2400" dirty="0">
                <a:latin typeface="Times New Roman" panose="02020603050405020304" pitchFamily="18" charset="0"/>
                <a:cs typeface="Times New Roman" panose="02020603050405020304" pitchFamily="18" charset="0"/>
              </a:rPr>
              <a:t>, πρδ. </a:t>
            </a:r>
            <a:r>
              <a:rPr lang="el-GR" altLang="el-GR" sz="2400" i="1" dirty="0">
                <a:latin typeface="Times New Roman" panose="02020603050405020304" pitchFamily="18" charset="0"/>
                <a:cs typeface="Times New Roman" panose="02020603050405020304" pitchFamily="18" charset="0"/>
              </a:rPr>
              <a:t>Σε συγχαίρω θερμά για την εισαγωγή σου στο πανεπιστήμιο.</a:t>
            </a:r>
          </a:p>
          <a:p>
            <a:endParaRPr lang="el-GR" altLang="el-GR" sz="2400" i="1" dirty="0">
              <a:latin typeface="Times New Roman" panose="02020603050405020304" pitchFamily="18" charset="0"/>
              <a:cs typeface="Times New Roman" panose="02020603050405020304" pitchFamily="18" charset="0"/>
            </a:endParaRPr>
          </a:p>
          <a:p>
            <a:r>
              <a:rPr lang="el-GR" altLang="el-GR" sz="2400" b="1" dirty="0">
                <a:latin typeface="Times New Roman" panose="02020603050405020304" pitchFamily="18" charset="0"/>
                <a:cs typeface="Times New Roman" panose="02020603050405020304" pitchFamily="18" charset="0"/>
              </a:rPr>
              <a:t>Κηρυκτικές</a:t>
            </a:r>
            <a:r>
              <a:rPr lang="el-GR" altLang="el-GR" sz="2400" dirty="0">
                <a:latin typeface="Times New Roman" panose="02020603050405020304" pitchFamily="18" charset="0"/>
                <a:cs typeface="Times New Roman" panose="02020603050405020304" pitchFamily="18" charset="0"/>
              </a:rPr>
              <a:t> είναι οι πράξεις που επιφέρουν μια άμεση αλλαγή στο θεσμικό κυρίως περιβάλλον, όπως συμβαίνει με την </a:t>
            </a:r>
            <a:r>
              <a:rPr lang="el-GR" altLang="el-GR" sz="2400" b="1" dirty="0">
                <a:latin typeface="Times New Roman" panose="02020603050405020304" pitchFamily="18" charset="0"/>
                <a:cs typeface="Times New Roman" panose="02020603050405020304" pitchFamily="18" charset="0"/>
              </a:rPr>
              <a:t>πράξη καταδίκης, διορισμού, απόλυσης</a:t>
            </a:r>
            <a:r>
              <a:rPr lang="el-GR" altLang="el-GR" sz="2400" dirty="0">
                <a:latin typeface="Times New Roman" panose="02020603050405020304" pitchFamily="18" charset="0"/>
                <a:cs typeface="Times New Roman" panose="02020603050405020304" pitchFamily="18" charset="0"/>
              </a:rPr>
              <a:t>, πρδ. </a:t>
            </a:r>
            <a:r>
              <a:rPr lang="el-GR" altLang="el-GR" sz="2400" i="1" dirty="0">
                <a:latin typeface="Times New Roman" panose="02020603050405020304" pitchFamily="18" charset="0"/>
                <a:cs typeface="Times New Roman" panose="02020603050405020304" pitchFamily="18" charset="0"/>
              </a:rPr>
              <a:t>Καταδικάζεσαι σε ισόβια κάθειρξη</a:t>
            </a:r>
            <a:r>
              <a:rPr lang="el-GR" altLang="el-GR" sz="2400" dirty="0">
                <a:latin typeface="Times New Roman" panose="02020603050405020304" pitchFamily="18" charset="0"/>
                <a:cs typeface="Times New Roman" panose="02020603050405020304" pitchFamily="18" charset="0"/>
              </a:rPr>
              <a:t>.</a:t>
            </a:r>
          </a:p>
          <a:p>
            <a:endParaRPr lang="el-GR" altLang="el-GR" sz="2400" dirty="0">
              <a:latin typeface="Times New Roman" panose="02020603050405020304" pitchFamily="18" charset="0"/>
              <a:cs typeface="Times New Roman" panose="02020603050405020304" pitchFamily="18" charset="0"/>
            </a:endParaRPr>
          </a:p>
          <a:p>
            <a:pPr>
              <a:buNone/>
            </a:pPr>
            <a:endParaRPr lang="el-GR" altLang="el-GR" sz="2000" i="1" dirty="0">
              <a:latin typeface="Times New Roman" panose="02020603050405020304" pitchFamily="18" charset="0"/>
              <a:cs typeface="Times New Roman" panose="02020603050405020304" pitchFamily="18" charset="0"/>
            </a:endParaRPr>
          </a:p>
          <a:p>
            <a:endParaRPr lang="el-GR" altLang="el-GR" sz="2000" i="1" dirty="0">
              <a:latin typeface="Times New Roman" panose="02020603050405020304" pitchFamily="18" charset="0"/>
              <a:cs typeface="Times New Roman" panose="02020603050405020304" pitchFamily="18" charset="0"/>
            </a:endParaRPr>
          </a:p>
          <a:p>
            <a:endParaRPr lang="el-GR" alt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95536" y="0"/>
            <a:ext cx="8424936"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Κυριολεκτική πραγμάτωση </a:t>
            </a:r>
            <a:b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γλωσσικών πράξεων</a:t>
            </a: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anchor="t" anchorCtr="0" compatLnSpc="1"/>
          <a:lstStyle/>
          <a:p>
            <a:r>
              <a:rPr sz="2400" dirty="0">
                <a:latin typeface="Times New Roman" panose="02020603050405020304" pitchFamily="18" charset="0"/>
                <a:cs typeface="Times New Roman" panose="02020603050405020304" pitchFamily="18" charset="0"/>
              </a:rPr>
              <a:t>Η </a:t>
            </a:r>
            <a:r>
              <a:rPr sz="2400" b="1" dirty="0">
                <a:latin typeface="Times New Roman" panose="02020603050405020304" pitchFamily="18" charset="0"/>
                <a:cs typeface="Times New Roman" panose="02020603050405020304" pitchFamily="18" charset="0"/>
              </a:rPr>
              <a:t>γλωσσική πράξη</a:t>
            </a:r>
            <a:r>
              <a:rPr sz="2400" dirty="0">
                <a:latin typeface="Times New Roman" panose="02020603050405020304" pitchFamily="18" charset="0"/>
                <a:cs typeface="Times New Roman" panose="02020603050405020304" pitchFamily="18" charset="0"/>
              </a:rPr>
              <a:t> ενός κειμενικού αποσπάσματος προκύπτει από </a:t>
            </a:r>
            <a:r>
              <a:rPr sz="2400" b="1" dirty="0">
                <a:latin typeface="Times New Roman" panose="02020603050405020304" pitchFamily="18" charset="0"/>
                <a:cs typeface="Times New Roman" panose="02020603050405020304" pitchFamily="18" charset="0"/>
              </a:rPr>
              <a:t>τη</a:t>
            </a:r>
            <a:r>
              <a:rPr lang="el-GR" sz="2400" b="1" dirty="0">
                <a:latin typeface="Times New Roman" panose="02020603050405020304" pitchFamily="18" charset="0"/>
                <a:cs typeface="Times New Roman" panose="02020603050405020304" pitchFamily="18" charset="0"/>
              </a:rPr>
              <a:t>ν κατάλληλη πρόθεση και τη</a:t>
            </a:r>
            <a:r>
              <a:rPr lang="el-GR" sz="240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λειτουργική προσαρμογή του στο κατάλληλο περιβάλλον</a:t>
            </a:r>
            <a:r>
              <a:rPr sz="2400" dirty="0">
                <a:latin typeface="Times New Roman" panose="02020603050405020304" pitchFamily="18" charset="0"/>
                <a:cs typeface="Times New Roman" panose="02020603050405020304" pitchFamily="18" charset="0"/>
              </a:rPr>
              <a:t> (π.χ. η διαταγή προϋποθέτει εξουσία από αυτόν που την εκφέρει).</a:t>
            </a:r>
          </a:p>
          <a:p>
            <a:r>
              <a:rPr sz="2400" dirty="0">
                <a:latin typeface="Times New Roman" panose="02020603050405020304" pitchFamily="18" charset="0"/>
                <a:cs typeface="Times New Roman" panose="02020603050405020304" pitchFamily="18" charset="0"/>
              </a:rPr>
              <a:t>Προκειμένου να </a:t>
            </a:r>
            <a:r>
              <a:rPr sz="2400" b="1" dirty="0">
                <a:latin typeface="Times New Roman" panose="02020603050405020304" pitchFamily="18" charset="0"/>
                <a:cs typeface="Times New Roman" panose="02020603050405020304" pitchFamily="18" charset="0"/>
              </a:rPr>
              <a:t>προσανατολιστούν ευκρινώς οι αποδέκτες τους</a:t>
            </a:r>
            <a:r>
              <a:rPr sz="2400" dirty="0">
                <a:latin typeface="Times New Roman" panose="02020603050405020304" pitchFamily="18" charset="0"/>
                <a:cs typeface="Times New Roman" panose="02020603050405020304" pitchFamily="18" charset="0"/>
              </a:rPr>
              <a:t>, οι γλωσσικές πράξεις </a:t>
            </a:r>
            <a:r>
              <a:rPr sz="2400" dirty="0">
                <a:solidFill>
                  <a:srgbClr val="FF0000"/>
                </a:solidFill>
                <a:latin typeface="Times New Roman" panose="02020603050405020304" pitchFamily="18" charset="0"/>
                <a:cs typeface="Times New Roman" panose="02020603050405020304" pitchFamily="18" charset="0"/>
              </a:rPr>
              <a:t>συνδέονται συμβατικά και χαρακτηριστικά </a:t>
            </a:r>
            <a:r>
              <a:rPr sz="2400" dirty="0">
                <a:latin typeface="Times New Roman" panose="02020603050405020304" pitchFamily="18" charset="0"/>
                <a:cs typeface="Times New Roman" panose="02020603050405020304" pitchFamily="18" charset="0"/>
              </a:rPr>
              <a:t>με συγκεκριμένα γραμματικοσυντακτικά μέσα που «εξυπηρετούν» την επιτυχή επιτέλεσή τους.</a:t>
            </a:r>
          </a:p>
          <a:p>
            <a:pPr lvl="1"/>
            <a:r>
              <a:rPr sz="2400" dirty="0" err="1">
                <a:latin typeface="Times New Roman" panose="02020603050405020304" pitchFamily="18" charset="0"/>
                <a:cs typeface="Times New Roman" panose="02020603050405020304" pitchFamily="18" charset="0"/>
              </a:rPr>
              <a:t>Ενδεικτικά</a:t>
            </a:r>
            <a:r>
              <a:rPr sz="2400" dirty="0">
                <a:latin typeface="Times New Roman" panose="02020603050405020304" pitchFamily="18" charset="0"/>
                <a:cs typeface="Times New Roman" panose="02020603050405020304" pitchFamily="18" charset="0"/>
              </a:rPr>
              <a:t>:</a:t>
            </a:r>
          </a:p>
          <a:p>
            <a:r>
              <a:rPr sz="2400" dirty="0">
                <a:latin typeface="Times New Roman" panose="02020603050405020304" pitchFamily="18" charset="0"/>
                <a:cs typeface="Times New Roman" panose="02020603050405020304" pitchFamily="18" charset="0"/>
              </a:rPr>
              <a:t>Η </a:t>
            </a:r>
            <a:r>
              <a:rPr sz="2400" u="sng" dirty="0">
                <a:latin typeface="Times New Roman" panose="02020603050405020304" pitchFamily="18" charset="0"/>
                <a:cs typeface="Times New Roman" panose="02020603050405020304" pitchFamily="18" charset="0"/>
              </a:rPr>
              <a:t>προστακτική έγκλιση</a:t>
            </a:r>
            <a:r>
              <a:rPr sz="2400" dirty="0">
                <a:latin typeface="Times New Roman" panose="02020603050405020304" pitchFamily="18" charset="0"/>
                <a:cs typeface="Times New Roman" panose="02020603050405020304" pitchFamily="18" charset="0"/>
              </a:rPr>
              <a:t> χαρακτηρίζει συνήθως την πραγμάτωση ενός εκφωνήματος ως </a:t>
            </a:r>
            <a:r>
              <a:rPr sz="2400" b="1" dirty="0">
                <a:latin typeface="Times New Roman" panose="02020603050405020304" pitchFamily="18" charset="0"/>
                <a:cs typeface="Times New Roman" panose="02020603050405020304" pitchFamily="18" charset="0"/>
              </a:rPr>
              <a:t>προσταγή, διαταγή, αίτηση </a:t>
            </a:r>
            <a:r>
              <a:rPr sz="2400" dirty="0">
                <a:latin typeface="Times New Roman" panose="02020603050405020304" pitchFamily="18" charset="0"/>
                <a:cs typeface="Times New Roman" panose="02020603050405020304" pitchFamily="18" charset="0"/>
              </a:rPr>
              <a:t>κ.ο.κ. (+ β’ πρόσωπο)</a:t>
            </a:r>
          </a:p>
          <a:p>
            <a:pPr>
              <a:buNone/>
            </a:pP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Η </a:t>
            </a:r>
            <a:r>
              <a:rPr sz="2400" u="sng" dirty="0">
                <a:latin typeface="Times New Roman" panose="02020603050405020304" pitchFamily="18" charset="0"/>
                <a:cs typeface="Times New Roman" panose="02020603050405020304" pitchFamily="18" charset="0"/>
              </a:rPr>
              <a:t>οριστική</a:t>
            </a:r>
            <a:r>
              <a:rPr sz="2400" dirty="0">
                <a:latin typeface="Times New Roman" panose="02020603050405020304" pitchFamily="18" charset="0"/>
                <a:cs typeface="Times New Roman" panose="02020603050405020304" pitchFamily="18" charset="0"/>
              </a:rPr>
              <a:t> σημαδεύει ένα εκφώνημα ως </a:t>
            </a:r>
            <a:r>
              <a:rPr sz="2400" b="1" dirty="0">
                <a:latin typeface="Times New Roman" panose="02020603050405020304" pitchFamily="18" charset="0"/>
                <a:cs typeface="Times New Roman" panose="02020603050405020304" pitchFamily="18" charset="0"/>
              </a:rPr>
              <a:t>βεβαίωση, δήλωση, ισχυρισμό</a:t>
            </a:r>
            <a:r>
              <a:rPr sz="2400" dirty="0">
                <a:latin typeface="Times New Roman" panose="02020603050405020304" pitchFamily="18" charset="0"/>
                <a:cs typeface="Times New Roman" panose="02020603050405020304" pitchFamily="18" charset="0"/>
              </a:rPr>
              <a:t> κ.ο.κ. (+ γ’ πρόσωπο)</a:t>
            </a:r>
          </a:p>
          <a:p>
            <a:pPr lvl="1"/>
            <a:endParaRP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49</TotalTime>
  <Words>3368</Words>
  <Application>Microsoft Office PowerPoint</Application>
  <PresentationFormat>Προβολή στην οθόνη (4:3)</PresentationFormat>
  <Paragraphs>284</Paragraphs>
  <Slides>37</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37</vt:i4>
      </vt:variant>
    </vt:vector>
  </HeadingPairs>
  <TitlesOfParts>
    <vt:vector size="45" baseType="lpstr">
      <vt:lpstr>Arial</vt:lpstr>
      <vt:lpstr>Calibri</vt:lpstr>
      <vt:lpstr>Corbel</vt:lpstr>
      <vt:lpstr>Times New Roman</vt:lpstr>
      <vt:lpstr>Wingdings</vt:lpstr>
      <vt:lpstr>Wingdings 2</vt:lpstr>
      <vt:lpstr>Wingdings 3</vt:lpstr>
      <vt:lpstr>Λειτουργική μονάδα</vt:lpstr>
      <vt:lpstr>Κειμενογλωσσολογία 12ο μάθημα  </vt:lpstr>
      <vt:lpstr>Κριτήρια κειμενικότητας (Beaugrande και Dressler 1981)</vt:lpstr>
      <vt:lpstr> Προθετικότητα και Περιστασιακότητα: Εισαγωγικές παρατηρήσεις  </vt:lpstr>
      <vt:lpstr>Κειμενικές λειτουργίες</vt:lpstr>
      <vt:lpstr>Υποδιαιρέσεις βουλητικής λειτουργίας </vt:lpstr>
      <vt:lpstr> Γλωσσικές πράξεις </vt:lpstr>
      <vt:lpstr>Κατηγορίες γλωσσικών πράξεων σύμφωνα με τον Searle</vt:lpstr>
      <vt:lpstr>Κατηγορίες γλωσσικών πράξεων σύμφωνα με τον Searle</vt:lpstr>
      <vt:lpstr>Κυριολεκτική πραγμάτωση  γλωσσικών πράξεων</vt:lpstr>
      <vt:lpstr>Κυριολεκτική πραγμάτωση  γλωσσικών πράξεων</vt:lpstr>
      <vt:lpstr>Πλάγια πραγμάτωση  γλωσσικών πράξεων</vt:lpstr>
      <vt:lpstr> Προθετικότητα και συνεκτικότητα  </vt:lpstr>
      <vt:lpstr>Προθετικότητα και συνεκτικότητα</vt:lpstr>
      <vt:lpstr>Προθετικότητα και συνεκτικότητα</vt:lpstr>
      <vt:lpstr>Κριτήρια κειμενικότητας (Beaugrande και Dressler 1981)</vt:lpstr>
      <vt:lpstr>Διακειμενικότητα</vt:lpstr>
      <vt:lpstr>    Διακειμενικότητα   </vt:lpstr>
      <vt:lpstr>Παρουσίαση του PowerPoint</vt:lpstr>
      <vt:lpstr>    Διακειμενικότητα   </vt:lpstr>
      <vt:lpstr>Διακειμενικότητα</vt:lpstr>
      <vt:lpstr>Διακειμενικότητα</vt:lpstr>
      <vt:lpstr> Αφήγηση  </vt:lpstr>
      <vt:lpstr> Δομή αφήγησης (Labov &amp;Waletzky 1967) </vt:lpstr>
      <vt:lpstr>Δομή αφήγησης</vt:lpstr>
      <vt:lpstr>Δομή αφήγησης</vt:lpstr>
      <vt:lpstr>Ο ρόλος του αφηγητή</vt:lpstr>
      <vt:lpstr>Παρουσίαση του PowerPoint</vt:lpstr>
      <vt:lpstr>Ο ρόλος του αφηγητή</vt:lpstr>
      <vt:lpstr> Επικοινωνιακές περιστάσεις </vt:lpstr>
      <vt:lpstr> Γλωσσικά μέσα (Georgakopoulou 1997) </vt:lpstr>
      <vt:lpstr>    Περιγραφή   </vt:lpstr>
      <vt:lpstr> Επιχειρηματολογία </vt:lpstr>
      <vt:lpstr>Το μοντέλο του Toulmin (1958) </vt:lpstr>
      <vt:lpstr> Λογοτεχνία </vt:lpstr>
      <vt:lpstr> Αποδεκτότητα </vt:lpstr>
      <vt:lpstr>Αποδεκτότητα</vt:lpstr>
      <vt:lpstr>Σας 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Κειμενογλωσσολογία 1ο μάθημα</dc:title>
  <dc:creator>Μάγια</dc:creator>
  <cp:lastModifiedBy>Αρχάκης Αργύρης</cp:lastModifiedBy>
  <cp:revision>515</cp:revision>
  <dcterms:created xsi:type="dcterms:W3CDTF">2015-09-10T19:01:01Z</dcterms:created>
  <dcterms:modified xsi:type="dcterms:W3CDTF">2023-12-18T08:34:22Z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0777C42549B641D49200F2A0C6188094_13</vt:lpwstr>
  </property>
  <property fmtid="{D5CDD505-2E9C-101B-9397-08002B2CF9AE}" pid="3" name="KSOProductBuildVer">
    <vt:lpwstr>1033-12.2.0.13306</vt:lpwstr>
  </property>
</Properties>
</file>