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342" r:id="rId3"/>
    <p:sldId id="344" r:id="rId4"/>
    <p:sldId id="346" r:id="rId5"/>
    <p:sldId id="353" r:id="rId6"/>
    <p:sldId id="375" r:id="rId7"/>
    <p:sldId id="357" r:id="rId8"/>
    <p:sldId id="376" r:id="rId9"/>
    <p:sldId id="356" r:id="rId10"/>
    <p:sldId id="377" r:id="rId11"/>
    <p:sldId id="358" r:id="rId12"/>
    <p:sldId id="359" r:id="rId13"/>
    <p:sldId id="360" r:id="rId14"/>
    <p:sldId id="378" r:id="rId15"/>
    <p:sldId id="361" r:id="rId16"/>
    <p:sldId id="362" r:id="rId17"/>
    <p:sldId id="363" r:id="rId18"/>
    <p:sldId id="364" r:id="rId19"/>
    <p:sldId id="365" r:id="rId20"/>
    <p:sldId id="366" r:id="rId21"/>
    <p:sldId id="396" r:id="rId22"/>
    <p:sldId id="397" r:id="rId23"/>
    <p:sldId id="370" r:id="rId24"/>
    <p:sldId id="371" r:id="rId25"/>
    <p:sldId id="373" r:id="rId26"/>
    <p:sldId id="374" r:id="rId27"/>
    <p:sldId id="270" r:id="rId28"/>
  </p:sldIdLst>
  <p:sldSz cx="9144000" cy="6858000" type="screen4x3"/>
  <p:notesSz cx="6858000" cy="9144000"/>
  <p:defaultTextStyle>
    <a:defPPr>
      <a:defRPr lang="el-G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94B"/>
    <a:srgbClr val="A3FA9C"/>
    <a:srgbClr val="AAE3FC"/>
    <a:srgbClr val="FCB2CE"/>
    <a:srgbClr val="D5ABFF"/>
    <a:srgbClr val="CC99FF"/>
    <a:srgbClr val="047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150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CE1CBFF-5B29-483F-9D18-D8646E4E8958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11/12/2023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Kλικ για επεξεργασία των στυλ του υποδείγματος</a:t>
            </a:r>
          </a:p>
          <a:p>
            <a:pPr lvl="1"/>
            <a:r>
              <a:rPr dirty="0"/>
              <a:t>Δεύτερου επιπέδου</a:t>
            </a:r>
          </a:p>
          <a:p>
            <a:pPr lvl="2"/>
            <a:r>
              <a:rPr dirty="0"/>
              <a:t>Τρίτου επιπέδου</a:t>
            </a:r>
          </a:p>
          <a:p>
            <a:pPr lvl="3"/>
            <a:r>
              <a:rPr dirty="0"/>
              <a:t>Τέταρτου επιπέδου</a:t>
            </a:r>
          </a:p>
          <a:p>
            <a:pPr lvl="4"/>
            <a:r>
              <a:rPr dirty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l-GR" altLang="el-GR" sz="1200" dirty="0">
                <a:latin typeface="Calibri" panose="020F0502020204030204" pitchFamily="34" charset="0"/>
              </a:rPr>
              <a:t>‹#›</a:t>
            </a:fld>
            <a:endParaRPr lang="el-GR" altLang="el-GR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- Ορθογώνιο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ctrTitle" hasCustomPrompt="1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 hasCustomPrompt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12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95645FB-BBEB-4F6E-A004-FDD3FA543459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11/12/2023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l-GR" altLang="el-GR" dirty="0">
                <a:solidFill>
                  <a:srgbClr val="FFFFFF"/>
                </a:solidFill>
                <a:latin typeface="Corbel" panose="020B0503020204020204" pitchFamily="34" charset="0"/>
              </a:rPr>
              <a:t>‹#›</a:t>
            </a:fld>
            <a:endParaRPr lang="el-GR" altLang="el-GR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FFF9F4-3907-461C-A945-92C8251E2E0B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11/12/2023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l-GR" altLang="el-GR" dirty="0"/>
              <a:t>‹#›</a:t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invGray">
          <a:xfrm>
            <a:off x="6599238" y="0"/>
            <a:ext cx="46038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- Ορθογώνιο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 hasCustomPrompt="1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2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F07CD32-5778-456A-AED5-7963B793C07E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11/12/2023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376988"/>
            <a:ext cx="3836988" cy="365125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l-GR" altLang="el-GR" dirty="0">
                <a:latin typeface="Corbel" panose="020B0503020204020204" pitchFamily="34" charset="0"/>
              </a:rPr>
              <a:t>‹#›</a:t>
            </a:fld>
            <a:endParaRPr lang="el-GR" altLang="el-GR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FFF9F4-3907-461C-A945-92C8251E2E0B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11/12/2023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l-GR" altLang="el-GR" dirty="0"/>
              <a:t>‹#›</a:t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- Ορθογώνιο"/>
          <p:cNvSpPr/>
          <p:nvPr/>
        </p:nvSpPr>
        <p:spPr bwMode="invGray">
          <a:xfrm>
            <a:off x="0" y="2601913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12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9EF334D-09C3-41D3-8171-5DE4915967A7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11/12/2023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l-GR" altLang="el-GR" dirty="0">
                <a:solidFill>
                  <a:srgbClr val="FFFFFF"/>
                </a:solidFill>
                <a:latin typeface="Corbel" panose="020B0503020204020204" pitchFamily="34" charset="0"/>
              </a:rPr>
              <a:t>‹#›</a:t>
            </a:fld>
            <a:endParaRPr lang="el-GR" altLang="el-GR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 hasCustomPrompt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 hasCustomPrompt="1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FFF9F4-3907-461C-A945-92C8251E2E0B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11/12/2023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l-GR" altLang="el-GR" dirty="0"/>
              <a:t>‹#›</a:t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 hasCustomPrompt="1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 hasCustomPrompt="1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FFF9F4-3907-461C-A945-92C8251E2E0B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11/12/2023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l-GR" altLang="el-GR" dirty="0"/>
              <a:t>‹#›</a:t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FFF9F4-3907-461C-A945-92C8251E2E0B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11/12/2023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l-GR" altLang="el-GR" dirty="0"/>
              <a:t>‹#›</a:t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4D5D4F-54B1-4486-BA99-DAA56FF515DE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11/12/2023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3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l-GR" altLang="el-GR" dirty="0">
                <a:latin typeface="Corbel" panose="020B0503020204020204" pitchFamily="34" charset="0"/>
              </a:rPr>
              <a:t>‹#›</a:t>
            </a:fld>
            <a:endParaRPr lang="el-GR" altLang="el-GR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invGray">
          <a:xfrm>
            <a:off x="2855913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- Ορθογώνιο"/>
          <p:cNvSpPr/>
          <p:nvPr/>
        </p:nvSpPr>
        <p:spPr bwMode="invGray">
          <a:xfrm>
            <a:off x="2855913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 hasCustomPrompt="1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12" name="4 - Θέση ημερομηνίας"/>
          <p:cNvSpPr>
            <a:spLocks noGrp="1"/>
          </p:cNvSpPr>
          <p:nvPr>
            <p:ph type="dt" sz="half" idx="1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9E3A4D-5A5E-402D-B7B5-E97C7778B114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11/12/2023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5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6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l-GR" altLang="el-GR" dirty="0">
                <a:latin typeface="Corbel" panose="020B0503020204020204" pitchFamily="34" charset="0"/>
              </a:rPr>
              <a:t>‹#›</a:t>
            </a:fld>
            <a:endParaRPr lang="el-GR" altLang="el-GR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2855913" y="0"/>
            <a:ext cx="46038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- Ορθογώνιο"/>
          <p:cNvSpPr/>
          <p:nvPr/>
        </p:nvSpPr>
        <p:spPr bwMode="invGray">
          <a:xfrm>
            <a:off x="2855913" y="0"/>
            <a:ext cx="46038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 hasCustomPrompt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vert="horz" wrap="square" lIns="54864" tIns="9144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 hasCustomPrompt="1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12" name="4 - Θέση ημερομηνίας"/>
          <p:cNvSpPr>
            <a:spLocks noGrp="1"/>
          </p:cNvSpPr>
          <p:nvPr>
            <p:ph type="dt" sz="half" idx="12"/>
          </p:nvPr>
        </p:nvSpPr>
        <p:spPr>
          <a:xfrm>
            <a:off x="165100" y="1169988"/>
            <a:ext cx="2522538" cy="201613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6CBED2-645B-46E6-8B35-B62C246DFDA3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11/12/2023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5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035300" y="1169988"/>
            <a:ext cx="5194300" cy="201613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6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339138" y="1169988"/>
            <a:ext cx="733425" cy="201613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l-GR" altLang="el-GR" dirty="0">
                <a:latin typeface="Corbel" panose="020B0503020204020204" pitchFamily="34" charset="0"/>
              </a:rPr>
              <a:t>‹#›</a:t>
            </a:fld>
            <a:endParaRPr lang="el-GR" altLang="el-GR" dirty="0">
              <a:latin typeface="Corbel" panose="020B0503020204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- Ορθογώνιο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/>
            <a:r>
              <a:rPr dirty="0"/>
              <a:t>Kλικ για επεξεργασία του τίτλου</a:t>
            </a:r>
            <a:endParaRPr lang="en-US" altLang="x-none" dirty="0"/>
          </a:p>
        </p:txBody>
      </p:sp>
      <p:sp>
        <p:nvSpPr>
          <p:cNvPr id="1029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</a:ln>
        </p:spPr>
        <p:txBody>
          <a:bodyPr lIns="54864" tIns="91440"/>
          <a:lstStyle/>
          <a:p>
            <a:pPr lvl="0"/>
            <a:r>
              <a:rPr lang="el-GR" altLang="el-GR" dirty="0"/>
              <a:t>Kλικ για επεξεργασία των στυλ του υποδείγματος</a:t>
            </a:r>
          </a:p>
          <a:p>
            <a:pPr lvl="1"/>
            <a:r>
              <a:rPr lang="el-GR" altLang="el-GR" dirty="0"/>
              <a:t>Δεύτερου επιπέδου</a:t>
            </a:r>
          </a:p>
          <a:p>
            <a:pPr lvl="2"/>
            <a:r>
              <a:rPr lang="el-GR" altLang="el-GR" dirty="0"/>
              <a:t>Τρίτου επιπέδου</a:t>
            </a:r>
          </a:p>
          <a:p>
            <a:pPr lvl="3"/>
            <a:r>
              <a:rPr lang="el-GR" altLang="el-GR" dirty="0"/>
              <a:t>Τέταρτου επιπέδου</a:t>
            </a:r>
          </a:p>
          <a:p>
            <a:pPr lvl="4"/>
            <a:r>
              <a:rPr lang="el-GR" altLang="el-GR" dirty="0"/>
              <a:t>Πέμπτου επιπέδου</a:t>
            </a:r>
            <a:endParaRPr lang="en-US" altLang="el-GR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FFF9F4-3907-461C-A945-92C8251E2E0B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11/12/2023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>
            <a:lvl1pPr algn="r">
              <a:defRPr sz="1200">
                <a:solidFill>
                  <a:srgbClr val="3F3F3F"/>
                </a:solidFill>
                <a:latin typeface="Corbel" panose="020B0503020204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l-GR" altLang="el-GR" dirty="0"/>
              <a:t>‹#›</a:t>
            </a:fld>
            <a:endParaRPr lang="el-GR" altLang="el-GR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66AF6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9pPr>
    </p:titleStyle>
    <p:bodyStyle>
      <a:lvl1pPr marL="438150" indent="-319405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80" indent="-228600" algn="l" rtl="0" eaLnBrk="0" fontAlgn="base" hangingPunct="0">
        <a:spcBef>
          <a:spcPct val="20000"/>
        </a:spcBef>
        <a:spcAft>
          <a:spcPct val="0"/>
        </a:spcAft>
        <a:buClr>
          <a:srgbClr val="A8CDD7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880" algn="l" rtl="0" eaLnBrk="0" fontAlgn="base" hangingPunct="0">
        <a:spcBef>
          <a:spcPct val="20000"/>
        </a:spcBef>
        <a:spcAft>
          <a:spcPct val="0"/>
        </a:spcAft>
        <a:buClr>
          <a:srgbClr val="C0BEAF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880" algn="l" rtl="0" eaLnBrk="0" fontAlgn="base" hangingPunct="0">
        <a:spcBef>
          <a:spcPct val="20000"/>
        </a:spcBef>
        <a:spcAft>
          <a:spcPct val="0"/>
        </a:spcAft>
        <a:buClr>
          <a:srgbClr val="CEC597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505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30095" indent="-182880" algn="l" rtl="0" eaLnBrk="1" latinLnBrk="0" hangingPunct="1">
        <a:spcBef>
          <a:spcPct val="20000"/>
        </a:spcBef>
        <a:buClr>
          <a:schemeClr val="accent2"/>
        </a:buClr>
        <a:buFont typeface="Wingdings 2" panose="05020102010507070707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390" indent="-182880" algn="l" rtl="0" eaLnBrk="1" latinLnBrk="0" hangingPunct="1">
        <a:spcBef>
          <a:spcPct val="20000"/>
        </a:spcBef>
        <a:buClr>
          <a:schemeClr val="accent3"/>
        </a:buClr>
        <a:buFont typeface="Wingdings 2" panose="05020102010507070707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fo.gr/articles/greece_articles/12198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 hasCustomPrompt="1"/>
          </p:nvPr>
        </p:nvSpPr>
        <p:spPr>
          <a:xfrm>
            <a:off x="683568" y="1628800"/>
            <a:ext cx="8077200" cy="1673352"/>
          </a:xfrm>
          <a:noFill/>
          <a:ln>
            <a:noFill/>
          </a:ln>
          <a:effectLst/>
          <a:sp3d prstMaterial="plastic"/>
        </p:spPr>
        <p:txBody>
          <a:bodyPr vert="horz" lIns="91440" tIns="0" rIns="45720" bIns="0" rtlCol="0" anchor="t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Κειμενογλωσσολογία</a:t>
            </a:r>
            <a:br>
              <a:rPr kumimoji="0" lang="el-GR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</a:t>
            </a:r>
            <a:r>
              <a:rPr kumimoji="0" lang="el-GR" sz="2200" b="1" i="0" u="none" strike="noStrike" kern="1200" cap="none" spc="0" normalizeH="0" baseline="3000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</a:t>
            </a: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μάθημα </a:t>
            </a:r>
            <a:br>
              <a:rPr kumimoji="0" lang="el-GR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el-GR" sz="47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4500" b="1" i="0" u="none" strike="noStrike" kern="1200" cap="none" spc="0" normalizeH="0" baseline="0" noProof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5" name="Θέση περιεχομένου 4" descr="Εικόνα που περιέχει κείμενο&#10;&#10;Περιγραφή που δημιουργήθηκε αυτόματα"/>
          <p:cNvPicPr>
            <a:picLocks noGrp="1" noChangeAspect="1"/>
          </p:cNvPicPr>
          <p:nvPr>
            <p:ph idx="1" hasCustomPrompt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155575"/>
            <a:ext cx="5976937" cy="650398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79512" y="0"/>
            <a:ext cx="8640960" cy="1441368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Κριτήρια </a:t>
            </a: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κειμενικότητας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Beaugrande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και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Dressler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1981)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9144000" cy="5373688"/>
          </a:xfrm>
        </p:spPr>
        <p:txBody>
          <a:bodyPr vert="horz" wrap="square" lIns="54864" tIns="91440" rIns="91440" bIns="45720" numCol="1" rtlCol="0" anchor="t" anchorCtr="0" compatLnSpc="1"/>
          <a:lstStyle/>
          <a:p>
            <a:pPr eaLnBrk="1" hangingPunct="1">
              <a:lnSpc>
                <a:spcPct val="90000"/>
              </a:lnSpc>
              <a:buNone/>
            </a:pPr>
            <a:endParaRPr lang="en-US" alt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Συνοχή,</a:t>
            </a:r>
            <a:endParaRPr lang="en-US" alt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πληροφορητικότητα,</a:t>
            </a:r>
            <a:endParaRPr lang="en-US" alt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συνεκτικότητα,</a:t>
            </a:r>
            <a:endParaRPr lang="en-US" alt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προθετικότητα</a:t>
            </a:r>
            <a:r>
              <a:rPr lang="en-US" altLang="x-non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και περιστασιακότητα </a:t>
            </a:r>
            <a:endParaRPr lang="en-US" altLang="x-none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διακειμενικότητα,</a:t>
            </a:r>
            <a:endParaRPr lang="en-US" alt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αποδεκτότητα.</a:t>
            </a:r>
            <a:endParaRPr lang="en-US" alt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Corbel" panose="020B0503020204020204" pitchFamily="34" charset="0"/>
              <a:buAutoNum type="arabicPeriod"/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κριτήρια αυτά θεωρούμε ότι συμβάλλουν στη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συνειδητοποίηση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 τρόπου 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οργάνωσης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σύστασης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κατανόησης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ενός κειμένου, νοούμενου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ΟΧΙ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ως απλής συμπαράθεσης προτάσεων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αλλά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ως ενότητας λόγου με λειτουργικό χαρακτήρα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buNone/>
            </a:pPr>
            <a:endParaRPr sz="2000" dirty="0">
              <a:solidFill>
                <a:srgbClr val="59595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323528" y="0"/>
            <a:ext cx="8568952" cy="1484784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l-G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Προθετικότητα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και </a:t>
            </a:r>
            <a:r>
              <a:rPr kumimoji="0" lang="el-G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Περιστασιακότητα</a:t>
            </a: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b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Εισαγωγικές παρατηρήσεις</a:t>
            </a: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el-GR" sz="45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36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526540"/>
            <a:ext cx="9093200" cy="5297170"/>
          </a:xfrm>
        </p:spPr>
        <p:txBody>
          <a:bodyPr vert="horz" wrap="square" lIns="54864" tIns="91440" rIns="91440" bIns="45720" numCol="1" anchor="t" anchorCtr="0" compatLnSpc="1"/>
          <a:lstStyle/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Έχοντας μεταβεί από τη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συνοχή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την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πληροφοριακή δομή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στην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συνεκτικότητα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κινούμαστε πλέον 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πέρα από τη </a:t>
            </a:r>
            <a:r>
              <a:rPr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ρητή κειμενική επιφάνεια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Στη συνέχεια:</a:t>
            </a:r>
          </a:p>
          <a:p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rbel" panose="020B0503020204020204" pitchFamily="34" charset="0"/>
              <a:buAutoNum type="arabicPeriod"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εστιάζουμε την προσοχή μας στην </a:t>
            </a:r>
            <a:r>
              <a:rPr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επικοινωνιακή πρόθεση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του πομπού (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προθετικότητα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δηλαδή σε 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αυτά που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επιδιώκει να </a:t>
            </a:r>
            <a:r>
              <a:rPr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επιτύχει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 τα κειμενικά του μηνύματα</a:t>
            </a:r>
          </a:p>
          <a:p>
            <a:pPr>
              <a:buFont typeface="Corbel" panose="020B0503020204020204" pitchFamily="34" charset="0"/>
              <a:buAutoNum type="arabicPeriod"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προσδιορίζουμε τον τρόπο με τον οποίο 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λειτουργούν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κειμενικά μηνύματα, σε σχέση πάντα με ένα </a:t>
            </a:r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υλικό</a:t>
            </a:r>
            <a:r>
              <a:rPr 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κοινωνικό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πλαίσιο συμφραζομένων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περιστασιακότητα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323528" y="0"/>
            <a:ext cx="8568952" cy="1412776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Κειμενικές</a:t>
            </a:r>
            <a: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λειτουργίες με βάση τους παράγοντες επικοινωνίας</a:t>
            </a:r>
          </a:p>
        </p:txBody>
      </p:sp>
      <p:sp>
        <p:nvSpPr>
          <p:cNvPr id="21507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107950" y="1844675"/>
            <a:ext cx="8928100" cy="4679950"/>
          </a:xfrm>
        </p:spPr>
        <p:txBody>
          <a:bodyPr vert="horz" wrap="square" lIns="54864" tIns="91440" rIns="91440" bIns="45720" anchor="t" anchorCtr="0"/>
          <a:lstStyle/>
          <a:p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ΠΟΜΠΟΣ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αυτός που στέλνει το μήνυμα.</a:t>
            </a:r>
          </a:p>
          <a:p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ΔΕΚΤΗΣ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αυτός στον οποίο αποστέλλεται το μήνυμα.</a:t>
            </a:r>
          </a:p>
          <a:p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ΚΑΝΑΛΙ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ο αγωγός μέσω του οποίου μεταδίδεται το μήνυμα (λ.χ. ηχητικά κύματα, γραφικά σχήματα).</a:t>
            </a:r>
          </a:p>
          <a:p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ΜΟΡΦΗ ΜΗΝΥΜΑΤΟΣ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οι γραμματικές και λεξικές επιλογές του πομπού (πρβλ. «Ο Γιώργος έγραψε το βιβλίο» </a:t>
            </a:r>
            <a:r>
              <a:rPr lang="en-US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«Το εγχειρίδιο συντάχτηκε από τον κύριο Γεωργίου»).</a:t>
            </a:r>
          </a:p>
          <a:p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ΣΗΜΑΣΙΑ ΜΗΝΥΜΑΤΟΣ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οι πληροφορίες που μεταδίδονται από τον πομπό.</a:t>
            </a:r>
          </a:p>
          <a:p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ΚΩΔΙΚΑΣ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η συγκεκριμένη γλώσσα με τη γραμματική και το λεξικό της οποίας κωδικοποιείται η σημασία ενός μηνύματος</a:t>
            </a:r>
            <a:r>
              <a:rPr lang="en-US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στη μορφή του μηνύματος.</a:t>
            </a:r>
            <a:endParaRPr lang="el-GR" altLang="el-G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323528" y="0"/>
            <a:ext cx="8568952" cy="1412776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Κειμενικές</a:t>
            </a:r>
            <a: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λειτουργίες με βάση τους παράγοντες επικοινωνίας</a:t>
            </a:r>
          </a:p>
        </p:txBody>
      </p:sp>
      <p:sp>
        <p:nvSpPr>
          <p:cNvPr id="22531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1042988" y="2708275"/>
            <a:ext cx="7273925" cy="2881313"/>
          </a:xfrm>
        </p:spPr>
        <p:txBody>
          <a:bodyPr vert="horz" wrap="square" lIns="54864" tIns="91440" rIns="91440" bIns="45720" anchor="t" anchorCtr="0"/>
          <a:lstStyle/>
          <a:p>
            <a:pPr marL="117475" indent="0">
              <a:buNone/>
            </a:pPr>
            <a:r>
              <a:rPr lang="el-GR" altLang="el-G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Καθένας από τους παραπάνω παράγοντες συνδέεται με μία </a:t>
            </a:r>
            <a:r>
              <a:rPr lang="el-GR" alt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κειμενική λειτουργία</a:t>
            </a:r>
            <a:r>
              <a:rPr lang="el-GR" altLang="el-G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η οποία μπορεί να εντοπιστεί στο μεταδιδόμενο κείμενο </a:t>
            </a:r>
            <a:r>
              <a:rPr lang="el-GR" alt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αυτούσια ή εξειδικευμένη</a:t>
            </a:r>
            <a:endParaRPr lang="el-GR" alt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323528" y="0"/>
            <a:ext cx="8496944" cy="1408175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Κειμενικές</a:t>
            </a:r>
            <a:r>
              <a:rPr kumimoji="0" lang="el-GR" sz="45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λειτουργίες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269365"/>
            <a:ext cx="9144000" cy="5619115"/>
          </a:xfrm>
        </p:spPr>
        <p:txBody>
          <a:bodyPr vert="horz" wrap="square" lIns="54864" tIns="91440" rIns="91440" bIns="45720" numCol="1" anchor="t" anchorCtr="0" compatLnSpc="1"/>
          <a:lstStyle/>
          <a:p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ΕΚΦΡΑΣΤΙΚΗ: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Αφορά τον πομπό και δηλώνει τη στάση του προς το μεταδιδόμενο μήνυμα [πρβλ. αξιολογήσεις λ.χ. «υπέροχο»]</a:t>
            </a:r>
          </a:p>
          <a:p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ΒΟΥΛΗΤΙΚΗ: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Αφορά το δέκτη και επιδιώκει να επηρεάσει και να προσανατολίσει τη συμπεριφορά του [πρβλ. προστακτική λ.χ. «Σταμάτα!»]</a:t>
            </a:r>
          </a:p>
          <a:p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ΦΑΤΙΚΗ: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Ανοίγει το κανάλι της επικοινωνίας, το διατηρεί ανοικτό ή το κλείνει [πρβλ. «ναι ναι», «χμ χμ» κατά την εξέλιξή της]</a:t>
            </a:r>
          </a:p>
          <a:p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ΠΟΙΗΤΙΚΗ: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Αφορά τη μορφή του μηνύματος η οποία προβάλλεται εμφατικά [πρβλ. διαφημίσεις λ.χ. το «π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ει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νακοθήκη»]</a:t>
            </a:r>
          </a:p>
          <a:p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ΑΝΑΦΟΡΙΚΗ: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Αφορά τη μετάδοση περιγραφών και πληροφοριών για τον κόσμο [πρβλ. τη χρήση του τρίτου προσώπου στον ενεστώτα]</a:t>
            </a:r>
          </a:p>
          <a:p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ΜΕΤΑΓΛΩΣΣΙΚΗ: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Αφορά τον κώδικα καθεαυτό. Με τη λειτουργία αυτή επιδιώκονται προσδιορισμοί της μορφής ή της σημασίας του μηνύματος [πρβλ. «Πώς προφέρεται αυτή η λέξη;», «Τι σημαίνει αυτή η λέξη;»]</a:t>
            </a:r>
            <a:endParaRPr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dirty="0"/>
          </a:p>
          <a:p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Υποδιαιρέσεις βουλητικής λειτουργίας</a:t>
            </a:r>
            <a:br>
              <a:rPr kumimoji="0" lang="el-GR" sz="4800" b="1" i="1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el-GR" sz="45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8964613" cy="5373688"/>
          </a:xfrm>
        </p:spPr>
        <p:txBody>
          <a:bodyPr vert="horz" wrap="square" lIns="54864" tIns="91440" rIns="91440" bIns="45720" numCol="1" anchor="t" anchorCtr="0" compatLnSpc="1"/>
          <a:lstStyle/>
          <a:p>
            <a:pPr marL="574675" indent="-457200">
              <a:buFont typeface="Corbel" panose="020B0503020204020204" pitchFamily="34" charset="0"/>
              <a:buAutoNum type="arabicPeriod"/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Προειδοποιήσεις</a:t>
            </a:r>
          </a:p>
          <a:p>
            <a:pPr marL="574675" indent="-457200">
              <a:buFont typeface="Corbel" panose="020B0503020204020204" pitchFamily="34" charset="0"/>
              <a:buAutoNum type="arabicPeriod"/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Προσταγές</a:t>
            </a:r>
          </a:p>
          <a:p>
            <a:pPr marL="574675" indent="-457200">
              <a:buFont typeface="Corbel" panose="020B0503020204020204" pitchFamily="34" charset="0"/>
              <a:buAutoNum type="arabicPeriod"/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Παρακλήσεις</a:t>
            </a:r>
          </a:p>
          <a:p>
            <a:pPr marL="574675" indent="-457200">
              <a:buFont typeface="Corbel" panose="020B0503020204020204" pitchFamily="34" charset="0"/>
              <a:buAutoNum type="arabicPeriod"/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Προσευχές</a:t>
            </a:r>
          </a:p>
          <a:p>
            <a:pPr marL="574675" indent="-457200">
              <a:buFont typeface="Corbel" panose="020B0503020204020204" pitchFamily="34" charset="0"/>
              <a:buAutoNum type="arabicPeriod"/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Αιτήσεις:</a:t>
            </a:r>
          </a:p>
          <a:p>
            <a:pPr marL="574675" indent="-457200">
              <a:buNone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Αιτήσεις για (εξωγλωσσική) πράξη</a:t>
            </a:r>
          </a:p>
          <a:p>
            <a:pPr marL="574675" indent="-457200">
              <a:buNone/>
            </a:pPr>
            <a:r>
              <a:rPr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π.χ. Δώσε μου το μπουκάλι με το νερό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4675" indent="-457200">
              <a:buNone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buNone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Αιτήσεις για πληροφορίες</a:t>
            </a:r>
          </a:p>
          <a:p>
            <a:pPr marL="574675" indent="-457200">
              <a:buNone/>
            </a:pPr>
            <a:r>
              <a:rPr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π.χ. Τι ώρα φτάνει το καράβι;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buNone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574675" indent="-457200">
              <a:buNone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Αιτήσεις για επιβεβαίωση</a:t>
            </a:r>
          </a:p>
          <a:p>
            <a:pPr marL="574675" indent="-457200">
              <a:buNone/>
            </a:pPr>
            <a:r>
              <a:rPr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π.χ. Η προβολή είναι στις 8 μ.μ. Έτσι δεν είναι;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buNone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574675" indent="-457200">
              <a:buNone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Αιτήσεις για αποσαφήνιση</a:t>
            </a:r>
          </a:p>
          <a:p>
            <a:pPr marL="574675" indent="-457200">
              <a:buNone/>
            </a:pPr>
            <a:r>
              <a:rPr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π.χ. Είπες ότι θα ’ρθεις αύριο. Πες μου τι ώρα ακριβώς.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/>
            <a:endParaRPr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892480" cy="1408175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el-GR" sz="4800" b="1" i="1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l-GR" sz="49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Γλωσσικές πράξεις</a:t>
            </a:r>
            <a:br>
              <a:rPr kumimoji="0" lang="el-GR" sz="4800" b="1" i="1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el-GR" sz="45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60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341438"/>
            <a:ext cx="9144000" cy="5516562"/>
          </a:xfrm>
        </p:spPr>
        <p:txBody>
          <a:bodyPr vert="horz" wrap="square" lIns="54864" tIns="91440" rIns="91440" bIns="45720" anchor="t" anchorCtr="0"/>
          <a:lstStyle/>
          <a:p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αναφορική λειτουργία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δηλαδή η μετάδοση πληροφοριών σχετικά με τον κόσμο, </a:t>
            </a:r>
            <a:r>
              <a:rPr lang="el-GR" altLang="el-G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η μόνη κειμενική λειτουργία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Όταν χρησιμοποιούμε τη γλώσσα, </a:t>
            </a:r>
            <a:r>
              <a:rPr lang="el-GR" altLang="el-G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αναφερόμαστε </a:t>
            </a:r>
            <a:r>
              <a:rPr lang="el-GR" altLang="el-GR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μόνο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στο κόσμο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αλλά επιπλέον </a:t>
            </a:r>
            <a:r>
              <a:rPr lang="el-GR" altLang="el-G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επιθυμούμε και επιδιώκουμε την επίτευξη διάφορων </a:t>
            </a:r>
            <a:r>
              <a:rPr lang="el-GR" altLang="el-GR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στόχων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όπως είναι </a:t>
            </a:r>
            <a:r>
              <a:rPr lang="el-GR" alt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έκφραση συναισθημάτων, η αίτηση πληροφοριών, η διαταγή, η απειλή, η πρόσληψη υπαλλήλου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τη γλώσσα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 περιγράφουμε μόνο τα πράγματα </a:t>
            </a:r>
            <a:r>
              <a:rPr lang="el-GR" alt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[π.χ. </a:t>
            </a:r>
            <a:r>
              <a:rPr lang="el-GR" altLang="el-GR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ζωγραφίζω, τρώω</a:t>
            </a:r>
            <a:r>
              <a:rPr lang="el-GR" alt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αλλά </a:t>
            </a:r>
            <a:r>
              <a:rPr lang="el-GR" altLang="el-G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κάνουμε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πράγματα </a:t>
            </a:r>
            <a:r>
              <a:rPr lang="el-GR" alt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[π.χ. </a:t>
            </a:r>
            <a:r>
              <a:rPr lang="el-GR" altLang="el-GR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απολύω, ορκίζομαι</a:t>
            </a:r>
            <a:r>
              <a:rPr lang="el-GR" alt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επιτελούμε δηλαδή </a:t>
            </a:r>
            <a:r>
              <a:rPr lang="el-GR" altLang="el-GR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γλωσσικές πράξεις</a:t>
            </a:r>
            <a:r>
              <a:rPr lang="el-GR" altLang="el-G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σε συγκεκριμένες περιστάσεις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περιστασιακότητα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l-GR" altLang="el-GR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408175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Κατηγορίες γλωσσικών πράξεων σύμφωνα με τον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Searle</a:t>
            </a:r>
            <a:endParaRPr kumimoji="0" lang="el-GR" sz="40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6627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12875"/>
            <a:ext cx="8964613" cy="5256213"/>
          </a:xfrm>
        </p:spPr>
        <p:txBody>
          <a:bodyPr vert="horz" wrap="square" lIns="54864" tIns="91440" rIns="91440" bIns="45720" anchor="t" anchorCtr="0"/>
          <a:lstStyle/>
          <a:p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Αποφαντικές 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οι πράξεις που περιγράφουν καταστάσεις ή γεγονότα του κόσμου και με τις οποίες ο ομιλητής δεσμεύεται στην αλήθεια των λεγομένων του, όπως συμβαίνει με τους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ισχυρισμούς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τις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δηλώσεις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τις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βεβαιώσεις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πρδ. </a:t>
            </a:r>
            <a:r>
              <a:rPr lang="el-GR" altLang="el-G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σπίτι του είναι γεμάτο φωτογραφίες από την εποχή που έπαιζε ποδόσφαιρο στον ΠΑΟΚ.</a:t>
            </a:r>
          </a:p>
          <a:p>
            <a:endParaRPr lang="el-GR" altLang="el-GR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Κατευθυντικές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οι πράξεις που προσανατολίζουν τον αποδέκτη στην πραγμάτωση ή μη μιας πράξης, όπως συμβαίνει με τις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αιτήσεις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τις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προσταγές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τις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προειδοποιήσεις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τις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απαγορεύσεις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πρδ. </a:t>
            </a:r>
            <a:r>
              <a:rPr lang="el-GR" altLang="el-G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Κλείσε το φως και κοιμήσου γρήγορα.</a:t>
            </a:r>
          </a:p>
          <a:p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l-GR" altLang="el-G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altLang="el-G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alt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408175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Κατηγορίες γλωσσικών πράξεων σύμφωνα με τον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Searle</a:t>
            </a:r>
            <a:endParaRPr kumimoji="0" lang="el-GR" sz="40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7651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12875"/>
            <a:ext cx="9144000" cy="5445125"/>
          </a:xfrm>
        </p:spPr>
        <p:txBody>
          <a:bodyPr vert="horz" wrap="square" lIns="54864" tIns="91440" rIns="91440" bIns="45720" anchor="t" anchorCtr="0"/>
          <a:lstStyle/>
          <a:p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Δεσμευτικές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οι πράξεις που δεσμεύουν τον ομιλητή στην πραγμάτωση μιας μελλοντικής πράξης (προς όφελος του αποδέκτη), όπως συμβαίνει με τις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υποσχέσεις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τις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απειλές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τις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προσφορές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πρδ. </a:t>
            </a:r>
            <a:r>
              <a:rPr lang="el-GR" alt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Θα περάσω να σε πάρω αύριο από το σπίτι σου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Εκφραστικές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οι πράξεις που εκφράζουν τις στάσεις του ομιλητή απέναντι στο περιεχόμενο του εκφωνήματός του, όπως συμβαίνει με τις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ευχαριστίες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τις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απολογίες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τα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παράπονα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πρδ. </a:t>
            </a:r>
            <a:r>
              <a:rPr lang="el-GR" alt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 συγχαίρω θερμά για την εισαγωγή σου στο πανεπιστήμιο.</a:t>
            </a:r>
          </a:p>
          <a:p>
            <a:endParaRPr lang="el-GR" altLang="el-G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Κηρυκτικές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οι πράξεις που επιφέρουν μια άμεση αλλαγή στο θεσμικό κυρίως περιβάλλον, όπως συμβαίνει με την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πράξη καταδίκης, διορισμού, απόλυσης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πρδ. </a:t>
            </a:r>
            <a:r>
              <a:rPr lang="el-GR" alt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Καταδικάζεσαι σε ισόβια κάθειρξη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l-GR" altLang="el-G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altLang="el-G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alt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79512" y="0"/>
            <a:ext cx="8640960" cy="1441368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Κριτήρια </a:t>
            </a: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κειμενικότητας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Beaugrande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και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Dressler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1981)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9144000" cy="5373688"/>
          </a:xfrm>
        </p:spPr>
        <p:txBody>
          <a:bodyPr vert="horz" wrap="square" lIns="54864" tIns="91440" rIns="91440" bIns="45720" numCol="1" rtlCol="0" anchor="t" anchorCtr="0" compatLnSpc="1"/>
          <a:lstStyle/>
          <a:p>
            <a:pPr eaLnBrk="1" hangingPunct="1">
              <a:lnSpc>
                <a:spcPct val="90000"/>
              </a:lnSpc>
              <a:buNone/>
            </a:pPr>
            <a:endParaRPr lang="en-US" altLang="x-none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Corbel" panose="020B0503020204020204" pitchFamily="34" charset="0"/>
              <a:buAutoNum type="arabicPeriod"/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Συνοχή,</a:t>
            </a:r>
            <a:endParaRPr lang="en-US" altLang="x-none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Corbel" panose="020B0503020204020204" pitchFamily="34" charset="0"/>
              <a:buAutoNum type="arabicPeriod"/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πληροφορητικότητα,</a:t>
            </a:r>
            <a:endParaRPr lang="en-US" altLang="x-none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Corbel" panose="020B0503020204020204" pitchFamily="34" charset="0"/>
              <a:buAutoNum type="arabicPeriod"/>
            </a:pPr>
            <a:r>
              <a:rPr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συνεκτικότητα,</a:t>
            </a:r>
            <a:endParaRPr lang="en-US" altLang="x-none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Corbel" panose="020B0503020204020204" pitchFamily="34" charset="0"/>
              <a:buAutoNum type="arabicPeriod"/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προθετικότητα,</a:t>
            </a:r>
            <a:endParaRPr lang="en-US" altLang="x-none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Corbel" panose="020B0503020204020204" pitchFamily="34" charset="0"/>
              <a:buAutoNum type="arabicPeriod"/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διακειμενικότητα,</a:t>
            </a:r>
            <a:endParaRPr lang="en-US" altLang="x-none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Corbel" panose="020B0503020204020204" pitchFamily="34" charset="0"/>
              <a:buAutoNum type="arabicPeriod"/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περιστασιακότητα και</a:t>
            </a:r>
            <a:endParaRPr lang="en-US" altLang="x-none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Corbel" panose="020B0503020204020204" pitchFamily="34" charset="0"/>
              <a:buAutoNum type="arabicPeriod"/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αποδεκτότητα.</a:t>
            </a:r>
            <a:endParaRPr lang="en-US" altLang="x-none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Corbel" panose="020B0503020204020204" pitchFamily="34" charset="0"/>
              <a:buAutoNum type="arabicPeriod"/>
            </a:pP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κριτήρια αυτά θεωρούμε ότι συμβάλλουν στη </a:t>
            </a: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συνειδητοποίηση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 τρόπου </a:t>
            </a:r>
            <a:r>
              <a:rPr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οργάνωσης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σύστασης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κατανόησης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ενός κειμένου, νοούμενου </a:t>
            </a: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ΟΧΙ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ως απλής συμπαράθεσης προτάσεων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αλλά </a:t>
            </a:r>
            <a:r>
              <a:rPr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ως ενότητας λόγου με λειτουργικό χαρακτήρα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buNone/>
            </a:pPr>
            <a:endParaRPr sz="1900" dirty="0">
              <a:solidFill>
                <a:srgbClr val="59595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395536" y="0"/>
            <a:ext cx="8424936" cy="1408175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Κυριολεκτική πραγμάτωση </a:t>
            </a:r>
            <a:b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γλωσσικών πράξεων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9144000" cy="5373688"/>
          </a:xfrm>
        </p:spPr>
        <p:txBody>
          <a:bodyPr vert="horz" wrap="square" lIns="54864" tIns="91440" rIns="91440" bIns="45720" numCol="1" anchor="t" anchorCtr="0" compatLnSpc="1"/>
          <a:lstStyle/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γλωσσική πράξη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ενός κειμενικού αποσπάσματος προκύπτει από τη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λειτουργική προσαρμογή του στο κατάλληλο περιβάλλον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(π.χ. η διαταγή προϋποθέτει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θεσμική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εξουσία από αυτόν που την εκφέρει).</a:t>
            </a:r>
          </a:p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Προκειμένου να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προσανατολιστούν ευκρινώς οι αποδέκτες τους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οι γλωσσικές πράξεις 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συνδέονται συμβατικά και χαρακτηριστικά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συγκεκριμένα γραμματικοσυντακτικά μέσα που «εξυπηρετούν» την επιτυχή επιτέλεσή τους.</a:t>
            </a:r>
          </a:p>
          <a:p>
            <a:pPr lvl="1"/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Ενδεικτικά:</a:t>
            </a:r>
          </a:p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προστακτική έγκλιση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χαρακτηρίζει συνήθως την πραγμάτωση ενός εκφωνήματος ως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προσταγή, διαταγή, αίτηση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κ.ο.κ. (+ β’ πρόσωπο)</a:t>
            </a:r>
          </a:p>
          <a:p>
            <a:pPr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οριστική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σημαδεύει ένα εκφώνημα ως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βεβαίωση, δήλωση, ισχυρισμό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κ.ο.κ. (+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α’ ή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γ’ πρόσωπο)</a:t>
            </a:r>
          </a:p>
          <a:p>
            <a:pPr lvl="1"/>
            <a:endParaRPr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395536" y="0"/>
            <a:ext cx="8424936" cy="1408175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Κυριολεκτική πραγμάτωση </a:t>
            </a:r>
            <a:b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γλωσσικών πράξεων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9144000" cy="5373688"/>
          </a:xfrm>
        </p:spPr>
        <p:txBody>
          <a:bodyPr vert="horz" wrap="square" lIns="54864" tIns="91440" rIns="91440" bIns="45720" numCol="1" anchor="t" anchorCtr="0" compatLnSpc="1"/>
          <a:lstStyle/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γλωσσική πράξη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ενός κειμενικού αποσπάσματος προκύπτει από τη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λειτουργική προσαρμογή του στο κατάλληλο περιβάλλον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(π.χ. η διαταγή προϋποθέτει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θεσμική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εξουσία από αυτόν που την εκφέρει).</a:t>
            </a:r>
          </a:p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Προκειμένου να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προσανατολιστούν ευκρινώς οι αποδέκτες τους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οι γλωσσικές πράξεις 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συνδέονται συμβατικά και χαρακτηριστικά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συγκεκριμένα γραμματικοσυντακτικά μέσα που «εξυπηρετούν» την επιτυχή επιτέλεσή τους.</a:t>
            </a:r>
          </a:p>
          <a:p>
            <a:pPr lvl="1"/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Ενδεικτικά:</a:t>
            </a:r>
          </a:p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προστακτική έγκλιση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χαρακτηρίζει συνήθως την πραγμάτωση ενός εκφωνήματος ως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προσταγή, διαταγή, αίτηση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κ.ο.κ. (+ β’ πρόσωπο)</a:t>
            </a:r>
          </a:p>
          <a:p>
            <a:pPr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οριστική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σημαδεύει ένα εκφώνημα ως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βεβαίωση, δήλωση, ισχυρισμό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κ.ο.κ. (+ γ’ πρόσωπο)</a:t>
            </a:r>
          </a:p>
          <a:p>
            <a:pPr lvl="1"/>
            <a:endParaRPr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395536" y="0"/>
            <a:ext cx="8424936" cy="1408175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Κυριολεκτική πραγμάτωση </a:t>
            </a:r>
            <a:b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γλωσσικών πράξεων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9144000" cy="5373688"/>
          </a:xfrm>
        </p:spPr>
        <p:txBody>
          <a:bodyPr vert="horz" wrap="square" lIns="54864" tIns="91440" rIns="91440" bIns="45720" numCol="1" anchor="t" anchorCtr="0" compatLnSpc="1"/>
          <a:lstStyle/>
          <a:p>
            <a:pPr marL="457200" lvl="1" indent="0">
              <a:buNone/>
            </a:pP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ΩΣΤΟΣΟ, τ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ο ίδιο απόσπασμα με την ίδια γλωσσική μορφή μπορεί να επιτελεί διαφορετικές λειτουργίες / γλωσσικές πράξεις, ανάλογα με την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πρόθεση (προθετικότητα)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που το συνοδεύει και τα </a:t>
            </a:r>
            <a:r>
              <a:rPr lang="el-G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περιβάλλοντ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 </a:t>
            </a:r>
            <a:r>
              <a:rPr lang="el-G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συμφραζόμενα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(περιστασιακότητα)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που το περιστοιχίζουν: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Πρδ. </a:t>
            </a:r>
            <a:r>
              <a:rPr sz="2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Το παράθυρο είναι ανοικτό.</a:t>
            </a:r>
            <a:endParaRPr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μπορεί να έχει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αναφορική λειτουργία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δηλωτική γλωσσική πράξη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όταν λ.χ. ένας αστυνομικός αφηγείται ή περιγράφει υπηρεσιακά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σε έναν ανώτερό του μέσω ασυρμάτου την κατάσταση που αντικρίζει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στο δωμάτιο όπου έγινε ένας φόνος: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Το παράθυρο είναι ανοικτό.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Τα τζάμια σπασμένα. Τα βιβλία ριγμένα</a:t>
            </a:r>
            <a:endParaRPr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όλα στο πάτωμα. Το στρώμα αναποδογυρισμένο. </a:t>
            </a:r>
            <a:endParaRPr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395536" y="0"/>
            <a:ext cx="8424936" cy="1408175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Πλάγια πραγμάτωση </a:t>
            </a:r>
            <a:b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γλωσσικών πράξεων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9144000" cy="5373688"/>
          </a:xfrm>
        </p:spPr>
        <p:txBody>
          <a:bodyPr vert="horz" wrap="square" lIns="54864" tIns="91440" rIns="91440" bIns="45720" numCol="1" anchor="t" anchorCtr="0" compatLnSpc="1"/>
          <a:lstStyle/>
          <a:p>
            <a:pPr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Πρδ.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παράθυρο είναι ανοικτό.</a:t>
            </a:r>
          </a:p>
          <a:p>
            <a:pPr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μπορεί να λειτουργήσει και ως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προτροπή/προσταγή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να κλείσει το παράθυρο [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ΠΑΡΑ τη ΣΥΜΒΑΤΙΚΗ ΚΑΙ ΧΑΡΑΚΤΗΡΙΣΤΙΚΗ χρήση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οριστικής έγκλισης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γ’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ενικού προσώπου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 φανταστούμε να το απευθύνει ένας φοιτητής προς έναν άλλο </a:t>
            </a:r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οποίος είναι κοντά σε ένα ανοικτό παράθυρο που φέρνει ψύχρα</a:t>
            </a:r>
          </a:p>
          <a:p>
            <a:pPr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λειτουργία αυτή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ευθυγραμμισμένη με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συμβατικά μέσα που συνήθως και χαρακτηριστικά χρησιμοποιούνται για την επιτέλεση κατευθυντικών γλωσσικών πράξεων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(όπως λ.χ. είναι η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προστακτική έγκλιση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το β’ ενικό πρόσωπο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πλάγια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γλωσσική πράξη </a:t>
            </a:r>
            <a:r>
              <a:rPr lang="en-US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κλείσε το παράθυρο</a:t>
            </a:r>
            <a:r>
              <a:rPr lang="en-US" altLang="x-none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3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33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33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95" end="3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charRg st="195" end="3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charRg st="195" end="3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18" end="5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charRg st="318" end="5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charRg st="318" end="5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522" end="5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charRg st="522" end="5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charRg st="522" end="5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b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l-GR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Προθετικότητα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και συνεκτικότητα </a:t>
            </a:r>
            <a:b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2771" name="2 - Θέση περιεχομένου"/>
          <p:cNvSpPr>
            <a:spLocks noGrp="1"/>
          </p:cNvSpPr>
          <p:nvPr>
            <p:ph idx="1" hasCustomPrompt="1"/>
          </p:nvPr>
        </p:nvSpPr>
        <p:spPr bwMode="auto">
          <a:xfrm>
            <a:off x="0" y="1484313"/>
            <a:ext cx="9144000" cy="5373687"/>
          </a:xfrm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54864" tIns="91440" rIns="91440" bIns="45720" numCol="1" anchor="t" anchorCtr="0" compatLnSpc="1"/>
          <a:lstStyle/>
          <a:p>
            <a:pPr marL="438150" marR="0" lvl="0" indent="-3194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Κατά την εξέλιξη ενός κειμένου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ποικίλες γλωσσικές πράξεις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διαδέχονται η μία την άλλη,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συσχετιζόμενες συνεκτικά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μεταξύ τους, βάσει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γνωστικών σχημάτων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438150" marR="0" lvl="0" indent="-3194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38150" marR="0" lvl="0" indent="-3194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Πρδ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Πότε τελειώνεις το μάθημα; θα περάσω να σε πάρω</a:t>
            </a:r>
            <a:endParaRPr kumimoji="0" lang="el-GR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38150" marR="0" lvl="0" indent="-3194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l-GR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38785" marR="0" lvl="0" indent="-32004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"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Το δεύτερο απόσπασμα πραγματώνει μια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δεσμευτική πράξη υπόσχεσης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και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αιτιολογεί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την πραγμάτωση της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ερώτησης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στο πρώτο απόσπασμα.</a:t>
            </a:r>
          </a:p>
          <a:p>
            <a:pPr marL="438785" marR="0" lvl="0" indent="-32004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"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Η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παράφραση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είναι περίπου η εξής: «Ο λόγος που σε ρωτώ πότε τελειώνεις το μάθημα είναι ότι θέλω να περάσω να σε πάρω».</a:t>
            </a:r>
          </a:p>
          <a:p>
            <a:pPr marL="438785" marR="0" lvl="0" indent="-32004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"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Η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αιτιολογική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σχέση μεταξύ των δύο διαδοχικών γλωσσικών πράξεων (ερώτησης και υπόσχεσης) μπορεί να εκφραστεί από τον </a:t>
            </a: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συνοχικό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δείκτη σύζευξης 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επειδή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438785" marR="0" lvl="0" indent="-32004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"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Το </a:t>
            </a:r>
            <a:r>
              <a:rPr kumimoji="0" lang="el-GR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επειδή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δεν εκφράζει αιτιολογική σχέση που εντοπίζεται στο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φυσικό κόσμο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(όπως λ.χ. στο απόσπασμα «Η βεράντα έχει νερά επειδή έβρεξε»), αλλά δικαιολογεί τον τρόπο της διαδοχής των γλωσσικών πράξεων στον </a:t>
            </a:r>
            <a:r>
              <a:rPr kumimoji="0" 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κειμενικό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κόσμο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[ΡΩΤΩ επειδή ΥΠΟΣΧΟΜΑΙ να σε πάρω]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38785" marR="0" lvl="0" indent="-32004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"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38150" marR="0" lvl="0" indent="-3194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kumimoji="0" lang="el-G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Πρδ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l-GR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Τα παιδιά φεύγουν νωρίς αύριο. Η μάνα μου θα λείπει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[ΖΗΤΩ επειδή ΠΛΗΡΟΦΟΡΩ]</a:t>
            </a:r>
            <a:endParaRPr kumimoji="0" lang="el-GR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38150" marR="0" lvl="0" indent="-3194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l-GR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38150" marR="0" lvl="0" indent="-3194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l-GR" sz="20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38150" marR="0" lvl="0" indent="-3194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Προθετικότητα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και συνεκτικότητα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179388" y="1557338"/>
            <a:ext cx="8785225" cy="5300662"/>
          </a:xfrm>
        </p:spPr>
        <p:txBody>
          <a:bodyPr vert="horz" wrap="square" lIns="54864" tIns="91440" rIns="91440" bIns="45720" anchor="t" anchorCtr="0"/>
          <a:lstStyle/>
          <a:p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 δε λάβουμε υπόψη μας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την ιδιαίτερη λειτουργία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κάθε κειμενικού αποσπάσματο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ς </a:t>
            </a:r>
            <a:r>
              <a:rPr lang="el-GR" altLang="el-G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στο πλαίσιο των συμφραζομένων 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όπου είναι ενταγμένο, τότε είναι πιθανό να μην καταφέρουμε να ανακαλύψουμε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την κειμενική του ενότητα. </a:t>
            </a:r>
          </a:p>
          <a:p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Πρδ. </a:t>
            </a:r>
            <a:r>
              <a:rPr lang="el-GR" altLang="el-G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παράθυρο είναι ανοικτό. Εγώ δε φτάνω.</a:t>
            </a:r>
          </a:p>
          <a:p>
            <a:pPr>
              <a:buNone/>
            </a:pP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Πρόκειται για μία ακατανόητη και α-νόητη συμπαράθεση δύο προτάσεων που αναφέρονται </a:t>
            </a:r>
            <a:r>
              <a:rPr lang="el-GR" alt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χωρίς προφανή λόγο</a:t>
            </a:r>
            <a:r>
              <a:rPr lang="el-GR" alt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σε δύο καταστάσεις του κόσμου.</a:t>
            </a:r>
          </a:p>
          <a:p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συνεκτικότητά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 προκύπτει, αν λάβουμε υπόψη ότι εκφωνείται από έναν κοντό συνάδελφο προς έναν άλλο ψηλότερο που βρίσκεται δίπλα στο παράθυρο</a:t>
            </a:r>
          </a:p>
          <a:p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l-GR" alt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Προθετικότητα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και συνεκτικότητα</a:t>
            </a:r>
          </a:p>
        </p:txBody>
      </p:sp>
      <p:sp>
        <p:nvSpPr>
          <p:cNvPr id="27651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12875"/>
            <a:ext cx="9144000" cy="5445125"/>
          </a:xfrm>
        </p:spPr>
        <p:txBody>
          <a:bodyPr vert="horz" wrap="square" lIns="54864" tIns="91440" rIns="91440" bIns="45720" anchor="t" anchorCtr="0"/>
          <a:lstStyle/>
          <a:p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Πρδ. </a:t>
            </a:r>
            <a:r>
              <a:rPr lang="el-GR" alt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παράθυρο είναι ανοικτό. Εγώ δε φτάνω.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l-GR" altLang="el-GR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Κλείσε το παράθυρο, επειδή δεν φτάνω </a:t>
            </a:r>
            <a:r>
              <a:rPr lang="el-GR" altLang="el-GR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[ΖΗΤΩ επειδή ΠΛΗΡΟΦΟΡΩ] </a:t>
            </a:r>
            <a:r>
              <a:rPr lang="el-GR" altLang="el-GR" sz="18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Απολογούμαι [πληροφορώντας σε] που σου ζητώ να κλείσεις το παράθυρο.</a:t>
            </a:r>
            <a:endParaRPr lang="el-GR" altLang="el-GR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πρώτο απόσπασμα επιτελεί </a:t>
            </a:r>
            <a:r>
              <a:rPr lang="el-GR" alt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πλάγια μια κατευθυντική πράξη προσταγής</a:t>
            </a:r>
            <a:r>
              <a:rPr lang="el-GR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και το δεύτερο απόσπασμα επιτελεί </a:t>
            </a:r>
            <a:r>
              <a:rPr lang="el-GR" alt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μια πράξη πληροφόρησης [</a:t>
            </a:r>
            <a:r>
              <a:rPr lang="el-GR" altLang="el-GR" sz="2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πλάγια πράξη </a:t>
            </a:r>
            <a:r>
              <a:rPr lang="el-GR" alt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απολογίας]</a:t>
            </a:r>
            <a:r>
              <a:rPr lang="el-GR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/>
            <a:r>
              <a:rPr lang="el-GR" altLang="el-G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απολογία συνάγεται από το ότι, στο πλαίσιο μιας δηλωτικής πράξης, αιτιολογείται η ανάθεση του έργου στο συνάδελφο και αποδέκτη του μηνύματος.</a:t>
            </a:r>
          </a:p>
          <a:p>
            <a:pPr>
              <a:buNone/>
            </a:pPr>
            <a:endParaRPr lang="el-GR" alt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altLang="el-G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αναγνώριση</a:t>
            </a:r>
            <a:r>
              <a:rPr lang="el-GR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της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λειτουργίας</a:t>
            </a:r>
            <a:r>
              <a:rPr lang="el-GR" alt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των κειμενικών αποσπασμάτων </a:t>
            </a:r>
            <a:r>
              <a:rPr lang="el-GR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αναγκαία </a:t>
            </a:r>
            <a:r>
              <a:rPr lang="el-GR" altLang="el-GR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προϋπόθεση</a:t>
            </a:r>
            <a:r>
              <a:rPr lang="el-GR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για να καταλάβουμε τον </a:t>
            </a:r>
            <a:r>
              <a:rPr lang="el-GR" alt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τρόπο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συσχέτισής</a:t>
            </a:r>
            <a:r>
              <a:rPr lang="el-GR" alt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τους</a:t>
            </a:r>
            <a:r>
              <a:rPr lang="el-GR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 άλλα αποσπάσματα.</a:t>
            </a:r>
            <a:endParaRPr lang="el-GR" altLang="el-GR" sz="2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τον προσδιορισμό της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λειτουργίας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ενός εκφωνήματος, καθοριστικής σημασίας είναι τα συμφραζόμενα (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περιστασιακότητα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και η πρόθεση (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προθετικότητα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altLang="el-GR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l-GR" alt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charRg st="46" end="1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charRg st="46" end="17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charRg st="46" end="1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charRg st="178" end="3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charRg st="178" end="3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charRg st="178" end="3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charRg st="332" end="4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charRg st="332" end="47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charRg st="332" end="47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charRg st="477" end="6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charRg st="477" end="6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charRg st="477" end="6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charRg st="627" end="7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51">
                                            <p:txEl>
                                              <p:charRg st="627" end="77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1">
                                            <p:txEl>
                                              <p:charRg st="627" end="77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755576" y="1268760"/>
            <a:ext cx="8013192" cy="772680"/>
          </a:xfrm>
          <a:noFill/>
          <a:ln>
            <a:noFill/>
          </a:ln>
          <a:effectLst/>
          <a:sp3d prstMaterial="plastic"/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Σας ευχαριστώ για την προσοχή σας!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964488" cy="1408175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Συνεκτικότητα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267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12875"/>
            <a:ext cx="9144000" cy="5445125"/>
          </a:xfrm>
        </p:spPr>
        <p:txBody>
          <a:bodyPr vert="horz" wrap="square" lIns="54864" tIns="91440" rIns="91440" bIns="45720" anchor="t" anchorCtr="0"/>
          <a:lstStyle/>
          <a:p>
            <a:r>
              <a:rPr lang="el-GR" alt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Όταν τα κείμενα αποκτούν </a:t>
            </a:r>
            <a:r>
              <a:rPr lang="el-GR" altLang="el-G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την ενότητά τους </a:t>
            </a:r>
            <a:r>
              <a:rPr lang="el-GR" altLang="el-GR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όχι από ρητούς, ανιχνεύσιμους δεσμούς</a:t>
            </a:r>
            <a:r>
              <a:rPr lang="el-GR" alt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αλλά από την </a:t>
            </a:r>
            <a:r>
              <a:rPr lang="el-GR" altLang="el-G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οικοδόμηση σχέσεων </a:t>
            </a:r>
            <a:r>
              <a:rPr lang="el-GR" alt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ανάμεσα στο </a:t>
            </a:r>
            <a:r>
              <a:rPr lang="el-GR" altLang="el-GR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κειμενικό τους σώμα </a:t>
            </a:r>
            <a:r>
              <a:rPr lang="el-GR" alt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στις </a:t>
            </a:r>
            <a:r>
              <a:rPr lang="el-GR" altLang="el-G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άρρητες γνωστικές/νοητικές τους προϋποθέσεις</a:t>
            </a:r>
            <a:r>
              <a:rPr lang="en-US" alt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ή αλλιώς </a:t>
            </a:r>
            <a:r>
              <a:rPr lang="el-GR" altLang="el-GR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 νοητικά τους σχήματα</a:t>
            </a:r>
            <a:r>
              <a:rPr lang="el-GR" altLang="el-G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χαρακτηρίζονται από </a:t>
            </a:r>
            <a:r>
              <a:rPr lang="el-GR" altLang="el-GR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συνεκτικότητα</a:t>
            </a:r>
            <a:r>
              <a:rPr lang="el-GR" altLang="el-G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l-G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altLang="el-GR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l-GR" altLang="el-G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l-GR" alt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Νοητικά σχήματα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291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9144000" cy="5373687"/>
          </a:xfrm>
        </p:spPr>
        <p:txBody>
          <a:bodyPr vert="horz" wrap="square" lIns="54864" tIns="91440" rIns="91440" bIns="45720" anchor="t" anchorCtr="0"/>
          <a:lstStyle/>
          <a:p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Σχήματα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πρόκειται για </a:t>
            </a:r>
            <a:r>
              <a:rPr lang="el-GR" alt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νοητικές </a:t>
            </a:r>
            <a:r>
              <a:rPr lang="el-GR" altLang="el-GR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δομές βάσεων δεδομένων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εγκατεστημένες στη μνήμη.</a:t>
            </a:r>
          </a:p>
          <a:p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</a:t>
            </a: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νοητικά σχήματα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αναπαριστούν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τόσο με γενικευμένο όσο και με ειδικότερο τρόπο </a:t>
            </a: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τυπικές καταστάσεις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και χρησιμοποιούνται από τον αποδέκτη για τη (μερική έστω)</a:t>
            </a:r>
            <a:r>
              <a:rPr lang="el-GR" alt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πρόβλεψη</a:t>
            </a:r>
            <a:r>
              <a:rPr lang="el-GR" alt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των παραμέτρων μιας συγκεκριμένης περίστασης στην οποία αναφέρεται το κείμενο.</a:t>
            </a:r>
            <a:endParaRPr lang="en-US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Παραδείγματα νοητικών σχημάτων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ποδοσφαιρικός αγώνας, λόγοι απουσίας από το σχολείο, επίσκεψη στον οδοντίατρο, πάρτι γενεθλίων, παραγγελία σε εστιατόριο.</a:t>
            </a:r>
          </a:p>
          <a:p>
            <a:pPr>
              <a:buNone/>
            </a:pP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σχήματα αυτά, προκειμένου να χρησιμοποιηθούν για την κατανόηση ενός κειμένου,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ενεργοποιούνται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στο μυαλό ενός αποδέκτη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έναυσμα τις λέξεις ή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φράσεις-κλειδιά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του κειμένου ή την ίδια την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περίσταση επικοινωνίας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alt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l-GR" alt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892480" cy="1408175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Συνεκτικότητα και η Θεωρία της Συνάφειας </a:t>
            </a:r>
            <a:b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των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Sperber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και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Wilson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(1986)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7107" name="2 - Θέση περιεχομένου"/>
          <p:cNvSpPr>
            <a:spLocks noGrp="1"/>
          </p:cNvSpPr>
          <p:nvPr>
            <p:ph idx="1" hasCustomPrompt="1"/>
          </p:nvPr>
        </p:nvSpPr>
        <p:spPr bwMode="auto">
          <a:xfrm>
            <a:off x="179512" y="1772816"/>
            <a:ext cx="8820472" cy="4824536"/>
          </a:xfrm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54864" tIns="91440" rIns="91440" bIns="45720" numCol="1" anchor="t" anchorCtr="0" compatLnSpc="1"/>
          <a:lstStyle/>
          <a:p>
            <a:pPr marL="438150" marR="0" lvl="0" indent="-3194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/>
            </a:pP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Σε κάθε επικοινωνία οι αλληλεπιδρώντες 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ξεκινούν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με 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ένα σύνολο νοητικών σχημάτων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των οποίων την αναπαραστατική ακρίβεια θέλουν να ελέγξουν και να βελτιώσουν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38150" marR="0" lvl="0" indent="-3194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/>
            </a:pP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Κατά συνέπεια κάθε 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κειμενική πληροφορία είναι </a:t>
            </a:r>
            <a:r>
              <a:rPr kumimoji="0" lang="el-GR" altLang="el-GR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συναφής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και </a:t>
            </a:r>
            <a:r>
              <a:rPr kumimoji="0" lang="el-GR" altLang="el-GR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συνεκτική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για έναν αποδέκτη όταν έχει κάποια 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επίπτωση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στις γνωστικές του παραδοχές, στα νοητικά του σχήματα· 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όταν δηλαδή του επιτρέπει να 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τροποποιήσει τα σχήματά του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αποκτώντας έτσι μια 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πιο ακριβή αναπαράσταση του κόσμου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438150" marR="0" lvl="0" indent="-3194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/>
            </a:pP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Κατά την </a:t>
            </a:r>
            <a:r>
              <a:rPr kumimoji="0" lang="el-GR" alt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πρόσληψη ενός κειμένου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730250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/>
            </a:pP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Προσδιορίζονται οι </a:t>
            </a:r>
            <a:r>
              <a:rPr kumimoji="0" lang="el-GR" altLang="el-GR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μεταβλητές</a:t>
            </a: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ενός νοητικού σχήματος (π.χ. ο αριθμός, ο χρόνος των τερμάτων, η συναισθηματική αντίδραση των παικτών κτλ.), </a:t>
            </a:r>
          </a:p>
          <a:p>
            <a:pPr marL="730250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/>
            </a:pP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Ενδυναμώνεται μια ήδη υπάρχουσα παραδοχή</a:t>
            </a:r>
          </a:p>
          <a:p>
            <a:pPr marL="730250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/>
            </a:pP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Απορρίπτεται μια ήδη υπάρχουσα παραδοχή</a:t>
            </a:r>
          </a:p>
          <a:p>
            <a:pPr marL="730250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/>
            </a:pPr>
            <a:r>
              <a:rPr kumimoji="0" lang="el-GR" altLang="el-G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Εξάγονται νέα συμπεράσματα</a:t>
            </a:r>
            <a:endParaRPr kumimoji="0" lang="en-US" alt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38150" marR="0" lvl="0" indent="-31940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endParaRPr kumimoji="0" lang="el-GR" alt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Νοητικά σχήματα και ιδεολογία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9144000" cy="5373687"/>
          </a:xfrm>
        </p:spPr>
        <p:txBody>
          <a:bodyPr vert="horz" wrap="square" lIns="54864" tIns="91440" rIns="91440" bIns="45720" anchor="t" anchorCtr="0"/>
          <a:lstStyle/>
          <a:p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Από τις αρχές της δεκαετίας του '90, </a:t>
            </a:r>
            <a:r>
              <a:rPr lang="en-US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πολλοί Αλβανοί ήρθαν στη χώρα μας </a:t>
            </a:r>
            <a:r>
              <a:rPr lang="en-US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l-G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Για μεγάλο χρονικό διάστημα η λέξη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«Αλβανός»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χρησιμοποιούνταν ως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βρισιά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ενώ στην επικαιρότητα κυριαρχούσαν ειδήσεις που καταδείκνυαν τους Αλβανούς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ως αιτία της ανόδου του δείκτη της εγκληματικότητας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Λεκτική και σωματική βία, προσβολές, προπαγάνδα, απειλές, φυλετικό μίσος και ρατσισμός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αποτελούσαν τα βασικά χαρακτηριστικά που είχε να αντιμετωπίσει η αλβανική κοινότητα. </a:t>
            </a:r>
            <a:endParaRPr lang="en-US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el-G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τελευταία χρόνια, όμως, πολλά έχουν αλλάξει και η εικόνα έχει βελτιωθεί. </a:t>
            </a:r>
            <a:r>
              <a:rPr lang="en-US" altLang="el-G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r">
              <a:buNone/>
            </a:pPr>
            <a:r>
              <a:rPr lang="el-GR" altLang="el-G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ΓΙΑΝΝΗΣ ΠΑΝΤΑΖΟΠΟΥΛΟΣ Πηγή: </a:t>
            </a:r>
            <a:r>
              <a:rPr lang="en-US" altLang="el-GR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www.lifo.gr</a:t>
            </a:r>
            <a:endParaRPr lang="en-US" altLang="el-G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en-US" altLang="el-GR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http://www.lifo.gr/articles/greece_articles/121984</a:t>
            </a:r>
            <a:endParaRPr lang="en-US" altLang="el-GR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alt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251520" y="0"/>
            <a:ext cx="8568952" cy="1408175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Νοητικά σχήματα και ιδεολογία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557338"/>
            <a:ext cx="9144000" cy="5300662"/>
          </a:xfrm>
        </p:spPr>
        <p:txBody>
          <a:bodyPr vert="horz" wrap="square" lIns="54864" tIns="91440" rIns="91440" bIns="45720" anchor="t" anchorCtr="0"/>
          <a:lstStyle/>
          <a:p>
            <a:pPr>
              <a:buNone/>
            </a:pP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πρδ.  </a:t>
            </a:r>
            <a:r>
              <a:rPr lang="el-GR" alt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Ένα παιδί είδε στον δρόμο </a:t>
            </a:r>
            <a:r>
              <a:rPr lang="el-GR" alt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έναν Αλβανό</a:t>
            </a:r>
            <a:r>
              <a:rPr lang="el-GR" alt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τόβαλε στα πόδια</a:t>
            </a:r>
          </a:p>
          <a:p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νοητικά σχήματα ενσωματώνουν πολλές φορές τις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ιδεολογικές (λ.χ. ρατσιστικές, σεξιστικές) αντιλήψεις της ‘κοινής’ λογικής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Το παραπάνω παράδειγμα είναι μάλλον άμεσα κατανοητό, διότι το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νοητικό σχήμα </a:t>
            </a:r>
            <a:r>
              <a:rPr lang="el-GR" alt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Αλβανός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αντιστοιχεί </a:t>
            </a:r>
            <a:r>
              <a:rPr lang="el-GR" alt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όχι απλώς σε ανθρώπους διαφορετικής εθνικότητας, αλλά ‘σε κοντόξανθους κακοποιούς’ –τουλάχιστον κατά τη δεκαετία του ’90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Το ίδιο όμως δεν ισχύει για τους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Άγγλους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[θα ρωτήσουμε </a:t>
            </a:r>
            <a:r>
              <a:rPr lang="el-GR" altLang="el-G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γιατί;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l-GR" alt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και, κατά συνέπεια, το ακόλουθο πρδ. δεν είναι άμεσα κατανοητό:</a:t>
            </a:r>
          </a:p>
          <a:p>
            <a:pPr>
              <a:buNone/>
            </a:pP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πρδ.  </a:t>
            </a:r>
            <a:r>
              <a:rPr lang="el-GR" alt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Ένα παιδί είδε στον δρόμο </a:t>
            </a:r>
            <a:r>
              <a:rPr lang="el-GR" alt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έναν Άγγλο</a:t>
            </a:r>
            <a:r>
              <a:rPr lang="el-GR" alt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τόβαλε στα πόδια</a:t>
            </a:r>
          </a:p>
          <a:p>
            <a:pPr>
              <a:buNone/>
            </a:pPr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l-GR" altLang="el-G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66" end="5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66" end="5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66" end="5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79512" y="155448"/>
            <a:ext cx="8507288" cy="825280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Νοητικά σχήματα σε σύγκρουση</a:t>
            </a:r>
          </a:p>
        </p:txBody>
      </p:sp>
      <p:sp>
        <p:nvSpPr>
          <p:cNvPr id="16387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557338"/>
            <a:ext cx="8964613" cy="5300662"/>
          </a:xfrm>
        </p:spPr>
        <p:txBody>
          <a:bodyPr vert="horz" wrap="square" lIns="54864" tIns="91440" rIns="91440" bIns="45720" anchor="t" anchorCtr="0"/>
          <a:lstStyle/>
          <a:p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Διάλογος μεταξύ δύο μεταναστών επιχειρηματιών Αλβανικής καταγωγής στην Ελλάδα (Μιχαήλ 2014: 83-84):</a:t>
            </a:r>
          </a:p>
          <a:p>
            <a:pPr>
              <a:buNone/>
            </a:pPr>
            <a:endParaRPr lang="el-GR" alt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Α: Υπάρχει διάκριση! Μας λεν ‘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Αλβανούς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</a:p>
          <a:p>
            <a:pPr>
              <a:buNone/>
            </a:pP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Β: Μα είμαστε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Αλβανοί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l-GR" altLang="el-G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[εθνοτικός προσδιορισμός]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Ποιο το πρόβλημά σου;</a:t>
            </a:r>
          </a:p>
          <a:p>
            <a:pPr>
              <a:buNone/>
            </a:pP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Α: Το πρόβλημά μου είναι ότι όταν λεν ‘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Αλβανός’ εννοούν ‘κατώτερος’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Β: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 συμφωνώ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Είμαστε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Αλβανοί 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έτσι μας λεν. Κι εμείς δεν τους λέμε ‘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Έλληνες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’; Γιατί θα έπρεπε να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προσβληθώ 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επειδή με λεν ‘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Αλβανό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’;</a:t>
            </a:r>
          </a:p>
          <a:p>
            <a:pPr>
              <a:buNone/>
            </a:pP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Α: Δεν καταλαβαίνεις!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 μας βλέπουν σαν ίσους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όσο καλοί και να είμαστε, είμαστε ‘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Αλβανοί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</a:p>
          <a:p>
            <a:pPr>
              <a:buNone/>
            </a:pPr>
            <a:endParaRPr lang="el-GR" altLang="el-G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4500" b="1" i="0" u="none" strike="noStrike" kern="1200" cap="none" spc="0" normalizeH="0" baseline="0" noProof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411" name="Picture 2" descr="C:\Users\Αργύρης\Desktop\ArgArch\Argiris Dec 11\axiologisi 20011.arxakis\Μαθήματα\Προπτυχιακά\Κειμενογλωσσολογία\Κειμενογλωσσολογία\10. 02-12-15 [4] Μαθητικά γραπτά [1].jpg"/>
          <p:cNvPicPr>
            <a:picLocks noGrp="1" noChangeAspect="1"/>
          </p:cNvPicPr>
          <p:nvPr>
            <p:ph idx="1" hasCustomPrompt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0"/>
            <a:ext cx="7561262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Λειτουργική μονάδα">
  <a:themeElements>
    <a:clrScheme name="Τήξη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Λειτουργική μονάδα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Λειτουργική μονάδ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</TotalTime>
  <Words>2408</Words>
  <Application>Microsoft Office PowerPoint</Application>
  <PresentationFormat>Προβολή στην οθόνη (4:3)</PresentationFormat>
  <Paragraphs>187</Paragraphs>
  <Slides>27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5" baseType="lpstr">
      <vt:lpstr>Arial</vt:lpstr>
      <vt:lpstr>Calibri</vt:lpstr>
      <vt:lpstr>Corbel</vt:lpstr>
      <vt:lpstr>Times New Roman</vt:lpstr>
      <vt:lpstr>Wingdings</vt:lpstr>
      <vt:lpstr>Wingdings 2</vt:lpstr>
      <vt:lpstr>Wingdings 3</vt:lpstr>
      <vt:lpstr>Λειτουργική μονάδα</vt:lpstr>
      <vt:lpstr>Κειμενογλωσσολογία 11ο μάθημα  </vt:lpstr>
      <vt:lpstr>Κριτήρια κειμενικότητας (Beaugrande και Dressler 1981)</vt:lpstr>
      <vt:lpstr>Συνεκτικότητα</vt:lpstr>
      <vt:lpstr>Νοητικά σχήματα</vt:lpstr>
      <vt:lpstr>Συνεκτικότητα και η Θεωρία της Συνάφειας  των Sperber και Wilson (1986) </vt:lpstr>
      <vt:lpstr>Νοητικά σχήματα και ιδεολογία</vt:lpstr>
      <vt:lpstr>Νοητικά σχήματα και ιδεολογία</vt:lpstr>
      <vt:lpstr>Νοητικά σχήματα σε σύγκρουση</vt:lpstr>
      <vt:lpstr>Παρουσίαση του PowerPoint</vt:lpstr>
      <vt:lpstr>Παρουσίαση του PowerPoint</vt:lpstr>
      <vt:lpstr>Κριτήρια κειμενικότητας (Beaugrande και Dressler 1981)</vt:lpstr>
      <vt:lpstr> Προθετικότητα και Περιστασιακότητα: Εισαγωγικές παρατηρήσεις  </vt:lpstr>
      <vt:lpstr>Κειμενικές λειτουργίες με βάση τους παράγοντες επικοινωνίας</vt:lpstr>
      <vt:lpstr>Κειμενικές λειτουργίες με βάση τους παράγοντες επικοινωνίας</vt:lpstr>
      <vt:lpstr>Κειμενικές λειτουργίες</vt:lpstr>
      <vt:lpstr>Υποδιαιρέσεις βουλητικής λειτουργίας </vt:lpstr>
      <vt:lpstr> Γλωσσικές πράξεις </vt:lpstr>
      <vt:lpstr>Κατηγορίες γλωσσικών πράξεων σύμφωνα με τον Searle</vt:lpstr>
      <vt:lpstr>Κατηγορίες γλωσσικών πράξεων σύμφωνα με τον Searle</vt:lpstr>
      <vt:lpstr>Κυριολεκτική πραγμάτωση  γλωσσικών πράξεων</vt:lpstr>
      <vt:lpstr>Κυριολεκτική πραγμάτωση  γλωσσικών πράξεων</vt:lpstr>
      <vt:lpstr>Κυριολεκτική πραγμάτωση  γλωσσικών πράξεων</vt:lpstr>
      <vt:lpstr>Πλάγια πραγμάτωση  γλωσσικών πράξεων</vt:lpstr>
      <vt:lpstr> Προθετικότητα και συνεκτικότητα  </vt:lpstr>
      <vt:lpstr>Προθετικότητα και συνεκτικότητα</vt:lpstr>
      <vt:lpstr>Προθετικότητα και συνεκτικότητα</vt:lpstr>
      <vt:lpstr>Σας ευχαριστώ για την προσοχή σας!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Κειμενογλωσσολογία 1ο μάθημα</dc:title>
  <dc:creator>Μάγια</dc:creator>
  <cp:lastModifiedBy>Αρχάκης Αργύρης</cp:lastModifiedBy>
  <cp:revision>399</cp:revision>
  <dcterms:created xsi:type="dcterms:W3CDTF">2015-09-10T19:01:00Z</dcterms:created>
  <dcterms:modified xsi:type="dcterms:W3CDTF">2023-12-11T10:01:33Z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98A6DB80581F4C28A3C5BEC71D24FB53_13</vt:lpwstr>
  </property>
  <property fmtid="{D5CDD505-2E9C-101B-9397-08002B2CF9AE}" pid="3" name="KSOProductBuildVer">
    <vt:lpwstr>1033-12.2.0.13306</vt:lpwstr>
  </property>
</Properties>
</file>