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62"/>
  </p:notesMasterIdLst>
  <p:sldIdLst>
    <p:sldId id="352" r:id="rId3"/>
    <p:sldId id="348" r:id="rId4"/>
    <p:sldId id="372" r:id="rId5"/>
    <p:sldId id="257" r:id="rId6"/>
    <p:sldId id="301" r:id="rId7"/>
    <p:sldId id="298" r:id="rId8"/>
    <p:sldId id="299" r:id="rId9"/>
    <p:sldId id="300" r:id="rId10"/>
    <p:sldId id="350" r:id="rId11"/>
    <p:sldId id="307" r:id="rId12"/>
    <p:sldId id="295" r:id="rId13"/>
    <p:sldId id="296" r:id="rId14"/>
    <p:sldId id="308" r:id="rId15"/>
    <p:sldId id="373" r:id="rId16"/>
    <p:sldId id="374" r:id="rId17"/>
    <p:sldId id="375" r:id="rId18"/>
    <p:sldId id="378" r:id="rId19"/>
    <p:sldId id="310" r:id="rId20"/>
    <p:sldId id="302" r:id="rId21"/>
    <p:sldId id="357" r:id="rId22"/>
    <p:sldId id="340" r:id="rId23"/>
    <p:sldId id="313" r:id="rId24"/>
    <p:sldId id="314" r:id="rId25"/>
    <p:sldId id="319" r:id="rId26"/>
    <p:sldId id="320" r:id="rId27"/>
    <p:sldId id="368" r:id="rId28"/>
    <p:sldId id="369" r:id="rId29"/>
    <p:sldId id="370" r:id="rId30"/>
    <p:sldId id="341" r:id="rId31"/>
    <p:sldId id="322" r:id="rId32"/>
    <p:sldId id="323" r:id="rId33"/>
    <p:sldId id="267" r:id="rId34"/>
    <p:sldId id="271" r:id="rId35"/>
    <p:sldId id="324" r:id="rId36"/>
    <p:sldId id="325" r:id="rId37"/>
    <p:sldId id="326" r:id="rId38"/>
    <p:sldId id="330" r:id="rId39"/>
    <p:sldId id="328" r:id="rId40"/>
    <p:sldId id="282" r:id="rId41"/>
    <p:sldId id="316" r:id="rId42"/>
    <p:sldId id="317" r:id="rId43"/>
    <p:sldId id="342" r:id="rId44"/>
    <p:sldId id="331" r:id="rId45"/>
    <p:sldId id="332" r:id="rId46"/>
    <p:sldId id="366" r:id="rId47"/>
    <p:sldId id="291" r:id="rId48"/>
    <p:sldId id="343" r:id="rId49"/>
    <p:sldId id="333" r:id="rId50"/>
    <p:sldId id="334" r:id="rId51"/>
    <p:sldId id="335" r:id="rId52"/>
    <p:sldId id="351" r:id="rId53"/>
    <p:sldId id="360" r:id="rId54"/>
    <p:sldId id="362" r:id="rId55"/>
    <p:sldId id="347" r:id="rId56"/>
    <p:sldId id="345" r:id="rId57"/>
    <p:sldId id="363" r:id="rId58"/>
    <p:sldId id="364" r:id="rId59"/>
    <p:sldId id="346" r:id="rId60"/>
    <p:sldId id="377" r:id="rId6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F3F3"/>
    <a:srgbClr val="FF9933"/>
    <a:srgbClr val="F2D044"/>
    <a:srgbClr val="D55800"/>
    <a:srgbClr val="B79A78"/>
    <a:srgbClr val="FF8001"/>
    <a:srgbClr val="32AAD9"/>
    <a:srgbClr val="CC99FF"/>
    <a:srgbClr val="B5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89107" autoAdjust="0"/>
  </p:normalViewPr>
  <p:slideViewPr>
    <p:cSldViewPr snapToGrid="0">
      <p:cViewPr varScale="1">
        <p:scale>
          <a:sx n="74" d="100"/>
          <a:sy n="74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A056-D520-4086-83AA-86BC49D07073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ECFC-58C1-40E9-A6D3-2873691E1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34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76be537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76be537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69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48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9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2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2789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53518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058671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029344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479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25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38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2a8583979_0_1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92a8583979_0_1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14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152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133337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750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153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040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049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325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064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94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120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090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https://www.kathimerini.gr/society/561937084/koyros-noyrmochamanti-mpaigki-sikonotan-orthios-otan-empaine-o-kathigitis-stin-taxi/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1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56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06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1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273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482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612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l-GR" baseline="0" dirty="0"/>
            </a:br>
            <a:br>
              <a:rPr lang="el-GR" baseline="0" dirty="0"/>
            </a:br>
            <a:br>
              <a:rPr lang="el-GR" baseline="0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736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0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3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061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14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985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041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999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0520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002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ECFC-58C1-40E9-A6D3-2873691E1D0E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451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1b6cd7ae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21b6cd7ae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7b02797fa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7b02797fa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78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br>
              <a:rPr lang="el-G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62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7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7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l-G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4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8400" y="1817033"/>
            <a:ext cx="8355200" cy="2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77600" y="4821333"/>
            <a:ext cx="5636800" cy="562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8400" y="1817033"/>
            <a:ext cx="8355200" cy="2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77600" y="4821333"/>
            <a:ext cx="5636800" cy="562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82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50967" y="3291600"/>
            <a:ext cx="6756800" cy="20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360800"/>
            <a:ext cx="2173600" cy="14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>
            <a:off x="7522267" y="1396200"/>
            <a:ext cx="3314800" cy="4136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8000"/>
              </a:schemeClr>
            </a:outerShdw>
          </a:effectLst>
        </p:spPr>
      </p:sp>
    </p:spTree>
    <p:extLst>
      <p:ext uri="{BB962C8B-B14F-4D97-AF65-F5344CB8AC3E}">
        <p14:creationId xmlns:p14="http://schemas.microsoft.com/office/powerpoint/2010/main" val="138280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16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60000" y="1505832"/>
            <a:ext cx="10272000" cy="4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4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1pPr>
            <a:lvl2pPr marL="1219170" lvl="1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2pPr>
            <a:lvl3pPr marL="1828754" lvl="2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3pPr>
            <a:lvl4pPr marL="2438339" lvl="3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4pPr>
            <a:lvl5pPr marL="3047924" lvl="4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5pPr>
            <a:lvl6pPr marL="3657509" lvl="5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91" name="Google Shape;91;p17"/>
          <p:cNvSpPr/>
          <p:nvPr/>
        </p:nvSpPr>
        <p:spPr>
          <a:xfrm rot="-9609622" flipH="1">
            <a:off x="-791985" y="-413754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92" name="Google Shape;92;p17"/>
          <p:cNvSpPr/>
          <p:nvPr/>
        </p:nvSpPr>
        <p:spPr>
          <a:xfrm rot="-6146075">
            <a:off x="-2330703" y="-2653546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3" name="Google Shape;93;p17"/>
          <p:cNvSpPr/>
          <p:nvPr/>
        </p:nvSpPr>
        <p:spPr>
          <a:xfrm rot="-9609622" flipH="1">
            <a:off x="10525015" y="5502379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94" name="Google Shape;94;p17"/>
          <p:cNvSpPr/>
          <p:nvPr/>
        </p:nvSpPr>
        <p:spPr>
          <a:xfrm>
            <a:off x="11110533" y="4397933"/>
            <a:ext cx="1230800" cy="1230800"/>
          </a:xfrm>
          <a:prstGeom prst="donut">
            <a:avLst>
              <a:gd name="adj" fmla="val 71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-270800" y="5733533"/>
            <a:ext cx="1230800" cy="1230800"/>
          </a:xfrm>
          <a:prstGeom prst="donut">
            <a:avLst>
              <a:gd name="adj" fmla="val 71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99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385633" y="4133733"/>
            <a:ext cx="7171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1141533" y="1501900"/>
            <a:ext cx="9415200" cy="24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26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1"/>
          </p:nvPr>
        </p:nvSpPr>
        <p:spPr>
          <a:xfrm>
            <a:off x="6487600" y="2426700"/>
            <a:ext cx="4441600" cy="29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2"/>
          </p:nvPr>
        </p:nvSpPr>
        <p:spPr>
          <a:xfrm>
            <a:off x="1262633" y="2426700"/>
            <a:ext cx="4441600" cy="29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24"/>
          <p:cNvSpPr/>
          <p:nvPr/>
        </p:nvSpPr>
        <p:spPr>
          <a:xfrm rot="4518705" flipH="1">
            <a:off x="-737762" y="5434672"/>
            <a:ext cx="1723631" cy="2266171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53" name="Google Shape;153;p24"/>
          <p:cNvSpPr/>
          <p:nvPr/>
        </p:nvSpPr>
        <p:spPr>
          <a:xfrm>
            <a:off x="-1190516" y="-849267"/>
            <a:ext cx="2491200" cy="2491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 rot="10800000" flipH="1">
            <a:off x="10584800" y="5446617"/>
            <a:ext cx="1036176" cy="1057435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10584800" y="-849267"/>
            <a:ext cx="2109200" cy="2082800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45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3130600" y="719333"/>
            <a:ext cx="5930800" cy="1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15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 rot="-6146075">
            <a:off x="11070764" y="-1908146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 rot="-6145876">
            <a:off x="-335440" y="5348043"/>
            <a:ext cx="2854115" cy="2854115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-1838033" y="5637800"/>
            <a:ext cx="3314800" cy="33148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 rot="-9313205">
            <a:off x="-1638661" y="-2367465"/>
            <a:ext cx="3692377" cy="360253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1" name="Google Shape;241;p31"/>
          <p:cNvSpPr/>
          <p:nvPr/>
        </p:nvSpPr>
        <p:spPr>
          <a:xfrm rot="-9313068">
            <a:off x="10934833" y="5810071"/>
            <a:ext cx="1586945" cy="154811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9107233" y="-2794967"/>
            <a:ext cx="3314800" cy="33148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68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 rot="-6146075">
            <a:off x="8516731" y="6025055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 rot="-6146075">
            <a:off x="-1879836" y="-2323112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6" name="Google Shape;246;p32"/>
          <p:cNvSpPr/>
          <p:nvPr/>
        </p:nvSpPr>
        <p:spPr>
          <a:xfrm rot="8927291" flipH="1">
            <a:off x="11001251" y="5227227"/>
            <a:ext cx="1723628" cy="226613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7" name="Google Shape;247;p32"/>
          <p:cNvSpPr/>
          <p:nvPr/>
        </p:nvSpPr>
        <p:spPr>
          <a:xfrm rot="8927291" flipH="1">
            <a:off x="89151" y="-1279407"/>
            <a:ext cx="1723628" cy="226613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8" name="Google Shape;248;p32"/>
          <p:cNvSpPr/>
          <p:nvPr/>
        </p:nvSpPr>
        <p:spPr>
          <a:xfrm>
            <a:off x="-1838033" y="5637800"/>
            <a:ext cx="3314800" cy="33148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9318933" y="-2498633"/>
            <a:ext cx="3314800" cy="33148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594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505835"/>
            <a:ext cx="10272000" cy="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ctr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1pPr>
            <a:lvl2pPr marL="1219170" lvl="1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2pPr>
            <a:lvl3pPr marL="1828754" lvl="2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3pPr>
            <a:lvl4pPr marL="2438339" lvl="3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4pPr>
            <a:lvl5pPr marL="3047924" lvl="4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5pPr>
            <a:lvl6pPr marL="3657509" lvl="5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925555">
            <a:off x="-476652" y="5448059"/>
            <a:ext cx="1723667" cy="2266252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 rot="-8782336">
            <a:off x="-1109655" y="-1160639"/>
            <a:ext cx="2345273" cy="2345273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 rot="-2537566">
            <a:off x="10924445" y="-1628715"/>
            <a:ext cx="2337191" cy="3072833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1458533" y="4988200"/>
            <a:ext cx="2491200" cy="2491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5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50967" y="3291600"/>
            <a:ext cx="6756800" cy="20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360800"/>
            <a:ext cx="2173600" cy="14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>
            <a:off x="7522267" y="1396200"/>
            <a:ext cx="3314800" cy="4136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8000"/>
              </a:schemeClr>
            </a:outerShdw>
          </a:effectLst>
        </p:spPr>
      </p:sp>
    </p:spTree>
    <p:extLst>
      <p:ext uri="{BB962C8B-B14F-4D97-AF65-F5344CB8AC3E}">
        <p14:creationId xmlns:p14="http://schemas.microsoft.com/office/powerpoint/2010/main" val="21457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7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60000" y="1505832"/>
            <a:ext cx="10272000" cy="4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4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1pPr>
            <a:lvl2pPr marL="1219170" lvl="1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2pPr>
            <a:lvl3pPr marL="1828754" lvl="2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3pPr>
            <a:lvl4pPr marL="2438339" lvl="3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4pPr>
            <a:lvl5pPr marL="3047924" lvl="4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5pPr>
            <a:lvl6pPr marL="3657509" lvl="5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91" name="Google Shape;91;p17"/>
          <p:cNvSpPr/>
          <p:nvPr/>
        </p:nvSpPr>
        <p:spPr>
          <a:xfrm rot="-9609622" flipH="1">
            <a:off x="-791985" y="-413754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92" name="Google Shape;92;p17"/>
          <p:cNvSpPr/>
          <p:nvPr/>
        </p:nvSpPr>
        <p:spPr>
          <a:xfrm rot="-6146075">
            <a:off x="-2330703" y="-2653546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3" name="Google Shape;93;p17"/>
          <p:cNvSpPr/>
          <p:nvPr/>
        </p:nvSpPr>
        <p:spPr>
          <a:xfrm rot="-9609622" flipH="1">
            <a:off x="10525015" y="5502379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94" name="Google Shape;94;p17"/>
          <p:cNvSpPr/>
          <p:nvPr/>
        </p:nvSpPr>
        <p:spPr>
          <a:xfrm>
            <a:off x="11110533" y="4397933"/>
            <a:ext cx="1230800" cy="1230800"/>
          </a:xfrm>
          <a:prstGeom prst="donut">
            <a:avLst>
              <a:gd name="adj" fmla="val 71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-270800" y="5733533"/>
            <a:ext cx="1230800" cy="1230800"/>
          </a:xfrm>
          <a:prstGeom prst="donut">
            <a:avLst>
              <a:gd name="adj" fmla="val 71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5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385633" y="4133733"/>
            <a:ext cx="7171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1141533" y="1501900"/>
            <a:ext cx="9415200" cy="24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31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1"/>
          </p:nvPr>
        </p:nvSpPr>
        <p:spPr>
          <a:xfrm>
            <a:off x="6487600" y="2426700"/>
            <a:ext cx="4441600" cy="29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2"/>
          </p:nvPr>
        </p:nvSpPr>
        <p:spPr>
          <a:xfrm>
            <a:off x="1262633" y="2426700"/>
            <a:ext cx="4441600" cy="29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24"/>
          <p:cNvSpPr/>
          <p:nvPr/>
        </p:nvSpPr>
        <p:spPr>
          <a:xfrm rot="4518705" flipH="1">
            <a:off x="-737762" y="5434672"/>
            <a:ext cx="1723631" cy="2266171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53" name="Google Shape;153;p24"/>
          <p:cNvSpPr/>
          <p:nvPr/>
        </p:nvSpPr>
        <p:spPr>
          <a:xfrm>
            <a:off x="-1190516" y="-849267"/>
            <a:ext cx="2491200" cy="2491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 rot="10800000" flipH="1">
            <a:off x="10584800" y="5446617"/>
            <a:ext cx="1036176" cy="1057435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10584800" y="-849267"/>
            <a:ext cx="2109200" cy="2082800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5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339500" y="174400"/>
            <a:ext cx="11513200" cy="6509200"/>
          </a:xfrm>
          <a:prstGeom prst="roundRect">
            <a:avLst>
              <a:gd name="adj" fmla="val 5931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3130600" y="719333"/>
            <a:ext cx="5930800" cy="1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51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 rot="-6146075">
            <a:off x="11070764" y="-1908146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 rot="-6145876">
            <a:off x="-335440" y="5348043"/>
            <a:ext cx="2854115" cy="2854115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-1838033" y="5637800"/>
            <a:ext cx="3314800" cy="33148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 rot="-9313205">
            <a:off x="-1638661" y="-2367465"/>
            <a:ext cx="3692377" cy="360253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1" name="Google Shape;241;p31"/>
          <p:cNvSpPr/>
          <p:nvPr/>
        </p:nvSpPr>
        <p:spPr>
          <a:xfrm rot="-9313068">
            <a:off x="10934833" y="5810071"/>
            <a:ext cx="1586945" cy="154811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9107233" y="-2794967"/>
            <a:ext cx="3314800" cy="33148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61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 rot="-6146075">
            <a:off x="8516731" y="6025055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 rot="-6146075">
            <a:off x="-1879836" y="-2323112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6" name="Google Shape;246;p32"/>
          <p:cNvSpPr/>
          <p:nvPr/>
        </p:nvSpPr>
        <p:spPr>
          <a:xfrm rot="8927291" flipH="1">
            <a:off x="11001251" y="5227227"/>
            <a:ext cx="1723628" cy="226613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7" name="Google Shape;247;p32"/>
          <p:cNvSpPr/>
          <p:nvPr/>
        </p:nvSpPr>
        <p:spPr>
          <a:xfrm rot="8927291" flipH="1">
            <a:off x="89151" y="-1279407"/>
            <a:ext cx="1723628" cy="226613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8" name="Google Shape;248;p32"/>
          <p:cNvSpPr/>
          <p:nvPr/>
        </p:nvSpPr>
        <p:spPr>
          <a:xfrm>
            <a:off x="-1838033" y="5637800"/>
            <a:ext cx="3314800" cy="33148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9318933" y="-2498633"/>
            <a:ext cx="3314800" cy="33148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7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543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313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jennymackness.wordpress.com/wp-content/uploads/2014/02/richard-giblett-mycelium-rhizome.jp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blogs.onlineeducation.touro.edu/what-is-rhizomatic-learnin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athimerini.gr/society/561937084/koyros-noyrmochamanti-mpaigki-sikonotan-orthios-otan-empaine-o-kathigitis-stin-taxi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https://www.kathimerini.gr/society/561937084/koyros-noyrmochamanti-mpaigki-sikonotan-orthios-otan-empaine-o-kathigitis-stin-taxi/" TargetMode="Externa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https://www.kathimerini.gr/society/561937084/koyros-noyrmochamanti-mpaigki-sikonotan-orthios-otan-empaine-o-kathigitis-stin-taxi/" TargetMode="Externa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/>
          <p:nvPr/>
        </p:nvSpPr>
        <p:spPr>
          <a:xfrm rot="-9313205">
            <a:off x="-809631" y="-1119090"/>
            <a:ext cx="2891217" cy="2871115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Google Shape;262;p36"/>
          <p:cNvSpPr txBox="1">
            <a:spLocks noGrp="1"/>
          </p:cNvSpPr>
          <p:nvPr>
            <p:ph type="ctrTitle"/>
          </p:nvPr>
        </p:nvSpPr>
        <p:spPr>
          <a:xfrm>
            <a:off x="1706156" y="2740575"/>
            <a:ext cx="8779688" cy="137685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2800" dirty="0">
                <a:latin typeface="Century Gothic" panose="020B0502020202020204" pitchFamily="34" charset="0"/>
              </a:rPr>
              <a:t>Προτάσεις κριτικού γραμματισμού για την επεξεργασία κειμένων ρευστού ρατσισμού στο πλαίσιο της ριζωματικής εκπαίδευσης</a:t>
            </a:r>
          </a:p>
        </p:txBody>
      </p:sp>
      <p:sp>
        <p:nvSpPr>
          <p:cNvPr id="265" name="Google Shape;265;p36"/>
          <p:cNvSpPr/>
          <p:nvPr/>
        </p:nvSpPr>
        <p:spPr>
          <a:xfrm>
            <a:off x="10422467" y="380933"/>
            <a:ext cx="1036176" cy="1057435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Google Shape;266;p36"/>
          <p:cNvSpPr/>
          <p:nvPr/>
        </p:nvSpPr>
        <p:spPr>
          <a:xfrm rot="10800000">
            <a:off x="583567" y="5437667"/>
            <a:ext cx="1036176" cy="1057435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10810500" y="5383733"/>
            <a:ext cx="2109200" cy="2082800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3147300" y="4808084"/>
            <a:ext cx="5897400" cy="16170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Ειρήνη Σκούρα</a:t>
            </a:r>
            <a:endParaRPr lang="el-GR" sz="1800" dirty="0">
              <a:solidFill>
                <a:schemeClr val="bg1"/>
              </a:solidFill>
              <a:latin typeface="Century Gothic" panose="020B0502020202020204" pitchFamily="34" charset="0"/>
              <a:sym typeface="Hanken Grotesk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sym typeface="Hanken Grotesk"/>
              </a:rPr>
              <a:t>Τμήμα Φιλολογίας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sym typeface="Hanken Grotesk"/>
              </a:rPr>
              <a:t>Πανεπιστήμιο Πατρών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sym typeface="Hanken Grotesk"/>
              </a:rPr>
              <a:t>Επιβλέπων Καθηγητής: Α. Αρχάκης</a:t>
            </a:r>
            <a:endParaRPr sz="1800" dirty="0">
              <a:solidFill>
                <a:schemeClr val="bg1"/>
              </a:solidFill>
              <a:latin typeface="Century Gothic" panose="020B0502020202020204" pitchFamily="34" charset="0"/>
              <a:sym typeface="Hanken Grotesk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7" y="380933"/>
            <a:ext cx="2224066" cy="8049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86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-GR" sz="36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Κείμενα ρευστού ρατσισμού</a:t>
            </a:r>
            <a:endParaRPr sz="36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398847" y="6108085"/>
            <a:ext cx="5272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l-GR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(Tsakona </a:t>
            </a:r>
            <a:r>
              <a:rPr lang="el-GR" sz="2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et</a:t>
            </a:r>
            <a:r>
              <a:rPr lang="el-GR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l-GR" sz="20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al</a:t>
            </a:r>
            <a:r>
              <a:rPr lang="el-GR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., 2020, Αρχάκης κ.ά. 2023)</a:t>
            </a:r>
            <a:endParaRPr lang="el-GR" sz="2000" kern="0" dirty="0">
              <a:solidFill>
                <a:srgbClr val="FDFDFD">
                  <a:lumMod val="10000"/>
                </a:srgb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301955" y="4567651"/>
            <a:ext cx="9745849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Ενδιαφέρον και αποκαλυπτικό εκπαιδευτικό υλικό </a:t>
            </a:r>
            <a:r>
              <a:rPr lang="el-GR" sz="24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ώστε να συζητηθούν στην τάξη θέματα όπως ο ρατσισμός, ο αντιρατσισμός και τα ασαφή μεταξύ τους όρια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1955" y="1539166"/>
            <a:ext cx="974584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μετανάστες/τριες ως «ιδανικοί/ές Άλλοι/ες»: </a:t>
            </a:r>
            <a:r>
              <a:rPr lang="el-GR" alt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πρόθυμοι/ες</a:t>
            </a:r>
            <a:r>
              <a:rPr lang="el-GR" alt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να ενσωματωθούν στο κυρίαρχο </a:t>
            </a:r>
            <a:r>
              <a:rPr lang="el-GR" altLang="el-G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αξιακό</a:t>
            </a:r>
            <a:r>
              <a:rPr lang="el-GR" alt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πλαίσιο, να το εσωτερικεύσουν και να </a:t>
            </a:r>
            <a:r>
              <a:rPr lang="el-GR" alt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αφομοιωθούν </a:t>
            </a:r>
            <a:r>
              <a:rPr lang="el-GR" alt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πλήρως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Η γλωσσική και πολιτισμική διαφορετικότητα απαξιώνεται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και προβάλλεται ως ασύμβατη με το κυρίαρχο πλαίσιο → </a:t>
            </a: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ανισότητες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σε βάρος των μεταναστευτικών πληθυσμών</a:t>
            </a:r>
            <a:endParaRPr lang="el-GR" alt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alt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993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361" y="-1150465"/>
            <a:ext cx="7658228" cy="7977751"/>
          </a:xfrm>
          <a:prstGeom prst="rect">
            <a:avLst/>
          </a:prstGeom>
        </p:spPr>
      </p:pic>
      <p:sp>
        <p:nvSpPr>
          <p:cNvPr id="7" name="Ελεύθερη σχεδίαση 6"/>
          <p:cNvSpPr/>
          <p:nvPr/>
        </p:nvSpPr>
        <p:spPr>
          <a:xfrm>
            <a:off x="2604389" y="0"/>
            <a:ext cx="5165737" cy="6827286"/>
          </a:xfrm>
          <a:custGeom>
            <a:avLst/>
            <a:gdLst>
              <a:gd name="connsiteX0" fmla="*/ 0 w 7149766"/>
              <a:gd name="connsiteY0" fmla="*/ 0 h 5143500"/>
              <a:gd name="connsiteX1" fmla="*/ 7149766 w 7149766"/>
              <a:gd name="connsiteY1" fmla="*/ 0 h 5143500"/>
              <a:gd name="connsiteX2" fmla="*/ 7149766 w 7149766"/>
              <a:gd name="connsiteY2" fmla="*/ 5143500 h 5143500"/>
              <a:gd name="connsiteX3" fmla="*/ 0 w 7149766"/>
              <a:gd name="connsiteY3" fmla="*/ 5143500 h 5143500"/>
              <a:gd name="connsiteX4" fmla="*/ 37779 w 7149766"/>
              <a:gd name="connsiteY4" fmla="*/ 5127109 h 5143500"/>
              <a:gd name="connsiteX5" fmla="*/ 1726429 w 7149766"/>
              <a:gd name="connsiteY5" fmla="*/ 2571750 h 5143500"/>
              <a:gd name="connsiteX6" fmla="*/ 37779 w 7149766"/>
              <a:gd name="connsiteY6" fmla="*/ 1639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9766" h="5143500">
                <a:moveTo>
                  <a:pt x="0" y="0"/>
                </a:moveTo>
                <a:lnTo>
                  <a:pt x="7149766" y="0"/>
                </a:lnTo>
                <a:lnTo>
                  <a:pt x="7149766" y="5143500"/>
                </a:lnTo>
                <a:lnTo>
                  <a:pt x="0" y="5143500"/>
                </a:lnTo>
                <a:lnTo>
                  <a:pt x="37779" y="5127109"/>
                </a:lnTo>
                <a:cubicBezTo>
                  <a:pt x="1043615" y="4634991"/>
                  <a:pt x="1726429" y="3675188"/>
                  <a:pt x="1726429" y="2571750"/>
                </a:cubicBezTo>
                <a:cubicBezTo>
                  <a:pt x="1726429" y="1468312"/>
                  <a:pt x="1043615" y="508510"/>
                  <a:pt x="37779" y="16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l-GR" sz="1867" kern="0">
              <a:solidFill>
                <a:srgbClr val="191919"/>
              </a:solidFill>
              <a:latin typeface="Calibri"/>
              <a:sym typeface="Arial"/>
            </a:endParaRPr>
          </a:p>
        </p:txBody>
      </p:sp>
      <p:sp>
        <p:nvSpPr>
          <p:cNvPr id="10" name="Google Shape;324;p41"/>
          <p:cNvSpPr txBox="1">
            <a:spLocks noGrp="1"/>
          </p:cNvSpPr>
          <p:nvPr>
            <p:ph type="title"/>
          </p:nvPr>
        </p:nvSpPr>
        <p:spPr>
          <a:xfrm>
            <a:off x="4027843" y="237176"/>
            <a:ext cx="6935772" cy="12064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3200" dirty="0">
                <a:latin typeface="Century Gothic" panose="020B0502020202020204" pitchFamily="34" charset="0"/>
              </a:rPr>
              <a:t>Κριτικός γραμματισμός και γλωσσική εκπαίδευση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" name="Google Shape;333;p42"/>
          <p:cNvSpPr txBox="1">
            <a:spLocks noGrp="1"/>
          </p:cNvSpPr>
          <p:nvPr>
            <p:ph type="subTitle" idx="1"/>
          </p:nvPr>
        </p:nvSpPr>
        <p:spPr>
          <a:xfrm>
            <a:off x="4027843" y="1680757"/>
            <a:ext cx="7706957" cy="24523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</a:pPr>
            <a:r>
              <a:rPr lang="el-GR" sz="2400" b="1" dirty="0">
                <a:latin typeface="Century Gothic" panose="020B0502020202020204" pitchFamily="34" charset="0"/>
              </a:rPr>
              <a:t>Τα κείμενα δεν είναι ιδεολογικά ουδέτερα</a:t>
            </a:r>
            <a:r>
              <a:rPr lang="el-GR" sz="2400" dirty="0">
                <a:latin typeface="Century Gothic" panose="020B0502020202020204" pitchFamily="34" charset="0"/>
              </a:rPr>
              <a:t>, αλλά «δημιουργούνται από συγκεκριμένη οπτική» με σκοπό να εγκαθιδρύουν «αλήθειες» και να εδραιώνουν </a:t>
            </a:r>
            <a:r>
              <a:rPr lang="el-GR" sz="2400" b="1" dirty="0">
                <a:latin typeface="Century Gothic" panose="020B0502020202020204" pitchFamily="34" charset="0"/>
              </a:rPr>
              <a:t>σχέσεις εξουσίας 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0" indent="0" algn="r">
              <a:buClr>
                <a:schemeClr val="dk1"/>
              </a:buClr>
              <a:buSzPts val="1100"/>
            </a:pPr>
            <a:r>
              <a:rPr lang="el-GR" sz="2000" dirty="0">
                <a:latin typeface="Century Gothic" panose="020B0502020202020204" pitchFamily="34" charset="0"/>
              </a:rPr>
              <a:t>(Vasquez 2017: 7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l-GR" sz="2000" dirty="0">
                <a:latin typeface="Century Gothic" panose="020B0502020202020204" pitchFamily="34" charset="0"/>
              </a:rPr>
              <a:t>Τεντολούρης &amp; </a:t>
            </a:r>
            <a:r>
              <a:rPr lang="el-GR" sz="2000" dirty="0" err="1">
                <a:latin typeface="Century Gothic" panose="020B0502020202020204" pitchFamily="34" charset="0"/>
              </a:rPr>
              <a:t>Χατζησαββίδης</a:t>
            </a:r>
            <a:r>
              <a:rPr lang="el-GR" sz="2000" dirty="0">
                <a:latin typeface="Century Gothic" panose="020B0502020202020204" pitchFamily="34" charset="0"/>
              </a:rPr>
              <a:t> 2014: 411)</a:t>
            </a:r>
          </a:p>
          <a:p>
            <a:pPr marL="0" indent="0" algn="just">
              <a:buClr>
                <a:schemeClr val="dk1"/>
              </a:buClr>
              <a:buSzPts val="1100"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 algn="just">
              <a:buClr>
                <a:schemeClr val="dk1"/>
              </a:buClr>
              <a:buSzPts val="1100"/>
            </a:pPr>
            <a:endParaRPr lang="el-GR" sz="2400" dirty="0">
              <a:latin typeface="Century Gothic" panose="020B050202020202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004939" y="3746554"/>
            <a:ext cx="7729861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 defTabSz="1219170">
              <a:buClr>
                <a:srgbClr val="FFFFFF"/>
              </a:buClr>
              <a:buSzPts val="1100"/>
            </a:pP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Αναδιάρθρωση των εκπαιδευτικών προγραμμάτων 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με αναλύσεις που αποκαλύπτουν τις σχέσεις εξουσίας και τις ιδεολογικές θέσεις που (</a:t>
            </a:r>
            <a:r>
              <a:rPr lang="el-GR" sz="24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ανα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)παράγονται ρητά ή υπόρρητα μέσω των γλωσσικών,</a:t>
            </a:r>
            <a:r>
              <a:rPr 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επικοινωνιακών και κειμενικών επιλογών του/της εκάστοτε συγγραφέα ή ομιλητή/τριας</a:t>
            </a:r>
            <a:r>
              <a:rPr 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r" defTabSz="1219170">
              <a:buClr>
                <a:srgbClr val="FFFFFF"/>
              </a:buClr>
              <a:buSzPts val="1100"/>
            </a:pPr>
            <a:r>
              <a:rPr lang="el-GR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(Στάμου κ.α. 2016: 31)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4670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783" y="-1300715"/>
            <a:ext cx="8021340" cy="8158715"/>
          </a:xfrm>
          <a:prstGeom prst="rect">
            <a:avLst/>
          </a:prstGeom>
        </p:spPr>
      </p:pic>
      <p:sp>
        <p:nvSpPr>
          <p:cNvPr id="7" name="Ελεύθερη σχεδίαση 6"/>
          <p:cNvSpPr/>
          <p:nvPr/>
        </p:nvSpPr>
        <p:spPr>
          <a:xfrm>
            <a:off x="2658980" y="0"/>
            <a:ext cx="6089825" cy="6858000"/>
          </a:xfrm>
          <a:custGeom>
            <a:avLst/>
            <a:gdLst>
              <a:gd name="connsiteX0" fmla="*/ 0 w 7149766"/>
              <a:gd name="connsiteY0" fmla="*/ 0 h 5143500"/>
              <a:gd name="connsiteX1" fmla="*/ 7149766 w 7149766"/>
              <a:gd name="connsiteY1" fmla="*/ 0 h 5143500"/>
              <a:gd name="connsiteX2" fmla="*/ 7149766 w 7149766"/>
              <a:gd name="connsiteY2" fmla="*/ 5143500 h 5143500"/>
              <a:gd name="connsiteX3" fmla="*/ 0 w 7149766"/>
              <a:gd name="connsiteY3" fmla="*/ 5143500 h 5143500"/>
              <a:gd name="connsiteX4" fmla="*/ 37779 w 7149766"/>
              <a:gd name="connsiteY4" fmla="*/ 5127109 h 5143500"/>
              <a:gd name="connsiteX5" fmla="*/ 1726429 w 7149766"/>
              <a:gd name="connsiteY5" fmla="*/ 2571750 h 5143500"/>
              <a:gd name="connsiteX6" fmla="*/ 37779 w 7149766"/>
              <a:gd name="connsiteY6" fmla="*/ 1639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9766" h="5143500">
                <a:moveTo>
                  <a:pt x="0" y="0"/>
                </a:moveTo>
                <a:lnTo>
                  <a:pt x="7149766" y="0"/>
                </a:lnTo>
                <a:lnTo>
                  <a:pt x="7149766" y="5143500"/>
                </a:lnTo>
                <a:lnTo>
                  <a:pt x="0" y="5143500"/>
                </a:lnTo>
                <a:lnTo>
                  <a:pt x="37779" y="5127109"/>
                </a:lnTo>
                <a:cubicBezTo>
                  <a:pt x="1043615" y="4634991"/>
                  <a:pt x="1726429" y="3675188"/>
                  <a:pt x="1726429" y="2571750"/>
                </a:cubicBezTo>
                <a:cubicBezTo>
                  <a:pt x="1726429" y="1468312"/>
                  <a:pt x="1043615" y="508510"/>
                  <a:pt x="37779" y="16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l-GR" sz="1867" kern="0" dirty="0">
              <a:solidFill>
                <a:srgbClr val="191919"/>
              </a:solidFill>
              <a:latin typeface="Calibri"/>
              <a:sym typeface="Arial"/>
            </a:endParaRPr>
          </a:p>
        </p:txBody>
      </p:sp>
      <p:sp>
        <p:nvSpPr>
          <p:cNvPr id="11" name="Google Shape;333;p42"/>
          <p:cNvSpPr txBox="1">
            <a:spLocks noGrp="1"/>
          </p:cNvSpPr>
          <p:nvPr>
            <p:ph type="subTitle" idx="1"/>
          </p:nvPr>
        </p:nvSpPr>
        <p:spPr>
          <a:xfrm>
            <a:off x="4437578" y="2333851"/>
            <a:ext cx="7088207" cy="1816939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</a:pPr>
            <a:r>
              <a:rPr lang="el-GR" sz="2400" b="1" dirty="0">
                <a:latin typeface="Century Gothic" panose="020B0502020202020204" pitchFamily="34" charset="0"/>
                <a:ea typeface="Calibri" panose="020F0502020204030204" pitchFamily="34" charset="0"/>
              </a:rPr>
              <a:t>Ικανότητα κριτικής αποδόμησης των κειμένων 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και συνειδητοποίησης των κοινωνιογλωσσικών ανισοτήτων που φέρουν</a:t>
            </a:r>
          </a:p>
          <a:p>
            <a:pPr marL="0" indent="0" algn="just">
              <a:buClr>
                <a:schemeClr val="dk1"/>
              </a:buClr>
              <a:buSzPts val="1100"/>
            </a:pPr>
            <a:endParaRPr lang="el-GR" sz="24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 algn="r">
              <a:buClr>
                <a:schemeClr val="dk1"/>
              </a:buClr>
              <a:buSzPts val="1100"/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(Αρχάκης &amp; Τσάκωνα 2011: 193, Fairclough 1995: 217)</a:t>
            </a:r>
            <a:endParaRPr lang="el-GR" sz="2400" dirty="0">
              <a:latin typeface="Century Gothic" panose="020B0502020202020204" pitchFamily="34" charset="0"/>
            </a:endParaRPr>
          </a:p>
          <a:p>
            <a:pPr marL="0" indent="0" algn="just">
              <a:buClr>
                <a:schemeClr val="dk1"/>
              </a:buClr>
              <a:buSzPts val="1100"/>
            </a:pP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8" name="Google Shape;324;p41"/>
          <p:cNvSpPr txBox="1">
            <a:spLocks noGrp="1"/>
          </p:cNvSpPr>
          <p:nvPr>
            <p:ph type="title"/>
          </p:nvPr>
        </p:nvSpPr>
        <p:spPr>
          <a:xfrm>
            <a:off x="4027843" y="237176"/>
            <a:ext cx="6935772" cy="12064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3200" dirty="0">
                <a:latin typeface="Century Gothic" panose="020B0502020202020204" pitchFamily="34" charset="0"/>
              </a:rPr>
              <a:t>Κριτικός γραμματισμός και γλωσσική εκπαίδευση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7529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Προσεγγίζοντας την εκπαίδευση ως ρίζωμα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32" y="2018859"/>
            <a:ext cx="2464967" cy="2729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0734" y="1461675"/>
            <a:ext cx="271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Παραδοσιακή εκπαίδευση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706" y="4939333"/>
            <a:ext cx="3702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Ιεραρχική, γραμμική εξέλιξη 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και ανάπτυξη της εκπαιδευτικής διαδικασίας σαν </a:t>
            </a:r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δέντρο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 με ρίζα και κορμό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6111" y="4601625"/>
            <a:ext cx="2680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i="1" dirty="0">
                <a:solidFill>
                  <a:schemeClr val="bg1"/>
                </a:solidFill>
                <a:latin typeface="Century Gothic" panose="020B0502020202020204" pitchFamily="34" charset="0"/>
              </a:rPr>
              <a:t>Πηγή: </a:t>
            </a:r>
            <a:r>
              <a:rPr lang="en-US" sz="1050" i="1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onlineeducation.touro.edu</a:t>
            </a:r>
            <a:endParaRPr lang="el-GR" sz="105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Δεξί βέλος 12"/>
          <p:cNvSpPr/>
          <p:nvPr/>
        </p:nvSpPr>
        <p:spPr>
          <a:xfrm>
            <a:off x="5180269" y="2982039"/>
            <a:ext cx="994611" cy="803300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55" y="2501471"/>
            <a:ext cx="4220829" cy="20359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27281" y="1561299"/>
            <a:ext cx="458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 εκπαίδευση </a:t>
            </a: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rhizomatic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l-G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0546" y="4537400"/>
            <a:ext cx="2680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i="1" dirty="0">
                <a:solidFill>
                  <a:schemeClr val="bg1"/>
                </a:solidFill>
                <a:latin typeface="Century Gothic" panose="020B0502020202020204" pitchFamily="34" charset="0"/>
              </a:rPr>
              <a:t>Πηγή: </a:t>
            </a:r>
            <a:r>
              <a:rPr lang="en-US" sz="1050" i="1" dirty="0">
                <a:solidFill>
                  <a:schemeClr val="bg1"/>
                </a:solidFill>
                <a:latin typeface="Century Gothic" panose="020B0502020202020204" pitchFamily="34" charset="0"/>
                <a:hlinkClick r:id="rId6"/>
              </a:rPr>
              <a:t>jennymackness.wordpress.com</a:t>
            </a:r>
            <a:endParaRPr lang="el-GR" sz="105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l-GR" sz="105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991569" y="4939333"/>
            <a:ext cx="5675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Μη ιεραρχικό σύστημα 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χωρίς αρχή, μέση και τέλος σαν </a:t>
            </a:r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ρίζωμα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 που κάθε σημείο του μπορεί να συνδεθεί με οποιοδήποτε άλλο είτε παρόμοιο είτε ετερογενές με απρόβλεπτο ή ανατρεπτικό τρόπο </a:t>
            </a:r>
          </a:p>
          <a:p>
            <a:pPr algn="r"/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(Κίτσιου 2024)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493926" y="1090077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Deleuze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Guattari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1987)</a:t>
            </a:r>
            <a:endParaRPr lang="el-G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893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3" grpId="0" animBg="1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Προσεγγίζοντας την εκπαίδευση ως ρίζωμα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166108" y="2092961"/>
            <a:ext cx="823519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Μη ευθύγραμμη, ρευστή διαδικασία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με πολλαπλές διαδρομές</a:t>
            </a:r>
            <a:endParaRPr lang="el-GR" sz="2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Αναπτύσσεται μέσα από απρόβλεπτες συνδέσεις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και αλληλεπιδράσεις ανάμεσα σε συμμετέχοντες/</a:t>
            </a:r>
            <a:r>
              <a:rPr lang="el-G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ουσες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, διαθέσιμους πόρους, δραστηριότητες, εμπειρίες, γλωσσικά και πολιτισμικά ρεπερτόρια των μαθητών/τριών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Μπορεί να ξεκινήσει από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διαφορετικές αφετηρίες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Εξελίσσεται με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διαφορετικούς ρυθμούς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και κατευθύνσεις ανάλογα με τις ανάγκες και τα ενδιαφέροντα των μαθητών/τριών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942230" y="6095970"/>
            <a:ext cx="6567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(βλ.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Mackness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et al. 2016, </a:t>
            </a:r>
            <a:r>
              <a:rPr lang="el-G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Brailas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2020, Κίτσιου 2024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612594" y="1444717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Νομαδική διάσταση</a:t>
            </a:r>
          </a:p>
        </p:txBody>
      </p:sp>
    </p:spTree>
    <p:extLst>
      <p:ext uri="{BB962C8B-B14F-4D97-AF65-F5344CB8AC3E}">
        <p14:creationId xmlns:p14="http://schemas.microsoft.com/office/powerpoint/2010/main" val="215604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Προσεγγίζοντας την εκπαίδευση ως ρίζωμα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403439" y="2204352"/>
            <a:ext cx="74993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Αποδομούνται παγιωμένες διδακτικές νόρμες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Το μάθημα χτίζεται από όσα προκύπτουν στην τάξη, όχι από ένα προκαθορισμένο σχέδιο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Η τάξη αποκτά </a:t>
            </a:r>
            <a:r>
              <a:rPr lang="el-GR" sz="2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αυτο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-οργανωτικά χαρακτηριστικά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Όλοι/ες συμβάλλουν ενεργά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στη διαμόρφωση της διαδικασίας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αναλαμβάνουν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πρωτοβουλίες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και διερευνούν ποικίλες προσεγγίσεις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γλωσσικές και πολιτισμικές διαφορές γίνονται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ευκαιρίες, όχι εμπόδια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673707" y="6095970"/>
            <a:ext cx="9836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(βλ.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Comier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2008,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Mackness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et al. 2016, </a:t>
            </a:r>
            <a:r>
              <a:rPr lang="el-G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Brailas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2020, Κίτσιου 2024, Βαλαή 2025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446937" y="1496203"/>
            <a:ext cx="745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Μετασχηματισμός της εκπαιδευτικής διαδικασίας</a:t>
            </a:r>
          </a:p>
        </p:txBody>
      </p:sp>
    </p:spTree>
    <p:extLst>
      <p:ext uri="{BB962C8B-B14F-4D97-AF65-F5344CB8AC3E}">
        <p14:creationId xmlns:p14="http://schemas.microsoft.com/office/powerpoint/2010/main" val="128444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Προσεγγίζοντας την εκπαίδευση ως ρίζωμα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560715" y="6089022"/>
            <a:ext cx="6949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(Κίτσιου 2024, Κίτσιου &amp; </a:t>
            </a:r>
            <a:r>
              <a:rPr lang="el-G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Καραντζόλα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2024, Βαλαή 2025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225722" y="1333559"/>
            <a:ext cx="789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Μετασχηματισμός του ρόλου του/της εκπαιδευτικού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651435" y="2099710"/>
            <a:ext cx="90468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Συν-διαμορφώνει τη διαδικασία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μαζί με τους/τις μαθητές/τριες, αφήνοντας χώρο στο απρόβλεπτο και στις νέες ιδέες που αναδύονται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Αξιοποιεί όλους τους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γλωσσικούς και πολιτισμικούς πόρους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των μαθητών/τριών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Παρατηρεί και χαρτογραφεί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τις ανάγκες, αντί να βασίζεται σε στατικές κατηγορίες ή προκαθορισμένα μονοπάτια</a:t>
            </a:r>
          </a:p>
        </p:txBody>
      </p:sp>
    </p:spTree>
    <p:extLst>
      <p:ext uri="{BB962C8B-B14F-4D97-AF65-F5344CB8AC3E}">
        <p14:creationId xmlns:p14="http://schemas.microsoft.com/office/powerpoint/2010/main" val="29855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Προσεγγίζοντας την εκπαίδευση ως ρίζωμα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641995" y="5193068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(Κίτσιου 2024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211435" y="1496777"/>
            <a:ext cx="789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Μετασχηματισμός του ρόλου του/της εκπαιδευτικού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472543" y="2205501"/>
            <a:ext cx="90468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Λειτουργεί ως συνοδοιπόρος καλλιεργώντας τη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«ριζωματική ελπίδα»: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βλέπει στις δυσκολίες ευκαιρίες για νέες διαδρομές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Από το «</a:t>
            </a:r>
            <a:r>
              <a:rPr lang="el-GR" sz="2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Τι έχει μάθει ήδη και τι δεν γνωρίζει ο μαθητής/η μαθήτρια;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» και «</a:t>
            </a:r>
            <a:r>
              <a:rPr lang="el-GR" sz="2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Τι μπορεί να κάνει και τι όχι;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Στο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</a:t>
            </a:r>
            <a:r>
              <a:rPr lang="el-GR" sz="22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Τι (μπορώ να) κάνω εδώ-και-τώρα μαζί με τον μαθητή/τη μαθήτρια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;»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και «</a:t>
            </a:r>
            <a:r>
              <a:rPr lang="el-GR" sz="2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Ποιος/ποια μπορεί να γίνει ο μαθητής/η μαθήτρια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;»</a:t>
            </a:r>
          </a:p>
        </p:txBody>
      </p:sp>
    </p:spTree>
    <p:extLst>
      <p:ext uri="{BB962C8B-B14F-4D97-AF65-F5344CB8AC3E}">
        <p14:creationId xmlns:p14="http://schemas.microsoft.com/office/powerpoint/2010/main" val="423692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4;p41"/>
          <p:cNvSpPr txBox="1">
            <a:spLocks noGrp="1"/>
          </p:cNvSpPr>
          <p:nvPr>
            <p:ph type="title"/>
          </p:nvPr>
        </p:nvSpPr>
        <p:spPr>
          <a:xfrm>
            <a:off x="960966" y="459317"/>
            <a:ext cx="10270067" cy="10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3200" dirty="0">
                <a:latin typeface="Century Gothic" panose="020B0502020202020204" pitchFamily="34" charset="0"/>
              </a:rPr>
              <a:t>Σύνδεση ριζωματικής εκπαίδευσης και </a:t>
            </a:r>
            <a:br>
              <a:rPr lang="el-GR" sz="3200" dirty="0">
                <a:latin typeface="Century Gothic" panose="020B0502020202020204" pitchFamily="34" charset="0"/>
              </a:rPr>
            </a:br>
            <a:r>
              <a:rPr lang="el-GR" sz="3200" dirty="0">
                <a:latin typeface="Century Gothic" panose="020B0502020202020204" pitchFamily="34" charset="0"/>
              </a:rPr>
              <a:t>κριτικού γραμματισμού</a:t>
            </a:r>
            <a:endParaRPr sz="3200" dirty="0">
              <a:latin typeface="+mj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375549" y="6030074"/>
            <a:ext cx="7162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(βλ.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Deleuze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&amp;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Guattari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1987, </a:t>
            </a:r>
            <a:r>
              <a:rPr lang="el-G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Brailas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2020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Κίτσιου 2024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466726" y="1784873"/>
            <a:ext cx="9258546" cy="4245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ριζωματική προσέγγιση μπορεί να λειτουργήσει ως το </a:t>
            </a: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πλαίσιο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μέσα στο οποίο ο κριτικός γραμματισμός εφαρμόζεται ως </a:t>
            </a: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διαδικασία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κριτικής ανάλυσης κειμένων και διαπραγμάτευσης νοημάτων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μαθητές/τριες και ο/η εκπαιδευτικός «</a:t>
            </a:r>
            <a:r>
              <a:rPr lang="el-GR" sz="2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πλοηγούνται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ανάμεσα σε πολλαπλά κείμενα και πολλαπλές οπτικές, συγκρίνουν αντιφατικές αναπαραστάσεις, και παράγουν νέα κείμενα που </a:t>
            </a: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αμφισβητούν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τις κυρίαρχες αντιλήψεις </a:t>
            </a: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εκπαιδευτική διαδικασία συντίθεται ριζωματικά 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μέσα από τη δράση και τη δημιουργικότητα όλων των μελών της εκπαιδευτικής κοινότητας</a:t>
            </a:r>
            <a:endParaRPr lang="el-GR" sz="2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2293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1390498" y="1801993"/>
            <a:ext cx="9410999" cy="160043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lang="el-GR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α κείμενα ρευστού ρατσισμού μπορούν να χρησιμεύσουν ως πολύτιμοι </a:t>
            </a:r>
            <a:r>
              <a:rPr lang="el-GR" sz="2200" b="1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πόροι για τον σχεδιασμό και την εφαρμογή προγραμμάτων κριτικού γραμματισμού, τα οποία εμπνέονται από τις κατευθύνσεις της ριζωματικής εκπαίδευσης</a:t>
            </a:r>
            <a:endParaRPr lang="el-GR" sz="2200" kern="0" dirty="0">
              <a:solidFill>
                <a:srgbClr val="191919"/>
              </a:solidFill>
              <a:latin typeface="Century Gothic" panose="020B0502020202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Google Shape;324;p41"/>
          <p:cNvSpPr txBox="1">
            <a:spLocks noGrp="1"/>
          </p:cNvSpPr>
          <p:nvPr>
            <p:ph type="title"/>
          </p:nvPr>
        </p:nvSpPr>
        <p:spPr>
          <a:xfrm>
            <a:off x="960965" y="560583"/>
            <a:ext cx="10270067" cy="10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2800" dirty="0">
                <a:latin typeface="Century Gothic" panose="020B0502020202020204" pitchFamily="34" charset="0"/>
                <a:ea typeface="Calibri" panose="020F0502020204030204" pitchFamily="34" charset="0"/>
              </a:rPr>
              <a:t>Ριζωματική εκπαίδευση, κριτικός γραμματισμός </a:t>
            </a:r>
            <a:br>
              <a:rPr lang="el-GR" sz="2800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l-GR" sz="2800" dirty="0">
                <a:latin typeface="Century Gothic" panose="020B0502020202020204" pitchFamily="34" charset="0"/>
                <a:ea typeface="Calibri" panose="020F0502020204030204" pitchFamily="34" charset="0"/>
              </a:rPr>
              <a:t>και κείμενα ρευστού ρατσισμού</a:t>
            </a:r>
            <a:endParaRPr sz="2800" dirty="0">
              <a:latin typeface="+mj-lt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518835" y="3551641"/>
            <a:ext cx="9282662" cy="27241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Στόχος είναι οι μαθητές/τριες να μπορούν </a:t>
            </a:r>
            <a:r>
              <a:rPr lang="el-GR" sz="2200" b="1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να εντοπίζουν, να αμφισβητούν και να επιχειρήσουν να μεταβάλλουν </a:t>
            </a:r>
            <a:r>
              <a:rPr lang="el-GR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τις γλωσσικές, κοινωνικές και πολιτισμικές ανισότητες που αποκρύπτονται και αναπαράγονται όχι μόνο μέσω του απροκάλυπτα ρατσιστικού λόγου, αλλά και μέσω του φαινομενικά αντιρατσιστικού λόγου (βλ. Τσάκωνα κ.ά. 2020, Τσάμη κ.ά.</a:t>
            </a:r>
            <a:r>
              <a:rPr lang="en-US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 2024</a:t>
            </a:r>
            <a:r>
              <a:rPr lang="el-GR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)</a:t>
            </a:r>
            <a:r>
              <a:rPr lang="en-US" sz="2200" kern="0" dirty="0">
                <a:solidFill>
                  <a:srgbClr val="19191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l-GR" sz="2200" kern="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2663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581927" y="183551"/>
            <a:ext cx="9777873" cy="865159"/>
          </a:xfrm>
        </p:spPr>
        <p:txBody>
          <a:bodyPr>
            <a:no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Η κοινωνιογλωσσική καθημερινότητα των μαθητών/τριών</a:t>
            </a:r>
            <a:endParaRPr lang="el-GR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16655" y="2490398"/>
            <a:ext cx="67442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Επαφή με πλήθος κειμένων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για τη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μετανάστευση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στην </a:t>
            </a:r>
            <a:r>
              <a:rPr lang="el-GR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 τους καθημερινότητα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(πολιτικές δηλώσεις, ειδησεογραφικά άρθρα, διαφημιστικές καμπάνιες,  </a:t>
            </a:r>
            <a:r>
              <a:rPr lang="el-GR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social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media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 κ.ά.)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16655" y="4121614"/>
            <a:ext cx="67442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Πολλά από αυτά τα κείμενα, αν και φαίνονται </a:t>
            </a: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αντιρατσιστικά ή υποστηρικτικά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, συχνά ενσωματώνουν </a:t>
            </a: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υπόρρητες ρατσιστικές αξιολογήσεις και κανονικότητες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→ </a:t>
            </a: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ρευστός  ρατσισμός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440031" y="1813289"/>
            <a:ext cx="4897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Πού συναντούν τον ρευστό ρατσισμό;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0860715" y="5598942"/>
            <a:ext cx="1336431" cy="125905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grpSp>
        <p:nvGrpSpPr>
          <p:cNvPr id="16" name="Ομάδα 15"/>
          <p:cNvGrpSpPr/>
          <p:nvPr/>
        </p:nvGrpSpPr>
        <p:grpSpPr>
          <a:xfrm>
            <a:off x="7593042" y="1444063"/>
            <a:ext cx="3788952" cy="5033929"/>
            <a:chOff x="7614596" y="782567"/>
            <a:chExt cx="4271307" cy="5465058"/>
          </a:xfrm>
        </p:grpSpPr>
        <p:grpSp>
          <p:nvGrpSpPr>
            <p:cNvPr id="12" name="Google Shape;914;p56"/>
            <p:cNvGrpSpPr/>
            <p:nvPr/>
          </p:nvGrpSpPr>
          <p:grpSpPr>
            <a:xfrm rot="5400000">
              <a:off x="7017721" y="1379442"/>
              <a:ext cx="5465058" cy="4271307"/>
              <a:chOff x="4299475" y="1518175"/>
              <a:chExt cx="4129200" cy="2107200"/>
            </a:xfrm>
          </p:grpSpPr>
          <p:sp>
            <p:nvSpPr>
              <p:cNvPr id="13" name="Google Shape;915;p56"/>
              <p:cNvSpPr/>
              <p:nvPr/>
            </p:nvSpPr>
            <p:spPr>
              <a:xfrm>
                <a:off x="4299475" y="1518175"/>
                <a:ext cx="4129200" cy="2107200"/>
              </a:xfrm>
              <a:prstGeom prst="roundRect">
                <a:avLst>
                  <a:gd name="adj" fmla="val 425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916;p56"/>
              <p:cNvSpPr/>
              <p:nvPr/>
            </p:nvSpPr>
            <p:spPr>
              <a:xfrm>
                <a:off x="8205836" y="2303344"/>
                <a:ext cx="87600" cy="4374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Ομάδα 3"/>
            <p:cNvGrpSpPr/>
            <p:nvPr/>
          </p:nvGrpSpPr>
          <p:grpSpPr>
            <a:xfrm>
              <a:off x="7736583" y="890649"/>
              <a:ext cx="4027333" cy="4883054"/>
              <a:chOff x="638430" y="-2425957"/>
              <a:chExt cx="8625309" cy="8625310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430" y="-2425957"/>
                <a:ext cx="8625309" cy="862531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46687" y="1876627"/>
                <a:ext cx="1528980" cy="290544"/>
              </a:xfrm>
              <a:prstGeom prst="rect">
                <a:avLst/>
              </a:prstGeom>
              <a:solidFill>
                <a:srgbClr val="B79A7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</a:rPr>
                  <a:t>MIGRANTS</a:t>
                </a:r>
                <a:endParaRPr lang="el-GR" sz="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954090" y="4913122"/>
                <a:ext cx="619011" cy="423289"/>
              </a:xfrm>
              <a:prstGeom prst="rect">
                <a:avLst/>
              </a:prstGeom>
              <a:solidFill>
                <a:srgbClr val="B79A7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l-GR" sz="3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50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Τίτλος 3"/>
          <p:cNvSpPr txBox="1">
            <a:spLocks/>
          </p:cNvSpPr>
          <p:nvPr/>
        </p:nvSpPr>
        <p:spPr>
          <a:xfrm>
            <a:off x="960000" y="13356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Προτάσεις κριτικού γραμματισμού </a:t>
            </a:r>
            <a:b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για τον ρευστό ρατσισμό στο πλαίσιο της </a:t>
            </a:r>
          </a:p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-200264" y="3187344"/>
            <a:ext cx="10217820" cy="6831572"/>
            <a:chOff x="-200264" y="3187344"/>
            <a:chExt cx="10217820" cy="6831572"/>
          </a:xfrm>
        </p:grpSpPr>
        <p:sp>
          <p:nvSpPr>
            <p:cNvPr id="881" name="Google Shape;881;p34"/>
            <p:cNvSpPr/>
            <p:nvPr/>
          </p:nvSpPr>
          <p:spPr>
            <a:xfrm>
              <a:off x="2536613" y="3187344"/>
              <a:ext cx="7480943" cy="6831572"/>
            </a:xfrm>
            <a:prstGeom prst="blockArc">
              <a:avLst>
                <a:gd name="adj1" fmla="val 10800000"/>
                <a:gd name="adj2" fmla="val 21561341"/>
                <a:gd name="adj3" fmla="val 13111"/>
              </a:avLst>
            </a:prstGeom>
            <a:solidFill>
              <a:srgbClr val="32AA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 txBox="1"/>
            <p:nvPr/>
          </p:nvSpPr>
          <p:spPr>
            <a:xfrm>
              <a:off x="-200264" y="3900846"/>
              <a:ext cx="3516784" cy="2702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l-GR" sz="20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Κειμενικό υλικό από την </a:t>
              </a:r>
              <a:r>
                <a:rPr lang="el-GR" sz="2000" b="1" kern="0" dirty="0" err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κοινωνιοπολιτισμική</a:t>
              </a:r>
              <a:r>
                <a:rPr lang="el-GR" sz="20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καθημερινότητα των μαθητών/τριών - Συνδέσεις </a:t>
              </a:r>
              <a:endParaRPr lang="el-GR" sz="20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7" name="Google Shape;5225;p47"/>
            <p:cNvGrpSpPr/>
            <p:nvPr/>
          </p:nvGrpSpPr>
          <p:grpSpPr>
            <a:xfrm>
              <a:off x="2914395" y="5517729"/>
              <a:ext cx="488329" cy="507248"/>
              <a:chOff x="4447550" y="249750"/>
              <a:chExt cx="500425" cy="481125"/>
            </a:xfrm>
            <a:solidFill>
              <a:schemeClr val="tx1"/>
            </a:solidFill>
          </p:grpSpPr>
          <p:sp>
            <p:nvSpPr>
              <p:cNvPr id="38" name="Google Shape;5226;p47"/>
              <p:cNvSpPr/>
              <p:nvPr/>
            </p:nvSpPr>
            <p:spPr>
              <a:xfrm>
                <a:off x="4447550" y="413675"/>
                <a:ext cx="353475" cy="31720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12688" extrusionOk="0">
                    <a:moveTo>
                      <a:pt x="12274" y="0"/>
                    </a:moveTo>
                    <a:lnTo>
                      <a:pt x="10639" y="1635"/>
                    </a:lnTo>
                    <a:cubicBezTo>
                      <a:pt x="10811" y="1720"/>
                      <a:pt x="10970" y="1831"/>
                      <a:pt x="11109" y="1964"/>
                    </a:cubicBezTo>
                    <a:cubicBezTo>
                      <a:pt x="11771" y="2623"/>
                      <a:pt x="11771" y="3698"/>
                      <a:pt x="11109" y="4358"/>
                    </a:cubicBezTo>
                    <a:lnTo>
                      <a:pt x="5520" y="9949"/>
                    </a:lnTo>
                    <a:cubicBezTo>
                      <a:pt x="5189" y="10281"/>
                      <a:pt x="4755" y="10446"/>
                      <a:pt x="4322" y="10446"/>
                    </a:cubicBezTo>
                    <a:cubicBezTo>
                      <a:pt x="3889" y="10446"/>
                      <a:pt x="3456" y="10281"/>
                      <a:pt x="3126" y="9949"/>
                    </a:cubicBezTo>
                    <a:cubicBezTo>
                      <a:pt x="2463" y="9287"/>
                      <a:pt x="2463" y="8215"/>
                      <a:pt x="3126" y="7552"/>
                    </a:cubicBezTo>
                    <a:lnTo>
                      <a:pt x="5330" y="5351"/>
                    </a:lnTo>
                    <a:cubicBezTo>
                      <a:pt x="4924" y="4499"/>
                      <a:pt x="4764" y="3554"/>
                      <a:pt x="4866" y="2620"/>
                    </a:cubicBezTo>
                    <a:lnTo>
                      <a:pt x="4866" y="2620"/>
                    </a:lnTo>
                    <a:lnTo>
                      <a:pt x="1527" y="5956"/>
                    </a:lnTo>
                    <a:cubicBezTo>
                      <a:pt x="0" y="7501"/>
                      <a:pt x="6" y="9992"/>
                      <a:pt x="1545" y="11530"/>
                    </a:cubicBezTo>
                    <a:cubicBezTo>
                      <a:pt x="2316" y="12301"/>
                      <a:pt x="3327" y="12687"/>
                      <a:pt x="4339" y="12687"/>
                    </a:cubicBezTo>
                    <a:cubicBezTo>
                      <a:pt x="5343" y="12687"/>
                      <a:pt x="6348" y="12307"/>
                      <a:pt x="7119" y="11545"/>
                    </a:cubicBezTo>
                    <a:lnTo>
                      <a:pt x="12708" y="5956"/>
                    </a:lnTo>
                    <a:cubicBezTo>
                      <a:pt x="13783" y="4878"/>
                      <a:pt x="14138" y="3276"/>
                      <a:pt x="13626" y="1843"/>
                    </a:cubicBezTo>
                    <a:cubicBezTo>
                      <a:pt x="13500" y="1467"/>
                      <a:pt x="13316" y="1114"/>
                      <a:pt x="13075" y="798"/>
                    </a:cubicBezTo>
                    <a:lnTo>
                      <a:pt x="13066" y="807"/>
                    </a:lnTo>
                    <a:cubicBezTo>
                      <a:pt x="12952" y="663"/>
                      <a:pt x="12843" y="503"/>
                      <a:pt x="12708" y="368"/>
                    </a:cubicBezTo>
                    <a:cubicBezTo>
                      <a:pt x="12569" y="235"/>
                      <a:pt x="12428" y="115"/>
                      <a:pt x="12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" name="Google Shape;5227;p47"/>
              <p:cNvSpPr/>
              <p:nvPr/>
            </p:nvSpPr>
            <p:spPr>
              <a:xfrm>
                <a:off x="4589675" y="249750"/>
                <a:ext cx="358300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14332" h="12881" extrusionOk="0">
                    <a:moveTo>
                      <a:pt x="9992" y="1"/>
                    </a:moveTo>
                    <a:cubicBezTo>
                      <a:pt x="8989" y="1"/>
                      <a:pt x="7985" y="381"/>
                      <a:pt x="7215" y="1143"/>
                    </a:cubicBezTo>
                    <a:lnTo>
                      <a:pt x="1434" y="6925"/>
                    </a:lnTo>
                    <a:cubicBezTo>
                      <a:pt x="359" y="8003"/>
                      <a:pt x="1" y="9605"/>
                      <a:pt x="515" y="11038"/>
                    </a:cubicBezTo>
                    <a:cubicBezTo>
                      <a:pt x="639" y="11414"/>
                      <a:pt x="826" y="11767"/>
                      <a:pt x="1066" y="12083"/>
                    </a:cubicBezTo>
                    <a:lnTo>
                      <a:pt x="1073" y="12074"/>
                    </a:lnTo>
                    <a:cubicBezTo>
                      <a:pt x="1187" y="12218"/>
                      <a:pt x="1295" y="12378"/>
                      <a:pt x="1434" y="12513"/>
                    </a:cubicBezTo>
                    <a:cubicBezTo>
                      <a:pt x="1569" y="12646"/>
                      <a:pt x="1711" y="12766"/>
                      <a:pt x="1864" y="12881"/>
                    </a:cubicBezTo>
                    <a:lnTo>
                      <a:pt x="3500" y="11243"/>
                    </a:lnTo>
                    <a:cubicBezTo>
                      <a:pt x="3328" y="11158"/>
                      <a:pt x="3168" y="11050"/>
                      <a:pt x="3030" y="10918"/>
                    </a:cubicBezTo>
                    <a:cubicBezTo>
                      <a:pt x="2367" y="10255"/>
                      <a:pt x="2367" y="9183"/>
                      <a:pt x="3030" y="8521"/>
                    </a:cubicBezTo>
                    <a:lnTo>
                      <a:pt x="8811" y="2739"/>
                    </a:lnTo>
                    <a:cubicBezTo>
                      <a:pt x="9143" y="2408"/>
                      <a:pt x="9576" y="2242"/>
                      <a:pt x="10010" y="2242"/>
                    </a:cubicBezTo>
                    <a:cubicBezTo>
                      <a:pt x="10443" y="2242"/>
                      <a:pt x="10876" y="2408"/>
                      <a:pt x="11205" y="2739"/>
                    </a:cubicBezTo>
                    <a:cubicBezTo>
                      <a:pt x="11868" y="3401"/>
                      <a:pt x="11868" y="4473"/>
                      <a:pt x="11205" y="5136"/>
                    </a:cubicBezTo>
                    <a:lnTo>
                      <a:pt x="8811" y="7530"/>
                    </a:lnTo>
                    <a:cubicBezTo>
                      <a:pt x="9215" y="8382"/>
                      <a:pt x="9375" y="9328"/>
                      <a:pt x="9272" y="10261"/>
                    </a:cubicBezTo>
                    <a:lnTo>
                      <a:pt x="12804" y="6732"/>
                    </a:lnTo>
                    <a:cubicBezTo>
                      <a:pt x="14331" y="5187"/>
                      <a:pt x="14325" y="2697"/>
                      <a:pt x="12786" y="1158"/>
                    </a:cubicBezTo>
                    <a:cubicBezTo>
                      <a:pt x="12015" y="387"/>
                      <a:pt x="11004" y="1"/>
                      <a:pt x="99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" name="Ομάδα 13"/>
          <p:cNvGrpSpPr/>
          <p:nvPr/>
        </p:nvGrpSpPr>
        <p:grpSpPr>
          <a:xfrm>
            <a:off x="1473594" y="3140578"/>
            <a:ext cx="8543961" cy="6878338"/>
            <a:chOff x="1473594" y="3140578"/>
            <a:chExt cx="8543961" cy="6878338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1473594" y="3140578"/>
              <a:ext cx="8543961" cy="6878338"/>
              <a:chOff x="1473594" y="3140578"/>
              <a:chExt cx="8543961" cy="6878338"/>
            </a:xfrm>
          </p:grpSpPr>
          <p:sp>
            <p:nvSpPr>
              <p:cNvPr id="69" name="Google Shape;881;p34"/>
              <p:cNvSpPr/>
              <p:nvPr/>
            </p:nvSpPr>
            <p:spPr>
              <a:xfrm>
                <a:off x="2536612" y="3187344"/>
                <a:ext cx="7480943" cy="6831572"/>
              </a:xfrm>
              <a:prstGeom prst="blockArc">
                <a:avLst>
                  <a:gd name="adj1" fmla="val 12602628"/>
                  <a:gd name="adj2" fmla="val 21561341"/>
                  <a:gd name="adj3" fmla="val 13111"/>
                </a:avLst>
              </a:prstGeom>
              <a:solidFill>
                <a:srgbClr val="F2D0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0;p34"/>
              <p:cNvSpPr txBox="1"/>
              <p:nvPr/>
            </p:nvSpPr>
            <p:spPr>
              <a:xfrm>
                <a:off x="1473594" y="3140578"/>
                <a:ext cx="2941297" cy="90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lvl="0" algn="ctr"/>
                <a:r>
                  <a:rPr lang="el-GR" sz="20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Χαρτογράφηση εννοιών</a:t>
                </a:r>
              </a:p>
            </p:txBody>
          </p:sp>
        </p:grpSp>
        <p:grpSp>
          <p:nvGrpSpPr>
            <p:cNvPr id="63" name="Google Shape;5345;p47"/>
            <p:cNvGrpSpPr/>
            <p:nvPr/>
          </p:nvGrpSpPr>
          <p:grpSpPr>
            <a:xfrm>
              <a:off x="3883588" y="4118693"/>
              <a:ext cx="517100" cy="436894"/>
              <a:chOff x="2085450" y="2057098"/>
              <a:chExt cx="481900" cy="423503"/>
            </a:xfrm>
            <a:solidFill>
              <a:schemeClr val="tx1"/>
            </a:solidFill>
          </p:grpSpPr>
          <p:sp>
            <p:nvSpPr>
              <p:cNvPr id="64" name="Google Shape;5346;p47"/>
              <p:cNvSpPr/>
              <p:nvPr/>
            </p:nvSpPr>
            <p:spPr>
              <a:xfrm>
                <a:off x="2085450" y="2061651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5" name="Google Shape;5347;p47"/>
              <p:cNvSpPr/>
              <p:nvPr/>
            </p:nvSpPr>
            <p:spPr>
              <a:xfrm>
                <a:off x="2254900" y="2061051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" name="Google Shape;5348;p47"/>
              <p:cNvSpPr/>
              <p:nvPr/>
            </p:nvSpPr>
            <p:spPr>
              <a:xfrm>
                <a:off x="2426175" y="2057098"/>
                <a:ext cx="141175" cy="418924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" name="Ομάδα 14"/>
          <p:cNvGrpSpPr/>
          <p:nvPr/>
        </p:nvGrpSpPr>
        <p:grpSpPr>
          <a:xfrm>
            <a:off x="2536612" y="1848911"/>
            <a:ext cx="7480943" cy="8170005"/>
            <a:chOff x="2536612" y="1848911"/>
            <a:chExt cx="7480943" cy="8170005"/>
          </a:xfrm>
        </p:grpSpPr>
        <p:sp>
          <p:nvSpPr>
            <p:cNvPr id="888" name="Google Shape;888;p34"/>
            <p:cNvSpPr txBox="1"/>
            <p:nvPr/>
          </p:nvSpPr>
          <p:spPr>
            <a:xfrm>
              <a:off x="3897982" y="1848911"/>
              <a:ext cx="4789467" cy="138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l-GR" sz="2000" b="1" kern="0" dirty="0">
                  <a:solidFill>
                    <a:srgbClr val="1F497D">
                      <a:lumMod val="10000"/>
                    </a:srgbClr>
                  </a:solidFill>
                  <a:latin typeface="Century Gothic" panose="020B0502020202020204" pitchFamily="34" charset="0"/>
                </a:rPr>
                <a:t>Ανάγνωση από την οπτική της αντίστασης: αποκάλυψη υπόρρητων ρατσιστικών μηνυμάτων σε αντιρατσιστικά κείμενα</a:t>
              </a:r>
              <a:endParaRPr lang="el-GR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Google Shape;881;p34"/>
            <p:cNvSpPr/>
            <p:nvPr/>
          </p:nvSpPr>
          <p:spPr>
            <a:xfrm>
              <a:off x="2536612" y="3187344"/>
              <a:ext cx="7480943" cy="6831572"/>
            </a:xfrm>
            <a:prstGeom prst="blockArc">
              <a:avLst>
                <a:gd name="adj1" fmla="val 14843841"/>
                <a:gd name="adj2" fmla="val 21561341"/>
                <a:gd name="adj3" fmla="val 13111"/>
              </a:avLst>
            </a:prstGeom>
            <a:solidFill>
              <a:srgbClr val="D55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5716;p48"/>
            <p:cNvGrpSpPr/>
            <p:nvPr/>
          </p:nvGrpSpPr>
          <p:grpSpPr>
            <a:xfrm>
              <a:off x="5950587" y="3401440"/>
              <a:ext cx="528343" cy="479492"/>
              <a:chOff x="-37363030" y="3825027"/>
              <a:chExt cx="318590" cy="281975"/>
            </a:xfrm>
            <a:solidFill>
              <a:schemeClr val="tx1"/>
            </a:solidFill>
          </p:grpSpPr>
          <p:sp>
            <p:nvSpPr>
              <p:cNvPr id="78" name="Google Shape;5717;p48"/>
              <p:cNvSpPr/>
              <p:nvPr/>
            </p:nvSpPr>
            <p:spPr>
              <a:xfrm>
                <a:off x="-37171265" y="3984102"/>
                <a:ext cx="1268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4916" extrusionOk="0">
                    <a:moveTo>
                      <a:pt x="2238" y="1"/>
                    </a:moveTo>
                    <a:cubicBezTo>
                      <a:pt x="1986" y="442"/>
                      <a:pt x="1671" y="820"/>
                      <a:pt x="1324" y="1229"/>
                    </a:cubicBezTo>
                    <a:cubicBezTo>
                      <a:pt x="946" y="1671"/>
                      <a:pt x="473" y="1986"/>
                      <a:pt x="1" y="2238"/>
                    </a:cubicBezTo>
                    <a:lnTo>
                      <a:pt x="2206" y="4443"/>
                    </a:lnTo>
                    <a:cubicBezTo>
                      <a:pt x="2521" y="4758"/>
                      <a:pt x="2923" y="4916"/>
                      <a:pt x="3325" y="4916"/>
                    </a:cubicBezTo>
                    <a:cubicBezTo>
                      <a:pt x="3726" y="4916"/>
                      <a:pt x="4128" y="4758"/>
                      <a:pt x="4443" y="4443"/>
                    </a:cubicBezTo>
                    <a:cubicBezTo>
                      <a:pt x="5073" y="3813"/>
                      <a:pt x="5073" y="2836"/>
                      <a:pt x="4443" y="2206"/>
                    </a:cubicBezTo>
                    <a:lnTo>
                      <a:pt x="22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718;p48"/>
              <p:cNvSpPr/>
              <p:nvPr/>
            </p:nvSpPr>
            <p:spPr>
              <a:xfrm>
                <a:off x="-37363030" y="3825027"/>
                <a:ext cx="24812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9925" h="9958" extrusionOk="0">
                    <a:moveTo>
                      <a:pt x="4978" y="1702"/>
                    </a:moveTo>
                    <a:cubicBezTo>
                      <a:pt x="6774" y="1702"/>
                      <a:pt x="8286" y="3214"/>
                      <a:pt x="8286" y="5010"/>
                    </a:cubicBezTo>
                    <a:cubicBezTo>
                      <a:pt x="8254" y="5892"/>
                      <a:pt x="7939" y="6711"/>
                      <a:pt x="7341" y="7310"/>
                    </a:cubicBezTo>
                    <a:cubicBezTo>
                      <a:pt x="6742" y="7908"/>
                      <a:pt x="5923" y="8318"/>
                      <a:pt x="4978" y="8318"/>
                    </a:cubicBezTo>
                    <a:cubicBezTo>
                      <a:pt x="3151" y="8318"/>
                      <a:pt x="1670" y="6837"/>
                      <a:pt x="1670" y="5010"/>
                    </a:cubicBezTo>
                    <a:cubicBezTo>
                      <a:pt x="1670" y="3214"/>
                      <a:pt x="3151" y="1702"/>
                      <a:pt x="4978" y="1702"/>
                    </a:cubicBezTo>
                    <a:close/>
                    <a:moveTo>
                      <a:pt x="4978" y="1"/>
                    </a:moveTo>
                    <a:cubicBezTo>
                      <a:pt x="2268" y="1"/>
                      <a:pt x="0" y="2269"/>
                      <a:pt x="0" y="4978"/>
                    </a:cubicBezTo>
                    <a:cubicBezTo>
                      <a:pt x="0" y="7688"/>
                      <a:pt x="2268" y="9956"/>
                      <a:pt x="4978" y="9956"/>
                    </a:cubicBezTo>
                    <a:cubicBezTo>
                      <a:pt x="5013" y="9957"/>
                      <a:pt x="5048" y="9957"/>
                      <a:pt x="5083" y="9957"/>
                    </a:cubicBezTo>
                    <a:cubicBezTo>
                      <a:pt x="6367" y="9957"/>
                      <a:pt x="7586" y="9395"/>
                      <a:pt x="8506" y="8444"/>
                    </a:cubicBezTo>
                    <a:cubicBezTo>
                      <a:pt x="9420" y="7499"/>
                      <a:pt x="9924" y="6270"/>
                      <a:pt x="9924" y="4978"/>
                    </a:cubicBezTo>
                    <a:cubicBezTo>
                      <a:pt x="9924" y="2269"/>
                      <a:pt x="7687" y="1"/>
                      <a:pt x="49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Ομάδα 15"/>
          <p:cNvGrpSpPr/>
          <p:nvPr/>
        </p:nvGrpSpPr>
        <p:grpSpPr>
          <a:xfrm>
            <a:off x="2536612" y="3187344"/>
            <a:ext cx="8768387" cy="6831572"/>
            <a:chOff x="2536612" y="3187344"/>
            <a:chExt cx="8768387" cy="6831572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536612" y="3187344"/>
              <a:ext cx="8768387" cy="6831572"/>
              <a:chOff x="2536612" y="3187344"/>
              <a:chExt cx="8768387" cy="6831572"/>
            </a:xfrm>
          </p:grpSpPr>
          <p:sp>
            <p:nvSpPr>
              <p:cNvPr id="890" name="Google Shape;890;p34"/>
              <p:cNvSpPr txBox="1"/>
              <p:nvPr/>
            </p:nvSpPr>
            <p:spPr>
              <a:xfrm>
                <a:off x="7998214" y="3210160"/>
                <a:ext cx="3306785" cy="90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lvl="0" algn="ctr"/>
                <a:r>
                  <a:rPr lang="el-GR" sz="20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Χαρτογράφηση σχέσεων</a:t>
                </a:r>
              </a:p>
            </p:txBody>
          </p:sp>
          <p:sp>
            <p:nvSpPr>
              <p:cNvPr id="71" name="Google Shape;881;p34"/>
              <p:cNvSpPr/>
              <p:nvPr/>
            </p:nvSpPr>
            <p:spPr>
              <a:xfrm>
                <a:off x="2536612" y="3187344"/>
                <a:ext cx="7480943" cy="6831572"/>
              </a:xfrm>
              <a:prstGeom prst="blockArc">
                <a:avLst>
                  <a:gd name="adj1" fmla="val 17434154"/>
                  <a:gd name="adj2" fmla="val 21561341"/>
                  <a:gd name="adj3" fmla="val 13111"/>
                </a:avLst>
              </a:prstGeom>
              <a:solidFill>
                <a:srgbClr val="F2D0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5345;p47"/>
            <p:cNvGrpSpPr/>
            <p:nvPr/>
          </p:nvGrpSpPr>
          <p:grpSpPr>
            <a:xfrm>
              <a:off x="8028142" y="4046570"/>
              <a:ext cx="517100" cy="436894"/>
              <a:chOff x="2085450" y="2057098"/>
              <a:chExt cx="481900" cy="423503"/>
            </a:xfrm>
            <a:solidFill>
              <a:schemeClr val="tx1"/>
            </a:solidFill>
          </p:grpSpPr>
          <p:sp>
            <p:nvSpPr>
              <p:cNvPr id="74" name="Google Shape;5346;p47"/>
              <p:cNvSpPr/>
              <p:nvPr/>
            </p:nvSpPr>
            <p:spPr>
              <a:xfrm>
                <a:off x="2085450" y="2061651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" name="Google Shape;5347;p47"/>
              <p:cNvSpPr/>
              <p:nvPr/>
            </p:nvSpPr>
            <p:spPr>
              <a:xfrm>
                <a:off x="2254900" y="2061051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" name="Google Shape;5348;p47"/>
              <p:cNvSpPr/>
              <p:nvPr/>
            </p:nvSpPr>
            <p:spPr>
              <a:xfrm>
                <a:off x="2426175" y="2057098"/>
                <a:ext cx="141175" cy="418924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1" name="Ομάδα 10"/>
          <p:cNvGrpSpPr/>
          <p:nvPr/>
        </p:nvGrpSpPr>
        <p:grpSpPr>
          <a:xfrm>
            <a:off x="2530083" y="3178536"/>
            <a:ext cx="10010887" cy="6831572"/>
            <a:chOff x="2530083" y="3178536"/>
            <a:chExt cx="10010887" cy="6831572"/>
          </a:xfrm>
        </p:grpSpPr>
        <p:sp>
          <p:nvSpPr>
            <p:cNvPr id="891" name="Google Shape;891;p34"/>
            <p:cNvSpPr txBox="1"/>
            <p:nvPr/>
          </p:nvSpPr>
          <p:spPr>
            <a:xfrm>
              <a:off x="9389370" y="4633055"/>
              <a:ext cx="3151600" cy="1407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l-GR" sz="20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Δημιουργικός μετασχηματισμός - Παραγωγή νέων κειμένων</a:t>
              </a:r>
              <a:endParaRPr lang="el-GR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Google Shape;881;p34"/>
            <p:cNvSpPr/>
            <p:nvPr/>
          </p:nvSpPr>
          <p:spPr>
            <a:xfrm>
              <a:off x="2530083" y="3178536"/>
              <a:ext cx="7480943" cy="6831572"/>
            </a:xfrm>
            <a:prstGeom prst="blockArc">
              <a:avLst>
                <a:gd name="adj1" fmla="val 19741703"/>
                <a:gd name="adj2" fmla="val 21561341"/>
                <a:gd name="adj3" fmla="val 13111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7233;p51"/>
            <p:cNvGrpSpPr/>
            <p:nvPr/>
          </p:nvGrpSpPr>
          <p:grpSpPr>
            <a:xfrm>
              <a:off x="9163890" y="5517729"/>
              <a:ext cx="573740" cy="507248"/>
              <a:chOff x="-49764975" y="3551225"/>
              <a:chExt cx="299300" cy="300650"/>
            </a:xfrm>
            <a:solidFill>
              <a:schemeClr val="tx1"/>
            </a:solidFill>
          </p:grpSpPr>
          <p:sp>
            <p:nvSpPr>
              <p:cNvPr id="81" name="Google Shape;7234;p51"/>
              <p:cNvSpPr/>
              <p:nvPr/>
            </p:nvSpPr>
            <p:spPr>
              <a:xfrm>
                <a:off x="-4976497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386" y="158"/>
                      <a:pt x="1197" y="0"/>
                      <a:pt x="10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235;p51"/>
              <p:cNvSpPr/>
              <p:nvPr/>
            </p:nvSpPr>
            <p:spPr>
              <a:xfrm>
                <a:off x="-49763400" y="3598250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299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7"/>
                      <a:pt x="870" y="1197"/>
                    </a:cubicBezTo>
                    <a:cubicBezTo>
                      <a:pt x="961" y="1197"/>
                      <a:pt x="1056" y="1166"/>
                      <a:pt x="1134" y="1103"/>
                    </a:cubicBezTo>
                    <a:cubicBezTo>
                      <a:pt x="1260" y="1008"/>
                      <a:pt x="1260" y="756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236;p51"/>
              <p:cNvSpPr/>
              <p:nvPr/>
            </p:nvSpPr>
            <p:spPr>
              <a:xfrm>
                <a:off x="-49763400" y="3703975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882" y="1"/>
                    </a:moveTo>
                    <a:cubicBezTo>
                      <a:pt x="796" y="1"/>
                      <a:pt x="709" y="40"/>
                      <a:pt x="630" y="119"/>
                    </a:cubicBezTo>
                    <a:lnTo>
                      <a:pt x="126" y="623"/>
                    </a:lnTo>
                    <a:cubicBezTo>
                      <a:pt x="0" y="749"/>
                      <a:pt x="0" y="970"/>
                      <a:pt x="126" y="1127"/>
                    </a:cubicBezTo>
                    <a:cubicBezTo>
                      <a:pt x="189" y="1190"/>
                      <a:pt x="276" y="1222"/>
                      <a:pt x="366" y="1222"/>
                    </a:cubicBezTo>
                    <a:cubicBezTo>
                      <a:pt x="457" y="1222"/>
                      <a:pt x="551" y="1190"/>
                      <a:pt x="630" y="1127"/>
                    </a:cubicBezTo>
                    <a:lnTo>
                      <a:pt x="1134" y="623"/>
                    </a:lnTo>
                    <a:cubicBezTo>
                      <a:pt x="1260" y="497"/>
                      <a:pt x="1260" y="276"/>
                      <a:pt x="1134" y="119"/>
                    </a:cubicBezTo>
                    <a:cubicBezTo>
                      <a:pt x="1056" y="40"/>
                      <a:pt x="969" y="1"/>
                      <a:pt x="8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237;p51"/>
              <p:cNvSpPr/>
              <p:nvPr/>
            </p:nvSpPr>
            <p:spPr>
              <a:xfrm>
                <a:off x="-4950112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71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418" y="158"/>
                      <a:pt x="1260" y="0"/>
                      <a:pt x="10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238;p51"/>
              <p:cNvSpPr/>
              <p:nvPr/>
            </p:nvSpPr>
            <p:spPr>
              <a:xfrm>
                <a:off x="-49499550" y="3598250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906" y="0"/>
                    </a:moveTo>
                    <a:cubicBezTo>
                      <a:pt x="812" y="0"/>
                      <a:pt x="709" y="32"/>
                      <a:pt x="630" y="95"/>
                    </a:cubicBezTo>
                    <a:lnTo>
                      <a:pt x="126" y="599"/>
                    </a:lnTo>
                    <a:cubicBezTo>
                      <a:pt x="0" y="725"/>
                      <a:pt x="0" y="945"/>
                      <a:pt x="126" y="1103"/>
                    </a:cubicBezTo>
                    <a:cubicBezTo>
                      <a:pt x="205" y="1182"/>
                      <a:pt x="292" y="1221"/>
                      <a:pt x="378" y="1221"/>
                    </a:cubicBezTo>
                    <a:cubicBezTo>
                      <a:pt x="465" y="1221"/>
                      <a:pt x="552" y="1182"/>
                      <a:pt x="630" y="1103"/>
                    </a:cubicBezTo>
                    <a:lnTo>
                      <a:pt x="1134" y="599"/>
                    </a:lnTo>
                    <a:cubicBezTo>
                      <a:pt x="1260" y="473"/>
                      <a:pt x="1260" y="252"/>
                      <a:pt x="1134" y="95"/>
                    </a:cubicBezTo>
                    <a:cubicBezTo>
                      <a:pt x="1087" y="32"/>
                      <a:pt x="1001" y="0"/>
                      <a:pt x="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239;p51"/>
              <p:cNvSpPr/>
              <p:nvPr/>
            </p:nvSpPr>
            <p:spPr>
              <a:xfrm>
                <a:off x="-49499550" y="3704575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300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8"/>
                      <a:pt x="871" y="1198"/>
                    </a:cubicBezTo>
                    <a:cubicBezTo>
                      <a:pt x="961" y="1198"/>
                      <a:pt x="1056" y="1166"/>
                      <a:pt x="1134" y="1103"/>
                    </a:cubicBezTo>
                    <a:cubicBezTo>
                      <a:pt x="1260" y="1009"/>
                      <a:pt x="1260" y="757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40;p51"/>
              <p:cNvSpPr/>
              <p:nvPr/>
            </p:nvSpPr>
            <p:spPr>
              <a:xfrm>
                <a:off x="-49725600" y="3551225"/>
                <a:ext cx="21505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435" extrusionOk="0">
                    <a:moveTo>
                      <a:pt x="4354" y="0"/>
                    </a:moveTo>
                    <a:cubicBezTo>
                      <a:pt x="4070" y="0"/>
                      <a:pt x="3783" y="28"/>
                      <a:pt x="3497" y="86"/>
                    </a:cubicBezTo>
                    <a:cubicBezTo>
                      <a:pt x="1922" y="401"/>
                      <a:pt x="630" y="1724"/>
                      <a:pt x="252" y="3299"/>
                    </a:cubicBezTo>
                    <a:cubicBezTo>
                      <a:pt x="0" y="4654"/>
                      <a:pt x="347" y="6040"/>
                      <a:pt x="1261" y="7017"/>
                    </a:cubicBezTo>
                    <a:cubicBezTo>
                      <a:pt x="1607" y="7395"/>
                      <a:pt x="1828" y="7930"/>
                      <a:pt x="1922" y="8434"/>
                    </a:cubicBezTo>
                    <a:lnTo>
                      <a:pt x="3025" y="8434"/>
                    </a:lnTo>
                    <a:lnTo>
                      <a:pt x="3025" y="5284"/>
                    </a:lnTo>
                    <a:cubicBezTo>
                      <a:pt x="3025" y="5158"/>
                      <a:pt x="4064" y="3141"/>
                      <a:pt x="4127" y="3047"/>
                    </a:cubicBezTo>
                    <a:cubicBezTo>
                      <a:pt x="4190" y="2921"/>
                      <a:pt x="4317" y="2858"/>
                      <a:pt x="4443" y="2858"/>
                    </a:cubicBezTo>
                    <a:cubicBezTo>
                      <a:pt x="4569" y="2858"/>
                      <a:pt x="4695" y="2921"/>
                      <a:pt x="4758" y="3047"/>
                    </a:cubicBezTo>
                    <a:cubicBezTo>
                      <a:pt x="4852" y="3141"/>
                      <a:pt x="5860" y="5158"/>
                      <a:pt x="5860" y="5284"/>
                    </a:cubicBezTo>
                    <a:lnTo>
                      <a:pt x="5860" y="8434"/>
                    </a:lnTo>
                    <a:lnTo>
                      <a:pt x="6963" y="8434"/>
                    </a:lnTo>
                    <a:cubicBezTo>
                      <a:pt x="7057" y="7930"/>
                      <a:pt x="7278" y="7395"/>
                      <a:pt x="7625" y="6985"/>
                    </a:cubicBezTo>
                    <a:cubicBezTo>
                      <a:pt x="8255" y="6260"/>
                      <a:pt x="8601" y="5284"/>
                      <a:pt x="8601" y="4244"/>
                    </a:cubicBezTo>
                    <a:cubicBezTo>
                      <a:pt x="8601" y="2984"/>
                      <a:pt x="8066" y="1787"/>
                      <a:pt x="7026" y="936"/>
                    </a:cubicBezTo>
                    <a:cubicBezTo>
                      <a:pt x="6270" y="327"/>
                      <a:pt x="5327" y="0"/>
                      <a:pt x="43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41;p51"/>
              <p:cNvSpPr/>
              <p:nvPr/>
            </p:nvSpPr>
            <p:spPr>
              <a:xfrm>
                <a:off x="-49633450" y="3697475"/>
                <a:ext cx="354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2616" extrusionOk="0">
                    <a:moveTo>
                      <a:pt x="0" y="1"/>
                    </a:moveTo>
                    <a:lnTo>
                      <a:pt x="0" y="2616"/>
                    </a:lnTo>
                    <a:lnTo>
                      <a:pt x="1418" y="2616"/>
                    </a:lnTo>
                    <a:lnTo>
                      <a:pt x="1418" y="1"/>
                    </a:lnTo>
                    <a:cubicBezTo>
                      <a:pt x="1198" y="95"/>
                      <a:pt x="946" y="127"/>
                      <a:pt x="725" y="127"/>
                    </a:cubicBezTo>
                    <a:cubicBezTo>
                      <a:pt x="473" y="127"/>
                      <a:pt x="252" y="9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242;p51"/>
              <p:cNvSpPr/>
              <p:nvPr/>
            </p:nvSpPr>
            <p:spPr>
              <a:xfrm>
                <a:off x="-49676775" y="3780975"/>
                <a:ext cx="1236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1387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946"/>
                      <a:pt x="473" y="1387"/>
                      <a:pt x="1072" y="1387"/>
                    </a:cubicBezTo>
                    <a:lnTo>
                      <a:pt x="3876" y="1387"/>
                    </a:lnTo>
                    <a:cubicBezTo>
                      <a:pt x="4474" y="1387"/>
                      <a:pt x="4947" y="946"/>
                      <a:pt x="4947" y="347"/>
                    </a:cubicBezTo>
                    <a:lnTo>
                      <a:pt x="49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43;p51"/>
              <p:cNvSpPr/>
              <p:nvPr/>
            </p:nvSpPr>
            <p:spPr>
              <a:xfrm>
                <a:off x="-49630300" y="3651800"/>
                <a:ext cx="291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253" extrusionOk="0">
                    <a:moveTo>
                      <a:pt x="599" y="1"/>
                    </a:moveTo>
                    <a:lnTo>
                      <a:pt x="0" y="1135"/>
                    </a:lnTo>
                    <a:cubicBezTo>
                      <a:pt x="189" y="1214"/>
                      <a:pt x="386" y="1253"/>
                      <a:pt x="583" y="1253"/>
                    </a:cubicBezTo>
                    <a:cubicBezTo>
                      <a:pt x="780" y="1253"/>
                      <a:pt x="977" y="1214"/>
                      <a:pt x="1166" y="1135"/>
                    </a:cubicBezTo>
                    <a:lnTo>
                      <a:pt x="5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244;p51"/>
              <p:cNvSpPr/>
              <p:nvPr/>
            </p:nvSpPr>
            <p:spPr>
              <a:xfrm>
                <a:off x="-49657875" y="3833750"/>
                <a:ext cx="851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25" extrusionOk="0">
                    <a:moveTo>
                      <a:pt x="1" y="0"/>
                    </a:moveTo>
                    <a:cubicBezTo>
                      <a:pt x="158" y="410"/>
                      <a:pt x="536" y="725"/>
                      <a:pt x="977" y="725"/>
                    </a:cubicBezTo>
                    <a:lnTo>
                      <a:pt x="2395" y="725"/>
                    </a:lnTo>
                    <a:cubicBezTo>
                      <a:pt x="2868" y="725"/>
                      <a:pt x="3246" y="410"/>
                      <a:pt x="34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4186947" y="4819377"/>
            <a:ext cx="4163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Δυναμικό πεδίο επιλογών </a:t>
            </a:r>
          </a:p>
          <a:p>
            <a:pPr algn="ctr"/>
            <a:r>
              <a:rPr lang="el-GR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χωρίς σταθερή αλληλουχία βημάτων</a:t>
            </a:r>
          </a:p>
          <a:p>
            <a:pPr algn="ctr"/>
            <a:r>
              <a:rPr lang="el-G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Κάθε σημείο μπορεί να αποτελέσει αφετηρία, κάθε δραστηριότητα μπορεί να λειτουργήσει αυτόνομα, και η πορεία μπορεί να ανατραπεί, να εμπλουτιστεί ή να ολοκληρωθεί σε διαφορετικό σημείο</a:t>
            </a:r>
          </a:p>
        </p:txBody>
      </p:sp>
    </p:spTree>
    <p:extLst>
      <p:ext uri="{BB962C8B-B14F-4D97-AF65-F5344CB8AC3E}">
        <p14:creationId xmlns:p14="http://schemas.microsoft.com/office/powerpoint/2010/main" val="26053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81;p34"/>
          <p:cNvSpPr/>
          <p:nvPr/>
        </p:nvSpPr>
        <p:spPr>
          <a:xfrm>
            <a:off x="3367210" y="2919344"/>
            <a:ext cx="6484400" cy="6484400"/>
          </a:xfrm>
          <a:prstGeom prst="blockArc">
            <a:avLst>
              <a:gd name="adj1" fmla="val 10800000"/>
              <a:gd name="adj2" fmla="val 21561341"/>
              <a:gd name="adj3" fmla="val 13111"/>
            </a:avLst>
          </a:prstGeom>
          <a:solidFill>
            <a:srgbClr val="32AA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889;p34"/>
          <p:cNvSpPr txBox="1"/>
          <p:nvPr/>
        </p:nvSpPr>
        <p:spPr>
          <a:xfrm>
            <a:off x="165621" y="2919344"/>
            <a:ext cx="4061252" cy="270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l-GR" sz="24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Κειμενικό υλικό από την </a:t>
            </a:r>
            <a:r>
              <a:rPr lang="el-GR" sz="2400" b="1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sz="24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καθημερινότητα των μαθητών/τριών - Συνδέσεις </a:t>
            </a:r>
          </a:p>
        </p:txBody>
      </p:sp>
      <p:grpSp>
        <p:nvGrpSpPr>
          <p:cNvPr id="14" name="Google Shape;5225;p47"/>
          <p:cNvGrpSpPr/>
          <p:nvPr/>
        </p:nvGrpSpPr>
        <p:grpSpPr>
          <a:xfrm>
            <a:off x="3738544" y="4714467"/>
            <a:ext cx="488329" cy="507248"/>
            <a:chOff x="4447550" y="249750"/>
            <a:chExt cx="500425" cy="481125"/>
          </a:xfrm>
          <a:solidFill>
            <a:schemeClr val="tx1"/>
          </a:solidFill>
        </p:grpSpPr>
        <p:sp>
          <p:nvSpPr>
            <p:cNvPr id="15" name="Google Shape;5226;p47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5227;p47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21</a:t>
            </a:r>
          </a:p>
        </p:txBody>
      </p:sp>
      <p:sp>
        <p:nvSpPr>
          <p:cNvPr id="9" name="Τίτλος 3"/>
          <p:cNvSpPr txBox="1">
            <a:spLocks/>
          </p:cNvSpPr>
          <p:nvPr/>
        </p:nvSpPr>
        <p:spPr>
          <a:xfrm>
            <a:off x="960000" y="13356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Προτάσεις κριτικού γραμματισμού </a:t>
            </a:r>
            <a:b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για τον ρευστό ρατσισμό στο πλαίσιο της </a:t>
            </a:r>
          </a:p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15138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700" y="-281304"/>
            <a:ext cx="1865427" cy="226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1107322" y="1461808"/>
            <a:ext cx="10207376" cy="841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/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🎯 Στόχοι</a:t>
            </a: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ctr"/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να:</a:t>
            </a:r>
          </a:p>
          <a:p>
            <a:pPr marL="0" indent="0" algn="ctr"/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992312" y="431073"/>
            <a:ext cx="10437396" cy="132556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Κειμενικό υλικό από την </a:t>
            </a:r>
            <a:r>
              <a:rPr lang="el-GR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καθημερινότητα των μαθητών/τριών - Συνδέσεις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21907" y="2469013"/>
            <a:ext cx="8578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Συγκεντρώσουν και να επεξεργαστούν ποικίλα κείμενα από την </a:t>
            </a:r>
            <a:r>
              <a:rPr lang="el-GR" sz="2400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τους καθημερινότητα σχετικά με τη μετανάστευση </a:t>
            </a: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Συνειδητοποιήσουν τις ποικίλες απόψεις που προωθούνται για τους/τις μετανάστες/τριες στα κείμενα</a:t>
            </a: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Συνδέσουν τις ποικίλες αυτές απόψεις με συγκεκριμένες γλωσσικές επιλογές των δημιουργών των κειμένων</a:t>
            </a:r>
          </a:p>
        </p:txBody>
      </p:sp>
    </p:spTree>
    <p:extLst>
      <p:ext uri="{BB962C8B-B14F-4D97-AF65-F5344CB8AC3E}">
        <p14:creationId xmlns:p14="http://schemas.microsoft.com/office/powerpoint/2010/main" val="205358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123" y="-267270"/>
            <a:ext cx="1818024" cy="221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845734" y="1616746"/>
            <a:ext cx="8500533" cy="375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/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</a:t>
            </a: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/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/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συγκεντρώνουν από το διαδίκτυο διάφορα κείμενα, τίτλους ή εικόνες σε σχέση με μεταναστευτικά θέματα και συζητούν:</a:t>
            </a:r>
          </a:p>
          <a:p>
            <a:pPr marL="0" indent="0" algn="just"/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Σε ποιους/ποιες αναφέρονται τα συγκεκριμένα κείμενα;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ι είδους απόψεις εκφράζουν για τα άτομα αυτά</a:t>
            </a:r>
            <a:r>
              <a:rPr lang="en-US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Υπάρχει κάποιο από αυτά τα κείμενα που σας εκφράζει περισσότερο και θα θέλατε να το είχατε γράψει εσείς;</a:t>
            </a:r>
          </a:p>
        </p:txBody>
      </p:sp>
      <p:sp>
        <p:nvSpPr>
          <p:cNvPr id="10" name="Τίτλος 7"/>
          <p:cNvSpPr>
            <a:spLocks noGrp="1"/>
          </p:cNvSpPr>
          <p:nvPr>
            <p:ph type="title"/>
          </p:nvPr>
        </p:nvSpPr>
        <p:spPr>
          <a:xfrm>
            <a:off x="925596" y="291184"/>
            <a:ext cx="10340809" cy="132556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Κειμενικό υλικό από την </a:t>
            </a:r>
            <a:r>
              <a:rPr lang="el-GR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καθημερινότητα των μαθητών/τριών - Συνδέσεις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3690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400" y="-112310"/>
            <a:ext cx="1638299" cy="199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947" y="4210550"/>
            <a:ext cx="4962562" cy="2318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01" y="3038150"/>
            <a:ext cx="5066175" cy="1836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843" y="1630202"/>
            <a:ext cx="4368045" cy="1851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Ομάδα 21"/>
          <p:cNvGrpSpPr/>
          <p:nvPr/>
        </p:nvGrpSpPr>
        <p:grpSpPr>
          <a:xfrm>
            <a:off x="805638" y="5334229"/>
            <a:ext cx="5583114" cy="1099068"/>
            <a:chOff x="1171575" y="2514600"/>
            <a:chExt cx="6880604" cy="1277636"/>
          </a:xfrm>
        </p:grpSpPr>
        <p:pic>
          <p:nvPicPr>
            <p:cNvPr id="23" name="Εικόνα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1575" y="2514600"/>
              <a:ext cx="6880604" cy="12776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488" y="2555962"/>
              <a:ext cx="2321044" cy="3704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8" name="Εικόνα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638" y="1707446"/>
            <a:ext cx="3985985" cy="2248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55" y="3484808"/>
            <a:ext cx="5334652" cy="1849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78153" y="1745102"/>
            <a:ext cx="4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596" y="3467953"/>
            <a:ext cx="4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Β.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8153" y="5240139"/>
            <a:ext cx="4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8103" y="1573745"/>
            <a:ext cx="4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69478" y="2935481"/>
            <a:ext cx="363496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109" y="4870807"/>
            <a:ext cx="61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ΣΤ.</a:t>
            </a:r>
          </a:p>
        </p:txBody>
      </p:sp>
      <p:sp>
        <p:nvSpPr>
          <p:cNvPr id="19" name="Τίτλος 7"/>
          <p:cNvSpPr>
            <a:spLocks noGrp="1"/>
          </p:cNvSpPr>
          <p:nvPr>
            <p:ph type="title"/>
          </p:nvPr>
        </p:nvSpPr>
        <p:spPr>
          <a:xfrm>
            <a:off x="925596" y="291184"/>
            <a:ext cx="10340809" cy="132556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Κειμενικό υλικό από την </a:t>
            </a:r>
            <a:r>
              <a:rPr lang="el-GR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καθημερινότητα των μαθητών/τριών - Συνδέσεις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590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215690" y="1337885"/>
            <a:ext cx="100012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Δραστηριότητα 2 </a:t>
            </a:r>
          </a:p>
          <a:p>
            <a:pPr algn="just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ομαδοποιούν τους τίτλους σε δύο κατηγορίες ανάλογα με το αν προωθούν απόψεις υποστήριξης ή απόρριψης για  τους/τις μετανάστες/τριες</a:t>
            </a:r>
            <a:endParaRPr lang="el-GR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endParaRPr lang="el-GR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18909"/>
              </p:ext>
            </p:extLst>
          </p:nvPr>
        </p:nvGraphicFramePr>
        <p:xfrm>
          <a:off x="2112294" y="2876550"/>
          <a:ext cx="8819150" cy="742950"/>
        </p:xfrm>
        <a:graphic>
          <a:graphicData uri="http://schemas.openxmlformats.org/drawingml/2006/table">
            <a:tbl>
              <a:tblPr/>
              <a:tblGrid>
                <a:gridCol w="4409575">
                  <a:extLst>
                    <a:ext uri="{9D8B030D-6E8A-4147-A177-3AD203B41FA5}">
                      <a16:colId xmlns:a16="http://schemas.microsoft.com/office/drawing/2014/main" val="943339949"/>
                    </a:ext>
                  </a:extLst>
                </a:gridCol>
                <a:gridCol w="4409575">
                  <a:extLst>
                    <a:ext uri="{9D8B030D-6E8A-4147-A177-3AD203B41FA5}">
                      <a16:colId xmlns:a16="http://schemas.microsoft.com/office/drawing/2014/main" val="3401561653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✅ Τ</a:t>
                      </a:r>
                      <a:r>
                        <a:rPr lang="el-GR" sz="1800" b="1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ίτλοι που προωθούν απόψεις υποστήριξης</a:t>
                      </a:r>
                      <a:endParaRPr lang="el-GR" sz="18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❌ Τίτλοι που προωθούν απόψεις απόρριψης ή υποτίμησης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067982"/>
                  </a:ext>
                </a:extLst>
              </a:tr>
            </a:tbl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1806740" y="3953986"/>
            <a:ext cx="8819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123" y="-267270"/>
            <a:ext cx="1818024" cy="221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Ορθογώνιο 1"/>
          <p:cNvSpPr/>
          <p:nvPr/>
        </p:nvSpPr>
        <p:spPr>
          <a:xfrm>
            <a:off x="1215691" y="3675082"/>
            <a:ext cx="10001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συζητώντας ερωτήσεις όπως: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Ποιοι τίτλοι πιστεύετε ότι προωθούν μηνύματα υποστήριξης προς τους/τις μετανάστες/τριες;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Ποιοι τίτλοι πιστεύετε ότι προωθούν μηνύματα απόρριψης ή υποτίμησης προς τους/τις μετανάστες/τριες;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Ποιες λέξεις ή φράσεις σας οδήγησαν στην εκάστοτε επιλογή;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Υπάρχουν κάποιοι τίτλοι που φαίνονται υποστηρικτικοί αλλά εξακολουθούν να προωθούν απόψεις υποτίμησης των μεταναστών/τριών; </a:t>
            </a:r>
          </a:p>
        </p:txBody>
      </p:sp>
      <p:sp>
        <p:nvSpPr>
          <p:cNvPr id="9" name="Τίτλος 7"/>
          <p:cNvSpPr>
            <a:spLocks noGrp="1"/>
          </p:cNvSpPr>
          <p:nvPr>
            <p:ph type="title"/>
          </p:nvPr>
        </p:nvSpPr>
        <p:spPr>
          <a:xfrm>
            <a:off x="925596" y="291184"/>
            <a:ext cx="10340809" cy="132556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Κειμενικό υλικό από την </a:t>
            </a:r>
            <a:r>
              <a:rPr lang="el-GR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κοινωνιοπολιτισμική</a:t>
            </a: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καθημερινότητα των μαθητών/τριών - Συνδέσεις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75313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323848" y="2821935"/>
            <a:ext cx="8172704" cy="6756872"/>
            <a:chOff x="1159521" y="2836223"/>
            <a:chExt cx="8172704" cy="6756872"/>
          </a:xfrm>
        </p:grpSpPr>
        <p:sp>
          <p:nvSpPr>
            <p:cNvPr id="28" name="Google Shape;881;p34"/>
            <p:cNvSpPr/>
            <p:nvPr/>
          </p:nvSpPr>
          <p:spPr>
            <a:xfrm>
              <a:off x="2847825" y="3108695"/>
              <a:ext cx="6484400" cy="6484400"/>
            </a:xfrm>
            <a:prstGeom prst="blockArc">
              <a:avLst>
                <a:gd name="adj1" fmla="val 10800000"/>
                <a:gd name="adj2" fmla="val 21561341"/>
                <a:gd name="adj3" fmla="val 13111"/>
              </a:avLst>
            </a:prstGeom>
            <a:solidFill>
              <a:srgbClr val="F2D0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0;p34"/>
            <p:cNvSpPr txBox="1"/>
            <p:nvPr/>
          </p:nvSpPr>
          <p:spPr>
            <a:xfrm>
              <a:off x="1159521" y="2836223"/>
              <a:ext cx="3271350" cy="905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l-GR" sz="24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Χαρτογράφηση εννοιών</a:t>
              </a:r>
            </a:p>
          </p:txBody>
        </p:sp>
        <p:grpSp>
          <p:nvGrpSpPr>
            <p:cNvPr id="24" name="Google Shape;5345;p47"/>
            <p:cNvGrpSpPr/>
            <p:nvPr/>
          </p:nvGrpSpPr>
          <p:grpSpPr>
            <a:xfrm>
              <a:off x="3987450" y="3962928"/>
              <a:ext cx="519519" cy="436891"/>
              <a:chOff x="2085450" y="2057100"/>
              <a:chExt cx="481900" cy="423500"/>
            </a:xfrm>
            <a:solidFill>
              <a:schemeClr val="tx1"/>
            </a:solidFill>
          </p:grpSpPr>
          <p:sp>
            <p:nvSpPr>
              <p:cNvPr id="25" name="Google Shape;5346;p47"/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" name="Google Shape;5347;p47"/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" name="Google Shape;5348;p47"/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10" name="Τίτλος 3"/>
          <p:cNvSpPr txBox="1">
            <a:spLocks/>
          </p:cNvSpPr>
          <p:nvPr/>
        </p:nvSpPr>
        <p:spPr>
          <a:xfrm>
            <a:off x="960000" y="13356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Προτάσεις κριτικού γραμματισμού </a:t>
            </a:r>
            <a:b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για τον ρευστό ρατσισμό στο πλαίσιο της </a:t>
            </a:r>
          </a:p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413790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456956" y="1701110"/>
            <a:ext cx="8905632" cy="2308324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🎯 Στόχος </a:t>
            </a:r>
          </a:p>
          <a:p>
            <a:pPr algn="ctr"/>
            <a:endParaRPr lang="el-GR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να εξοικειωθούν με έννοιες σχετικές με τα κείμενα ρευστού ρατσισμού, ώστε να δημιουργηθεί ένα κοινό σημείο αναφοράς στο οποίο στηρίζεται η συστηματική κριτική ανάλυση των κειμένων</a:t>
            </a: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773772" y="462577"/>
            <a:ext cx="10272000" cy="763600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Χαρτογράφηση εννοιών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56"/>
            <a:ext cx="1456956" cy="1713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05674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943957" y="462577"/>
            <a:ext cx="10272000" cy="763600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Χαρτογράφηση εννοιών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25056"/>
              </p:ext>
            </p:extLst>
          </p:nvPr>
        </p:nvGraphicFramePr>
        <p:xfrm>
          <a:off x="1119180" y="2373194"/>
          <a:ext cx="9921553" cy="107046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3470">
                  <a:extLst>
                    <a:ext uri="{9D8B030D-6E8A-4147-A177-3AD203B41FA5}">
                      <a16:colId xmlns:a16="http://schemas.microsoft.com/office/drawing/2014/main" val="33467712"/>
                    </a:ext>
                  </a:extLst>
                </a:gridCol>
                <a:gridCol w="8088083">
                  <a:extLst>
                    <a:ext uri="{9D8B030D-6E8A-4147-A177-3AD203B41FA5}">
                      <a16:colId xmlns:a16="http://schemas.microsoft.com/office/drawing/2014/main" val="1565381657"/>
                    </a:ext>
                  </a:extLst>
                </a:gridCol>
              </a:tblGrid>
              <a:tr h="3573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Έννοια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Ενδεικτικός απλός ορισμός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40891"/>
                  </a:ext>
                </a:extLst>
              </a:tr>
              <a:tr h="7047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Ρατσισμός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l-GR" sz="18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Όταν κάποιος/α παρουσιάζεται ως κατώτερος/η ή «πρόβλημα» λόγω διαφορετικής καταγωγής, γλώσσας, θρησκείας κ.ά.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21131"/>
                  </a:ext>
                </a:extLst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09172"/>
              </p:ext>
            </p:extLst>
          </p:nvPr>
        </p:nvGraphicFramePr>
        <p:xfrm>
          <a:off x="1119179" y="3443656"/>
          <a:ext cx="9921553" cy="914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3470">
                  <a:extLst>
                    <a:ext uri="{9D8B030D-6E8A-4147-A177-3AD203B41FA5}">
                      <a16:colId xmlns:a16="http://schemas.microsoft.com/office/drawing/2014/main" val="2437779891"/>
                    </a:ext>
                  </a:extLst>
                </a:gridCol>
                <a:gridCol w="8088083">
                  <a:extLst>
                    <a:ext uri="{9D8B030D-6E8A-4147-A177-3AD203B41FA5}">
                      <a16:colId xmlns:a16="http://schemas.microsoft.com/office/drawing/2014/main" val="463592322"/>
                    </a:ext>
                  </a:extLst>
                </a:gridCol>
              </a:tblGrid>
              <a:tr h="89348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Αποκλεισμός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8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Όταν να διώχνουμε ή βάζουμε στο περιθώριο κάποια άτομα ή κάποιες ομάδες λόγω διαφορετικής καταγωγής, γλώσσας, θρησκείας κ.ά. → το πιο φανερό και σκληρό είδος ρατσισμού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474664"/>
                  </a:ext>
                </a:extLst>
              </a:tr>
            </a:tbl>
          </a:graphicData>
        </a:graphic>
      </p:graphicFrame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7335"/>
              </p:ext>
            </p:extLst>
          </p:nvPr>
        </p:nvGraphicFramePr>
        <p:xfrm>
          <a:off x="1119179" y="4358056"/>
          <a:ext cx="9921553" cy="11887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3470">
                  <a:extLst>
                    <a:ext uri="{9D8B030D-6E8A-4147-A177-3AD203B41FA5}">
                      <a16:colId xmlns:a16="http://schemas.microsoft.com/office/drawing/2014/main" val="728295131"/>
                    </a:ext>
                  </a:extLst>
                </a:gridCol>
                <a:gridCol w="8088083">
                  <a:extLst>
                    <a:ext uri="{9D8B030D-6E8A-4147-A177-3AD203B41FA5}">
                      <a16:colId xmlns:a16="http://schemas.microsoft.com/office/drawing/2014/main" val="326510146"/>
                    </a:ext>
                  </a:extLst>
                </a:gridCol>
              </a:tblGrid>
              <a:tr h="116472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Αφομοίωση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8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Όταν αναγκάζουμε</a:t>
                      </a:r>
                      <a:r>
                        <a:rPr lang="el-GR" sz="18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κάποια άτομα ή κάποιες ομάδες να αποκτήσουν τις ίδιες απόψεις και τις ίδιες συμπεριφορές με εμάς (π.χ. ίδια γλώσσα, ίδια θρησκεία) χωρίς να σεβόμαστε τις απόψεις, τις συμπεριφορές και τις συνήθειες των άλλων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→ πιο ήπιος ρατσισμός αλλά</a:t>
                      </a:r>
                      <a:r>
                        <a:rPr lang="el-GR" sz="18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το ίδιο επικίνδυνος</a:t>
                      </a:r>
                      <a:endParaRPr lang="el-GR" sz="18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32104"/>
                  </a:ext>
                </a:extLst>
              </a:tr>
            </a:tbl>
          </a:graphicData>
        </a:graphic>
      </p:graphicFrame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70491"/>
              </p:ext>
            </p:extLst>
          </p:nvPr>
        </p:nvGraphicFramePr>
        <p:xfrm>
          <a:off x="1119179" y="5546776"/>
          <a:ext cx="9921553" cy="70644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3470">
                  <a:extLst>
                    <a:ext uri="{9D8B030D-6E8A-4147-A177-3AD203B41FA5}">
                      <a16:colId xmlns:a16="http://schemas.microsoft.com/office/drawing/2014/main" val="2425758308"/>
                    </a:ext>
                  </a:extLst>
                </a:gridCol>
                <a:gridCol w="8088083">
                  <a:extLst>
                    <a:ext uri="{9D8B030D-6E8A-4147-A177-3AD203B41FA5}">
                      <a16:colId xmlns:a16="http://schemas.microsoft.com/office/drawing/2014/main" val="1771965967"/>
                    </a:ext>
                  </a:extLst>
                </a:gridCol>
              </a:tblGrid>
              <a:tr h="7064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Αντιρατσισμός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l-GR" sz="18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Όταν αμφισβητούμε τον ρατσισμό</a:t>
                      </a:r>
                      <a:r>
                        <a:rPr lang="el-GR" sz="18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και στηρίζουμε την ισότητα και τον σεβασμό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78045"/>
                  </a:ext>
                </a:extLst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1119179" y="1344281"/>
            <a:ext cx="9735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δημιουργούν έναν εννοιολογικό χάρτη όπου προσδιορίζουν σύντομα τις έννοιες:</a:t>
            </a:r>
            <a:endParaRPr lang="el-GR" sz="2400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56"/>
            <a:ext cx="1456956" cy="17134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492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88;p34"/>
          <p:cNvSpPr txBox="1"/>
          <p:nvPr/>
        </p:nvSpPr>
        <p:spPr>
          <a:xfrm>
            <a:off x="3122813" y="1796010"/>
            <a:ext cx="5812988" cy="1385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l-GR" sz="2000" b="1" kern="0" dirty="0">
                <a:solidFill>
                  <a:srgbClr val="1F497D">
                    <a:lumMod val="10000"/>
                  </a:srgbClr>
                </a:solidFill>
                <a:latin typeface="Century Gothic" panose="020B0502020202020204" pitchFamily="34" charset="0"/>
              </a:rPr>
              <a:t>Ανάγνωση από την οπτική της αντίστασης: αποκάλυψη υπόρρητων ρατσιστικών μηνυμάτων σε αντιρατσιστικά κείμενα</a:t>
            </a:r>
            <a:endParaRPr lang="el-GR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Google Shape;881;p34"/>
          <p:cNvSpPr/>
          <p:nvPr/>
        </p:nvSpPr>
        <p:spPr>
          <a:xfrm>
            <a:off x="2847825" y="3108695"/>
            <a:ext cx="6484400" cy="6484400"/>
          </a:xfrm>
          <a:prstGeom prst="blockArc">
            <a:avLst>
              <a:gd name="adj1" fmla="val 10800000"/>
              <a:gd name="adj2" fmla="val 21561341"/>
              <a:gd name="adj3" fmla="val 13111"/>
            </a:avLst>
          </a:prstGeom>
          <a:solidFill>
            <a:srgbClr val="D55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5716;p48"/>
          <p:cNvGrpSpPr/>
          <p:nvPr/>
        </p:nvGrpSpPr>
        <p:grpSpPr>
          <a:xfrm>
            <a:off x="5823565" y="3254137"/>
            <a:ext cx="532920" cy="541134"/>
            <a:chOff x="-37385100" y="3949908"/>
            <a:chExt cx="321350" cy="318225"/>
          </a:xfrm>
          <a:solidFill>
            <a:schemeClr val="tx1"/>
          </a:solidFill>
        </p:grpSpPr>
        <p:sp>
          <p:nvSpPr>
            <p:cNvPr id="18" name="Google Shape;5717;p48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18;p48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29</a:t>
            </a:r>
          </a:p>
        </p:txBody>
      </p:sp>
      <p:sp>
        <p:nvSpPr>
          <p:cNvPr id="9" name="Τίτλος 3"/>
          <p:cNvSpPr txBox="1">
            <a:spLocks/>
          </p:cNvSpPr>
          <p:nvPr/>
        </p:nvSpPr>
        <p:spPr>
          <a:xfrm>
            <a:off x="960000" y="13356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Προτάσεις κριτικού γραμματισμού </a:t>
            </a:r>
            <a:b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για τον ρευστό ρατσισμό στο πλαίσιο της </a:t>
            </a:r>
          </a:p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90494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/>
          <p:nvPr/>
        </p:nvSpPr>
        <p:spPr>
          <a:xfrm>
            <a:off x="10860715" y="5598942"/>
            <a:ext cx="1336431" cy="125905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endParaRPr lang="el-GR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6983704" y="1401874"/>
            <a:ext cx="3877011" cy="5206923"/>
            <a:chOff x="7614596" y="782567"/>
            <a:chExt cx="4271307" cy="5465058"/>
          </a:xfrm>
        </p:grpSpPr>
        <p:grpSp>
          <p:nvGrpSpPr>
            <p:cNvPr id="12" name="Google Shape;914;p56"/>
            <p:cNvGrpSpPr/>
            <p:nvPr/>
          </p:nvGrpSpPr>
          <p:grpSpPr>
            <a:xfrm rot="5400000">
              <a:off x="7017721" y="1379442"/>
              <a:ext cx="5465058" cy="4271307"/>
              <a:chOff x="4299475" y="1518175"/>
              <a:chExt cx="4129200" cy="2107200"/>
            </a:xfrm>
          </p:grpSpPr>
          <p:sp>
            <p:nvSpPr>
              <p:cNvPr id="13" name="Google Shape;915;p56"/>
              <p:cNvSpPr/>
              <p:nvPr/>
            </p:nvSpPr>
            <p:spPr>
              <a:xfrm>
                <a:off x="4299475" y="1518175"/>
                <a:ext cx="4129200" cy="2107200"/>
              </a:xfrm>
              <a:prstGeom prst="roundRect">
                <a:avLst>
                  <a:gd name="adj" fmla="val 425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916;p56"/>
              <p:cNvSpPr/>
              <p:nvPr/>
            </p:nvSpPr>
            <p:spPr>
              <a:xfrm>
                <a:off x="8205836" y="2303344"/>
                <a:ext cx="87600" cy="4374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Ομάδα 3"/>
            <p:cNvGrpSpPr/>
            <p:nvPr/>
          </p:nvGrpSpPr>
          <p:grpSpPr>
            <a:xfrm>
              <a:off x="7736583" y="890649"/>
              <a:ext cx="4027333" cy="4883054"/>
              <a:chOff x="638430" y="-2425957"/>
              <a:chExt cx="8625309" cy="8625310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430" y="-2425957"/>
                <a:ext cx="8625309" cy="862531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46687" y="1876627"/>
                <a:ext cx="1528980" cy="290544"/>
              </a:xfrm>
              <a:prstGeom prst="rect">
                <a:avLst/>
              </a:prstGeom>
              <a:solidFill>
                <a:srgbClr val="B79A7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</a:rPr>
                  <a:t>MIGRANTS</a:t>
                </a:r>
                <a:endParaRPr lang="el-GR" sz="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954090" y="4913122"/>
                <a:ext cx="619011" cy="423289"/>
              </a:xfrm>
              <a:prstGeom prst="rect">
                <a:avLst/>
              </a:prstGeom>
              <a:solidFill>
                <a:srgbClr val="B79A7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l-GR" sz="3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8" name="Τίτλος 1"/>
          <p:cNvSpPr txBox="1">
            <a:spLocks/>
          </p:cNvSpPr>
          <p:nvPr/>
        </p:nvSpPr>
        <p:spPr>
          <a:xfrm>
            <a:off x="1947233" y="160509"/>
            <a:ext cx="8611986" cy="8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3200" kern="0" dirty="0">
                <a:latin typeface="Century Gothic" panose="020B0502020202020204" pitchFamily="34" charset="0"/>
              </a:rPr>
              <a:t>Γιατί είναι σημαντική η κριτική </a:t>
            </a:r>
            <a:endParaRPr lang="en-US" sz="3200" kern="0" dirty="0">
              <a:latin typeface="Century Gothic" panose="020B0502020202020204" pitchFamily="34" charset="0"/>
            </a:endParaRPr>
          </a:p>
          <a:p>
            <a:r>
              <a:rPr lang="el-GR" sz="3200" kern="0" dirty="0">
                <a:latin typeface="Century Gothic" panose="020B0502020202020204" pitchFamily="34" charset="0"/>
              </a:rPr>
              <a:t>επεξεργασία των κειμένων;</a:t>
            </a:r>
            <a:endParaRPr lang="el-GR" sz="32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292213" y="1706883"/>
            <a:ext cx="6914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Τέτοιου είδους κείμενα επηρεάζουν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901801" y="4398613"/>
            <a:ext cx="5695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Κρίσιμη η καλλιέργεια της ικανότητας </a:t>
            </a: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κριτικής ανάγνωσης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των κειμένων και </a:t>
            </a: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αναγνώρισης των γλωσσικών και επικοινωνιακών επιλογών 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που τα διαμορφώνουν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986858" y="2375640"/>
            <a:ext cx="5450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Το πώς οι μαθητές/τριες αντιλαμβάνονται τους/τις «Άλλους/ες»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Τις προσδοκίες που έχουν από τους/τις μετανάστες/τριες (συμμαθητές/τριές τους)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Τον τρόπο με τον οποίο συζητούν κοινωνικά ζητήματα όπως η μετανάστευση</a:t>
            </a:r>
          </a:p>
        </p:txBody>
      </p:sp>
    </p:spTree>
    <p:extLst>
      <p:ext uri="{BB962C8B-B14F-4D97-AF65-F5344CB8AC3E}">
        <p14:creationId xmlns:p14="http://schemas.microsoft.com/office/powerpoint/2010/main" val="2796887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163392" y="1388365"/>
            <a:ext cx="10395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εστιάζουν στα κείμενα που φαίνεται να προωθούν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αντιρατσιστικά μηνύματα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1267667" y="2157806"/>
            <a:ext cx="9705133" cy="4154984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🎯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Στόχοι </a:t>
            </a:r>
          </a:p>
          <a:p>
            <a:pPr algn="ctr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να: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Εντοπίζουν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γλωσσικές επιλογές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που διαμορφώνουν φαινομενικά αντιρατσιστικές αναπαραστάσεις για τους/τις μετανάστες/τριες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Αναγνωρίζουν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ποιος/α μιλά, σε ποιον/α απευθύνεται και με ποιο σκοπό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, εξετάζοντας τη θέση από την οποία κατασκευάζεται ο/η «Άλλος/η» σε κάθε κείμενο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Διερευνούν εάν τα αντιρατσιστικά κείμενα ενσωματώνουν υπόρρητα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ρατσιστικά μηνύματα αφομοίωσης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των μεταναστών/τριών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Εντοπίζουν τη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συνύπαρξη ρατσιστικών και αντιρατσιστικών στοιχείων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στο ίδιο κείμενο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Κατανοήσουν την έννοια του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ρευστού ρατσισμού</a:t>
            </a: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67189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περιεχομένου 2"/>
          <p:cNvSpPr txBox="1">
            <a:spLocks/>
          </p:cNvSpPr>
          <p:nvPr/>
        </p:nvSpPr>
        <p:spPr>
          <a:xfrm>
            <a:off x="776055" y="1497608"/>
            <a:ext cx="10519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χωρίζονται σε ομάδες και κάθε ομάδα μελετά κείμενα ή αποσπάσματα από διαφορετικό κειμενικό είδος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Ενδεικτικά:</a:t>
            </a: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5" y="2981146"/>
            <a:ext cx="4034156" cy="239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437" y="4501754"/>
            <a:ext cx="5221382" cy="207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382" y="2768600"/>
            <a:ext cx="3269002" cy="248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006470" y="5375578"/>
            <a:ext cx="205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Πολιτική ομιλία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2627" y="4073708"/>
            <a:ext cx="28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Ειδησεογραφικό άρθρο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63671" y="5253633"/>
            <a:ext cx="234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Ιστορία από ΜΚΟ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11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69783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Υπότιτλος 6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0" y="1931051"/>
            <a:ext cx="6791325" cy="25717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10" y="4502801"/>
            <a:ext cx="6638925" cy="17716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837" y="2577382"/>
            <a:ext cx="3563264" cy="20147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11058" y="2074436"/>
            <a:ext cx="28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Ειδησεογραφικό άρθρο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257469" y="45441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>
                <a:latin typeface="Century Gothic" panose="020B0502020202020204" pitchFamily="34" charset="0"/>
                <a:hlinkClick r:id="rId6"/>
              </a:rPr>
              <a:t>https://</a:t>
            </a:r>
            <a:r>
              <a:rPr lang="en-US" sz="1100" dirty="0">
                <a:latin typeface="Century Gothic" panose="020B0502020202020204" pitchFamily="34" charset="0"/>
                <a:hlinkClick r:id="rId6"/>
              </a:rPr>
              <a:t>www.kathimerini.gr/society/561937084</a:t>
            </a:r>
            <a:r>
              <a:rPr lang="en-US" sz="1050" dirty="0">
                <a:latin typeface="Century Gothic" panose="020B0502020202020204" pitchFamily="34" charset="0"/>
                <a:hlinkClick r:id="rId6"/>
              </a:rPr>
              <a:t>/</a:t>
            </a:r>
            <a:endParaRPr lang="el-GR" sz="1050" dirty="0">
              <a:latin typeface="Century Gothic" panose="020B050202020202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12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92614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type="subTitle" idx="1"/>
          </p:nvPr>
        </p:nvSpPr>
        <p:spPr>
          <a:xfrm>
            <a:off x="1239513" y="1695450"/>
            <a:ext cx="9844840" cy="4038268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</a:t>
            </a:r>
          </a:p>
          <a:p>
            <a:pPr marL="0" indent="0" algn="ctr">
              <a:buNone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σε συνεργασία με την εκπαιδευτικό συζητούν:</a:t>
            </a:r>
          </a:p>
          <a:p>
            <a:pPr marL="0" indent="0" algn="just">
              <a:buNone/>
            </a:pP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Το κείμενο που διαβάσατε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ποια συναισθήματα 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σας δημιούργησε για το άτομο στο οποίο αναφέρεται (π.χ. συμπόνια, συμπάθεια, θαυμασμό); 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Ποιες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λέξεις ή φράσεις 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του κειμένου σας προκάλεσαν αυτά τα συναισθήματα και γιατί;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Το κείμενο αυτό και οι λέξεις/φράσεις που εντοπίσατε ποια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εικόνα 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κατασκευάζουν για το άτομο στο οποίο αναφέρονται (π.χ. δείχνουν επιτυχία, ευγνωμοσύνη, ανεξαρτησία ή κάτι άλλο);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517205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344150" y="5295900"/>
            <a:ext cx="1352550" cy="1314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Θέση περιεχομένου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377818"/>
              </p:ext>
            </p:extLst>
          </p:nvPr>
        </p:nvGraphicFramePr>
        <p:xfrm>
          <a:off x="1543049" y="2816549"/>
          <a:ext cx="8801103" cy="2926080"/>
        </p:xfrm>
        <a:graphic>
          <a:graphicData uri="http://schemas.openxmlformats.org/drawingml/2006/table">
            <a:tbl>
              <a:tblPr firstRow="1" bandRow="1"/>
              <a:tblGrid>
                <a:gridCol w="4346056">
                  <a:extLst>
                    <a:ext uri="{9D8B030D-6E8A-4147-A177-3AD203B41FA5}">
                      <a16:colId xmlns:a16="http://schemas.microsoft.com/office/drawing/2014/main" val="4289118280"/>
                    </a:ext>
                  </a:extLst>
                </a:gridCol>
                <a:gridCol w="2240483">
                  <a:extLst>
                    <a:ext uri="{9D8B030D-6E8A-4147-A177-3AD203B41FA5}">
                      <a16:colId xmlns:a16="http://schemas.microsoft.com/office/drawing/2014/main" val="3344542233"/>
                    </a:ext>
                  </a:extLst>
                </a:gridCol>
                <a:gridCol w="2214564">
                  <a:extLst>
                    <a:ext uri="{9D8B030D-6E8A-4147-A177-3AD203B41FA5}">
                      <a16:colId xmlns:a16="http://schemas.microsoft.com/office/drawing/2014/main" val="447022196"/>
                    </a:ext>
                  </a:extLst>
                </a:gridCol>
              </a:tblGrid>
              <a:tr h="6704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Λέξη/Φράση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Συναισθήματα που προκαλεί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Αναπαράσταση μετανάστη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97364"/>
                  </a:ext>
                </a:extLst>
              </a:tr>
              <a:tr h="21279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Αρίστευσε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στις Πανελλαδικές εξετάσεις/</a:t>
                      </a:r>
                      <a:r>
                        <a:rPr lang="el-GR" sz="20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="1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Αγαπούσα</a:t>
                      </a:r>
                      <a:r>
                        <a:rPr lang="el-GR" sz="20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το σχολείο / θα μάθω τα ελληνικά </a:t>
                      </a:r>
                      <a:r>
                        <a:rPr lang="el-GR" sz="2000" b="1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σε έναν μήνα </a:t>
                      </a:r>
                      <a:r>
                        <a:rPr lang="el-GR" sz="20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Είναι 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ιδιαίτερα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ευφυής, με υπομονή, επιμονή, ήθος και σεβασμό σε όλους</a:t>
                      </a:r>
                      <a:r>
                        <a:rPr lang="el-GR" sz="20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Έμαθε να μιλάει 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άπταιστα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ελληνικά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Θαυμασμός/</a:t>
                      </a:r>
                    </a:p>
                    <a:p>
                      <a:pPr algn="ctr"/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Οικειότητα/</a:t>
                      </a:r>
                    </a:p>
                    <a:p>
                      <a:pPr algn="ctr"/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Συμπάθεια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20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Καλός και 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πιτυχημένος μαθητής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085"/>
                  </a:ext>
                </a:extLst>
              </a:tr>
            </a:tbl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1333500" y="1417333"/>
            <a:ext cx="962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</a:t>
            </a:r>
          </a:p>
          <a:p>
            <a:pPr algn="ctr"/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με τη βοήθεια της εκπαιδευτικού συμπληρώνουν τον πίνακα:</a:t>
            </a:r>
            <a:endParaRPr lang="el-GR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984720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999383" y="1441232"/>
            <a:ext cx="10325100" cy="4524315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</a:t>
            </a: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με τη βοήθεια της εκπαιδευτικού μπορούν να κατανοήσουν ότι:</a:t>
            </a:r>
          </a:p>
          <a:p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Ιστορίες επιτυχίας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και κοινωνικής αποδοχής μεταναστών/τριών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Χρήση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συναισθηματικά φορτισμένων όρων/φράσεων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που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αποδίδουν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«θετικές» αξιολογήσεις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προς τους/τις μετανάστες/τριες</a:t>
            </a:r>
          </a:p>
          <a:p>
            <a:pPr algn="just"/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Συντελούν στην προώθηση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αντιρατσιστικών μηνυμάτων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: αντίκρουση των αρνητικών αναπαραστάσεων των μεταναστευτικών πληθυσμών, ανάδειξη των εμπειριών τους, προώθηση συναισθηματικής εγγύτητας προς τις μεταναστευτικές ομάδες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5487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499410" y="1495623"/>
            <a:ext cx="9319664" cy="49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2</a:t>
            </a:r>
          </a:p>
          <a:p>
            <a:pPr marL="0" indent="0" algn="just">
              <a:buNone/>
            </a:pP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74905" y="2033045"/>
            <a:ext cx="10168674" cy="449353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Σε ποια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χαρακτηριστικά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και σε ποιες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συμπεριφορές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των μεταναστών/τριών στηρίζονται οι παραπάνω θετικές αξιολογήσεις;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Ποιος/α έχει δημιουργήσει τα παραπάνω κείμενα;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Ποιου/ας η οπτική παρουσιάζεται και ποιου/ας απουσιάζει;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Μιλάει ο/η ίδιος/α ο/η μετανάστης/</a:t>
            </a:r>
            <a:r>
              <a:rPr lang="el-G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τρια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ή κάποιος/α άλλος/η μιλάει γι’ αυτόν/</a:t>
            </a:r>
            <a:r>
              <a:rPr lang="el-G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ήν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Ποιες είναι τελικά οι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προϋποθέσεις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για να είναι καλοδεχούμενοι/ες οι μετανάστες/τριες σύμφωνα με τα κείμενα που διαβάσατε; Οι προϋποθέσεις αυτές δείχνουν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αντιρατσιστικές ή ρατσιστικές απόψεις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Τι συμβαίνει με όσους/ες μετανάστες/τριες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δεν πληρούν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αυτές τις προϋποθέσεις;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065648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9" y="2062223"/>
            <a:ext cx="5944379" cy="225102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7" y="4281831"/>
            <a:ext cx="6103893" cy="1628872"/>
          </a:xfrm>
          <a:prstGeom prst="rect">
            <a:avLst/>
          </a:prstGeom>
        </p:spPr>
      </p:pic>
      <p:grpSp>
        <p:nvGrpSpPr>
          <p:cNvPr id="9" name="Ομάδα 8"/>
          <p:cNvGrpSpPr/>
          <p:nvPr/>
        </p:nvGrpSpPr>
        <p:grpSpPr>
          <a:xfrm>
            <a:off x="515406" y="2521592"/>
            <a:ext cx="6012942" cy="3634060"/>
            <a:chOff x="-64100" y="2774492"/>
            <a:chExt cx="7074500" cy="4244367"/>
          </a:xfrm>
        </p:grpSpPr>
        <p:sp>
          <p:nvSpPr>
            <p:cNvPr id="10" name="Ορθογώνιο 9"/>
            <p:cNvSpPr/>
            <p:nvPr/>
          </p:nvSpPr>
          <p:spPr>
            <a:xfrm>
              <a:off x="3823239" y="6047104"/>
              <a:ext cx="3187161" cy="40877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4276221" y="5577515"/>
              <a:ext cx="2634134" cy="251893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71987" y="2774492"/>
              <a:ext cx="6717707" cy="516068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810" y="5783561"/>
              <a:ext cx="4275411" cy="40877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3026822" y="3737443"/>
              <a:ext cx="3317307" cy="31292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71987" y="5126513"/>
              <a:ext cx="1957645" cy="2328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1767514" y="6455877"/>
              <a:ext cx="3571104" cy="19069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-64100" y="6695341"/>
              <a:ext cx="2626643" cy="323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hlinkClick r:id="rId5"/>
                </a:rPr>
                <a:t>www.kathimerini.gr</a:t>
              </a:r>
              <a:endPara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0576" y="1671320"/>
            <a:ext cx="47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Ειδησεογραφικό άρθρο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6384756" y="2138234"/>
            <a:ext cx="55314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Θετική αξιολόγηση και αναπαράσταση του μετανάστη με αναφορές στη(ν):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Συμμετοχή στις </a:t>
            </a:r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πανελλαδικές</a:t>
            </a:r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 εξετάσεις/ «Άριστες» </a:t>
            </a:r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σχολικές επιδόσεις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Ταχεία και επιτυχή </a:t>
            </a:r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εκμάθηση της ελληνικής γλώσσας/</a:t>
            </a:r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Θετική στάση προς την ελληνική γλώσσα και </a:t>
            </a:r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θρησκεία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Υποδειγματική συμπεριφορά</a:t>
            </a:r>
            <a:r>
              <a:rPr lang="el-GR" dirty="0">
                <a:solidFill>
                  <a:prstClr val="black"/>
                </a:solidFill>
                <a:latin typeface="Century Gothic" panose="020B0502020202020204" pitchFamily="34" charset="0"/>
              </a:rPr>
              <a:t> και γενικότερη διάθεση προσαρμογής στο πλειονοτικό περιβάλλον  </a:t>
            </a:r>
          </a:p>
          <a:p>
            <a:pPr algn="ctr"/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↓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6726846" y="5232322"/>
            <a:ext cx="4847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Ρατσιστική αναπαράσταση του μετανάστη </a:t>
            </a:r>
          </a:p>
          <a:p>
            <a:pPr algn="ctr"/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ως ιδανικού και επιτυχώς αφομοιωμένου Άλλου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1453671" y="4288414"/>
            <a:ext cx="5325291" cy="220673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687114" y="3767118"/>
            <a:ext cx="2988415" cy="229511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943991" y="3982296"/>
            <a:ext cx="1803919" cy="250708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25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072436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9" y="2062223"/>
            <a:ext cx="6375538" cy="241429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69" y="4550332"/>
            <a:ext cx="6103893" cy="1628872"/>
          </a:xfrm>
          <a:prstGeom prst="rect">
            <a:avLst/>
          </a:prstGeom>
        </p:spPr>
      </p:pic>
      <p:grpSp>
        <p:nvGrpSpPr>
          <p:cNvPr id="9" name="Ομάδα 8"/>
          <p:cNvGrpSpPr/>
          <p:nvPr/>
        </p:nvGrpSpPr>
        <p:grpSpPr>
          <a:xfrm>
            <a:off x="603397" y="3406949"/>
            <a:ext cx="6175564" cy="3017202"/>
            <a:chOff x="-64100" y="3494945"/>
            <a:chExt cx="6776425" cy="3523914"/>
          </a:xfrm>
        </p:grpSpPr>
        <p:sp>
          <p:nvSpPr>
            <p:cNvPr id="10" name="Ορθογώνιο 9"/>
            <p:cNvSpPr/>
            <p:nvPr/>
          </p:nvSpPr>
          <p:spPr>
            <a:xfrm>
              <a:off x="3538107" y="6113923"/>
              <a:ext cx="3174218" cy="33622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4120565" y="5554434"/>
              <a:ext cx="2436105" cy="38338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810" y="5783561"/>
              <a:ext cx="4275411" cy="40877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3208570" y="3494945"/>
              <a:ext cx="3049452" cy="34280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868902" y="4816773"/>
              <a:ext cx="5843423" cy="257733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1614988" y="6455878"/>
              <a:ext cx="3723632" cy="181963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-64100" y="6695341"/>
              <a:ext cx="2626643" cy="323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hlinkClick r:id="rId5"/>
                </a:rPr>
                <a:t>www.kathimerini.gr</a:t>
              </a:r>
              <a:endPara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Ορθογώνιο 17"/>
          <p:cNvSpPr/>
          <p:nvPr/>
        </p:nvSpPr>
        <p:spPr>
          <a:xfrm>
            <a:off x="7079390" y="2479349"/>
            <a:ext cx="47836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Επιβεβαίωση της εικόνας του «καλού» και «πρόθυμου να αφομοιωθεί» μετανάστη </a:t>
            </a:r>
            <a:r>
              <a:rPr lang="el-GR" sz="20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τόσο από έναν πλειονοτικό χαρακτήρα όσο και από τον ίδιο τον μετανάστη</a:t>
            </a:r>
          </a:p>
          <a:p>
            <a:pPr algn="ctr"/>
            <a:endParaRPr lang="el-GR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Το ρατσιστικό μήνυμα αναπαράγεται από το ίδιο το άτομο σε βάρος του οποίου στρέφεται → δύσκολο να αναγνωριστεί ως ρατσιστικό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930" y="1670159"/>
            <a:ext cx="47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Century Gothic" panose="020B0502020202020204" pitchFamily="34" charset="0"/>
              </a:rPr>
              <a:t>Ειδησεογραφικό άρθρο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703852" y="4782113"/>
            <a:ext cx="1568751" cy="202918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62551" y="3191435"/>
            <a:ext cx="6296882" cy="1285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/>
          <p:cNvSpPr/>
          <p:nvPr/>
        </p:nvSpPr>
        <p:spPr>
          <a:xfrm>
            <a:off x="675069" y="4533210"/>
            <a:ext cx="6296882" cy="1613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662550" y="3902582"/>
            <a:ext cx="2923331" cy="217070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1326776" y="4124355"/>
            <a:ext cx="1670362" cy="276309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26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6774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0523621" y="4901815"/>
            <a:ext cx="1117453" cy="1635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69785"/>
              </p:ext>
            </p:extLst>
          </p:nvPr>
        </p:nvGraphicFramePr>
        <p:xfrm>
          <a:off x="1600198" y="3014134"/>
          <a:ext cx="9152032" cy="2355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438">
                  <a:extLst>
                    <a:ext uri="{9D8B030D-6E8A-4147-A177-3AD203B41FA5}">
                      <a16:colId xmlns:a16="http://schemas.microsoft.com/office/drawing/2014/main" val="1624881799"/>
                    </a:ext>
                  </a:extLst>
                </a:gridCol>
                <a:gridCol w="2978252">
                  <a:extLst>
                    <a:ext uri="{9D8B030D-6E8A-4147-A177-3AD203B41FA5}">
                      <a16:colId xmlns:a16="http://schemas.microsoft.com/office/drawing/2014/main" val="3978980422"/>
                    </a:ext>
                  </a:extLst>
                </a:gridCol>
                <a:gridCol w="4794342">
                  <a:extLst>
                    <a:ext uri="{9D8B030D-6E8A-4147-A177-3AD203B41FA5}">
                      <a16:colId xmlns:a16="http://schemas.microsoft.com/office/drawing/2014/main" val="1190354851"/>
                    </a:ext>
                  </a:extLst>
                </a:gridCol>
              </a:tblGrid>
              <a:tr h="6109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Κείμενο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Αντιρατσιστικό μήνυμα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Κρυφό</a:t>
                      </a:r>
                      <a:r>
                        <a:rPr lang="el-GR" sz="18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ρ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ατσιστικό μήνυμα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07217"/>
                  </a:ext>
                </a:extLst>
              </a:tr>
              <a:tr h="13898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Ειδησεο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-γραφικό</a:t>
                      </a:r>
                      <a:r>
                        <a:rPr lang="el-GR" sz="18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άρθρο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Οι μετανάστες/τριες μπορούν να είναι πετυχημένοι/ες, μορφωμένοι</a:t>
                      </a:r>
                      <a:r>
                        <a:rPr lang="el-GR" sz="18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/ες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Ο μετανάστης είναι «καλός» επειδή: μιλά τέλεια ελληνικά, προσαρμόζεται στη θρησκεία και κουλτούρα,</a:t>
                      </a:r>
                      <a:r>
                        <a:rPr lang="el-GR" sz="18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έχει συμπεριφορά «υποδειγματικού Έλληνα»</a:t>
                      </a: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Όσοι/ες δεν είναι</a:t>
                      </a:r>
                      <a:r>
                        <a:rPr lang="el-GR" sz="18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«σαν κι εμάς»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αποκλείονται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3001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30600" y="1412225"/>
            <a:ext cx="104626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Δραστηριότητα 3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μαθητές/τριες διαμορφώνουν έναν πίνακα </a:t>
            </a:r>
            <a:r>
              <a:rPr lang="el-GR" altLang="el-GR" sz="2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αντιστοιχίζοντας το αντιρατσιστικό μήνυμα κάθε κειμένου με τον κρυφό ρατσιστικό κανόνα αποδοχής των μεταναστών/τριών</a:t>
            </a: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39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585495" y="5531579"/>
            <a:ext cx="5496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Τα στοιχεία αυτά λειτουργούν ως προϋποθέσεις για να θεωρηθεί κάποιος/α «καλός/ή» μετανάστης/</a:t>
            </a:r>
            <a:r>
              <a:rPr lang="el-GR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τρια</a:t>
            </a:r>
            <a:r>
              <a:rPr lang="el-G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στη βάση της ρατσιστικής απαξίωσης της γλωσσικής και πολιτισμικής του/της ετερότητας</a:t>
            </a:r>
          </a:p>
        </p:txBody>
      </p:sp>
    </p:spTree>
    <p:extLst>
      <p:ext uri="{BB962C8B-B14F-4D97-AF65-F5344CB8AC3E}">
        <p14:creationId xmlns:p14="http://schemas.microsoft.com/office/powerpoint/2010/main" val="45719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790007" y="431627"/>
            <a:ext cx="8611986" cy="865159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Στόχοι της παρουσίασης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1671045" y="1751971"/>
            <a:ext cx="8849910" cy="3763962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>
                <a:latin typeface="Century Gothic" panose="020B0502020202020204" pitchFamily="34" charset="0"/>
              </a:rPr>
              <a:t>Διαμόρφωση εκπαιδευτικών δραστηριοτήτων</a:t>
            </a:r>
            <a:r>
              <a:rPr lang="el-GR" sz="2400" dirty="0">
                <a:latin typeface="Century Gothic" panose="020B0502020202020204" pitchFamily="34" charset="0"/>
              </a:rPr>
              <a:t> για την κριτική αξιοποίηση κειμένων </a:t>
            </a:r>
            <a:r>
              <a:rPr lang="el-GR" sz="2400" i="1" dirty="0">
                <a:latin typeface="Century Gothic" panose="020B0502020202020204" pitchFamily="34" charset="0"/>
              </a:rPr>
              <a:t>ρευστού ρατσισμού </a:t>
            </a:r>
            <a:r>
              <a:rPr lang="el-GR" sz="2400" dirty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Weaver 2016</a:t>
            </a:r>
            <a:r>
              <a:rPr lang="el-GR" sz="2400" dirty="0">
                <a:latin typeface="Century Gothic" panose="020B0502020202020204" pitchFamily="34" charset="0"/>
              </a:rPr>
              <a:t>, Αρχάκης κ.ά. 2023) για μαθητές/τριες Γυμνασίου και Λυκείου</a:t>
            </a:r>
          </a:p>
          <a:p>
            <a:pPr marL="603250" lvl="1" indent="0" algn="just">
              <a:buSzPct val="100000"/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algn="just"/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να καταστούν ικανοί/ές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να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ανιχνεύουν, να αναλύουν κριτικά και να αμφισβητούν τις ρατσιστικές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αντιλήψεις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που καλλιεργούνται από τον φαινομενικά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αντιρατσιστικό λόγο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8760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type="subTitle" idx="1"/>
          </p:nvPr>
        </p:nvSpPr>
        <p:spPr>
          <a:xfrm>
            <a:off x="1704975" y="1733550"/>
            <a:ext cx="9047255" cy="4270847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Τέτοιου είδους κείμενα παρότι φαίνονται αντιρατσιστικά, παρουσιάζουν τους/τις  μετανάστες/τριες ως «άξιους/ες» και «αποδεκτούς/ές» μόνο όταν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αφομοιώνονται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δηλαδή όταν: </a:t>
            </a:r>
          </a:p>
          <a:p>
            <a:pPr marL="0" indent="0" algn="just">
              <a:buNone/>
            </a:pP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μαθαίνουν την ελληνική γλώσσα, 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επιτυγχάνουν στο ελληνικό σχολείο,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προσαρμόζονται πλήρως στο ελληνικό περιβάλλον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endParaRPr lang="el-GR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SzPct val="100000"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Δεν υπάρχει χώρος για πολυγλωσσία ή πολιτισμική ετερότητα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</a:pPr>
            <a:endParaRPr lang="el-GR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439771" y="315271"/>
            <a:ext cx="9312459" cy="10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0185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060" y="3298966"/>
            <a:ext cx="9047747" cy="22467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Συζήτηση στην τάξη: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Αν κάποιος/α πρέπει να γίνει σαν κι εμάς για να τον/τη δεχτούμε,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είναι πραγματικά αποδεκτός/ή;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Γνωρίζετε</a:t>
            </a:r>
            <a:r>
              <a:rPr lang="en-US" altLang="el-G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από την καθημερινότητά σας άλλου είδους κείμενα</a:t>
            </a:r>
            <a:r>
              <a:rPr lang="en-US" altLang="el-G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ή περιπτώσεις που ενώ στοχεύουν στην υποστήριξη των μεταναστών/τριών ή άλλων κοινωνικών ομάδων, εξακολουθούν να προωθούν υποτιμητικά μηνύματα για αυτούς/ές;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38060" y="1840896"/>
            <a:ext cx="9047746" cy="120032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Ρευστός ρατσισμός: 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Ρατσιστικά και αντιρατσιστικά στοιχεία συνυπάρχουν στο ίδιο κείμενο, κρύβοντας την απαίτηση της αφομοίωσης πίσω από «θετικά» λόγια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5" cy="1695450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453305" y="311883"/>
            <a:ext cx="9285391" cy="76360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Αποκάλυψη των υπόρρητων ρατσιστικών μηνυμάτων σε αντιρατσιστικά κείμενα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306298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881;p34"/>
          <p:cNvSpPr/>
          <p:nvPr/>
        </p:nvSpPr>
        <p:spPr>
          <a:xfrm>
            <a:off x="2847825" y="3108695"/>
            <a:ext cx="6484400" cy="6484400"/>
          </a:xfrm>
          <a:prstGeom prst="blockArc">
            <a:avLst>
              <a:gd name="adj1" fmla="val 10800000"/>
              <a:gd name="adj2" fmla="val 21561341"/>
              <a:gd name="adj3" fmla="val 13111"/>
            </a:avLst>
          </a:prstGeom>
          <a:solidFill>
            <a:srgbClr val="F2D0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890;p34"/>
          <p:cNvSpPr txBox="1"/>
          <p:nvPr/>
        </p:nvSpPr>
        <p:spPr>
          <a:xfrm>
            <a:off x="7078481" y="2566375"/>
            <a:ext cx="3881485" cy="9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l-GR" sz="24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Χαρτογράφηση σχέσεων</a:t>
            </a:r>
          </a:p>
        </p:txBody>
      </p:sp>
      <p:grpSp>
        <p:nvGrpSpPr>
          <p:cNvPr id="24" name="Google Shape;5345;p47"/>
          <p:cNvGrpSpPr/>
          <p:nvPr/>
        </p:nvGrpSpPr>
        <p:grpSpPr>
          <a:xfrm>
            <a:off x="7436503" y="3839048"/>
            <a:ext cx="519519" cy="436891"/>
            <a:chOff x="2085450" y="2057100"/>
            <a:chExt cx="481900" cy="423500"/>
          </a:xfrm>
          <a:solidFill>
            <a:schemeClr val="tx1"/>
          </a:solidFill>
        </p:grpSpPr>
        <p:sp>
          <p:nvSpPr>
            <p:cNvPr id="25" name="Google Shape;5346;p47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5347;p47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5348;p47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42</a:t>
            </a:r>
          </a:p>
        </p:txBody>
      </p:sp>
      <p:sp>
        <p:nvSpPr>
          <p:cNvPr id="10" name="Τίτλος 3"/>
          <p:cNvSpPr txBox="1">
            <a:spLocks/>
          </p:cNvSpPr>
          <p:nvPr/>
        </p:nvSpPr>
        <p:spPr>
          <a:xfrm>
            <a:off x="960000" y="13356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Προτάσεις κριτικού γραμματισμού </a:t>
            </a:r>
            <a:b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για τον ρευστό ρατσισμό στο πλαίσιο της </a:t>
            </a:r>
          </a:p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188489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324216" y="1460156"/>
            <a:ext cx="9543568" cy="4524315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🎯 Στόχοι </a:t>
            </a:r>
          </a:p>
          <a:p>
            <a:pPr algn="ctr"/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να μπορούν να: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Συνθέτουν, οργανώνουν και οπτικοποιούν τα ευρήματα από την κριτική ανάλυση των κειμένων με τη μορφή ενός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χάρτη/δικτύου</a:t>
            </a: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Αναγνωρίζουν τις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σχέσεις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ανάμεσα σε κείμενα, έννοιες, συναισθήματα, αντιλήψεις και αναπαραστάσεις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Κατανοούν πώς αυτές οι σχέσεις συγκροτούν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λόγους, σχέσεις εξουσίας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και «κανονικότητες»</a:t>
            </a: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943957" y="462577"/>
            <a:ext cx="10272000" cy="763600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Χαρτογράφηση εννοιών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" y="-1"/>
            <a:ext cx="1436925" cy="1688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889612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111133" y="1328404"/>
            <a:ext cx="10225731" cy="2800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 </a:t>
            </a:r>
          </a:p>
          <a:p>
            <a:pPr algn="ctr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δημιουργούν έναν ψηφιακό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χάρτη</a:t>
            </a: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Στο κέντρο τοποθετούν την έννοια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«Ρευστός Ρατσισμός»</a:t>
            </a: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Γύρω της σχεδιάζουν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κόμβους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που σχετίζονται με όσα αναδείχθηκαν από την ανάλυση του/των κειμένου/κειμένων (π.χ. αφομοίωση, εκμάθηση ελληνικών, αποδοχή υπό όρους, άξιος/άριστος μετανάστης, συναισθήματα κ.ά.)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111133" y="4231398"/>
            <a:ext cx="10299816" cy="178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💡 Οι μαθητές/τριες κατανοούν τις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σχέσεις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που διαμορφώνονται ανάμεσα στις έννοιες και τα νοήματα που μελέτησαν καθώς και τον τρόπο με τον οποίο τα στοιχεία αυτά </a:t>
            </a:r>
            <a:r>
              <a:rPr lang="el-G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συνδιαμορφώνουν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μια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«κανονικότητα»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σύμφωνα με την οποία οι μετανάστες/τριες είναι αποδεκτοί/ές υπό τον όρο της αφομοίωσης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43957" y="462577"/>
            <a:ext cx="10272000" cy="763600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Χαρτογράφηση εννοιών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" y="-1"/>
            <a:ext cx="1436925" cy="1688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516830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/>
          <p:cNvGrpSpPr/>
          <p:nvPr/>
        </p:nvGrpSpPr>
        <p:grpSpPr>
          <a:xfrm>
            <a:off x="666810" y="1355965"/>
            <a:ext cx="10778299" cy="5015274"/>
            <a:chOff x="429201" y="1635776"/>
            <a:chExt cx="10778299" cy="5015274"/>
          </a:xfrm>
        </p:grpSpPr>
        <p:sp>
          <p:nvSpPr>
            <p:cNvPr id="18" name="Rounded Rectangle 1"/>
            <p:cNvSpPr/>
            <p:nvPr/>
          </p:nvSpPr>
          <p:spPr>
            <a:xfrm>
              <a:off x="3780735" y="2795090"/>
              <a:ext cx="4059366" cy="1268664"/>
            </a:xfrm>
            <a:prstGeom prst="roundRect">
              <a:avLst/>
            </a:prstGeom>
            <a:solidFill>
              <a:srgbClr val="FF800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/>
              </a:pPr>
              <a:r>
                <a: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ΡΕΥΣΤΟΣ</a:t>
              </a:r>
              <a:r>
                <a:rPr kumimoji="0" lang="el-GR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ΡΑΤΣΙΣΜΟΣ</a:t>
              </a:r>
              <a:endPara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algn="ctr">
                <a:defRPr sz="1200" b="1"/>
              </a:pPr>
              <a:r>
                <a:rPr lang="el-GR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Αντιρατσιστικό + Ρατσιστικό μήνυμα</a:t>
              </a:r>
            </a:p>
            <a:p>
              <a:pPr algn="ctr"/>
              <a:r>
                <a:rPr lang="el-GR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Συμπάθεια + Πρέπει να είναι σαν εμάς</a:t>
              </a:r>
            </a:p>
          </p:txBody>
        </p:sp>
        <p:sp>
          <p:nvSpPr>
            <p:cNvPr id="19" name="Rounded Rectangle 2"/>
            <p:cNvSpPr/>
            <p:nvPr/>
          </p:nvSpPr>
          <p:spPr>
            <a:xfrm>
              <a:off x="4381929" y="5828090"/>
              <a:ext cx="2667615" cy="822960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/>
              </a:pP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Άριστες</a:t>
              </a:r>
              <a:r>
                <a: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επ</a:t>
              </a: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ιδόσεις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στο ελληνικό σχολείο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ounded Rectangle 3"/>
            <p:cNvSpPr/>
            <p:nvPr/>
          </p:nvSpPr>
          <p:spPr>
            <a:xfrm>
              <a:off x="456694" y="4956201"/>
              <a:ext cx="2751612" cy="1013398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Ε</a:t>
              </a: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κμάθηση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ελληνικής</a:t>
              </a:r>
              <a:r>
                <a: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γλώσσ</a:t>
              </a:r>
              <a:r>
                <a: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ας</a:t>
              </a:r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8223167" y="5146639"/>
              <a:ext cx="2859144" cy="822960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Υποδειγματική σ</a:t>
              </a: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υμ</a:t>
              </a:r>
              <a:r>
                <a: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περιφορά</a:t>
              </a: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σαν «εμάς»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ounded Rectangle 5"/>
            <p:cNvSpPr/>
            <p:nvPr/>
          </p:nvSpPr>
          <p:spPr>
            <a:xfrm>
              <a:off x="4572736" y="1635776"/>
              <a:ext cx="2286000" cy="822960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Υποτίμηση </a:t>
              </a:r>
              <a:r>
                <a:rPr kumimoji="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δι</a:t>
              </a:r>
              <a:r>
                <a: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αφορετικότητας</a:t>
              </a:r>
            </a:p>
          </p:txBody>
        </p:sp>
        <p:sp>
          <p:nvSpPr>
            <p:cNvPr id="23" name="Rounded Rectangle 7"/>
            <p:cNvSpPr/>
            <p:nvPr/>
          </p:nvSpPr>
          <p:spPr>
            <a:xfrm>
              <a:off x="4244612" y="4544721"/>
              <a:ext cx="3047838" cy="822960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/>
              </a:pPr>
              <a:r>
                <a:rPr kumimoji="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Αφομοίωση</a:t>
              </a:r>
              <a:r>
                <a:rPr lang="el-GR" b="1" kern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/>
              </a:pPr>
              <a:r>
                <a:rPr kumimoji="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ως</a:t>
              </a:r>
              <a:r>
                <a: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π</a:t>
              </a:r>
              <a:r>
                <a:rPr kumimoji="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ροϋ</a:t>
              </a:r>
              <a:r>
                <a: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πόθεση</a:t>
              </a:r>
            </a:p>
          </p:txBody>
        </p:sp>
        <p:sp>
          <p:nvSpPr>
            <p:cNvPr id="24" name="Rounded Rectangle 8"/>
            <p:cNvSpPr/>
            <p:nvPr/>
          </p:nvSpPr>
          <p:spPr>
            <a:xfrm>
              <a:off x="429201" y="2594637"/>
              <a:ext cx="2286000" cy="822960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Έλλειψη </a:t>
              </a:r>
              <a:r>
                <a: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π</a:t>
              </a:r>
              <a:r>
                <a:rPr kumimoji="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ολυγλωσσί</a:t>
              </a:r>
              <a:r>
                <a: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ας</a:t>
              </a:r>
            </a:p>
          </p:txBody>
        </p:sp>
        <p:sp>
          <p:nvSpPr>
            <p:cNvPr id="25" name="Rounded Rectangle 9"/>
            <p:cNvSpPr/>
            <p:nvPr/>
          </p:nvSpPr>
          <p:spPr>
            <a:xfrm>
              <a:off x="8538090" y="2553003"/>
              <a:ext cx="2669410" cy="822960"/>
            </a:xfrm>
            <a:prstGeom prst="roundRect">
              <a:avLst/>
            </a:prstGeom>
            <a:solidFill>
              <a:srgbClr val="F2D044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Έλλειψη πολυπολιτισμικότητας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7" name="Connector 15"/>
            <p:cNvCxnSpPr/>
            <p:nvPr/>
          </p:nvCxnSpPr>
          <p:spPr>
            <a:xfrm flipV="1">
              <a:off x="7867290" y="3300744"/>
              <a:ext cx="643611" cy="25735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Connector 15"/>
            <p:cNvCxnSpPr/>
            <p:nvPr/>
          </p:nvCxnSpPr>
          <p:spPr>
            <a:xfrm flipH="1">
              <a:off x="3308768" y="5223068"/>
              <a:ext cx="878541" cy="3259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Connector 15"/>
            <p:cNvCxnSpPr/>
            <p:nvPr/>
          </p:nvCxnSpPr>
          <p:spPr>
            <a:xfrm>
              <a:off x="7349754" y="5214342"/>
              <a:ext cx="764012" cy="33469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Connector 15"/>
            <p:cNvCxnSpPr/>
            <p:nvPr/>
          </p:nvCxnSpPr>
          <p:spPr>
            <a:xfrm>
              <a:off x="5715736" y="5381690"/>
              <a:ext cx="0" cy="4284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9" name="Connector 15"/>
            <p:cNvCxnSpPr/>
            <p:nvPr/>
          </p:nvCxnSpPr>
          <p:spPr>
            <a:xfrm>
              <a:off x="5715737" y="4116250"/>
              <a:ext cx="0" cy="4284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0" name="Connector 15"/>
            <p:cNvCxnSpPr/>
            <p:nvPr/>
          </p:nvCxnSpPr>
          <p:spPr>
            <a:xfrm flipH="1">
              <a:off x="5715737" y="2486077"/>
              <a:ext cx="696" cy="3090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56" name="Connector 15"/>
          <p:cNvCxnSpPr/>
          <p:nvPr/>
        </p:nvCxnSpPr>
        <p:spPr>
          <a:xfrm>
            <a:off x="3130094" y="3003452"/>
            <a:ext cx="832566" cy="21355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5" name="Τίτλος 1"/>
          <p:cNvSpPr>
            <a:spLocks noGrp="1"/>
          </p:cNvSpPr>
          <p:nvPr>
            <p:ph type="title"/>
          </p:nvPr>
        </p:nvSpPr>
        <p:spPr>
          <a:xfrm>
            <a:off x="943957" y="462577"/>
            <a:ext cx="10272000" cy="763600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Χαρτογράφηση εννοιών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317578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type="subTitle" idx="1"/>
          </p:nvPr>
        </p:nvSpPr>
        <p:spPr>
          <a:xfrm>
            <a:off x="1398920" y="1475202"/>
            <a:ext cx="9875074" cy="4856416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συζητούν:</a:t>
            </a:r>
          </a:p>
          <a:p>
            <a:pPr marL="0" indent="0">
              <a:buNone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 algn="l">
              <a:buSzPct val="10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Τι δείχνει αυτός ο χάρτης;</a:t>
            </a:r>
          </a:p>
          <a:p>
            <a:pPr marL="800100" lvl="1" indent="-342900" algn="l">
              <a:buSzPct val="10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Τι σημαίνει ότι όλα τα στοιχεία καταλήγουν στο ίδιο σημείο;</a:t>
            </a:r>
          </a:p>
          <a:p>
            <a:pPr marL="0" indent="0">
              <a:buNone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μπορούν να καταλήξουν στο συμπέρασμα ότι το υπό μελέτη κείμενο δημιουργεί ένα </a:t>
            </a:r>
            <a:r>
              <a:rPr lang="el-GR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δίκτυο νοημάτων μέσω του οποίου διαδίδεται ο ρευστός ρατσισμός </a:t>
            </a: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κάνοντας τις ρατσιστικές θέσεις να φαίνονται αποδεκτές, θετικές, αντιρατσιστικές</a:t>
            </a:r>
          </a:p>
          <a:p>
            <a:pPr marL="0" indent="0" algn="just">
              <a:buNone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μπορούν να εμπλουτίσουν τον χάρτη με ευρήματα κριτικής ανάλυσης άλλων κειμένων που θα επιλέξουν οι ίδιοι/ες (ταινίες, ανέκδοτα κλπ.)</a:t>
            </a:r>
          </a:p>
          <a:p>
            <a:pPr algn="just"/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" y="-1"/>
            <a:ext cx="1436925" cy="1688757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43957" y="462577"/>
            <a:ext cx="10272000" cy="763600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Χαρτογράφηση εννοιών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527038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881;p34"/>
          <p:cNvSpPr/>
          <p:nvPr/>
        </p:nvSpPr>
        <p:spPr>
          <a:xfrm>
            <a:off x="2847825" y="3108695"/>
            <a:ext cx="6484400" cy="6484400"/>
          </a:xfrm>
          <a:prstGeom prst="blockArc">
            <a:avLst>
              <a:gd name="adj1" fmla="val 10800000"/>
              <a:gd name="adj2" fmla="val 21561341"/>
              <a:gd name="adj3" fmla="val 13111"/>
            </a:avLst>
          </a:prstGeom>
          <a:solidFill>
            <a:srgbClr val="FF80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891;p34"/>
          <p:cNvSpPr txBox="1"/>
          <p:nvPr/>
        </p:nvSpPr>
        <p:spPr>
          <a:xfrm>
            <a:off x="8695161" y="3386506"/>
            <a:ext cx="3151600" cy="140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l-GR" sz="24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Δημιουργικός μετασχηματισμός -Παραγωγή νέων κειμένων</a:t>
            </a:r>
            <a:endParaRPr lang="el-GR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3" name="Google Shape;7233;p51"/>
          <p:cNvGrpSpPr/>
          <p:nvPr/>
        </p:nvGrpSpPr>
        <p:grpSpPr>
          <a:xfrm>
            <a:off x="8289010" y="4819031"/>
            <a:ext cx="573740" cy="507248"/>
            <a:chOff x="-49764975" y="3551225"/>
            <a:chExt cx="299300" cy="300650"/>
          </a:xfrm>
          <a:solidFill>
            <a:schemeClr val="tx1"/>
          </a:solidFill>
        </p:grpSpPr>
        <p:sp>
          <p:nvSpPr>
            <p:cNvPr id="24" name="Google Shape;7234;p51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5;p51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36;p51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37;p51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38;p51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39;p51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40;p51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41;p51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42;p51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43;p51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44;p51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18" name="Τίτλος 3"/>
          <p:cNvSpPr txBox="1">
            <a:spLocks/>
          </p:cNvSpPr>
          <p:nvPr/>
        </p:nvSpPr>
        <p:spPr>
          <a:xfrm>
            <a:off x="960000" y="13356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Προτάσεις κριτικού γραμματισμού </a:t>
            </a:r>
            <a:b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για τον ρευστό ρατσισμό στο πλαίσιο της </a:t>
            </a:r>
          </a:p>
          <a:p>
            <a:r>
              <a:rPr lang="el-GR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2863218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959999" y="1385068"/>
            <a:ext cx="10272000" cy="1548632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🎯 Στόχοι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Οι μαθητές/τριες επιχειρούν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μια παρέμβαση στον κόσμο που ζουν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μετασχηματίζοντας τα κείμενα και τα νοήματα που μελέτησαν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960000" y="310734"/>
            <a:ext cx="10272000" cy="763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Δημιουργικός μετασχηματισμός – </a:t>
            </a:r>
            <a:b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Παραγωγή νέων κειμένων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850" y="0"/>
            <a:ext cx="2248500" cy="174831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99360" y="2675011"/>
            <a:ext cx="10393279" cy="359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 1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χωρίζονται σε ομάδες και δημιουργούν νέα κείμενα στα οποία: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Η ρατσιστική προσδοκία αφομοίωσης να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αμφισβητείται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Τα γλωσσικά και πολιτισμικά χαρακτηριστικά των μεταναστών/τριών να παρουσιάζονται ως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ισότιμα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με την πλειονοτική γλώσσα και τον πλειονοτικό πολιτισμό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Η διαφορετικότητα να αναδεικνύεται ως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πηγή δύναμης 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και όχι αποκλεισμού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1260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1298147" y="2059044"/>
            <a:ext cx="9595706" cy="35484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Ενδεικτικές μορφές δημιουργίας:</a:t>
            </a:r>
          </a:p>
          <a:p>
            <a:pPr algn="just">
              <a:lnSpc>
                <a:spcPct val="100000"/>
              </a:lnSpc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🎨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Poster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/Αφίσα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Κεντρικό σύνθημα και εικόνα που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αποδομεί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τα ρατσιστικά στερεότυπα αφομοίωσης</a:t>
            </a:r>
          </a:p>
          <a:p>
            <a:pPr algn="just">
              <a:lnSpc>
                <a:spcPct val="100000"/>
              </a:lnSpc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🎧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Podcast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– Διάλογοι ή αφηγήσεις όπου αναδεικνύονται οι εμπειρίες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ή και οι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γλώσσες των μεταναστών/τριών</a:t>
            </a:r>
          </a:p>
          <a:p>
            <a:pPr algn="just">
              <a:lnSpc>
                <a:spcPct val="100000"/>
              </a:lnSpc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Ψηφιακή ανάρτηση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Βίντεο ή post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με χρήση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πολυγλωσσικών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στοιχείων ή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πολιτισμικ</a:t>
            </a:r>
            <a:r>
              <a:rPr lang="el-G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στοιχείων από διαφορετικές κουλτούρες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960000" y="310734"/>
            <a:ext cx="10272000" cy="763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Δημιουργικός μετασχηματισμός – </a:t>
            </a:r>
            <a:b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Παραγωγή νέων κειμένων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850" y="0"/>
            <a:ext cx="2248500" cy="1748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31777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βέλος">
            <a:extLst>
              <a:ext uri="{FF2B5EF4-FFF2-40B4-BE49-F238E27FC236}">
                <a16:creationId xmlns:a16="http://schemas.microsoft.com/office/drawing/2014/main" id="{5904C68A-28A5-CFCD-E47D-5B4C90E08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2302"/>
          <a:stretch/>
        </p:blipFill>
        <p:spPr>
          <a:xfrm rot="18851182">
            <a:off x="-2380549" y="527275"/>
            <a:ext cx="11876273" cy="414065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E4EFBB-6AD7-60C3-5B8E-FCE6E61F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8837272">
            <a:off x="3146609" y="1904879"/>
            <a:ext cx="11747748" cy="4699099"/>
          </a:xfrm>
          <a:prstGeom prst="rect">
            <a:avLst/>
          </a:prstGeom>
        </p:spPr>
      </p:pic>
      <p:sp>
        <p:nvSpPr>
          <p:cNvPr id="629" name="Google Shape;629;p82"/>
          <p:cNvSpPr txBox="1">
            <a:spLocks noGrp="1"/>
          </p:cNvSpPr>
          <p:nvPr>
            <p:ph type="title"/>
          </p:nvPr>
        </p:nvSpPr>
        <p:spPr>
          <a:xfrm>
            <a:off x="7338565" y="3429000"/>
            <a:ext cx="485343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Αντιρατσιστικός</a:t>
            </a:r>
            <a:b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λόγος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4" name="Google Shape;634;p82"/>
          <p:cNvSpPr txBox="1">
            <a:spLocks noGrp="1"/>
          </p:cNvSpPr>
          <p:nvPr>
            <p:ph type="title" idx="4294967295"/>
          </p:nvPr>
        </p:nvSpPr>
        <p:spPr>
          <a:xfrm>
            <a:off x="1384300" y="2091267"/>
            <a:ext cx="4133851" cy="7048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Ρατσιστικός </a:t>
            </a:r>
            <a:b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λόγος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8D06749-206C-5B53-B663-8DD0CD6C1AD3}"/>
              </a:ext>
            </a:extLst>
          </p:cNvPr>
          <p:cNvSpPr/>
          <p:nvPr/>
        </p:nvSpPr>
        <p:spPr>
          <a:xfrm rot="18861221">
            <a:off x="313495" y="3003231"/>
            <a:ext cx="11702159" cy="119544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2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l-GR" sz="3733" b="1" i="1" kern="0" dirty="0">
                <a:solidFill>
                  <a:srgbClr val="191919"/>
                </a:solidFill>
                <a:latin typeface="Century Gothic" panose="020B0502020202020204" pitchFamily="34" charset="0"/>
                <a:sym typeface="Arial"/>
              </a:rPr>
              <a:t>Ρευστός ρατσισμός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l-GR" sz="3733" kern="0" dirty="0">
                <a:solidFill>
                  <a:srgbClr val="191919"/>
                </a:solidFill>
                <a:latin typeface="Century Gothic" panose="020B0502020202020204" pitchFamily="34" charset="0"/>
                <a:sym typeface="Arial"/>
              </a:rPr>
              <a:t>(</a:t>
            </a:r>
            <a:r>
              <a:rPr lang="en-US" sz="3733" kern="0" dirty="0">
                <a:solidFill>
                  <a:srgbClr val="191919"/>
                </a:solidFill>
                <a:latin typeface="Century Gothic" panose="020B0502020202020204" pitchFamily="34" charset="0"/>
                <a:sym typeface="Arial"/>
              </a:rPr>
              <a:t>liquid racism, Weaver 2016</a:t>
            </a:r>
            <a:r>
              <a:rPr lang="el-GR" sz="3733" kern="0" dirty="0">
                <a:solidFill>
                  <a:srgbClr val="191919"/>
                </a:solidFill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05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634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0955" y="1533178"/>
            <a:ext cx="10191045" cy="441475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Δραστηριότητα</a:t>
            </a: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Οι μαθητές/τριες μπορούν να δημιουργήσουν έναν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δεύτερο ριζωματικό χάρτη </a:t>
            </a:r>
          </a:p>
          <a:p>
            <a:pPr lvl="1" algn="just">
              <a:lnSpc>
                <a:spcPct val="110000"/>
              </a:lnSpc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Στο κέντρο τοποθετείται ο κόμβος </a:t>
            </a:r>
            <a:r>
              <a:rPr lang="el-GR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«Αποδοχή χωρίς προϋποθέσεις» </a:t>
            </a:r>
          </a:p>
          <a:p>
            <a:pPr lvl="1" algn="just">
              <a:lnSpc>
                <a:spcPct val="110000"/>
              </a:lnSpc>
            </a:pP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</a:rPr>
              <a:t>Γύρω του διαμορφώνονται νέοι κόμβοι που αποτυπώνουν τις αξίες των νέων κειμένων τους (π.χ. Ισότητα, Σεβασμός, Ενσυναίσθηση, Ελευθερία)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Ο νέος χάρτης εκτίθεται δίπλα στον προηγούμενο αναδεικνύοντας τη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μετακίνηση από τον ρευστό ρατσισμό προς την ισότιμη αποδοχή των μεταναστών/τριών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60000" y="310734"/>
            <a:ext cx="10272000" cy="763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Δημιουργικός μετασχηματισμός – </a:t>
            </a:r>
            <a:b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Παραγωγή νέων κειμένων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850" y="0"/>
            <a:ext cx="2248500" cy="1748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85421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892;p54"/>
          <p:cNvGrpSpPr/>
          <p:nvPr/>
        </p:nvGrpSpPr>
        <p:grpSpPr>
          <a:xfrm>
            <a:off x="1877789" y="1240971"/>
            <a:ext cx="8425541" cy="5413829"/>
            <a:chOff x="4926992" y="1499122"/>
            <a:chExt cx="2855139" cy="2183523"/>
          </a:xfrm>
          <a:solidFill>
            <a:schemeClr val="bg1">
              <a:lumMod val="90000"/>
              <a:lumOff val="10000"/>
            </a:schemeClr>
          </a:solidFill>
        </p:grpSpPr>
        <p:sp>
          <p:nvSpPr>
            <p:cNvPr id="11" name="Google Shape;893;p54"/>
            <p:cNvSpPr/>
            <p:nvPr/>
          </p:nvSpPr>
          <p:spPr>
            <a:xfrm>
              <a:off x="5967381" y="3257610"/>
              <a:ext cx="761100" cy="351900"/>
            </a:xfrm>
            <a:prstGeom prst="trapezoid">
              <a:avLst>
                <a:gd name="adj" fmla="val 25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94;p54"/>
            <p:cNvSpPr/>
            <p:nvPr/>
          </p:nvSpPr>
          <p:spPr>
            <a:xfrm>
              <a:off x="4926992" y="1499122"/>
              <a:ext cx="2855139" cy="1758476"/>
            </a:xfrm>
            <a:prstGeom prst="roundRect">
              <a:avLst>
                <a:gd name="adj" fmla="val 839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5;p54"/>
            <p:cNvSpPr/>
            <p:nvPr/>
          </p:nvSpPr>
          <p:spPr>
            <a:xfrm>
              <a:off x="5773996" y="3609445"/>
              <a:ext cx="1134600" cy="73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Στρογγυλεμένο ορθογώνιο 2"/>
          <p:cNvSpPr/>
          <p:nvPr/>
        </p:nvSpPr>
        <p:spPr>
          <a:xfrm>
            <a:off x="2006599" y="1454885"/>
            <a:ext cx="8128000" cy="393628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73063" y="2261398"/>
            <a:ext cx="7834992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Ενδεικτικές προτάσεις αξιοποίησης κειμένων ρευστού ρατσισμού στο πλαίσιο της δευτεροβάθμιας εκπαίδευσης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Συνδυασμός</a:t>
            </a: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κριτικού γραμματισμού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και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ριζωματικής εκπαίδευσης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Πολλαπλά είδη δραστηριοτήτων: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συνδέσεις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κριτική ανάγνωση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χαρτογράφηση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δημιουργικός μετασχηματισμός</a:t>
            </a:r>
          </a:p>
        </p:txBody>
      </p:sp>
      <p:sp>
        <p:nvSpPr>
          <p:cNvPr id="15" name="Google Shape;324;p41"/>
          <p:cNvSpPr txBox="1">
            <a:spLocks/>
          </p:cNvSpPr>
          <p:nvPr/>
        </p:nvSpPr>
        <p:spPr>
          <a:xfrm>
            <a:off x="915410" y="195317"/>
            <a:ext cx="10272000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Συζήτηση</a:t>
            </a:r>
          </a:p>
        </p:txBody>
      </p:sp>
      <p:sp>
        <p:nvSpPr>
          <p:cNvPr id="9" name="Google Shape;324;p41"/>
          <p:cNvSpPr txBox="1">
            <a:spLocks/>
          </p:cNvSpPr>
          <p:nvPr/>
        </p:nvSpPr>
        <p:spPr>
          <a:xfrm>
            <a:off x="1177538" y="1414562"/>
            <a:ext cx="10272000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Τι κρατάμε από την παρουσίαση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5382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892;p54"/>
          <p:cNvGrpSpPr/>
          <p:nvPr/>
        </p:nvGrpSpPr>
        <p:grpSpPr>
          <a:xfrm>
            <a:off x="1845132" y="1257300"/>
            <a:ext cx="8474526" cy="5397500"/>
            <a:chOff x="4875799" y="1500797"/>
            <a:chExt cx="2949682" cy="2181848"/>
          </a:xfrm>
          <a:solidFill>
            <a:schemeClr val="bg1">
              <a:lumMod val="90000"/>
              <a:lumOff val="10000"/>
            </a:schemeClr>
          </a:solidFill>
        </p:grpSpPr>
        <p:sp>
          <p:nvSpPr>
            <p:cNvPr id="11" name="Google Shape;893;p54"/>
            <p:cNvSpPr/>
            <p:nvPr/>
          </p:nvSpPr>
          <p:spPr>
            <a:xfrm>
              <a:off x="5967381" y="3257610"/>
              <a:ext cx="761100" cy="351900"/>
            </a:xfrm>
            <a:prstGeom prst="trapezoid">
              <a:avLst>
                <a:gd name="adj" fmla="val 25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94;p54"/>
            <p:cNvSpPr/>
            <p:nvPr/>
          </p:nvSpPr>
          <p:spPr>
            <a:xfrm>
              <a:off x="4875799" y="1500797"/>
              <a:ext cx="2949682" cy="1756800"/>
            </a:xfrm>
            <a:prstGeom prst="roundRect">
              <a:avLst>
                <a:gd name="adj" fmla="val 1066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5;p54"/>
            <p:cNvSpPr/>
            <p:nvPr/>
          </p:nvSpPr>
          <p:spPr>
            <a:xfrm>
              <a:off x="5773996" y="3609445"/>
              <a:ext cx="1134600" cy="73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Στρογγυλεμένο ορθογώνιο 2"/>
          <p:cNvSpPr/>
          <p:nvPr/>
        </p:nvSpPr>
        <p:spPr>
          <a:xfrm>
            <a:off x="2006599" y="1454885"/>
            <a:ext cx="8128000" cy="393628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56945" y="2143427"/>
            <a:ext cx="7419063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Έλλειψη χρόνου 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στο αναλυτικό πρόγραμμα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Ανάγκη εξοικείωσης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των εκπαιδευτικών με τον κριτικό γραμματισμό και τη ριζωματική εκπαίδευση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Διαχείριση της πολυπλοκότητας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που έχουν τα κείμενα ρευστού ρατσισμού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191919"/>
                </a:solidFill>
                <a:latin typeface="Century Gothic" panose="020B0502020202020204" pitchFamily="34" charset="0"/>
              </a:rPr>
              <a:t>Πιθανές αντιστάσεις</a:t>
            </a:r>
            <a:r>
              <a:rPr lang="el-GR" sz="2000" dirty="0">
                <a:solidFill>
                  <a:srgbClr val="191919"/>
                </a:solidFill>
                <a:latin typeface="Century Gothic" panose="020B0502020202020204" pitchFamily="34" charset="0"/>
              </a:rPr>
              <a:t> μαθητών/τριών ή γονέων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απέναντι σε συζητήσεις ή κείμενα τα οποία μπορεί να εκληφθούν ως «πολύπλοκα», «απαιτητικά» ή ως παρεκκλίσεις από την «ομαλή» διεξαγωγή του μαθήματος</a:t>
            </a:r>
            <a:endParaRPr lang="el-GR" sz="2000" dirty="0">
              <a:solidFill>
                <a:srgbClr val="19191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324;p41"/>
          <p:cNvSpPr txBox="1">
            <a:spLocks/>
          </p:cNvSpPr>
          <p:nvPr/>
        </p:nvSpPr>
        <p:spPr>
          <a:xfrm>
            <a:off x="919549" y="207257"/>
            <a:ext cx="10272000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Συζήτηση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3383" y="5594842"/>
            <a:ext cx="476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(βλ. Σκούρα κ.ά. 2024, </a:t>
            </a:r>
          </a:p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Τσάμη κ.ά. 2025)</a:t>
            </a:r>
          </a:p>
        </p:txBody>
      </p:sp>
      <p:sp>
        <p:nvSpPr>
          <p:cNvPr id="14" name="Google Shape;324;p41"/>
          <p:cNvSpPr txBox="1">
            <a:spLocks/>
          </p:cNvSpPr>
          <p:nvPr/>
        </p:nvSpPr>
        <p:spPr>
          <a:xfrm>
            <a:off x="946395" y="1396624"/>
            <a:ext cx="10272000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Πιθανές προκλήσεις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47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892;p54"/>
          <p:cNvGrpSpPr/>
          <p:nvPr/>
        </p:nvGrpSpPr>
        <p:grpSpPr>
          <a:xfrm>
            <a:off x="1632728" y="1239187"/>
            <a:ext cx="9184950" cy="5501907"/>
            <a:chOff x="4875799" y="1500797"/>
            <a:chExt cx="2949682" cy="2181848"/>
          </a:xfrm>
          <a:solidFill>
            <a:schemeClr val="bg1">
              <a:lumMod val="90000"/>
              <a:lumOff val="10000"/>
            </a:schemeClr>
          </a:solidFill>
        </p:grpSpPr>
        <p:sp>
          <p:nvSpPr>
            <p:cNvPr id="11" name="Google Shape;893;p54"/>
            <p:cNvSpPr/>
            <p:nvPr/>
          </p:nvSpPr>
          <p:spPr>
            <a:xfrm>
              <a:off x="5967381" y="3257610"/>
              <a:ext cx="761100" cy="351900"/>
            </a:xfrm>
            <a:prstGeom prst="trapezoid">
              <a:avLst>
                <a:gd name="adj" fmla="val 25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94;p54"/>
            <p:cNvSpPr/>
            <p:nvPr/>
          </p:nvSpPr>
          <p:spPr>
            <a:xfrm>
              <a:off x="4875799" y="1500797"/>
              <a:ext cx="2949682" cy="1756800"/>
            </a:xfrm>
            <a:prstGeom prst="roundRect">
              <a:avLst>
                <a:gd name="adj" fmla="val 1066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5;p54"/>
            <p:cNvSpPr/>
            <p:nvPr/>
          </p:nvSpPr>
          <p:spPr>
            <a:xfrm>
              <a:off x="5773996" y="3609445"/>
              <a:ext cx="1134600" cy="73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Στρογγυλεμένο ορθογώνιο 2"/>
          <p:cNvSpPr/>
          <p:nvPr/>
        </p:nvSpPr>
        <p:spPr>
          <a:xfrm>
            <a:off x="1861327" y="1395932"/>
            <a:ext cx="8727751" cy="41165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69508" y="2086351"/>
            <a:ext cx="8045082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Μικρά βήματα: 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σύντομες δραστηριότητες 5–10’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Προσεκτική επιλογή κειμένων και οργάνωση των δραστηριοτήτων ανάλογα με τις ανάγκες των μαθητών/τριών: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sz="2200" dirty="0">
                <a:solidFill>
                  <a:srgbClr val="191919"/>
                </a:solidFill>
                <a:latin typeface="Century Gothic" panose="020B0502020202020204" pitchFamily="34" charset="0"/>
              </a:rPr>
              <a:t>από απλά → σε πιο σύνθετα και αμφίσημα παραδείγματα</a:t>
            </a:r>
            <a:endParaRPr lang="el-GR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Ρόλος συντονιστή/τριας:</a:t>
            </a:r>
            <a:r>
              <a:rPr lang="el-G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ερωτήσεις παρατήρησης, όχι προσωπικές κρίσεις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191919"/>
                </a:solidFill>
                <a:latin typeface="Century Gothic" panose="020B0502020202020204" pitchFamily="34" charset="0"/>
              </a:rPr>
              <a:t>Ασφαλές πλαίσιο συζήτησης:</a:t>
            </a:r>
            <a:r>
              <a:rPr lang="el-GR" sz="2200" dirty="0">
                <a:solidFill>
                  <a:srgbClr val="191919"/>
                </a:solidFill>
                <a:latin typeface="Century Gothic" panose="020B0502020202020204" pitchFamily="34" charset="0"/>
              </a:rPr>
              <a:t> μιλάμε για τα κείμενα και τη γλώσσα, όχι για τα άτομα</a:t>
            </a:r>
          </a:p>
        </p:txBody>
      </p:sp>
      <p:sp>
        <p:nvSpPr>
          <p:cNvPr id="15" name="Google Shape;324;p41"/>
          <p:cNvSpPr txBox="1">
            <a:spLocks/>
          </p:cNvSpPr>
          <p:nvPr/>
        </p:nvSpPr>
        <p:spPr>
          <a:xfrm>
            <a:off x="1256049" y="217504"/>
            <a:ext cx="10272000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Συζήτηση</a:t>
            </a:r>
          </a:p>
        </p:txBody>
      </p:sp>
      <p:sp>
        <p:nvSpPr>
          <p:cNvPr id="9" name="Google Shape;324;p41"/>
          <p:cNvSpPr txBox="1">
            <a:spLocks/>
          </p:cNvSpPr>
          <p:nvPr/>
        </p:nvSpPr>
        <p:spPr>
          <a:xfrm>
            <a:off x="1256049" y="1309099"/>
            <a:ext cx="10272000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Τρόποι αντιμετώπισης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5218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4;p41"/>
          <p:cNvSpPr txBox="1">
            <a:spLocks/>
          </p:cNvSpPr>
          <p:nvPr/>
        </p:nvSpPr>
        <p:spPr>
          <a:xfrm>
            <a:off x="2261667" y="294108"/>
            <a:ext cx="7467215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200" b="1" kern="0" dirty="0">
                <a:latin typeface="Century Gothic" panose="020B0502020202020204" pitchFamily="34" charset="0"/>
              </a:rPr>
              <a:t>Συζήτηση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64654" y="1604896"/>
            <a:ext cx="10145890" cy="561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Οι μαθητές/τριες </a:t>
            </a:r>
            <a:r>
              <a:rPr lang="el-GR" sz="2200" b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αποφυσικοποιούν</a:t>
            </a:r>
            <a:r>
              <a:rPr lang="el-GR" sz="2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τις ρατσιστικές αντιλήψεις </a:t>
            </a: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και πρακτικές, οικοδομώντας και διαδίδοντας </a:t>
            </a:r>
            <a:r>
              <a:rPr lang="el-GR" sz="22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λόγους</a:t>
            </a: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(</a:t>
            </a:r>
            <a:r>
              <a:rPr lang="el-GR" sz="22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discourses</a:t>
            </a: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) διαφορετικούς και ανταγωνιστικούς προς τον ρατσιστικό λόγο (Αρχάκης 2020: 307)</a:t>
            </a:r>
          </a:p>
          <a:p>
            <a:pPr marL="342900" indent="-342900" algn="just"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Τέτοιου είδους δραστηριότητες μπορούν να αποτελέσουν αφορμή </a:t>
            </a:r>
            <a:r>
              <a:rPr lang="el-GR" sz="2200" b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αναστοχαστικών</a:t>
            </a:r>
            <a:r>
              <a:rPr lang="el-GR" sz="2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συζητήσεων</a:t>
            </a: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να συμβάλουν στην ανάπτυξη μιας </a:t>
            </a:r>
            <a:r>
              <a:rPr lang="el-GR" sz="2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πολυσυλλεκτικής και πολυφωνικής αλληλεπίδρασης </a:t>
            </a: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και να ενισχύσουν την </a:t>
            </a:r>
            <a:r>
              <a:rPr lang="el-GR" sz="2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διαμόρφωση διαπολιτισμικών και διαγλωσσικών περιβαλλόντων</a:t>
            </a:r>
          </a:p>
          <a:p>
            <a:pPr marL="342900" indent="-342900" algn="just"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Οι εμπλεκόμενους/ες στην εκπαιδευτική διαδικασία λειτουργούν ως </a:t>
            </a:r>
            <a:r>
              <a:rPr lang="el-GR" sz="2200" b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συνερευνητές</a:t>
            </a:r>
            <a:r>
              <a:rPr lang="el-GR" sz="2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/τριες και </a:t>
            </a:r>
            <a:r>
              <a:rPr lang="el-GR" sz="2200" b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συνδιαμορφωτές</a:t>
            </a:r>
            <a:r>
              <a:rPr lang="el-GR" sz="2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/τριες </a:t>
            </a:r>
            <a:r>
              <a:rPr lang="el-GR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της σχολικής και κοινωνικής πραγματικότητας </a:t>
            </a:r>
          </a:p>
          <a:p>
            <a:pPr marL="342900" indent="-342900" algn="just"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200" b="1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324;p41"/>
          <p:cNvSpPr txBox="1">
            <a:spLocks/>
          </p:cNvSpPr>
          <p:nvPr/>
        </p:nvSpPr>
        <p:spPr>
          <a:xfrm>
            <a:off x="2403991" y="949502"/>
            <a:ext cx="7467215" cy="10915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400" b="1" kern="0" dirty="0">
                <a:latin typeface="Century Gothic" panose="020B0502020202020204" pitchFamily="34" charset="0"/>
              </a:rPr>
              <a:t>Προσδοκώμενα παιδαγωγικά οφέλη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071603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Βιβλιογραφία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60000" y="1196546"/>
            <a:ext cx="102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Anthias, F. &amp; Lloyd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C.2002. Introduction: Fighting racisms, defining the territory.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Στο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F. Anthias &amp; C. Lloyd (επ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ιμ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.),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Rethinking Anti-Racisms. From Theory to Practice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London: Routledge, 1-21.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Αρχάκης, Α. 2020. 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Από τον εθνικό στον </a:t>
            </a:r>
            <a:r>
              <a:rPr lang="el-GR" sz="16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μετα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-εθνικό λόγο: Μεταναστευτικές ταυτότητες και κριτική εκπαίδευση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Αθήνα: Πατάκης.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Αρχάκης, Α. &amp; Τσάκωνα, Β. 2011. 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Ταυτότητες, αφηγήσεις και γλωσσική εκπαίδευση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Αθήνα: Πατάκης.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Archakis, A., &amp; Tsakona, V. 2022. “It is necessary to try our best to learn the language”: A Greek case study of internalized racism in antiracist discourse.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Journal of International Migration and Integration 23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161-182.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Αρχάκης, Α., Καραχάλιου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Ρ. &amp; Τσάκωνα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Β.  (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επιμ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.)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Ιχνηλατώντας τη Διείσδυση του Ρατσισμού στον Αντιρατσιστικό Λόγο: Μελέτες για τον Ρευστό Ρατσισμό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Αθήνα: Πεδίο, 51-125.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Βαλαή, Φ. 2025. 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Γραμματισμοί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σε Αλληλεπίδραση: η περίπτωση των παιδιών προσφύγων στην Ελλάδα. 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Διδακτορική διατριβή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Πανεπιστήμιο Θεσσαλίας.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Behrman, E. H. 2006. Teaching about Language, Power, and Text: A Review of Classroom Practices that Support Critical Literacy.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Journal of Adolescent and Adult Literacy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49(6), 490-498.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Brailas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A. 2020.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Rhizomatic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 in Action: A Virtual Exposition for Demonstrating Learning Rhizomes. In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Eighth International Conference on Technological Ecosystems for Enhancing </a:t>
            </a:r>
            <a:r>
              <a:rPr lang="en-US" sz="16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Multiculturality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(TEEM’20), October 21–23, 2020, Salamanca, Spain. ACM, New York, NY, USA.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Cormier, D</a:t>
            </a:r>
            <a:r>
              <a:rPr lang="el-GR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 2008. </a:t>
            </a:r>
            <a:r>
              <a:rPr lang="en-US" sz="1600" dirty="0" err="1">
                <a:solidFill>
                  <a:srgbClr val="191919"/>
                </a:solidFill>
                <a:latin typeface="Century Gothic" panose="020B0502020202020204" pitchFamily="34" charset="0"/>
              </a:rPr>
              <a:t>Rhizomatic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 Education: Community as Curriculum. </a:t>
            </a:r>
            <a:r>
              <a:rPr lang="en-US" sz="1600" i="1" dirty="0">
                <a:solidFill>
                  <a:srgbClr val="191919"/>
                </a:solidFill>
                <a:latin typeface="Century Gothic" panose="020B0502020202020204" pitchFamily="34" charset="0"/>
              </a:rPr>
              <a:t>Innovate: Journal of Online Education</a:t>
            </a:r>
            <a:r>
              <a:rPr lang="el-GR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4</a:t>
            </a:r>
            <a:r>
              <a:rPr lang="el-GR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(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5</a:t>
            </a:r>
            <a:r>
              <a:rPr lang="el-GR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91919"/>
                </a:solidFill>
                <a:latin typeface="Century Gothic" panose="020B0502020202020204" pitchFamily="34" charset="0"/>
              </a:rPr>
              <a:t>Deleuze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, G., &amp; </a:t>
            </a:r>
            <a:r>
              <a:rPr lang="en-US" sz="1600" dirty="0" err="1">
                <a:solidFill>
                  <a:srgbClr val="191919"/>
                </a:solidFill>
                <a:latin typeface="Century Gothic" panose="020B0502020202020204" pitchFamily="34" charset="0"/>
              </a:rPr>
              <a:t>Guattari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, F. 1987. </a:t>
            </a:r>
            <a:r>
              <a:rPr lang="en-US" sz="1600" i="1" dirty="0">
                <a:solidFill>
                  <a:srgbClr val="191919"/>
                </a:solidFill>
                <a:latin typeface="Century Gothic" panose="020B0502020202020204" pitchFamily="34" charset="0"/>
              </a:rPr>
              <a:t>A Thousand Plateaus: Capitalism and Schizophrenia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. Minneapolis: University of Minnesota Press.</a:t>
            </a:r>
            <a:endParaRPr lang="el-GR" sz="1600" dirty="0">
              <a:solidFill>
                <a:srgbClr val="191919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800273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74733" y="1230402"/>
            <a:ext cx="10842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Fairclough, N. 1995. </a:t>
            </a:r>
            <a:r>
              <a:rPr lang="en-US" sz="1600" i="1" dirty="0">
                <a:solidFill>
                  <a:srgbClr val="191919"/>
                </a:solidFill>
                <a:latin typeface="Century Gothic" panose="020B0502020202020204" pitchFamily="34" charset="0"/>
              </a:rPr>
              <a:t>Critical Discourse Analysis: The Critical Study of Language</a:t>
            </a:r>
            <a:r>
              <a:rPr lang="en-US" sz="1600" dirty="0">
                <a:solidFill>
                  <a:srgbClr val="191919"/>
                </a:solidFill>
                <a:latin typeface="Century Gothic" panose="020B0502020202020204" pitchFamily="34" charset="0"/>
              </a:rPr>
              <a:t>. London/New York: Routledge.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Κίτσιου, Ρ. 2024. Αξιοποιώντας το «ρίζωμα» στην 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κοινωνιογλωσσολογική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και την εκπαιδευτική έρευνα. 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Παιδαγωγικά ρεύματα στο Αιγαίο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13(1).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Κίτσιου, Ρ. &amp; 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Καραντζόλα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E. 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2024. «Μια ριζωματική χαρτογραφία του διαγλωσσικού χώρου: Η περίπτωση μιας γίγνεσθαι-τάξη γλωσσικού γραμματισμού αραβόφωνων ασυνόδευτων ανήλικων προσφύγων.» Στο Ε. Ιωαννίδου &amp; 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Στ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Τσιπλάκου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Επιμ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.),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Proceedings of the 6th International Conference ‘Crossroads of Languages and Cultures’ (CLC6) </a:t>
            </a:r>
            <a:r>
              <a:rPr lang="en-US" sz="16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Plurilingualism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Variation, Spaces of Literacy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(2-4 September 2021).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Mackness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J., Bell. F., &amp;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Funes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M. 201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The rhizome: A problematic metaphor for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teaching and learning in a MOOC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Australasian Journal of Educational Technology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32(1), 78-91.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O’Brien, E. 2009. From antiracism to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antiracisms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Sociology Compass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3(3), 501-512.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Paul, C. M. M. 2018.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Critical Literacy Pedagogy: Establishing the Factors of Critical Literacy Instruction Through a Mixed Methods Approach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Doctoral dissertation, North Carolina State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Σκούρα,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E., 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Τσάμη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B.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&amp; Αρχάκης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A.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2024. Αξιοποιώντας κείμενα ρευστού ρατσισμού στο πλαίσιο των πολυγραμματισμών: Προτάσεις κριτικού γραμματισμού και στάσεις των εκπαιδευτικών. </a:t>
            </a:r>
            <a:r>
              <a:rPr lang="el-GR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Επιστημονική Επετηρίδα Παιδαγωγικού Τμήματος Νηπιαγωγών Πανεπιστημίου Ιωαννίνων 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17(1), 1-37.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Στάμου, Γ. Α., Αρχάκης, A., &amp; Πολίτης, Π. 2016. Γλωσσική ποικιλότητα και κριτικοί 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γραμματισμοί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στον λόγο της μαζικής κουλτούρας: Χαρτογραφώντας το πεδίο. Στο Γ. Α. Στάμου, Π. Πολίτης &amp; Α. Αρχάκης (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Επιμ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.), </a:t>
            </a:r>
            <a:r>
              <a:rPr lang="el-GR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Γλωσσική ποικιλότητα και κριτικοί </a:t>
            </a:r>
            <a:r>
              <a:rPr lang="el-GR" sz="1600" i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γραμματισμοί</a:t>
            </a:r>
            <a:r>
              <a:rPr lang="el-GR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στον λόγο της μαζικής κουλτούρας: Εκπαιδευτικές προτάσεις για το γλωσσικό μάθημα 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σσ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13-55). Καβάλα: Σαΐτα.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</p:spPr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Βιβλιογραφία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278508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837488" y="1215013"/>
            <a:ext cx="10440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Τεντολούρης, Φ., &amp; 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Χατζησαββίδης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Σ. 2014. Λόγοι του κριτικού γραμματισμού και η «τοποθέτησή» τους στη σχολική πράξη: Προς μια 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γλωσσοδιδακτική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αναστοχαστικότητα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l-GR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Μελέτες για την Ελληνική Γλώσσα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34, 411-421.</a:t>
            </a:r>
            <a:endParaRPr lang="el-GR" sz="1600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Τσάκωνα, Β., Καραχάλιου, Ρ. &amp; Αρχάκης, A. 2020. Μετανάστευση και κριτικός γραμματισμός: H περίπτωση του ρευστού ρατσισμού. Στο Σ. Σοφοκλέους (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Eπιμ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.) </a:t>
            </a:r>
            <a:r>
              <a:rPr lang="el-GR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Πρακτικά του 3ου Διεθνούς Συνεδρίου: «Γραμματισμός και Σύγχρονη Κοινωνία: Ταυτότητες, Κείμενα, Θεσμοί» 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σσ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525-539). Κύπρος: Υπουργείο Παιδείας, Πολιτισμού, Αθλητισμού και Νεολαίας, Παιδαγωγικό Ινστιτούτο Κύπρου.</a:t>
            </a: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Tsakona, V., R. </a:t>
            </a:r>
            <a:r>
              <a:rPr lang="en-US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Karachaliou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&amp; A. Archakis. 2020. Liquid Racism in the Greek Anti-Racist Campaign #</a:t>
            </a:r>
            <a:r>
              <a:rPr lang="en-US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StopMindBorders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Journal of Language Aggression and Conflict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8(2), 232-261.</a:t>
            </a:r>
            <a:endParaRPr lang="el-GR" sz="1600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Τσάμη,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B.,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Σκούρα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E.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&amp; Αρχάκης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A.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2024. Κριτικός γραμματισμός και κείμενα ρευστού ρατσισμού: μια ενδεικτική εκπαιδευτική πρόταση. Στο Σοφοκλέους, Σ., 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Κοντοβούρκη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Σ. &amp; Ιωαννίδου, Ε., (</a:t>
            </a:r>
            <a:r>
              <a:rPr lang="el-GR" sz="16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επιμ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.).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l-GR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Πρακτικά Συνεδρίου «Γραμματισμός και Σύγχρονη Κοινωνία: Δημιουργικότητα, Ισότητα, Κοινωνική Δράση», 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345-356.</a:t>
            </a: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Τσάμη,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B., 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Σκούρα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E.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Τσάκωνα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B.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&amp;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Αρχάκης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, A.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2025. Ρευστός ρατσισμός και κριτικός γραμματισμός: Διερευνώντας τις απόψεις μεταπτυχιακών φοιτητών/τριών. </a:t>
            </a:r>
            <a:r>
              <a:rPr lang="el-GR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Επιστήμες της Αγωγής 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2(2), 158-178.</a:t>
            </a: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van Dijk, T. A. 2008. </a:t>
            </a:r>
            <a:r>
              <a:rPr lang="en-US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Discourse and Power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New York: Palgrave Macmillan.</a:t>
            </a: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van Dijk, T. A. 2021. </a:t>
            </a:r>
            <a:r>
              <a:rPr lang="en-US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Antiracist Discourse: Theory and History of a </a:t>
            </a:r>
            <a:r>
              <a:rPr lang="en-US" sz="1600" i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Macromovement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Cambridge: Cambridge University Press. </a:t>
            </a: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Vasquez, V-M. 2017. </a:t>
            </a:r>
            <a:r>
              <a:rPr lang="en-US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Critical Literacy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l-GR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Στο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Oxford Research Encyclopedia of Education. </a:t>
            </a:r>
          </a:p>
          <a:p>
            <a:pPr marL="285750" lvl="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Weaver, S. 2016. </a:t>
            </a:r>
            <a:r>
              <a:rPr lang="en-US" sz="1600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The Rhetoric of Racist Humor: US, UK and Global Race Joking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. London: Routledge.</a:t>
            </a:r>
          </a:p>
          <a:p>
            <a:pPr marL="171450" lvl="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1600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1005720" y="258087"/>
            <a:ext cx="10272000" cy="763600"/>
          </a:xfrm>
        </p:spPr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Βιβλιογραφία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5761" y="6477992"/>
            <a:ext cx="34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652399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5">
            <a:extLst>
              <a:ext uri="{FF2B5EF4-FFF2-40B4-BE49-F238E27FC236}">
                <a16:creationId xmlns:a16="http://schemas.microsoft.com/office/drawing/2014/main" id="{A553492B-CCA8-2D55-1486-EC9301B583D0}"/>
              </a:ext>
            </a:extLst>
          </p:cNvPr>
          <p:cNvSpPr/>
          <p:nvPr/>
        </p:nvSpPr>
        <p:spPr>
          <a:xfrm>
            <a:off x="3821110" y="2685611"/>
            <a:ext cx="4462064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l-GR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Η ερευνητική εργασία υποστηρίχτηκε από το Ελληνικό Ίδρυμα Έρευνας και Καινοτομίας (ΕΛ.ΙΔ.Ε.Κ.) στο πλαίσιο της «5ης Προκήρυξης ΕΛ.ΙΔ.Ε.Κ. για Υποψήφιους/ες Διδάκτορες» (Αριθμός</a:t>
            </a:r>
            <a:r>
              <a:rPr lang="en-US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l-GR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Υποτροφίας:</a:t>
            </a:r>
            <a:r>
              <a:rPr lang="en-US" sz="1400" kern="0" dirty="0">
                <a:solidFill>
                  <a:srgbClr val="FDFDFD">
                    <a:lumMod val="1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19141</a:t>
            </a:r>
            <a:r>
              <a:rPr lang="el-GR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) 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74" y="3729899"/>
            <a:ext cx="2483918" cy="13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Ομάδα 14"/>
          <p:cNvGrpSpPr/>
          <p:nvPr/>
        </p:nvGrpSpPr>
        <p:grpSpPr>
          <a:xfrm>
            <a:off x="3115159" y="2100966"/>
            <a:ext cx="1967415" cy="1668002"/>
            <a:chOff x="1318437" y="1637414"/>
            <a:chExt cx="563526" cy="637953"/>
          </a:xfrm>
        </p:grpSpPr>
        <p:cxnSp>
          <p:nvCxnSpPr>
            <p:cNvPr id="16" name="Ευθεία γραμμή σύνδεσης 15"/>
            <p:cNvCxnSpPr/>
            <p:nvPr/>
          </p:nvCxnSpPr>
          <p:spPr>
            <a:xfrm>
              <a:off x="1318437" y="1637414"/>
              <a:ext cx="0" cy="637953"/>
            </a:xfrm>
            <a:prstGeom prst="line">
              <a:avLst/>
            </a:prstGeom>
            <a:noFill/>
            <a:ln w="28575" cap="flat" cmpd="sng" algn="ctr">
              <a:solidFill>
                <a:srgbClr val="33333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Ευθεία γραμμή σύνδεσης 16"/>
            <p:cNvCxnSpPr/>
            <p:nvPr/>
          </p:nvCxnSpPr>
          <p:spPr>
            <a:xfrm>
              <a:off x="1318437" y="1637414"/>
              <a:ext cx="563526" cy="0"/>
            </a:xfrm>
            <a:prstGeom prst="line">
              <a:avLst/>
            </a:prstGeom>
            <a:noFill/>
            <a:ln w="28575" cap="flat" cmpd="sng" algn="ctr">
              <a:solidFill>
                <a:srgbClr val="333333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8" name="Ομάδα 17"/>
          <p:cNvGrpSpPr/>
          <p:nvPr/>
        </p:nvGrpSpPr>
        <p:grpSpPr>
          <a:xfrm rot="10800000">
            <a:off x="6600888" y="2778350"/>
            <a:ext cx="2259909" cy="2166713"/>
            <a:chOff x="1318437" y="1637414"/>
            <a:chExt cx="563526" cy="637953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>
              <a:off x="1318437" y="1637414"/>
              <a:ext cx="0" cy="637953"/>
            </a:xfrm>
            <a:prstGeom prst="line">
              <a:avLst/>
            </a:prstGeom>
            <a:noFill/>
            <a:ln w="28575" cap="flat" cmpd="sng" algn="ctr">
              <a:solidFill>
                <a:srgbClr val="33333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1318437" y="1637414"/>
              <a:ext cx="563526" cy="0"/>
            </a:xfrm>
            <a:prstGeom prst="line">
              <a:avLst/>
            </a:prstGeom>
            <a:noFill/>
            <a:ln w="28575" cap="flat" cmpd="sng" algn="ctr">
              <a:solidFill>
                <a:srgbClr val="333333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68336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0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41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l-GR" sz="4267" b="1" dirty="0">
                <a:solidFill>
                  <a:schemeClr val="accent1"/>
                </a:solidFill>
                <a:latin typeface="+mj-lt"/>
                <a:ea typeface="Raleway"/>
                <a:cs typeface="Raleway"/>
                <a:sym typeface="Raleway"/>
              </a:rPr>
              <a:t>Ευχαριστώ για την προσοχή σας!</a:t>
            </a:r>
            <a:endParaRPr sz="2400" dirty="0">
              <a:latin typeface="+mj-lt"/>
            </a:endParaRPr>
          </a:p>
        </p:txBody>
      </p:sp>
      <p:grpSp>
        <p:nvGrpSpPr>
          <p:cNvPr id="916" name="Google Shape;916;p70"/>
          <p:cNvGrpSpPr/>
          <p:nvPr/>
        </p:nvGrpSpPr>
        <p:grpSpPr>
          <a:xfrm>
            <a:off x="4763365" y="4223381"/>
            <a:ext cx="368016" cy="367988"/>
            <a:chOff x="3368074" y="3882537"/>
            <a:chExt cx="215298" cy="215298"/>
          </a:xfrm>
        </p:grpSpPr>
        <p:sp>
          <p:nvSpPr>
            <p:cNvPr id="917" name="Google Shape;917;p70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8" name="Google Shape;918;p70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9" name="Google Shape;919;p70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4" name="Google Shape;924;p70"/>
          <p:cNvSpPr/>
          <p:nvPr/>
        </p:nvSpPr>
        <p:spPr>
          <a:xfrm>
            <a:off x="7069921" y="4248643"/>
            <a:ext cx="388681" cy="317463"/>
          </a:xfrm>
          <a:custGeom>
            <a:avLst/>
            <a:gdLst/>
            <a:ahLst/>
            <a:cxnLst/>
            <a:rect l="l" t="t" r="r" b="b"/>
            <a:pathLst>
              <a:path w="7144" h="5835" extrusionOk="0">
                <a:moveTo>
                  <a:pt x="4620" y="0"/>
                </a:moveTo>
                <a:cubicBezTo>
                  <a:pt x="3727" y="0"/>
                  <a:pt x="2977" y="691"/>
                  <a:pt x="2905" y="1572"/>
                </a:cubicBezTo>
                <a:cubicBezTo>
                  <a:pt x="2727" y="1548"/>
                  <a:pt x="2358" y="1441"/>
                  <a:pt x="2262" y="1405"/>
                </a:cubicBezTo>
                <a:cubicBezTo>
                  <a:pt x="1643" y="1203"/>
                  <a:pt x="1072" y="810"/>
                  <a:pt x="631" y="322"/>
                </a:cubicBezTo>
                <a:cubicBezTo>
                  <a:pt x="596" y="298"/>
                  <a:pt x="572" y="274"/>
                  <a:pt x="524" y="262"/>
                </a:cubicBezTo>
                <a:cubicBezTo>
                  <a:pt x="517" y="261"/>
                  <a:pt x="509" y="260"/>
                  <a:pt x="501" y="260"/>
                </a:cubicBezTo>
                <a:cubicBezTo>
                  <a:pt x="436" y="260"/>
                  <a:pt x="367" y="304"/>
                  <a:pt x="346" y="357"/>
                </a:cubicBezTo>
                <a:cubicBezTo>
                  <a:pt x="238" y="572"/>
                  <a:pt x="179" y="810"/>
                  <a:pt x="179" y="1048"/>
                </a:cubicBezTo>
                <a:cubicBezTo>
                  <a:pt x="179" y="1393"/>
                  <a:pt x="286" y="1727"/>
                  <a:pt x="476" y="1977"/>
                </a:cubicBezTo>
                <a:cubicBezTo>
                  <a:pt x="466" y="1975"/>
                  <a:pt x="456" y="1974"/>
                  <a:pt x="446" y="1974"/>
                </a:cubicBezTo>
                <a:cubicBezTo>
                  <a:pt x="397" y="1974"/>
                  <a:pt x="349" y="1997"/>
                  <a:pt x="310" y="2036"/>
                </a:cubicBezTo>
                <a:cubicBezTo>
                  <a:pt x="286" y="2060"/>
                  <a:pt x="286" y="2108"/>
                  <a:pt x="274" y="2143"/>
                </a:cubicBezTo>
                <a:lnTo>
                  <a:pt x="274" y="2203"/>
                </a:lnTo>
                <a:cubicBezTo>
                  <a:pt x="274" y="2655"/>
                  <a:pt x="476" y="3072"/>
                  <a:pt x="822" y="3358"/>
                </a:cubicBezTo>
                <a:cubicBezTo>
                  <a:pt x="786" y="3370"/>
                  <a:pt x="774" y="3405"/>
                  <a:pt x="762" y="3417"/>
                </a:cubicBezTo>
                <a:cubicBezTo>
                  <a:pt x="750" y="3465"/>
                  <a:pt x="727" y="3513"/>
                  <a:pt x="750" y="3548"/>
                </a:cubicBezTo>
                <a:cubicBezTo>
                  <a:pt x="893" y="4024"/>
                  <a:pt x="1262" y="4405"/>
                  <a:pt x="1727" y="4548"/>
                </a:cubicBezTo>
                <a:cubicBezTo>
                  <a:pt x="1310" y="4798"/>
                  <a:pt x="834" y="4941"/>
                  <a:pt x="334" y="4941"/>
                </a:cubicBezTo>
                <a:lnTo>
                  <a:pt x="191" y="4941"/>
                </a:lnTo>
                <a:cubicBezTo>
                  <a:pt x="107" y="4941"/>
                  <a:pt x="36" y="5001"/>
                  <a:pt x="12" y="5084"/>
                </a:cubicBezTo>
                <a:cubicBezTo>
                  <a:pt x="0" y="5156"/>
                  <a:pt x="48" y="5239"/>
                  <a:pt x="107" y="5263"/>
                </a:cubicBezTo>
                <a:cubicBezTo>
                  <a:pt x="727" y="5632"/>
                  <a:pt x="1465" y="5834"/>
                  <a:pt x="2191" y="5834"/>
                </a:cubicBezTo>
                <a:cubicBezTo>
                  <a:pt x="3072" y="5834"/>
                  <a:pt x="3905" y="5560"/>
                  <a:pt x="4596" y="5060"/>
                </a:cubicBezTo>
                <a:cubicBezTo>
                  <a:pt x="4691" y="5001"/>
                  <a:pt x="4691" y="4858"/>
                  <a:pt x="4620" y="4786"/>
                </a:cubicBezTo>
                <a:cubicBezTo>
                  <a:pt x="4587" y="4754"/>
                  <a:pt x="4544" y="4735"/>
                  <a:pt x="4499" y="4735"/>
                </a:cubicBezTo>
                <a:cubicBezTo>
                  <a:pt x="4463" y="4735"/>
                  <a:pt x="4426" y="4748"/>
                  <a:pt x="4394" y="4775"/>
                </a:cubicBezTo>
                <a:cubicBezTo>
                  <a:pt x="3763" y="5215"/>
                  <a:pt x="3013" y="5489"/>
                  <a:pt x="2191" y="5489"/>
                </a:cubicBezTo>
                <a:cubicBezTo>
                  <a:pt x="1727" y="5489"/>
                  <a:pt x="1262" y="5394"/>
                  <a:pt x="846" y="5239"/>
                </a:cubicBezTo>
                <a:cubicBezTo>
                  <a:pt x="1369" y="5144"/>
                  <a:pt x="1846" y="4917"/>
                  <a:pt x="2262" y="4584"/>
                </a:cubicBezTo>
                <a:cubicBezTo>
                  <a:pt x="2310" y="4536"/>
                  <a:pt x="2334" y="4477"/>
                  <a:pt x="2322" y="4417"/>
                </a:cubicBezTo>
                <a:cubicBezTo>
                  <a:pt x="2310" y="4346"/>
                  <a:pt x="2239" y="4286"/>
                  <a:pt x="2155" y="4286"/>
                </a:cubicBezTo>
                <a:cubicBezTo>
                  <a:pt x="1739" y="4263"/>
                  <a:pt x="1369" y="4048"/>
                  <a:pt x="1167" y="3691"/>
                </a:cubicBezTo>
                <a:cubicBezTo>
                  <a:pt x="1250" y="3691"/>
                  <a:pt x="1358" y="3667"/>
                  <a:pt x="1441" y="3643"/>
                </a:cubicBezTo>
                <a:cubicBezTo>
                  <a:pt x="1524" y="3632"/>
                  <a:pt x="1584" y="3572"/>
                  <a:pt x="1584" y="3489"/>
                </a:cubicBezTo>
                <a:cubicBezTo>
                  <a:pt x="1596" y="3405"/>
                  <a:pt x="1536" y="3334"/>
                  <a:pt x="1441" y="3298"/>
                </a:cubicBezTo>
                <a:cubicBezTo>
                  <a:pt x="1000" y="3191"/>
                  <a:pt x="667" y="2822"/>
                  <a:pt x="596" y="2381"/>
                </a:cubicBezTo>
                <a:lnTo>
                  <a:pt x="596" y="2381"/>
                </a:lnTo>
                <a:cubicBezTo>
                  <a:pt x="727" y="2405"/>
                  <a:pt x="869" y="2417"/>
                  <a:pt x="1000" y="2417"/>
                </a:cubicBezTo>
                <a:cubicBezTo>
                  <a:pt x="1084" y="2417"/>
                  <a:pt x="1143" y="2358"/>
                  <a:pt x="1167" y="2274"/>
                </a:cubicBezTo>
                <a:cubicBezTo>
                  <a:pt x="1179" y="2203"/>
                  <a:pt x="1131" y="2143"/>
                  <a:pt x="1072" y="2108"/>
                </a:cubicBezTo>
                <a:cubicBezTo>
                  <a:pt x="703" y="1881"/>
                  <a:pt x="476" y="1488"/>
                  <a:pt x="476" y="1048"/>
                </a:cubicBezTo>
                <a:cubicBezTo>
                  <a:pt x="476" y="953"/>
                  <a:pt x="488" y="846"/>
                  <a:pt x="524" y="738"/>
                </a:cubicBezTo>
                <a:cubicBezTo>
                  <a:pt x="965" y="1191"/>
                  <a:pt x="1524" y="1524"/>
                  <a:pt x="2120" y="1727"/>
                </a:cubicBezTo>
                <a:cubicBezTo>
                  <a:pt x="2120" y="1727"/>
                  <a:pt x="2715" y="1905"/>
                  <a:pt x="2929" y="1917"/>
                </a:cubicBezTo>
                <a:lnTo>
                  <a:pt x="3024" y="1917"/>
                </a:lnTo>
                <a:cubicBezTo>
                  <a:pt x="3096" y="1917"/>
                  <a:pt x="3167" y="1869"/>
                  <a:pt x="3191" y="1798"/>
                </a:cubicBezTo>
                <a:cubicBezTo>
                  <a:pt x="3203" y="1786"/>
                  <a:pt x="3203" y="1750"/>
                  <a:pt x="3203" y="1738"/>
                </a:cubicBezTo>
                <a:lnTo>
                  <a:pt x="3203" y="1703"/>
                </a:lnTo>
                <a:cubicBezTo>
                  <a:pt x="3203" y="953"/>
                  <a:pt x="3810" y="334"/>
                  <a:pt x="4572" y="334"/>
                </a:cubicBezTo>
                <a:cubicBezTo>
                  <a:pt x="4941" y="334"/>
                  <a:pt x="5287" y="488"/>
                  <a:pt x="5549" y="750"/>
                </a:cubicBezTo>
                <a:cubicBezTo>
                  <a:pt x="5585" y="787"/>
                  <a:pt x="5621" y="802"/>
                  <a:pt x="5663" y="802"/>
                </a:cubicBezTo>
                <a:cubicBezTo>
                  <a:pt x="5676" y="802"/>
                  <a:pt x="5689" y="801"/>
                  <a:pt x="5703" y="798"/>
                </a:cubicBezTo>
                <a:cubicBezTo>
                  <a:pt x="5882" y="762"/>
                  <a:pt x="6049" y="738"/>
                  <a:pt x="6203" y="679"/>
                </a:cubicBezTo>
                <a:lnTo>
                  <a:pt x="6203" y="679"/>
                </a:lnTo>
                <a:cubicBezTo>
                  <a:pt x="6120" y="762"/>
                  <a:pt x="6013" y="857"/>
                  <a:pt x="5894" y="917"/>
                </a:cubicBezTo>
                <a:cubicBezTo>
                  <a:pt x="5822" y="965"/>
                  <a:pt x="5787" y="1048"/>
                  <a:pt x="5822" y="1143"/>
                </a:cubicBezTo>
                <a:cubicBezTo>
                  <a:pt x="5846" y="1203"/>
                  <a:pt x="5930" y="1250"/>
                  <a:pt x="6001" y="1250"/>
                </a:cubicBezTo>
                <a:cubicBezTo>
                  <a:pt x="6144" y="1227"/>
                  <a:pt x="6287" y="1215"/>
                  <a:pt x="6418" y="1167"/>
                </a:cubicBezTo>
                <a:lnTo>
                  <a:pt x="6418" y="1167"/>
                </a:lnTo>
                <a:cubicBezTo>
                  <a:pt x="6299" y="1286"/>
                  <a:pt x="6168" y="1405"/>
                  <a:pt x="6013" y="1512"/>
                </a:cubicBezTo>
                <a:cubicBezTo>
                  <a:pt x="5965" y="1548"/>
                  <a:pt x="5941" y="1608"/>
                  <a:pt x="5941" y="1655"/>
                </a:cubicBezTo>
                <a:lnTo>
                  <a:pt x="5941" y="1679"/>
                </a:lnTo>
                <a:lnTo>
                  <a:pt x="5941" y="1703"/>
                </a:lnTo>
                <a:lnTo>
                  <a:pt x="5941" y="1727"/>
                </a:lnTo>
                <a:cubicBezTo>
                  <a:pt x="5941" y="2691"/>
                  <a:pt x="5572" y="3572"/>
                  <a:pt x="4977" y="4227"/>
                </a:cubicBezTo>
                <a:cubicBezTo>
                  <a:pt x="4918" y="4298"/>
                  <a:pt x="4918" y="4405"/>
                  <a:pt x="4977" y="4465"/>
                </a:cubicBezTo>
                <a:cubicBezTo>
                  <a:pt x="5011" y="4499"/>
                  <a:pt x="5053" y="4514"/>
                  <a:pt x="5096" y="4514"/>
                </a:cubicBezTo>
                <a:cubicBezTo>
                  <a:pt x="5143" y="4514"/>
                  <a:pt x="5190" y="4496"/>
                  <a:pt x="5227" y="4465"/>
                </a:cubicBezTo>
                <a:cubicBezTo>
                  <a:pt x="5894" y="3715"/>
                  <a:pt x="6263" y="2762"/>
                  <a:pt x="6287" y="1750"/>
                </a:cubicBezTo>
                <a:cubicBezTo>
                  <a:pt x="6596" y="1524"/>
                  <a:pt x="6846" y="1250"/>
                  <a:pt x="7061" y="917"/>
                </a:cubicBezTo>
                <a:cubicBezTo>
                  <a:pt x="7144" y="857"/>
                  <a:pt x="7132" y="750"/>
                  <a:pt x="7061" y="715"/>
                </a:cubicBezTo>
                <a:cubicBezTo>
                  <a:pt x="7029" y="683"/>
                  <a:pt x="6987" y="667"/>
                  <a:pt x="6937" y="667"/>
                </a:cubicBezTo>
                <a:cubicBezTo>
                  <a:pt x="6912" y="667"/>
                  <a:pt x="6886" y="671"/>
                  <a:pt x="6858" y="679"/>
                </a:cubicBezTo>
                <a:cubicBezTo>
                  <a:pt x="6775" y="726"/>
                  <a:pt x="6680" y="750"/>
                  <a:pt x="6596" y="786"/>
                </a:cubicBezTo>
                <a:cubicBezTo>
                  <a:pt x="6680" y="667"/>
                  <a:pt x="6763" y="512"/>
                  <a:pt x="6823" y="369"/>
                </a:cubicBezTo>
                <a:cubicBezTo>
                  <a:pt x="6834" y="310"/>
                  <a:pt x="6834" y="238"/>
                  <a:pt x="6787" y="191"/>
                </a:cubicBezTo>
                <a:cubicBezTo>
                  <a:pt x="6750" y="153"/>
                  <a:pt x="6703" y="135"/>
                  <a:pt x="6659" y="135"/>
                </a:cubicBezTo>
                <a:cubicBezTo>
                  <a:pt x="6632" y="135"/>
                  <a:pt x="6607" y="142"/>
                  <a:pt x="6584" y="155"/>
                </a:cubicBezTo>
                <a:cubicBezTo>
                  <a:pt x="6322" y="310"/>
                  <a:pt x="6061" y="393"/>
                  <a:pt x="5775" y="441"/>
                </a:cubicBezTo>
                <a:cubicBezTo>
                  <a:pt x="5465" y="143"/>
                  <a:pt x="5048" y="0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6" name="Google Shape;926;p70"/>
          <p:cNvSpPr/>
          <p:nvPr/>
        </p:nvSpPr>
        <p:spPr>
          <a:xfrm>
            <a:off x="10422467" y="380933"/>
            <a:ext cx="1036176" cy="1057435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7" name="Google Shape;927;p70"/>
          <p:cNvSpPr/>
          <p:nvPr/>
        </p:nvSpPr>
        <p:spPr>
          <a:xfrm rot="10800000">
            <a:off x="583567" y="5437667"/>
            <a:ext cx="1036176" cy="1057435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8" name="Google Shape;928;p70"/>
          <p:cNvSpPr/>
          <p:nvPr/>
        </p:nvSpPr>
        <p:spPr>
          <a:xfrm rot="-9609622" flipH="1">
            <a:off x="-580319" y="295613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/>
          <a:lstStyle/>
          <a:p>
            <a:endParaRPr lang="el-GR" sz="2400"/>
          </a:p>
        </p:txBody>
      </p:sp>
      <p:sp>
        <p:nvSpPr>
          <p:cNvPr id="929" name="Google Shape;929;p70"/>
          <p:cNvSpPr/>
          <p:nvPr/>
        </p:nvSpPr>
        <p:spPr>
          <a:xfrm rot="-6146075">
            <a:off x="-2320103" y="-2239979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0" name="Google Shape;930;p70"/>
          <p:cNvSpPr/>
          <p:nvPr/>
        </p:nvSpPr>
        <p:spPr>
          <a:xfrm rot="-9609622" flipH="1">
            <a:off x="11001282" y="5227213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/>
          <a:lstStyle/>
          <a:p>
            <a:endParaRPr lang="el-GR" sz="2400"/>
          </a:p>
        </p:txBody>
      </p:sp>
      <p:sp>
        <p:nvSpPr>
          <p:cNvPr id="931" name="Google Shape;931;p70"/>
          <p:cNvSpPr/>
          <p:nvPr/>
        </p:nvSpPr>
        <p:spPr>
          <a:xfrm>
            <a:off x="11110533" y="4397933"/>
            <a:ext cx="1230800" cy="1230800"/>
          </a:xfrm>
          <a:prstGeom prst="donut">
            <a:avLst>
              <a:gd name="adj" fmla="val 268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" name="Google Shape;932;p70"/>
          <p:cNvSpPr/>
          <p:nvPr/>
        </p:nvSpPr>
        <p:spPr>
          <a:xfrm>
            <a:off x="486251" y="1988067"/>
            <a:ext cx="1230800" cy="1230800"/>
          </a:xfrm>
          <a:prstGeom prst="donut">
            <a:avLst>
              <a:gd name="adj" fmla="val 268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3" name="Google Shape;933;p70"/>
          <p:cNvSpPr/>
          <p:nvPr/>
        </p:nvSpPr>
        <p:spPr>
          <a:xfrm rot="-9313742">
            <a:off x="1123088" y="5192169"/>
            <a:ext cx="382824" cy="373520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4" name="Google Shape;934;p70"/>
          <p:cNvSpPr/>
          <p:nvPr/>
        </p:nvSpPr>
        <p:spPr>
          <a:xfrm rot="-9313210">
            <a:off x="10598894" y="955387"/>
            <a:ext cx="683316" cy="66649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734287" y="4944573"/>
            <a:ext cx="7659240" cy="65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06756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25" y="0"/>
            <a:ext cx="10287000" cy="6858000"/>
          </a:xfrm>
          <a:prstGeom prst="rect">
            <a:avLst/>
          </a:prstGeom>
        </p:spPr>
      </p:pic>
      <p:sp>
        <p:nvSpPr>
          <p:cNvPr id="7" name="Ελεύθερη σχεδίαση 6"/>
          <p:cNvSpPr/>
          <p:nvPr/>
        </p:nvSpPr>
        <p:spPr>
          <a:xfrm>
            <a:off x="-1" y="-1"/>
            <a:ext cx="12700001" cy="7373257"/>
          </a:xfrm>
          <a:custGeom>
            <a:avLst/>
            <a:gdLst>
              <a:gd name="connsiteX0" fmla="*/ 9144000 w 9144000"/>
              <a:gd name="connsiteY0" fmla="*/ 4995290 h 5143500"/>
              <a:gd name="connsiteX1" fmla="*/ 9144000 w 9144000"/>
              <a:gd name="connsiteY1" fmla="*/ 5143500 h 5143500"/>
              <a:gd name="connsiteX2" fmla="*/ 8808216 w 9144000"/>
              <a:gd name="connsiteY2" fmla="*/ 5143500 h 5143500"/>
              <a:gd name="connsiteX3" fmla="*/ 8961046 w 9144000"/>
              <a:gd name="connsiteY3" fmla="*/ 5085956 h 5143500"/>
              <a:gd name="connsiteX4" fmla="*/ 0 w 9144000"/>
              <a:gd name="connsiteY4" fmla="*/ 0 h 5143500"/>
              <a:gd name="connsiteX5" fmla="*/ 6594319 w 9144000"/>
              <a:gd name="connsiteY5" fmla="*/ 0 h 5143500"/>
              <a:gd name="connsiteX6" fmla="*/ 6585697 w 9144000"/>
              <a:gd name="connsiteY6" fmla="*/ 4273 h 5143500"/>
              <a:gd name="connsiteX7" fmla="*/ 5150069 w 9144000"/>
              <a:gd name="connsiteY7" fmla="*/ 2485697 h 5143500"/>
              <a:gd name="connsiteX8" fmla="*/ 6825492 w 9144000"/>
              <a:gd name="connsiteY8" fmla="*/ 5085956 h 5143500"/>
              <a:gd name="connsiteX9" fmla="*/ 6978322 w 9144000"/>
              <a:gd name="connsiteY9" fmla="*/ 5143500 h 5143500"/>
              <a:gd name="connsiteX10" fmla="*/ 0 w 9144000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5143500">
                <a:moveTo>
                  <a:pt x="9144000" y="4995290"/>
                </a:moveTo>
                <a:lnTo>
                  <a:pt x="9144000" y="5143500"/>
                </a:lnTo>
                <a:lnTo>
                  <a:pt x="8808216" y="5143500"/>
                </a:lnTo>
                <a:lnTo>
                  <a:pt x="8961046" y="5085956"/>
                </a:lnTo>
                <a:close/>
                <a:moveTo>
                  <a:pt x="0" y="0"/>
                </a:moveTo>
                <a:lnTo>
                  <a:pt x="6594319" y="0"/>
                </a:lnTo>
                <a:lnTo>
                  <a:pt x="6585697" y="4273"/>
                </a:lnTo>
                <a:cubicBezTo>
                  <a:pt x="5730572" y="482153"/>
                  <a:pt x="5150069" y="1414185"/>
                  <a:pt x="5150069" y="2485697"/>
                </a:cubicBezTo>
                <a:cubicBezTo>
                  <a:pt x="5150069" y="3654619"/>
                  <a:pt x="5840916" y="4657549"/>
                  <a:pt x="6825492" y="5085956"/>
                </a:cubicBezTo>
                <a:lnTo>
                  <a:pt x="697832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l-GR" sz="1867" kern="0">
              <a:solidFill>
                <a:srgbClr val="191919"/>
              </a:solidFill>
              <a:latin typeface="Calibri"/>
              <a:sym typeface="Arial"/>
            </a:endParaRPr>
          </a:p>
        </p:txBody>
      </p:sp>
      <p:sp>
        <p:nvSpPr>
          <p:cNvPr id="9" name="Google Shape;324;p41"/>
          <p:cNvSpPr txBox="1">
            <a:spLocks noGrp="1"/>
          </p:cNvSpPr>
          <p:nvPr>
            <p:ph type="title"/>
          </p:nvPr>
        </p:nvSpPr>
        <p:spPr>
          <a:xfrm>
            <a:off x="-867688" y="383729"/>
            <a:ext cx="10272000" cy="6395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3600" dirty="0">
                <a:latin typeface="Century Gothic" panose="020B0502020202020204" pitchFamily="34" charset="0"/>
              </a:rPr>
              <a:t>Ρατσιστικός λόγος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61097" y="2025662"/>
            <a:ext cx="6526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FFFFFF"/>
              </a:buClr>
              <a:buSzPts val="1100"/>
            </a:pPr>
            <a:endParaRPr lang="el-GR" sz="2400" b="1" kern="0" dirty="0">
              <a:solidFill>
                <a:srgbClr val="191919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457189" indent="-457189" algn="just" defTabSz="1219170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Πρακτικές διακρίσεων</a:t>
            </a:r>
          </a:p>
          <a:p>
            <a:pPr marL="457189" indent="-457189" algn="just" defTabSz="1219170">
              <a:buSzPct val="100000"/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457189" indent="-457189" algn="just" defTabSz="1219170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Σχέσεις κατάχρησης εξουσίας</a:t>
            </a:r>
          </a:p>
          <a:p>
            <a:pPr marL="457189" indent="-457189" algn="just" defTabSz="1219170">
              <a:buSzPct val="100000"/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457189" indent="-457189" algn="just" defTabSz="1219170">
              <a:buSzPct val="100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Α</a:t>
            </a:r>
            <a:r>
              <a:rPr lang="el-GR" sz="2400" ker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ρνητικά 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φορτισμένες αναπαραστάσεις των διαφορετικών Άλλων</a:t>
            </a:r>
          </a:p>
          <a:p>
            <a:pPr algn="r" defTabSz="1219170">
              <a:buSzPct val="100000"/>
            </a:pPr>
            <a:r>
              <a:rPr lang="en-US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(van Dijk, 2008: 103)</a:t>
            </a:r>
          </a:p>
        </p:txBody>
      </p:sp>
      <p:sp>
        <p:nvSpPr>
          <p:cNvPr id="12" name="Google Shape;153;p24"/>
          <p:cNvSpPr/>
          <p:nvPr/>
        </p:nvSpPr>
        <p:spPr>
          <a:xfrm>
            <a:off x="-1190516" y="-849267"/>
            <a:ext cx="2491200" cy="2491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23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25 0 " pathEditMode="relative" rAng="0" ptsTypes="AA">
                                      <p:cBhvr>
                                        <p:cTn id="6" dur="3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 descr="Εικόνα που περιέχει βέλος">
            <a:extLst>
              <a:ext uri="{FF2B5EF4-FFF2-40B4-BE49-F238E27FC236}">
                <a16:creationId xmlns:a16="http://schemas.microsoft.com/office/drawing/2014/main" id="{9FD46E1F-29D2-F142-83BA-B0048070C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2302"/>
          <a:stretch/>
        </p:blipFill>
        <p:spPr>
          <a:xfrm>
            <a:off x="3965117" y="1874783"/>
            <a:ext cx="4295936" cy="14977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832D0F-7021-4C7D-FA14-70F9FD56DD5C}"/>
              </a:ext>
            </a:extLst>
          </p:cNvPr>
          <p:cNvSpPr txBox="1"/>
          <p:nvPr/>
        </p:nvSpPr>
        <p:spPr>
          <a:xfrm>
            <a:off x="3936088" y="1383360"/>
            <a:ext cx="421917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l-GR" sz="2667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Ομοιογένεια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2485362" y="3440048"/>
            <a:ext cx="8775668" cy="2779773"/>
            <a:chOff x="1851208" y="2821513"/>
            <a:chExt cx="6581751" cy="2084829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339" y="3703248"/>
              <a:ext cx="946318" cy="1004329"/>
            </a:xfrm>
            <a:prstGeom prst="rect">
              <a:avLst/>
            </a:prstGeom>
          </p:spPr>
        </p:pic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208" y="3389236"/>
              <a:ext cx="1880129" cy="1517106"/>
            </a:xfrm>
            <a:prstGeom prst="rect">
              <a:avLst/>
            </a:prstGeom>
          </p:spPr>
        </p:pic>
        <p:sp>
          <p:nvSpPr>
            <p:cNvPr id="19" name="Google Shape;504;p71">
              <a:extLst>
                <a:ext uri="{FF2B5EF4-FFF2-40B4-BE49-F238E27FC236}">
                  <a16:creationId xmlns:a16="http://schemas.microsoft.com/office/drawing/2014/main" id="{3846BE07-90FB-E603-8E2F-D1907B070744}"/>
                </a:ext>
              </a:extLst>
            </p:cNvPr>
            <p:cNvSpPr txBox="1">
              <a:spLocks/>
            </p:cNvSpPr>
            <p:nvPr/>
          </p:nvSpPr>
          <p:spPr>
            <a:xfrm>
              <a:off x="1947355" y="3368886"/>
              <a:ext cx="2933400" cy="3252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l-GR" sz="2400" kern="0" dirty="0">
                  <a:latin typeface="Century Gothic" panose="020B0502020202020204" pitchFamily="34" charset="0"/>
                </a:rPr>
                <a:t>Αποκλεισμός</a:t>
              </a:r>
            </a:p>
          </p:txBody>
        </p:sp>
        <p:sp>
          <p:nvSpPr>
            <p:cNvPr id="20" name="Google Shape;504;p71">
              <a:extLst>
                <a:ext uri="{FF2B5EF4-FFF2-40B4-BE49-F238E27FC236}">
                  <a16:creationId xmlns:a16="http://schemas.microsoft.com/office/drawing/2014/main" id="{EDCB7E1B-43FB-8DEA-F098-5ACF9AA89102}"/>
                </a:ext>
              </a:extLst>
            </p:cNvPr>
            <p:cNvSpPr txBox="1">
              <a:spLocks/>
            </p:cNvSpPr>
            <p:nvPr/>
          </p:nvSpPr>
          <p:spPr>
            <a:xfrm>
              <a:off x="5499559" y="3378048"/>
              <a:ext cx="29334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1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Julius Sans One"/>
                <a:buNone/>
                <a:defRPr sz="1800" b="0" i="0" u="none" strike="noStrike" cap="none">
                  <a:solidFill>
                    <a:schemeClr val="dk1"/>
                  </a:solidFill>
                  <a:latin typeface="Julius Sans One"/>
                  <a:ea typeface="Julius Sans One"/>
                  <a:cs typeface="Julius Sans One"/>
                  <a:sym typeface="Julius Sans One"/>
                </a:defRPr>
              </a:lvl9pPr>
            </a:lstStyle>
            <a:p>
              <a:pPr defTabSz="1219170">
                <a:buClr>
                  <a:srgbClr val="FFFFFF"/>
                </a:buClr>
              </a:pPr>
              <a:r>
                <a:rPr lang="el-GR" sz="2400" b="0" kern="0" dirty="0">
                  <a:solidFill>
                    <a:srgbClr val="191919"/>
                  </a:solidFill>
                  <a:latin typeface="Century Gothic" panose="020B0502020202020204" pitchFamily="34" charset="0"/>
                </a:rPr>
                <a:t>Αφομοίωση</a:t>
              </a:r>
            </a:p>
          </p:txBody>
        </p:sp>
        <p:sp>
          <p:nvSpPr>
            <p:cNvPr id="25" name="Βέλος: Αριστερό-επάνω 13">
              <a:extLst>
                <a:ext uri="{FF2B5EF4-FFF2-40B4-BE49-F238E27FC236}">
                  <a16:creationId xmlns:a16="http://schemas.microsoft.com/office/drawing/2014/main" id="{93A702A3-2BDF-BDF8-326D-F655B039341D}"/>
                </a:ext>
              </a:extLst>
            </p:cNvPr>
            <p:cNvSpPr/>
            <p:nvPr/>
          </p:nvSpPr>
          <p:spPr>
            <a:xfrm rot="13352132">
              <a:off x="3969165" y="2821513"/>
              <a:ext cx="1205671" cy="1191667"/>
            </a:xfrm>
            <a:prstGeom prst="leftUpArrow">
              <a:avLst>
                <a:gd name="adj1" fmla="val 8016"/>
                <a:gd name="adj2" fmla="val 25000"/>
                <a:gd name="adj3" fmla="val 25000"/>
              </a:avLst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l-GR" sz="1867" kern="0">
                <a:solidFill>
                  <a:srgbClr val="191919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3" name="Google Shape;324;p41"/>
          <p:cNvSpPr txBox="1">
            <a:spLocks noGrp="1"/>
          </p:cNvSpPr>
          <p:nvPr>
            <p:ph type="title"/>
          </p:nvPr>
        </p:nvSpPr>
        <p:spPr>
          <a:xfrm>
            <a:off x="989030" y="525202"/>
            <a:ext cx="10272000" cy="6395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3200" dirty="0">
                <a:latin typeface="Century Gothic" panose="020B0502020202020204" pitchFamily="34" charset="0"/>
                <a:ea typeface="Calibri" panose="020F0502020204030204" pitchFamily="34" charset="0"/>
              </a:rPr>
              <a:t>Ρατσιστικός λόγος</a:t>
            </a: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893065" y="6066310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Αρχάκης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2020: 53</a:t>
            </a:r>
            <a:r>
              <a:rPr lang="el-GR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54) </a:t>
            </a: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503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05338"/>
            <a:ext cx="12247084" cy="6752167"/>
          </a:xfrm>
          <a:prstGeom prst="rect">
            <a:avLst/>
          </a:prstGeom>
        </p:spPr>
      </p:pic>
      <p:sp>
        <p:nvSpPr>
          <p:cNvPr id="324" name="Google Shape;324;p4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6806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l-GR" sz="3200" dirty="0">
                <a:latin typeface="Century Gothic" panose="020B0502020202020204" pitchFamily="34" charset="0"/>
              </a:rPr>
              <a:t>2</a:t>
            </a:r>
            <a:r>
              <a:rPr lang="en" sz="3200" dirty="0">
                <a:latin typeface="Century Gothic" panose="020B0502020202020204" pitchFamily="34" charset="0"/>
              </a:rPr>
              <a:t>.</a:t>
            </a:r>
            <a:r>
              <a:rPr lang="el-GR" sz="3200" dirty="0">
                <a:latin typeface="Century Gothic" panose="020B0502020202020204" pitchFamily="34" charset="0"/>
              </a:rPr>
              <a:t>2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  <a:r>
              <a:rPr lang="el-GR" sz="320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</a:rPr>
              <a:t>Liquid racism</a:t>
            </a:r>
            <a:endParaRPr sz="3200" dirty="0">
              <a:latin typeface="+mj-lt"/>
            </a:endParaRPr>
          </a:p>
        </p:txBody>
      </p:sp>
      <p:sp>
        <p:nvSpPr>
          <p:cNvPr id="12" name="Ελεύθερη σχεδίαση 11"/>
          <p:cNvSpPr/>
          <p:nvPr/>
        </p:nvSpPr>
        <p:spPr>
          <a:xfrm>
            <a:off x="0" y="1"/>
            <a:ext cx="12192000" cy="5133473"/>
          </a:xfrm>
          <a:custGeom>
            <a:avLst/>
            <a:gdLst>
              <a:gd name="connsiteX0" fmla="*/ 0 w 9144000"/>
              <a:gd name="connsiteY0" fmla="*/ 0 h 3140686"/>
              <a:gd name="connsiteX1" fmla="*/ 9144000 w 9144000"/>
              <a:gd name="connsiteY1" fmla="*/ 0 h 3140686"/>
              <a:gd name="connsiteX2" fmla="*/ 9144000 w 9144000"/>
              <a:gd name="connsiteY2" fmla="*/ 2761661 h 3140686"/>
              <a:gd name="connsiteX3" fmla="*/ 0 w 9144000"/>
              <a:gd name="connsiteY3" fmla="*/ 3140686 h 31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40686">
                <a:moveTo>
                  <a:pt x="0" y="0"/>
                </a:moveTo>
                <a:lnTo>
                  <a:pt x="9144000" y="0"/>
                </a:lnTo>
                <a:lnTo>
                  <a:pt x="9144000" y="2761661"/>
                </a:lnTo>
                <a:cubicBezTo>
                  <a:pt x="4572000" y="2262945"/>
                  <a:pt x="4572000" y="3140686"/>
                  <a:pt x="0" y="31406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l-GR" sz="1867" kern="0">
              <a:solidFill>
                <a:srgbClr val="191919"/>
              </a:solidFill>
              <a:latin typeface="Calibri"/>
              <a:sym typeface="Arial"/>
            </a:endParaRPr>
          </a:p>
        </p:txBody>
      </p:sp>
      <p:sp>
        <p:nvSpPr>
          <p:cNvPr id="15" name="Google Shape;324;p41"/>
          <p:cNvSpPr txBox="1">
            <a:spLocks/>
          </p:cNvSpPr>
          <p:nvPr/>
        </p:nvSpPr>
        <p:spPr>
          <a:xfrm>
            <a:off x="987543" y="436830"/>
            <a:ext cx="10272000" cy="68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70">
              <a:buClr>
                <a:srgbClr val="191919"/>
              </a:buClr>
            </a:pPr>
            <a:r>
              <a:rPr lang="el-GR" sz="3600" kern="0" dirty="0">
                <a:solidFill>
                  <a:srgbClr val="191919"/>
                </a:solidFill>
                <a:latin typeface="Century Gothic" panose="020B0502020202020204" pitchFamily="34" charset="0"/>
              </a:rPr>
              <a:t>Αντιρατσιστικός λόγος</a:t>
            </a:r>
            <a:endParaRPr lang="en-US" sz="3600" kern="0" dirty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116649" y="1749257"/>
            <a:ext cx="1027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>
              <a:buSzPct val="97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Κάθε θεωρία και/ή πρακτική που επιδιώκει να αμφισβητήσει ή να εξαλείψει τις εκδηλώσεις ρατσισμού (</a:t>
            </a:r>
            <a:r>
              <a:rPr lang="el-GR" sz="2400" kern="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O’Brien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2009)</a:t>
            </a:r>
          </a:p>
          <a:p>
            <a:pPr marL="380990" indent="-380990" algn="just" defTabSz="1219170">
              <a:buSzPct val="97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Κατασκευή ενός θετικού σχεδίου της κοινωνίας </a:t>
            </a:r>
            <a:b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(Anthias &amp; </a:t>
            </a:r>
            <a:r>
              <a:rPr lang="el-GR" sz="2400" kern="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Lloyd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2002)</a:t>
            </a:r>
          </a:p>
          <a:p>
            <a:pPr marL="380990" indent="-380990" algn="just" defTabSz="1219170">
              <a:buSzPct val="97000"/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Ανθρωπιστικές αξίες της ισότητας και της δικαιοσύνης </a:t>
            </a:r>
            <a:b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l-GR" sz="2400" kern="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van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Dijk 2021)</a:t>
            </a:r>
          </a:p>
        </p:txBody>
      </p:sp>
      <p:sp>
        <p:nvSpPr>
          <p:cNvPr id="18" name="Google Shape;153;p24"/>
          <p:cNvSpPr/>
          <p:nvPr/>
        </p:nvSpPr>
        <p:spPr>
          <a:xfrm>
            <a:off x="-1190516" y="-849267"/>
            <a:ext cx="2491200" cy="2491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75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284E-6 L 3.05556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balance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66" y="3381174"/>
            <a:ext cx="1859710" cy="185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95;p48"/>
          <p:cNvSpPr txBox="1">
            <a:spLocks noGrp="1"/>
          </p:cNvSpPr>
          <p:nvPr>
            <p:ph type="title"/>
          </p:nvPr>
        </p:nvSpPr>
        <p:spPr>
          <a:xfrm>
            <a:off x="839707" y="473198"/>
            <a:ext cx="10670347" cy="7765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-GR" sz="36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Ρ</a:t>
            </a:r>
            <a:r>
              <a:rPr lang="el-GR" sz="36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ευστός ρατσισμός</a:t>
            </a:r>
            <a:endParaRPr sz="3600" b="1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393883" y="1711271"/>
            <a:ext cx="9561993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Αμφίσημη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μορφή ρατσισμού → δυσκολία αναγνώρισης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Συνδυάζει φαινομενικά </a:t>
            </a: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αντιρατσιστικές προθέσεις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με λανθάνουσες </a:t>
            </a: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ρατσιστικές αντιλήψεις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Δεν εκφράζει ανοιχτή απόρριψη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Αλλά </a:t>
            </a:r>
            <a:r>
              <a:rPr lang="el-G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υπό τον όρο της αφομοίωσής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τους στο κυρίαρχο </a:t>
            </a:r>
            <a:b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r>
              <a:rPr lang="el-GR" sz="24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αξιακό</a:t>
            </a: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πλαίσιο</a:t>
            </a:r>
            <a:endParaRPr lang="el-GR" sz="24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l-GR" sz="24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887220" y="6035531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l-GR" sz="20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(Αρχάκης κ.ά. 2023)</a:t>
            </a:r>
            <a:endParaRPr lang="el-GR" sz="2000" kern="0" dirty="0">
              <a:solidFill>
                <a:srgbClr val="FDFDFD">
                  <a:lumMod val="10000"/>
                </a:srgb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93883" y="4311030"/>
            <a:ext cx="7118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Υποστηρίζει την ανοχή, την αποδοχή, </a:t>
            </a:r>
            <a:b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r>
              <a:rPr lang="el-GR" sz="2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την ένταξη των Άλλων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03273" y="6477992"/>
            <a:ext cx="240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4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Young Apprentice Job Description by Slidesgo">
  <a:themeElements>
    <a:clrScheme name="Simple Light">
      <a:dk1>
        <a:srgbClr val="FFFFFF"/>
      </a:dk1>
      <a:lt1>
        <a:srgbClr val="191919"/>
      </a:lt1>
      <a:dk2>
        <a:srgbClr val="595959"/>
      </a:dk2>
      <a:lt2>
        <a:srgbClr val="F3F3F3"/>
      </a:lt2>
      <a:accent1>
        <a:srgbClr val="F2D04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Προσαρμοσμένο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oung Apprentice Job Description by Slidesgo">
  <a:themeElements>
    <a:clrScheme name="Simple Light">
      <a:dk1>
        <a:srgbClr val="FFFFFF"/>
      </a:dk1>
      <a:lt1>
        <a:srgbClr val="191919"/>
      </a:lt1>
      <a:dk2>
        <a:srgbClr val="595959"/>
      </a:dk2>
      <a:lt2>
        <a:srgbClr val="F3F3F3"/>
      </a:lt2>
      <a:accent1>
        <a:srgbClr val="F2D04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Προσαρμοσμένο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17457</TotalTime>
  <Words>4718</Words>
  <Application>Microsoft Office PowerPoint</Application>
  <PresentationFormat>Ευρεία οθόνη</PresentationFormat>
  <Paragraphs>493</Paragraphs>
  <Slides>59</Slides>
  <Notes>48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59</vt:i4>
      </vt:variant>
    </vt:vector>
  </HeadingPairs>
  <TitlesOfParts>
    <vt:vector size="67" baseType="lpstr">
      <vt:lpstr>Arial</vt:lpstr>
      <vt:lpstr>Calibri</vt:lpstr>
      <vt:lpstr>Century Gothic</vt:lpstr>
      <vt:lpstr>Jost</vt:lpstr>
      <vt:lpstr>Montserrat</vt:lpstr>
      <vt:lpstr>Nunito Light</vt:lpstr>
      <vt:lpstr>Young Apprentice Job Description by Slidesgo</vt:lpstr>
      <vt:lpstr>1_Young Apprentice Job Description by Slidesgo</vt:lpstr>
      <vt:lpstr>Προτάσεις κριτικού γραμματισμού για την επεξεργασία κειμένων ρευστού ρατσισμού στο πλαίσιο της ριζωματικής εκπαίδευσης</vt:lpstr>
      <vt:lpstr>Η κοινωνιογλωσσική καθημερινότητα των μαθητών/τριών</vt:lpstr>
      <vt:lpstr>Παρουσίαση του PowerPoint</vt:lpstr>
      <vt:lpstr>Στόχοι της παρουσίασης</vt:lpstr>
      <vt:lpstr>Αντιρατσιστικός λόγος</vt:lpstr>
      <vt:lpstr>Ρατσιστικός λόγος</vt:lpstr>
      <vt:lpstr>Ρατσιστικός λόγος</vt:lpstr>
      <vt:lpstr>2.2. Liquid racism</vt:lpstr>
      <vt:lpstr>Ρευστός ρατσισμός</vt:lpstr>
      <vt:lpstr>Κείμενα ρευστού ρατσισμού</vt:lpstr>
      <vt:lpstr>Κριτικός γραμματισμός και γλωσσική εκπαίδευση</vt:lpstr>
      <vt:lpstr>Κριτικός γραμματισμός και γλωσσική εκπαίδευση</vt:lpstr>
      <vt:lpstr>Προσεγγίζοντας την εκπαίδευση ως ρίζωμα</vt:lpstr>
      <vt:lpstr>Προσεγγίζοντας την εκπαίδευση ως ρίζωμα</vt:lpstr>
      <vt:lpstr>Προσεγγίζοντας την εκπαίδευση ως ρίζωμα</vt:lpstr>
      <vt:lpstr>Προσεγγίζοντας την εκπαίδευση ως ρίζωμα</vt:lpstr>
      <vt:lpstr>Προσεγγίζοντας την εκπαίδευση ως ρίζωμα</vt:lpstr>
      <vt:lpstr>Σύνδεση ριζωματικής εκπαίδευσης και  κριτικού γραμματισμού</vt:lpstr>
      <vt:lpstr>Ριζωματική εκπαίδευση, κριτικός γραμματισμός  και κείμενα ρευστού ρατσισμού</vt:lpstr>
      <vt:lpstr>Παρουσίαση του PowerPoint</vt:lpstr>
      <vt:lpstr>Παρουσίαση του PowerPoint</vt:lpstr>
      <vt:lpstr>Κειμενικό υλικό από την κοινωνιοπολιτισμική καθημερινότητα των μαθητών/τριών - Συνδέσεις </vt:lpstr>
      <vt:lpstr>Κειμενικό υλικό από την κοινωνιοπολιτισμική καθημερινότητα των μαθητών/τριών - Συνδέσεις </vt:lpstr>
      <vt:lpstr>Κειμενικό υλικό από την κοινωνιοπολιτισμική καθημερινότητα των μαθητών/τριών - Συνδέσεις </vt:lpstr>
      <vt:lpstr>Κειμενικό υλικό από την κοινωνιοπολιτισμική καθημερινότητα των μαθητών/τριών - Συνδέσεις </vt:lpstr>
      <vt:lpstr>Παρουσίαση του PowerPoint</vt:lpstr>
      <vt:lpstr>Χαρτογράφηση εννοιών</vt:lpstr>
      <vt:lpstr>Χαρτογράφηση εννοιών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Αποκάλυψη των υπόρρητων ρατσιστικών μηνυμάτων σε αντιρατσιστικά κείμενα</vt:lpstr>
      <vt:lpstr>Παρουσίαση του PowerPoint</vt:lpstr>
      <vt:lpstr>Χαρτογράφηση εννοιών</vt:lpstr>
      <vt:lpstr>Χαρτογράφηση εννοιών</vt:lpstr>
      <vt:lpstr>Χαρτογράφηση εννοιών</vt:lpstr>
      <vt:lpstr>Χαρτογράφηση εννοιών</vt:lpstr>
      <vt:lpstr>Παρουσίαση του PowerPoint</vt:lpstr>
      <vt:lpstr>Δημιουργικός μετασχηματισμός –  Παραγωγή νέων κειμένων</vt:lpstr>
      <vt:lpstr>Δημιουργικός μετασχηματισμός –  Παραγωγή νέων κειμένων</vt:lpstr>
      <vt:lpstr>Δημιουργικός μετασχηματισμός –  Παραγωγή νέων κειμένων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Βιβλιογραφία</vt:lpstr>
      <vt:lpstr>Βιβλιογραφία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</dc:title>
  <dc:creator>Eirini Skoura</dc:creator>
  <cp:lastModifiedBy>Lampropoulou, Sofia [lampropo]</cp:lastModifiedBy>
  <cp:revision>964</cp:revision>
  <dcterms:created xsi:type="dcterms:W3CDTF">2025-11-01T08:58:25Z</dcterms:created>
  <dcterms:modified xsi:type="dcterms:W3CDTF">2025-12-10T12:46:35Z</dcterms:modified>
</cp:coreProperties>
</file>