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461" r:id="rId3"/>
    <p:sldId id="506" r:id="rId4"/>
    <p:sldId id="257" r:id="rId5"/>
    <p:sldId id="463" r:id="rId6"/>
    <p:sldId id="464" r:id="rId7"/>
    <p:sldId id="465" r:id="rId8"/>
    <p:sldId id="340" r:id="rId9"/>
    <p:sldId id="389" r:id="rId10"/>
    <p:sldId id="390" r:id="rId11"/>
    <p:sldId id="391" r:id="rId12"/>
    <p:sldId id="363" r:id="rId13"/>
    <p:sldId id="392" r:id="rId14"/>
    <p:sldId id="364" r:id="rId15"/>
    <p:sldId id="366" r:id="rId16"/>
    <p:sldId id="466" r:id="rId17"/>
    <p:sldId id="523" r:id="rId18"/>
    <p:sldId id="367" r:id="rId19"/>
    <p:sldId id="469" r:id="rId20"/>
    <p:sldId id="419" r:id="rId21"/>
    <p:sldId id="422" r:id="rId22"/>
    <p:sldId id="439" r:id="rId23"/>
    <p:sldId id="424" r:id="rId24"/>
    <p:sldId id="440" r:id="rId25"/>
    <p:sldId id="425" r:id="rId26"/>
    <p:sldId id="441" r:id="rId27"/>
    <p:sldId id="522" r:id="rId28"/>
    <p:sldId id="444" r:id="rId29"/>
    <p:sldId id="427" r:id="rId30"/>
    <p:sldId id="445" r:id="rId31"/>
    <p:sldId id="507" r:id="rId32"/>
    <p:sldId id="429" r:id="rId33"/>
    <p:sldId id="431" r:id="rId34"/>
    <p:sldId id="432" r:id="rId35"/>
    <p:sldId id="448" r:id="rId36"/>
    <p:sldId id="508" r:id="rId37"/>
    <p:sldId id="450" r:id="rId38"/>
    <p:sldId id="524" r:id="rId39"/>
    <p:sldId id="452" r:id="rId40"/>
    <p:sldId id="435" r:id="rId41"/>
    <p:sldId id="434" r:id="rId42"/>
    <p:sldId id="468" r:id="rId43"/>
    <p:sldId id="454" r:id="rId44"/>
    <p:sldId id="476" r:id="rId45"/>
    <p:sldId id="478" r:id="rId46"/>
    <p:sldId id="438" r:id="rId47"/>
    <p:sldId id="460" r:id="rId48"/>
    <p:sldId id="470" r:id="rId49"/>
    <p:sldId id="393" r:id="rId50"/>
    <p:sldId id="371" r:id="rId51"/>
    <p:sldId id="394" r:id="rId52"/>
    <p:sldId id="372" r:id="rId53"/>
    <p:sldId id="395" r:id="rId54"/>
    <p:sldId id="396" r:id="rId55"/>
    <p:sldId id="373" r:id="rId56"/>
    <p:sldId id="375" r:id="rId57"/>
    <p:sldId id="374" r:id="rId58"/>
    <p:sldId id="376" r:id="rId59"/>
    <p:sldId id="384" r:id="rId60"/>
    <p:sldId id="398" r:id="rId61"/>
    <p:sldId id="386" r:id="rId62"/>
    <p:sldId id="472" r:id="rId63"/>
    <p:sldId id="473" r:id="rId64"/>
    <p:sldId id="455" r:id="rId65"/>
    <p:sldId id="418" r:id="rId66"/>
    <p:sldId id="474" r:id="rId67"/>
    <p:sldId id="475" r:id="rId68"/>
  </p:sldIdLst>
  <p:sldSz cx="12192000" cy="6858000"/>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96D22-CBBE-4D5D-AB6C-B5448D3E57F5}" v="631" dt="2023-11-30T07:33:42.53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0327" autoAdjust="0"/>
  </p:normalViewPr>
  <p:slideViewPr>
    <p:cSldViewPr>
      <p:cViewPr varScale="1">
        <p:scale>
          <a:sx n="64" d="100"/>
          <a:sy n="64" d="100"/>
        </p:scale>
        <p:origin x="738" y="66"/>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557B60-10F6-4C40-8CD1-CB5072B112B9}" type="datetimeFigureOut">
              <a:rPr lang="el-GR"/>
              <a:pPr>
                <a:defRPr/>
              </a:pPr>
              <a:t>7/12/2023</a:t>
            </a:fld>
            <a:endParaRPr lang="el-GR"/>
          </a:p>
        </p:txBody>
      </p:sp>
      <p:sp>
        <p:nvSpPr>
          <p:cNvPr id="4" name="Θέση εικόνας διαφάνειας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6F117A0-B282-4853-910D-AC04670BFCA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1</a:t>
            </a:fld>
            <a:endParaRPr lang="el-GR"/>
          </a:p>
        </p:txBody>
      </p:sp>
    </p:spTree>
    <p:extLst>
      <p:ext uri="{BB962C8B-B14F-4D97-AF65-F5344CB8AC3E}">
        <p14:creationId xmlns:p14="http://schemas.microsoft.com/office/powerpoint/2010/main" val="103735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l-GR" altLang="el-GR" dirty="0"/>
              <a:t>  </a:t>
            </a:r>
            <a:r>
              <a:rPr lang="el-GR" sz="1800" b="0" i="0" u="none" strike="noStrike" baseline="0" dirty="0">
                <a:latin typeface="Times New Roman" panose="02020603050405020304" pitchFamily="18" charset="0"/>
              </a:rPr>
              <a:t>Σύμφωνα με την </a:t>
            </a:r>
            <a:r>
              <a:rPr lang="el-GR" sz="1800" b="0" i="0" u="none" strike="noStrike" baseline="0" dirty="0" err="1">
                <a:latin typeface="Times New Roman" panose="02020603050405020304" pitchFamily="18" charset="0"/>
              </a:rPr>
              <a:t>τροπικότητα</a:t>
            </a:r>
            <a:r>
              <a:rPr lang="el-GR" sz="1800" b="0" i="0" u="none" strike="noStrike" baseline="0" dirty="0">
                <a:latin typeface="Times New Roman" panose="02020603050405020304" pitchFamily="18" charset="0"/>
              </a:rPr>
              <a:t> των κειμένων, δηλαδή τους σημειωτικούς τρόπους που χρησιμοποιούνται για την μετάδοση του μηνύματος, ένα σώμα κειμένων μπορεί να</a:t>
            </a:r>
          </a:p>
          <a:p>
            <a:pPr algn="l"/>
            <a:r>
              <a:rPr lang="el-GR" sz="1800" b="0" i="0" u="none" strike="noStrike" baseline="0" dirty="0">
                <a:latin typeface="Times New Roman" panose="02020603050405020304" pitchFamily="18" charset="0"/>
              </a:rPr>
              <a:t>χαρακτηρίζεται ως </a:t>
            </a:r>
            <a:r>
              <a:rPr lang="el-GR" sz="1800" b="0" i="1" u="none" strike="noStrike" baseline="0" dirty="0">
                <a:latin typeface="Times New Roman,Italic"/>
              </a:rPr>
              <a:t>προφορικό</a:t>
            </a:r>
            <a:r>
              <a:rPr lang="el-GR" sz="1800" b="0" i="0" u="none" strike="noStrike" baseline="0" dirty="0">
                <a:latin typeface="Times New Roman" panose="02020603050405020304" pitchFamily="18" charset="0"/>
              </a:rPr>
              <a:t>, </a:t>
            </a:r>
            <a:r>
              <a:rPr lang="el-GR" sz="1800" b="0" i="1" u="none" strike="noStrike" baseline="0" dirty="0">
                <a:latin typeface="Times New Roman,Italic"/>
              </a:rPr>
              <a:t>γραπτό</a:t>
            </a:r>
            <a:r>
              <a:rPr lang="el-GR" sz="1800" b="0" i="0" u="none" strike="noStrike" baseline="0" dirty="0">
                <a:latin typeface="Times New Roman" panose="02020603050405020304" pitchFamily="18" charset="0"/>
              </a:rPr>
              <a:t> ή </a:t>
            </a:r>
            <a:r>
              <a:rPr lang="el-GR" sz="1800" b="0" i="1" u="none" strike="noStrike" baseline="0" dirty="0" err="1">
                <a:latin typeface="Times New Roman,Italic"/>
              </a:rPr>
              <a:t>πολυτροπικό</a:t>
            </a:r>
            <a:r>
              <a:rPr lang="el-GR" sz="1800" b="0" i="0" u="none" strike="noStrike" baseline="0" dirty="0">
                <a:latin typeface="Times New Roman" panose="02020603050405020304" pitchFamily="18" charset="0"/>
              </a:rPr>
              <a:t>. </a:t>
            </a:r>
          </a:p>
          <a:p>
            <a:pPr algn="l"/>
            <a:r>
              <a:rPr lang="el-GR" altLang="el-GR" sz="1800" b="0" i="0" u="none" strike="noStrike" baseline="0" dirty="0">
                <a:latin typeface="Times New Roman" panose="02020603050405020304" pitchFamily="18" charset="0"/>
              </a:rPr>
              <a:t>Με βάση την παράμετρο της χρονικής περιόδου που καλύπτουν τα γλωσσικά δεδομένα, τα σώματα κειμένων διακρίνονται σε συγχρονικά, που περιλαμβάνουν κείμενα από μία συγκεκριμένη χρονική περίοδο, και διαχρονικά, που περιλαμβάνουν κείμενα της ίδιας γλώσσας ή γλωσσικής ποικιλίας από διαφορετικές χρονικές περιόδους.</a:t>
            </a:r>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10</a:t>
            </a:fld>
            <a:endParaRPr lang="el-GR" altLang="el-GR">
              <a:latin typeface="Calibri" panose="020F0502020204030204" pitchFamily="34" charset="0"/>
            </a:endParaRPr>
          </a:p>
        </p:txBody>
      </p:sp>
    </p:spTree>
    <p:extLst>
      <p:ext uri="{BB962C8B-B14F-4D97-AF65-F5344CB8AC3E}">
        <p14:creationId xmlns:p14="http://schemas.microsoft.com/office/powerpoint/2010/main" val="151970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  Τέλος, ως προς την επεξεργασία τους, τα σώματα κειμένων μπορεί να είναι απλά (</a:t>
            </a:r>
            <a:r>
              <a:rPr lang="el-GR" altLang="el-GR" dirty="0" err="1"/>
              <a:t>raw</a:t>
            </a:r>
            <a:r>
              <a:rPr lang="el-GR" altLang="el-GR" dirty="0"/>
              <a:t> </a:t>
            </a:r>
            <a:r>
              <a:rPr lang="el-GR" altLang="el-GR" dirty="0" err="1"/>
              <a:t>corpora</a:t>
            </a:r>
            <a:r>
              <a:rPr lang="el-GR" altLang="el-GR" dirty="0"/>
              <a:t>) ή </a:t>
            </a:r>
            <a:r>
              <a:rPr lang="el-GR" altLang="el-GR" dirty="0" err="1"/>
              <a:t>επισημειωμένα</a:t>
            </a:r>
            <a:r>
              <a:rPr lang="el-GR" altLang="el-GR" dirty="0"/>
              <a:t> (</a:t>
            </a:r>
            <a:r>
              <a:rPr lang="el-GR" altLang="el-GR" dirty="0" err="1"/>
              <a:t>annotated</a:t>
            </a:r>
            <a:r>
              <a:rPr lang="el-GR" altLang="el-GR" dirty="0"/>
              <a:t> </a:t>
            </a:r>
            <a:r>
              <a:rPr lang="el-GR" altLang="el-GR" dirty="0" err="1"/>
              <a:t>corpora</a:t>
            </a:r>
            <a:r>
              <a:rPr lang="el-GR" altLang="el-GR" dirty="0"/>
              <a:t>). Ως απλά θεωρούνται αυτά που περιέχουν μόνο τα ακατέργαστα γλωσσικά δεδομένα, ενώ μπορεί να περιλαμβάνουν και </a:t>
            </a:r>
            <a:r>
              <a:rPr lang="el-GR" altLang="el-GR" dirty="0" err="1"/>
              <a:t>μεταδεδομένα</a:t>
            </a:r>
            <a:r>
              <a:rPr lang="el-GR" altLang="el-GR" dirty="0"/>
              <a:t> (</a:t>
            </a:r>
            <a:r>
              <a:rPr lang="el-GR" altLang="el-GR" dirty="0" err="1"/>
              <a:t>Gries</a:t>
            </a:r>
            <a:r>
              <a:rPr lang="el-GR" altLang="el-GR" dirty="0"/>
              <a:t> 2009: 1234). Ο όρος </a:t>
            </a:r>
            <a:r>
              <a:rPr lang="el-GR" altLang="el-GR" dirty="0" err="1"/>
              <a:t>μεταδεδομένα</a:t>
            </a:r>
            <a:r>
              <a:rPr lang="el-GR" altLang="el-GR" dirty="0"/>
              <a:t> (</a:t>
            </a:r>
            <a:r>
              <a:rPr lang="el-GR" altLang="el-GR" dirty="0" err="1"/>
              <a:t>metadata</a:t>
            </a:r>
            <a:r>
              <a:rPr lang="el-GR" altLang="el-GR" dirty="0"/>
              <a:t>) αναφέρεται στις πληροφορίες που αφορούν τα ίδια τα κείμενα, όπως το ποιος/α έγραψε το κείμενο, πότε δημοσιεύτηκε το κείμενο ή σε ποια γλώσσα είναι γραμμένο ένα κείμενο (</a:t>
            </a:r>
            <a:r>
              <a:rPr lang="el-GR" altLang="el-GR" dirty="0" err="1"/>
              <a:t>McEnery</a:t>
            </a:r>
            <a:r>
              <a:rPr lang="el-GR" altLang="el-GR" dirty="0"/>
              <a:t> &amp; </a:t>
            </a:r>
            <a:r>
              <a:rPr lang="el-GR" altLang="el-GR" dirty="0" err="1"/>
              <a:t>Hardie</a:t>
            </a:r>
            <a:r>
              <a:rPr lang="el-GR" altLang="el-GR" dirty="0"/>
              <a:t> 2012: 29). Ωστόσο, η συνήθης επεξεργασία των σωμάτων κειμένων περιλαμβάνει τη διαδικασία της επισημείωσης (</a:t>
            </a:r>
            <a:r>
              <a:rPr lang="el-GR" altLang="el-GR" dirty="0" err="1"/>
              <a:t>annotation</a:t>
            </a:r>
            <a:r>
              <a:rPr lang="el-GR" altLang="el-GR" dirty="0"/>
              <a:t>), δηλαδή την «προσθήκη ερμηνευτικών γλωσσικών πληροφοριών» (</a:t>
            </a:r>
            <a:r>
              <a:rPr lang="el-GR" altLang="el-GR" dirty="0" err="1"/>
              <a:t>Leech</a:t>
            </a:r>
            <a:r>
              <a:rPr lang="el-GR" altLang="el-GR" dirty="0"/>
              <a:t> 2005· βλ. σχετικά Γούτσος &amp; </a:t>
            </a:r>
            <a:r>
              <a:rPr lang="el-GR" altLang="el-GR" dirty="0" err="1"/>
              <a:t>Φραγκάκη</a:t>
            </a:r>
            <a:r>
              <a:rPr lang="el-GR" altLang="el-GR" dirty="0"/>
              <a:t> 2015: 34). Πιο συγκεκριμένα, η επισημείωση προσφέρει πληροφορίες για τα γλωσσικά δεδομένα, οι οποίες είναι το αποτέλεσμα ενός συγκεκριμένου τύπου γλωσσολογικής ανάλυσης βάσει μιας θεωρίας ή ενός μοντέλου (</a:t>
            </a:r>
            <a:r>
              <a:rPr lang="el-GR" altLang="el-GR" dirty="0" err="1"/>
              <a:t>Gries</a:t>
            </a:r>
            <a:r>
              <a:rPr lang="el-GR" altLang="el-GR" dirty="0"/>
              <a:t> 2009: 1234).</a:t>
            </a:r>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11</a:t>
            </a:fld>
            <a:endParaRPr lang="el-GR" altLang="el-GR">
              <a:latin typeface="Calibri" panose="020F0502020204030204" pitchFamily="34" charset="0"/>
            </a:endParaRPr>
          </a:p>
        </p:txBody>
      </p:sp>
    </p:spTree>
    <p:extLst>
      <p:ext uri="{BB962C8B-B14F-4D97-AF65-F5344CB8AC3E}">
        <p14:creationId xmlns:p14="http://schemas.microsoft.com/office/powerpoint/2010/main" val="247884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  Είπαμε ότι τα σώματα κειμένων είναι αποθηκευμένα σε ηλεκτρονική μορφή. Αυτή η ηλεκτρονική μορφή μπορεί να είναι διαμορφωμένη ως </a:t>
            </a:r>
            <a:r>
              <a:rPr lang="el-GR" altLang="el-GR" dirty="0" err="1"/>
              <a:t>wiki</a:t>
            </a:r>
            <a:r>
              <a:rPr lang="el-GR" altLang="el-GR" dirty="0"/>
              <a:t> </a:t>
            </a:r>
          </a:p>
          <a:p>
            <a:pPr eaLnBrk="1" hangingPunct="1">
              <a:spcBef>
                <a:spcPct val="0"/>
              </a:spcBef>
            </a:pPr>
            <a:r>
              <a:rPr lang="el-GR" sz="1800" dirty="0">
                <a:effectLst/>
                <a:latin typeface="Times New Roman" panose="02020603050405020304" pitchFamily="18" charset="0"/>
                <a:ea typeface="Calibri" panose="020F0502020204030204" pitchFamily="34" charset="0"/>
              </a:rPr>
              <a:t>Καθώς ο/η χρήστης/</a:t>
            </a:r>
            <a:r>
              <a:rPr lang="el-GR" sz="1800" dirty="0" err="1">
                <a:effectLst/>
                <a:latin typeface="Times New Roman" panose="02020603050405020304" pitchFamily="18" charset="0"/>
                <a:ea typeface="Calibri" panose="020F0502020204030204" pitchFamily="34" charset="0"/>
              </a:rPr>
              <a:t>τρια</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πλοηγείται</a:t>
            </a:r>
            <a:r>
              <a:rPr lang="el-GR" sz="1800" dirty="0">
                <a:effectLst/>
                <a:latin typeface="Times New Roman" panose="02020603050405020304" pitchFamily="18" charset="0"/>
                <a:ea typeface="Calibri" panose="020F0502020204030204" pitchFamily="34" charset="0"/>
              </a:rPr>
              <a:t> εντός του </a:t>
            </a:r>
            <a:r>
              <a:rPr lang="en-US" sz="1800" dirty="0">
                <a:effectLst/>
                <a:latin typeface="Times New Roman" panose="02020603050405020304" pitchFamily="18" charset="0"/>
                <a:ea typeface="Calibri" panose="020F0502020204030204" pitchFamily="34" charset="0"/>
              </a:rPr>
              <a:t>wiki</a:t>
            </a:r>
            <a:r>
              <a:rPr lang="el-GR" sz="1800" dirty="0">
                <a:effectLst/>
                <a:latin typeface="Times New Roman" panose="02020603050405020304" pitchFamily="18" charset="0"/>
                <a:ea typeface="Calibri" panose="020F0502020204030204" pitchFamily="34" charset="0"/>
              </a:rPr>
              <a:t>, συναντά στις σελίδες λέξεις ή φράσεις με διαφορετικό χρώμα (συνήθως μπλε) ή στυλ, οι οποίες είναι συνδεδεμένες μέσω </a:t>
            </a:r>
            <a:r>
              <a:rPr lang="el-GR" sz="1800" dirty="0" err="1">
                <a:effectLst/>
                <a:latin typeface="Times New Roman" panose="02020603050405020304" pitchFamily="18" charset="0"/>
                <a:ea typeface="Calibri" panose="020F0502020204030204" pitchFamily="34" charset="0"/>
              </a:rPr>
              <a:t>υπερσυνδέσμου</a:t>
            </a:r>
            <a:r>
              <a:rPr lang="el-GR" sz="1800" dirty="0">
                <a:effectLst/>
                <a:latin typeface="Times New Roman" panose="02020603050405020304" pitchFamily="18" charset="0"/>
                <a:ea typeface="Calibri" panose="020F0502020204030204" pitchFamily="34" charset="0"/>
              </a:rPr>
              <a:t> με πληροφορίες που υπάρχουν σε άλλη σελίδα. Επιλέγοντας αυτές τις λέξεις ή φράσεις, μπορεί να μεταφερθεί στα αντίστοιχα σημεία, </a:t>
            </a:r>
            <a:endParaRPr lang="el-GR" altLang="el-GR" dirty="0"/>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12</a:t>
            </a:fld>
            <a:endParaRPr lang="el-GR" altLang="el-GR">
              <a:latin typeface="Calibri" panose="020F0502020204030204" pitchFamily="34" charset="0"/>
            </a:endParaRPr>
          </a:p>
        </p:txBody>
      </p:sp>
    </p:spTree>
    <p:extLst>
      <p:ext uri="{BB962C8B-B14F-4D97-AF65-F5344CB8AC3E}">
        <p14:creationId xmlns:p14="http://schemas.microsoft.com/office/powerpoint/2010/main" val="59174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  Συνεργατική ανάπτυξη (παραγωγή) περιεχομένου</a:t>
            </a:r>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13</a:t>
            </a:fld>
            <a:endParaRPr lang="el-GR" altLang="el-GR">
              <a:latin typeface="Calibri" panose="020F0502020204030204" pitchFamily="34" charset="0"/>
            </a:endParaRPr>
          </a:p>
        </p:txBody>
      </p:sp>
    </p:spTree>
    <p:extLst>
      <p:ext uri="{BB962C8B-B14F-4D97-AF65-F5344CB8AC3E}">
        <p14:creationId xmlns:p14="http://schemas.microsoft.com/office/powerpoint/2010/main" val="265706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  ενώ μπορεί να είναι ανοιχτή η πρόσβαση αλλά να πρέπει να ακολουθούνται συγκεκριμένοι κανόνες για την παραγωγή περιεχομένου.</a:t>
            </a:r>
          </a:p>
          <a:p>
            <a:pPr eaLnBrk="1" hangingPunct="1">
              <a:spcBef>
                <a:spcPct val="0"/>
              </a:spcBef>
            </a:pPr>
            <a:r>
              <a:rPr lang="el-GR" sz="1800" dirty="0">
                <a:effectLst/>
                <a:latin typeface="Times New Roman" panose="02020603050405020304" pitchFamily="18" charset="0"/>
                <a:ea typeface="Calibri" panose="020F0502020204030204" pitchFamily="34" charset="0"/>
              </a:rPr>
              <a:t>Βέβαια, η εφαρμογή ενός </a:t>
            </a:r>
            <a:r>
              <a:rPr lang="en-US" sz="1800" dirty="0">
                <a:effectLst/>
                <a:latin typeface="Times New Roman" panose="02020603050405020304" pitchFamily="18" charset="0"/>
                <a:ea typeface="Calibri" panose="020F0502020204030204" pitchFamily="34" charset="0"/>
              </a:rPr>
              <a:t>wiki </a:t>
            </a:r>
            <a:r>
              <a:rPr lang="el-GR" sz="1800" dirty="0">
                <a:effectLst/>
                <a:latin typeface="Times New Roman" panose="02020603050405020304" pitchFamily="18" charset="0"/>
                <a:ea typeface="Calibri" panose="020F0502020204030204" pitchFamily="34" charset="0"/>
              </a:rPr>
              <a:t>δεν συνεπάγεται αυτόματα ότι αυτό απευθύνεται στον/στην οποιονδήποτε/οποιανδήποτε χρήστη/</a:t>
            </a:r>
            <a:r>
              <a:rPr lang="el-GR" sz="1800" dirty="0" err="1">
                <a:effectLst/>
                <a:latin typeface="Times New Roman" panose="02020603050405020304" pitchFamily="18" charset="0"/>
                <a:ea typeface="Calibri" panose="020F0502020204030204" pitchFamily="34" charset="0"/>
              </a:rPr>
              <a:t>τρια</a:t>
            </a:r>
            <a:r>
              <a:rPr lang="el-GR" sz="1800" dirty="0">
                <a:effectLst/>
                <a:latin typeface="Times New Roman" panose="02020603050405020304" pitchFamily="18" charset="0"/>
                <a:ea typeface="Calibri" panose="020F0502020204030204" pitchFamily="34" charset="0"/>
              </a:rPr>
              <a:t> του διαδικτύου. Η χρήση και η επεξεργασία ενός </a:t>
            </a:r>
            <a:r>
              <a:rPr lang="en-US" sz="1800" dirty="0">
                <a:effectLst/>
                <a:latin typeface="Times New Roman" panose="02020603050405020304" pitchFamily="18" charset="0"/>
                <a:ea typeface="Calibri" panose="020F0502020204030204" pitchFamily="34" charset="0"/>
              </a:rPr>
              <a:t>wiki</a:t>
            </a:r>
            <a:r>
              <a:rPr lang="el-GR" sz="1800" dirty="0">
                <a:effectLst/>
                <a:latin typeface="Times New Roman" panose="02020603050405020304" pitchFamily="18" charset="0"/>
                <a:ea typeface="Calibri" panose="020F0502020204030204" pitchFamily="34" charset="0"/>
              </a:rPr>
              <a:t> μπορεί να είναι περιορισμένη σε κλειστές ομάδες εργασίας (</a:t>
            </a:r>
            <a:r>
              <a:rPr lang="el-GR" sz="1800" dirty="0" err="1">
                <a:effectLst/>
                <a:latin typeface="Times New Roman" panose="02020603050405020304" pitchFamily="18" charset="0"/>
                <a:ea typeface="Calibri" panose="020F0502020204030204" pitchFamily="34" charset="0"/>
              </a:rPr>
              <a:t>Ebersbach</a:t>
            </a:r>
            <a:r>
              <a:rPr lang="el-GR" sz="1800" dirty="0">
                <a:effectLst/>
                <a:latin typeface="Times New Roman" panose="02020603050405020304" pitchFamily="18" charset="0"/>
                <a:ea typeface="Calibri" panose="020F0502020204030204" pitchFamily="34" charset="0"/>
              </a:rPr>
              <a:t> κ.ά. 2006: 11). Σημαντική, για παράδειγμα,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rPr>
              <a:t>είναι η εφαρμογή του στην εκπαίδευση, όπου εκπαιδευτικοί και μαθητές/</a:t>
            </a:r>
            <a:r>
              <a:rPr lang="el-GR" sz="1800" dirty="0" err="1">
                <a:effectLst/>
                <a:latin typeface="Times New Roman" panose="02020603050405020304" pitchFamily="18" charset="0"/>
                <a:ea typeface="Calibri" panose="020F0502020204030204" pitchFamily="34" charset="0"/>
              </a:rPr>
              <a:t>τριες</a:t>
            </a:r>
            <a:r>
              <a:rPr lang="el-GR" sz="1800" dirty="0">
                <a:effectLst/>
                <a:latin typeface="Times New Roman" panose="02020603050405020304" pitchFamily="18" charset="0"/>
                <a:ea typeface="Calibri" panose="020F0502020204030204" pitchFamily="34" charset="0"/>
              </a:rPr>
              <a:t> χρησιμοποιούν </a:t>
            </a:r>
            <a:r>
              <a:rPr lang="el-GR" sz="1800" dirty="0" err="1">
                <a:effectLst/>
                <a:latin typeface="Times New Roman" panose="02020603050405020304" pitchFamily="18" charset="0"/>
                <a:ea typeface="Calibri" panose="020F0502020204030204" pitchFamily="34" charset="0"/>
              </a:rPr>
              <a:t>wiki</a:t>
            </a:r>
            <a:r>
              <a:rPr lang="en-US" sz="1800" dirty="0">
                <a:effectLst/>
                <a:latin typeface="Times New Roman" panose="02020603050405020304" pitchFamily="18" charset="0"/>
                <a:ea typeface="Calibri" panose="020F0502020204030204" pitchFamily="34" charset="0"/>
              </a:rPr>
              <a:t>s</a:t>
            </a:r>
            <a:r>
              <a:rPr lang="el-GR" sz="1800" dirty="0">
                <a:effectLst/>
                <a:latin typeface="Times New Roman" panose="02020603050405020304" pitchFamily="18" charset="0"/>
                <a:ea typeface="Calibri" panose="020F0502020204030204" pitchFamily="34" charset="0"/>
              </a:rPr>
              <a:t> για τη δημιουργία εκπαιδευτικού υλικού (</a:t>
            </a:r>
            <a:r>
              <a:rPr lang="el-GR" sz="1800" dirty="0" err="1">
                <a:effectLst/>
                <a:latin typeface="Times New Roman" panose="02020603050405020304" pitchFamily="18" charset="0"/>
                <a:ea typeface="Calibri" panose="020F0502020204030204" pitchFamily="34" charset="0"/>
              </a:rPr>
              <a:t>Richardson</a:t>
            </a:r>
            <a:r>
              <a:rPr lang="el-GR" sz="1800" dirty="0">
                <a:effectLst/>
                <a:latin typeface="Times New Roman" panose="02020603050405020304" pitchFamily="18" charset="0"/>
                <a:ea typeface="Calibri" panose="020F0502020204030204" pitchFamily="34" charset="0"/>
              </a:rPr>
              <a:t> 2010: 10), </a:t>
            </a:r>
            <a:endParaRPr lang="el-GR" altLang="el-GR" dirty="0"/>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14</a:t>
            </a:fld>
            <a:endParaRPr lang="el-GR" altLang="el-GR">
              <a:latin typeface="Calibri" panose="020F0502020204030204" pitchFamily="34" charset="0"/>
            </a:endParaRPr>
          </a:p>
        </p:txBody>
      </p:sp>
    </p:spTree>
    <p:extLst>
      <p:ext uri="{BB962C8B-B14F-4D97-AF65-F5344CB8AC3E}">
        <p14:creationId xmlns:p14="http://schemas.microsoft.com/office/powerpoint/2010/main" val="301484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να διερευνήσουμε αν και κατά πόσο παρεισφρέουν ρατσιστικά στοιχεία σε αντιρατσιστικά κείμενα, υιοθετήσαμε την εμπειρική μεθοδολογική προσέγγιση των σωμάτων κειμένων (βλ. ενδεικτικά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Biber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Reppen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2015: 1). Έτσι, με γνώμονα το ερευνητικό μας ερώτημα, καθορίσαμε ορισμένα κριτήρια για τη δημιουργία του σώματος. Κατόπιν, με βάση τα κριτήρια αυτά, συλλέξαμε τα κείμενα, διαμορφώνοντας το είδος και τα χαρακτηριστικά του σώματος που θέσαμε υπό μελέτη</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Βασικό μας κριτήριο για τη διαμόρφωση του σώματος ήταν να περιλαμβάνει κείμενα της ελληνικής δημόσιας σφαίρας που αφορούν το μεταναστευτικό/προσφυγικό ζήτημα. Κριτήριο αποτέλεσε ακόμη η χρονική περίοδος δημοσίευσης, καθώς επιλέχτηκαν κείμενα από το 2015, που εντείνεται η μετακίνηση μεταναστευτικών και κυρίως προσφυγικών πληθυσμών προς την Ευρώπη, μέχρι το 2020 που ολοκληρώθηκε η συλλογή των δεδομένων μας. Επίσης, για να κατοχυρώσουμε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αντιρατσιστικότητα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κειμένων, επιλέξαμε κείμενα από πηγές που, προγραμματικά τουλάχιστον, συντονίζονται με το ελληνικό αντιρατσιστικό νομοθετικό πλαίσιο (Νόμος 927/1979, Νόμος 4285/2014). Με δυο λόγια, συλλέξαμε κείμενα από πηγές που απευθύνονται σε κοινό με αντιρατσιστικές ή τουλάχιστον μη ρατσιστικές στάσεις και αποκλείσαμε πηγές που συναρτώνται με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αντιμεταναστευτικές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ξενοφοβικές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φασιστικές οργανώσεις. Ειδικότερα, για να εξασφαλίσουμε τη συνάφεια των κειμένων με το μεταναστευτικό/προσφυγικό ζήτημα, αναζητήσαμε κείμενα τα οποία περιείχαν τις ακόλουθες λέξεις-κλειδιά: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αιτούντ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άσυλ</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αλλοδαπ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ασυνόδευτ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παιδι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μετανάστ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ξέν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προσφυγ</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(βλ. επίσης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Αρχάκης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2023· Τζωρτζάτου κ.ά. 2023).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l-GR" altLang="el-GR" dirty="0"/>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15</a:t>
            </a:fld>
            <a:endParaRPr lang="el-GR" altLang="el-GR">
              <a:latin typeface="Calibri" panose="020F0502020204030204" pitchFamily="34" charset="0"/>
            </a:endParaRPr>
          </a:p>
        </p:txBody>
      </p:sp>
    </p:spTree>
    <p:extLst>
      <p:ext uri="{BB962C8B-B14F-4D97-AF65-F5344CB8AC3E}">
        <p14:creationId xmlns:p14="http://schemas.microsoft.com/office/powerpoint/2010/main" val="400955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πηγές των κειμένων μας είναι διαδικτυακές και μπορούν να ομαδοποιηθούν στους ακόλουθους τρεις τομείς της δημόσια σφαίρας: </a:t>
            </a:r>
          </a:p>
          <a:p>
            <a:endParaRPr lang="el-GR" dirty="0"/>
          </a:p>
          <a:p>
            <a:r>
              <a:rPr lang="el-GR" dirty="0"/>
              <a:t>•	δραστηριότητες φορέων που προωθούν μεταναστευτικά/προσφυγικά θέματα (π.χ. Ύπατη Αρμοστεία του ΟΗΕ για τους Πρόσφυγες)</a:t>
            </a:r>
          </a:p>
          <a:p>
            <a:r>
              <a:rPr lang="el-GR" dirty="0"/>
              <a:t>•	επικαιρότητα σχετικά με τα μεταναστευτικά/προσφυγικά θέματα (π.χ. Εφημερίδα των Συντακτών)</a:t>
            </a:r>
          </a:p>
          <a:p>
            <a:r>
              <a:rPr lang="el-GR" dirty="0"/>
              <a:t>•	πολιτικός λόγος γύρω από μεταναστευτικά/προσφυγικά θέματα (π.χ. Βουλή των Ελλήνων, επίσημο πρωθυπουργικό </a:t>
            </a:r>
            <a:r>
              <a:rPr lang="el-GR" dirty="0" err="1"/>
              <a:t>twitter</a:t>
            </a:r>
            <a:r>
              <a:rPr lang="el-GR" dirty="0"/>
              <a:t>, προσωπικό </a:t>
            </a:r>
            <a:r>
              <a:rPr lang="el-GR" dirty="0" err="1"/>
              <a:t>twitter</a:t>
            </a:r>
            <a:r>
              <a:rPr lang="el-GR" dirty="0"/>
              <a:t> του αρχηγού της αξιωματικής αντιπολίτευσης Αλέξη Τσίπρα).</a:t>
            </a:r>
          </a:p>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16</a:t>
            </a:fld>
            <a:endParaRPr lang="el-GR"/>
          </a:p>
        </p:txBody>
      </p:sp>
    </p:spTree>
    <p:extLst>
      <p:ext uri="{BB962C8B-B14F-4D97-AF65-F5344CB8AC3E}">
        <p14:creationId xmlns:p14="http://schemas.microsoft.com/office/powerpoint/2010/main" val="354469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Μέσα από αυτή την ερευνητική διαδικασία καταλήξαμε στη συλλογή και καταχώρηση 830 αντιρατσιστικών κείμενων ή </a:t>
            </a:r>
            <a:r>
              <a:rPr lang="el-GR" altLang="el-GR" dirty="0" err="1"/>
              <a:t>κειμενικών</a:t>
            </a:r>
            <a:r>
              <a:rPr lang="el-GR" altLang="el-GR" dirty="0"/>
              <a:t> αποσπάσματων, τα οποία είναι αυθεντικά, καθώς δημιουργήθηκαν στο πλαίσιο κοινωνικών και επικοινωνιακών δραστηριοτήτων φορέων και θεσμών. Τα κείμενα αυτά προέρχονται από 41 διαφορετικές πηγές και αριθμούν περίπου 501 χιλιάδες λέξεις. Πρόκειται για θεσμικά και </a:t>
            </a:r>
            <a:r>
              <a:rPr lang="el-GR" altLang="el-GR" dirty="0" err="1"/>
              <a:t>μιντιακά</a:t>
            </a:r>
            <a:r>
              <a:rPr lang="el-GR" altLang="el-GR" dirty="0"/>
              <a:t> κείμενα ποικίλης θεματολογίας (στο πλαίσιο βέβαια των μεταναστευτικών/προσφυγικών ζητημάτων), συνταγμένα από πολυάριθμους συγγραφείς.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17</a:t>
            </a:fld>
            <a:endParaRPr lang="el-GR" altLang="el-GR">
              <a:latin typeface="Calibri" panose="020F0502020204030204" pitchFamily="34" charset="0"/>
            </a:endParaRPr>
          </a:p>
        </p:txBody>
      </p:sp>
    </p:spTree>
    <p:extLst>
      <p:ext uri="{BB962C8B-B14F-4D97-AF65-F5344CB8AC3E}">
        <p14:creationId xmlns:p14="http://schemas.microsoft.com/office/powerpoint/2010/main" val="256308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	Εξειδικευμένο, καθώς περιέχει κείμενα που αναφέρονται στο μεταναστευτικό -προσφυγικό ζήτημα.</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prstClr val="black"/>
                </a:solidFill>
                <a:effectLst/>
                <a:uLnTx/>
                <a:uFillTx/>
                <a:latin typeface="Calibri"/>
                <a:ea typeface="+mn-ea"/>
                <a:cs typeface="+mn-cs"/>
              </a:rPr>
              <a:t>Μονόγλωσσο, καθώς περιέχει κείμενα της ελληνικής δημόσιας σφαίρας. Ωστόσο, σε κάποια από αυτά τα κείμενα περιλαμβάνονται στοιχεία και από άλλες γλώσσες.</a:t>
            </a:r>
          </a:p>
          <a:p>
            <a:pPr eaLnBrk="1" hangingPunct="1">
              <a:spcBef>
                <a:spcPct val="0"/>
              </a:spcBef>
            </a:pPr>
            <a:endParaRPr lang="el-GR" altLang="el-GR" dirty="0"/>
          </a:p>
          <a:p>
            <a:pPr eaLnBrk="1" hangingPunct="1">
              <a:spcBef>
                <a:spcPct val="0"/>
              </a:spcBef>
            </a:pPr>
            <a:r>
              <a:rPr lang="en-US" altLang="el-GR" dirty="0"/>
              <a:t>O</a:t>
            </a:r>
            <a:r>
              <a:rPr lang="el-GR" altLang="el-GR" dirty="0"/>
              <a:t> Συγχρονικό, καθώς περιέχει κείμενα μιας συγκεκριμένης χρονικής περιόδου (2015-2020). </a:t>
            </a:r>
          </a:p>
          <a:p>
            <a:pPr eaLnBrk="1" hangingPunct="1">
              <a:spcBef>
                <a:spcPct val="0"/>
              </a:spcBef>
            </a:pPr>
            <a:r>
              <a:rPr lang="el-GR" altLang="el-GR" dirty="0"/>
              <a:t>o	περιλαμβάνει δε την προσθήκη </a:t>
            </a:r>
            <a:r>
              <a:rPr lang="el-GR" altLang="el-GR" dirty="0" err="1"/>
              <a:t>μεταδεδομένων</a:t>
            </a:r>
            <a:r>
              <a:rPr lang="el-GR" altLang="el-GR" dirty="0"/>
              <a:t>, δηλαδή πληροφοριών σχετικά με </a:t>
            </a:r>
            <a:r>
              <a:rPr lang="el-GR" altLang="el-GR" dirty="0" err="1"/>
              <a:t>περικειμενικούς</a:t>
            </a:r>
            <a:r>
              <a:rPr lang="el-GR" altLang="el-GR" dirty="0"/>
              <a:t> παράγοντες από τους οποίους μπορεί να εξαρτάται η εμφάνιση των υποκατηγοριών ρατσισμού στα κείμενα</a:t>
            </a:r>
            <a:r>
              <a:rPr lang="en-US" altLang="el-GR" dirty="0"/>
              <a:t>, </a:t>
            </a:r>
            <a:r>
              <a:rPr lang="el-GR" altLang="el-GR" dirty="0"/>
              <a:t>όπως ημερομηνία δημοσίευσης, πηγή προέλευσης, πληροφορίες σχετικές με την αφηγηματικότητα και τη </a:t>
            </a:r>
            <a:r>
              <a:rPr lang="el-GR" altLang="el-GR" dirty="0" err="1"/>
              <a:t>χιουμοριστικότητα</a:t>
            </a:r>
            <a:r>
              <a:rPr lang="el-GR" altLang="el-GR" dirty="0"/>
              <a:t> του κειμένου κλπ.</a:t>
            </a:r>
            <a:endParaRPr lang="en-US" altLang="el-GR" dirty="0"/>
          </a:p>
          <a:p>
            <a:pPr eaLnBrk="1" hangingPunct="1">
              <a:spcBef>
                <a:spcPct val="0"/>
              </a:spcBef>
            </a:pPr>
            <a:r>
              <a:rPr lang="el-GR" altLang="el-GR" dirty="0"/>
              <a:t>Σχετικά με την </a:t>
            </a:r>
            <a:r>
              <a:rPr lang="el-GR" altLang="el-GR" dirty="0" err="1"/>
              <a:t>τροπικότητα</a:t>
            </a:r>
            <a:r>
              <a:rPr lang="el-GR" altLang="el-GR" dirty="0"/>
              <a:t>, περιλαμβάνει 204 </a:t>
            </a:r>
            <a:r>
              <a:rPr lang="el-GR" altLang="el-GR" dirty="0" err="1"/>
              <a:t>μονοτροπικά</a:t>
            </a:r>
            <a:r>
              <a:rPr lang="el-GR" altLang="el-GR" dirty="0"/>
              <a:t> (γραπτά) κείμενα, αλλά και 626 </a:t>
            </a:r>
            <a:r>
              <a:rPr lang="el-GR" altLang="el-GR" dirty="0" err="1"/>
              <a:t>πολυτροπικά</a:t>
            </a:r>
            <a:r>
              <a:rPr lang="el-GR" altLang="el-GR" dirty="0"/>
              <a:t> κείμενα: γραπτό κείμενο με εικόνες, βίντεο (κινούμενη εικόνα) με ήχο (μουσική ή εξωτερικοί ήχοι) και γραπτό κείμενο, βίντεο με ήχο και προφορικό κείμενο. </a:t>
            </a:r>
          </a:p>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18</a:t>
            </a:fld>
            <a:endParaRPr lang="el-GR" altLang="el-GR">
              <a:latin typeface="Calibri" panose="020F0502020204030204" pitchFamily="34" charset="0"/>
            </a:endParaRPr>
          </a:p>
        </p:txBody>
      </p:sp>
    </p:spTree>
    <p:extLst>
      <p:ext uri="{BB962C8B-B14F-4D97-AF65-F5344CB8AC3E}">
        <p14:creationId xmlns:p14="http://schemas.microsoft.com/office/powerpoint/2010/main" val="176578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Έχοντας διαμορφώσει το σώμα των ελληνικών αντιρατσιστικών κειμένων, προχωρήσαμε στην κριτική επεξεργασία ενδεικτικών κειμένων βάσει της Συστημικής Λειτουργικής Γραμματικής του </a:t>
            </a:r>
            <a:r>
              <a:rPr lang="el-GR" altLang="el-GR" dirty="0" err="1"/>
              <a:t>Halliday</a:t>
            </a:r>
            <a:r>
              <a:rPr lang="el-GR" altLang="el-GR" dirty="0"/>
              <a:t> (1994) και των γλωσσικών στρατηγικών από τη </a:t>
            </a:r>
            <a:r>
              <a:rPr lang="el-GR" altLang="el-GR" dirty="0" err="1"/>
              <a:t>Λογοϊστορική</a:t>
            </a:r>
            <a:r>
              <a:rPr lang="el-GR" altLang="el-GR" dirty="0"/>
              <a:t> Προσέγγιση των </a:t>
            </a:r>
            <a:r>
              <a:rPr lang="el-GR" altLang="el-GR" dirty="0" err="1"/>
              <a:t>Reisigl</a:t>
            </a:r>
            <a:r>
              <a:rPr lang="el-GR" altLang="el-GR" dirty="0"/>
              <a:t> &amp; </a:t>
            </a:r>
            <a:r>
              <a:rPr lang="el-GR" altLang="el-GR" dirty="0" err="1"/>
              <a:t>Wodak</a:t>
            </a:r>
            <a:r>
              <a:rPr lang="el-GR" altLang="el-GR" dirty="0"/>
              <a:t> (2001). Από την κριτική επεξεργασία των κειμένων, αναδείχθηκε ότι ο ρατσισμός παρεισφρέει στα αντιρατσιστικά κείμενα μέσω δύο οδών: της διάκρισης και της αφομοίωσης και, ειδικότερα, μέσω 3 υποκατηγοριών διάκρισης και 2 υποκατηγοριών της αφομοίωσης. Στη βάση αυτών των 5 υποκατηγοριών ρατσισμού δημιουργήσαμε την εργαλειοθήκη TRACE, δηλαδή ένα σύνολο 5 εργαλείων, καθένα από τα οποία βοηθά στην ανίχνευση μιας από τις 5 υποκατηγορίες ρατσισμού. Κάθε εργαλείο αποτελεί μια ερώτηση για την ανίχνευση ρατσιστικών απόψεων σε αντιρατσιστικά κείμενα (</a:t>
            </a:r>
            <a:r>
              <a:rPr lang="el-GR" altLang="el-GR" dirty="0" err="1"/>
              <a:t>πρβλ</a:t>
            </a:r>
            <a:r>
              <a:rPr lang="el-GR" altLang="el-GR" dirty="0"/>
              <a:t>. </a:t>
            </a:r>
            <a:r>
              <a:rPr lang="el-GR" altLang="el-GR" dirty="0" err="1"/>
              <a:t>Gee</a:t>
            </a:r>
            <a:r>
              <a:rPr lang="el-GR" altLang="el-GR" dirty="0"/>
              <a:t> 2011: x). Κάθε ερώτηση καλεί τον/την αναγνώστη/</a:t>
            </a:r>
            <a:r>
              <a:rPr lang="el-GR" altLang="el-GR" dirty="0" err="1"/>
              <a:t>τρια</a:t>
            </a:r>
            <a:r>
              <a:rPr lang="el-GR" altLang="el-GR" dirty="0"/>
              <a:t> να εντοπίσει </a:t>
            </a:r>
            <a:r>
              <a:rPr lang="el-GR" altLang="el-GR" dirty="0" err="1"/>
              <a:t>αναστοχαστικά</a:t>
            </a:r>
            <a:r>
              <a:rPr lang="el-GR" altLang="el-GR" dirty="0"/>
              <a:t> τους γλωσσικούς μηχανισμούς με τους οποίους ο ρατσισμός εμπεριέχεται σε αντιρατσιστικά κείμενα. Παρακάτω θα περιγράψουμε κάθε εργαλείο και θα δώσουμε ενδεικτικά παραδείγματα χρήσης.</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19</a:t>
            </a:fld>
            <a:endParaRPr lang="el-GR" altLang="el-GR">
              <a:latin typeface="Calibri" panose="020F0502020204030204" pitchFamily="34" charset="0"/>
            </a:endParaRPr>
          </a:p>
        </p:txBody>
      </p:sp>
    </p:spTree>
    <p:extLst>
      <p:ext uri="{BB962C8B-B14F-4D97-AF65-F5344CB8AC3E}">
        <p14:creationId xmlns:p14="http://schemas.microsoft.com/office/powerpoint/2010/main" val="23755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l-GR" dirty="0"/>
              <a:t>Το ερευνητικό πρόγραμμα  TRACE: Ανιχνεύοντας τον ρατσισμό στον αντιρατσιστικό λόγο (TRACE/HFRI-FM17-42, ΕΛΙΔΕΚ 2019-2022), στοχεύει στην ανίχνευση ρατσιστικών αντιλήψεων και θέσεων για μεταναστευτικούς/προσφυγικούς πληθυσμούς σε αντιρατσιστικά κείμενα της ελληνικής δημόσιας σφαίρας.</a:t>
            </a: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4ECE3-1333-4B2D-A0C0-F5E131230600}" type="slidenum">
              <a:rPr lang="el-GR">
                <a:cs typeface="Arial" charset="0"/>
              </a:rPr>
              <a:pPr fontAlgn="base">
                <a:spcBef>
                  <a:spcPct val="0"/>
                </a:spcBef>
                <a:spcAft>
                  <a:spcPct val="0"/>
                </a:spcAft>
              </a:pPr>
              <a:t>2</a:t>
            </a:fld>
            <a:endParaRPr lang="el-GR">
              <a:cs typeface="Arial" charset="0"/>
            </a:endParaRPr>
          </a:p>
        </p:txBody>
      </p:sp>
    </p:spTree>
    <p:extLst>
      <p:ext uri="{BB962C8B-B14F-4D97-AF65-F5344CB8AC3E}">
        <p14:creationId xmlns:p14="http://schemas.microsoft.com/office/powerpoint/2010/main" val="88854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Ξεκινώντας με την κατηγορία της διάκρισης μπορούμε να πούμε ότι αποτελεί ρατσιστική πρακτική, η οποία προωθεί την απαξίωση των ιδιαίτερων γλωσσικών, πολιτισμικών, θρησκευτικών, κοινωνικών κ.ά. χαρακτηριστικών του/της Άλλου/ης (</a:t>
            </a:r>
            <a:r>
              <a:rPr lang="el-GR" altLang="el-GR" dirty="0" err="1"/>
              <a:t>πρβλ</a:t>
            </a:r>
            <a:r>
              <a:rPr lang="el-GR" altLang="el-GR" dirty="0"/>
              <a:t>. van </a:t>
            </a:r>
            <a:r>
              <a:rPr lang="el-GR" altLang="el-GR" dirty="0" err="1"/>
              <a:t>Dijk</a:t>
            </a:r>
            <a:r>
              <a:rPr lang="el-GR" altLang="el-GR" dirty="0"/>
              <a:t> 2008: 103). Στο πλαίσιο της διάκρισης, ο τρόπος με τον οποίο παρουσιάζονται οι μεταναστευτικοί και προσφυγικοί πληθυσμοί σε ένα κείμενο δημιουργεί μια αίσθηση απόστασης ανάμεσα σε εμάς και τους/τις άλλους/</a:t>
            </a:r>
            <a:r>
              <a:rPr lang="el-GR" altLang="el-GR" dirty="0" err="1"/>
              <a:t>ες</a:t>
            </a:r>
            <a:r>
              <a:rPr lang="el-GR" altLang="el-GR" dirty="0"/>
              <a:t>. Σύμφωνα με την ανάλυσή μας, οι 3 υποκατηγορίες ρατσισμού που εντοπίζονται στο πλαίσιο της διάκρισης είναι οι ακόλουθες:  ο/η Άλλος/η ως πρόβλημα, ο/η απομακρυσμένος/η Άλλος/η και ο/η παθητικός/ή Άλλος/η.</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20</a:t>
            </a:fld>
            <a:endParaRPr lang="el-GR" altLang="el-GR">
              <a:latin typeface="Calibri" panose="020F0502020204030204" pitchFamily="34" charset="0"/>
            </a:endParaRPr>
          </a:p>
        </p:txBody>
      </p:sp>
    </p:spTree>
    <p:extLst>
      <p:ext uri="{BB962C8B-B14F-4D97-AF65-F5344CB8AC3E}">
        <p14:creationId xmlns:p14="http://schemas.microsoft.com/office/powerpoint/2010/main" val="395610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 Για να εντοπίσουμε στα κείμενα την υποκατηγορία διάκρισης, ο άλλος ως πρόβλημα, θα μπορούσαμε να ρωτήσουμε αν παρά την </a:t>
            </a:r>
            <a:r>
              <a:rPr lang="el-GR" altLang="el-GR" dirty="0" err="1"/>
              <a:t>αντιρατσιστικότητα</a:t>
            </a:r>
            <a:r>
              <a:rPr lang="el-GR" altLang="el-GR" dirty="0"/>
              <a:t> των κειμένων και τη συνακόλουθη θετική τους στάση απέναντι στο μεταναστευτικό-προσφυγικό ζήτημα, παρουσιάζονται οι μετανάστες/</a:t>
            </a:r>
            <a:r>
              <a:rPr lang="el-GR" altLang="el-GR" dirty="0" err="1"/>
              <a:t>τριες</a:t>
            </a:r>
            <a:r>
              <a:rPr lang="el-GR" altLang="el-GR" dirty="0"/>
              <a:t> και οι πρόσφυγες/</a:t>
            </a:r>
            <a:r>
              <a:rPr lang="el-GR" altLang="el-GR" dirty="0" err="1"/>
              <a:t>ισσες</a:t>
            </a:r>
            <a:r>
              <a:rPr lang="el-GR" altLang="el-GR" dirty="0"/>
              <a:t> ως πηγή προβλημάτων ή ως απειλή για τη χώρα υποδοχής;</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21</a:t>
            </a:fld>
            <a:endParaRPr lang="el-GR" altLang="el-GR">
              <a:latin typeface="Calibri" panose="020F0502020204030204" pitchFamily="34" charset="0"/>
            </a:endParaRPr>
          </a:p>
        </p:txBody>
      </p:sp>
    </p:spTree>
    <p:extLst>
      <p:ext uri="{BB962C8B-B14F-4D97-AF65-F5344CB8AC3E}">
        <p14:creationId xmlns:p14="http://schemas.microsoft.com/office/powerpoint/2010/main" val="116027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Στο πλαίσιο της αναπαράστασης του άλλου ως προβλήματος χρησιμοποιούνται </a:t>
            </a:r>
          </a:p>
          <a:p>
            <a:pPr algn="just" eaLnBrk="1" hangingPunct="1">
              <a:spcBef>
                <a:spcPct val="0"/>
              </a:spcBef>
            </a:pPr>
            <a:r>
              <a:rPr lang="el-GR" altLang="el-GR" dirty="0"/>
              <a:t>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22</a:t>
            </a:fld>
            <a:endParaRPr lang="el-GR" altLang="el-GR">
              <a:latin typeface="Calibri" panose="020F0502020204030204" pitchFamily="34" charset="0"/>
            </a:endParaRPr>
          </a:p>
        </p:txBody>
      </p:sp>
    </p:spTree>
    <p:extLst>
      <p:ext uri="{BB962C8B-B14F-4D97-AF65-F5344CB8AC3E}">
        <p14:creationId xmlns:p14="http://schemas.microsoft.com/office/powerpoint/2010/main" val="1259648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Για παράδειγμα, στο συγκεκριμένο </a:t>
            </a:r>
            <a:r>
              <a:rPr lang="el-GR" altLang="el-GR" dirty="0" err="1"/>
              <a:t>κειμενικό</a:t>
            </a:r>
            <a:r>
              <a:rPr lang="el-GR" altLang="el-GR" dirty="0"/>
              <a:t> απόσπασμα εντοπίζουμε την υποκατηγορία ο άλλος ως πρόβλημα καθώς παρατηρούμε ότι χρησιμοποιούνται</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23</a:t>
            </a:fld>
            <a:endParaRPr lang="el-GR" altLang="el-GR">
              <a:latin typeface="Calibri" panose="020F0502020204030204" pitchFamily="34" charset="0"/>
            </a:endParaRPr>
          </a:p>
        </p:txBody>
      </p:sp>
    </p:spTree>
    <p:extLst>
      <p:ext uri="{BB962C8B-B14F-4D97-AF65-F5344CB8AC3E}">
        <p14:creationId xmlns:p14="http://schemas.microsoft.com/office/powerpoint/2010/main" val="17817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24</a:t>
            </a:fld>
            <a:endParaRPr lang="el-GR" altLang="el-GR">
              <a:latin typeface="Calibri" panose="020F0502020204030204" pitchFamily="34" charset="0"/>
            </a:endParaRPr>
          </a:p>
        </p:txBody>
      </p:sp>
    </p:spTree>
    <p:extLst>
      <p:ext uri="{BB962C8B-B14F-4D97-AF65-F5344CB8AC3E}">
        <p14:creationId xmlns:p14="http://schemas.microsoft.com/office/powerpoint/2010/main" val="421305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Για τον εντοπισμό της υποκατηγορίας ο απομακρυσμένος άλλος, θα μπορούσαμε να ρωτήσουμε αν παρουσιάζονται οι μετανάστες/</a:t>
            </a:r>
            <a:r>
              <a:rPr lang="el-GR" altLang="el-GR" dirty="0" err="1"/>
              <a:t>τριες</a:t>
            </a:r>
            <a:r>
              <a:rPr lang="el-GR" altLang="el-GR" dirty="0"/>
              <a:t> και οι πρόσφυγες/</a:t>
            </a:r>
            <a:r>
              <a:rPr lang="el-GR" altLang="el-GR" dirty="0" err="1"/>
              <a:t>ισσες</a:t>
            </a:r>
            <a:r>
              <a:rPr lang="el-GR" altLang="el-GR" dirty="0"/>
              <a:t> ως ανώνυμο πλήθος, ως ενιαία ομάδα με κοινά χαρακτηριστικά και επιδιώξεις ή/και ως άτομα που ήρθαν προσωρινά στην Ελλάδα και μετακινούνται συνεχώς, παρά ως άνθρωποι που φέρουν ποικίλα, διαφορετικά, ατομικά χαρακτηριστικά με τους οποίους ερχόμαστε καθημερινά σε ισότιμη επαφή;</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25</a:t>
            </a:fld>
            <a:endParaRPr lang="el-GR" altLang="el-GR">
              <a:latin typeface="Calibri" panose="020F0502020204030204" pitchFamily="34" charset="0"/>
            </a:endParaRPr>
          </a:p>
        </p:txBody>
      </p:sp>
    </p:spTree>
    <p:extLst>
      <p:ext uri="{BB962C8B-B14F-4D97-AF65-F5344CB8AC3E}">
        <p14:creationId xmlns:p14="http://schemas.microsoft.com/office/powerpoint/2010/main" val="3644433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Στο πλαίσιο της αναπαράστασης του άλλου ως απομακρυσμένους χρησιμοποιούνται:</a:t>
            </a:r>
          </a:p>
          <a:p>
            <a:pPr algn="just" eaLnBrk="1" hangingPunct="1">
              <a:spcBef>
                <a:spcPct val="0"/>
              </a:spcBef>
            </a:pPr>
            <a:endParaRPr lang="el-GR" altLang="el-GR" dirty="0"/>
          </a:p>
          <a:p>
            <a:pPr algn="just" eaLnBrk="1" hangingPunct="1">
              <a:spcBef>
                <a:spcPct val="0"/>
              </a:spcBef>
            </a:pPr>
            <a:r>
              <a:rPr lang="el-GR" altLang="el-GR" dirty="0"/>
              <a:t>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26</a:t>
            </a:fld>
            <a:endParaRPr lang="el-GR" altLang="el-GR">
              <a:latin typeface="Calibri" panose="020F0502020204030204" pitchFamily="34" charset="0"/>
            </a:endParaRPr>
          </a:p>
        </p:txBody>
      </p:sp>
    </p:spTree>
    <p:extLst>
      <p:ext uri="{BB962C8B-B14F-4D97-AF65-F5344CB8AC3E}">
        <p14:creationId xmlns:p14="http://schemas.microsoft.com/office/powerpoint/2010/main" val="93486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27</a:t>
            </a:fld>
            <a:endParaRPr lang="el-GR" altLang="el-GR">
              <a:latin typeface="Calibri" panose="020F0502020204030204" pitchFamily="34" charset="0"/>
            </a:endParaRPr>
          </a:p>
        </p:txBody>
      </p:sp>
    </p:spTree>
    <p:extLst>
      <p:ext uri="{BB962C8B-B14F-4D97-AF65-F5344CB8AC3E}">
        <p14:creationId xmlns:p14="http://schemas.microsoft.com/office/powerpoint/2010/main" val="3102942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 θα μπορούσαμε να εντοπίσουμε στα κείμενα την υποκατηγορία ο παθητικός άλλος ρωτώντας αν παρουσιάζονται οι μετανάστες/</a:t>
            </a:r>
            <a:r>
              <a:rPr lang="el-GR" altLang="el-GR" dirty="0" err="1"/>
              <a:t>τριες</a:t>
            </a:r>
            <a:r>
              <a:rPr lang="el-GR" altLang="el-GR" dirty="0"/>
              <a:t> και οι πρόσφυγες/</a:t>
            </a:r>
            <a:r>
              <a:rPr lang="el-GR" altLang="el-GR" dirty="0" err="1"/>
              <a:t>ισσες</a:t>
            </a:r>
            <a:r>
              <a:rPr lang="el-GR" altLang="el-GR" dirty="0"/>
              <a:t> ως άτομα που δεν δρουν αυτόνομα, ως άτομα ευάλωτα που υποφέρουν, αναμένουν ή και δέχονται τη βοήθεια των </a:t>
            </a:r>
            <a:r>
              <a:rPr lang="el-GR" altLang="el-GR" dirty="0" err="1"/>
              <a:t>πλειονοτικών</a:t>
            </a:r>
            <a:r>
              <a:rPr lang="el-GR" altLang="el-GR" dirty="0"/>
              <a:t>;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28</a:t>
            </a:fld>
            <a:endParaRPr lang="el-GR" altLang="el-GR">
              <a:latin typeface="Calibri" panose="020F0502020204030204" pitchFamily="34" charset="0"/>
            </a:endParaRPr>
          </a:p>
        </p:txBody>
      </p:sp>
    </p:spTree>
    <p:extLst>
      <p:ext uri="{BB962C8B-B14F-4D97-AF65-F5344CB8AC3E}">
        <p14:creationId xmlns:p14="http://schemas.microsoft.com/office/powerpoint/2010/main" val="333816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Στο πλαίσιο της αναπαράστασης του άλλου ως παθητικού χρησιμοποιούνται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29</a:t>
            </a:fld>
            <a:endParaRPr lang="el-GR" altLang="el-GR">
              <a:latin typeface="Calibri" panose="020F0502020204030204" pitchFamily="34" charset="0"/>
            </a:endParaRPr>
          </a:p>
        </p:txBody>
      </p:sp>
    </p:spTree>
    <p:extLst>
      <p:ext uri="{BB962C8B-B14F-4D97-AF65-F5344CB8AC3E}">
        <p14:creationId xmlns:p14="http://schemas.microsoft.com/office/powerpoint/2010/main" val="273130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Ως παραδοτέο του ερευνητικού προγράμματος έχει εκδοθεί και ένας συλλογικός τόμος με μελέτες για τον ρευστό ρατσισμό από τις εκδόσεις Πεδίο.</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3</a:t>
            </a:fld>
            <a:endParaRPr lang="el-GR"/>
          </a:p>
        </p:txBody>
      </p:sp>
    </p:spTree>
    <p:extLst>
      <p:ext uri="{BB962C8B-B14F-4D97-AF65-F5344CB8AC3E}">
        <p14:creationId xmlns:p14="http://schemas.microsoft.com/office/powerpoint/2010/main" val="3920363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30</a:t>
            </a:fld>
            <a:endParaRPr lang="el-GR" altLang="el-GR">
              <a:latin typeface="Calibri" panose="020F0502020204030204" pitchFamily="34" charset="0"/>
            </a:endParaRPr>
          </a:p>
        </p:txBody>
      </p:sp>
    </p:spTree>
    <p:extLst>
      <p:ext uri="{BB962C8B-B14F-4D97-AF65-F5344CB8AC3E}">
        <p14:creationId xmlns:p14="http://schemas.microsoft.com/office/powerpoint/2010/main" val="157336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Για παράδειγμα, στο </a:t>
            </a:r>
            <a:r>
              <a:rPr lang="el-GR" altLang="el-GR" dirty="0" err="1"/>
              <a:t>κειμενικό</a:t>
            </a:r>
            <a:r>
              <a:rPr lang="el-GR" altLang="el-GR" dirty="0"/>
              <a:t> αυτό απόσπασμα εντοπίζουμε την υποκατηγορία ο παθητικός άλλος καθώς παρατηρούμε ότι χρησιμοποιούνται</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31</a:t>
            </a:fld>
            <a:endParaRPr lang="el-GR" altLang="el-GR">
              <a:latin typeface="Calibri" panose="020F0502020204030204" pitchFamily="34" charset="0"/>
            </a:endParaRPr>
          </a:p>
        </p:txBody>
      </p:sp>
    </p:spTree>
    <p:extLst>
      <p:ext uri="{BB962C8B-B14F-4D97-AF65-F5344CB8AC3E}">
        <p14:creationId xmlns:p14="http://schemas.microsoft.com/office/powerpoint/2010/main" val="834879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Ας περάσουμε τώρα στη ρατσιστική κατηγορία της αφομοίωσης. Στο πλαίσιο της αφομοίωσης υπαγορεύεται στους/στις μετανάστες/</a:t>
            </a:r>
            <a:r>
              <a:rPr lang="el-GR" altLang="el-GR" dirty="0" err="1"/>
              <a:t>τριες</a:t>
            </a:r>
            <a:r>
              <a:rPr lang="el-GR" altLang="el-GR" dirty="0"/>
              <a:t> και πρόσφυγες/</a:t>
            </a:r>
            <a:r>
              <a:rPr lang="el-GR" altLang="el-GR" dirty="0" err="1"/>
              <a:t>ισσες</a:t>
            </a:r>
            <a:r>
              <a:rPr lang="el-GR" altLang="el-GR" dirty="0"/>
              <a:t> να υιοθετήσουν τις αξίες, τις συνήθειες, τις πεποιθήσεις και τις συμπεριφορές των </a:t>
            </a:r>
            <a:r>
              <a:rPr lang="el-GR" altLang="el-GR" dirty="0" err="1"/>
              <a:t>πλειονοτικών</a:t>
            </a:r>
            <a:r>
              <a:rPr lang="el-GR" altLang="el-GR" dirty="0"/>
              <a:t>. Σύμφωνα με την ανάλυσή μας, ως προς την αφομοίωση εντοπίζονται οι ακόλουθες 2 υποκατηγορίες ρατσισμού: η ασθενής αφομοίωση και η ισχυρή αφομοίωση.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32</a:t>
            </a:fld>
            <a:endParaRPr lang="el-GR" altLang="el-GR">
              <a:latin typeface="Calibri" panose="020F0502020204030204" pitchFamily="34" charset="0"/>
            </a:endParaRPr>
          </a:p>
        </p:txBody>
      </p:sp>
    </p:spTree>
    <p:extLst>
      <p:ext uri="{BB962C8B-B14F-4D97-AF65-F5344CB8AC3E}">
        <p14:creationId xmlns:p14="http://schemas.microsoft.com/office/powerpoint/2010/main" val="2964646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Θα μπορούσαμε να εντοπίσουμε την υποκατηγορία της ασθενούς αφομοίωσης ρωτώντας αν </a:t>
            </a:r>
          </a:p>
          <a:p>
            <a:pPr algn="just" eaLnBrk="1" hangingPunct="1">
              <a:spcBef>
                <a:spcPct val="0"/>
              </a:spcBef>
            </a:pPr>
            <a:r>
              <a:rPr lang="el-GR" altLang="el-GR" dirty="0"/>
              <a:t>σε κείμενα που χρησιμοποιούνται ουσιαστικοποιήσεις όπως ένταξη/ενσωμάτωση ή ρηματικοί τύποι όπως εντάσσω/ενσωματώνω, διασαφηνίζεται ποια είναι ακριβώς η σημασία τους και με ποιες προϋποθέσεις οι μετανάστες/</a:t>
            </a:r>
            <a:r>
              <a:rPr lang="el-GR" altLang="el-GR" dirty="0" err="1"/>
              <a:t>τριες</a:t>
            </a:r>
            <a:r>
              <a:rPr lang="el-GR" altLang="el-GR" dirty="0"/>
              <a:t> και πρόσφυγες/</a:t>
            </a:r>
            <a:r>
              <a:rPr lang="el-GR" altLang="el-GR" dirty="0" err="1"/>
              <a:t>ισσες</a:t>
            </a:r>
            <a:r>
              <a:rPr lang="el-GR" altLang="el-GR" dirty="0"/>
              <a:t> θα γίνουν αποδεκτοί/</a:t>
            </a:r>
            <a:r>
              <a:rPr lang="el-GR" altLang="el-GR" dirty="0" err="1"/>
              <a:t>ές</a:t>
            </a:r>
            <a:r>
              <a:rPr lang="el-GR" altLang="el-GR" dirty="0"/>
              <a:t>; </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33</a:t>
            </a:fld>
            <a:endParaRPr lang="el-GR" altLang="el-GR">
              <a:latin typeface="Calibri" panose="020F0502020204030204" pitchFamily="34" charset="0"/>
            </a:endParaRPr>
          </a:p>
        </p:txBody>
      </p:sp>
    </p:spTree>
    <p:extLst>
      <p:ext uri="{BB962C8B-B14F-4D97-AF65-F5344CB8AC3E}">
        <p14:creationId xmlns:p14="http://schemas.microsoft.com/office/powerpoint/2010/main" val="2384805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34</a:t>
            </a:fld>
            <a:endParaRPr lang="el-GR" altLang="el-GR">
              <a:latin typeface="Calibri" panose="020F0502020204030204" pitchFamily="34" charset="0"/>
            </a:endParaRPr>
          </a:p>
        </p:txBody>
      </p:sp>
    </p:spTree>
    <p:extLst>
      <p:ext uri="{BB962C8B-B14F-4D97-AF65-F5344CB8AC3E}">
        <p14:creationId xmlns:p14="http://schemas.microsoft.com/office/powerpoint/2010/main" val="1205848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35</a:t>
            </a:fld>
            <a:endParaRPr lang="el-GR" altLang="el-GR">
              <a:latin typeface="Calibri" panose="020F0502020204030204" pitchFamily="34" charset="0"/>
            </a:endParaRPr>
          </a:p>
        </p:txBody>
      </p:sp>
    </p:spTree>
    <p:extLst>
      <p:ext uri="{BB962C8B-B14F-4D97-AF65-F5344CB8AC3E}">
        <p14:creationId xmlns:p14="http://schemas.microsoft.com/office/powerpoint/2010/main" val="367041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36</a:t>
            </a:fld>
            <a:endParaRPr lang="el-GR" altLang="el-GR">
              <a:latin typeface="Calibri" panose="020F0502020204030204" pitchFamily="34" charset="0"/>
            </a:endParaRPr>
          </a:p>
        </p:txBody>
      </p:sp>
    </p:spTree>
    <p:extLst>
      <p:ext uri="{BB962C8B-B14F-4D97-AF65-F5344CB8AC3E}">
        <p14:creationId xmlns:p14="http://schemas.microsoft.com/office/powerpoint/2010/main" val="2350960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Φτάνοντας στην υποκατηγορία της ισχυρής αφομοίωσης θα μπορούσαμε να την εντοπίσουμε ρωτώντας αν προωθείται στα κείμενα η εκμάθηση της ελληνικής γλώσσας, χωρίς να γίνεται λόγος για το πώς θα διατηρηθεί η γλώσσα των μεταναστών/τριών και προσφύγων/</a:t>
            </a:r>
            <a:r>
              <a:rPr lang="el-GR" altLang="el-GR" dirty="0" err="1"/>
              <a:t>ισσών</a:t>
            </a:r>
            <a:r>
              <a:rPr lang="el-GR" altLang="el-GR" dirty="0"/>
              <a:t>; Επιπλέον, θα μπορούσαμε να ρωτήσουμε αν στα αυτοβιογραφικά κείμενα προβάλλουν οι μετανάστες/</a:t>
            </a:r>
            <a:r>
              <a:rPr lang="el-GR" altLang="el-GR" dirty="0" err="1"/>
              <a:t>τριες</a:t>
            </a:r>
            <a:r>
              <a:rPr lang="el-GR" altLang="el-GR" dirty="0"/>
              <a:t> θετική στάση απέναντι στους αφομοιωτικούς μηχανισμούς της χώρας υποδοχής, αν για παράδειγμα, αναπαριστάνονται θετικοί/</a:t>
            </a:r>
            <a:r>
              <a:rPr lang="el-GR" altLang="el-GR" dirty="0" err="1"/>
              <a:t>ές</a:t>
            </a:r>
            <a:r>
              <a:rPr lang="el-GR" altLang="el-GR" dirty="0"/>
              <a:t> στο να μάθουν την ελληνική γλώσσα;</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37</a:t>
            </a:fld>
            <a:endParaRPr lang="el-GR" altLang="el-GR">
              <a:latin typeface="Calibri" panose="020F0502020204030204" pitchFamily="34" charset="0"/>
            </a:endParaRPr>
          </a:p>
        </p:txBody>
      </p:sp>
    </p:spTree>
    <p:extLst>
      <p:ext uri="{BB962C8B-B14F-4D97-AF65-F5344CB8AC3E}">
        <p14:creationId xmlns:p14="http://schemas.microsoft.com/office/powerpoint/2010/main" val="2763522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38</a:t>
            </a:fld>
            <a:endParaRPr lang="el-GR" altLang="el-GR">
              <a:latin typeface="Calibri" panose="020F0502020204030204" pitchFamily="34" charset="0"/>
            </a:endParaRPr>
          </a:p>
        </p:txBody>
      </p:sp>
    </p:spTree>
    <p:extLst>
      <p:ext uri="{BB962C8B-B14F-4D97-AF65-F5344CB8AC3E}">
        <p14:creationId xmlns:p14="http://schemas.microsoft.com/office/powerpoint/2010/main" val="186267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39</a:t>
            </a:fld>
            <a:endParaRPr lang="el-GR" altLang="el-GR">
              <a:latin typeface="Calibri" panose="020F0502020204030204" pitchFamily="34" charset="0"/>
            </a:endParaRPr>
          </a:p>
        </p:txBody>
      </p:sp>
    </p:spTree>
    <p:extLst>
      <p:ext uri="{BB962C8B-B14F-4D97-AF65-F5344CB8AC3E}">
        <p14:creationId xmlns:p14="http://schemas.microsoft.com/office/powerpoint/2010/main" val="92405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l-GR" dirty="0"/>
              <a:t>Σήμερα παρουσιάζουμε την εργαλειοθήκη TRACE, η οποία περιλαμβάνει ένα σύνολο εργαλείων ανίχνευσης του ρατσισμού σε αντιρατσιστικά κείμενα.  Δεδομένου ότι η δημιουργία της εργαλειοθήκης προέκυψε από την κριτική επεξεργασία του πρώτου ψηφιακού σώματος ελληνικών αντιρατσιστικών κειμένων για μεταναστευτικούς και προσφυγικούς πληθυσμούς που διαμορφώσαμε, αρχικά αναφερόμαστε στο σώμα κειμένων και στα κριτήρια δημιουργίας του. Στη συνέχεια, μιλάμε για τον στόχο της εργαλειοθήκης και εξηγούμε τη χρήση των εργαλείων της δίνοντας σχετικά παραδείγματα. Ακολούθως, αναφερόμαστε στο </a:t>
            </a:r>
            <a:r>
              <a:rPr lang="el-GR" dirty="0" err="1"/>
              <a:t>Wiki</a:t>
            </a:r>
            <a:r>
              <a:rPr lang="el-GR" dirty="0"/>
              <a:t>-TRACE, στη ψηφιακή βάση δεδομένων όπου είναι διαθέσιμα η εργαλειοθήκη και το </a:t>
            </a:r>
            <a:r>
              <a:rPr lang="el-GR" dirty="0" err="1"/>
              <a:t>επισημειωμένο</a:t>
            </a:r>
            <a:r>
              <a:rPr lang="el-GR" dirty="0"/>
              <a:t> σώμα ελληνικών αντιρατσιστικών κειμένων, ενώ συζητούμε επίσης τον επιστημονικό και κοινωνικό αντίκτυπο του </a:t>
            </a:r>
            <a:r>
              <a:rPr lang="el-GR" dirty="0" err="1"/>
              <a:t>Wiki</a:t>
            </a:r>
            <a:r>
              <a:rPr lang="el-GR" dirty="0"/>
              <a:t>-TRACE. </a:t>
            </a: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4ECE3-1333-4B2D-A0C0-F5E131230600}"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40</a:t>
            </a:fld>
            <a:endParaRPr lang="el-GR" altLang="el-GR">
              <a:latin typeface="Calibri" panose="020F0502020204030204" pitchFamily="34" charset="0"/>
            </a:endParaRPr>
          </a:p>
        </p:txBody>
      </p:sp>
    </p:spTree>
    <p:extLst>
      <p:ext uri="{BB962C8B-B14F-4D97-AF65-F5344CB8AC3E}">
        <p14:creationId xmlns:p14="http://schemas.microsoft.com/office/powerpoint/2010/main" val="319573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Μάλιστα είναι άξιο λόγου ότι η εκμάθηση της γλώσσας συνδέεται με τον εξελληνισμό των προσφύγων και των μεταναστών καθώς όπως αναφέρεται στο κείμενο όσα προσφυγόπουλα ξεκινήσουν από τα θρανία αύριο θα είναι και Έλληνες ενώ όσα χαθούν στους δρόμους θα είναι αυριανοί εχθροί.</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41</a:t>
            </a:fld>
            <a:endParaRPr lang="el-GR" altLang="el-GR">
              <a:latin typeface="Calibri" panose="020F0502020204030204" pitchFamily="34" charset="0"/>
            </a:endParaRPr>
          </a:p>
        </p:txBody>
      </p:sp>
    </p:spTree>
    <p:extLst>
      <p:ext uri="{BB962C8B-B14F-4D97-AF65-F5344CB8AC3E}">
        <p14:creationId xmlns:p14="http://schemas.microsoft.com/office/powerpoint/2010/main" val="2177317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Στο σημείο αυτό είναι σημαντικό να τονίσουμε ότι σε ένα αντιρατσιστικό κείμενο μπορεί να ανιχνεύονται περισσότερες από μία υποκατηγορίες ρατσισμού είτε από την κατηγορία της διάκρισης είτε της αφομοίωσης, όπως επίσης είναι δυνατό να ανιχνεύουμε στο ίδιο κείμενο υποκατηγορίες τόσο της διάκρισης όσο και της αφομοίωσης,</a:t>
            </a:r>
          </a:p>
          <a:p>
            <a:pPr algn="just" eaLnBrk="1" hangingPunct="1">
              <a:spcBef>
                <a:spcPct val="0"/>
              </a:spcBef>
            </a:pPr>
            <a:r>
              <a:rPr lang="el-GR" altLang="el-GR" dirty="0"/>
              <a:t> </a:t>
            </a:r>
          </a:p>
          <a:p>
            <a:pPr algn="just" eaLnBrk="1" hangingPunct="1">
              <a:spcBef>
                <a:spcPct val="0"/>
              </a:spcBef>
            </a:pPr>
            <a:r>
              <a:rPr lang="el-GR" altLang="el-GR" dirty="0"/>
              <a:t>όπως συμβαίνει στο συγκεκριμένο απόσπασμα όπου εντοπίζουμε τόσο την υποκατηγορία της ασθενούς αφομοίωσης (χρήση ουσιαστικών που δηλώνουν ενέργειες με αντικείμενο τους μετανάστες/πρόσφυγες, θετικά φορτισμένοι όροι σε σχέση με τις διαδικασίες ένταξης/ενσωμάτωσης) </a:t>
            </a:r>
          </a:p>
          <a:p>
            <a:pPr algn="just" eaLnBrk="1" hangingPunct="1">
              <a:spcBef>
                <a:spcPct val="0"/>
              </a:spcBef>
            </a:pPr>
            <a:endParaRPr lang="el-GR" altLang="el-GR" dirty="0"/>
          </a:p>
          <a:p>
            <a:pPr algn="just" eaLnBrk="1" hangingPunct="1">
              <a:spcBef>
                <a:spcPct val="0"/>
              </a:spcBef>
            </a:pPr>
            <a:r>
              <a:rPr lang="el-GR" altLang="el-GR" dirty="0"/>
              <a:t>και την υποκατηγορία ο παθητικός άλλος από το πλαίσιο της διάκρισης (ρηματικοί τύποι την παροχή βοήθειας </a:t>
            </a:r>
            <a:r>
              <a:rPr lang="el-GR" altLang="el-GR"/>
              <a:t>με αντικείμενο τους </a:t>
            </a:r>
            <a:r>
              <a:rPr lang="el-GR" altLang="el-GR" dirty="0"/>
              <a:t>μετανάστες/πρόσφυγες (στηρίζει τις προσπάθειες των επωφελούμενων, </a:t>
            </a:r>
            <a:r>
              <a:rPr lang="el-GR" altLang="el-GR" dirty="0" err="1"/>
              <a:t>ενδυνάμώνοντας</a:t>
            </a:r>
            <a:r>
              <a:rPr lang="el-GR" altLang="el-GR" dirty="0"/>
              <a:t> τις ικανότητές τους, προετοιμάζοντάς τους για την εύρεση εργασίας)</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42</a:t>
            </a:fld>
            <a:endParaRPr lang="el-GR" altLang="el-GR">
              <a:latin typeface="Calibri" panose="020F0502020204030204" pitchFamily="34" charset="0"/>
            </a:endParaRPr>
          </a:p>
        </p:txBody>
      </p:sp>
    </p:spTree>
    <p:extLst>
      <p:ext uri="{BB962C8B-B14F-4D97-AF65-F5344CB8AC3E}">
        <p14:creationId xmlns:p14="http://schemas.microsoft.com/office/powerpoint/2010/main" val="993831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Ως εδώ δείξαμε πώς συγκεκριμένες ερωτήσεις είναι δυνατό να μας οδηγήσουν στην ανίχνευση των υποκατηγοριών ρατσισμού, δηλαδή να μας αποκαλύψουν ρατσιστικά στοιχεία που εμφιλοχωρούν σε αντιρατσιστικά κείμενα μέσω της διάκρισης και της αφομοίωσης. Ωστόσο, είναι επίσης δυνατό να θέσουμε αυτές τις ερωτήσεις και οι απαντήσεις που θα δώσουμε παρατηρώντας τα κείμενα να είναι αρνητικές, συνεπώς να μην ανιχνεύουμε κάποια υποκατηγορία ρατσισμού στο κείμενο. Στην περίπτωση αυτή, το κείμενο το οποίο μελετάμε είναι αμιγώς αντιρατσιστικό, δηλαδή δεν εμπεριέχει ρατσιστικά στοιχεία</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43</a:t>
            </a:fld>
            <a:endParaRPr lang="el-GR" altLang="el-GR">
              <a:latin typeface="Calibri" panose="020F0502020204030204" pitchFamily="34" charset="0"/>
            </a:endParaRPr>
          </a:p>
        </p:txBody>
      </p:sp>
    </p:spTree>
    <p:extLst>
      <p:ext uri="{BB962C8B-B14F-4D97-AF65-F5344CB8AC3E}">
        <p14:creationId xmlns:p14="http://schemas.microsoft.com/office/powerpoint/2010/main" val="3353860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44</a:t>
            </a:fld>
            <a:endParaRPr lang="el-GR"/>
          </a:p>
        </p:txBody>
      </p:sp>
    </p:spTree>
    <p:extLst>
      <p:ext uri="{BB962C8B-B14F-4D97-AF65-F5344CB8AC3E}">
        <p14:creationId xmlns:p14="http://schemas.microsoft.com/office/powerpoint/2010/main" val="3477061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45</a:t>
            </a:fld>
            <a:endParaRPr lang="el-GR"/>
          </a:p>
        </p:txBody>
      </p:sp>
    </p:spTree>
    <p:extLst>
      <p:ext uri="{BB962C8B-B14F-4D97-AF65-F5344CB8AC3E}">
        <p14:creationId xmlns:p14="http://schemas.microsoft.com/office/powerpoint/2010/main" val="3545713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Έχοντας δημιουργήσει την εργαλειοθήκη TRACE, εφαρμόσαμε τα εργαλεία της σε κάθε κείμενο του σώματος. Βάσει της εφαρμογής αυτής, </a:t>
            </a:r>
            <a:r>
              <a:rPr lang="el-GR" altLang="el-GR" dirty="0" err="1"/>
              <a:t>επισημειώσαμε</a:t>
            </a:r>
            <a:r>
              <a:rPr lang="el-GR" altLang="el-GR" dirty="0"/>
              <a:t> τα κείμενα, προσθέτοντας πληροφορίες σχετικά με τις υποκατηγορίες ρατσισμού που εντοπίσαμε σε κάθε κείμενο ή την πληροφορία ότι το κείμενο είναι αμιγώς αντιρατσιστικό. Από τη διαδικασία αυτή αναδείχτηκε ότι το σώμα των 830 αντιρατσιστικών κειμένων διακρίνεται σε δύο </a:t>
            </a:r>
            <a:r>
              <a:rPr lang="el-GR" altLang="el-GR" dirty="0" err="1"/>
              <a:t>υπο</a:t>
            </a:r>
            <a:r>
              <a:rPr lang="el-GR" altLang="el-GR" dirty="0"/>
              <a:t>-σώματα:</a:t>
            </a:r>
          </a:p>
          <a:p>
            <a:pPr marL="228600" indent="-228600" algn="just" eaLnBrk="1" hangingPunct="1">
              <a:spcBef>
                <a:spcPct val="0"/>
              </a:spcBef>
              <a:buAutoNum type="arabicParenR"/>
            </a:pPr>
            <a:r>
              <a:rPr lang="el-GR" altLang="el-GR" dirty="0"/>
              <a:t>ένα </a:t>
            </a:r>
            <a:r>
              <a:rPr lang="el-GR" altLang="el-GR" dirty="0" err="1"/>
              <a:t>υπο</a:t>
            </a:r>
            <a:r>
              <a:rPr lang="el-GR" altLang="el-GR" dirty="0"/>
              <a:t>-σώμα 814 κειμένων ρευστού ρατσισμού</a:t>
            </a:r>
          </a:p>
          <a:p>
            <a:pPr marL="0" indent="0" algn="just" eaLnBrk="1" hangingPunct="1">
              <a:spcBef>
                <a:spcPct val="0"/>
              </a:spcBef>
              <a:buNone/>
            </a:pPr>
            <a:r>
              <a:rPr lang="el-GR" altLang="el-GR" dirty="0"/>
              <a:t>2) ένα </a:t>
            </a:r>
            <a:r>
              <a:rPr lang="el-GR" altLang="el-GR" dirty="0" err="1"/>
              <a:t>υπο</a:t>
            </a:r>
            <a:r>
              <a:rPr lang="el-GR" altLang="el-GR" dirty="0"/>
              <a:t>-σώμα 16 αμιγώς αντιρατσιστικών κειμένων, </a:t>
            </a:r>
          </a:p>
          <a:p>
            <a:pPr algn="just" eaLnBrk="1" hangingPunct="1">
              <a:spcBef>
                <a:spcPct val="0"/>
              </a:spcBef>
            </a:pPr>
            <a:r>
              <a:rPr lang="el-GR" altLang="el-GR" dirty="0"/>
              <a:t>Η εργαλειοθήκη TRACE και το </a:t>
            </a:r>
            <a:r>
              <a:rPr lang="el-GR" altLang="el-GR" dirty="0" err="1"/>
              <a:t>επισημειωμένο</a:t>
            </a:r>
            <a:r>
              <a:rPr lang="el-GR" altLang="el-GR" dirty="0"/>
              <a:t> σώμα ελληνικών αντιρατσιστικών κειμένων έχουν καταχωρηθεί σε μια ψηφιακή βάση δεδομένων, διαμορφωμένη ως </a:t>
            </a:r>
            <a:r>
              <a:rPr lang="el-GR" altLang="el-GR" dirty="0" err="1"/>
              <a:t>wiki</a:t>
            </a:r>
            <a:r>
              <a:rPr lang="el-GR" altLang="el-GR" dirty="0"/>
              <a:t>, το </a:t>
            </a:r>
            <a:r>
              <a:rPr lang="el-GR" altLang="el-GR" dirty="0" err="1"/>
              <a:t>Wiki</a:t>
            </a:r>
            <a:r>
              <a:rPr lang="el-GR" altLang="el-GR" dirty="0"/>
              <a:t>-TRACE.</a:t>
            </a:r>
          </a:p>
          <a:p>
            <a:pPr eaLnBrk="1" hangingPunct="1">
              <a:spcBef>
                <a:spcPct val="0"/>
              </a:spcBef>
            </a:pPr>
            <a:endParaRPr lang="el-GR" altLang="el-GR" dirty="0"/>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46</a:t>
            </a:fld>
            <a:endParaRPr lang="el-GR" altLang="el-GR">
              <a:latin typeface="Calibri" panose="020F0502020204030204" pitchFamily="34" charset="0"/>
            </a:endParaRPr>
          </a:p>
        </p:txBody>
      </p:sp>
    </p:spTree>
    <p:extLst>
      <p:ext uri="{BB962C8B-B14F-4D97-AF65-F5344CB8AC3E}">
        <p14:creationId xmlns:p14="http://schemas.microsoft.com/office/powerpoint/2010/main" val="598935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a:t>
            </a:r>
            <a:r>
              <a:rPr lang="el-GR" dirty="0"/>
              <a:t> αρχική σελίδα του </a:t>
            </a:r>
            <a:r>
              <a:rPr lang="en-US" dirty="0"/>
              <a:t>Wiki-TRACE</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47</a:t>
            </a:fld>
            <a:endParaRPr lang="el-GR"/>
          </a:p>
        </p:txBody>
      </p:sp>
    </p:spTree>
    <p:extLst>
      <p:ext uri="{BB962C8B-B14F-4D97-AF65-F5344CB8AC3E}">
        <p14:creationId xmlns:p14="http://schemas.microsoft.com/office/powerpoint/2010/main" val="851823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Πατώντας στην αριστερή στήλη τον υπερκείμενο όρο «δείτε όλα τα κείμενα» ανοίγει ο κατάλογος όλων </a:t>
            </a:r>
            <a:r>
              <a:rPr lang="el-GR"/>
              <a:t>των κειμένων</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48</a:t>
            </a:fld>
            <a:endParaRPr lang="el-GR"/>
          </a:p>
        </p:txBody>
      </p:sp>
    </p:spTree>
    <p:extLst>
      <p:ext uri="{BB962C8B-B14F-4D97-AF65-F5344CB8AC3E}">
        <p14:creationId xmlns:p14="http://schemas.microsoft.com/office/powerpoint/2010/main" val="3618080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ECE21A47-C38E-4E04-AA2A-0D2D4E7C680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D878D61E-3C86-4B2A-8123-6B1E1076E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dirty="0"/>
              <a:t>Κάθε καταχώρηση περιλαμβάνει τον τίτλο του κειμένου και το γραπτό κείμενο μαζί με τις εικόνες ή/και το βίντεο που μπορεί να το συνοδεύουν. Όταν το κείμενο είναι μόνο βίντεο με προφορικό λόγο, δίνουμε την </a:t>
            </a:r>
            <a:r>
              <a:rPr lang="el-GR" altLang="el-GR" dirty="0" err="1"/>
              <a:t>απομαγνητοφωνημένη</a:t>
            </a:r>
            <a:r>
              <a:rPr lang="el-GR" altLang="el-GR" dirty="0"/>
              <a:t> εκδοχή του. Μετά το κείμενο, ακολουθεί ένας πίνακας με </a:t>
            </a:r>
            <a:r>
              <a:rPr lang="el-GR" altLang="el-GR" dirty="0" err="1"/>
              <a:t>κειμενικές</a:t>
            </a:r>
            <a:r>
              <a:rPr lang="el-GR" altLang="el-GR" dirty="0"/>
              <a:t> πληροφορίες. Ο πίνακας αυτός περιέχει τις επισημειώσεις για τον προσδιορισμό της </a:t>
            </a:r>
            <a:r>
              <a:rPr lang="el-GR" altLang="el-GR" dirty="0" err="1"/>
              <a:t>ρατσιστικότητας</a:t>
            </a:r>
            <a:r>
              <a:rPr lang="el-GR" altLang="el-GR" dirty="0"/>
              <a:t> των κειμένων και πρόσθετες πληροφορίες για τα κείμενα (π.χ. ημερομηνία δημοσίευσης, πηγή). Μετά τον πίνακα, δίνεται το κείμενο στην πρωτότυπη εκδοχή του, κυρίως σε μορφή </a:t>
            </a:r>
            <a:r>
              <a:rPr lang="el-GR" altLang="el-GR" dirty="0" err="1"/>
              <a:t>pdf</a:t>
            </a:r>
            <a:r>
              <a:rPr lang="el-GR" altLang="el-GR" dirty="0"/>
              <a:t>. Αν το κείμενο είναι βίντεο, τότε παραθέτουμε το αντίστοιχο βίντεο στην πρωτότυπη εκδοχή του.</a:t>
            </a:r>
          </a:p>
        </p:txBody>
      </p:sp>
      <p:sp>
        <p:nvSpPr>
          <p:cNvPr id="20484" name="Θέση αριθμού διαφάνειας 3">
            <a:extLst>
              <a:ext uri="{FF2B5EF4-FFF2-40B4-BE49-F238E27FC236}">
                <a16:creationId xmlns:a16="http://schemas.microsoft.com/office/drawing/2014/main" id="{9F1B4D8F-A649-4FD6-AF52-CD780E5E2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pPr/>
              <a:t>49</a:t>
            </a:fld>
            <a:endParaRPr lang="el-GR" altLang="el-GR">
              <a:latin typeface="Calibri" panose="020F0502020204030204" pitchFamily="34" charset="0"/>
            </a:endParaRPr>
          </a:p>
        </p:txBody>
      </p:sp>
    </p:spTree>
    <p:extLst>
      <p:ext uri="{BB962C8B-B14F-4D97-AF65-F5344CB8AC3E}">
        <p14:creationId xmlns:p14="http://schemas.microsoft.com/office/powerpoint/2010/main" val="94673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Ο ρατσισμός περιλαμβάνει «κοινωνικές πρακτικές διάκρισης [...] και σχέσεις κατάχρησης της εξουσίας από κυρίαρχες ομάδες, οργανισμούς και θεσμούς», οι οποίες βασίζονται «σε κοινωνικά διαδεδομένες και αρνητικά προσανατολισμένες αναπαραστάσεις από ‘Εμάς’ για ‘Αυτούς/</a:t>
            </a:r>
            <a:r>
              <a:rPr lang="el-GR" dirty="0" err="1"/>
              <a:t>ές</a:t>
            </a:r>
            <a:r>
              <a:rPr lang="el-GR" dirty="0"/>
              <a:t>’» (van </a:t>
            </a:r>
            <a:r>
              <a:rPr lang="el-GR" dirty="0" err="1"/>
              <a:t>Dijk</a:t>
            </a:r>
            <a:r>
              <a:rPr lang="el-GR" dirty="0"/>
              <a:t>, 2008: 103). Οι πρακτικές αυτές συνιστούν συχνό φαινόμενο στα δυτικά έθνη-κράτη, όπου ο </a:t>
            </a:r>
            <a:r>
              <a:rPr lang="el-GR" dirty="0" err="1"/>
              <a:t>μονοπολιτισμός</a:t>
            </a:r>
            <a:r>
              <a:rPr lang="el-GR" dirty="0"/>
              <a:t> και η </a:t>
            </a:r>
            <a:r>
              <a:rPr lang="el-GR" dirty="0" err="1"/>
              <a:t>μονογλωσσία</a:t>
            </a:r>
            <a:r>
              <a:rPr lang="el-GR" dirty="0"/>
              <a:t> αποτελούν βασικές παραδοχές (</a:t>
            </a:r>
            <a:r>
              <a:rPr lang="el-GR" dirty="0" err="1"/>
              <a:t>Irvine</a:t>
            </a:r>
            <a:r>
              <a:rPr lang="el-GR" dirty="0"/>
              <a:t> &amp; </a:t>
            </a:r>
            <a:r>
              <a:rPr lang="el-GR" dirty="0" err="1"/>
              <a:t>Gal</a:t>
            </a:r>
            <a:r>
              <a:rPr lang="el-GR" dirty="0"/>
              <a:t>, 2000: 63, </a:t>
            </a:r>
            <a:r>
              <a:rPr lang="el-GR" dirty="0" err="1"/>
              <a:t>Archakis</a:t>
            </a:r>
            <a:r>
              <a:rPr lang="el-GR" dirty="0"/>
              <a:t> 2016). Στις πιο ακραίες και ρητές εκδοχές του, ο ρατσισμός επιδιώκει τον αποκλεισμό του άλλου(βλ. μεταξύ άλλων, </a:t>
            </a:r>
            <a:r>
              <a:rPr lang="el-GR" dirty="0" err="1"/>
              <a:t>Βεντούρα</a:t>
            </a:r>
            <a:r>
              <a:rPr lang="el-GR" dirty="0"/>
              <a:t> 2004). Στις ηπιότερες και καλυμμένες –αλλά όχι λιγότερο επικίνδυνες– εκδοχές του επιδιώκει την αφομοίωση του/της ‘άλλου/ης’.</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a:t>
            </a:fld>
            <a:endParaRPr lang="el-GR"/>
          </a:p>
        </p:txBody>
      </p:sp>
    </p:spTree>
    <p:extLst>
      <p:ext uri="{BB962C8B-B14F-4D97-AF65-F5344CB8AC3E}">
        <p14:creationId xmlns:p14="http://schemas.microsoft.com/office/powerpoint/2010/main" val="1461722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Πάμε να δούμε αναλυτικά τις </a:t>
            </a:r>
            <a:r>
              <a:rPr lang="el-GR" dirty="0" err="1"/>
              <a:t>κειμενικές</a:t>
            </a:r>
            <a:r>
              <a:rPr lang="el-GR" dirty="0"/>
              <a:t> πληροφορίες που περιέχει ο πίνακας εντός της καταχώρησης των </a:t>
            </a:r>
            <a:r>
              <a:rPr lang="el-GR" dirty="0" err="1"/>
              <a:t>κειμένν</a:t>
            </a:r>
            <a:endParaRPr lang="el-GR" dirty="0"/>
          </a:p>
          <a:p>
            <a:endParaRPr lang="el-GR" dirty="0"/>
          </a:p>
          <a:p>
            <a:endParaRPr lang="el-GR" dirty="0"/>
          </a:p>
          <a:p>
            <a:r>
              <a:rPr lang="el-GR" dirty="0"/>
              <a:t>θα συναντήσει υπερκείμενους όρους σχετικούς με τις </a:t>
            </a:r>
            <a:r>
              <a:rPr lang="el-GR" dirty="0" err="1"/>
              <a:t>κειμενικές</a:t>
            </a:r>
            <a:r>
              <a:rPr lang="el-GR" dirty="0"/>
              <a:t> πληροφορίες που έχουμε προσθέσει για τα κείμενα . Θα βρει δηλαδή μπλε λέξεις ή φράσεις για τα περιγραφικά </a:t>
            </a:r>
            <a:r>
              <a:rPr lang="el-GR" dirty="0" err="1"/>
              <a:t>μεταδεδομένα</a:t>
            </a:r>
            <a:r>
              <a:rPr lang="el-GR" dirty="0"/>
              <a:t> των κειμένων (τομέας δημόσιας σφαίρας, πηγή προέλευσης, συγγραφικές πληροφορίες, </a:t>
            </a:r>
            <a:r>
              <a:rPr lang="el-GR" dirty="0" err="1"/>
              <a:t>τροπικότητα</a:t>
            </a:r>
            <a:r>
              <a:rPr lang="el-GR" dirty="0"/>
              <a:t>, αφηγηματικότητα, χιούμορ, </a:t>
            </a:r>
            <a:r>
              <a:rPr lang="el-GR" dirty="0" err="1"/>
              <a:t>κειμενικό</a:t>
            </a:r>
            <a:r>
              <a:rPr lang="el-GR" dirty="0"/>
              <a:t> είδος) και αντίστοιχες φράσεις για την επισημείωση των κειμένων σχετικά με τον εντοπισμό ή όχι υποκατηγοριών ρατσισμού σε αυτά (εντοπισμός ή μη στοιχείων ρατσισμού, (</a:t>
            </a:r>
            <a:r>
              <a:rPr lang="el-GR" dirty="0" err="1"/>
              <a:t>υπο</a:t>
            </a:r>
            <a:r>
              <a:rPr lang="el-GR" dirty="0"/>
              <a:t>)κατηγορίες ρατσισμού). </a:t>
            </a:r>
          </a:p>
          <a:p>
            <a:endParaRPr lang="el-GR" dirty="0"/>
          </a:p>
          <a:p>
            <a:r>
              <a:rPr lang="el-GR" dirty="0"/>
              <a:t>Επιλέγοντας τις </a:t>
            </a:r>
            <a:r>
              <a:rPr lang="el-GR" dirty="0" err="1"/>
              <a:t>κειμενικές</a:t>
            </a:r>
            <a:r>
              <a:rPr lang="el-GR" dirty="0"/>
              <a:t> αυτές πληροφορίες, θα μπορεί να </a:t>
            </a:r>
            <a:r>
              <a:rPr lang="el-GR" dirty="0" err="1"/>
              <a:t>πλοηγηθεί</a:t>
            </a:r>
            <a:r>
              <a:rPr lang="el-GR" dirty="0"/>
              <a:t> στις ποικίλες ταξινομήσεις που έχουμε πραγματοποιήσει στα κείμενα, ανάλογα με τα χαρακτηριστικά τους και τα στοιχεία που προσδιορίζουν τη </a:t>
            </a:r>
            <a:r>
              <a:rPr lang="el-GR" dirty="0" err="1"/>
              <a:t>ρατσιστικότητά</a:t>
            </a:r>
            <a:r>
              <a:rPr lang="el-GR" dirty="0"/>
              <a:t> τους. </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50</a:t>
            </a:fld>
            <a:endParaRPr lang="el-GR"/>
          </a:p>
        </p:txBody>
      </p:sp>
    </p:spTree>
    <p:extLst>
      <p:ext uri="{BB962C8B-B14F-4D97-AF65-F5344CB8AC3E}">
        <p14:creationId xmlns:p14="http://schemas.microsoft.com/office/powerpoint/2010/main" val="3460083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51</a:t>
            </a:fld>
            <a:endParaRPr lang="el-GR"/>
          </a:p>
        </p:txBody>
      </p:sp>
    </p:spTree>
    <p:extLst>
      <p:ext uri="{BB962C8B-B14F-4D97-AF65-F5344CB8AC3E}">
        <p14:creationId xmlns:p14="http://schemas.microsoft.com/office/powerpoint/2010/main" val="1479555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52</a:t>
            </a:fld>
            <a:endParaRPr lang="el-GR"/>
          </a:p>
        </p:txBody>
      </p:sp>
    </p:spTree>
    <p:extLst>
      <p:ext uri="{BB962C8B-B14F-4D97-AF65-F5344CB8AC3E}">
        <p14:creationId xmlns:p14="http://schemas.microsoft.com/office/powerpoint/2010/main" val="2055234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1.	</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53</a:t>
            </a:fld>
            <a:endParaRPr lang="el-GR"/>
          </a:p>
        </p:txBody>
      </p:sp>
    </p:spTree>
    <p:extLst>
      <p:ext uri="{BB962C8B-B14F-4D97-AF65-F5344CB8AC3E}">
        <p14:creationId xmlns:p14="http://schemas.microsoft.com/office/powerpoint/2010/main" val="1412341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1.	</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54</a:t>
            </a:fld>
            <a:endParaRPr lang="el-GR"/>
          </a:p>
        </p:txBody>
      </p:sp>
    </p:spTree>
    <p:extLst>
      <p:ext uri="{BB962C8B-B14F-4D97-AF65-F5344CB8AC3E}">
        <p14:creationId xmlns:p14="http://schemas.microsoft.com/office/powerpoint/2010/main" val="1026419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πεδίο αυτό παρέχονται γενικές πληροφορίες σχετικές με το αν στο κείμενο χρησιμοποιείται ένας σημειωτικός τρόπος για τη μετάδοση των μηνυμάτων (</a:t>
            </a:r>
            <a:r>
              <a:rPr lang="el-GR" dirty="0" err="1"/>
              <a:t>Μονοτροπικό</a:t>
            </a:r>
            <a:r>
              <a:rPr lang="el-GR" dirty="0"/>
              <a:t> κείμενο) ή αν χρησιμοποιείται συνδυασμός σημειωτικών τρόπων (</a:t>
            </a:r>
            <a:r>
              <a:rPr lang="el-GR" dirty="0" err="1"/>
              <a:t>Πολυτροπικό</a:t>
            </a:r>
            <a:r>
              <a:rPr lang="el-GR" dirty="0"/>
              <a:t> κείμενο). </a:t>
            </a:r>
            <a:r>
              <a:rPr lang="el-GR" dirty="0" err="1"/>
              <a:t>Eπίσης</a:t>
            </a:r>
            <a:r>
              <a:rPr lang="el-GR" dirty="0"/>
              <a:t> παρέχονται συγκεκριμένες πληροφορίες σχετικές με το ποιος ή ποιοι είναι οι σημειωτικοί τρόποι που χρησιμοποιούνται (Ήχος, Βίντεο, Γραπτό κείμενο, Εικόνα, Προφορικό κείμενο).</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55</a:t>
            </a:fld>
            <a:endParaRPr lang="el-GR"/>
          </a:p>
        </p:txBody>
      </p:sp>
    </p:spTree>
    <p:extLst>
      <p:ext uri="{BB962C8B-B14F-4D97-AF65-F5344CB8AC3E}">
        <p14:creationId xmlns:p14="http://schemas.microsoft.com/office/powerpoint/2010/main" val="1752358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Ως προς το χιούμορ λάβαμε υπόψη μας τη διάκριση ανάμεσα στον χιουμοριστικό και μη χιουμοριστικό τρόπο, διότι η παρουσία χιούμορ μπορεί να συγκαλύπτει ή να αποσπά την προσοχή από τις ρατσιστικές θέσεις ή απόψεις ενός κειμένου (βλ. </a:t>
            </a:r>
            <a:r>
              <a:rPr lang="el-GR" dirty="0" err="1"/>
              <a:t>Weaver</a:t>
            </a:r>
            <a:r>
              <a:rPr lang="el-GR" dirty="0"/>
              <a:t> 2016, </a:t>
            </a:r>
            <a:r>
              <a:rPr lang="el-GR" dirty="0" err="1"/>
              <a:t>Archakis</a:t>
            </a:r>
            <a:r>
              <a:rPr lang="el-GR" dirty="0"/>
              <a:t> κ.ά. 2018, </a:t>
            </a:r>
            <a:r>
              <a:rPr lang="el-GR" dirty="0" err="1"/>
              <a:t>Archakis</a:t>
            </a:r>
            <a:r>
              <a:rPr lang="el-GR" dirty="0"/>
              <a:t> &amp; </a:t>
            </a:r>
            <a:r>
              <a:rPr lang="el-GR" dirty="0" err="1"/>
              <a:t>Tsakona</a:t>
            </a:r>
            <a:r>
              <a:rPr lang="el-GR" dirty="0"/>
              <a:t> 2019, υπό </a:t>
            </a:r>
            <a:r>
              <a:rPr lang="el-GR" dirty="0" err="1"/>
              <a:t>δημ</a:t>
            </a:r>
            <a:r>
              <a:rPr lang="el-GR" dirty="0"/>
              <a:t>./2021). Ακολουθώντας τους </a:t>
            </a:r>
            <a:r>
              <a:rPr lang="el-GR" dirty="0" err="1"/>
              <a:t>Αρχάκη</a:t>
            </a:r>
            <a:r>
              <a:rPr lang="el-GR" dirty="0"/>
              <a:t> &amp; Τσάκωνα (2020: 566), ο χιουμοριστικός τρόπος καταρχάς «βασίζεται στην ασυμβατότητα (</a:t>
            </a:r>
            <a:r>
              <a:rPr lang="el-GR" dirty="0" err="1"/>
              <a:t>incongruity</a:t>
            </a:r>
            <a:r>
              <a:rPr lang="el-GR" dirty="0"/>
              <a:t>), δηλαδή στην απόκλιση από τη νόρμα ή από μία ευρύτερα αποδεκτή σύμβαση» και </a:t>
            </a:r>
            <a:r>
              <a:rPr lang="el-GR" dirty="0" err="1"/>
              <a:t>στοχοποιεί</a:t>
            </a:r>
            <a:r>
              <a:rPr lang="el-GR" dirty="0"/>
              <a:t> άτομα  «που συμπεριφέρονται με ασύμβατο τρόπο» αποκλίνοντας «από τις προσδοκίες και τα κυρίαρχα νοήματα» (βλ. επίσης </a:t>
            </a:r>
            <a:r>
              <a:rPr lang="el-GR" dirty="0" err="1"/>
              <a:t>Raskin</a:t>
            </a:r>
            <a:r>
              <a:rPr lang="el-GR" dirty="0"/>
              <a:t> 1985, </a:t>
            </a:r>
            <a:r>
              <a:rPr lang="el-GR" dirty="0" err="1"/>
              <a:t>Attardo</a:t>
            </a:r>
            <a:r>
              <a:rPr lang="el-GR" dirty="0"/>
              <a:t> 2001, </a:t>
            </a:r>
            <a:r>
              <a:rPr lang="el-GR" dirty="0" err="1"/>
              <a:t>Billig</a:t>
            </a:r>
            <a:r>
              <a:rPr lang="el-GR" dirty="0"/>
              <a:t> 2005β). Αντίστροφα, θεωρούμε ότι ο μη χιουμοριστικός τρόπος δεν οργανώνεται γύρω από την ασυμβατότητα και την απορρέουσα από αυτήν </a:t>
            </a:r>
            <a:r>
              <a:rPr lang="el-GR" dirty="0" err="1"/>
              <a:t>στοχοποίηση</a:t>
            </a:r>
            <a:r>
              <a:rPr lang="el-GR" dirty="0"/>
              <a:t>.</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56</a:t>
            </a:fld>
            <a:endParaRPr lang="el-GR"/>
          </a:p>
        </p:txBody>
      </p:sp>
    </p:spTree>
    <p:extLst>
      <p:ext uri="{BB962C8B-B14F-4D97-AF65-F5344CB8AC3E}">
        <p14:creationId xmlns:p14="http://schemas.microsoft.com/office/powerpoint/2010/main" val="2363319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σύμφωνα με τους Γεωργακοπούλου &amp; Γούτσο (2011: 63-64) ο λόγος, είτε ο προφορικός είτε ο γραπτός είτε στις ποικίλες διαβαθμίσεις του (π.χ. γραπτό κείμενο με στοιχεία </a:t>
            </a:r>
            <a:r>
              <a:rPr lang="el-GR" dirty="0" err="1"/>
              <a:t>προφορικότητας</a:t>
            </a:r>
            <a:r>
              <a:rPr lang="el-GR" dirty="0"/>
              <a:t>) </a:t>
            </a:r>
            <a:r>
              <a:rPr lang="el-GR" dirty="0" err="1"/>
              <a:t>διέπεται</a:t>
            </a:r>
            <a:r>
              <a:rPr lang="el-GR" dirty="0"/>
              <a:t> από μια θεμελιώδη διάκριση σε δύο τρόπους: τον αφηγηματικό τρόπο και τον μη αφηγηματικό τρόπο. Στον αφηγηματικό τρόπο συμμετέχουν όσα κείμενα αναφέρονται στη </a:t>
            </a:r>
            <a:r>
              <a:rPr lang="el-GR" dirty="0" err="1"/>
              <a:t>στοχευμένη</a:t>
            </a:r>
            <a:r>
              <a:rPr lang="el-GR" dirty="0"/>
              <a:t> ανθρώπινη δράση και, ειδικότερα, στη διαδοχή παρελθοντικών κυρίως γεγονότων. Στο μη αφηγηματικό τρόπο συμμετέχουν όσα κείμενα σκοπεύουν στην ανταλλαγή πληροφοριών και την προώθηση της γνώσης χωρίς να στηρίζονται στην αφήγηση, δηλαδή τα περιγραφικά κείμενα ή αυτά στα οποία αναπτύσσονται πεποιθήσεις και επιχειρήματα (</a:t>
            </a:r>
            <a:r>
              <a:rPr lang="el-GR" dirty="0" err="1"/>
              <a:t>ό.π</a:t>
            </a:r>
            <a:r>
              <a:rPr lang="el-GR" dirty="0"/>
              <a:t>.: 202, βλ. επίσης Αρχάκης 2008: 138). Με δυο λόγια, η αφήγηση αποτελεί τη βάση διάκρισης των κειμένων (Γεωργακοπούλου &amp; Γούτσος 2011: 64)</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57</a:t>
            </a:fld>
            <a:endParaRPr lang="el-GR"/>
          </a:p>
        </p:txBody>
      </p:sp>
    </p:spTree>
    <p:extLst>
      <p:ext uri="{BB962C8B-B14F-4D97-AF65-F5344CB8AC3E}">
        <p14:creationId xmlns:p14="http://schemas.microsoft.com/office/powerpoint/2010/main" val="2095176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Κατηγοριοποιήσαμε τα κείμενα και ως προς το </a:t>
            </a:r>
            <a:r>
              <a:rPr lang="el-GR" dirty="0" err="1"/>
              <a:t>κειμενικό</a:t>
            </a:r>
            <a:r>
              <a:rPr lang="el-GR" dirty="0"/>
              <a:t> τους είδος</a:t>
            </a:r>
          </a:p>
          <a:p>
            <a:endParaRPr lang="el-GR" dirty="0"/>
          </a:p>
          <a:p>
            <a:pPr algn="just">
              <a:spcAft>
                <a:spcPts val="800"/>
              </a:spcAft>
            </a:pPr>
            <a:r>
              <a:rPr lang="el-GR" sz="1200" dirty="0">
                <a:effectLst/>
                <a:highlight>
                  <a:srgbClr val="FFFF00"/>
                </a:highlight>
                <a:latin typeface="Times New Roman" panose="02020603050405020304" pitchFamily="18" charset="0"/>
                <a:ea typeface="Calibri" panose="020F0502020204030204" pitchFamily="34" charset="0"/>
              </a:rPr>
              <a:t>Τα κείμενα εμπίπτουν σε συγκεκριμένες κατηγορίες ή «είδη» (</a:t>
            </a:r>
            <a:r>
              <a:rPr lang="en-US" sz="1200" dirty="0">
                <a:effectLst/>
                <a:highlight>
                  <a:srgbClr val="FFFF00"/>
                </a:highlight>
                <a:latin typeface="Times New Roman" panose="02020603050405020304" pitchFamily="18" charset="0"/>
                <a:ea typeface="Calibri" panose="020F0502020204030204" pitchFamily="34" charset="0"/>
              </a:rPr>
              <a:t>genre</a:t>
            </a:r>
            <a:r>
              <a:rPr lang="el-GR" sz="1200" dirty="0">
                <a:effectLst/>
                <a:highlight>
                  <a:srgbClr val="FFFF00"/>
                </a:highlight>
                <a:latin typeface="Times New Roman" panose="02020603050405020304" pitchFamily="18" charset="0"/>
                <a:ea typeface="Calibri" panose="020F0502020204030204" pitchFamily="34" charset="0"/>
              </a:rPr>
              <a:t>). Οι κατηγορίες των </a:t>
            </a:r>
            <a:r>
              <a:rPr lang="el-GR" sz="1200" dirty="0" err="1">
                <a:effectLst/>
                <a:highlight>
                  <a:srgbClr val="FFFF00"/>
                </a:highlight>
                <a:latin typeface="Times New Roman" panose="02020603050405020304" pitchFamily="18" charset="0"/>
                <a:ea typeface="Calibri" panose="020F0502020204030204" pitchFamily="34" charset="0"/>
              </a:rPr>
              <a:t>κειμενικών</a:t>
            </a:r>
            <a:r>
              <a:rPr lang="el-GR" sz="1200" dirty="0">
                <a:effectLst/>
                <a:highlight>
                  <a:srgbClr val="FFFF00"/>
                </a:highlight>
                <a:latin typeface="Times New Roman" panose="02020603050405020304" pitchFamily="18" charset="0"/>
                <a:ea typeface="Calibri" panose="020F0502020204030204" pitchFamily="34" charset="0"/>
              </a:rPr>
              <a:t> ειδών προσδιορίζονται με βάση τις συμβάσεις σύμφωνα με τις οποίες συγκροτείται το κείμενο. Πιο απλά, ανάλογα με το ποιος/α παράγει ένα κείμενο, σε ποιον/α απευθύνεται το κείμενο αυτό, στο πλαίσιο ποιας κοινωνικής περίστασης έχει παραχθεί και ποιον στόχο εξυπηρετεί χρησιμοποιούνται διαφορετικά εκφραστικά μέσα και διαφορετικό γλωσσικό ύφος, όπως επίσης οργανώνεται με διαφορετικό τρόπο το περιεχόμενο του κειμένου του. Με δυο λόγια, η διάκριση των </a:t>
            </a:r>
            <a:r>
              <a:rPr lang="el-GR" sz="1200" dirty="0" err="1">
                <a:effectLst/>
                <a:highlight>
                  <a:srgbClr val="FFFF00"/>
                </a:highlight>
                <a:latin typeface="Times New Roman" panose="02020603050405020304" pitchFamily="18" charset="0"/>
                <a:ea typeface="Calibri" panose="020F0502020204030204" pitchFamily="34" charset="0"/>
              </a:rPr>
              <a:t>κειμενωνικών</a:t>
            </a:r>
            <a:r>
              <a:rPr lang="el-GR" sz="1200" dirty="0">
                <a:effectLst/>
                <a:highlight>
                  <a:srgbClr val="FFFF00"/>
                </a:highlight>
                <a:latin typeface="Times New Roman" panose="02020603050405020304" pitchFamily="18" charset="0"/>
                <a:ea typeface="Calibri" panose="020F0502020204030204" pitchFamily="34" charset="0"/>
              </a:rPr>
              <a:t> ειδών βασίζεται κυρίως στον ρόλο που καλούνται τα κείμενα να διαδραματίσουν στο κοινωνικό και πολιτισμικό περιβάλλον που εντάσσονται. Ανάμεσα στην πληθώρα των </a:t>
            </a:r>
            <a:r>
              <a:rPr lang="el-GR" sz="1200" dirty="0" err="1">
                <a:effectLst/>
                <a:highlight>
                  <a:srgbClr val="FFFF00"/>
                </a:highlight>
                <a:latin typeface="Times New Roman" panose="02020603050405020304" pitchFamily="18" charset="0"/>
                <a:ea typeface="Calibri" panose="020F0502020204030204" pitchFamily="34" charset="0"/>
              </a:rPr>
              <a:t>κειμενικών</a:t>
            </a:r>
            <a:r>
              <a:rPr lang="el-GR" sz="1200" dirty="0">
                <a:effectLst/>
                <a:highlight>
                  <a:srgbClr val="FFFF00"/>
                </a:highlight>
                <a:latin typeface="Times New Roman" panose="02020603050405020304" pitchFamily="18" charset="0"/>
                <a:ea typeface="Calibri" panose="020F0502020204030204" pitchFamily="34" charset="0"/>
              </a:rPr>
              <a:t> ειδών που συναντούμε καθημερινά μπορούμε να αναφέρουμε τη συνέντευξη, τη διαπροσωπική συνδιάλεξη, τη διαφήμιση, μια τηλεφωνική συνομιλία </a:t>
            </a:r>
            <a:r>
              <a:rPr lang="el-GR" sz="1200" dirty="0" err="1">
                <a:effectLst/>
                <a:highlight>
                  <a:srgbClr val="FFFF00"/>
                </a:highlight>
                <a:latin typeface="Times New Roman" panose="02020603050405020304" pitchFamily="18" charset="0"/>
                <a:ea typeface="Calibri" panose="020F0502020204030204" pitchFamily="34" charset="0"/>
              </a:rPr>
              <a:t>κλπ</a:t>
            </a:r>
            <a:r>
              <a:rPr lang="el-GR" sz="1200" dirty="0">
                <a:effectLst/>
                <a:highlight>
                  <a:srgbClr val="FFFF00"/>
                </a:highlight>
                <a:latin typeface="Times New Roman" panose="02020603050405020304" pitchFamily="18" charset="0"/>
                <a:ea typeface="Calibri" panose="020F0502020204030204" pitchFamily="34" charset="0"/>
              </a:rPr>
              <a:t> </a:t>
            </a:r>
            <a:r>
              <a:rPr lang="el-GR" sz="800" dirty="0">
                <a:effectLst/>
                <a:latin typeface="Times New Roman" panose="02020603050405020304" pitchFamily="18" charset="0"/>
                <a:ea typeface="Calibri" panose="020F0502020204030204" pitchFamily="34" charset="0"/>
              </a:rPr>
              <a:t> </a:t>
            </a:r>
            <a:r>
              <a:rPr lang="el-GR" sz="1200" dirty="0">
                <a:effectLst/>
                <a:highlight>
                  <a:srgbClr val="FFFF00"/>
                </a:highlight>
                <a:latin typeface="Times New Roman" panose="02020603050405020304" pitchFamily="18" charset="0"/>
                <a:ea typeface="Calibri" panose="020F0502020204030204" pitchFamily="34" charset="0"/>
              </a:rPr>
              <a:t>(βλ. </a:t>
            </a:r>
            <a:r>
              <a:rPr lang="el-GR" sz="1200" dirty="0" err="1">
                <a:effectLst/>
                <a:highlight>
                  <a:srgbClr val="FFFF00"/>
                </a:highlight>
                <a:latin typeface="Times New Roman" panose="02020603050405020304" pitchFamily="18" charset="0"/>
                <a:ea typeface="Calibri" panose="020F0502020204030204" pitchFamily="34" charset="0"/>
              </a:rPr>
              <a:t>Μητσικοπούλου</a:t>
            </a:r>
            <a:r>
              <a:rPr lang="el-GR" sz="1200" dirty="0">
                <a:effectLst/>
                <a:highlight>
                  <a:srgbClr val="FFFF00"/>
                </a:highlight>
                <a:latin typeface="Times New Roman" panose="02020603050405020304" pitchFamily="18" charset="0"/>
                <a:ea typeface="Calibri" panose="020F0502020204030204" pitchFamily="34" charset="0"/>
              </a:rPr>
              <a:t> 2000, επίσης </a:t>
            </a:r>
            <a:r>
              <a:rPr lang="el-GR" sz="1200" dirty="0" err="1">
                <a:effectLst/>
                <a:highlight>
                  <a:srgbClr val="FFFF00"/>
                </a:highlight>
                <a:latin typeface="Times New Roman" panose="02020603050405020304" pitchFamily="18" charset="0"/>
                <a:ea typeface="Calibri" panose="020F0502020204030204" pitchFamily="34" charset="0"/>
              </a:rPr>
              <a:t>Γεργακοπούλου</a:t>
            </a:r>
            <a:r>
              <a:rPr lang="el-GR" sz="1200" dirty="0">
                <a:effectLst/>
                <a:highlight>
                  <a:srgbClr val="FFFF00"/>
                </a:highlight>
                <a:latin typeface="Times New Roman" panose="02020603050405020304" pitchFamily="18" charset="0"/>
                <a:ea typeface="Calibri" panose="020F0502020204030204" pitchFamily="34" charset="0"/>
              </a:rPr>
              <a:t> &amp; Γούτσος 2011:51, 59-60). Λαμβάνοντας δε υπόψη μας ότι ο αφηγηματικός ή μη αφηγηματικός τρόπος αποτελεί τη θεμελιώδη διάκριση του λόγου, κατανοούμε ότι τα ποικίλα </a:t>
            </a:r>
            <a:r>
              <a:rPr lang="el-GR" sz="1200" dirty="0" err="1">
                <a:effectLst/>
                <a:highlight>
                  <a:srgbClr val="FFFF00"/>
                </a:highlight>
                <a:latin typeface="Times New Roman" panose="02020603050405020304" pitchFamily="18" charset="0"/>
                <a:ea typeface="Calibri" panose="020F0502020204030204" pitchFamily="34" charset="0"/>
              </a:rPr>
              <a:t>κειμενικά</a:t>
            </a:r>
            <a:r>
              <a:rPr lang="el-GR" sz="1200" dirty="0">
                <a:effectLst/>
                <a:highlight>
                  <a:srgbClr val="FFFF00"/>
                </a:highlight>
                <a:latin typeface="Times New Roman" panose="02020603050405020304" pitchFamily="18" charset="0"/>
                <a:ea typeface="Calibri" panose="020F0502020204030204" pitchFamily="34" charset="0"/>
              </a:rPr>
              <a:t> είδη μπορεί να είναι αφηγηματικά ή μη, δηλαδή για παράδειγμα μια διαφήμιση ως </a:t>
            </a:r>
            <a:r>
              <a:rPr lang="el-GR" sz="1200" dirty="0" err="1">
                <a:effectLst/>
                <a:highlight>
                  <a:srgbClr val="FFFF00"/>
                </a:highlight>
                <a:latin typeface="Times New Roman" panose="02020603050405020304" pitchFamily="18" charset="0"/>
                <a:ea typeface="Calibri" panose="020F0502020204030204" pitchFamily="34" charset="0"/>
              </a:rPr>
              <a:t>κειμενικό</a:t>
            </a:r>
            <a:r>
              <a:rPr lang="el-GR" sz="1200" dirty="0">
                <a:effectLst/>
                <a:highlight>
                  <a:srgbClr val="FFFF00"/>
                </a:highlight>
                <a:latin typeface="Times New Roman" panose="02020603050405020304" pitchFamily="18" charset="0"/>
                <a:ea typeface="Calibri" panose="020F0502020204030204" pitchFamily="34" charset="0"/>
              </a:rPr>
              <a:t> είδος μπορεί να αναφέρεται σε παρελθοντικά γεγονότα και στη διαδοχή τους μπορεί όμως και να περιγράφει απλώς ένα αντικείμενο. Συνεπώς η διάκριση αφηγηματικού μη αφηγηματικού τρόπου θα μπορούσαμε να πούμε ότι είναι υπερκείμενη της διάκρισης των </a:t>
            </a:r>
            <a:r>
              <a:rPr lang="el-GR" sz="1200" dirty="0" err="1">
                <a:effectLst/>
                <a:highlight>
                  <a:srgbClr val="FFFF00"/>
                </a:highlight>
                <a:latin typeface="Times New Roman" panose="02020603050405020304" pitchFamily="18" charset="0"/>
                <a:ea typeface="Calibri" panose="020F0502020204030204" pitchFamily="34" charset="0"/>
              </a:rPr>
              <a:t>κειμενικών</a:t>
            </a:r>
            <a:r>
              <a:rPr lang="el-GR" sz="1200" dirty="0">
                <a:effectLst/>
                <a:highlight>
                  <a:srgbClr val="FFFF00"/>
                </a:highlight>
                <a:latin typeface="Times New Roman" panose="02020603050405020304" pitchFamily="18" charset="0"/>
                <a:ea typeface="Calibri" panose="020F0502020204030204" pitchFamily="34" charset="0"/>
              </a:rPr>
              <a:t> ειδών</a:t>
            </a:r>
            <a:r>
              <a:rPr lang="en-US" sz="1200" dirty="0">
                <a:effectLst/>
                <a:highlight>
                  <a:srgbClr val="FFFF00"/>
                </a:highlight>
                <a:latin typeface="Times New Roman" panose="02020603050405020304" pitchFamily="18" charset="0"/>
                <a:ea typeface="Calibri" panose="020F0502020204030204" pitchFamily="34" charset="0"/>
              </a:rPr>
              <a:t>.</a:t>
            </a:r>
            <a:endParaRPr lang="el-GR"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58</a:t>
            </a:fld>
            <a:endParaRPr lang="el-GR"/>
          </a:p>
        </p:txBody>
      </p:sp>
    </p:spTree>
    <p:extLst>
      <p:ext uri="{BB962C8B-B14F-4D97-AF65-F5344CB8AC3E}">
        <p14:creationId xmlns:p14="http://schemas.microsoft.com/office/powerpoint/2010/main" val="1463576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Μέσω του </a:t>
            </a:r>
            <a:r>
              <a:rPr lang="el-GR" dirty="0" err="1"/>
              <a:t>Wiki</a:t>
            </a:r>
            <a:r>
              <a:rPr lang="el-GR" dirty="0"/>
              <a:t>-TRACE επιδιώκουμε τη διάχυση των αποτελεσμάτων της έρευνάς μας σε επιστημονικό και κοινωνικό επίπεδο. Η ψηφιακή βάση δεδομένων </a:t>
            </a:r>
            <a:r>
              <a:rPr lang="el-GR" dirty="0" err="1"/>
              <a:t>Wiki</a:t>
            </a:r>
            <a:r>
              <a:rPr lang="el-GR" dirty="0"/>
              <a:t>-TRACE είναι ελευθέρα </a:t>
            </a:r>
            <a:r>
              <a:rPr lang="el-GR" dirty="0" err="1"/>
              <a:t>προσβάσιμη</a:t>
            </a:r>
            <a:r>
              <a:rPr lang="el-GR" dirty="0"/>
              <a:t> μέσω του διαδικτύου. Στη βάση  έχει καταχωρηθεί επίσης εκπαιδευτικό υλικό για την καλλιέργεια της κριτικής γλωσσικής επίγνωσης σε θέματα ρευστού ρατσισμού.</a:t>
            </a:r>
          </a:p>
          <a:p>
            <a:pPr algn="just"/>
            <a:r>
              <a:rPr lang="el-GR" dirty="0"/>
              <a:t>Ως εκ τούτου, στο επιστημονικό επίπεδο, τα δεδομένα, τα εργαλεία και οι αναλύσεις μας μπορούν να αξιοποιηθούν και από άλλους/</a:t>
            </a:r>
            <a:r>
              <a:rPr lang="el-GR" dirty="0" err="1"/>
              <a:t>ες</a:t>
            </a:r>
            <a:r>
              <a:rPr lang="el-GR" dirty="0"/>
              <a:t> ερευνητές/</a:t>
            </a:r>
            <a:r>
              <a:rPr lang="el-GR" dirty="0" err="1"/>
              <a:t>τριες</a:t>
            </a:r>
            <a:r>
              <a:rPr lang="el-GR" dirty="0"/>
              <a:t>. </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59</a:t>
            </a:fld>
            <a:endParaRPr lang="el-GR"/>
          </a:p>
        </p:txBody>
      </p:sp>
    </p:spTree>
    <p:extLst>
      <p:ext uri="{BB962C8B-B14F-4D97-AF65-F5344CB8AC3E}">
        <p14:creationId xmlns:p14="http://schemas.microsoft.com/office/powerpoint/2010/main" val="231600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ανθρώπινων δικαιωμάτων λόγω ρατσιστικών πρακτικών οδήγησε, κυρίως μετά από τις ναζιστικές θηριωδίες του δεύτερου Παγκόσμιου Πολέμου,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Στην ευρύτερη διάστασή του, 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μπορεί να γίνει κατανοητός “ως κάθε θεωρία ή/και πρακτική (είτε πολιτική είτε προσωπική) που επιδιώκει να αμφισβητήσει, να μειώσει ή να εξαλείψει τις εκδηλώσεις ρατσισμού στην κοινωνία”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O’Brein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Ειδικότερα, 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αμφισβητεί και αντιμάχεται τις κυρίαρχες σχέσεις εξουσίας και την επιδιωκόμενη εθνική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ομογενοποίηση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επιχειρεί να εγκαταστήσει ο ρατσισμός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a:t>
            </a:fld>
            <a:endParaRPr lang="el-GR"/>
          </a:p>
        </p:txBody>
      </p:sp>
    </p:spTree>
    <p:extLst>
      <p:ext uri="{BB962C8B-B14F-4D97-AF65-F5344CB8AC3E}">
        <p14:creationId xmlns:p14="http://schemas.microsoft.com/office/powerpoint/2010/main" val="3738431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Θα μπορούσαμε λοιπόν γενικότερα να πούμε ότι μέσω του </a:t>
            </a:r>
            <a:r>
              <a:rPr lang="el-GR" dirty="0" err="1"/>
              <a:t>Wiki</a:t>
            </a:r>
            <a:r>
              <a:rPr lang="el-GR" dirty="0"/>
              <a:t>-TRACE επιχειρούμε τη λεγόμενη Ανοικτή Επιστήμη (</a:t>
            </a:r>
            <a:r>
              <a:rPr lang="el-GR" dirty="0" err="1"/>
              <a:t>open</a:t>
            </a:r>
            <a:r>
              <a:rPr lang="el-GR" dirty="0"/>
              <a:t> </a:t>
            </a:r>
            <a:r>
              <a:rPr lang="el-GR" dirty="0" err="1"/>
              <a:t>science</a:t>
            </a:r>
            <a:r>
              <a:rPr lang="el-GR" dirty="0"/>
              <a:t>). Ειδικότερα, το </a:t>
            </a:r>
            <a:r>
              <a:rPr lang="el-GR" dirty="0" err="1"/>
              <a:t>Wiki</a:t>
            </a:r>
            <a:r>
              <a:rPr lang="el-GR" dirty="0"/>
              <a:t>-TRACE απευθύνεται σε ερευνητές/</a:t>
            </a:r>
            <a:r>
              <a:rPr lang="el-GR" dirty="0" err="1"/>
              <a:t>τριες</a:t>
            </a:r>
            <a:r>
              <a:rPr lang="el-GR" dirty="0"/>
              <a:t> από τα πεδία, μεταξύ άλλων,</a:t>
            </a:r>
          </a:p>
          <a:p>
            <a:endParaRPr lang="el-GR" dirty="0"/>
          </a:p>
          <a:p>
            <a:r>
              <a:rPr lang="el-GR" dirty="0"/>
              <a:t>•	της Γλωσσολογίας των Σωμάτων Κειμένων</a:t>
            </a:r>
          </a:p>
          <a:p>
            <a:r>
              <a:rPr lang="el-GR" dirty="0"/>
              <a:t>•	της Κριτικής Ανάλυσης Λόγου</a:t>
            </a:r>
          </a:p>
          <a:p>
            <a:r>
              <a:rPr lang="el-GR" dirty="0"/>
              <a:t>•	της ανάλυσης (</a:t>
            </a:r>
            <a:r>
              <a:rPr lang="el-GR" dirty="0" err="1"/>
              <a:t>αντι</a:t>
            </a:r>
            <a:r>
              <a:rPr lang="el-GR" dirty="0"/>
              <a:t>)ρατσιστικού λόγου,</a:t>
            </a:r>
          </a:p>
          <a:p>
            <a:r>
              <a:rPr lang="el-GR" dirty="0"/>
              <a:t>•	της κοινωνικής κατασκευής μειονοτικών (π.χ. μεταναστευτικών, προσφυγικών) ταυτοτήτων,</a:t>
            </a:r>
          </a:p>
          <a:p>
            <a:r>
              <a:rPr lang="el-GR" dirty="0"/>
              <a:t>•	καθώς και σε όσους/</a:t>
            </a:r>
            <a:r>
              <a:rPr lang="el-GR" dirty="0" err="1"/>
              <a:t>ες</a:t>
            </a:r>
            <a:r>
              <a:rPr lang="el-GR" dirty="0"/>
              <a:t> ασχολούνται με εκπαιδευτικές εφαρμογές στο πλαίσιο του Κριτικού </a:t>
            </a:r>
            <a:r>
              <a:rPr lang="el-GR" dirty="0" err="1"/>
              <a:t>Γραμματισμού</a:t>
            </a:r>
            <a:r>
              <a:rPr lang="el-GR" dirty="0"/>
              <a:t> (</a:t>
            </a:r>
            <a:r>
              <a:rPr lang="el-GR" dirty="0" err="1"/>
              <a:t>Critical</a:t>
            </a:r>
            <a:r>
              <a:rPr lang="el-GR" dirty="0"/>
              <a:t> </a:t>
            </a:r>
            <a:r>
              <a:rPr lang="el-GR" dirty="0" err="1"/>
              <a:t>Literacy</a:t>
            </a:r>
            <a:r>
              <a:rPr lang="el-GR" dirty="0"/>
              <a:t>).</a:t>
            </a:r>
          </a:p>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60</a:t>
            </a:fld>
            <a:endParaRPr lang="el-GR"/>
          </a:p>
        </p:txBody>
      </p:sp>
    </p:spTree>
    <p:extLst>
      <p:ext uri="{BB962C8B-B14F-4D97-AF65-F5344CB8AC3E}">
        <p14:creationId xmlns:p14="http://schemas.microsoft.com/office/powerpoint/2010/main" val="3345020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το </a:t>
            </a:r>
            <a:r>
              <a:rPr lang="el-GR" dirty="0" err="1"/>
              <a:t>Wiki</a:t>
            </a:r>
            <a:r>
              <a:rPr lang="el-GR" dirty="0"/>
              <a:t>-TRACE, επιδιώκει στο κοινωνικό επίπεδο την ευαισθητοποίηση σε θέματα ρατσισμού και ρευστού ρατσισμού και απευθύνεται σε:</a:t>
            </a:r>
          </a:p>
          <a:p>
            <a:endParaRPr lang="el-GR" dirty="0"/>
          </a:p>
          <a:p>
            <a:r>
              <a:rPr lang="el-GR" dirty="0"/>
              <a:t>•	μαθητές/</a:t>
            </a:r>
            <a:r>
              <a:rPr lang="el-GR" dirty="0" err="1"/>
              <a:t>τριες</a:t>
            </a:r>
            <a:r>
              <a:rPr lang="el-GR" dirty="0"/>
              <a:t> και εκπαιδευτικούς στο πλαίσιο της ανάπτυξης του Κριτικού </a:t>
            </a:r>
            <a:r>
              <a:rPr lang="el-GR" dirty="0" err="1"/>
              <a:t>Γραμματισμού</a:t>
            </a:r>
            <a:r>
              <a:rPr lang="el-GR" dirty="0"/>
              <a:t>,</a:t>
            </a:r>
          </a:p>
          <a:p>
            <a:r>
              <a:rPr lang="el-GR" dirty="0"/>
              <a:t>•	μη κυβερνητικές/μη κερδοσκοπικές οργανώσεις, σε κινηματικούς φορείς/συλλογικότητες,</a:t>
            </a:r>
          </a:p>
          <a:p>
            <a:r>
              <a:rPr lang="el-GR" dirty="0"/>
              <a:t>•	 άτομα που οργανώνουν διαφημιστικές καμπάνιες υπέρ των μεταναστών/τριών-προσφύγων/</a:t>
            </a:r>
            <a:r>
              <a:rPr lang="el-GR" dirty="0" err="1"/>
              <a:t>ισσών</a:t>
            </a:r>
            <a:r>
              <a:rPr lang="el-GR" dirty="0"/>
              <a:t>, ώστε να ενημερωθούν και να ευαισθητοποιηθούν για τις περιπτώσεις μη εύκολα ανιχνεύσιμου ρατσισμού,</a:t>
            </a:r>
          </a:p>
          <a:p>
            <a:r>
              <a:rPr lang="el-GR" dirty="0"/>
              <a:t>•	εθελοντές/</a:t>
            </a:r>
            <a:r>
              <a:rPr lang="el-GR" dirty="0" err="1"/>
              <a:t>τριες</a:t>
            </a:r>
            <a:r>
              <a:rPr lang="el-GR" dirty="0"/>
              <a:t> που ενδιαφέρονται για μεταναστευτικά, προσφυγικά και (</a:t>
            </a:r>
            <a:r>
              <a:rPr lang="el-GR" dirty="0" err="1"/>
              <a:t>αντι</a:t>
            </a:r>
            <a:r>
              <a:rPr lang="el-GR" dirty="0"/>
              <a:t>)ρατσιστικά θέματα,</a:t>
            </a:r>
          </a:p>
          <a:p>
            <a:r>
              <a:rPr lang="el-GR" dirty="0"/>
              <a:t>•	άτομα που παρέχουν ψυχολογική και κοινωνική υποστήριξη σε μετανάστες/</a:t>
            </a:r>
            <a:r>
              <a:rPr lang="el-GR" dirty="0" err="1"/>
              <a:t>τριες</a:t>
            </a:r>
            <a:r>
              <a:rPr lang="el-GR" dirty="0"/>
              <a:t>-πρόσφυγες/</a:t>
            </a:r>
            <a:r>
              <a:rPr lang="el-GR" dirty="0" err="1"/>
              <a:t>ισσες</a:t>
            </a:r>
            <a:r>
              <a:rPr lang="el-GR" dirty="0"/>
              <a:t>,</a:t>
            </a:r>
          </a:p>
          <a:p>
            <a:r>
              <a:rPr lang="el-GR" dirty="0"/>
              <a:t>•	διαμορφωτές/</a:t>
            </a:r>
            <a:r>
              <a:rPr lang="el-GR" dirty="0" err="1"/>
              <a:t>τριες</a:t>
            </a:r>
            <a:r>
              <a:rPr lang="el-GR" dirty="0"/>
              <a:t> της κοινής γνώμης, όπως οι δημοσιογράφοι και οι πολιτικοί/</a:t>
            </a:r>
            <a:r>
              <a:rPr lang="el-GR" dirty="0" err="1"/>
              <a:t>ές</a:t>
            </a:r>
            <a:r>
              <a:rPr lang="el-GR" dirty="0"/>
              <a:t> αναλυτές/</a:t>
            </a:r>
            <a:r>
              <a:rPr lang="el-GR" dirty="0" err="1"/>
              <a:t>τριες</a:t>
            </a:r>
            <a:r>
              <a:rPr lang="el-GR" dirty="0"/>
              <a:t>.</a:t>
            </a:r>
          </a:p>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61</a:t>
            </a:fld>
            <a:endParaRPr lang="el-GR"/>
          </a:p>
        </p:txBody>
      </p:sp>
    </p:spTree>
    <p:extLst>
      <p:ext uri="{BB962C8B-B14F-4D97-AF65-F5344CB8AC3E}">
        <p14:creationId xmlns:p14="http://schemas.microsoft.com/office/powerpoint/2010/main" val="2356605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Στην παρούσα ανακοίνωση παρουσιάσαμε την εργαλειοθήκη TRACE, η οποία έχει προκύψει από την κριτική επεξεργασία κειμένων του πρώτου ψηφιακού σώματος ελληνικών αντιρατσιστικών κειμένων για μεταναστευτικούς και προσφυγικούς πληθυσμούς. Από τη διαδικασία της επεξεργασίας αναδείχθηκε ότι οι </a:t>
            </a:r>
            <a:r>
              <a:rPr lang="el-GR"/>
              <a:t>ρατσιστικές θέσεις </a:t>
            </a:r>
            <a:r>
              <a:rPr lang="el-GR" dirty="0"/>
              <a:t>εμφιλοχωρούν στα αντιρατσιστικά κείμενα μέσω της διάκρισης και της αφομοίωσης, και ειδικότερα μέσω 3 υποκατηγοριών διάκρισης και 2 υποκατηγοριών αφομοίωσης. Λαμβάνοντας υπόψη τα πορίσματα της επεξεργασίας, διαμορφώσαμε την εργαλειοθήκη, η οποία περιλαμβάνει κατάλληλα εργαλεία για την ανίχνευση των 5 υποκατηγοριών ρατσισμού.</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62</a:t>
            </a:fld>
            <a:endParaRPr lang="el-GR"/>
          </a:p>
        </p:txBody>
      </p:sp>
    </p:spTree>
    <p:extLst>
      <p:ext uri="{BB962C8B-B14F-4D97-AF65-F5344CB8AC3E}">
        <p14:creationId xmlns:p14="http://schemas.microsoft.com/office/powerpoint/2010/main" val="1093969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Κατόπιν, πραγματοποιήσαμε την εφαρμογή των εργαλείων αυτών στο σύνολο των δεδομένων μας. Αυτό είχε ως αποτέλεσμα το σώμα κειμένων που διαμορφώσαμε να είναι </a:t>
            </a:r>
            <a:r>
              <a:rPr lang="el-GR" dirty="0" err="1"/>
              <a:t>επισημειωμένο</a:t>
            </a:r>
            <a:r>
              <a:rPr lang="el-GR" dirty="0"/>
              <a:t> ως προς τις υποκατηγορίες του ρατσισμού που εντοπίζονται σε κάθε κείμενο. Η εργαλειοθήκη και το </a:t>
            </a:r>
            <a:r>
              <a:rPr lang="el-GR" dirty="0" err="1"/>
              <a:t>επισημειωμένο</a:t>
            </a:r>
            <a:r>
              <a:rPr lang="el-GR" dirty="0"/>
              <a:t> σώμα ελληνικών αντιρατσιστικών κειμένων έχουν καταχωρηθεί στην ψηφιακή βάση </a:t>
            </a:r>
            <a:r>
              <a:rPr lang="en-US" dirty="0"/>
              <a:t>Wiki-TRACE </a:t>
            </a:r>
            <a:r>
              <a:rPr lang="el-GR" dirty="0"/>
              <a:t>και είναι διαθέσιμα στην επιστημονική κοινότητα και το ευρύ κοινό.</a:t>
            </a: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63</a:t>
            </a:fld>
            <a:endParaRPr lang="el-GR"/>
          </a:p>
        </p:txBody>
      </p:sp>
    </p:spTree>
    <p:extLst>
      <p:ext uri="{BB962C8B-B14F-4D97-AF65-F5344CB8AC3E}">
        <p14:creationId xmlns:p14="http://schemas.microsoft.com/office/powerpoint/2010/main" val="3985745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64</a:t>
            </a:fld>
            <a:endParaRPr lang="el-GR"/>
          </a:p>
        </p:txBody>
      </p:sp>
    </p:spTree>
    <p:extLst>
      <p:ext uri="{BB962C8B-B14F-4D97-AF65-F5344CB8AC3E}">
        <p14:creationId xmlns:p14="http://schemas.microsoft.com/office/powerpoint/2010/main" val="3402750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65</a:t>
            </a:fld>
            <a:endParaRPr lang="el-GR"/>
          </a:p>
        </p:txBody>
      </p:sp>
    </p:spTree>
    <p:extLst>
      <p:ext uri="{BB962C8B-B14F-4D97-AF65-F5344CB8AC3E}">
        <p14:creationId xmlns:p14="http://schemas.microsoft.com/office/powerpoint/2010/main" val="28112783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66</a:t>
            </a:fld>
            <a:endParaRPr lang="el-GR"/>
          </a:p>
        </p:txBody>
      </p:sp>
    </p:spTree>
    <p:extLst>
      <p:ext uri="{BB962C8B-B14F-4D97-AF65-F5344CB8AC3E}">
        <p14:creationId xmlns:p14="http://schemas.microsoft.com/office/powerpoint/2010/main" val="29930075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67</a:t>
            </a:fld>
            <a:endParaRPr lang="el-GR"/>
          </a:p>
        </p:txBody>
      </p:sp>
    </p:spTree>
    <p:extLst>
      <p:ext uri="{BB962C8B-B14F-4D97-AF65-F5344CB8AC3E}">
        <p14:creationId xmlns:p14="http://schemas.microsoft.com/office/powerpoint/2010/main" val="36836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η απήχηση των αντιρατσιστικών αντιλήψεων οδήγησε στη συγκαλυμμένη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)παραγωγή ρατσιστικών προκαταλήψεων. Στο πλαίσιο αυτό, παρατηρείται η μετάβαση από την παραδοσιακή μορφή του ρατσισμού, δηλαδή του απροκάλυπτου μίσους που είναι συνειδητά ενταγμένο στη δημόσια σφαίρα, σε μια ήπια, ανοιχτή σε πολλαπλές αναγνώσεις, και άρα αμφίσημη μορφή ρατσισμού. Ειδικότερα, ο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 κάνει λόγο για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ρευστό ρατσισμό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liquid racism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 οποίος προκύπτει από τη συνύπαρξη ρατσιστικών και αντιρατσιστικών θέσεων και προθέσεων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Με άλλα λόγια, κείμενα με φαινομενική αντιρατσιστική στόχευση είναι δυνατό να εμπερικλείουν ρατσιστικές αντιλήψεις που συνδέονται άμεσα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O’Brein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510·</a:t>
            </a:r>
            <a:r>
              <a:rPr lang="el-GR" sz="1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42-43). Όπως επισημαίνει 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pPr>
                <a:defRPr/>
              </a:pPr>
              <a:t>7</a:t>
            </a:fld>
            <a:endParaRPr lang="el-GR"/>
          </a:p>
        </p:txBody>
      </p:sp>
    </p:spTree>
    <p:extLst>
      <p:ext uri="{BB962C8B-B14F-4D97-AF65-F5344CB8AC3E}">
        <p14:creationId xmlns:p14="http://schemas.microsoft.com/office/powerpoint/2010/main" val="379484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Ένα σώμα κειμένων αποτελεί μια συστηματική συλλογή μεγάλου όγκου γλωσσικών δεδομένων. Τα δεδομένα αυτά είναι </a:t>
            </a:r>
            <a:r>
              <a:rPr lang="el-GR" altLang="el-GR" dirty="0" err="1"/>
              <a:t>κειμενικά</a:t>
            </a:r>
            <a:r>
              <a:rPr lang="el-GR" altLang="el-GR" dirty="0"/>
              <a:t>, πρόκειται δηλαδή για ολόκληρα κείμενα ή τμήματα κειμένων. Επίσης είναι αυθεντικά, δηλαδή έχουν δημιουργηθεί από ομιλητές/</a:t>
            </a:r>
            <a:r>
              <a:rPr lang="el-GR" altLang="el-GR" dirty="0" err="1"/>
              <a:t>τριες</a:t>
            </a:r>
            <a:r>
              <a:rPr lang="el-GR" altLang="el-GR" dirty="0"/>
              <a:t> ή γράφοντες/ γράφουσες σε συγκεκριμένες κοινωνικές επικοινωνιακές περιστάσεις.</a:t>
            </a:r>
            <a:r>
              <a:rPr lang="el-GR" sz="1800" dirty="0">
                <a:effectLst/>
                <a:latin typeface="Times New Roman" panose="02020603050405020304" pitchFamily="18" charset="0"/>
                <a:ea typeface="Calibri" panose="020F0502020204030204" pitchFamily="34" charset="0"/>
              </a:rPr>
              <a:t> δεν προέρχονται από συνεντεύξεις, συμπλήρωση ερωτηματολογίων ή άλλες μεθόδους στο πλαίσιο μιας γλωσσολογικής έρευνας με συγκεκριμένη στόχευση</a:t>
            </a:r>
            <a:r>
              <a:rPr lang="el-GR" altLang="el-GR" dirty="0"/>
              <a:t> Είναι δε αποθηκευμένα σε ηλεκτρονική μορφή με τρόπο ώστε να ανακαλούνται με ταχύτητα και ακρίβεια.</a:t>
            </a:r>
          </a:p>
          <a:p>
            <a:pPr eaLnBrk="1" hangingPunct="1">
              <a:spcBef>
                <a:spcPct val="0"/>
              </a:spcBef>
            </a:pPr>
            <a:endParaRPr lang="el-GR" altLang="el-GR" dirty="0"/>
          </a:p>
          <a:p>
            <a:pPr eaLnBrk="1" hangingPunct="1">
              <a:spcBef>
                <a:spcPct val="0"/>
              </a:spcBef>
            </a:pPr>
            <a:r>
              <a:rPr lang="el-GR" altLang="el-GR" dirty="0"/>
              <a:t>Για τη συλλογή των δεδομένων, ο/η ερευνητής/</a:t>
            </a:r>
            <a:r>
              <a:rPr lang="el-GR" altLang="el-GR" dirty="0" err="1"/>
              <a:t>τρια</a:t>
            </a:r>
            <a:r>
              <a:rPr lang="el-GR" altLang="el-GR" dirty="0"/>
              <a:t> θέτει τα κριτήρια δημιουργίας του σώματος κειμένων, βάσει των ερευνητικών ερωτημάτων που επιχειρεί να απαντήσει. Ανάλογα λοιπόν με τα κριτήρια που θέτει ο ερευνητής για τη συλλογή των δεδομένων του, τα σώματα διακρίνονται σε διάφορα είδη. ‘</a:t>
            </a:r>
            <a:r>
              <a:rPr lang="el-GR" altLang="el-GR" dirty="0" err="1"/>
              <a:t>Ετσι</a:t>
            </a:r>
            <a:r>
              <a:rPr lang="el-GR" altLang="el-GR" dirty="0"/>
              <a:t> βάση το χαρακτηριστικό της γλώσσας των δεδομένων, τα σώματα διακρίνονται σε μονόγλωσσα, αν περιλαμβάνουν κείμενα σε μία μόνο γλώσσα, και πολύγλωσσα. Βέβαια, ένα μονόγλωσσο σώμα κειμένων μπορεί να περιλαμβάνει μερικές λέξεις, προτάσεις ή μικρά αποσπάσματα από άλλη γλώσσα.</a:t>
            </a:r>
          </a:p>
          <a:p>
            <a:pPr eaLnBrk="1" hangingPunct="1">
              <a:spcBef>
                <a:spcPct val="0"/>
              </a:spcBef>
            </a:pPr>
            <a:endParaRPr lang="el-GR" altLang="el-GR" dirty="0"/>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8</a:t>
            </a:fld>
            <a:endParaRPr lang="el-GR" altLang="el-GR">
              <a:latin typeface="Calibri" panose="020F0502020204030204" pitchFamily="34" charset="0"/>
            </a:endParaRPr>
          </a:p>
        </p:txBody>
      </p:sp>
    </p:spTree>
    <p:extLst>
      <p:ext uri="{BB962C8B-B14F-4D97-AF65-F5344CB8AC3E}">
        <p14:creationId xmlns:p14="http://schemas.microsoft.com/office/powerpoint/2010/main" val="261602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a:extLst>
              <a:ext uri="{FF2B5EF4-FFF2-40B4-BE49-F238E27FC236}">
                <a16:creationId xmlns:a16="http://schemas.microsoft.com/office/drawing/2014/main" id="{1D1F75AF-C70D-4438-B0E1-7379B2F1A0B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a:extLst>
              <a:ext uri="{FF2B5EF4-FFF2-40B4-BE49-F238E27FC236}">
                <a16:creationId xmlns:a16="http://schemas.microsoft.com/office/drawing/2014/main" id="{83E5BA1F-2A47-4201-9016-B51EA356E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Παράλληλα, τα σώματα κειμένων διακρίνονται σε γενικά σώματα κειμένων και ειδικά ή εξειδικευμένα σώματα κειμένων. Τα γενικά σώματα κειμένων περιλαμβάνουν ένα ευρύ φάσμα </a:t>
            </a:r>
            <a:r>
              <a:rPr lang="el-GR" altLang="el-GR" dirty="0" err="1"/>
              <a:t>κειμενικών</a:t>
            </a:r>
            <a:r>
              <a:rPr lang="el-GR" altLang="el-GR" dirty="0"/>
              <a:t> ειδών από ποικίλες πηγές και έχουν ως στόχο να προσφέρουν στοιχεία για μια γλώσσα στο σύνολό της. Αντίθετα, τα εξειδικευμένα σώματα κειμένων περιλαμβάνουν δεδομένα από μια γεωγραφική ή κοινωνική ποικιλία της γλώσσας, από ένα μέσο (π.χ. ηλεκτρονική επικοινωνία) ή από ένα πεδίο (όρος που αναφέρεται στο σχετικά με τι γίνεται λόγος στο κείμενο, π.χ. οικονομικά, προσφυγικό-μεταναστευτικό).</a:t>
            </a:r>
          </a:p>
        </p:txBody>
      </p:sp>
      <p:sp>
        <p:nvSpPr>
          <p:cNvPr id="18436" name="Θέση αριθμού διαφάνειας 3">
            <a:extLst>
              <a:ext uri="{FF2B5EF4-FFF2-40B4-BE49-F238E27FC236}">
                <a16:creationId xmlns:a16="http://schemas.microsoft.com/office/drawing/2014/main" id="{74B342A9-746B-4F71-A94E-4568BDF76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pPr/>
              <a:t>9</a:t>
            </a:fld>
            <a:endParaRPr lang="el-GR" altLang="el-GR">
              <a:latin typeface="Calibri" panose="020F0502020204030204" pitchFamily="34" charset="0"/>
            </a:endParaRPr>
          </a:p>
        </p:txBody>
      </p:sp>
    </p:spTree>
    <p:extLst>
      <p:ext uri="{BB962C8B-B14F-4D97-AF65-F5344CB8AC3E}">
        <p14:creationId xmlns:p14="http://schemas.microsoft.com/office/powerpoint/2010/main" val="175576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Ορθογώνιο 23"/>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24"/>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25"/>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Ορθογώνιο 26"/>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Στρογγυλεμένο ορθογώνιο 29"/>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Στρογγυλεμένο ορθογώνιο 30"/>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Ορθογώνιο 6"/>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Ορθογώνιο 9"/>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Ορθογώνιο 10"/>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Ορθογώνιο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Τίτλος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l-GR" dirty="0"/>
              <a:t>Στυλ κύριου τίτλου</a:t>
            </a:r>
            <a:endParaRPr lang="en-US" dirty="0"/>
          </a:p>
        </p:txBody>
      </p:sp>
      <p:sp>
        <p:nvSpPr>
          <p:cNvPr id="9" name="Υπότιτλος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17" name="Θέση ημερομηνίας 27"/>
          <p:cNvSpPr>
            <a:spLocks noGrp="1"/>
          </p:cNvSpPr>
          <p:nvPr>
            <p:ph type="dt" sz="half" idx="10"/>
          </p:nvPr>
        </p:nvSpPr>
        <p:spPr>
          <a:xfrm>
            <a:off x="8940800" y="4206875"/>
            <a:ext cx="1280584" cy="457200"/>
          </a:xfrm>
        </p:spPr>
        <p:txBody>
          <a:bodyPr/>
          <a:lstStyle>
            <a:lvl1pPr>
              <a:defRPr/>
            </a:lvl1pPr>
          </a:lstStyle>
          <a:p>
            <a:pPr>
              <a:defRPr/>
            </a:pPr>
            <a:fld id="{446AE681-DE05-4D2D-8085-1A6E3826AF8F}" type="datetimeFigureOut">
              <a:rPr lang="el-GR"/>
              <a:pPr>
                <a:defRPr/>
              </a:pPr>
              <a:t>7/12/2023</a:t>
            </a:fld>
            <a:endParaRPr lang="el-GR"/>
          </a:p>
        </p:txBody>
      </p:sp>
      <p:sp>
        <p:nvSpPr>
          <p:cNvPr id="18" name="Θέση υποσέλιδου 16"/>
          <p:cNvSpPr>
            <a:spLocks noGrp="1"/>
          </p:cNvSpPr>
          <p:nvPr>
            <p:ph type="ftr" sz="quarter" idx="11"/>
          </p:nvPr>
        </p:nvSpPr>
        <p:spPr>
          <a:xfrm>
            <a:off x="7213600" y="4205288"/>
            <a:ext cx="1727200" cy="457200"/>
          </a:xfrm>
        </p:spPr>
        <p:txBody>
          <a:bodyPr/>
          <a:lstStyle>
            <a:lvl1pPr>
              <a:defRPr/>
            </a:lvl1pPr>
          </a:lstStyle>
          <a:p>
            <a:pPr>
              <a:defRPr/>
            </a:pPr>
            <a:endParaRPr lang="el-GR"/>
          </a:p>
        </p:txBody>
      </p:sp>
      <p:sp>
        <p:nvSpPr>
          <p:cNvPr id="19" name="Θέση αριθμού διαφάνειας 28"/>
          <p:cNvSpPr>
            <a:spLocks noGrp="1"/>
          </p:cNvSpPr>
          <p:nvPr>
            <p:ph type="sldNum" sz="quarter" idx="12"/>
          </p:nvPr>
        </p:nvSpPr>
        <p:spPr>
          <a:xfrm>
            <a:off x="11093451" y="1589"/>
            <a:ext cx="996949" cy="365125"/>
          </a:xfrm>
        </p:spPr>
        <p:txBody>
          <a:bodyPr/>
          <a:lstStyle>
            <a:lvl1pPr algn="r">
              <a:defRPr sz="1800" smtClean="0">
                <a:solidFill>
                  <a:schemeClr val="bg1"/>
                </a:solidFill>
              </a:defRPr>
            </a:lvl1pPr>
          </a:lstStyle>
          <a:p>
            <a:pPr>
              <a:defRPr/>
            </a:pPr>
            <a:fld id="{0D4E40B8-DE7B-45BE-8E8C-4AD4111C034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4BDF2851-AA12-4A69-BDE0-25EE41E3D0B7}" type="datetimeFigureOut">
              <a:rPr lang="el-GR"/>
              <a:pPr>
                <a:defRPr/>
              </a:pPr>
              <a:t>7/12/2023</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5C748D32-7996-4291-B79C-BCFA970F6D9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042400" y="1143000"/>
            <a:ext cx="2540000" cy="5486400"/>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609600" y="1143000"/>
            <a:ext cx="8331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84E1EB20-3D55-4DE6-8615-B5FFE4A324A6}" type="datetimeFigureOut">
              <a:rPr lang="el-GR"/>
              <a:pPr>
                <a:defRPr/>
              </a:pPr>
              <a:t>7/12/2023</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9E1A068C-F0ED-48F3-92FD-128D63ACB22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648072"/>
          </a:xfrm>
        </p:spPr>
        <p:txBody>
          <a:bodyPr/>
          <a:lstStyle>
            <a:lvl1pPr>
              <a:defRPr sz="3200"/>
            </a:lvl1pPr>
          </a:lstStyle>
          <a:p>
            <a:r>
              <a:rPr lang="el-GR" dirty="0"/>
              <a:t>Στυλ κύριου τίτλου</a:t>
            </a:r>
            <a:endParaRPr lang="en-US" dirty="0"/>
          </a:p>
        </p:txBody>
      </p:sp>
      <p:sp>
        <p:nvSpPr>
          <p:cNvPr id="3" name="Θέση περιεχομένου 2"/>
          <p:cNvSpPr>
            <a:spLocks noGrp="1"/>
          </p:cNvSpPr>
          <p:nvPr>
            <p:ph idx="1"/>
          </p:nvPr>
        </p:nvSpPr>
        <p:spPr>
          <a:xfrm>
            <a:off x="191344" y="1412776"/>
            <a:ext cx="11809312" cy="5161062"/>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a:t>Στυλ κύριου τίτλου</a:t>
            </a:r>
            <a:endParaRPr lang="en-US"/>
          </a:p>
        </p:txBody>
      </p:sp>
      <p:sp>
        <p:nvSpPr>
          <p:cNvPr id="3" name="Θέση κειμένου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p>
        </p:txBody>
      </p:sp>
      <p:sp>
        <p:nvSpPr>
          <p:cNvPr id="4" name="Θέση ημερομηνίας 13"/>
          <p:cNvSpPr>
            <a:spLocks noGrp="1"/>
          </p:cNvSpPr>
          <p:nvPr>
            <p:ph type="dt" sz="half" idx="10"/>
          </p:nvPr>
        </p:nvSpPr>
        <p:spPr/>
        <p:txBody>
          <a:bodyPr/>
          <a:lstStyle>
            <a:lvl1pPr>
              <a:defRPr/>
            </a:lvl1pPr>
          </a:lstStyle>
          <a:p>
            <a:pPr>
              <a:defRPr/>
            </a:pPr>
            <a:fld id="{9A6D5BF3-3427-483B-9CAA-FD06D7504519}" type="datetimeFigureOut">
              <a:rPr lang="el-GR"/>
              <a:pPr>
                <a:defRPr/>
              </a:pPr>
              <a:t>7/12/2023</a:t>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7B8A362B-BB1D-4B5E-8A1A-7408931763F3}"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7DD8C98C-03E6-4A70-AB16-5B053719DDFC}" type="datetimeFigureOut">
              <a:rPr lang="el-GR"/>
              <a:pPr>
                <a:defRPr/>
              </a:pPr>
              <a:t>7/12/2023</a:t>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69583C98-0184-4489-AE11-51BFBA2260A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8000" y="1143000"/>
            <a:ext cx="11176000" cy="1069848"/>
          </a:xfrm>
        </p:spPr>
        <p:txBody>
          <a:bodyPr/>
          <a:lstStyle>
            <a:lvl1pPr>
              <a:defRPr sz="4000" b="0" i="0" cap="none" baseline="0"/>
            </a:lvl1pPr>
          </a:lstStyle>
          <a:p>
            <a:r>
              <a:rPr lang="el-GR"/>
              <a:t>Στυλ κύριου τίτλου</a:t>
            </a:r>
            <a:endParaRPr lang="en-US"/>
          </a:p>
        </p:txBody>
      </p:sp>
      <p:sp>
        <p:nvSpPr>
          <p:cNvPr id="3" name="Θέση κειμένου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p>
        </p:txBody>
      </p:sp>
      <p:sp>
        <p:nvSpPr>
          <p:cNvPr id="4" name="Θέση κειμένου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p>
        </p:txBody>
      </p:sp>
      <p:sp>
        <p:nvSpPr>
          <p:cNvPr id="5" name="Θέση περιεχομένου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περιεχομένου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25"/>
          <p:cNvSpPr>
            <a:spLocks noGrp="1"/>
          </p:cNvSpPr>
          <p:nvPr>
            <p:ph type="dt" sz="half" idx="10"/>
          </p:nvPr>
        </p:nvSpPr>
        <p:spPr/>
        <p:txBody>
          <a:bodyPr rtlCol="0"/>
          <a:lstStyle>
            <a:lvl1pPr>
              <a:defRPr/>
            </a:lvl1pPr>
          </a:lstStyle>
          <a:p>
            <a:pPr>
              <a:defRPr/>
            </a:pPr>
            <a:fld id="{B4E58D1A-D269-45E3-8050-252688552324}" type="datetimeFigureOut">
              <a:rPr lang="el-GR"/>
              <a:pPr>
                <a:defRPr/>
              </a:pPr>
              <a:t>7/12/2023</a:t>
            </a:fld>
            <a:endParaRPr lang="el-GR"/>
          </a:p>
        </p:txBody>
      </p:sp>
      <p:sp>
        <p:nvSpPr>
          <p:cNvPr id="8" name="Θέση αριθμού διαφάνειας 26"/>
          <p:cNvSpPr>
            <a:spLocks noGrp="1"/>
          </p:cNvSpPr>
          <p:nvPr>
            <p:ph type="sldNum" sz="quarter" idx="11"/>
          </p:nvPr>
        </p:nvSpPr>
        <p:spPr/>
        <p:txBody>
          <a:bodyPr rtlCol="0"/>
          <a:lstStyle>
            <a:lvl1pPr>
              <a:defRPr/>
            </a:lvl1pPr>
          </a:lstStyle>
          <a:p>
            <a:pPr>
              <a:defRPr/>
            </a:pPr>
            <a:fld id="{60DAB582-5D8C-4A62-AAB6-90AC0CC7337B}" type="slidenum">
              <a:rPr lang="el-GR"/>
              <a:pPr>
                <a:defRPr/>
              </a:pPr>
              <a:t>‹#›</a:t>
            </a:fld>
            <a:endParaRPr lang="el-GR"/>
          </a:p>
        </p:txBody>
      </p:sp>
      <p:sp>
        <p:nvSpPr>
          <p:cNvPr id="9" name="Θέση υποσέλιδου 27"/>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lvl1pPr>
              <a:defRPr/>
            </a:lvl1pPr>
          </a:lstStyle>
          <a:p>
            <a:pPr>
              <a:defRPr/>
            </a:pPr>
            <a:fld id="{917642AA-8271-4F85-B129-DD2A91098752}" type="slidenum">
              <a:rPr lang="el-GR"/>
              <a:pPr>
                <a:defRPr/>
              </a:pPr>
              <a:t>‹#›</a:t>
            </a:fld>
            <a:endParaRPr lang="el-GR"/>
          </a:p>
        </p:txBody>
      </p:sp>
      <p:sp>
        <p:nvSpPr>
          <p:cNvPr id="6" name="Τίτλος 1">
            <a:extLst>
              <a:ext uri="{FF2B5EF4-FFF2-40B4-BE49-F238E27FC236}">
                <a16:creationId xmlns:a16="http://schemas.microsoft.com/office/drawing/2014/main" id="{3D566C0B-3086-427E-9396-783D4EBB203D}"/>
              </a:ext>
            </a:extLst>
          </p:cNvPr>
          <p:cNvSpPr>
            <a:spLocks noGrp="1"/>
          </p:cNvSpPr>
          <p:nvPr>
            <p:ph type="title"/>
          </p:nvPr>
        </p:nvSpPr>
        <p:spPr>
          <a:xfrm>
            <a:off x="609600" y="620688"/>
            <a:ext cx="10972800" cy="648072"/>
          </a:xfrm>
        </p:spPr>
        <p:txBody>
          <a:bodyPr/>
          <a:lstStyle/>
          <a:p>
            <a:r>
              <a:rPr lang="el-GR" dirty="0"/>
              <a:t>Στυλ κύριου τίτλου</a:t>
            </a:r>
            <a:endParaRPr lang="en-US" dirty="0"/>
          </a:p>
        </p:txBody>
      </p:sp>
      <p:sp>
        <p:nvSpPr>
          <p:cNvPr id="7" name="Θέση περιεχομένου 2">
            <a:extLst>
              <a:ext uri="{FF2B5EF4-FFF2-40B4-BE49-F238E27FC236}">
                <a16:creationId xmlns:a16="http://schemas.microsoft.com/office/drawing/2014/main" id="{56E0989C-2011-4032-8C74-D873145ADA59}"/>
              </a:ext>
            </a:extLst>
          </p:cNvPr>
          <p:cNvSpPr>
            <a:spLocks noGrp="1"/>
          </p:cNvSpPr>
          <p:nvPr>
            <p:ph idx="1"/>
          </p:nvPr>
        </p:nvSpPr>
        <p:spPr>
          <a:xfrm>
            <a:off x="609600" y="2249488"/>
            <a:ext cx="10972800" cy="4324350"/>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45541916-3DD7-4F48-82FB-780EB296F0CD}" type="datetimeFigureOut">
              <a:rPr lang="el-GR"/>
              <a:pPr>
                <a:defRPr/>
              </a:pPr>
              <a:t>7/12/2023</a:t>
            </a:fld>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22"/>
          <p:cNvSpPr>
            <a:spLocks noGrp="1"/>
          </p:cNvSpPr>
          <p:nvPr>
            <p:ph type="sldNum" sz="quarter" idx="12"/>
          </p:nvPr>
        </p:nvSpPr>
        <p:spPr/>
        <p:txBody>
          <a:bodyPr/>
          <a:lstStyle>
            <a:lvl1pPr>
              <a:defRPr/>
            </a:lvl1pPr>
          </a:lstStyle>
          <a:p>
            <a:pPr>
              <a:defRPr/>
            </a:pPr>
            <a:fld id="{99FF6F22-DB31-420C-B9FD-ED2FA2DA3A2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37995" y="1101970"/>
            <a:ext cx="4511040" cy="877824"/>
          </a:xfrm>
        </p:spPr>
        <p:txBody>
          <a:bodyPr anchor="b"/>
          <a:lstStyle>
            <a:lvl1pPr algn="l">
              <a:buNone/>
              <a:defRPr sz="1800" b="1"/>
            </a:lvl1pPr>
          </a:lstStyle>
          <a:p>
            <a:r>
              <a:rPr lang="el-GR"/>
              <a:t>Στυλ κύριου τίτλου</a:t>
            </a:r>
            <a:endParaRPr lang="en-US"/>
          </a:p>
        </p:txBody>
      </p:sp>
      <p:sp>
        <p:nvSpPr>
          <p:cNvPr id="3" name="Θέση κειμένου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a:t>Στυλ υποδείγματος κειμένου</a:t>
            </a:r>
          </a:p>
        </p:txBody>
      </p:sp>
      <p:sp>
        <p:nvSpPr>
          <p:cNvPr id="4" name="Θέση περιεχομένου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845DEA74-E81E-45A1-80C5-AC24DF5D9FB9}" type="datetimeFigureOut">
              <a:rPr lang="el-GR"/>
              <a:pPr>
                <a:defRPr/>
              </a:pPr>
              <a:t>7/12/2023</a:t>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B385B4D0-CC66-40F4-828E-F0597575FB7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l-GR"/>
              <a:t>Στυλ κύριου τίτλου</a:t>
            </a:r>
            <a:endParaRPr lang="en-US"/>
          </a:p>
        </p:txBody>
      </p:sp>
      <p:sp>
        <p:nvSpPr>
          <p:cNvPr id="3" name="Θέση εικόνας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Θέση κειμένου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a:t>Στυλ υποδείγματος κειμένου</a:t>
            </a:r>
          </a:p>
        </p:txBody>
      </p:sp>
      <p:sp>
        <p:nvSpPr>
          <p:cNvPr id="5" name="Θέση ημερομηνίας 13"/>
          <p:cNvSpPr>
            <a:spLocks noGrp="1"/>
          </p:cNvSpPr>
          <p:nvPr>
            <p:ph type="dt" sz="half" idx="10"/>
          </p:nvPr>
        </p:nvSpPr>
        <p:spPr/>
        <p:txBody>
          <a:bodyPr/>
          <a:lstStyle>
            <a:lvl1pPr>
              <a:defRPr/>
            </a:lvl1pPr>
          </a:lstStyle>
          <a:p>
            <a:pPr>
              <a:defRPr/>
            </a:pPr>
            <a:fld id="{7C2B2ECE-A9F3-4C9C-BD68-E50121D0FE66}" type="datetimeFigureOut">
              <a:rPr lang="el-GR"/>
              <a:pPr>
                <a:defRPr/>
              </a:pPr>
              <a:t>7/12/2023</a:t>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83E60400-AC2E-4E57-B7BB-4159FFFD61C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Ορθογώνιο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Ορθογώνιο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Ορθογώνιο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Ορθογώνιο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Στρογγυλεμένο ορθογώνιο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Στρογγυλεμένο ορθογώνιο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Ορθογώνιο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Ορθογώνιο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Ορθογώνιο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Ορθογώνιο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Ορθογώνιο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Ορθογώνιο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Θέση τίτλου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endParaRPr lang="en-US"/>
          </a:p>
        </p:txBody>
      </p:sp>
      <p:sp>
        <p:nvSpPr>
          <p:cNvPr id="1040" name="Θέση κειμένου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14" name="Θέση ημερομηνίας 13"/>
          <p:cNvSpPr>
            <a:spLocks noGrp="1"/>
          </p:cNvSpPr>
          <p:nvPr>
            <p:ph type="dt" sz="half" idx="2"/>
          </p:nvPr>
        </p:nvSpPr>
        <p:spPr>
          <a:xfrm>
            <a:off x="8782051" y="612775"/>
            <a:ext cx="1276349"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A57B8820-224B-49F2-9663-8E532AD6EDDF}" type="datetimeFigureOut">
              <a:rPr lang="el-GR"/>
              <a:pPr>
                <a:defRPr/>
              </a:pPr>
              <a:t>7/12/2023</a:t>
            </a:fld>
            <a:endParaRPr lang="el-GR"/>
          </a:p>
        </p:txBody>
      </p:sp>
      <p:sp>
        <p:nvSpPr>
          <p:cNvPr id="3" name="Θέση υποσέλιδου 2"/>
          <p:cNvSpPr>
            <a:spLocks noGrp="1"/>
          </p:cNvSpPr>
          <p:nvPr>
            <p:ph type="ftr" sz="quarter" idx="3"/>
          </p:nvPr>
        </p:nvSpPr>
        <p:spPr>
          <a:xfrm>
            <a:off x="7010401" y="612775"/>
            <a:ext cx="1767417"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l-GR"/>
          </a:p>
        </p:txBody>
      </p:sp>
      <p:sp>
        <p:nvSpPr>
          <p:cNvPr id="23" name="Θέση αριθμού διαφάνειας 22"/>
          <p:cNvSpPr>
            <a:spLocks noGrp="1"/>
          </p:cNvSpPr>
          <p:nvPr>
            <p:ph type="sldNum" sz="quarter" idx="4"/>
          </p:nvPr>
        </p:nvSpPr>
        <p:spPr>
          <a:xfrm>
            <a:off x="10898717"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7198A7A-4509-487C-BCAA-B8B4C7F20F6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73" r:id="rId5"/>
    <p:sldLayoutId id="2147483674" r:id="rId6"/>
    <p:sldLayoutId id="2147483668" r:id="rId7"/>
    <p:sldLayoutId id="2147483667" r:id="rId8"/>
    <p:sldLayoutId id="2147483666" r:id="rId9"/>
    <p:sldLayoutId id="2147483665" r:id="rId10"/>
    <p:sldLayoutId id="2147483664"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igratorybirds.gr/el/author/machntia-chossaini/"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raceprojectwiki.miraheze.org/wiki/%CE%9A%CE%B1%CF%84%CE%B7%CE%B3%CE%BF%CF%81%CE%AF%CE%B1:%CE%9A%CE%B5%CE%AF%CE%BC%CE%B5%CE%BD%CE%B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0" y="-1"/>
            <a:ext cx="12192000" cy="3800591"/>
          </a:xfrm>
        </p:spPr>
        <p:txBody>
          <a:bodyPr anchor="ctr"/>
          <a:lstStyle/>
          <a:p>
            <a:pPr algn="ctr"/>
            <a:r>
              <a:rPr lang="el-GR" sz="3600" dirty="0"/>
              <a:t>Διαμορφώνοντας μια εργαλειοθήκη ανίχνευσης του ρατσισμού σε ένα σώμα ελληνικών αντιρατσιστικών κειμένων</a:t>
            </a:r>
          </a:p>
        </p:txBody>
      </p:sp>
      <p:sp>
        <p:nvSpPr>
          <p:cNvPr id="14338" name="Υπότιτλος 2"/>
          <p:cNvSpPr>
            <a:spLocks noGrp="1"/>
          </p:cNvSpPr>
          <p:nvPr>
            <p:ph type="subTitle" idx="1"/>
          </p:nvPr>
        </p:nvSpPr>
        <p:spPr>
          <a:xfrm>
            <a:off x="119336" y="4076700"/>
            <a:ext cx="11953328" cy="2664668"/>
          </a:xfrm>
        </p:spPr>
        <p:txBody>
          <a:bodyPr/>
          <a:lstStyle/>
          <a:p>
            <a:pPr marL="63500" algn="ctr">
              <a:tabLst>
                <a:tab pos="5297488" algn="l"/>
              </a:tabLst>
            </a:pPr>
            <a:r>
              <a:rPr lang="el-GR" sz="2600" b="1" dirty="0"/>
              <a:t>                                            </a:t>
            </a:r>
          </a:p>
          <a:p>
            <a:pPr marL="63500" algn="r">
              <a:tabLst>
                <a:tab pos="5297488" algn="l"/>
              </a:tabLst>
            </a:pPr>
            <a:r>
              <a:rPr lang="el-GR" sz="2600" b="1" dirty="0"/>
              <a:t>Κυριακούλα Τζωρτζάτου</a:t>
            </a:r>
            <a:r>
              <a:rPr lang="en-US" sz="2600" b="1" dirty="0"/>
              <a:t>,</a:t>
            </a:r>
            <a:r>
              <a:rPr lang="el-GR" sz="2600" b="1" dirty="0"/>
              <a:t> Αργύρης </a:t>
            </a:r>
            <a:r>
              <a:rPr lang="el-GR" sz="2600" b="1" dirty="0" err="1"/>
              <a:t>Αρχάκης</a:t>
            </a:r>
            <a:r>
              <a:rPr lang="el-GR" sz="2600" b="1" dirty="0"/>
              <a:t>, </a:t>
            </a:r>
            <a:r>
              <a:rPr lang="en-US" sz="2600" b="1" dirty="0"/>
              <a:t> </a:t>
            </a:r>
            <a:endParaRPr lang="el-GR" sz="2600" b="1" dirty="0"/>
          </a:p>
          <a:p>
            <a:pPr marL="63500" algn="r"/>
            <a:r>
              <a:rPr lang="el-GR" sz="2600" b="1" dirty="0"/>
              <a:t>Ράνια Καραχάλιου &amp; </a:t>
            </a:r>
            <a:r>
              <a:rPr lang="el-GR" sz="2600" b="1" dirty="0" err="1"/>
              <a:t>Βάσια</a:t>
            </a:r>
            <a:r>
              <a:rPr lang="el-GR" sz="2600" b="1" dirty="0"/>
              <a:t> Τσάμη </a:t>
            </a:r>
          </a:p>
          <a:p>
            <a:pPr marL="63500" algn="r"/>
            <a:endParaRPr lang="el-GR" sz="1000" b="1" dirty="0"/>
          </a:p>
          <a:p>
            <a:pPr marL="63500" algn="r"/>
            <a:r>
              <a:rPr lang="el-GR" sz="2000" dirty="0"/>
              <a:t>Κειμενογλωσσολογία, Χειμερινό Εξάμηνο 2023, </a:t>
            </a:r>
          </a:p>
          <a:p>
            <a:pPr marL="63500" algn="r"/>
            <a:r>
              <a:rPr lang="el-GR" sz="2000" dirty="0"/>
              <a:t>Τμήμα Φιλολογίας Παν. Πατρών   </a:t>
            </a:r>
          </a:p>
          <a:p>
            <a:pPr marL="63500" algn="r"/>
            <a:endParaRPr lang="el-GR" sz="2000" b="1" dirty="0"/>
          </a:p>
        </p:txBody>
      </p:sp>
      <p:pic>
        <p:nvPicPr>
          <p:cNvPr id="4" name="Εικόνα 3">
            <a:extLst>
              <a:ext uri="{FF2B5EF4-FFF2-40B4-BE49-F238E27FC236}">
                <a16:creationId xmlns:a16="http://schemas.microsoft.com/office/drawing/2014/main" id="{3290B98E-0672-40A8-90B6-1C3FD6431F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93" r="10043"/>
          <a:stretch/>
        </p:blipFill>
        <p:spPr>
          <a:xfrm>
            <a:off x="84649" y="3608038"/>
            <a:ext cx="4151784" cy="1826010"/>
          </a:xfrm>
          <a:prstGeom prst="rect">
            <a:avLst/>
          </a:prstGeom>
        </p:spPr>
      </p:pic>
      <p:pic>
        <p:nvPicPr>
          <p:cNvPr id="5" name="Picture 3">
            <a:extLst>
              <a:ext uri="{FF2B5EF4-FFF2-40B4-BE49-F238E27FC236}">
                <a16:creationId xmlns:a16="http://schemas.microsoft.com/office/drawing/2014/main" id="{0185F3E2-4836-4CCB-8BCC-89CD4B9DB8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373" b="25120"/>
          <a:stretch/>
        </p:blipFill>
        <p:spPr bwMode="auto">
          <a:xfrm>
            <a:off x="0" y="5639005"/>
            <a:ext cx="34408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l-GR" altLang="el-GR" b="1" dirty="0"/>
              <a:t>Σώματα κειμένων</a:t>
            </a:r>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537" indent="0" eaLnBrk="1" hangingPunct="1">
              <a:lnSpc>
                <a:spcPct val="90000"/>
              </a:lnSpc>
              <a:buClr>
                <a:schemeClr val="accent2"/>
              </a:buClr>
              <a:buNone/>
              <a:defRPr/>
            </a:pPr>
            <a:endParaRPr lang="el-GR" sz="2400" b="1" dirty="0">
              <a:solidFill>
                <a:srgbClr val="000000"/>
              </a:solidFill>
            </a:endParaRPr>
          </a:p>
          <a:p>
            <a:pPr marL="109537" indent="0" eaLnBrk="1" hangingPunct="1">
              <a:lnSpc>
                <a:spcPct val="90000"/>
              </a:lnSpc>
              <a:buClr>
                <a:schemeClr val="accent2"/>
              </a:buClr>
              <a:buNone/>
              <a:defRPr/>
            </a:pPr>
            <a:endParaRPr lang="en-US"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της </a:t>
            </a:r>
            <a:r>
              <a:rPr lang="el-GR" sz="2600" i="1" dirty="0" err="1">
                <a:solidFill>
                  <a:srgbClr val="000000"/>
                </a:solidFill>
              </a:rPr>
              <a:t>τροπικότητας</a:t>
            </a:r>
            <a:r>
              <a:rPr lang="el-GR" sz="2600" i="1" dirty="0">
                <a:solidFill>
                  <a:srgbClr val="000000"/>
                </a:solidFill>
              </a:rPr>
              <a:t> </a:t>
            </a:r>
            <a:r>
              <a:rPr lang="el-GR" sz="2600" dirty="0">
                <a:solidFill>
                  <a:srgbClr val="000000"/>
                </a:solidFill>
              </a:rPr>
              <a:t>των κειμένων:</a:t>
            </a:r>
          </a:p>
          <a:p>
            <a:pPr marL="890588"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Προφορικά</a:t>
            </a:r>
            <a:r>
              <a:rPr lang="el-GR" sz="2600" dirty="0">
                <a:solidFill>
                  <a:srgbClr val="000000"/>
                </a:solidFill>
              </a:rPr>
              <a:t> σώματα κειμένων</a:t>
            </a:r>
          </a:p>
          <a:p>
            <a:pPr marL="890588"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Γραπτά</a:t>
            </a:r>
            <a:r>
              <a:rPr lang="el-GR" sz="2600" dirty="0">
                <a:solidFill>
                  <a:srgbClr val="000000"/>
                </a:solidFill>
              </a:rPr>
              <a:t> σώματα κειμένων</a:t>
            </a:r>
          </a:p>
          <a:p>
            <a:pPr marL="890588" indent="-514350" eaLnBrk="1" hangingPunct="1">
              <a:lnSpc>
                <a:spcPct val="114000"/>
              </a:lnSpc>
              <a:buClr>
                <a:schemeClr val="accent2"/>
              </a:buClr>
              <a:buFont typeface="Wingdings" panose="05000000000000000000" pitchFamily="2" charset="2"/>
              <a:buChar char="ü"/>
              <a:defRPr/>
            </a:pPr>
            <a:r>
              <a:rPr lang="el-GR" sz="2600" u="sng" dirty="0" err="1">
                <a:solidFill>
                  <a:srgbClr val="000000"/>
                </a:solidFill>
              </a:rPr>
              <a:t>Πολυτροπικά</a:t>
            </a:r>
            <a:r>
              <a:rPr lang="el-GR" sz="2600" dirty="0">
                <a:solidFill>
                  <a:srgbClr val="000000"/>
                </a:solidFill>
              </a:rPr>
              <a:t> σώματα κειμένων </a:t>
            </a:r>
          </a:p>
          <a:p>
            <a:pPr marL="376237" indent="0" eaLnBrk="1" hangingPunct="1">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  Βάσει της </a:t>
            </a:r>
            <a:r>
              <a:rPr lang="el-GR" sz="2600" i="1" dirty="0">
                <a:solidFill>
                  <a:srgbClr val="000000"/>
                </a:solidFill>
              </a:rPr>
              <a:t>χρονικής περιόδου </a:t>
            </a:r>
            <a:r>
              <a:rPr lang="el-GR" sz="2600" dirty="0">
                <a:solidFill>
                  <a:srgbClr val="000000"/>
                </a:solidFill>
              </a:rPr>
              <a:t>που καλύπτουν τα κείμενα: </a:t>
            </a:r>
            <a:endParaRPr lang="en-US" sz="2600" dirty="0">
              <a:solidFill>
                <a:srgbClr val="000000"/>
              </a:solidFill>
            </a:endParaRPr>
          </a:p>
          <a:p>
            <a:pPr marL="890588" indent="-514350" eaLnBrk="1" hangingPunct="1">
              <a:lnSpc>
                <a:spcPct val="124000"/>
              </a:lnSpc>
              <a:buClr>
                <a:schemeClr val="accent2"/>
              </a:buClr>
              <a:buFont typeface="Wingdings" panose="05000000000000000000" pitchFamily="2" charset="2"/>
              <a:buChar char="ü"/>
              <a:defRPr/>
            </a:pPr>
            <a:r>
              <a:rPr lang="el-GR" sz="2600" u="sng" dirty="0">
                <a:solidFill>
                  <a:srgbClr val="000000"/>
                </a:solidFill>
              </a:rPr>
              <a:t>Συγχρονικά</a:t>
            </a:r>
            <a:r>
              <a:rPr lang="el-GR" sz="2600" dirty="0">
                <a:solidFill>
                  <a:srgbClr val="000000"/>
                </a:solidFill>
              </a:rPr>
              <a:t> σώματα κειμένων</a:t>
            </a:r>
          </a:p>
          <a:p>
            <a:pPr marL="890588" indent="-514350" eaLnBrk="1" hangingPunct="1">
              <a:lnSpc>
                <a:spcPct val="124000"/>
              </a:lnSpc>
              <a:buClr>
                <a:schemeClr val="accent2"/>
              </a:buClr>
              <a:buFont typeface="Wingdings" panose="05000000000000000000" pitchFamily="2" charset="2"/>
              <a:buChar char="ü"/>
              <a:defRPr/>
            </a:pPr>
            <a:r>
              <a:rPr lang="el-GR" sz="2600" u="sng" dirty="0">
                <a:solidFill>
                  <a:srgbClr val="000000"/>
                </a:solidFill>
              </a:rPr>
              <a:t>Διαχρονικά</a:t>
            </a:r>
            <a:r>
              <a:rPr lang="el-GR" sz="2600" dirty="0">
                <a:solidFill>
                  <a:srgbClr val="000000"/>
                </a:solidFill>
              </a:rPr>
              <a:t> σώματα κειμένων</a:t>
            </a:r>
          </a:p>
          <a:p>
            <a:pPr marL="109537" indent="0">
              <a:lnSpc>
                <a:spcPct val="90000"/>
              </a:lnSpc>
              <a:buClr>
                <a:schemeClr val="accent2"/>
              </a:buClr>
              <a:buNone/>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sp>
        <p:nvSpPr>
          <p:cNvPr id="5" name="Ορθογώνιο 4">
            <a:extLst>
              <a:ext uri="{FF2B5EF4-FFF2-40B4-BE49-F238E27FC236}">
                <a16:creationId xmlns:a16="http://schemas.microsoft.com/office/drawing/2014/main" id="{F2C995DB-7B96-49F1-9F71-F835E0A40480}"/>
              </a:ext>
            </a:extLst>
          </p:cNvPr>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537"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Tree>
    <p:extLst>
      <p:ext uri="{BB962C8B-B14F-4D97-AF65-F5344CB8AC3E}">
        <p14:creationId xmlns:p14="http://schemas.microsoft.com/office/powerpoint/2010/main" val="2522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l-GR" altLang="el-GR" b="1" dirty="0"/>
              <a:t>Σώματα κειμένων</a:t>
            </a:r>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72008" y="1412776"/>
            <a:ext cx="12072664" cy="544522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537" indent="0" eaLnBrk="1" hangingPunct="1">
              <a:lnSpc>
                <a:spcPct val="90000"/>
              </a:lnSpc>
              <a:buClr>
                <a:schemeClr val="accent2"/>
              </a:buClr>
              <a:buNone/>
              <a:defRPr/>
            </a:pPr>
            <a:endParaRPr lang="el-GR" sz="2400" b="1" dirty="0">
              <a:solidFill>
                <a:srgbClr val="000000"/>
              </a:solidFill>
            </a:endParaRPr>
          </a:p>
          <a:p>
            <a:pPr marL="109537" indent="0" eaLnBrk="1" hangingPunct="1">
              <a:lnSpc>
                <a:spcPct val="90000"/>
              </a:lnSpc>
              <a:buClr>
                <a:schemeClr val="accent2"/>
              </a:buClr>
              <a:buNone/>
              <a:defRPr/>
            </a:pPr>
            <a:endParaRPr lang="en-US"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της επεξεργασίας τους:</a:t>
            </a:r>
          </a:p>
          <a:p>
            <a:pPr marL="631825"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Απλά </a:t>
            </a:r>
            <a:r>
              <a:rPr lang="el-GR" sz="2600" dirty="0">
                <a:solidFill>
                  <a:srgbClr val="000000"/>
                </a:solidFill>
              </a:rPr>
              <a:t>σώματα κειμένων: περιέχουν μόνο τα ακατέργαστα γλωσσικά δεδομένα ή και </a:t>
            </a:r>
            <a:r>
              <a:rPr lang="el-GR" sz="2600" dirty="0" err="1">
                <a:solidFill>
                  <a:srgbClr val="000000"/>
                </a:solidFill>
              </a:rPr>
              <a:t>μεταδεδομένα</a:t>
            </a:r>
            <a:r>
              <a:rPr lang="el-GR" sz="2600" dirty="0">
                <a:solidFill>
                  <a:srgbClr val="000000"/>
                </a:solidFill>
              </a:rPr>
              <a:t> (</a:t>
            </a:r>
            <a:r>
              <a:rPr lang="el-GR" sz="2600" dirty="0" err="1">
                <a:solidFill>
                  <a:srgbClr val="000000"/>
                </a:solidFill>
              </a:rPr>
              <a:t>Gries</a:t>
            </a:r>
            <a:r>
              <a:rPr lang="el-GR" sz="2600" dirty="0">
                <a:solidFill>
                  <a:srgbClr val="000000"/>
                </a:solidFill>
              </a:rPr>
              <a:t> 2009: 1234)</a:t>
            </a:r>
          </a:p>
          <a:p>
            <a:pPr marL="631825" eaLnBrk="1" hangingPunct="1">
              <a:lnSpc>
                <a:spcPct val="114000"/>
              </a:lnSpc>
              <a:buClr>
                <a:schemeClr val="accent2"/>
              </a:buClr>
              <a:buFont typeface="Wingdings" panose="05000000000000000000" pitchFamily="2" charset="2"/>
              <a:buChar char="ü"/>
              <a:defRPr/>
            </a:pPr>
            <a:r>
              <a:rPr lang="el-GR" sz="2600" u="sng" dirty="0" err="1">
                <a:solidFill>
                  <a:srgbClr val="000000"/>
                </a:solidFill>
              </a:rPr>
              <a:t>Επισημειωμένα</a:t>
            </a:r>
            <a:r>
              <a:rPr lang="el-GR" sz="2600" dirty="0">
                <a:solidFill>
                  <a:srgbClr val="000000"/>
                </a:solidFill>
              </a:rPr>
              <a:t> σώματα κειμένων</a:t>
            </a:r>
          </a:p>
          <a:p>
            <a:pPr marL="109537" indent="0" eaLnBrk="1" hangingPunct="1">
              <a:lnSpc>
                <a:spcPct val="90000"/>
              </a:lnSpc>
              <a:buClr>
                <a:schemeClr val="accent2"/>
              </a:buClr>
              <a:buNone/>
              <a:defRPr/>
            </a:pPr>
            <a:endParaRPr lang="el-GR" sz="2600" dirty="0">
              <a:solidFill>
                <a:srgbClr val="000000"/>
              </a:solidFill>
            </a:endParaRPr>
          </a:p>
          <a:p>
            <a:pPr marL="109537" indent="0" algn="just">
              <a:lnSpc>
                <a:spcPct val="114000"/>
              </a:lnSpc>
              <a:buClr>
                <a:schemeClr val="accent2"/>
              </a:buClr>
              <a:buNone/>
              <a:defRPr/>
            </a:pPr>
            <a:r>
              <a:rPr lang="el-GR" sz="2400" dirty="0">
                <a:solidFill>
                  <a:srgbClr val="000000"/>
                </a:solidFill>
              </a:rPr>
              <a:t>Η επεξεργασία περιλαμβάνει τη διαδικασία </a:t>
            </a:r>
            <a:r>
              <a:rPr lang="el-GR" sz="2400" i="1" dirty="0">
                <a:solidFill>
                  <a:srgbClr val="000000"/>
                </a:solidFill>
              </a:rPr>
              <a:t>επισημείωσης</a:t>
            </a:r>
            <a:r>
              <a:rPr lang="el-GR" sz="2400" dirty="0">
                <a:solidFill>
                  <a:srgbClr val="000000"/>
                </a:solidFill>
              </a:rPr>
              <a:t> (</a:t>
            </a:r>
            <a:r>
              <a:rPr lang="el-GR" sz="2400" dirty="0" err="1">
                <a:solidFill>
                  <a:srgbClr val="000000"/>
                </a:solidFill>
              </a:rPr>
              <a:t>annotation</a:t>
            </a:r>
            <a:r>
              <a:rPr lang="el-GR" sz="2400" dirty="0">
                <a:solidFill>
                  <a:srgbClr val="000000"/>
                </a:solidFill>
              </a:rPr>
              <a:t>), δηλαδή την «προσθήκη ερμηνευτικών γλωσσικών πληροφοριών» για τα δεδομένα, οι οποίες είναι το αποτέλεσμα ενός συγκεκριμένου τύπου γλωσσολογικής ανάλυσης βάσει μιας θεωρίας ή ενός μοντέλου (</a:t>
            </a:r>
            <a:r>
              <a:rPr lang="en-US" sz="2400" dirty="0" err="1">
                <a:solidFill>
                  <a:srgbClr val="000000"/>
                </a:solidFill>
              </a:rPr>
              <a:t>Gries</a:t>
            </a:r>
            <a:r>
              <a:rPr lang="en-US" sz="2400" dirty="0">
                <a:solidFill>
                  <a:srgbClr val="000000"/>
                </a:solidFill>
              </a:rPr>
              <a:t> </a:t>
            </a:r>
            <a:r>
              <a:rPr lang="el-GR" sz="2400" dirty="0" err="1">
                <a:solidFill>
                  <a:srgbClr val="000000"/>
                </a:solidFill>
              </a:rPr>
              <a:t>ό.π</a:t>
            </a:r>
            <a:r>
              <a:rPr lang="el-GR" sz="2400" dirty="0">
                <a:solidFill>
                  <a:srgbClr val="000000"/>
                </a:solidFill>
              </a:rPr>
              <a:t>.).</a:t>
            </a:r>
          </a:p>
          <a:p>
            <a:pPr marL="109537" indent="0">
              <a:lnSpc>
                <a:spcPct val="90000"/>
              </a:lnSpc>
              <a:buClr>
                <a:schemeClr val="accent2"/>
              </a:buClr>
              <a:buNone/>
              <a:defRPr/>
            </a:pPr>
            <a:endParaRPr lang="el-GR" sz="2600" dirty="0">
              <a:solidFill>
                <a:srgbClr val="000000"/>
              </a:solidFill>
            </a:endParaRPr>
          </a:p>
        </p:txBody>
      </p:sp>
      <p:sp>
        <p:nvSpPr>
          <p:cNvPr id="2" name="Βέλος: Καμπύλο προς τα αριστερά 1">
            <a:extLst>
              <a:ext uri="{FF2B5EF4-FFF2-40B4-BE49-F238E27FC236}">
                <a16:creationId xmlns:a16="http://schemas.microsoft.com/office/drawing/2014/main" id="{470CCE31-CF43-49FB-8056-1CE4FA77681F}"/>
              </a:ext>
            </a:extLst>
          </p:cNvPr>
          <p:cNvSpPr/>
          <p:nvPr/>
        </p:nvSpPr>
        <p:spPr>
          <a:xfrm>
            <a:off x="5875717" y="4135388"/>
            <a:ext cx="775320" cy="7419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Ορθογώνιο 6">
            <a:extLst>
              <a:ext uri="{FF2B5EF4-FFF2-40B4-BE49-F238E27FC236}">
                <a16:creationId xmlns:a16="http://schemas.microsoft.com/office/drawing/2014/main" id="{37FC95BC-AF88-4C0D-AA48-ACCEC451FCE2}"/>
              </a:ext>
            </a:extLst>
          </p:cNvPr>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537"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Tree>
    <p:extLst>
      <p:ext uri="{BB962C8B-B14F-4D97-AF65-F5344CB8AC3E}">
        <p14:creationId xmlns:p14="http://schemas.microsoft.com/office/powerpoint/2010/main" val="365567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l-GR" altLang="el-GR" b="1" dirty="0"/>
              <a:t> </a:t>
            </a:r>
            <a:r>
              <a:rPr lang="en-US" altLang="el-GR" b="1" dirty="0"/>
              <a:t>Wiki</a:t>
            </a:r>
            <a:endParaRPr lang="el-GR" altLang="el-GR" b="1" dirty="0"/>
          </a:p>
        </p:txBody>
      </p:sp>
      <p:sp>
        <p:nvSpPr>
          <p:cNvPr id="2" name="Ορθογώνιο 1">
            <a:extLst>
              <a:ext uri="{FF2B5EF4-FFF2-40B4-BE49-F238E27FC236}">
                <a16:creationId xmlns:a16="http://schemas.microsoft.com/office/drawing/2014/main" id="{65AF0C40-2E8B-4121-9BDC-B24ACA4285C1}"/>
              </a:ext>
            </a:extLst>
          </p:cNvPr>
          <p:cNvSpPr/>
          <p:nvPr/>
        </p:nvSpPr>
        <p:spPr>
          <a:xfrm>
            <a:off x="263352" y="1412776"/>
            <a:ext cx="2016224"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600" b="1">
                <a:solidFill>
                  <a:schemeClr val="bg1"/>
                </a:solidFill>
              </a:rPr>
              <a:t>Ορισμός</a:t>
            </a:r>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19336" y="1412776"/>
            <a:ext cx="11953328" cy="5445224"/>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537" indent="0" eaLnBrk="1" hangingPunct="1">
              <a:lnSpc>
                <a:spcPct val="90000"/>
              </a:lnSpc>
              <a:buClr>
                <a:schemeClr val="accent2"/>
              </a:buClr>
              <a:buNone/>
              <a:defRPr/>
            </a:pPr>
            <a:endParaRPr lang="el-GR" sz="2400" dirty="0">
              <a:solidFill>
                <a:srgbClr val="000000"/>
              </a:solidFill>
            </a:endParaRPr>
          </a:p>
          <a:p>
            <a:pPr marL="109537" indent="0" eaLnBrk="1" hangingPunct="1">
              <a:lnSpc>
                <a:spcPct val="90000"/>
              </a:lnSpc>
              <a:buClr>
                <a:schemeClr val="accent2"/>
              </a:buClr>
              <a:buNone/>
              <a:defRPr/>
            </a:pPr>
            <a:endParaRPr lang="el-GR" sz="1200" dirty="0">
              <a:solidFill>
                <a:srgbClr val="000000"/>
              </a:solidFill>
            </a:endParaRPr>
          </a:p>
          <a:p>
            <a:pPr marL="109537" indent="0" eaLnBrk="1" hangingPunct="1">
              <a:lnSpc>
                <a:spcPct val="90000"/>
              </a:lnSpc>
              <a:buClr>
                <a:schemeClr val="accent2"/>
              </a:buClr>
              <a:buNone/>
              <a:defRPr/>
            </a:pPr>
            <a:r>
              <a:rPr lang="el-GR" sz="2400" dirty="0">
                <a:solidFill>
                  <a:srgbClr val="000000"/>
                </a:solidFill>
              </a:rPr>
              <a:t>Ένα σύνολο ιστοσελίδων που συνδέονται μεταξύ τους μέσω </a:t>
            </a:r>
            <a:r>
              <a:rPr lang="el-GR" sz="2400" dirty="0" err="1">
                <a:solidFill>
                  <a:srgbClr val="000000"/>
                </a:solidFill>
              </a:rPr>
              <a:t>υπερσυνδέσμων</a:t>
            </a:r>
            <a:r>
              <a:rPr lang="en-US" sz="2400" dirty="0">
                <a:solidFill>
                  <a:srgbClr val="000000"/>
                </a:solidFill>
              </a:rPr>
              <a:t>.</a:t>
            </a:r>
            <a:r>
              <a:rPr lang="el-GR" sz="2400" dirty="0">
                <a:solidFill>
                  <a:srgbClr val="000000"/>
                </a:solidFill>
              </a:rPr>
              <a:t> Κάποιοι όροι στις ιστοσελίδες </a:t>
            </a:r>
            <a:r>
              <a:rPr lang="el-GR" sz="2400" dirty="0" err="1">
                <a:solidFill>
                  <a:srgbClr val="000000"/>
                </a:solidFill>
              </a:rPr>
              <a:t>wiki</a:t>
            </a:r>
            <a:r>
              <a:rPr lang="el-GR" sz="2400" dirty="0">
                <a:solidFill>
                  <a:srgbClr val="000000"/>
                </a:solidFill>
              </a:rPr>
              <a:t> αποτελούν </a:t>
            </a:r>
            <a:r>
              <a:rPr lang="el-GR" sz="2400" i="1" dirty="0">
                <a:solidFill>
                  <a:srgbClr val="000000"/>
                </a:solidFill>
              </a:rPr>
              <a:t>υπερκείμενο</a:t>
            </a:r>
            <a:r>
              <a:rPr lang="el-GR" sz="2400" dirty="0">
                <a:solidFill>
                  <a:srgbClr val="000000"/>
                </a:solidFill>
              </a:rPr>
              <a:t> (</a:t>
            </a:r>
            <a:r>
              <a:rPr lang="el-GR" sz="2400" dirty="0" err="1">
                <a:solidFill>
                  <a:srgbClr val="000000"/>
                </a:solidFill>
              </a:rPr>
              <a:t>hypertext</a:t>
            </a:r>
            <a:r>
              <a:rPr lang="el-GR" sz="2400" dirty="0">
                <a:solidFill>
                  <a:srgbClr val="000000"/>
                </a:solidFill>
              </a:rPr>
              <a:t>)</a:t>
            </a:r>
            <a:r>
              <a:rPr lang="en-US" sz="2400" dirty="0">
                <a:solidFill>
                  <a:srgbClr val="000000"/>
                </a:solidFill>
              </a:rPr>
              <a:t> </a:t>
            </a:r>
            <a:r>
              <a:rPr lang="el-GR" sz="2400" dirty="0">
                <a:solidFill>
                  <a:srgbClr val="000000"/>
                </a:solidFill>
              </a:rPr>
              <a:t>(βλ. </a:t>
            </a:r>
            <a:r>
              <a:rPr lang="en-US" sz="2400" dirty="0" err="1">
                <a:solidFill>
                  <a:srgbClr val="000000"/>
                </a:solidFill>
              </a:rPr>
              <a:t>Leuf</a:t>
            </a:r>
            <a:r>
              <a:rPr lang="en-US" sz="2400" dirty="0">
                <a:solidFill>
                  <a:srgbClr val="000000"/>
                </a:solidFill>
              </a:rPr>
              <a:t> </a:t>
            </a:r>
            <a:r>
              <a:rPr lang="el-GR" sz="2400" dirty="0">
                <a:solidFill>
                  <a:srgbClr val="000000"/>
                </a:solidFill>
              </a:rPr>
              <a:t>&amp; </a:t>
            </a:r>
            <a:r>
              <a:rPr lang="en-US" sz="2400" dirty="0">
                <a:solidFill>
                  <a:srgbClr val="000000"/>
                </a:solidFill>
              </a:rPr>
              <a:t>Cunningham,</a:t>
            </a:r>
            <a:r>
              <a:rPr lang="el-GR" sz="2400" dirty="0">
                <a:solidFill>
                  <a:srgbClr val="000000"/>
                </a:solidFill>
              </a:rPr>
              <a:t> 2002: </a:t>
            </a:r>
            <a:r>
              <a:rPr lang="en-US" sz="2400" dirty="0">
                <a:solidFill>
                  <a:srgbClr val="000000"/>
                </a:solidFill>
              </a:rPr>
              <a:t>14</a:t>
            </a:r>
            <a:r>
              <a:rPr lang="el-GR" sz="2400" dirty="0">
                <a:solidFill>
                  <a:srgbClr val="000000"/>
                </a:solidFill>
              </a:rPr>
              <a:t>).</a:t>
            </a:r>
          </a:p>
          <a:p>
            <a:pPr marL="109537" indent="0">
              <a:lnSpc>
                <a:spcPct val="90000"/>
              </a:lnSpc>
              <a:buClr>
                <a:schemeClr val="accent2"/>
              </a:buClr>
              <a:buNone/>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pic>
        <p:nvPicPr>
          <p:cNvPr id="7" name="Εικόνα 6">
            <a:extLst>
              <a:ext uri="{FF2B5EF4-FFF2-40B4-BE49-F238E27FC236}">
                <a16:creationId xmlns:a16="http://schemas.microsoft.com/office/drawing/2014/main" id="{6D7AF6BC-9847-4910-9800-95C8680C4E49}"/>
              </a:ext>
            </a:extLst>
          </p:cNvPr>
          <p:cNvPicPr>
            <a:picLocks noChangeAspect="1"/>
          </p:cNvPicPr>
          <p:nvPr/>
        </p:nvPicPr>
        <p:blipFill>
          <a:blip r:embed="rId3"/>
          <a:stretch>
            <a:fillRect/>
          </a:stretch>
        </p:blipFill>
        <p:spPr>
          <a:xfrm>
            <a:off x="0" y="2992541"/>
            <a:ext cx="10620000" cy="2953154"/>
          </a:xfrm>
          <a:prstGeom prst="rect">
            <a:avLst/>
          </a:prstGeom>
        </p:spPr>
      </p:pic>
      <p:sp>
        <p:nvSpPr>
          <p:cNvPr id="10" name="Οβάλ 9">
            <a:extLst>
              <a:ext uri="{FF2B5EF4-FFF2-40B4-BE49-F238E27FC236}">
                <a16:creationId xmlns:a16="http://schemas.microsoft.com/office/drawing/2014/main" id="{F82E5847-C0EB-4EB1-BE6E-209E75C125C7}"/>
              </a:ext>
            </a:extLst>
          </p:cNvPr>
          <p:cNvSpPr/>
          <p:nvPr/>
        </p:nvSpPr>
        <p:spPr>
          <a:xfrm>
            <a:off x="3431704" y="5063467"/>
            <a:ext cx="720080" cy="36004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AA9605DA-49A9-4C87-8DC9-26E771966510}"/>
              </a:ext>
            </a:extLst>
          </p:cNvPr>
          <p:cNvSpPr/>
          <p:nvPr/>
        </p:nvSpPr>
        <p:spPr>
          <a:xfrm>
            <a:off x="4228802" y="4977172"/>
            <a:ext cx="720080" cy="46805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a:extLst>
              <a:ext uri="{FF2B5EF4-FFF2-40B4-BE49-F238E27FC236}">
                <a16:creationId xmlns:a16="http://schemas.microsoft.com/office/drawing/2014/main" id="{C4D518DB-5BDD-47FB-A82C-8BF424388566}"/>
              </a:ext>
            </a:extLst>
          </p:cNvPr>
          <p:cNvPicPr>
            <a:picLocks noChangeAspect="1"/>
          </p:cNvPicPr>
          <p:nvPr/>
        </p:nvPicPr>
        <p:blipFill>
          <a:blip r:embed="rId4"/>
          <a:stretch>
            <a:fillRect/>
          </a:stretch>
        </p:blipFill>
        <p:spPr>
          <a:xfrm>
            <a:off x="1572000" y="3858191"/>
            <a:ext cx="10620000" cy="2976765"/>
          </a:xfrm>
          <a:prstGeom prst="rect">
            <a:avLst/>
          </a:prstGeom>
        </p:spPr>
      </p:pic>
    </p:spTree>
    <p:extLst>
      <p:ext uri="{BB962C8B-B14F-4D97-AF65-F5344CB8AC3E}">
        <p14:creationId xmlns:p14="http://schemas.microsoft.com/office/powerpoint/2010/main" val="42181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n-US" altLang="el-GR" b="1" dirty="0"/>
              <a:t>Wiki</a:t>
            </a:r>
            <a:endParaRPr lang="el-GR" altLang="el-GR" b="1" dirty="0"/>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19336" y="1412776"/>
            <a:ext cx="11953328" cy="5445224"/>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537" indent="0" eaLnBrk="1" hangingPunct="1">
              <a:lnSpc>
                <a:spcPct val="90000"/>
              </a:lnSpc>
              <a:buClr>
                <a:schemeClr val="accent2"/>
              </a:buClr>
              <a:buNone/>
              <a:defRPr/>
            </a:pPr>
            <a:r>
              <a:rPr lang="el-GR" sz="2600" dirty="0">
                <a:solidFill>
                  <a:srgbClr val="000000"/>
                </a:solidFill>
              </a:rPr>
              <a:t>Το περιεχόμενο σε ένα </a:t>
            </a:r>
            <a:r>
              <a:rPr lang="en-US" sz="2600" dirty="0">
                <a:solidFill>
                  <a:srgbClr val="000000"/>
                </a:solidFill>
              </a:rPr>
              <a:t>wiki</a:t>
            </a:r>
            <a:r>
              <a:rPr lang="el-GR" sz="2600" dirty="0">
                <a:solidFill>
                  <a:srgbClr val="000000"/>
                </a:solidFill>
              </a:rPr>
              <a:t> δημιουργείται και αναπτύσσεται σταδιακά από μια ομάδα χρηστών/</a:t>
            </a:r>
            <a:r>
              <a:rPr lang="el-GR" sz="2600" dirty="0" err="1">
                <a:solidFill>
                  <a:srgbClr val="000000"/>
                </a:solidFill>
              </a:rPr>
              <a:t>στριών</a:t>
            </a:r>
            <a:r>
              <a:rPr lang="el-GR" sz="2600" dirty="0">
                <a:solidFill>
                  <a:srgbClr val="000000"/>
                </a:solidFill>
              </a:rPr>
              <a:t> (βλ. </a:t>
            </a:r>
            <a:r>
              <a:rPr lang="en-US" sz="2600" dirty="0" err="1">
                <a:solidFill>
                  <a:srgbClr val="000000"/>
                </a:solidFill>
              </a:rPr>
              <a:t>Leuf</a:t>
            </a:r>
            <a:r>
              <a:rPr lang="en-US" sz="2600" dirty="0">
                <a:solidFill>
                  <a:srgbClr val="000000"/>
                </a:solidFill>
              </a:rPr>
              <a:t> </a:t>
            </a:r>
            <a:r>
              <a:rPr lang="el-GR" sz="2600" dirty="0">
                <a:solidFill>
                  <a:srgbClr val="000000"/>
                </a:solidFill>
              </a:rPr>
              <a:t>&amp; </a:t>
            </a:r>
            <a:r>
              <a:rPr lang="en-US" sz="2600" dirty="0">
                <a:solidFill>
                  <a:srgbClr val="000000"/>
                </a:solidFill>
              </a:rPr>
              <a:t>Cunningham,</a:t>
            </a:r>
            <a:r>
              <a:rPr lang="el-GR" sz="2600" dirty="0">
                <a:solidFill>
                  <a:srgbClr val="000000"/>
                </a:solidFill>
              </a:rPr>
              <a:t> 2002: </a:t>
            </a:r>
            <a:r>
              <a:rPr lang="en-US" sz="2600" dirty="0">
                <a:solidFill>
                  <a:srgbClr val="000000"/>
                </a:solidFill>
              </a:rPr>
              <a:t>14</a:t>
            </a:r>
            <a:r>
              <a:rPr lang="el-GR" sz="2600" dirty="0">
                <a:solidFill>
                  <a:srgbClr val="000000"/>
                </a:solidFill>
              </a:rPr>
              <a:t>)</a:t>
            </a:r>
            <a:r>
              <a:rPr lang="en-US" sz="2600" dirty="0">
                <a:solidFill>
                  <a:srgbClr val="000000"/>
                </a:solidFill>
              </a:rPr>
              <a:t>.</a:t>
            </a:r>
            <a:endParaRPr lang="el-GR" sz="2600" dirty="0">
              <a:solidFill>
                <a:srgbClr val="000000"/>
              </a:solidFill>
              <a:highlight>
                <a:srgbClr val="FFFF00"/>
              </a:highlight>
            </a:endParaRPr>
          </a:p>
          <a:p>
            <a:pPr marL="109537" indent="0">
              <a:lnSpc>
                <a:spcPct val="90000"/>
              </a:lnSpc>
              <a:buClr>
                <a:schemeClr val="accent2"/>
              </a:buClr>
              <a:buNone/>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pic>
        <p:nvPicPr>
          <p:cNvPr id="6" name="Εικόνα 5" descr="Εικόνα που περιέχει clipart&#10;&#10;Περιγραφή που δημιουργήθηκε αυτόματα">
            <a:extLst>
              <a:ext uri="{FF2B5EF4-FFF2-40B4-BE49-F238E27FC236}">
                <a16:creationId xmlns:a16="http://schemas.microsoft.com/office/drawing/2014/main" id="{30B9A4B8-B6AC-45C4-9CB5-B68A43D64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81" y="4804820"/>
            <a:ext cx="3533775" cy="1766888"/>
          </a:xfrm>
          <a:prstGeom prst="rect">
            <a:avLst/>
          </a:prstGeom>
        </p:spPr>
      </p:pic>
      <p:sp>
        <p:nvSpPr>
          <p:cNvPr id="9" name="TextBox 8">
            <a:extLst>
              <a:ext uri="{FF2B5EF4-FFF2-40B4-BE49-F238E27FC236}">
                <a16:creationId xmlns:a16="http://schemas.microsoft.com/office/drawing/2014/main" id="{169CB831-FB51-47DD-9F1A-795E476D6E07}"/>
              </a:ext>
            </a:extLst>
          </p:cNvPr>
          <p:cNvSpPr txBox="1"/>
          <p:nvPr/>
        </p:nvSpPr>
        <p:spPr>
          <a:xfrm>
            <a:off x="191344" y="2483324"/>
            <a:ext cx="5400600" cy="1754326"/>
          </a:xfrm>
          <a:prstGeom prst="rect">
            <a:avLst/>
          </a:prstGeom>
          <a:noFill/>
        </p:spPr>
        <p:txBody>
          <a:bodyPr wrap="square">
            <a:spAutoFit/>
          </a:bodyPr>
          <a:lstStyle/>
          <a:p>
            <a:pPr marL="109537" indent="0" eaLnBrk="1" hangingPunct="1">
              <a:lnSpc>
                <a:spcPct val="90000"/>
              </a:lnSpc>
              <a:buClr>
                <a:schemeClr val="accent2"/>
              </a:buClr>
              <a:buNone/>
              <a:defRPr/>
            </a:pPr>
            <a:r>
              <a:rPr lang="el-GR" sz="2400" dirty="0">
                <a:solidFill>
                  <a:srgbClr val="000000"/>
                </a:solidFill>
                <a:latin typeface="+mn-lt"/>
              </a:rPr>
              <a:t>Μέσω του λογισμικού ενός </a:t>
            </a:r>
            <a:r>
              <a:rPr lang="en-US" sz="2400" dirty="0">
                <a:solidFill>
                  <a:srgbClr val="000000"/>
                </a:solidFill>
                <a:latin typeface="+mn-lt"/>
              </a:rPr>
              <a:t>wiki</a:t>
            </a:r>
            <a:r>
              <a:rPr lang="el-GR" sz="2400" dirty="0">
                <a:solidFill>
                  <a:srgbClr val="000000"/>
                </a:solidFill>
                <a:latin typeface="+mn-lt"/>
              </a:rPr>
              <a:t>,</a:t>
            </a:r>
            <a:r>
              <a:rPr lang="en-US" sz="2400" dirty="0">
                <a:solidFill>
                  <a:srgbClr val="000000"/>
                </a:solidFill>
                <a:latin typeface="+mn-lt"/>
              </a:rPr>
              <a:t> </a:t>
            </a:r>
            <a:r>
              <a:rPr lang="el-GR" sz="2400" dirty="0">
                <a:solidFill>
                  <a:srgbClr val="000000"/>
                </a:solidFill>
                <a:latin typeface="+mn-lt"/>
              </a:rPr>
              <a:t>οι χρήστες/</a:t>
            </a:r>
            <a:r>
              <a:rPr lang="el-GR" sz="2400" dirty="0" err="1">
                <a:solidFill>
                  <a:srgbClr val="000000"/>
                </a:solidFill>
                <a:latin typeface="+mn-lt"/>
              </a:rPr>
              <a:t>στριες</a:t>
            </a:r>
            <a:r>
              <a:rPr lang="el-GR" sz="2400" dirty="0">
                <a:solidFill>
                  <a:srgbClr val="000000"/>
                </a:solidFill>
                <a:latin typeface="+mn-lt"/>
              </a:rPr>
              <a:t> μπορούν εύκολα και γρήγορα να προσθέσουν, να αφαιρέσουν ή να επεξεργαστούν το περιεχόμενό μιας ιστοσελίδας.</a:t>
            </a:r>
          </a:p>
        </p:txBody>
      </p:sp>
      <p:pic>
        <p:nvPicPr>
          <p:cNvPr id="10" name="Εικόνα 9">
            <a:extLst>
              <a:ext uri="{FF2B5EF4-FFF2-40B4-BE49-F238E27FC236}">
                <a16:creationId xmlns:a16="http://schemas.microsoft.com/office/drawing/2014/main" id="{E8D9ECD3-2A24-4198-8C86-76A7AC72D4DA}"/>
              </a:ext>
            </a:extLst>
          </p:cNvPr>
          <p:cNvPicPr>
            <a:picLocks noChangeAspect="1"/>
          </p:cNvPicPr>
          <p:nvPr/>
        </p:nvPicPr>
        <p:blipFill>
          <a:blip r:embed="rId4"/>
          <a:stretch>
            <a:fillRect/>
          </a:stretch>
        </p:blipFill>
        <p:spPr>
          <a:xfrm>
            <a:off x="6456040" y="2483324"/>
            <a:ext cx="5616624" cy="2578636"/>
          </a:xfrm>
          <a:prstGeom prst="rect">
            <a:avLst/>
          </a:prstGeom>
        </p:spPr>
      </p:pic>
      <p:pic>
        <p:nvPicPr>
          <p:cNvPr id="12" name="Εικόνα 11">
            <a:extLst>
              <a:ext uri="{FF2B5EF4-FFF2-40B4-BE49-F238E27FC236}">
                <a16:creationId xmlns:a16="http://schemas.microsoft.com/office/drawing/2014/main" id="{10F96661-D80D-4DB4-95DB-B0C745589576}"/>
              </a:ext>
            </a:extLst>
          </p:cNvPr>
          <p:cNvPicPr>
            <a:picLocks noChangeAspect="1"/>
          </p:cNvPicPr>
          <p:nvPr/>
        </p:nvPicPr>
        <p:blipFill>
          <a:blip r:embed="rId5"/>
          <a:stretch>
            <a:fillRect/>
          </a:stretch>
        </p:blipFill>
        <p:spPr>
          <a:xfrm>
            <a:off x="4295800" y="4657028"/>
            <a:ext cx="5365936" cy="2200972"/>
          </a:xfrm>
          <a:prstGeom prst="rect">
            <a:avLst/>
          </a:prstGeom>
        </p:spPr>
      </p:pic>
    </p:spTree>
    <p:extLst>
      <p:ext uri="{BB962C8B-B14F-4D97-AF65-F5344CB8AC3E}">
        <p14:creationId xmlns:p14="http://schemas.microsoft.com/office/powerpoint/2010/main" val="317744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n-US" altLang="el-GR" b="1" dirty="0"/>
              <a:t>Wiki</a:t>
            </a:r>
            <a:endParaRPr lang="el-GR" altLang="el-GR" b="1" dirty="0"/>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19336" y="1268760"/>
            <a:ext cx="11953328" cy="558924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537" indent="0" eaLnBrk="1" hangingPunct="1">
              <a:lnSpc>
                <a:spcPct val="90000"/>
              </a:lnSpc>
              <a:buClr>
                <a:schemeClr val="accent2"/>
              </a:buClr>
              <a:buNone/>
              <a:defRPr/>
            </a:pPr>
            <a:r>
              <a:rPr lang="el-GR" sz="2400" dirty="0">
                <a:solidFill>
                  <a:srgbClr val="000000"/>
                </a:solidFill>
              </a:rPr>
              <a:t>Τα περισσότερα </a:t>
            </a:r>
            <a:r>
              <a:rPr lang="el-GR" sz="2400" dirty="0" err="1">
                <a:solidFill>
                  <a:srgbClr val="000000"/>
                </a:solidFill>
              </a:rPr>
              <a:t>wiki</a:t>
            </a:r>
            <a:r>
              <a:rPr lang="el-GR" sz="2400" dirty="0">
                <a:solidFill>
                  <a:srgbClr val="000000"/>
                </a:solidFill>
              </a:rPr>
              <a:t> επιτρέπουν την πρόσβαση</a:t>
            </a:r>
            <a:r>
              <a:rPr lang="en-US" sz="2400" dirty="0">
                <a:solidFill>
                  <a:srgbClr val="000000"/>
                </a:solidFill>
              </a:rPr>
              <a:t> </a:t>
            </a:r>
            <a:r>
              <a:rPr lang="el-GR" sz="2400" dirty="0">
                <a:solidFill>
                  <a:srgbClr val="000000"/>
                </a:solidFill>
              </a:rPr>
              <a:t>σε όλους/</a:t>
            </a:r>
            <a:r>
              <a:rPr lang="el-GR" sz="2400" dirty="0" err="1">
                <a:solidFill>
                  <a:srgbClr val="000000"/>
                </a:solidFill>
              </a:rPr>
              <a:t>ες</a:t>
            </a:r>
            <a:r>
              <a:rPr lang="el-GR" sz="2400" dirty="0">
                <a:solidFill>
                  <a:srgbClr val="000000"/>
                </a:solidFill>
              </a:rPr>
              <a:t> τους/τις χρηστών/τριών είτε μέσω εγγραφής στο </a:t>
            </a:r>
            <a:r>
              <a:rPr lang="en-US" sz="2400" dirty="0">
                <a:solidFill>
                  <a:srgbClr val="000000"/>
                </a:solidFill>
              </a:rPr>
              <a:t>wiki </a:t>
            </a:r>
            <a:r>
              <a:rPr lang="el-GR" sz="2400" dirty="0">
                <a:solidFill>
                  <a:srgbClr val="000000"/>
                </a:solidFill>
              </a:rPr>
              <a:t>είτε όχι. </a:t>
            </a:r>
          </a:p>
          <a:p>
            <a:pPr marL="109537" indent="0" eaLnBrk="1" hangingPunct="1">
              <a:lnSpc>
                <a:spcPct val="90000"/>
              </a:lnSpc>
              <a:buClr>
                <a:schemeClr val="accent2"/>
              </a:buClr>
              <a:buNone/>
              <a:defRPr/>
            </a:pPr>
            <a:endParaRPr lang="el-GR" sz="400" dirty="0">
              <a:solidFill>
                <a:srgbClr val="000000"/>
              </a:solidFill>
            </a:endParaRPr>
          </a:p>
          <a:p>
            <a:pPr marL="109537" indent="0" eaLnBrk="1" hangingPunct="1">
              <a:lnSpc>
                <a:spcPct val="90000"/>
              </a:lnSpc>
              <a:buClr>
                <a:schemeClr val="accent2"/>
              </a:buClr>
              <a:buNone/>
              <a:defRPr/>
            </a:pPr>
            <a:r>
              <a:rPr lang="el-GR" sz="2400" dirty="0">
                <a:solidFill>
                  <a:srgbClr val="000000"/>
                </a:solidFill>
              </a:rPr>
              <a:t>Αυτό σημαίνει ότι συχνά δεν είναι δυνατόν να ελεγχθεί η εγκυρότητα των πληροφοριών στις </a:t>
            </a:r>
            <a:r>
              <a:rPr lang="el-GR" sz="2400" dirty="0" err="1">
                <a:solidFill>
                  <a:srgbClr val="000000"/>
                </a:solidFill>
              </a:rPr>
              <a:t>wiki</a:t>
            </a:r>
            <a:r>
              <a:rPr lang="el-GR" sz="2400" dirty="0">
                <a:solidFill>
                  <a:srgbClr val="000000"/>
                </a:solidFill>
              </a:rPr>
              <a:t> σελίδες ή να αποφευχθεί ο βανδαλισμός τους. </a:t>
            </a:r>
          </a:p>
          <a:p>
            <a:pPr marL="109537" indent="0">
              <a:lnSpc>
                <a:spcPct val="90000"/>
              </a:lnSpc>
              <a:buClr>
                <a:schemeClr val="accent2"/>
              </a:buClr>
              <a:buNone/>
              <a:defRPr/>
            </a:pPr>
            <a:endParaRPr lang="el-GR" sz="4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pic>
        <p:nvPicPr>
          <p:cNvPr id="4" name="Εικόνα 3">
            <a:extLst>
              <a:ext uri="{FF2B5EF4-FFF2-40B4-BE49-F238E27FC236}">
                <a16:creationId xmlns:a16="http://schemas.microsoft.com/office/drawing/2014/main" id="{D6E685DA-2551-4B3E-BA07-E172AF302780}"/>
              </a:ext>
            </a:extLst>
          </p:cNvPr>
          <p:cNvPicPr>
            <a:picLocks noChangeAspect="1"/>
          </p:cNvPicPr>
          <p:nvPr/>
        </p:nvPicPr>
        <p:blipFill>
          <a:blip r:embed="rId3"/>
          <a:stretch>
            <a:fillRect/>
          </a:stretch>
        </p:blipFill>
        <p:spPr>
          <a:xfrm>
            <a:off x="5138737" y="4061270"/>
            <a:ext cx="5876925" cy="2695575"/>
          </a:xfrm>
          <a:prstGeom prst="rect">
            <a:avLst/>
          </a:prstGeom>
        </p:spPr>
      </p:pic>
      <p:pic>
        <p:nvPicPr>
          <p:cNvPr id="6" name="Εικόνα 5">
            <a:extLst>
              <a:ext uri="{FF2B5EF4-FFF2-40B4-BE49-F238E27FC236}">
                <a16:creationId xmlns:a16="http://schemas.microsoft.com/office/drawing/2014/main" id="{B72E83F2-FCF8-41CE-87E9-22DC1DFC8C28}"/>
              </a:ext>
            </a:extLst>
          </p:cNvPr>
          <p:cNvPicPr>
            <a:picLocks noChangeAspect="1"/>
          </p:cNvPicPr>
          <p:nvPr/>
        </p:nvPicPr>
        <p:blipFill>
          <a:blip r:embed="rId4"/>
          <a:stretch>
            <a:fillRect/>
          </a:stretch>
        </p:blipFill>
        <p:spPr>
          <a:xfrm>
            <a:off x="10109891" y="2924944"/>
            <a:ext cx="1986731" cy="1922383"/>
          </a:xfrm>
          <a:prstGeom prst="rect">
            <a:avLst/>
          </a:prstGeom>
        </p:spPr>
      </p:pic>
      <p:sp>
        <p:nvSpPr>
          <p:cNvPr id="9" name="TextBox 8">
            <a:extLst>
              <a:ext uri="{FF2B5EF4-FFF2-40B4-BE49-F238E27FC236}">
                <a16:creationId xmlns:a16="http://schemas.microsoft.com/office/drawing/2014/main" id="{64993FDA-8FC8-41C5-B025-76AA0454BA67}"/>
              </a:ext>
            </a:extLst>
          </p:cNvPr>
          <p:cNvSpPr txBox="1"/>
          <p:nvPr/>
        </p:nvSpPr>
        <p:spPr>
          <a:xfrm>
            <a:off x="0" y="2884235"/>
            <a:ext cx="4968244" cy="1089529"/>
          </a:xfrm>
          <a:prstGeom prst="rect">
            <a:avLst/>
          </a:prstGeom>
          <a:noFill/>
        </p:spPr>
        <p:txBody>
          <a:bodyPr wrap="square">
            <a:spAutoFit/>
          </a:bodyPr>
          <a:lstStyle/>
          <a:p>
            <a:pPr eaLnBrk="1" hangingPunct="1">
              <a:lnSpc>
                <a:spcPct val="90000"/>
              </a:lnSpc>
              <a:buClr>
                <a:schemeClr val="accent2"/>
              </a:buClr>
              <a:buNone/>
              <a:defRPr/>
            </a:pPr>
            <a:r>
              <a:rPr lang="el-GR" sz="2400" dirty="0">
                <a:solidFill>
                  <a:srgbClr val="000000"/>
                </a:solidFill>
                <a:latin typeface="+mn-lt"/>
              </a:rPr>
              <a:t>Για τον λόγο αυτό</a:t>
            </a:r>
            <a:r>
              <a:rPr lang="en-US" sz="2400" dirty="0">
                <a:solidFill>
                  <a:srgbClr val="000000"/>
                </a:solidFill>
                <a:latin typeface="+mn-lt"/>
              </a:rPr>
              <a:t>:</a:t>
            </a:r>
            <a:endParaRPr lang="el-GR" sz="2400" dirty="0">
              <a:solidFill>
                <a:srgbClr val="000000"/>
              </a:solidFill>
              <a:latin typeface="+mn-lt"/>
            </a:endParaRPr>
          </a:p>
          <a:p>
            <a:pPr marL="358775" indent="-358775">
              <a:lnSpc>
                <a:spcPct val="90000"/>
              </a:lnSpc>
              <a:buClr>
                <a:schemeClr val="accent2"/>
              </a:buClr>
              <a:buFont typeface="Wingdings" panose="05000000000000000000" pitchFamily="2" charset="2"/>
              <a:buChar char="§"/>
              <a:defRPr/>
            </a:pPr>
            <a:r>
              <a:rPr lang="el-GR" sz="2400" dirty="0">
                <a:solidFill>
                  <a:srgbClr val="000000"/>
                </a:solidFill>
                <a:latin typeface="+mn-lt"/>
              </a:rPr>
              <a:t>μπορεί να ακολουθούνται συγκεκριμένοι κανόνες</a:t>
            </a:r>
          </a:p>
        </p:txBody>
      </p:sp>
      <p:sp>
        <p:nvSpPr>
          <p:cNvPr id="2" name="TextBox 1">
            <a:extLst>
              <a:ext uri="{FF2B5EF4-FFF2-40B4-BE49-F238E27FC236}">
                <a16:creationId xmlns:a16="http://schemas.microsoft.com/office/drawing/2014/main" id="{0A75BB6E-D173-F6C6-8E24-A6F8429A39CB}"/>
              </a:ext>
            </a:extLst>
          </p:cNvPr>
          <p:cNvSpPr txBox="1"/>
          <p:nvPr/>
        </p:nvSpPr>
        <p:spPr>
          <a:xfrm>
            <a:off x="0" y="3973764"/>
            <a:ext cx="5231904" cy="3416320"/>
          </a:xfrm>
          <a:prstGeom prst="rect">
            <a:avLst/>
          </a:prstGeom>
          <a:noFill/>
        </p:spPr>
        <p:txBody>
          <a:bodyPr wrap="square">
            <a:spAutoFit/>
          </a:bodyPr>
          <a:lstStyle/>
          <a:p>
            <a:pPr eaLnBrk="1" hangingPunct="1">
              <a:lnSpc>
                <a:spcPct val="90000"/>
              </a:lnSpc>
              <a:buClr>
                <a:schemeClr val="accent2"/>
              </a:buClr>
              <a:buNone/>
              <a:defRPr/>
            </a:pPr>
            <a:r>
              <a:rPr lang="el-GR" sz="2400" dirty="0">
                <a:solidFill>
                  <a:srgbClr val="000000"/>
                </a:solidFill>
                <a:latin typeface="+mn-lt"/>
              </a:rPr>
              <a:t>Ωστόσο,</a:t>
            </a:r>
          </a:p>
          <a:p>
            <a:pPr marL="342900" indent="-342900" eaLnBrk="1" hangingPunct="1">
              <a:lnSpc>
                <a:spcPct val="90000"/>
              </a:lnSpc>
              <a:buClr>
                <a:schemeClr val="accent2"/>
              </a:buClr>
              <a:buFont typeface="Wingdings" panose="05000000000000000000" pitchFamily="2" charset="2"/>
              <a:buChar char="§"/>
              <a:defRPr/>
            </a:pPr>
            <a:r>
              <a:rPr lang="el-GR" sz="2400" dirty="0">
                <a:solidFill>
                  <a:srgbClr val="000000"/>
                </a:solidFill>
                <a:latin typeface="+mn-lt"/>
              </a:rPr>
              <a:t>η πρόσβαση σε ένα </a:t>
            </a:r>
            <a:r>
              <a:rPr lang="el-GR" sz="2400" dirty="0" err="1">
                <a:solidFill>
                  <a:srgbClr val="000000"/>
                </a:solidFill>
                <a:latin typeface="+mn-lt"/>
              </a:rPr>
              <a:t>wiki</a:t>
            </a:r>
            <a:r>
              <a:rPr lang="el-GR" sz="2400" dirty="0">
                <a:solidFill>
                  <a:srgbClr val="000000"/>
                </a:solidFill>
                <a:latin typeface="+mn-lt"/>
              </a:rPr>
              <a:t> μπορεί να είναι και πιο περιορισμένη, π.χ. για τους/τις συμμετέχοντες/</a:t>
            </a:r>
            <a:r>
              <a:rPr lang="el-GR" sz="2400" dirty="0" err="1">
                <a:solidFill>
                  <a:srgbClr val="000000"/>
                </a:solidFill>
                <a:latin typeface="+mn-lt"/>
              </a:rPr>
              <a:t>ουσες</a:t>
            </a:r>
            <a:r>
              <a:rPr lang="el-GR" sz="2400" dirty="0">
                <a:solidFill>
                  <a:srgbClr val="000000"/>
                </a:solidFill>
                <a:latin typeface="+mn-lt"/>
              </a:rPr>
              <a:t> σε μια ομάδα εργασίας ή  για εκπαιδευτικούς και μαθητές/</a:t>
            </a:r>
            <a:r>
              <a:rPr lang="el-GR" sz="2400" dirty="0" err="1">
                <a:solidFill>
                  <a:srgbClr val="000000"/>
                </a:solidFill>
                <a:latin typeface="+mn-lt"/>
              </a:rPr>
              <a:t>τριες</a:t>
            </a:r>
            <a:r>
              <a:rPr lang="el-GR" sz="2400" dirty="0">
                <a:solidFill>
                  <a:srgbClr val="000000"/>
                </a:solidFill>
                <a:latin typeface="+mn-lt"/>
              </a:rPr>
              <a:t> για τη δημιουργία εκπαιδευτικού υλικού. </a:t>
            </a:r>
          </a:p>
          <a:p>
            <a:pPr marL="342900" indent="-342900" eaLnBrk="1" hangingPunct="1">
              <a:lnSpc>
                <a:spcPct val="90000"/>
              </a:lnSpc>
              <a:buClr>
                <a:schemeClr val="accent2"/>
              </a:buClr>
              <a:buFont typeface="Wingdings" panose="05000000000000000000" pitchFamily="2" charset="2"/>
              <a:buChar char="§"/>
              <a:defRPr/>
            </a:pPr>
            <a:endParaRPr lang="el-GR" sz="2400" dirty="0">
              <a:solidFill>
                <a:srgbClr val="000000"/>
              </a:solidFill>
              <a:latin typeface="+mn-lt"/>
            </a:endParaRPr>
          </a:p>
          <a:p>
            <a:pPr eaLnBrk="1" hangingPunct="1">
              <a:lnSpc>
                <a:spcPct val="90000"/>
              </a:lnSpc>
              <a:buClr>
                <a:schemeClr val="accent2"/>
              </a:buClr>
              <a:buNone/>
              <a:defRPr/>
            </a:pPr>
            <a:endParaRPr lang="el-GR" sz="2400" dirty="0">
              <a:solidFill>
                <a:srgbClr val="000000"/>
              </a:solidFill>
              <a:latin typeface="+mn-lt"/>
            </a:endParaRPr>
          </a:p>
        </p:txBody>
      </p:sp>
    </p:spTree>
    <p:extLst>
      <p:ext uri="{BB962C8B-B14F-4D97-AF65-F5344CB8AC3E}">
        <p14:creationId xmlns:p14="http://schemas.microsoft.com/office/powerpoint/2010/main" val="20425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a:xfrm>
            <a:off x="191344" y="620688"/>
            <a:ext cx="11391056" cy="1152128"/>
          </a:xfrm>
        </p:spPr>
        <p:txBody>
          <a:bodyPr/>
          <a:lstStyle/>
          <a:p>
            <a:pPr eaLnBrk="1" hangingPunct="1"/>
            <a:r>
              <a:rPr lang="el-GR" altLang="el-GR" sz="3000" b="1" dirty="0"/>
              <a:t>Σώμα αντιρατσιστικών κειμένων </a:t>
            </a:r>
            <a:r>
              <a:rPr lang="en-US" altLang="el-GR" sz="3000" b="1" dirty="0"/>
              <a:t>TRACE: </a:t>
            </a:r>
            <a:r>
              <a:rPr lang="el-GR" altLang="el-GR" sz="3000" b="1" dirty="0"/>
              <a:t>Τα κριτήρια επιλογής των κειμένων</a:t>
            </a:r>
            <a:r>
              <a:rPr kumimoji="0" lang="el-GR" altLang="el-GR" sz="3000" b="1" i="0" u="none" strike="noStrike" kern="1200" cap="none" spc="0" normalizeH="0" baseline="0" noProof="0" dirty="0">
                <a:ln>
                  <a:noFill/>
                </a:ln>
                <a:effectLst/>
                <a:uLnTx/>
                <a:uFillTx/>
                <a:latin typeface="Trebuchet MS"/>
                <a:ea typeface="+mj-ea"/>
                <a:cs typeface="+mj-cs"/>
              </a:rPr>
              <a:t> και τα χαρακτηριστικά του σώματος</a:t>
            </a:r>
            <a:endParaRPr lang="el-GR" altLang="el-GR" sz="3000" b="1" dirty="0"/>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91344" y="1772816"/>
            <a:ext cx="11809312" cy="4801022"/>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9537" indent="0" eaLnBrk="1" hangingPunct="1">
              <a:lnSpc>
                <a:spcPct val="90000"/>
              </a:lnSpc>
              <a:buClr>
                <a:schemeClr val="accent2"/>
              </a:buClr>
              <a:buNone/>
              <a:defRPr/>
            </a:pPr>
            <a:endParaRPr lang="el-GR" sz="500" dirty="0">
              <a:solidFill>
                <a:srgbClr val="000000"/>
              </a:solidFill>
            </a:endParaRPr>
          </a:p>
          <a:p>
            <a:pPr marL="109537" indent="0" eaLnBrk="1" hangingPunct="1">
              <a:lnSpc>
                <a:spcPct val="90000"/>
              </a:lnSpc>
              <a:buClr>
                <a:schemeClr val="accent2"/>
              </a:buClr>
              <a:buNone/>
              <a:defRPr/>
            </a:pPr>
            <a:endParaRPr lang="en-US" sz="2600" dirty="0">
              <a:solidFill>
                <a:srgbClr val="000000"/>
              </a:solidFill>
            </a:endParaRPr>
          </a:p>
          <a:p>
            <a:pPr marL="109537" indent="0" eaLnBrk="1" hangingPunct="1">
              <a:lnSpc>
                <a:spcPct val="90000"/>
              </a:lnSpc>
              <a:buClr>
                <a:schemeClr val="accent2"/>
              </a:buClr>
              <a:buNone/>
              <a:defRPr/>
            </a:pPr>
            <a:r>
              <a:rPr lang="el-GR" sz="2600" dirty="0">
                <a:solidFill>
                  <a:srgbClr val="000000"/>
                </a:solidFill>
              </a:rPr>
              <a:t>Κριτήρια επιλογής των κειμένων:</a:t>
            </a:r>
          </a:p>
          <a:p>
            <a:pPr marL="109537" indent="0" eaLnBrk="1" hangingPunct="1">
              <a:lnSpc>
                <a:spcPct val="90000"/>
              </a:lnSpc>
              <a:buClr>
                <a:schemeClr val="accent2"/>
              </a:buClr>
              <a:buNone/>
              <a:defRPr/>
            </a:pPr>
            <a:endParaRPr lang="el-GR" sz="2600" dirty="0">
              <a:solidFill>
                <a:srgbClr val="000000"/>
              </a:solidFill>
            </a:endParaRP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της ελληνικής δημόσιας σφαίρας που αναφέρονται σε </a:t>
            </a:r>
            <a:r>
              <a:rPr lang="el-GR" sz="2600" b="1" dirty="0">
                <a:solidFill>
                  <a:schemeClr val="accent2"/>
                </a:solidFill>
              </a:rPr>
              <a:t>ποικίλα μεταναστευτικά/προσφυγικά θέματα</a:t>
            </a: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δημοσιευμένα </a:t>
            </a:r>
            <a:r>
              <a:rPr lang="el-GR" sz="2600" b="1" dirty="0">
                <a:solidFill>
                  <a:schemeClr val="accent2"/>
                </a:solidFill>
              </a:rPr>
              <a:t>από το 2015 μέχρι το 2020</a:t>
            </a:r>
            <a:endParaRPr lang="en-US" sz="2600" b="1" dirty="0">
              <a:solidFill>
                <a:schemeClr val="accent2"/>
              </a:solidFill>
            </a:endParaRPr>
          </a:p>
          <a:p>
            <a:pPr eaLnBrk="1" hangingPunct="1">
              <a:lnSpc>
                <a:spcPct val="114000"/>
              </a:lnSpc>
              <a:buClr>
                <a:schemeClr val="accent2"/>
              </a:buClr>
              <a:buFont typeface="Wingdings" panose="05000000000000000000" pitchFamily="2" charset="2"/>
              <a:buChar char="§"/>
              <a:defRPr/>
            </a:pPr>
            <a:r>
              <a:rPr lang="el-GR" dirty="0">
                <a:solidFill>
                  <a:srgbClr val="000000"/>
                </a:solidFill>
              </a:rPr>
              <a:t>κείμενα από </a:t>
            </a:r>
            <a:r>
              <a:rPr lang="el-GR" b="1" dirty="0">
                <a:solidFill>
                  <a:schemeClr val="accent2"/>
                </a:solidFill>
              </a:rPr>
              <a:t>πηγές που συντονίζονται με το ελληνικό αντιρατσιστικό νομοθετικό πλαίσιο </a:t>
            </a:r>
            <a:r>
              <a:rPr lang="el-GR" dirty="0">
                <a:solidFill>
                  <a:srgbClr val="000000"/>
                </a:solidFill>
              </a:rPr>
              <a:t>(Ν. 927/1979</a:t>
            </a:r>
            <a:r>
              <a:rPr lang="en-US" dirty="0">
                <a:solidFill>
                  <a:srgbClr val="000000"/>
                </a:solidFill>
              </a:rPr>
              <a:t> </a:t>
            </a:r>
            <a:r>
              <a:rPr lang="el-GR" dirty="0">
                <a:solidFill>
                  <a:srgbClr val="000000"/>
                </a:solidFill>
              </a:rPr>
              <a:t>και Ν. 4285/2014)</a:t>
            </a: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που </a:t>
            </a:r>
            <a:r>
              <a:rPr lang="el-GR" sz="2600" b="1" dirty="0">
                <a:solidFill>
                  <a:schemeClr val="accent2"/>
                </a:solidFill>
              </a:rPr>
              <a:t>περιείχαν τις ακόλουθες λέξεις κλειδιά</a:t>
            </a:r>
            <a:r>
              <a:rPr lang="el-GR" sz="2600" dirty="0">
                <a:solidFill>
                  <a:srgbClr val="000000"/>
                </a:solidFill>
              </a:rPr>
              <a:t>: </a:t>
            </a:r>
            <a:br>
              <a:rPr lang="el-GR" sz="2600" dirty="0">
                <a:solidFill>
                  <a:srgbClr val="000000"/>
                </a:solidFill>
              </a:rPr>
            </a:br>
            <a:r>
              <a:rPr lang="el-GR" sz="2600" dirty="0" err="1">
                <a:solidFill>
                  <a:srgbClr val="000000"/>
                </a:solidFill>
              </a:rPr>
              <a:t>αιτούντ</a:t>
            </a:r>
            <a:r>
              <a:rPr lang="el-GR" sz="2600" dirty="0">
                <a:solidFill>
                  <a:srgbClr val="000000"/>
                </a:solidFill>
              </a:rPr>
              <a:t>* </a:t>
            </a:r>
            <a:r>
              <a:rPr lang="el-GR" sz="2600" dirty="0" err="1">
                <a:solidFill>
                  <a:srgbClr val="000000"/>
                </a:solidFill>
              </a:rPr>
              <a:t>άσυλ</a:t>
            </a:r>
            <a:r>
              <a:rPr lang="el-GR" sz="2600" dirty="0">
                <a:solidFill>
                  <a:srgbClr val="000000"/>
                </a:solidFill>
              </a:rPr>
              <a:t>*, </a:t>
            </a:r>
            <a:r>
              <a:rPr lang="el-GR" sz="2600" dirty="0" err="1">
                <a:solidFill>
                  <a:srgbClr val="000000"/>
                </a:solidFill>
              </a:rPr>
              <a:t>αλλοδαπ</a:t>
            </a:r>
            <a:r>
              <a:rPr lang="el-GR" sz="2600" dirty="0">
                <a:solidFill>
                  <a:srgbClr val="000000"/>
                </a:solidFill>
              </a:rPr>
              <a:t>*, </a:t>
            </a:r>
            <a:r>
              <a:rPr lang="el-GR" sz="2600" dirty="0" err="1">
                <a:solidFill>
                  <a:srgbClr val="000000"/>
                </a:solidFill>
              </a:rPr>
              <a:t>ασυνόδευτ</a:t>
            </a:r>
            <a:r>
              <a:rPr lang="el-GR" sz="2600" dirty="0">
                <a:solidFill>
                  <a:srgbClr val="000000"/>
                </a:solidFill>
              </a:rPr>
              <a:t>* </a:t>
            </a:r>
            <a:r>
              <a:rPr lang="el-GR" sz="2600" dirty="0" err="1">
                <a:solidFill>
                  <a:srgbClr val="000000"/>
                </a:solidFill>
              </a:rPr>
              <a:t>παιδι</a:t>
            </a:r>
            <a:r>
              <a:rPr lang="el-GR" sz="2600" dirty="0">
                <a:solidFill>
                  <a:srgbClr val="000000"/>
                </a:solidFill>
              </a:rPr>
              <a:t>*, </a:t>
            </a:r>
            <a:r>
              <a:rPr lang="el-GR" sz="2600" dirty="0" err="1">
                <a:solidFill>
                  <a:srgbClr val="000000"/>
                </a:solidFill>
              </a:rPr>
              <a:t>μετανάστ</a:t>
            </a:r>
            <a:r>
              <a:rPr lang="el-GR" sz="2600" dirty="0">
                <a:solidFill>
                  <a:srgbClr val="000000"/>
                </a:solidFill>
              </a:rPr>
              <a:t>*, </a:t>
            </a:r>
            <a:r>
              <a:rPr lang="el-GR" sz="2600" dirty="0" err="1">
                <a:solidFill>
                  <a:srgbClr val="000000"/>
                </a:solidFill>
              </a:rPr>
              <a:t>μεταναστευτικ</a:t>
            </a:r>
            <a:r>
              <a:rPr lang="el-GR" sz="2600" dirty="0">
                <a:solidFill>
                  <a:srgbClr val="000000"/>
                </a:solidFill>
              </a:rPr>
              <a:t>*, </a:t>
            </a:r>
            <a:r>
              <a:rPr lang="el-GR" sz="2600" dirty="0" err="1">
                <a:solidFill>
                  <a:srgbClr val="000000"/>
                </a:solidFill>
              </a:rPr>
              <a:t>ξέν</a:t>
            </a:r>
            <a:r>
              <a:rPr lang="el-GR" sz="2600" dirty="0">
                <a:solidFill>
                  <a:srgbClr val="000000"/>
                </a:solidFill>
              </a:rPr>
              <a:t>*, </a:t>
            </a:r>
            <a:r>
              <a:rPr lang="el-GR" sz="2600" dirty="0" err="1">
                <a:solidFill>
                  <a:srgbClr val="000000"/>
                </a:solidFill>
              </a:rPr>
              <a:t>προσφυγ</a:t>
            </a:r>
            <a:r>
              <a:rPr lang="el-GR" sz="2600" dirty="0">
                <a:solidFill>
                  <a:srgbClr val="000000"/>
                </a:solidFill>
              </a:rPr>
              <a:t>*, </a:t>
            </a:r>
            <a:r>
              <a:rPr lang="el-GR" sz="2600" dirty="0" err="1">
                <a:solidFill>
                  <a:srgbClr val="000000"/>
                </a:solidFill>
              </a:rPr>
              <a:t>προσφυγικ</a:t>
            </a:r>
            <a:r>
              <a:rPr lang="el-GR" sz="2600" dirty="0">
                <a:solidFill>
                  <a:srgbClr val="000000"/>
                </a:solidFill>
              </a:rPr>
              <a:t>* </a:t>
            </a:r>
            <a:r>
              <a:rPr lang="el-GR" sz="2600" dirty="0" err="1">
                <a:solidFill>
                  <a:srgbClr val="000000"/>
                </a:solidFill>
              </a:rPr>
              <a:t>πληθυσμ</a:t>
            </a:r>
            <a:r>
              <a:rPr lang="el-GR" sz="2600" dirty="0">
                <a:solidFill>
                  <a:srgbClr val="000000"/>
                </a:solidFill>
              </a:rPr>
              <a:t>*, </a:t>
            </a:r>
            <a:r>
              <a:rPr lang="el-GR" sz="2600" dirty="0" err="1">
                <a:solidFill>
                  <a:srgbClr val="000000"/>
                </a:solidFill>
              </a:rPr>
              <a:t>προσφυγικ</a:t>
            </a:r>
            <a:r>
              <a:rPr lang="el-GR" sz="2600" dirty="0">
                <a:solidFill>
                  <a:srgbClr val="000000"/>
                </a:solidFill>
              </a:rPr>
              <a:t>* κύμα* </a:t>
            </a:r>
          </a:p>
          <a:p>
            <a:pPr marL="109537" indent="0" eaLnBrk="1" hangingPunct="1">
              <a:lnSpc>
                <a:spcPct val="114000"/>
              </a:lnSpc>
              <a:buClr>
                <a:schemeClr val="accent2"/>
              </a:buClr>
              <a:buNone/>
              <a:defRPr/>
            </a:pPr>
            <a:endParaRPr lang="el-GR" sz="2600" kern="0" dirty="0">
              <a:solidFill>
                <a:srgbClr val="000000"/>
              </a:solidFill>
              <a:effectLst/>
              <a:ea typeface="Calibri" panose="020F0502020204030204" pitchFamily="34" charset="0"/>
            </a:endParaRPr>
          </a:p>
          <a:p>
            <a:pPr marL="109537" indent="0" algn="r" eaLnBrk="1" hangingPunct="1">
              <a:lnSpc>
                <a:spcPct val="114000"/>
              </a:lnSpc>
              <a:buClr>
                <a:schemeClr val="accent2"/>
              </a:buClr>
              <a:buNone/>
              <a:defRPr/>
            </a:pPr>
            <a:r>
              <a:rPr lang="el-GR" sz="2600" kern="0" dirty="0">
                <a:effectLst/>
                <a:ea typeface="Calibri" panose="020F0502020204030204" pitchFamily="34" charset="0"/>
              </a:rPr>
              <a:t>(βλ. επίσης </a:t>
            </a:r>
            <a:r>
              <a:rPr lang="el-GR" sz="2600" kern="0" dirty="0" err="1">
                <a:effectLst/>
                <a:ea typeface="Calibri" panose="020F0502020204030204" pitchFamily="34" charset="0"/>
              </a:rPr>
              <a:t>Αρχάκης</a:t>
            </a:r>
            <a:r>
              <a:rPr lang="el-GR" sz="2600" kern="0" dirty="0">
                <a:effectLst/>
                <a:ea typeface="Calibri" panose="020F0502020204030204" pitchFamily="34" charset="0"/>
              </a:rPr>
              <a:t> κ.ά., 2023</a:t>
            </a:r>
            <a:r>
              <a:rPr lang="el-GR" sz="3000" kern="0" baseline="30000" dirty="0">
                <a:effectLst/>
                <a:ea typeface="Calibri" panose="020F0502020204030204" pitchFamily="34" charset="0"/>
              </a:rPr>
              <a:t>.</a:t>
            </a:r>
            <a:r>
              <a:rPr lang="el-GR" sz="2600" kern="0" dirty="0">
                <a:effectLst/>
                <a:ea typeface="Calibri" panose="020F0502020204030204" pitchFamily="34" charset="0"/>
              </a:rPr>
              <a:t> Τζωρτζάτου κ.ά., 2023)</a:t>
            </a:r>
            <a:endParaRPr lang="el-GR" sz="2600" dirty="0">
              <a:solidFill>
                <a:srgbClr val="000000"/>
              </a:solidFill>
            </a:endParaRPr>
          </a:p>
          <a:p>
            <a:pPr eaLnBrk="1" hangingPunct="1">
              <a:lnSpc>
                <a:spcPct val="114000"/>
              </a:lnSpc>
              <a:buClr>
                <a:schemeClr val="accent2"/>
              </a:buClr>
              <a:buFont typeface="Wingdings" panose="05000000000000000000" pitchFamily="2" charset="2"/>
              <a:buChar char="§"/>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spTree>
    <p:extLst>
      <p:ext uri="{BB962C8B-B14F-4D97-AF65-F5344CB8AC3E}">
        <p14:creationId xmlns:p14="http://schemas.microsoft.com/office/powerpoint/2010/main" val="177520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0B96876-B457-D6DD-4310-20C19B0D773C}"/>
              </a:ext>
            </a:extLst>
          </p:cNvPr>
          <p:cNvSpPr>
            <a:spLocks noGrp="1"/>
          </p:cNvSpPr>
          <p:nvPr>
            <p:ph idx="1"/>
          </p:nvPr>
        </p:nvSpPr>
        <p:spPr>
          <a:xfrm>
            <a:off x="335360" y="1556792"/>
            <a:ext cx="11737304" cy="5184576"/>
          </a:xfrm>
        </p:spPr>
        <p:txBody>
          <a:bodyPr/>
          <a:lstStyle/>
          <a:p>
            <a:pPr marL="109537" indent="0" algn="l">
              <a:buNone/>
            </a:pPr>
            <a:endParaRPr lang="el-GR" sz="2400" dirty="0">
              <a:ea typeface="Calibri" panose="020F0502020204030204"/>
            </a:endParaRPr>
          </a:p>
          <a:p>
            <a:pPr marL="109537" indent="0" algn="l">
              <a:buNone/>
            </a:pPr>
            <a:r>
              <a:rPr lang="el-GR" sz="2400" dirty="0">
                <a:ea typeface="Calibri" panose="020F0502020204030204"/>
              </a:rPr>
              <a:t> Τομείς δημόσιας σφαίρας στους οποίους ομαδοποιούνται οι πηγές των κειμένων:</a:t>
            </a:r>
          </a:p>
          <a:p>
            <a:pPr algn="l"/>
            <a:endParaRPr lang="el-GR" sz="500" dirty="0">
              <a:ea typeface="Calibri" panose="020F0502020204030204"/>
            </a:endParaRPr>
          </a:p>
          <a:p>
            <a:pPr marL="457200" indent="-457200" algn="l">
              <a:buClr>
                <a:schemeClr val="accent2"/>
              </a:buClr>
              <a:buFont typeface="Wingdings" panose="05000000000000000000" pitchFamily="2" charset="2"/>
              <a:buChar char="§"/>
            </a:pPr>
            <a:r>
              <a:rPr lang="el-GR" sz="2400" dirty="0">
                <a:ea typeface="Calibri" panose="020F0502020204030204"/>
              </a:rPr>
              <a:t>Δραστηριότητες φορέων που προωθούν </a:t>
            </a:r>
            <a:r>
              <a:rPr lang="el-GR" sz="2400" b="1" dirty="0">
                <a:solidFill>
                  <a:schemeClr val="accent2"/>
                </a:solidFill>
                <a:ea typeface="Calibri" panose="020F0502020204030204"/>
              </a:rPr>
              <a:t>μεταναστευτικά/προσφυγικά θέματα</a:t>
            </a:r>
            <a:r>
              <a:rPr lang="el-GR" sz="2400" b="1" dirty="0">
                <a:ea typeface="Calibri" panose="020F0502020204030204"/>
              </a:rPr>
              <a:t> </a:t>
            </a:r>
            <a:r>
              <a:rPr lang="el-GR" sz="2400" dirty="0">
                <a:ea typeface="Calibri" panose="020F0502020204030204"/>
              </a:rPr>
              <a:t>(π.χ. Ύπατη Αρμοστεία του ΟΗΕ για τους Πρόσφυγες, ελληνικό τμήμα, Διεθνής Οργανισμός Μετανάστευσης, ελληνικό τμήμα, PRAKSIS, </a:t>
            </a:r>
            <a:r>
              <a:rPr lang="el-GR" sz="2400" dirty="0" err="1">
                <a:ea typeface="Calibri" panose="020F0502020204030204"/>
              </a:rPr>
              <a:t>Actionaid</a:t>
            </a:r>
            <a:r>
              <a:rPr lang="el-GR" sz="2400" dirty="0">
                <a:ea typeface="Calibri" panose="020F0502020204030204"/>
              </a:rPr>
              <a:t>)</a:t>
            </a:r>
          </a:p>
          <a:p>
            <a:pPr algn="l">
              <a:buClr>
                <a:schemeClr val="accent2"/>
              </a:buClr>
              <a:buFont typeface="Wingdings" panose="05000000000000000000" pitchFamily="2" charset="2"/>
              <a:buChar char="§"/>
            </a:pPr>
            <a:endParaRPr lang="el-GR" sz="2400" dirty="0">
              <a:ea typeface="Calibri" panose="020F0502020204030204"/>
            </a:endParaRPr>
          </a:p>
          <a:p>
            <a:pPr marL="457200" indent="-457200" algn="l">
              <a:buClr>
                <a:schemeClr val="accent2"/>
              </a:buClr>
              <a:buFont typeface="Wingdings" panose="05000000000000000000" pitchFamily="2" charset="2"/>
              <a:buChar char="§"/>
            </a:pPr>
            <a:r>
              <a:rPr lang="el-GR" sz="2400" dirty="0">
                <a:ea typeface="Calibri" panose="020F0502020204030204"/>
              </a:rPr>
              <a:t>Επικαιρότητα σχετική με </a:t>
            </a:r>
            <a:r>
              <a:rPr lang="el-GR" sz="2400" b="1" dirty="0">
                <a:solidFill>
                  <a:schemeClr val="accent2"/>
                </a:solidFill>
                <a:ea typeface="Calibri" panose="020F0502020204030204"/>
              </a:rPr>
              <a:t>μεταναστευτικά/προσφυγικά θέματα </a:t>
            </a:r>
            <a:r>
              <a:rPr lang="el-GR" sz="2400" dirty="0">
                <a:ea typeface="Calibri" panose="020F0502020204030204"/>
              </a:rPr>
              <a:t>(π.χ. Εφημερίδα των Συντακτών, </a:t>
            </a:r>
            <a:r>
              <a:rPr lang="en-US" sz="2400" dirty="0">
                <a:ea typeface="Calibri" panose="020F0502020204030204"/>
              </a:rPr>
              <a:t>antenna.gr, </a:t>
            </a:r>
            <a:r>
              <a:rPr lang="el-GR" sz="2400" dirty="0">
                <a:ea typeface="Calibri" panose="020F0502020204030204"/>
              </a:rPr>
              <a:t>Τα Νέα, alfavita.gr, tovatraxi.com</a:t>
            </a:r>
            <a:r>
              <a:rPr lang="en-US" sz="2400" dirty="0">
                <a:ea typeface="Calibri" panose="020F0502020204030204"/>
              </a:rPr>
              <a:t>)</a:t>
            </a:r>
            <a:endParaRPr lang="el-GR" sz="2400" b="1" dirty="0">
              <a:ea typeface="Calibri" panose="020F0502020204030204"/>
            </a:endParaRPr>
          </a:p>
          <a:p>
            <a:pPr marL="457200" indent="-457200" algn="l">
              <a:buClr>
                <a:schemeClr val="accent2"/>
              </a:buClr>
              <a:buFont typeface="Wingdings" panose="05000000000000000000" pitchFamily="2" charset="2"/>
              <a:buChar char="§"/>
            </a:pPr>
            <a:endParaRPr lang="el-GR" sz="2400" dirty="0">
              <a:ea typeface="Calibri" panose="020F0502020204030204"/>
            </a:endParaRPr>
          </a:p>
          <a:p>
            <a:pPr marL="457200" indent="-457200" algn="l">
              <a:buClr>
                <a:schemeClr val="accent2"/>
              </a:buClr>
              <a:buFont typeface="Wingdings" panose="05000000000000000000" pitchFamily="2" charset="2"/>
              <a:buChar char="§"/>
            </a:pPr>
            <a:r>
              <a:rPr lang="el-GR" sz="2400" dirty="0">
                <a:solidFill>
                  <a:schemeClr val="tx1"/>
                </a:solidFill>
              </a:rPr>
              <a:t>Πολιτικός λόγος γύρω από </a:t>
            </a:r>
            <a:r>
              <a:rPr lang="el-GR" sz="2400" b="1" dirty="0">
                <a:solidFill>
                  <a:schemeClr val="accent2"/>
                </a:solidFill>
              </a:rPr>
              <a:t>μεταναστευτικά/προσφυγικά θέματα </a:t>
            </a:r>
            <a:r>
              <a:rPr lang="en-US" sz="2400" dirty="0"/>
              <a:t>(</a:t>
            </a:r>
            <a:r>
              <a:rPr lang="el-GR" sz="2400" dirty="0">
                <a:solidFill>
                  <a:schemeClr val="tx1"/>
                </a:solidFill>
              </a:rPr>
              <a:t>π.χ. Βουλή των Ελλήνων, επίσημο πρωθυπουργικό </a:t>
            </a:r>
            <a:r>
              <a:rPr lang="el-GR" sz="2400" dirty="0" err="1">
                <a:solidFill>
                  <a:schemeClr val="tx1"/>
                </a:solidFill>
              </a:rPr>
              <a:t>twitter</a:t>
            </a:r>
            <a:r>
              <a:rPr lang="el-GR" sz="2400" dirty="0">
                <a:solidFill>
                  <a:schemeClr val="tx1"/>
                </a:solidFill>
              </a:rPr>
              <a:t>, προσωπικό </a:t>
            </a:r>
            <a:r>
              <a:rPr lang="el-GR" sz="2400" dirty="0" err="1">
                <a:solidFill>
                  <a:schemeClr val="tx1"/>
                </a:solidFill>
              </a:rPr>
              <a:t>twitter</a:t>
            </a:r>
            <a:r>
              <a:rPr lang="el-GR" sz="2400" dirty="0">
                <a:solidFill>
                  <a:schemeClr val="tx1"/>
                </a:solidFill>
              </a:rPr>
              <a:t> του αρχηγού της αξιωματικής αντιπολίτευσης Αλέξη Τσίπρα, επίσημη σελίδα του Υπουργείου Μετανάστευσης και Ασύλου στο Facebook)</a:t>
            </a:r>
            <a:endParaRPr lang="en-GB" sz="2400" dirty="0">
              <a:solidFill>
                <a:schemeClr val="tx1"/>
              </a:solidFill>
            </a:endParaRPr>
          </a:p>
          <a:p>
            <a:endParaRPr lang="el-GR" dirty="0"/>
          </a:p>
        </p:txBody>
      </p:sp>
      <p:sp>
        <p:nvSpPr>
          <p:cNvPr id="8" name="Τίτλος 1">
            <a:extLst>
              <a:ext uri="{FF2B5EF4-FFF2-40B4-BE49-F238E27FC236}">
                <a16:creationId xmlns:a16="http://schemas.microsoft.com/office/drawing/2014/main" id="{32939F5A-947B-99D1-3D5F-0667923CB275}"/>
              </a:ext>
            </a:extLst>
          </p:cNvPr>
          <p:cNvSpPr>
            <a:spLocks noGrp="1"/>
          </p:cNvSpPr>
          <p:nvPr>
            <p:ph type="title"/>
          </p:nvPr>
        </p:nvSpPr>
        <p:spPr>
          <a:xfrm>
            <a:off x="191344" y="620688"/>
            <a:ext cx="11665296" cy="1152000"/>
          </a:xfrm>
        </p:spPr>
        <p:txBody>
          <a:bodyPr/>
          <a:lstStyle/>
          <a:p>
            <a:pPr eaLnBrk="1" hangingPunct="1"/>
            <a:r>
              <a:rPr lang="el-GR" altLang="el-GR" sz="3000" b="1" dirty="0"/>
              <a:t>Σώμα αντιρατσιστικών κειμένων </a:t>
            </a:r>
            <a:r>
              <a:rPr lang="en-US" altLang="el-GR" sz="3000" b="1" dirty="0"/>
              <a:t>TRACE: </a:t>
            </a:r>
            <a:r>
              <a:rPr lang="el-GR" altLang="el-GR" sz="3000" b="1" dirty="0"/>
              <a:t>Τα κριτήρια επιλογής των κειμένων</a:t>
            </a:r>
            <a:r>
              <a:rPr kumimoji="0" lang="el-GR" altLang="el-GR" sz="3000" b="1" i="0" u="none" strike="noStrike" kern="1200" cap="none" spc="0" normalizeH="0" baseline="0" noProof="0" dirty="0">
                <a:ln>
                  <a:noFill/>
                </a:ln>
                <a:effectLst/>
                <a:uLnTx/>
                <a:uFillTx/>
                <a:ea typeface="+mj-ea"/>
                <a:cs typeface="+mj-cs"/>
              </a:rPr>
              <a:t> και τα χαρακτηριστικά του σώματος</a:t>
            </a:r>
            <a:endParaRPr lang="el-GR" altLang="el-GR" sz="3000" b="1" dirty="0"/>
          </a:p>
        </p:txBody>
      </p:sp>
    </p:spTree>
    <p:extLst>
      <p:ext uri="{BB962C8B-B14F-4D97-AF65-F5344CB8AC3E}">
        <p14:creationId xmlns:p14="http://schemas.microsoft.com/office/powerpoint/2010/main" val="296134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20688"/>
            <a:ext cx="11809312" cy="1152000"/>
          </a:xfrm>
        </p:spPr>
        <p:txBody>
          <a:bodyPr>
            <a:noAutofit/>
          </a:bodyPr>
          <a:lstStyle/>
          <a:p>
            <a:pPr fontAlgn="auto">
              <a:spcAft>
                <a:spcPts val="0"/>
              </a:spcAft>
              <a:defRPr/>
            </a:pPr>
            <a:r>
              <a:rPr lang="el-GR" b="1" dirty="0"/>
              <a:t>Σώμα αντιρατσιστικών κειμένων </a:t>
            </a:r>
            <a:r>
              <a:rPr lang="en-US" b="1" dirty="0"/>
              <a:t>TRACE: </a:t>
            </a:r>
            <a:r>
              <a:rPr lang="el-GR" b="1" dirty="0"/>
              <a:t>Τα κριτήρια επιλογής των κειμένων και τα χαρακτηριστικά του σώματος</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91344" y="1772688"/>
            <a:ext cx="11809312" cy="480115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fontAlgn="auto">
              <a:spcAft>
                <a:spcPts val="0"/>
              </a:spcAft>
              <a:buClr>
                <a:schemeClr val="accent2"/>
              </a:buClr>
              <a:buNone/>
              <a:defRPr/>
            </a:pPr>
            <a:r>
              <a:rPr lang="el-GR" sz="2600" dirty="0"/>
              <a:t>Καταλήξαμε στη συλλογή και καταχώρηση:</a:t>
            </a:r>
          </a:p>
          <a:p>
            <a:pPr marL="109728" indent="0" fontAlgn="auto">
              <a:spcAft>
                <a:spcPts val="0"/>
              </a:spcAft>
              <a:buClr>
                <a:schemeClr val="accent2"/>
              </a:buClr>
              <a:buNone/>
              <a:defRPr/>
            </a:pPr>
            <a:endParaRPr lang="el-GR" sz="2600" dirty="0"/>
          </a:p>
          <a:p>
            <a:pPr marL="365760" indent="-256032" fontAlgn="auto">
              <a:spcAft>
                <a:spcPts val="0"/>
              </a:spcAft>
              <a:buClr>
                <a:schemeClr val="accent2"/>
              </a:buClr>
              <a:buFont typeface="Wingdings" panose="05000000000000000000" pitchFamily="2" charset="2"/>
              <a:buChar char="§"/>
              <a:defRPr/>
            </a:pPr>
            <a:r>
              <a:rPr lang="el-GR" sz="2600" b="1" dirty="0"/>
              <a:t>830</a:t>
            </a:r>
            <a:r>
              <a:rPr lang="el-GR" sz="2600" dirty="0"/>
              <a:t> αντιρατσιστικών κειμένων ή </a:t>
            </a:r>
            <a:r>
              <a:rPr lang="el-GR" sz="2600" dirty="0" err="1"/>
              <a:t>κειμενικών</a:t>
            </a:r>
            <a:r>
              <a:rPr lang="el-GR" sz="2600" dirty="0"/>
              <a:t> αποσπασμάτων</a:t>
            </a:r>
          </a:p>
          <a:p>
            <a:pPr marL="901700" indent="-457200" fontAlgn="auto">
              <a:spcAft>
                <a:spcPts val="0"/>
              </a:spcAft>
              <a:buClr>
                <a:schemeClr val="accent2"/>
              </a:buClr>
              <a:buFont typeface="Courier New" panose="02070309020205020404" pitchFamily="49" charset="0"/>
              <a:buChar char="o"/>
              <a:defRPr/>
            </a:pPr>
            <a:r>
              <a:rPr lang="el-GR" sz="2600" dirty="0"/>
              <a:t>που είναι αυθεντικά,</a:t>
            </a:r>
          </a:p>
          <a:p>
            <a:pPr marL="901700" indent="-457200" fontAlgn="auto">
              <a:spcAft>
                <a:spcPts val="0"/>
              </a:spcAft>
              <a:buClr>
                <a:schemeClr val="accent2"/>
              </a:buClr>
              <a:buFont typeface="Courier New" panose="02070309020205020404" pitchFamily="49" charset="0"/>
              <a:buChar char="o"/>
              <a:defRPr/>
            </a:pPr>
            <a:r>
              <a:rPr lang="el-GR" sz="2600" dirty="0"/>
              <a:t>που προέρχονται από 41 διαφορετικές πηγές,</a:t>
            </a:r>
          </a:p>
          <a:p>
            <a:pPr marL="901700" indent="-457200" fontAlgn="auto">
              <a:spcAft>
                <a:spcPts val="0"/>
              </a:spcAft>
              <a:buClr>
                <a:schemeClr val="accent2"/>
              </a:buClr>
              <a:buFont typeface="Courier New" panose="02070309020205020404" pitchFamily="49" charset="0"/>
              <a:buChar char="o"/>
              <a:defRPr/>
            </a:pPr>
            <a:r>
              <a:rPr lang="el-GR" sz="2600" dirty="0"/>
              <a:t>που αριθμούν περίπου 501 χιλιάδες λέξεις,</a:t>
            </a:r>
          </a:p>
          <a:p>
            <a:pPr marL="901700" indent="-457200" fontAlgn="auto">
              <a:spcAft>
                <a:spcPts val="0"/>
              </a:spcAft>
              <a:buClr>
                <a:schemeClr val="accent2"/>
              </a:buClr>
              <a:buFont typeface="Courier New" panose="02070309020205020404" pitchFamily="49" charset="0"/>
              <a:buChar char="o"/>
              <a:defRPr/>
            </a:pPr>
            <a:r>
              <a:rPr lang="el-GR" sz="2600" dirty="0"/>
              <a:t>που είναι θεσμικά και </a:t>
            </a:r>
            <a:r>
              <a:rPr lang="el-GR" sz="2600" dirty="0" err="1"/>
              <a:t>μιντιακά</a:t>
            </a:r>
            <a:r>
              <a:rPr lang="el-GR" sz="2600" dirty="0"/>
              <a:t> κείμενα συνταγμένα από πολυάριθμους συγγραφείς</a:t>
            </a:r>
          </a:p>
          <a:p>
            <a:pPr marL="365760" indent="-256032" fontAlgn="auto">
              <a:spcAft>
                <a:spcPts val="0"/>
              </a:spcAft>
              <a:buClr>
                <a:schemeClr val="accent2"/>
              </a:buClr>
              <a:buFont typeface="Wingdings" panose="05000000000000000000" pitchFamily="2" charset="2"/>
              <a:buChar char="§"/>
              <a:defRPr/>
            </a:pPr>
            <a:endParaRPr lang="el-GR" sz="2600" dirty="0"/>
          </a:p>
          <a:p>
            <a:pPr marL="109728" indent="0" fontAlgn="auto">
              <a:spcAft>
                <a:spcPts val="0"/>
              </a:spcAft>
              <a:buClr>
                <a:schemeClr val="accent2"/>
              </a:buClr>
              <a:buNone/>
              <a:defRPr/>
            </a:pPr>
            <a:endParaRPr lang="el-GR" dirty="0"/>
          </a:p>
          <a:p>
            <a:pPr marL="109728" indent="0" fontAlgn="auto">
              <a:spcAft>
                <a:spcPts val="0"/>
              </a:spcAft>
              <a:buClr>
                <a:schemeClr val="accent2"/>
              </a:buClr>
              <a:buNone/>
              <a:defRPr/>
            </a:pPr>
            <a:r>
              <a:rPr lang="el-GR" dirty="0"/>
              <a:t> </a:t>
            </a:r>
          </a:p>
        </p:txBody>
      </p:sp>
    </p:spTree>
    <p:extLst>
      <p:ext uri="{BB962C8B-B14F-4D97-AF65-F5344CB8AC3E}">
        <p14:creationId xmlns:p14="http://schemas.microsoft.com/office/powerpoint/2010/main" val="331149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20688"/>
            <a:ext cx="11809312" cy="1152000"/>
          </a:xfrm>
        </p:spPr>
        <p:txBody>
          <a:bodyPr>
            <a:noAutofit/>
          </a:bodyPr>
          <a:lstStyle/>
          <a:p>
            <a:pPr fontAlgn="auto">
              <a:spcAft>
                <a:spcPts val="0"/>
              </a:spcAft>
              <a:defRPr/>
            </a:pPr>
            <a:r>
              <a:rPr lang="el-GR" b="1" dirty="0"/>
              <a:t>Σώμα αντιρατσιστικών κειμένων </a:t>
            </a:r>
            <a:r>
              <a:rPr lang="en-US" b="1" dirty="0"/>
              <a:t>TRACE: </a:t>
            </a:r>
            <a:r>
              <a:rPr lang="el-GR" b="1" dirty="0"/>
              <a:t>Τα κριτήρια επιλογής των κειμένων και τα χαρακτηριστικά του σώματος</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91344" y="1772688"/>
            <a:ext cx="11809312" cy="494956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fontAlgn="auto">
              <a:spcAft>
                <a:spcPts val="0"/>
              </a:spcAft>
              <a:buClr>
                <a:schemeClr val="accent2"/>
              </a:buClr>
              <a:buNone/>
              <a:defRPr/>
            </a:pPr>
            <a:r>
              <a:rPr lang="el-GR" sz="2400" dirty="0"/>
              <a:t>Ως προς τα χαρακτηριστικά του, το σώμα κειμένων που διαμορφώσαμε μπορεί να προσδιοριστεί ως εξής:</a:t>
            </a:r>
          </a:p>
          <a:p>
            <a:pPr marL="365760" indent="-256032" fontAlgn="auto">
              <a:spcAft>
                <a:spcPts val="0"/>
              </a:spcAft>
              <a:buClr>
                <a:schemeClr val="accent2"/>
              </a:buClr>
              <a:buFont typeface="Wingdings" panose="05000000000000000000" pitchFamily="2" charset="2"/>
              <a:buChar char="§"/>
              <a:defRPr/>
            </a:pPr>
            <a:endParaRPr lang="el-GR" sz="2400" dirty="0"/>
          </a:p>
          <a:p>
            <a:pPr marL="365760" indent="-256032" fontAlgn="auto">
              <a:spcAft>
                <a:spcPts val="0"/>
              </a:spcAft>
              <a:buClr>
                <a:schemeClr val="accent2"/>
              </a:buClr>
              <a:buFont typeface="Wingdings" panose="05000000000000000000" pitchFamily="2" charset="2"/>
              <a:buChar char="§"/>
              <a:defRPr/>
            </a:pPr>
            <a:r>
              <a:rPr lang="el-GR" b="1" dirty="0">
                <a:solidFill>
                  <a:schemeClr val="accent2">
                    <a:lumMod val="75000"/>
                  </a:schemeClr>
                </a:solidFill>
              </a:rPr>
              <a:t>Εξειδικευμένο</a:t>
            </a:r>
          </a:p>
          <a:p>
            <a:pPr marL="365760" indent="-256032" fontAlgn="auto">
              <a:spcAft>
                <a:spcPts val="0"/>
              </a:spcAft>
              <a:buClr>
                <a:schemeClr val="accent2"/>
              </a:buClr>
              <a:buFont typeface="Wingdings" panose="05000000000000000000" pitchFamily="2" charset="2"/>
              <a:buChar char="§"/>
              <a:defRPr/>
            </a:pPr>
            <a:r>
              <a:rPr lang="el-GR" sz="2400" dirty="0"/>
              <a:t>Μονόγλωσσο</a:t>
            </a:r>
          </a:p>
          <a:p>
            <a:pPr marL="365760" indent="-256032" fontAlgn="auto">
              <a:spcAft>
                <a:spcPts val="0"/>
              </a:spcAft>
              <a:buClr>
                <a:schemeClr val="accent2"/>
              </a:buClr>
              <a:buFont typeface="Wingdings" panose="05000000000000000000" pitchFamily="2" charset="2"/>
              <a:buChar char="§"/>
              <a:defRPr/>
            </a:pPr>
            <a:r>
              <a:rPr lang="el-GR" sz="2400" dirty="0"/>
              <a:t>Συγχρονικό</a:t>
            </a:r>
          </a:p>
          <a:p>
            <a:pPr marL="365760" indent="-256032" fontAlgn="auto">
              <a:spcAft>
                <a:spcPts val="0"/>
              </a:spcAft>
              <a:buClr>
                <a:schemeClr val="accent2"/>
              </a:buClr>
              <a:buFont typeface="Wingdings" panose="05000000000000000000" pitchFamily="2" charset="2"/>
              <a:buChar char="§"/>
              <a:defRPr/>
            </a:pPr>
            <a:r>
              <a:rPr lang="el-GR" sz="2400" dirty="0"/>
              <a:t>Προσθήκη </a:t>
            </a:r>
            <a:r>
              <a:rPr lang="el-GR" sz="2400" dirty="0" err="1"/>
              <a:t>μεταδεδομένων</a:t>
            </a:r>
            <a:endParaRPr lang="el-GR" sz="2400" dirty="0"/>
          </a:p>
          <a:p>
            <a:pPr marL="717550" indent="-269875" fontAlgn="auto">
              <a:spcAft>
                <a:spcPts val="0"/>
              </a:spcAft>
              <a:buClr>
                <a:schemeClr val="accent2"/>
              </a:buClr>
              <a:buFont typeface="Courier New" panose="02070309020205020404" pitchFamily="49" charset="0"/>
              <a:buChar char="o"/>
              <a:defRPr/>
            </a:pPr>
            <a:r>
              <a:rPr lang="el-GR" sz="2400" dirty="0"/>
              <a:t> πληροφορίες για</a:t>
            </a:r>
          </a:p>
          <a:p>
            <a:pPr marL="447675" indent="0" fontAlgn="auto">
              <a:spcAft>
                <a:spcPts val="0"/>
              </a:spcAft>
              <a:buClr>
                <a:schemeClr val="accent2"/>
              </a:buClr>
              <a:buNone/>
              <a:defRPr/>
            </a:pPr>
            <a:r>
              <a:rPr lang="el-GR" sz="2400" dirty="0"/>
              <a:t> </a:t>
            </a:r>
            <a:r>
              <a:rPr lang="el-GR" sz="2400" dirty="0" err="1"/>
              <a:t>περικειμενικούς</a:t>
            </a:r>
            <a:r>
              <a:rPr lang="el-GR" sz="2400" dirty="0"/>
              <a:t> παράγοντες</a:t>
            </a:r>
          </a:p>
          <a:p>
            <a:pPr marL="447675" indent="0" fontAlgn="auto">
              <a:spcAft>
                <a:spcPts val="0"/>
              </a:spcAft>
              <a:buClr>
                <a:schemeClr val="accent2"/>
              </a:buClr>
              <a:buNone/>
              <a:defRPr/>
            </a:pPr>
            <a:r>
              <a:rPr lang="el-GR" sz="2400" dirty="0"/>
              <a:t> (π.χ. ημερομηνία δημοσίευσης, </a:t>
            </a:r>
          </a:p>
          <a:p>
            <a:pPr marL="627063" indent="0" fontAlgn="auto">
              <a:spcAft>
                <a:spcPts val="0"/>
              </a:spcAft>
              <a:buClr>
                <a:schemeClr val="accent2"/>
              </a:buClr>
              <a:buNone/>
              <a:defRPr/>
            </a:pPr>
            <a:r>
              <a:rPr lang="el-GR" sz="2400" dirty="0"/>
              <a:t>πηγή προέλευσης,</a:t>
            </a:r>
          </a:p>
          <a:p>
            <a:pPr marL="627063" indent="0" fontAlgn="auto">
              <a:spcAft>
                <a:spcPts val="0"/>
              </a:spcAft>
              <a:buClr>
                <a:schemeClr val="accent2"/>
              </a:buClr>
              <a:buNone/>
              <a:defRPr/>
            </a:pPr>
            <a:r>
              <a:rPr lang="el-GR" sz="2400" dirty="0"/>
              <a:t> αφηγηματικότητα,  χιούμορ)</a:t>
            </a:r>
          </a:p>
          <a:p>
            <a:pPr marL="109728" indent="0" fontAlgn="auto">
              <a:spcAft>
                <a:spcPts val="0"/>
              </a:spcAft>
              <a:buClr>
                <a:schemeClr val="accent2"/>
              </a:buClr>
              <a:buNone/>
              <a:defRPr/>
            </a:pPr>
            <a:endParaRPr lang="el-GR" sz="2400" dirty="0"/>
          </a:p>
          <a:p>
            <a:pPr marL="365760" indent="-256032" fontAlgn="auto">
              <a:spcAft>
                <a:spcPts val="0"/>
              </a:spcAft>
              <a:buClr>
                <a:schemeClr val="accent2"/>
              </a:buClr>
              <a:buFont typeface="Wingdings" panose="05000000000000000000" pitchFamily="2" charset="2"/>
              <a:buChar char="§"/>
              <a:defRPr/>
            </a:pPr>
            <a:endParaRPr lang="el-GR" sz="2400" dirty="0"/>
          </a:p>
          <a:p>
            <a:pPr marL="365760" indent="-256032" fontAlgn="auto">
              <a:spcAft>
                <a:spcPts val="0"/>
              </a:spcAft>
              <a:buClr>
                <a:schemeClr val="accent2"/>
              </a:buClr>
              <a:buFont typeface="Wingdings" panose="05000000000000000000" pitchFamily="2" charset="2"/>
              <a:buChar char="§"/>
              <a:defRPr/>
            </a:pPr>
            <a:endParaRPr lang="el-GR" sz="2400" dirty="0"/>
          </a:p>
          <a:p>
            <a:pPr marL="109728" indent="0" fontAlgn="auto">
              <a:spcAft>
                <a:spcPts val="0"/>
              </a:spcAft>
              <a:buClr>
                <a:schemeClr val="accent2"/>
              </a:buClr>
              <a:buNone/>
              <a:defRPr/>
            </a:pPr>
            <a:r>
              <a:rPr lang="el-GR" sz="2400" dirty="0"/>
              <a:t> </a:t>
            </a:r>
          </a:p>
        </p:txBody>
      </p:sp>
      <p:sp>
        <p:nvSpPr>
          <p:cNvPr id="5" name="TextBox 4">
            <a:extLst>
              <a:ext uri="{FF2B5EF4-FFF2-40B4-BE49-F238E27FC236}">
                <a16:creationId xmlns:a16="http://schemas.microsoft.com/office/drawing/2014/main" id="{176E213D-BB90-4133-A9A1-6474835A3D72}"/>
              </a:ext>
            </a:extLst>
          </p:cNvPr>
          <p:cNvSpPr txBox="1"/>
          <p:nvPr/>
        </p:nvSpPr>
        <p:spPr>
          <a:xfrm>
            <a:off x="4799857" y="2936596"/>
            <a:ext cx="7200800" cy="3785652"/>
          </a:xfrm>
          <a:prstGeom prst="rect">
            <a:avLst/>
          </a:prstGeom>
          <a:noFill/>
        </p:spPr>
        <p:txBody>
          <a:bodyPr wrap="square">
            <a:spAutoFit/>
          </a:bodyPr>
          <a:lstStyle/>
          <a:p>
            <a:pPr marL="365760" indent="-256032" fontAlgn="auto">
              <a:spcAft>
                <a:spcPts val="0"/>
              </a:spcAft>
              <a:buClr>
                <a:schemeClr val="accent2"/>
              </a:buClr>
              <a:buFont typeface="Wingdings" panose="05000000000000000000" pitchFamily="2" charset="2"/>
              <a:buChar char="§"/>
              <a:defRPr/>
            </a:pPr>
            <a:r>
              <a:rPr lang="el-GR" sz="2400" dirty="0">
                <a:latin typeface="+mn-lt"/>
              </a:rPr>
              <a:t>Επίσης, σε σχέση με την </a:t>
            </a:r>
            <a:r>
              <a:rPr lang="el-GR" sz="2400" dirty="0" err="1">
                <a:latin typeface="+mn-lt"/>
              </a:rPr>
              <a:t>τροπικότητα</a:t>
            </a:r>
            <a:r>
              <a:rPr lang="el-GR" sz="2400" dirty="0">
                <a:latin typeface="+mn-lt"/>
              </a:rPr>
              <a:t> των κειμένων  περιλαμβάνει, </a:t>
            </a:r>
          </a:p>
          <a:p>
            <a:pPr marL="1076325" indent="-352425" fontAlgn="auto">
              <a:spcAft>
                <a:spcPts val="0"/>
              </a:spcAft>
              <a:buClr>
                <a:schemeClr val="accent2"/>
              </a:buClr>
              <a:buFont typeface="Courier New" panose="02070309020205020404" pitchFamily="49" charset="0"/>
              <a:buChar char="o"/>
              <a:defRPr/>
            </a:pPr>
            <a:r>
              <a:rPr lang="el-GR" sz="2400" dirty="0">
                <a:latin typeface="+mn-lt"/>
              </a:rPr>
              <a:t>204 </a:t>
            </a:r>
            <a:r>
              <a:rPr lang="el-GR" sz="2400" dirty="0" err="1">
                <a:latin typeface="+mn-lt"/>
              </a:rPr>
              <a:t>μονοτροπικά</a:t>
            </a:r>
            <a:r>
              <a:rPr lang="el-GR" sz="2400" dirty="0">
                <a:latin typeface="+mn-lt"/>
              </a:rPr>
              <a:t> (γραπτά) κείμενα και </a:t>
            </a:r>
          </a:p>
          <a:p>
            <a:pPr marL="1076325" indent="-352425" fontAlgn="auto">
              <a:spcAft>
                <a:spcPts val="0"/>
              </a:spcAft>
              <a:buClr>
                <a:schemeClr val="accent2"/>
              </a:buClr>
              <a:buFont typeface="Courier New" panose="02070309020205020404" pitchFamily="49" charset="0"/>
              <a:buChar char="o"/>
              <a:defRPr/>
            </a:pPr>
            <a:r>
              <a:rPr lang="el-GR" sz="2400" dirty="0">
                <a:latin typeface="+mn-lt"/>
              </a:rPr>
              <a:t>626 </a:t>
            </a:r>
            <a:r>
              <a:rPr lang="el-GR" sz="2400" dirty="0" err="1">
                <a:latin typeface="+mn-lt"/>
              </a:rPr>
              <a:t>πολυτροπικά</a:t>
            </a:r>
            <a:r>
              <a:rPr lang="el-GR" sz="2400" dirty="0">
                <a:latin typeface="+mn-lt"/>
              </a:rPr>
              <a:t> κείμενα: </a:t>
            </a: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εικόνα </a:t>
            </a: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βίντεο</a:t>
            </a: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εικόνα και βίντεο</a:t>
            </a:r>
          </a:p>
          <a:p>
            <a:pPr marL="1435100" indent="-444500" fontAlgn="auto">
              <a:spcAft>
                <a:spcPts val="0"/>
              </a:spcAft>
              <a:buClr>
                <a:schemeClr val="accent2"/>
              </a:buClr>
              <a:buFont typeface="Wingdings" panose="05000000000000000000" pitchFamily="2" charset="2"/>
              <a:buChar char="ü"/>
              <a:defRPr/>
            </a:pPr>
            <a:r>
              <a:rPr lang="el-GR" sz="2400" dirty="0">
                <a:latin typeface="+mn-lt"/>
              </a:rPr>
              <a:t>βίντεο  με ήχο (μουσική ή ήχοι περιβάλλοντος) και γραπτό κείμενο</a:t>
            </a:r>
          </a:p>
          <a:p>
            <a:pPr marL="1435100" indent="-444500" fontAlgn="auto">
              <a:spcAft>
                <a:spcPts val="0"/>
              </a:spcAft>
              <a:buClr>
                <a:schemeClr val="accent2"/>
              </a:buClr>
              <a:buFont typeface="Wingdings" panose="05000000000000000000" pitchFamily="2" charset="2"/>
              <a:buChar char="ü"/>
              <a:defRPr/>
            </a:pPr>
            <a:r>
              <a:rPr lang="el-GR" sz="2400" dirty="0">
                <a:latin typeface="+mn-lt"/>
              </a:rPr>
              <a:t>βίντεο με ήχο και προφορικό κείμενο  </a:t>
            </a:r>
          </a:p>
        </p:txBody>
      </p:sp>
    </p:spTree>
    <p:extLst>
      <p:ext uri="{BB962C8B-B14F-4D97-AF65-F5344CB8AC3E}">
        <p14:creationId xmlns:p14="http://schemas.microsoft.com/office/powerpoint/2010/main" val="65002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55340" y="375615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Περιεχόμενο και στόχος εργαλειοθήκης </a:t>
            </a:r>
            <a:endParaRPr lang="el-GR" sz="2800" b="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0" y="1196752"/>
            <a:ext cx="12192000" cy="5661248"/>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endParaRPr lang="en-US" sz="1600" dirty="0"/>
          </a:p>
          <a:p>
            <a:pPr marL="109728" indent="0" algn="just" fontAlgn="auto">
              <a:spcAft>
                <a:spcPts val="0"/>
              </a:spcAft>
              <a:buClr>
                <a:schemeClr val="accent2"/>
              </a:buClr>
              <a:buNone/>
              <a:defRPr/>
            </a:pPr>
            <a:r>
              <a:rPr lang="el-GR" sz="2400" dirty="0"/>
              <a:t>Κριτική  επεξεργασία κειμένων του σώματος βάσει:</a:t>
            </a:r>
            <a:endParaRPr lang="en-US" sz="2400" dirty="0"/>
          </a:p>
          <a:p>
            <a:pPr marL="109728" indent="0" algn="just" fontAlgn="auto">
              <a:spcAft>
                <a:spcPts val="0"/>
              </a:spcAft>
              <a:buClr>
                <a:schemeClr val="accent2"/>
              </a:buClr>
              <a:buNone/>
              <a:defRPr/>
            </a:pPr>
            <a:endParaRPr lang="el-GR" sz="300" dirty="0"/>
          </a:p>
          <a:p>
            <a:pPr marL="800100" indent="-342900" algn="just" fontAlgn="auto">
              <a:spcAft>
                <a:spcPts val="0"/>
              </a:spcAft>
              <a:buClr>
                <a:schemeClr val="accent2"/>
              </a:buClr>
              <a:buFont typeface="Courier New" panose="02070309020205020404" pitchFamily="49" charset="0"/>
              <a:buChar char="o"/>
              <a:defRPr/>
            </a:pPr>
            <a:r>
              <a:rPr lang="el-GR" sz="2300" dirty="0"/>
              <a:t>της Συστημικής Λειτουργικής Γραμματικής (</a:t>
            </a:r>
            <a:r>
              <a:rPr lang="en-US" sz="2300" dirty="0"/>
              <a:t>Halliday</a:t>
            </a:r>
            <a:r>
              <a:rPr lang="el-GR" sz="2300" dirty="0"/>
              <a:t>,</a:t>
            </a:r>
            <a:r>
              <a:rPr lang="en-US" sz="2300" dirty="0"/>
              <a:t> </a:t>
            </a:r>
            <a:r>
              <a:rPr lang="el-GR" sz="2300" dirty="0"/>
              <a:t>1994) </a:t>
            </a:r>
            <a:endParaRPr lang="en-US" sz="2300" dirty="0"/>
          </a:p>
          <a:p>
            <a:pPr marL="800100" indent="-342900" algn="just" fontAlgn="auto">
              <a:spcAft>
                <a:spcPts val="0"/>
              </a:spcAft>
              <a:buClr>
                <a:schemeClr val="accent2"/>
              </a:buClr>
              <a:buFont typeface="Courier New" panose="02070309020205020404" pitchFamily="49" charset="0"/>
              <a:buChar char="o"/>
              <a:defRPr/>
            </a:pPr>
            <a:r>
              <a:rPr lang="el-GR" sz="2300" dirty="0"/>
              <a:t>της </a:t>
            </a:r>
            <a:r>
              <a:rPr lang="el-GR" sz="2300" dirty="0" err="1"/>
              <a:t>Λογοϊστορικής</a:t>
            </a:r>
            <a:r>
              <a:rPr lang="el-GR" sz="2300" dirty="0"/>
              <a:t> Προσέγγισης </a:t>
            </a:r>
            <a:r>
              <a:rPr lang="en-US" sz="2300" dirty="0"/>
              <a:t>(</a:t>
            </a:r>
            <a:r>
              <a:rPr lang="el-GR" sz="2300" dirty="0" err="1"/>
              <a:t>Reisigl</a:t>
            </a:r>
            <a:r>
              <a:rPr lang="el-GR" sz="2300" dirty="0"/>
              <a:t> &amp; </a:t>
            </a:r>
            <a:r>
              <a:rPr lang="el-GR" sz="2300" dirty="0" err="1"/>
              <a:t>Wodak</a:t>
            </a:r>
            <a:r>
              <a:rPr lang="el-GR" sz="2300" dirty="0"/>
              <a:t>, </a:t>
            </a:r>
            <a:r>
              <a:rPr lang="en-US" sz="2300" dirty="0"/>
              <a:t>2001)</a:t>
            </a:r>
            <a:r>
              <a:rPr lang="el-GR" sz="2300" dirty="0"/>
              <a:t> </a:t>
            </a:r>
          </a:p>
          <a:p>
            <a:pPr marL="457200" indent="0" algn="just" fontAlgn="auto">
              <a:spcAft>
                <a:spcPts val="0"/>
              </a:spcAft>
              <a:buClr>
                <a:schemeClr val="accent2"/>
              </a:buClr>
              <a:buNone/>
              <a:defRPr/>
            </a:pPr>
            <a:endParaRPr lang="el-GR" sz="300" dirty="0"/>
          </a:p>
          <a:p>
            <a:pPr marL="452628" indent="-342900" algn="just" fontAlgn="auto">
              <a:spcAft>
                <a:spcPts val="0"/>
              </a:spcAft>
              <a:buClr>
                <a:schemeClr val="accent2"/>
              </a:buClr>
              <a:buFont typeface="Wingdings" panose="05000000000000000000" pitchFamily="2" charset="2"/>
              <a:buChar char="ü"/>
              <a:defRPr/>
            </a:pPr>
            <a:r>
              <a:rPr lang="el-GR" sz="2400" dirty="0"/>
              <a:t>Ο ρατσισμός εμφιλοχωρεί στον αντιρατσιστικό λόγο μέσω: α) της </a:t>
            </a:r>
            <a:r>
              <a:rPr lang="el-GR" sz="2400" b="1" i="1" dirty="0">
                <a:solidFill>
                  <a:schemeClr val="accent2"/>
                </a:solidFill>
              </a:rPr>
              <a:t>διάκρισης</a:t>
            </a:r>
            <a:r>
              <a:rPr lang="el-GR" sz="2400" dirty="0"/>
              <a:t> (</a:t>
            </a:r>
            <a:r>
              <a:rPr lang="el-GR" sz="2400" i="1" dirty="0"/>
              <a:t>3 υποκατηγορίες</a:t>
            </a:r>
            <a:r>
              <a:rPr lang="el-GR" sz="2400" dirty="0"/>
              <a:t>) και της </a:t>
            </a:r>
            <a:r>
              <a:rPr lang="el-GR" sz="2400" b="1" i="1" dirty="0">
                <a:solidFill>
                  <a:schemeClr val="accent2"/>
                </a:solidFill>
              </a:rPr>
              <a:t>αφομοίωσης</a:t>
            </a:r>
            <a:r>
              <a:rPr lang="el-GR" sz="2400" i="1" dirty="0"/>
              <a:t> (2 υποκατηγορίες).</a:t>
            </a:r>
          </a:p>
          <a:p>
            <a:pPr marL="109728" indent="0" algn="just" fontAlgn="auto">
              <a:spcAft>
                <a:spcPts val="0"/>
              </a:spcAft>
              <a:buClr>
                <a:schemeClr val="accent2"/>
              </a:buClr>
              <a:buNone/>
              <a:defRPr/>
            </a:pPr>
            <a:endParaRPr lang="el-GR" sz="800" i="1" dirty="0"/>
          </a:p>
          <a:p>
            <a:pPr marL="109728" indent="0" algn="just" fontAlgn="auto">
              <a:spcAft>
                <a:spcPts val="0"/>
              </a:spcAft>
              <a:buClr>
                <a:schemeClr val="accent2"/>
              </a:buClr>
              <a:buNone/>
              <a:defRPr/>
            </a:pPr>
            <a:endParaRPr lang="en-US" sz="400" b="1" dirty="0">
              <a:solidFill>
                <a:schemeClr val="bg1"/>
              </a:solidFill>
            </a:endParaRPr>
          </a:p>
          <a:p>
            <a:pPr marL="365760" indent="-256032" fontAlgn="auto">
              <a:spcAft>
                <a:spcPts val="0"/>
              </a:spcAft>
              <a:buClr>
                <a:schemeClr val="accent2"/>
              </a:buClr>
              <a:buFont typeface="Wingdings" panose="05000000000000000000" pitchFamily="2" charset="2"/>
              <a:buChar char="§"/>
              <a:defRPr/>
            </a:pPr>
            <a:endParaRPr lang="en-US" sz="800" dirty="0"/>
          </a:p>
          <a:p>
            <a:pPr marL="365760" indent="-256032" fontAlgn="auto">
              <a:spcAft>
                <a:spcPts val="0"/>
              </a:spcAft>
              <a:buClr>
                <a:schemeClr val="accent2"/>
              </a:buClr>
              <a:buFont typeface="Wingdings" panose="05000000000000000000" pitchFamily="2" charset="2"/>
              <a:buChar char="§"/>
              <a:defRPr/>
            </a:pPr>
            <a:endParaRPr lang="en-US" sz="800" dirty="0"/>
          </a:p>
          <a:p>
            <a:pPr marL="365760" indent="-256032" fontAlgn="auto">
              <a:spcAft>
                <a:spcPts val="0"/>
              </a:spcAft>
              <a:buClr>
                <a:schemeClr val="accent2"/>
              </a:buClr>
              <a:buFont typeface="Wingdings" panose="05000000000000000000" pitchFamily="2" charset="2"/>
              <a:buChar char="§"/>
              <a:defRPr/>
            </a:pPr>
            <a:endParaRPr lang="en-US" sz="800" dirty="0"/>
          </a:p>
          <a:p>
            <a:pPr marL="365760" indent="-256032" fontAlgn="auto">
              <a:spcAft>
                <a:spcPts val="0"/>
              </a:spcAft>
              <a:buClr>
                <a:schemeClr val="accent2"/>
              </a:buClr>
              <a:buFont typeface="Wingdings" panose="05000000000000000000" pitchFamily="2" charset="2"/>
              <a:buChar char="§"/>
              <a:defRPr/>
            </a:pPr>
            <a:endParaRPr lang="en-US" sz="800" dirty="0"/>
          </a:p>
          <a:p>
            <a:pPr marL="446088" indent="-268288" fontAlgn="auto">
              <a:spcAft>
                <a:spcPts val="0"/>
              </a:spcAft>
              <a:buClr>
                <a:schemeClr val="accent2"/>
              </a:buClr>
              <a:buFont typeface="Wingdings" panose="05000000000000000000" pitchFamily="2" charset="2"/>
              <a:buChar char="§"/>
              <a:defRPr/>
            </a:pPr>
            <a:r>
              <a:rPr lang="el-GR" sz="2400" dirty="0"/>
              <a:t>Περιλαμβάνει </a:t>
            </a:r>
            <a:r>
              <a:rPr lang="el-GR" sz="2400" b="1" dirty="0">
                <a:solidFill>
                  <a:schemeClr val="accent2"/>
                </a:solidFill>
              </a:rPr>
              <a:t>5 εργαλεία </a:t>
            </a:r>
            <a:r>
              <a:rPr lang="el-GR" sz="2400" dirty="0"/>
              <a:t>ανίχνευσης του ρατσισμού.</a:t>
            </a:r>
          </a:p>
          <a:p>
            <a:pPr marL="446088" indent="-268288" fontAlgn="auto">
              <a:spcAft>
                <a:spcPts val="0"/>
              </a:spcAft>
              <a:buClr>
                <a:schemeClr val="accent2"/>
              </a:buClr>
              <a:buNone/>
              <a:defRPr/>
            </a:pPr>
            <a:endParaRPr lang="el-GR" sz="500" dirty="0"/>
          </a:p>
          <a:p>
            <a:pPr marL="446088" indent="-268288" fontAlgn="auto">
              <a:spcAft>
                <a:spcPts val="0"/>
              </a:spcAft>
              <a:buClr>
                <a:schemeClr val="accent2"/>
              </a:buClr>
              <a:buFont typeface="Wingdings" panose="05000000000000000000" pitchFamily="2" charset="2"/>
              <a:buChar char="§"/>
              <a:defRPr/>
            </a:pPr>
            <a:endParaRPr lang="el-GR" sz="200" dirty="0"/>
          </a:p>
          <a:p>
            <a:pPr marL="446088" indent="-268288" fontAlgn="auto">
              <a:spcAft>
                <a:spcPts val="0"/>
              </a:spcAft>
              <a:buClr>
                <a:schemeClr val="accent2"/>
              </a:buClr>
              <a:buFont typeface="Wingdings" panose="05000000000000000000" pitchFamily="2" charset="2"/>
              <a:buChar char="§"/>
              <a:defRPr/>
            </a:pPr>
            <a:r>
              <a:rPr lang="el-GR" sz="2400" dirty="0"/>
              <a:t> </a:t>
            </a:r>
            <a:r>
              <a:rPr lang="el-GR" sz="2400" b="1" dirty="0">
                <a:solidFill>
                  <a:schemeClr val="accent2"/>
                </a:solidFill>
              </a:rPr>
              <a:t>Κάθε εργαλείο είναι μια συγκεκριμένη ερώτηση που τίθεται στα δεδομένα </a:t>
            </a:r>
            <a:r>
              <a:rPr lang="el-GR" sz="2400" dirty="0"/>
              <a:t>(</a:t>
            </a:r>
            <a:r>
              <a:rPr lang="el-GR" sz="2400" dirty="0" err="1"/>
              <a:t>πρβλ</a:t>
            </a:r>
            <a:r>
              <a:rPr lang="el-GR" sz="2400" dirty="0"/>
              <a:t>. </a:t>
            </a:r>
            <a:r>
              <a:rPr lang="en-US" sz="2400" dirty="0"/>
              <a:t>Gee</a:t>
            </a:r>
            <a:r>
              <a:rPr lang="el-GR" sz="2400" dirty="0"/>
              <a:t>,</a:t>
            </a:r>
            <a:r>
              <a:rPr lang="en-US" sz="2400" dirty="0"/>
              <a:t> 2011: x)</a:t>
            </a:r>
            <a:r>
              <a:rPr lang="el-GR" sz="2400" dirty="0"/>
              <a:t>:</a:t>
            </a:r>
          </a:p>
          <a:p>
            <a:pPr marL="268288" indent="-268288" fontAlgn="auto">
              <a:spcAft>
                <a:spcPts val="0"/>
              </a:spcAft>
              <a:buClr>
                <a:schemeClr val="accent2"/>
              </a:buClr>
              <a:buFont typeface="Wingdings" panose="05000000000000000000" pitchFamily="2" charset="2"/>
              <a:buChar char="§"/>
              <a:defRPr/>
            </a:pPr>
            <a:endParaRPr lang="el-GR" sz="500" dirty="0"/>
          </a:p>
          <a:p>
            <a:pPr marL="723900" indent="-361950" algn="just" fontAlgn="auto">
              <a:spcAft>
                <a:spcPts val="0"/>
              </a:spcAft>
              <a:buClr>
                <a:schemeClr val="accent2"/>
              </a:buClr>
              <a:buFont typeface="Wingdings" panose="05000000000000000000" pitchFamily="2" charset="2"/>
              <a:buChar char="v"/>
              <a:defRPr/>
            </a:pPr>
            <a:r>
              <a:rPr lang="el-GR" sz="2400" dirty="0"/>
              <a:t>κάθε ερώτηση καλεί τον/την αναγνώστη/</a:t>
            </a:r>
            <a:r>
              <a:rPr lang="el-GR" sz="2400" dirty="0" err="1"/>
              <a:t>ρια</a:t>
            </a:r>
            <a:r>
              <a:rPr lang="el-GR" sz="2400" dirty="0"/>
              <a:t> να εντοπίσει τους γλωσσικούς μηχανισμούς με τους οποίους ο ρατσισμός εμπεριέχεται σε αντιρατσιστικά κείμενα.</a:t>
            </a:r>
          </a:p>
          <a:p>
            <a:pPr marL="109728" indent="0" algn="just" fontAlgn="auto">
              <a:spcAft>
                <a:spcPts val="0"/>
              </a:spcAft>
              <a:buClr>
                <a:schemeClr val="accent2"/>
              </a:buClr>
              <a:buNone/>
              <a:defRPr/>
            </a:pPr>
            <a:r>
              <a:rPr lang="el-GR" sz="2200" dirty="0"/>
              <a:t> </a:t>
            </a:r>
          </a:p>
        </p:txBody>
      </p:sp>
    </p:spTree>
    <p:extLst>
      <p:ext uri="{BB962C8B-B14F-4D97-AF65-F5344CB8AC3E}">
        <p14:creationId xmlns:p14="http://schemas.microsoft.com/office/powerpoint/2010/main" val="100720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p:txBody>
          <a:bodyPr/>
          <a:lstStyle/>
          <a:p>
            <a:r>
              <a:rPr lang="el-GR" sz="3600" b="1" dirty="0"/>
              <a:t>Εισαγωγή</a:t>
            </a:r>
          </a:p>
        </p:txBody>
      </p:sp>
      <p:sp>
        <p:nvSpPr>
          <p:cNvPr id="3" name="Θέση περιεχομένου 2"/>
          <p:cNvSpPr>
            <a:spLocks noGrp="1"/>
          </p:cNvSpPr>
          <p:nvPr>
            <p:ph idx="1"/>
          </p:nvPr>
        </p:nvSpPr>
        <p:spPr>
          <a:xfrm>
            <a:off x="191344" y="1412776"/>
            <a:ext cx="11809312" cy="525658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fontAlgn="auto">
              <a:spcAft>
                <a:spcPts val="0"/>
              </a:spcAft>
              <a:buClr>
                <a:schemeClr val="accent2"/>
              </a:buClr>
              <a:buNone/>
              <a:defRPr/>
            </a:pPr>
            <a:endParaRPr lang="en-US" sz="500" b="1" dirty="0"/>
          </a:p>
          <a:p>
            <a:pPr marL="0" indent="0" algn="just" fontAlgn="auto">
              <a:spcAft>
                <a:spcPts val="0"/>
              </a:spcAft>
              <a:buClr>
                <a:schemeClr val="accent2"/>
              </a:buClr>
              <a:buNone/>
              <a:defRPr/>
            </a:pPr>
            <a:r>
              <a:rPr lang="el-GR" b="1" dirty="0"/>
              <a:t>Ερευνητικό Πρόγραμμα </a:t>
            </a:r>
            <a:r>
              <a:rPr lang="en-US" b="1" i="1" dirty="0"/>
              <a:t>TRACE: </a:t>
            </a:r>
            <a:r>
              <a:rPr lang="el-GR" b="1" i="1" dirty="0"/>
              <a:t>Ανιχνεύοντας τον ρατσισμό στον αντιρατσιστικό λόγο</a:t>
            </a:r>
            <a:r>
              <a:rPr lang="el-GR" b="1" dirty="0"/>
              <a:t> </a:t>
            </a:r>
            <a:r>
              <a:rPr lang="el-GR" sz="2400" b="1" dirty="0"/>
              <a:t>(TRACE/HFRI-FM17-42, ΕΛΙΔΕΚ 2019-2022)</a:t>
            </a:r>
          </a:p>
          <a:p>
            <a:pPr marL="0" indent="0" fontAlgn="auto">
              <a:spcAft>
                <a:spcPts val="0"/>
              </a:spcAft>
              <a:buClr>
                <a:schemeClr val="accent2"/>
              </a:buClr>
              <a:buNone/>
              <a:defRPr/>
            </a:pPr>
            <a:endParaRPr lang="el-GR" sz="400" b="1" dirty="0"/>
          </a:p>
          <a:p>
            <a:pPr marL="0" indent="0" fontAlgn="auto">
              <a:spcAft>
                <a:spcPts val="0"/>
              </a:spcAft>
              <a:buClr>
                <a:schemeClr val="accent2"/>
              </a:buClr>
              <a:buNone/>
              <a:defRPr/>
            </a:pPr>
            <a:endParaRPr lang="el-GR" sz="400" dirty="0"/>
          </a:p>
          <a:p>
            <a:pPr marL="0" indent="0" fontAlgn="auto">
              <a:spcAft>
                <a:spcPts val="0"/>
              </a:spcAft>
              <a:buClr>
                <a:schemeClr val="accent2"/>
              </a:buClr>
              <a:buNone/>
              <a:defRPr/>
            </a:pPr>
            <a:endParaRPr lang="el-GR" sz="400" dirty="0"/>
          </a:p>
          <a:p>
            <a:pPr marL="0" indent="0" fontAlgn="auto">
              <a:spcAft>
                <a:spcPts val="0"/>
              </a:spcAft>
              <a:buClr>
                <a:schemeClr val="accent2"/>
              </a:buClr>
              <a:buNone/>
              <a:defRPr/>
            </a:pPr>
            <a:endParaRPr lang="el-GR" sz="400" dirty="0"/>
          </a:p>
          <a:p>
            <a:pPr marL="0" indent="0" fontAlgn="auto">
              <a:spcAft>
                <a:spcPts val="0"/>
              </a:spcAft>
              <a:buClr>
                <a:schemeClr val="accent2"/>
              </a:buClr>
              <a:buNone/>
              <a:defRPr/>
            </a:pPr>
            <a:endParaRPr lang="en-US" sz="400" dirty="0"/>
          </a:p>
          <a:p>
            <a:pPr marL="0" indent="0" fontAlgn="auto">
              <a:spcAft>
                <a:spcPts val="0"/>
              </a:spcAft>
              <a:buClr>
                <a:schemeClr val="accent2"/>
              </a:buClr>
              <a:buNone/>
              <a:defRPr/>
            </a:pPr>
            <a:endParaRPr lang="el-GR" sz="2400" dirty="0">
              <a:solidFill>
                <a:schemeClr val="accent2">
                  <a:lumMod val="50000"/>
                </a:schemeClr>
              </a:solidFill>
            </a:endParaRPr>
          </a:p>
          <a:p>
            <a:pPr marL="714375" indent="-349250" fontAlgn="auto">
              <a:spcAft>
                <a:spcPts val="0"/>
              </a:spcAft>
              <a:buClr>
                <a:schemeClr val="accent2"/>
              </a:buClr>
              <a:buFont typeface="Wingdings" panose="05000000000000000000" pitchFamily="2" charset="2"/>
              <a:buChar char="§"/>
              <a:defRPr/>
            </a:pPr>
            <a:endParaRPr lang="en-US" sz="400" dirty="0"/>
          </a:p>
          <a:p>
            <a:pPr marL="981075" indent="-349250" defTabSz="989013" fontAlgn="auto">
              <a:spcAft>
                <a:spcPts val="0"/>
              </a:spcAft>
              <a:buClr>
                <a:schemeClr val="accent2"/>
              </a:buClr>
              <a:buFont typeface="Courier New" panose="02070309020205020404" pitchFamily="49" charset="0"/>
              <a:buChar char="o"/>
              <a:tabLst>
                <a:tab pos="1695450" algn="l"/>
              </a:tabLst>
              <a:defRPr/>
            </a:pPr>
            <a:endParaRPr lang="el-GR" sz="400" u="sng" dirty="0"/>
          </a:p>
          <a:p>
            <a:pPr marL="430213" indent="-342900" fontAlgn="auto">
              <a:spcAft>
                <a:spcPts val="0"/>
              </a:spcAft>
              <a:buClr>
                <a:schemeClr val="accent2"/>
              </a:buClr>
              <a:buFont typeface="Wingdings" panose="05000000000000000000" pitchFamily="2" charset="2"/>
              <a:buChar char="Ø"/>
              <a:defRPr/>
            </a:pPr>
            <a:endParaRPr lang="el-GR" sz="400" dirty="0">
              <a:effectLst/>
              <a:ea typeface="Calibri" panose="020F0502020204030204" pitchFamily="34" charset="0"/>
            </a:endParaRPr>
          </a:p>
          <a:p>
            <a:pPr marL="430213" indent="-342900" algn="just" fontAlgn="auto">
              <a:spcAft>
                <a:spcPts val="0"/>
              </a:spcAft>
              <a:buClr>
                <a:schemeClr val="accent2"/>
              </a:buClr>
              <a:buFont typeface="Wingdings" panose="05000000000000000000" pitchFamily="2" charset="2"/>
              <a:buChar char="ü"/>
              <a:defRPr/>
            </a:pPr>
            <a:endParaRPr lang="el-GR" sz="800" dirty="0"/>
          </a:p>
          <a:p>
            <a:pPr marL="0" indent="0" fontAlgn="auto">
              <a:spcAft>
                <a:spcPts val="0"/>
              </a:spcAft>
              <a:buClr>
                <a:schemeClr val="accent2"/>
              </a:buClr>
              <a:buNone/>
              <a:defRPr/>
            </a:pPr>
            <a:r>
              <a:rPr lang="el-GR" dirty="0"/>
              <a:t> </a:t>
            </a:r>
          </a:p>
          <a:p>
            <a:pPr marL="457200" indent="-457200" fontAlgn="auto">
              <a:spcAft>
                <a:spcPts val="0"/>
              </a:spcAft>
              <a:buClr>
                <a:schemeClr val="accent2"/>
              </a:buClr>
              <a:buFont typeface="Wingdings" panose="05000000000000000000" pitchFamily="2" charset="2"/>
              <a:buChar char="ü"/>
              <a:defRPr/>
            </a:pPr>
            <a:endParaRPr lang="el-GR" sz="2400" dirty="0"/>
          </a:p>
          <a:p>
            <a:pPr marL="457200" indent="-457200" fontAlgn="auto">
              <a:spcAft>
                <a:spcPts val="0"/>
              </a:spcAft>
              <a:buClr>
                <a:schemeClr val="accent2"/>
              </a:buClr>
              <a:buFont typeface="Wingdings" panose="05000000000000000000" pitchFamily="2" charset="2"/>
              <a:buChar char="ü"/>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p:txBody>
      </p:sp>
      <p:sp>
        <p:nvSpPr>
          <p:cNvPr id="2" name="Βέλος: Κάτω 1">
            <a:extLst>
              <a:ext uri="{FF2B5EF4-FFF2-40B4-BE49-F238E27FC236}">
                <a16:creationId xmlns:a16="http://schemas.microsoft.com/office/drawing/2014/main" id="{416D719E-4C4B-2FDC-A0D3-8EAD1CE2D982}"/>
              </a:ext>
            </a:extLst>
          </p:cNvPr>
          <p:cNvSpPr/>
          <p:nvPr/>
        </p:nvSpPr>
        <p:spPr>
          <a:xfrm>
            <a:off x="5519936" y="2637901"/>
            <a:ext cx="576064" cy="648072"/>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CAEB379B-5394-7E62-C068-7036B23EC9C9}"/>
              </a:ext>
            </a:extLst>
          </p:cNvPr>
          <p:cNvSpPr/>
          <p:nvPr/>
        </p:nvSpPr>
        <p:spPr>
          <a:xfrm>
            <a:off x="191344" y="3602995"/>
            <a:ext cx="11833041" cy="26652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3200" b="1" dirty="0"/>
              <a:t>Στόχος: </a:t>
            </a:r>
            <a:r>
              <a:rPr lang="el-GR" sz="3200" i="1" dirty="0">
                <a:solidFill>
                  <a:schemeClr val="bg1"/>
                </a:solidFill>
              </a:rPr>
              <a:t> Ο </a:t>
            </a:r>
            <a:r>
              <a:rPr lang="el-GR" sz="3200" i="1" dirty="0">
                <a:ln w="0"/>
                <a:solidFill>
                  <a:schemeClr val="bg1"/>
                </a:solidFill>
                <a:effectLst>
                  <a:outerShdw blurRad="38100" dist="25400" dir="5400000" algn="ctr" rotWithShape="0">
                    <a:srgbClr val="6E747A">
                      <a:alpha val="43000"/>
                    </a:srgbClr>
                  </a:outerShdw>
                </a:effectLst>
              </a:rPr>
              <a:t>εντοπισμός ρατσιστικών αντιλήψεων και θέσεων </a:t>
            </a:r>
            <a:r>
              <a:rPr lang="el-GR" sz="3200" i="1" dirty="0">
                <a:solidFill>
                  <a:schemeClr val="bg1"/>
                </a:solidFill>
              </a:rPr>
              <a:t>για  μεταναστευτικούς και προσφυγικούς πληθυσμούς σε αντιρατσιστικά κείμενα της ελληνικής δημόσιας σφαίρας</a:t>
            </a:r>
            <a:endParaRPr lang="el-GR" sz="3200" b="1" dirty="0"/>
          </a:p>
        </p:txBody>
      </p:sp>
    </p:spTree>
    <p:extLst>
      <p:ext uri="{BB962C8B-B14F-4D97-AF65-F5344CB8AC3E}">
        <p14:creationId xmlns:p14="http://schemas.microsoft.com/office/powerpoint/2010/main" val="55853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20688"/>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a:t>
            </a:r>
            <a:endParaRPr lang="el-GR" sz="2800" b="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1340768"/>
            <a:ext cx="12072664"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 </a:t>
            </a:r>
            <a:endParaRPr lang="en-US" b="1" dirty="0">
              <a:solidFill>
                <a:schemeClr val="bg1"/>
              </a:solidFill>
            </a:endParaRPr>
          </a:p>
          <a:p>
            <a:pPr marL="109728" indent="0" algn="just" fontAlgn="auto">
              <a:spcAft>
                <a:spcPts val="0"/>
              </a:spcAft>
              <a:buClr>
                <a:schemeClr val="accent2"/>
              </a:buClr>
              <a:buNone/>
              <a:defRPr/>
            </a:pPr>
            <a:endParaRPr lang="el-GR" sz="800" dirty="0"/>
          </a:p>
          <a:p>
            <a:pPr marL="342900" lvl="0" indent="-342900" algn="just">
              <a:lnSpc>
                <a:spcPct val="107000"/>
              </a:lnSpc>
              <a:spcAft>
                <a:spcPts val="800"/>
              </a:spcAft>
              <a:buClr>
                <a:schemeClr val="accent2"/>
              </a:buClr>
              <a:buFont typeface="Wingdings" panose="05000000000000000000" pitchFamily="2" charset="2"/>
              <a:buChar char="§"/>
            </a:pPr>
            <a:endParaRPr lang="el-GR" sz="300" dirty="0"/>
          </a:p>
          <a:p>
            <a:pPr marL="342900" lvl="0" indent="-342900" algn="just">
              <a:lnSpc>
                <a:spcPct val="107000"/>
              </a:lnSpc>
              <a:spcAft>
                <a:spcPts val="800"/>
              </a:spcAft>
              <a:buClr>
                <a:schemeClr val="accent2"/>
              </a:buClr>
              <a:buFont typeface="Wingdings" panose="05000000000000000000" pitchFamily="2" charset="2"/>
              <a:buChar char="§"/>
            </a:pPr>
            <a:r>
              <a:rPr lang="el-GR" sz="2400" dirty="0"/>
              <a:t> Ρατσιστική πρακτική – </a:t>
            </a:r>
            <a:r>
              <a:rPr lang="el-GR" sz="2400" b="1" dirty="0">
                <a:solidFill>
                  <a:schemeClr val="accent2"/>
                </a:solidFill>
              </a:rPr>
              <a:t>προωθεί την απαξίωση </a:t>
            </a:r>
            <a:r>
              <a:rPr lang="el-GR" sz="2400" dirty="0"/>
              <a:t>των ιδιαίτερων γλωσσικών, πολιτισμικών, θρησκευτικών, κοινωνικών κ.ά. χαρακτηριστικών του/της Άλλου/ης (</a:t>
            </a:r>
            <a:r>
              <a:rPr lang="el-GR" sz="2400" dirty="0" err="1"/>
              <a:t>πρβλ</a:t>
            </a:r>
            <a:r>
              <a:rPr lang="el-GR" sz="2400" dirty="0"/>
              <a:t>. van </a:t>
            </a:r>
            <a:r>
              <a:rPr lang="el-GR" sz="2400" dirty="0" err="1"/>
              <a:t>Dijk</a:t>
            </a:r>
            <a:r>
              <a:rPr lang="el-GR" sz="2400" dirty="0"/>
              <a:t>, 1984: 40, 2008: 103).</a:t>
            </a:r>
            <a:endParaRPr lang="en-US" sz="2400" dirty="0"/>
          </a:p>
          <a:p>
            <a:pPr marL="342900" lvl="0" indent="-342900" algn="just">
              <a:lnSpc>
                <a:spcPct val="107000"/>
              </a:lnSpc>
              <a:spcAft>
                <a:spcPts val="800"/>
              </a:spcAft>
              <a:buClr>
                <a:schemeClr val="accent2"/>
              </a:buClr>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O </a:t>
            </a:r>
            <a:r>
              <a:rPr lang="el-GR" sz="2400" dirty="0">
                <a:effectLst/>
                <a:ea typeface="Calibri" panose="020F0502020204030204" pitchFamily="34" charset="0"/>
                <a:cs typeface="Times New Roman" panose="02020603050405020304" pitchFamily="18" charset="0"/>
              </a:rPr>
              <a:t>τρόπος με τον οποίο παρουσιάζονται οι μεταναστευτικοί και προσφυγικοί πληθυσμοί στο κείμενο δημιουργεί μια </a:t>
            </a:r>
            <a:r>
              <a:rPr lang="el-GR" sz="2400" b="1" dirty="0">
                <a:solidFill>
                  <a:schemeClr val="accent2"/>
                </a:solidFill>
                <a:effectLst/>
                <a:ea typeface="Calibri" panose="020F0502020204030204" pitchFamily="34" charset="0"/>
                <a:cs typeface="Times New Roman" panose="02020603050405020304" pitchFamily="18" charset="0"/>
              </a:rPr>
              <a:t>αίσθηση</a:t>
            </a:r>
            <a:r>
              <a:rPr lang="el-GR" sz="2400" dirty="0">
                <a:effectLst/>
                <a:ea typeface="Calibri" panose="020F0502020204030204" pitchFamily="34" charset="0"/>
                <a:cs typeface="Times New Roman" panose="02020603050405020304" pitchFamily="18" charset="0"/>
              </a:rPr>
              <a:t> </a:t>
            </a:r>
            <a:r>
              <a:rPr lang="el-GR" sz="2400" b="1" dirty="0">
                <a:solidFill>
                  <a:schemeClr val="accent2"/>
                </a:solidFill>
                <a:effectLst/>
                <a:ea typeface="Calibri" panose="020F0502020204030204" pitchFamily="34" charset="0"/>
                <a:cs typeface="Times New Roman" panose="02020603050405020304" pitchFamily="18" charset="0"/>
              </a:rPr>
              <a:t>απόστασης ανάμεσα σε ‘Εμάς’ και τους /τις Άλλους/</a:t>
            </a:r>
            <a:r>
              <a:rPr lang="el-GR" sz="2400" b="1" dirty="0" err="1">
                <a:solidFill>
                  <a:schemeClr val="accent2"/>
                </a:solidFill>
                <a:effectLst/>
                <a:ea typeface="Calibri" panose="020F0502020204030204" pitchFamily="34" charset="0"/>
                <a:cs typeface="Times New Roman" panose="02020603050405020304" pitchFamily="18" charset="0"/>
              </a:rPr>
              <a:t>ες</a:t>
            </a:r>
            <a:r>
              <a:rPr lang="el-GR" sz="24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Clr>
                <a:schemeClr val="accent2"/>
              </a:buClr>
              <a:buNone/>
            </a:pPr>
            <a:r>
              <a:rPr lang="el-GR" sz="2400" b="1" dirty="0">
                <a:solidFill>
                  <a:schemeClr val="accent2"/>
                </a:solidFill>
                <a:ea typeface="Calibri" panose="020F0502020204030204" pitchFamily="34" charset="0"/>
                <a:cs typeface="Times New Roman" panose="02020603050405020304" pitchFamily="18" charset="0"/>
              </a:rPr>
              <a:t>3 Υποκατηγορίες ρατσισμού στο πλαίσιο της διάκρισης:</a:t>
            </a:r>
          </a:p>
          <a:p>
            <a:pPr marL="898525" indent="-342900" algn="just">
              <a:lnSpc>
                <a:spcPct val="107000"/>
              </a:lnSpc>
              <a:spcAft>
                <a:spcPts val="800"/>
              </a:spcAft>
              <a:buClr>
                <a:schemeClr val="accent2"/>
              </a:buClr>
              <a:buFont typeface="Courier New" panose="02070309020205020404" pitchFamily="49" charset="0"/>
              <a:buChar char="o"/>
            </a:pPr>
            <a:r>
              <a:rPr lang="el-GR" sz="2400" i="1" dirty="0">
                <a:effectLst/>
                <a:ea typeface="Calibri" panose="020F0502020204030204" pitchFamily="34" charset="0"/>
                <a:cs typeface="Times New Roman" panose="02020603050405020304" pitchFamily="18" charset="0"/>
              </a:rPr>
              <a:t>ο/η Άλλος/η ως πρόβλημα </a:t>
            </a:r>
          </a:p>
          <a:p>
            <a:pPr marL="898525" indent="-342900" algn="just">
              <a:lnSpc>
                <a:spcPct val="107000"/>
              </a:lnSpc>
              <a:spcAft>
                <a:spcPts val="800"/>
              </a:spcAft>
              <a:buClr>
                <a:schemeClr val="accent2"/>
              </a:buClr>
              <a:buFont typeface="Courier New" panose="02070309020205020404" pitchFamily="49" charset="0"/>
              <a:buChar char="o"/>
            </a:pPr>
            <a:r>
              <a:rPr lang="el-GR" sz="2400" i="1" dirty="0">
                <a:effectLst/>
                <a:ea typeface="Calibri" panose="020F0502020204030204" pitchFamily="34" charset="0"/>
                <a:cs typeface="Times New Roman" panose="02020603050405020304" pitchFamily="18" charset="0"/>
              </a:rPr>
              <a:t>ο/η απομακρυσμένος/η Άλλος/η</a:t>
            </a:r>
          </a:p>
          <a:p>
            <a:pPr marL="898525" indent="-342900" algn="just">
              <a:lnSpc>
                <a:spcPct val="107000"/>
              </a:lnSpc>
              <a:spcAft>
                <a:spcPts val="800"/>
              </a:spcAft>
              <a:buClr>
                <a:schemeClr val="accent2"/>
              </a:buClr>
              <a:buFont typeface="Courier New" panose="02070309020205020404" pitchFamily="49" charset="0"/>
              <a:buChar char="o"/>
            </a:pPr>
            <a:r>
              <a:rPr lang="el-GR" sz="2400" i="1" dirty="0">
                <a:effectLst/>
                <a:ea typeface="Calibri" panose="020F0502020204030204" pitchFamily="34" charset="0"/>
                <a:cs typeface="Times New Roman" panose="02020603050405020304" pitchFamily="18" charset="0"/>
              </a:rPr>
              <a:t> ο/η παθητικός/ή Άλλος/η</a:t>
            </a:r>
          </a:p>
          <a:p>
            <a:pPr marL="1419225" indent="-342900" algn="just">
              <a:lnSpc>
                <a:spcPct val="107000"/>
              </a:lnSpc>
              <a:spcAft>
                <a:spcPts val="800"/>
              </a:spcAft>
              <a:buClr>
                <a:schemeClr val="accent2"/>
              </a:buClr>
              <a:buFont typeface="Courier New" panose="02070309020205020404" pitchFamily="49" charset="0"/>
              <a:buChar char="o"/>
            </a:pPr>
            <a:endParaRPr lang="el-GR" sz="2400" dirty="0">
              <a:effectLst/>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C215DB1D-F95F-2BE8-9357-9252E6C79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4934354"/>
            <a:ext cx="3215680" cy="19294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37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dirty="0">
                <a:solidFill>
                  <a:schemeClr val="bg1"/>
                </a:solidFill>
              </a:rPr>
              <a:t>Διάκριση: </a:t>
            </a:r>
            <a:r>
              <a:rPr lang="el-GR" sz="2800" b="1" i="1" dirty="0">
                <a:solidFill>
                  <a:schemeClr val="bg1"/>
                </a:solidFill>
              </a:rPr>
              <a:t>Ο/η Άλλος/η ως πρόβλημα</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408"/>
            <a:ext cx="11953328" cy="47955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n-US" sz="2400" b="1" dirty="0">
              <a:solidFill>
                <a:schemeClr val="accent2"/>
              </a:solidFill>
              <a:effectLst/>
              <a:ea typeface="Calibri" panose="020F0502020204030204" pitchFamily="34" charset="0"/>
              <a:cs typeface="Times New Roman" panose="02020603050405020304" pitchFamily="18" charset="0"/>
            </a:endParaRPr>
          </a:p>
          <a:p>
            <a:pPr marL="0" lvl="0" indent="0" algn="just">
              <a:spcAft>
                <a:spcPts val="800"/>
              </a:spcAft>
              <a:buClr>
                <a:schemeClr val="accent2"/>
              </a:buClr>
              <a:buNone/>
            </a:pPr>
            <a:r>
              <a:rPr lang="el-GR" sz="2400" b="1" dirty="0">
                <a:solidFill>
                  <a:schemeClr val="accent2"/>
                </a:solidFill>
                <a:effectLst/>
                <a:ea typeface="Calibri" panose="020F0502020204030204" pitchFamily="34" charset="0"/>
                <a:cs typeface="Times New Roman" panose="02020603050405020304" pitchFamily="18" charset="0"/>
              </a:rPr>
              <a:t>Ερώτηση για την ανίχνευση της υποκατηγορίας </a:t>
            </a:r>
            <a:r>
              <a:rPr lang="el-GR" sz="2400" b="1" i="1" dirty="0">
                <a:solidFill>
                  <a:schemeClr val="accent2"/>
                </a:solidFill>
                <a:effectLst/>
                <a:ea typeface="Calibri" panose="020F0502020204030204" pitchFamily="34" charset="0"/>
                <a:cs typeface="Times New Roman" panose="02020603050405020304" pitchFamily="18" charset="0"/>
              </a:rPr>
              <a:t>ο/η Άλλος/η ως πρόβλημα </a:t>
            </a:r>
            <a:r>
              <a:rPr lang="el-GR" sz="2400" b="1" dirty="0">
                <a:solidFill>
                  <a:schemeClr val="accent2"/>
                </a:solidFill>
                <a:effectLst/>
                <a:ea typeface="Calibri" panose="020F0502020204030204" pitchFamily="34" charset="0"/>
                <a:cs typeface="Times New Roman" panose="02020603050405020304" pitchFamily="18" charset="0"/>
              </a:rPr>
              <a:t>στα κείμενα</a:t>
            </a:r>
            <a:endParaRPr lang="en-US" sz="2400" b="1" dirty="0">
              <a:solidFill>
                <a:schemeClr val="accent2"/>
              </a:solidFill>
              <a:effectLst/>
              <a:ea typeface="Calibri" panose="020F0502020204030204" pitchFamily="34" charset="0"/>
              <a:cs typeface="Times New Roman" panose="02020603050405020304" pitchFamily="18" charset="0"/>
            </a:endParaRPr>
          </a:p>
          <a:p>
            <a:pPr marL="442912" lvl="0" indent="0" algn="just">
              <a:spcAft>
                <a:spcPts val="800"/>
              </a:spcAft>
              <a:buClr>
                <a:schemeClr val="accent2"/>
              </a:buClr>
              <a:buNone/>
            </a:pPr>
            <a:endParaRPr lang="el-GR" sz="2400" dirty="0">
              <a:effectLst/>
              <a:ea typeface="Calibri" panose="020F0502020204030204" pitchFamily="34" charset="0"/>
              <a:cs typeface="Times New Roman" panose="02020603050405020304" pitchFamily="18" charset="0"/>
            </a:endParaRPr>
          </a:p>
          <a:p>
            <a:pPr marL="720725" lvl="0" indent="-454025" algn="just">
              <a:spcAft>
                <a:spcPts val="800"/>
              </a:spcAft>
              <a:buClr>
                <a:schemeClr val="accent2"/>
              </a:buClr>
              <a:buFont typeface="Wingdings" panose="05000000000000000000" pitchFamily="2" charset="2"/>
              <a:buChar char="§"/>
            </a:pPr>
            <a:r>
              <a:rPr lang="el-GR" sz="2400" dirty="0">
                <a:effectLst/>
                <a:ea typeface="Calibri" panose="020F0502020204030204" pitchFamily="34" charset="0"/>
                <a:cs typeface="Times New Roman" panose="02020603050405020304" pitchFamily="18" charset="0"/>
              </a:rPr>
              <a:t>Παρά την </a:t>
            </a:r>
            <a:r>
              <a:rPr lang="el-GR" sz="2400" dirty="0" err="1">
                <a:effectLst/>
                <a:ea typeface="Calibri" panose="020F0502020204030204" pitchFamily="34" charset="0"/>
                <a:cs typeface="Times New Roman" panose="02020603050405020304" pitchFamily="18" charset="0"/>
              </a:rPr>
              <a:t>αντιρατσιστικότητα</a:t>
            </a:r>
            <a:r>
              <a:rPr lang="el-GR" sz="2400" dirty="0">
                <a:effectLst/>
                <a:ea typeface="Calibri" panose="020F0502020204030204" pitchFamily="34" charset="0"/>
                <a:cs typeface="Times New Roman" panose="02020603050405020304" pitchFamily="18" charset="0"/>
              </a:rPr>
              <a:t> των κειμένων και τη συνακόλουθη θετική τους στάση απέναντι στο μεταναστευτικό/προσφυγικό ζήτημα, παρουσιάζονται οι μετανάστες/</a:t>
            </a:r>
            <a:r>
              <a:rPr lang="el-GR" sz="2400" dirty="0" err="1">
                <a:effectLst/>
                <a:ea typeface="Calibri" panose="020F0502020204030204" pitchFamily="34" charset="0"/>
                <a:cs typeface="Times New Roman" panose="02020603050405020304" pitchFamily="18" charset="0"/>
              </a:rPr>
              <a:t>τριες</a:t>
            </a:r>
            <a:r>
              <a:rPr lang="el-GR" sz="2400" dirty="0">
                <a:effectLst/>
                <a:ea typeface="Calibri" panose="020F0502020204030204" pitchFamily="34" charset="0"/>
                <a:cs typeface="Times New Roman" panose="02020603050405020304" pitchFamily="18" charset="0"/>
              </a:rPr>
              <a:t> και οι πρόσφυγες/</a:t>
            </a:r>
            <a:r>
              <a:rPr lang="el-GR" sz="2400" dirty="0" err="1">
                <a:effectLst/>
                <a:ea typeface="Calibri" panose="020F0502020204030204" pitchFamily="34" charset="0"/>
                <a:cs typeface="Times New Roman" panose="02020603050405020304" pitchFamily="18" charset="0"/>
              </a:rPr>
              <a:t>ισσες</a:t>
            </a:r>
            <a:r>
              <a:rPr lang="el-GR" sz="2400" dirty="0">
                <a:effectLst/>
                <a:ea typeface="Calibri" panose="020F0502020204030204" pitchFamily="34" charset="0"/>
                <a:cs typeface="Times New Roman" panose="02020603050405020304" pitchFamily="18" charset="0"/>
              </a:rPr>
              <a:t> ως πηγή προβλημάτων ή ως απειλή για τη χώρα υποδοχής;</a:t>
            </a:r>
          </a:p>
        </p:txBody>
      </p:sp>
    </p:spTree>
    <p:extLst>
      <p:ext uri="{BB962C8B-B14F-4D97-AF65-F5344CB8AC3E}">
        <p14:creationId xmlns:p14="http://schemas.microsoft.com/office/powerpoint/2010/main" val="78813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dirty="0">
                <a:solidFill>
                  <a:schemeClr val="bg1"/>
                </a:solidFill>
              </a:rPr>
              <a:t>Διάκριση: </a:t>
            </a:r>
            <a:r>
              <a:rPr lang="el-GR" sz="2800" b="1" i="1" dirty="0">
                <a:solidFill>
                  <a:schemeClr val="bg1"/>
                </a:solidFill>
              </a:rPr>
              <a:t>Ο/η Άλλος/η ως πρόβλημα</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408"/>
            <a:ext cx="11953328" cy="47955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r>
              <a:rPr lang="el-GR" sz="2400" b="1" dirty="0">
                <a:solidFill>
                  <a:schemeClr val="accent2"/>
                </a:solidFill>
                <a:ea typeface="Calibri" panose="020F0502020204030204" pitchFamily="34" charset="0"/>
                <a:cs typeface="Times New Roman" panose="02020603050405020304" pitchFamily="18" charset="0"/>
              </a:rPr>
              <a:t>Γλωσσικά μέσα που</a:t>
            </a:r>
            <a:r>
              <a:rPr lang="en-US" sz="2400" b="1" dirty="0">
                <a:solidFill>
                  <a:schemeClr val="accent2"/>
                </a:solidFill>
                <a:ea typeface="Calibri" panose="020F0502020204030204" pitchFamily="34" charset="0"/>
                <a:cs typeface="Times New Roman" panose="02020603050405020304" pitchFamily="18" charset="0"/>
              </a:rPr>
              <a:t>,</a:t>
            </a:r>
            <a:r>
              <a:rPr lang="el-GR" sz="2400" b="1" dirty="0">
                <a:solidFill>
                  <a:schemeClr val="accent2"/>
                </a:solidFill>
                <a:ea typeface="Calibri" panose="020F0502020204030204" pitchFamily="34" charset="0"/>
                <a:cs typeface="Times New Roman" panose="02020603050405020304" pitchFamily="18" charset="0"/>
              </a:rPr>
              <a:t> πιθανώς μεταξύ άλλων, χρησιμοποιούνται:</a:t>
            </a:r>
          </a:p>
          <a:p>
            <a:pPr marL="0" lvl="0" indent="0" algn="just">
              <a:spcAft>
                <a:spcPts val="800"/>
              </a:spcAft>
              <a:buClr>
                <a:schemeClr val="accent2"/>
              </a:buClr>
              <a:buNone/>
            </a:pPr>
            <a:endParaRPr lang="el-GR" sz="200" dirty="0">
              <a:ea typeface="Calibri" panose="020F0502020204030204" pitchFamily="34" charset="0"/>
              <a:cs typeface="Times New Roman" panose="02020603050405020304" pitchFamily="18" charset="0"/>
            </a:endParaRPr>
          </a:p>
          <a:p>
            <a:pPr marL="439738" indent="-439738" algn="just">
              <a:spcAft>
                <a:spcPts val="800"/>
              </a:spcAft>
              <a:buClr>
                <a:schemeClr val="accent2"/>
              </a:buClr>
              <a:buFont typeface="Courier New" panose="02070309020205020404" pitchFamily="49" charset="0"/>
              <a:buChar char="o"/>
            </a:pPr>
            <a:r>
              <a:rPr lang="el-GR" sz="2400" dirty="0">
                <a:ea typeface="Calibri" panose="020F0502020204030204" pitchFamily="34" charset="0"/>
                <a:cs typeface="Times New Roman" panose="02020603050405020304" pitchFamily="18" charset="0"/>
              </a:rPr>
              <a:t>Αρνητικά φορτισμένο λεξιλόγιο</a:t>
            </a:r>
            <a:r>
              <a:rPr lang="en-US" sz="2400" dirty="0">
                <a:ea typeface="Calibri" panose="020F0502020204030204" pitchFamily="34" charset="0"/>
                <a:cs typeface="Times New Roman" panose="02020603050405020304" pitchFamily="18" charset="0"/>
              </a:rPr>
              <a:t> (</a:t>
            </a:r>
            <a:r>
              <a:rPr lang="el-GR" sz="2400" dirty="0">
                <a:ea typeface="Calibri" panose="020F0502020204030204" pitchFamily="34" charset="0"/>
                <a:cs typeface="Times New Roman" panose="02020603050405020304" pitchFamily="18" charset="0"/>
              </a:rPr>
              <a:t>π.χ. </a:t>
            </a:r>
            <a:r>
              <a:rPr lang="el-GR" sz="2400" i="1" dirty="0">
                <a:effectLst/>
                <a:ea typeface="Calibri" panose="020F0502020204030204" pitchFamily="34" charset="0"/>
                <a:cs typeface="Times New Roman" panose="02020603050405020304" pitchFamily="18" charset="0"/>
              </a:rPr>
              <a:t>πρόβλημα, προσφυγική κρίση, μεταναστευτικές ροές</a:t>
            </a:r>
            <a:r>
              <a:rPr lang="el-GR" sz="2400" dirty="0">
                <a:effectLst/>
                <a:ea typeface="Calibri" panose="020F0502020204030204" pitchFamily="34" charset="0"/>
                <a:cs typeface="Times New Roman" panose="02020603050405020304" pitchFamily="18" charset="0"/>
              </a:rPr>
              <a:t>)</a:t>
            </a:r>
            <a:r>
              <a:rPr lang="el-GR" sz="2400" i="1"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ή/και πολιτικοί/νομικοί όροι</a:t>
            </a:r>
            <a:r>
              <a:rPr lang="el-GR" sz="2400" i="1" dirty="0">
                <a:ea typeface="Calibri" panose="020F0502020204030204" pitchFamily="34" charset="0"/>
                <a:cs typeface="Times New Roman" panose="02020603050405020304" pitchFamily="18" charset="0"/>
              </a:rPr>
              <a:t> (π.χ. </a:t>
            </a:r>
            <a:r>
              <a:rPr lang="el-GR" sz="2400" i="1" dirty="0">
                <a:effectLst/>
                <a:ea typeface="Calibri" panose="020F0502020204030204" pitchFamily="34" charset="0"/>
                <a:cs typeface="Times New Roman" panose="02020603050405020304" pitchFamily="18" charset="0"/>
              </a:rPr>
              <a:t>παράτυποι/</a:t>
            </a:r>
            <a:r>
              <a:rPr lang="el-GR" sz="2400" i="1" dirty="0" err="1">
                <a:effectLst/>
                <a:ea typeface="Calibri" panose="020F0502020204030204" pitchFamily="34" charset="0"/>
                <a:cs typeface="Times New Roman" panose="02020603050405020304" pitchFamily="18" charset="0"/>
              </a:rPr>
              <a:t>ες</a:t>
            </a:r>
            <a:r>
              <a:rPr lang="el-GR" sz="2400" i="1" dirty="0">
                <a:effectLst/>
                <a:ea typeface="Calibri" panose="020F0502020204030204" pitchFamily="34" charset="0"/>
                <a:cs typeface="Times New Roman" panose="02020603050405020304" pitchFamily="18" charset="0"/>
              </a:rPr>
              <a:t>, παράνομοι/</a:t>
            </a:r>
            <a:r>
              <a:rPr lang="el-GR" sz="2400" i="1" dirty="0" err="1">
                <a:effectLst/>
                <a:ea typeface="Calibri" panose="020F0502020204030204" pitchFamily="34" charset="0"/>
                <a:cs typeface="Times New Roman" panose="02020603050405020304" pitchFamily="18" charset="0"/>
              </a:rPr>
              <a:t>ες</a:t>
            </a:r>
            <a:r>
              <a:rPr lang="el-GR" sz="2400" dirty="0">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μέσω των οποίων οι Άλλοι/</a:t>
            </a:r>
            <a:r>
              <a:rPr lang="el-GR" sz="2400" dirty="0" err="1">
                <a:effectLst/>
                <a:ea typeface="Calibri" panose="020F0502020204030204" pitchFamily="34" charset="0"/>
                <a:cs typeface="Times New Roman" panose="02020603050405020304" pitchFamily="18" charset="0"/>
              </a:rPr>
              <a:t>ες</a:t>
            </a:r>
            <a:r>
              <a:rPr lang="el-GR" sz="2400" dirty="0">
                <a:effectLst/>
                <a:ea typeface="Calibri" panose="020F0502020204030204" pitchFamily="34" charset="0"/>
                <a:cs typeface="Times New Roman" panose="02020603050405020304" pitchFamily="18" charset="0"/>
              </a:rPr>
              <a:t> στερούνται πολιτικών δικαιωμάτων</a:t>
            </a:r>
            <a:r>
              <a:rPr lang="el-GR" sz="2400" dirty="0">
                <a:ea typeface="Calibri" panose="020F0502020204030204" pitchFamily="34" charset="0"/>
                <a:cs typeface="Times New Roman" panose="02020603050405020304" pitchFamily="18" charset="0"/>
              </a:rPr>
              <a:t>.</a:t>
            </a:r>
          </a:p>
          <a:p>
            <a:pPr marL="439738" indent="-439738" algn="just">
              <a:spcAft>
                <a:spcPts val="800"/>
              </a:spcAft>
              <a:buClr>
                <a:schemeClr val="accent2"/>
              </a:buClr>
              <a:buFont typeface="Courier New" panose="02070309020205020404" pitchFamily="49" charset="0"/>
              <a:buChar char="o"/>
            </a:pPr>
            <a:r>
              <a:rPr lang="el-GR" sz="2400" dirty="0">
                <a:ea typeface="Calibri" panose="020F0502020204030204" pitchFamily="34" charset="0"/>
                <a:cs typeface="Times New Roman" panose="02020603050405020304" pitchFamily="18" charset="0"/>
              </a:rPr>
              <a:t>Συχνή αναφορά σε</a:t>
            </a:r>
            <a:r>
              <a:rPr lang="el-GR" sz="2400" dirty="0">
                <a:effectLst/>
                <a:ea typeface="Calibri" panose="020F0502020204030204" pitchFamily="34" charset="0"/>
                <a:cs typeface="Times New Roman" panose="02020603050405020304" pitchFamily="18" charset="0"/>
              </a:rPr>
              <a:t> μετρήσεις και ποσοστά που μεγεθύνουν το ‘πρόβλημα’ για το οποίο πρέπει να βρεθεί λύση</a:t>
            </a:r>
            <a:r>
              <a:rPr lang="en-US" sz="2400"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π.χ. </a:t>
            </a:r>
            <a:r>
              <a:rPr lang="el-GR" sz="2400" i="1" dirty="0">
                <a:effectLst/>
                <a:ea typeface="Calibri" panose="020F0502020204030204" pitchFamily="34" charset="0"/>
                <a:cs typeface="Times New Roman" panose="02020603050405020304" pitchFamily="18" charset="0"/>
              </a:rPr>
              <a:t>τόσο μεγάλος αριθμός προσώπων</a:t>
            </a:r>
            <a:r>
              <a:rPr lang="en-US" sz="2400" dirty="0">
                <a:effectLst/>
                <a:ea typeface="Calibri" panose="020F0502020204030204" pitchFamily="34" charset="0"/>
                <a:cs typeface="Times New Roman" panose="02020603050405020304" pitchFamily="18" charset="0"/>
              </a:rPr>
              <a:t>)</a:t>
            </a:r>
            <a:endParaRPr lang="el-GR" sz="2400" dirty="0">
              <a:ea typeface="Calibri" panose="020F0502020204030204" pitchFamily="34" charset="0"/>
              <a:cs typeface="Times New Roman" panose="02020603050405020304" pitchFamily="18" charset="0"/>
            </a:endParaRPr>
          </a:p>
          <a:p>
            <a:pPr marL="439738" indent="-439738" algn="just">
              <a:spcAft>
                <a:spcPts val="800"/>
              </a:spcAft>
              <a:buClr>
                <a:schemeClr val="accent2"/>
              </a:buClr>
              <a:buFont typeface="Courier New" panose="02070309020205020404" pitchFamily="49" charset="0"/>
              <a:buChar char="o"/>
            </a:pPr>
            <a:r>
              <a:rPr lang="el-GR" sz="2400" dirty="0">
                <a:ea typeface="Calibri" panose="020F0502020204030204" pitchFamily="34" charset="0"/>
                <a:cs typeface="Times New Roman" panose="02020603050405020304" pitchFamily="18" charset="0"/>
              </a:rPr>
              <a:t>Επιχειρήματα</a:t>
            </a:r>
            <a:r>
              <a:rPr lang="el-GR" sz="2400" dirty="0">
                <a:effectLst/>
                <a:ea typeface="Calibri" panose="020F0502020204030204" pitchFamily="34" charset="0"/>
                <a:cs typeface="Times New Roman" panose="02020603050405020304" pitchFamily="18" charset="0"/>
              </a:rPr>
              <a:t> με τα οποία ορίζονται ποια είναι τα χαρακτηριστικά του/της νόμιμου/ης μετανάστη/</a:t>
            </a:r>
            <a:r>
              <a:rPr lang="el-GR" sz="2400" dirty="0" err="1">
                <a:effectLst/>
                <a:ea typeface="Calibri" panose="020F0502020204030204" pitchFamily="34" charset="0"/>
                <a:cs typeface="Times New Roman" panose="02020603050405020304" pitchFamily="18" charset="0"/>
              </a:rPr>
              <a:t>τριας</a:t>
            </a:r>
            <a:r>
              <a:rPr lang="el-GR" sz="2400" dirty="0">
                <a:effectLst/>
                <a:ea typeface="Calibri" panose="020F0502020204030204" pitchFamily="34" charset="0"/>
                <a:cs typeface="Times New Roman" panose="02020603050405020304" pitchFamily="18" charset="0"/>
              </a:rPr>
              <a:t> και πρόσφυγα/</a:t>
            </a:r>
            <a:r>
              <a:rPr lang="el-GR" sz="2400" dirty="0" err="1">
                <a:effectLst/>
                <a:ea typeface="Calibri" panose="020F0502020204030204" pitchFamily="34" charset="0"/>
                <a:cs typeface="Times New Roman" panose="02020603050405020304" pitchFamily="18" charset="0"/>
              </a:rPr>
              <a:t>ισσας</a:t>
            </a:r>
            <a:r>
              <a:rPr lang="el-GR" sz="2400" dirty="0">
                <a:effectLst/>
                <a:ea typeface="Calibri" panose="020F0502020204030204" pitchFamily="34" charset="0"/>
                <a:cs typeface="Times New Roman" panose="02020603050405020304" pitchFamily="18" charset="0"/>
              </a:rPr>
              <a:t> και, συνεπώς, δικαιολογείται ποιος/α μπορεί να παραμείνει στη χώρα και ποιος/α πρέπει να αποκλειστεί</a:t>
            </a:r>
          </a:p>
          <a:p>
            <a:pPr marL="0" lvl="0" indent="0" algn="just">
              <a:spcAft>
                <a:spcPts val="800"/>
              </a:spcAft>
              <a:buClr>
                <a:schemeClr val="accent2"/>
              </a:buClr>
              <a:buNone/>
            </a:pPr>
            <a:endParaRPr lang="el-GR" sz="2400" dirty="0">
              <a:effectLst/>
              <a:ea typeface="Calibri" panose="020F0502020204030204" pitchFamily="34" charset="0"/>
              <a:cs typeface="Times New Roman" panose="02020603050405020304" pitchFamily="18" charset="0"/>
            </a:endParaRPr>
          </a:p>
          <a:p>
            <a:pPr marL="439738" lvl="0" indent="-439738" algn="just">
              <a:spcAft>
                <a:spcPts val="800"/>
              </a:spcAft>
              <a:buClr>
                <a:schemeClr val="accent2"/>
              </a:buClr>
              <a:buFont typeface="Courier New" panose="02070309020205020404" pitchFamily="49" charset="0"/>
              <a:buChar char="o"/>
            </a:pPr>
            <a:endParaRPr lang="el-GR" sz="900" dirty="0">
              <a:effectLst/>
              <a:ea typeface="Calibri" panose="020F0502020204030204" pitchFamily="34" charset="0"/>
              <a:cs typeface="Times New Roman" panose="02020603050405020304" pitchFamily="18" charset="0"/>
            </a:endParaRPr>
          </a:p>
          <a:p>
            <a:pPr marL="442912" lvl="0" indent="0" algn="just">
              <a:spcAft>
                <a:spcPts val="800"/>
              </a:spcAft>
              <a:buClr>
                <a:schemeClr val="accent2"/>
              </a:buClr>
              <a:buNone/>
            </a:pPr>
            <a:endParaRPr lang="el-G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02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dirty="0">
                <a:solidFill>
                  <a:schemeClr val="bg1"/>
                </a:solidFill>
              </a:rPr>
              <a:t>Διάκριση: </a:t>
            </a:r>
            <a:r>
              <a:rPr lang="el-GR" sz="2800" b="1" i="1" dirty="0">
                <a:solidFill>
                  <a:schemeClr val="bg1"/>
                </a:solidFill>
              </a:rPr>
              <a:t>Ο/η Άλλος/η ως πρόβλημα</a:t>
            </a:r>
          </a:p>
        </p:txBody>
      </p:sp>
      <p:pic>
        <p:nvPicPr>
          <p:cNvPr id="5" name="Εικόνα 4">
            <a:extLst>
              <a:ext uri="{FF2B5EF4-FFF2-40B4-BE49-F238E27FC236}">
                <a16:creationId xmlns:a16="http://schemas.microsoft.com/office/drawing/2014/main" id="{925FEA27-3CFF-0385-1DD9-313BA03641E8}"/>
              </a:ext>
            </a:extLst>
          </p:cNvPr>
          <p:cNvPicPr>
            <a:picLocks/>
          </p:cNvPicPr>
          <p:nvPr/>
        </p:nvPicPr>
        <p:blipFill>
          <a:blip r:embed="rId3"/>
          <a:stretch>
            <a:fillRect/>
          </a:stretch>
        </p:blipFill>
        <p:spPr>
          <a:xfrm>
            <a:off x="666872" y="2780928"/>
            <a:ext cx="10440000" cy="1800000"/>
          </a:xfrm>
          <a:prstGeom prst="rect">
            <a:avLst/>
          </a:prstGeom>
        </p:spPr>
      </p:pic>
      <p:sp>
        <p:nvSpPr>
          <p:cNvPr id="7" name="TextBox 6">
            <a:extLst>
              <a:ext uri="{FF2B5EF4-FFF2-40B4-BE49-F238E27FC236}">
                <a16:creationId xmlns:a16="http://schemas.microsoft.com/office/drawing/2014/main" id="{14CC58BD-2551-3F25-3993-6B0B246E3A2B}"/>
              </a:ext>
            </a:extLst>
          </p:cNvPr>
          <p:cNvSpPr txBox="1"/>
          <p:nvPr/>
        </p:nvSpPr>
        <p:spPr>
          <a:xfrm>
            <a:off x="3971764" y="4328992"/>
            <a:ext cx="7344816" cy="369332"/>
          </a:xfrm>
          <a:prstGeom prst="rect">
            <a:avLst/>
          </a:prstGeom>
          <a:noFill/>
        </p:spPr>
        <p:txBody>
          <a:bodyPr wrap="square" rtlCol="0">
            <a:spAutoFit/>
          </a:bodyPr>
          <a:lstStyle/>
          <a:p>
            <a:r>
              <a:rPr lang="nl-NL" sz="1800" i="1" kern="0" dirty="0">
                <a:effectLst/>
                <a:latin typeface="Times New Roman" panose="02020603050405020304" pitchFamily="18" charset="0"/>
                <a:ea typeface="Calibri" panose="020F0502020204030204" pitchFamily="34" charset="0"/>
              </a:rPr>
              <a:t>Prime Minister GR @PrimeministerGR, 18 Οκτω 2019, 8:16 μ.μ., Tweet</a:t>
            </a:r>
            <a:endParaRPr lang="el-GR" dirty="0"/>
          </a:p>
        </p:txBody>
      </p:sp>
      <p:sp>
        <p:nvSpPr>
          <p:cNvPr id="11" name="Οβάλ 10">
            <a:extLst>
              <a:ext uri="{FF2B5EF4-FFF2-40B4-BE49-F238E27FC236}">
                <a16:creationId xmlns:a16="http://schemas.microsoft.com/office/drawing/2014/main" id="{E0761E40-D3ED-99FD-8180-2048AA12BFAD}"/>
              </a:ext>
            </a:extLst>
          </p:cNvPr>
          <p:cNvSpPr/>
          <p:nvPr/>
        </p:nvSpPr>
        <p:spPr>
          <a:xfrm>
            <a:off x="2711624" y="2919825"/>
            <a:ext cx="1944216" cy="4413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37F628BE-826E-0934-336F-5850FFBED468}"/>
              </a:ext>
            </a:extLst>
          </p:cNvPr>
          <p:cNvSpPr/>
          <p:nvPr/>
        </p:nvSpPr>
        <p:spPr>
          <a:xfrm>
            <a:off x="7752184" y="2930488"/>
            <a:ext cx="1656184" cy="4413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a16="http://schemas.microsoft.com/office/drawing/2014/main" id="{52F92D4D-55DE-4F02-0F2A-EC29F49458FE}"/>
              </a:ext>
            </a:extLst>
          </p:cNvPr>
          <p:cNvSpPr txBox="1"/>
          <p:nvPr/>
        </p:nvSpPr>
        <p:spPr>
          <a:xfrm>
            <a:off x="3791745" y="1988840"/>
            <a:ext cx="4392488" cy="400110"/>
          </a:xfrm>
          <a:prstGeom prst="rect">
            <a:avLst/>
          </a:prstGeom>
          <a:noFill/>
        </p:spPr>
        <p:txBody>
          <a:bodyPr wrap="square" rtlCol="0">
            <a:spAutoFit/>
          </a:bodyPr>
          <a:lstStyle/>
          <a:p>
            <a:r>
              <a:rPr lang="el-GR" sz="2000" b="1" dirty="0">
                <a:latin typeface="+mn-lt"/>
              </a:rPr>
              <a:t>Αρνητικά φορτισμένο λεξιλόγιο</a:t>
            </a:r>
          </a:p>
        </p:txBody>
      </p:sp>
      <p:cxnSp>
        <p:nvCxnSpPr>
          <p:cNvPr id="18" name="Ευθύγραμμο βέλος σύνδεσης 17">
            <a:extLst>
              <a:ext uri="{FF2B5EF4-FFF2-40B4-BE49-F238E27FC236}">
                <a16:creationId xmlns:a16="http://schemas.microsoft.com/office/drawing/2014/main" id="{6BB022DB-4B5E-F71A-8169-E79F208ADAB2}"/>
              </a:ext>
            </a:extLst>
          </p:cNvPr>
          <p:cNvCxnSpPr/>
          <p:nvPr/>
        </p:nvCxnSpPr>
        <p:spPr>
          <a:xfrm flipV="1">
            <a:off x="3791744" y="2413448"/>
            <a:ext cx="1008112" cy="51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5432E7CD-DAF1-C867-73C2-2A3BF134C649}"/>
              </a:ext>
            </a:extLst>
          </p:cNvPr>
          <p:cNvCxnSpPr>
            <a:cxnSpLocks/>
          </p:cNvCxnSpPr>
          <p:nvPr/>
        </p:nvCxnSpPr>
        <p:spPr>
          <a:xfrm flipH="1" flipV="1">
            <a:off x="7104112" y="2425541"/>
            <a:ext cx="1080120" cy="635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137593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Άλλος/η ως πρόβλημα</a:t>
            </a:r>
            <a:endParaRPr lang="el-GR" sz="2400" i="1"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p:txBody>
      </p:sp>
      <p:pic>
        <p:nvPicPr>
          <p:cNvPr id="13" name="Εικόνα 12">
            <a:extLst>
              <a:ext uri="{FF2B5EF4-FFF2-40B4-BE49-F238E27FC236}">
                <a16:creationId xmlns:a16="http://schemas.microsoft.com/office/drawing/2014/main" id="{6D67EC24-399C-2C85-C77D-2EEAD64E10E1}"/>
              </a:ext>
            </a:extLst>
          </p:cNvPr>
          <p:cNvPicPr>
            <a:picLocks noChangeAspect="1"/>
          </p:cNvPicPr>
          <p:nvPr/>
        </p:nvPicPr>
        <p:blipFill>
          <a:blip r:embed="rId3"/>
          <a:stretch>
            <a:fillRect/>
          </a:stretch>
        </p:blipFill>
        <p:spPr>
          <a:xfrm>
            <a:off x="443372" y="2310400"/>
            <a:ext cx="11305255" cy="3024336"/>
          </a:xfrm>
          <a:prstGeom prst="rect">
            <a:avLst/>
          </a:prstGeom>
        </p:spPr>
      </p:pic>
      <p:cxnSp>
        <p:nvCxnSpPr>
          <p:cNvPr id="15" name="Ευθεία γραμμή σύνδεσης 14">
            <a:extLst>
              <a:ext uri="{FF2B5EF4-FFF2-40B4-BE49-F238E27FC236}">
                <a16:creationId xmlns:a16="http://schemas.microsoft.com/office/drawing/2014/main" id="{0345A65D-6F67-A263-8884-6BC59C5CD0E0}"/>
              </a:ext>
            </a:extLst>
          </p:cNvPr>
          <p:cNvCxnSpPr/>
          <p:nvPr/>
        </p:nvCxnSpPr>
        <p:spPr>
          <a:xfrm>
            <a:off x="7166811" y="3466018"/>
            <a:ext cx="388843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Ευθεία γραμμή σύνδεσης 15">
            <a:extLst>
              <a:ext uri="{FF2B5EF4-FFF2-40B4-BE49-F238E27FC236}">
                <a16:creationId xmlns:a16="http://schemas.microsoft.com/office/drawing/2014/main" id="{A37D9190-1495-E1FE-6E29-4429BCF7F198}"/>
              </a:ext>
            </a:extLst>
          </p:cNvPr>
          <p:cNvCxnSpPr>
            <a:cxnSpLocks/>
          </p:cNvCxnSpPr>
          <p:nvPr/>
        </p:nvCxnSpPr>
        <p:spPr>
          <a:xfrm>
            <a:off x="695400" y="3859586"/>
            <a:ext cx="5191472" cy="0"/>
          </a:xfrm>
          <a:prstGeom prst="line">
            <a:avLst/>
          </a:prstGeom>
        </p:spPr>
        <p:style>
          <a:lnRef idx="3">
            <a:schemeClr val="accent4"/>
          </a:lnRef>
          <a:fillRef idx="0">
            <a:schemeClr val="accent4"/>
          </a:fillRef>
          <a:effectRef idx="2">
            <a:schemeClr val="accent4"/>
          </a:effectRef>
          <a:fontRef idx="minor">
            <a:schemeClr val="tx1"/>
          </a:fontRef>
        </p:style>
      </p:cxnSp>
      <p:sp>
        <p:nvSpPr>
          <p:cNvPr id="20" name="TextBox 19">
            <a:extLst>
              <a:ext uri="{FF2B5EF4-FFF2-40B4-BE49-F238E27FC236}">
                <a16:creationId xmlns:a16="http://schemas.microsoft.com/office/drawing/2014/main" id="{DBD7BB74-7C17-19DA-129C-1D893DBFE89D}"/>
              </a:ext>
            </a:extLst>
          </p:cNvPr>
          <p:cNvSpPr txBox="1"/>
          <p:nvPr/>
        </p:nvSpPr>
        <p:spPr>
          <a:xfrm>
            <a:off x="6888089" y="2835377"/>
            <a:ext cx="648072"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Π2</a:t>
            </a:r>
          </a:p>
        </p:txBody>
      </p:sp>
      <p:cxnSp>
        <p:nvCxnSpPr>
          <p:cNvPr id="21" name="Ευθεία γραμμή σύνδεσης 20">
            <a:extLst>
              <a:ext uri="{FF2B5EF4-FFF2-40B4-BE49-F238E27FC236}">
                <a16:creationId xmlns:a16="http://schemas.microsoft.com/office/drawing/2014/main" id="{99FD1BE5-76CE-9E59-AE4A-D979C1565265}"/>
              </a:ext>
            </a:extLst>
          </p:cNvPr>
          <p:cNvCxnSpPr>
            <a:cxnSpLocks/>
          </p:cNvCxnSpPr>
          <p:nvPr/>
        </p:nvCxnSpPr>
        <p:spPr>
          <a:xfrm>
            <a:off x="6516725" y="3822568"/>
            <a:ext cx="32403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Ευθεία γραμμή σύνδεσης 23">
            <a:extLst>
              <a:ext uri="{FF2B5EF4-FFF2-40B4-BE49-F238E27FC236}">
                <a16:creationId xmlns:a16="http://schemas.microsoft.com/office/drawing/2014/main" id="{6DDB8455-60AF-52AB-7F40-1F84EC63BFD7}"/>
              </a:ext>
            </a:extLst>
          </p:cNvPr>
          <p:cNvCxnSpPr>
            <a:cxnSpLocks/>
          </p:cNvCxnSpPr>
          <p:nvPr/>
        </p:nvCxnSpPr>
        <p:spPr>
          <a:xfrm>
            <a:off x="695400" y="4365104"/>
            <a:ext cx="3240360" cy="0"/>
          </a:xfrm>
          <a:prstGeom prst="line">
            <a:avLst/>
          </a:prstGeom>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id="{C60B5F68-8B3E-CD76-2A31-93E3849EADF9}"/>
              </a:ext>
            </a:extLst>
          </p:cNvPr>
          <p:cNvSpPr txBox="1"/>
          <p:nvPr/>
        </p:nvSpPr>
        <p:spPr>
          <a:xfrm>
            <a:off x="10036416" y="3550505"/>
            <a:ext cx="192381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Συμπέρασμ</a:t>
            </a:r>
            <a:r>
              <a:rPr lang="el-GR" sz="2000" dirty="0"/>
              <a:t>α</a:t>
            </a:r>
          </a:p>
        </p:txBody>
      </p:sp>
      <p:sp>
        <p:nvSpPr>
          <p:cNvPr id="28" name="TextBox 27">
            <a:extLst>
              <a:ext uri="{FF2B5EF4-FFF2-40B4-BE49-F238E27FC236}">
                <a16:creationId xmlns:a16="http://schemas.microsoft.com/office/drawing/2014/main" id="{DA673565-F622-D8AE-325C-9A0696A6F940}"/>
              </a:ext>
            </a:extLst>
          </p:cNvPr>
          <p:cNvSpPr txBox="1"/>
          <p:nvPr/>
        </p:nvSpPr>
        <p:spPr>
          <a:xfrm>
            <a:off x="6516725" y="5656296"/>
            <a:ext cx="648072"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Π1</a:t>
            </a:r>
          </a:p>
        </p:txBody>
      </p:sp>
      <p:sp>
        <p:nvSpPr>
          <p:cNvPr id="30" name="TextBox 29">
            <a:extLst>
              <a:ext uri="{FF2B5EF4-FFF2-40B4-BE49-F238E27FC236}">
                <a16:creationId xmlns:a16="http://schemas.microsoft.com/office/drawing/2014/main" id="{6943A582-43CB-453C-64CB-73E547DB906C}"/>
              </a:ext>
            </a:extLst>
          </p:cNvPr>
          <p:cNvSpPr txBox="1"/>
          <p:nvPr/>
        </p:nvSpPr>
        <p:spPr>
          <a:xfrm>
            <a:off x="7284133" y="5462784"/>
            <a:ext cx="478853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Οι οικονομικοί μετανάστες δεν είναι πρόσφυγες</a:t>
            </a:r>
          </a:p>
        </p:txBody>
      </p:sp>
    </p:spTree>
    <p:extLst>
      <p:ext uri="{BB962C8B-B14F-4D97-AF65-F5344CB8AC3E}">
        <p14:creationId xmlns:p14="http://schemas.microsoft.com/office/powerpoint/2010/main" val="37246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 </a:t>
            </a:r>
            <a:r>
              <a:rPr lang="el-GR" sz="2800" b="1" i="1">
                <a:solidFill>
                  <a:schemeClr val="bg1"/>
                </a:solidFill>
              </a:rPr>
              <a:t>Ο/η απομακρυσμένος/η Άλλος/η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46368" y="1988840"/>
            <a:ext cx="11953328" cy="485392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solidFill>
                  <a:schemeClr val="accent2"/>
                </a:solidFill>
              </a:rPr>
              <a:t>Ερώτηση για την ανίχνευση της υποκατηγορίας </a:t>
            </a:r>
            <a:r>
              <a:rPr lang="el-GR" sz="2400" b="1" i="1" dirty="0">
                <a:solidFill>
                  <a:schemeClr val="accent2"/>
                </a:solidFill>
              </a:rPr>
              <a:t>ο/η απομακρυσμένος/η Άλλος/η </a:t>
            </a:r>
            <a:r>
              <a:rPr lang="el-GR" sz="2400" b="1" dirty="0">
                <a:solidFill>
                  <a:schemeClr val="accent2"/>
                </a:solidFill>
              </a:rPr>
              <a:t>στα κείμενα</a:t>
            </a:r>
            <a:endParaRPr lang="el-GR" sz="2400" dirty="0">
              <a:solidFill>
                <a:schemeClr val="accent2"/>
              </a:solidFill>
            </a:endParaRPr>
          </a:p>
          <a:p>
            <a:pPr marL="342900" lvl="0" indent="-342900" algn="just">
              <a:spcAft>
                <a:spcPts val="800"/>
              </a:spcAft>
              <a:buClr>
                <a:schemeClr val="accent2"/>
              </a:buClr>
              <a:buFont typeface="Wingdings" panose="05000000000000000000" pitchFamily="2" charset="2"/>
              <a:buChar char="ü"/>
            </a:pPr>
            <a:endParaRPr lang="el-GR" sz="2400" i="1" dirty="0"/>
          </a:p>
          <a:p>
            <a:pPr marL="342900" lvl="0" indent="-342900" algn="just">
              <a:spcAft>
                <a:spcPts val="800"/>
              </a:spcAft>
              <a:buClr>
                <a:schemeClr val="accent2"/>
              </a:buClr>
              <a:buFont typeface="Wingdings" panose="05000000000000000000" pitchFamily="2" charset="2"/>
              <a:buChar char="§"/>
            </a:pPr>
            <a:r>
              <a:rPr lang="el-GR" sz="2400" dirty="0"/>
              <a:t>Παρουσιάζονται οι μετανάστες/</a:t>
            </a:r>
            <a:r>
              <a:rPr lang="el-GR" sz="2400" dirty="0" err="1"/>
              <a:t>τριες</a:t>
            </a:r>
            <a:r>
              <a:rPr lang="el-GR" sz="2400" dirty="0"/>
              <a:t> και οι πρόσφυγες/</a:t>
            </a:r>
            <a:r>
              <a:rPr lang="el-GR" sz="2400" dirty="0" err="1"/>
              <a:t>ισσες</a:t>
            </a:r>
            <a:r>
              <a:rPr lang="el-GR" sz="2400" dirty="0"/>
              <a:t> ως ανώνυμο πλήθος, ως ενιαία ομάδα με κοινά χαρακτηριστικά και επιδιώξεις ή/και ως άτομα που ήρθαν προσωρινά στην Ελλάδα και μετακινούνται συνεχώς, παρά ως άνθρωποι που φέρουν ποικίλα, διαφορετικά, ατομικά χαρακτηριστικά με τους οποίους ερχόμαστε καθημερινά σε ισότιμη επαφή;</a:t>
            </a:r>
          </a:p>
          <a:p>
            <a:pPr marL="0" lvl="0" indent="0" algn="just">
              <a:spcAft>
                <a:spcPts val="800"/>
              </a:spcAft>
              <a:buClr>
                <a:schemeClr val="accent2"/>
              </a:buClr>
              <a:buNone/>
            </a:pPr>
            <a:endParaRPr lang="el-GR" sz="2400" i="1" dirty="0"/>
          </a:p>
        </p:txBody>
      </p:sp>
    </p:spTree>
    <p:extLst>
      <p:ext uri="{BB962C8B-B14F-4D97-AF65-F5344CB8AC3E}">
        <p14:creationId xmlns:p14="http://schemas.microsoft.com/office/powerpoint/2010/main" val="529878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dirty="0">
                <a:solidFill>
                  <a:schemeClr val="bg1"/>
                </a:solidFill>
              </a:rPr>
              <a:t>Διάκριση: </a:t>
            </a:r>
            <a:r>
              <a:rPr lang="el-GR" sz="2800" b="1" i="1" dirty="0">
                <a:solidFill>
                  <a:schemeClr val="bg1"/>
                </a:solidFill>
              </a:rPr>
              <a:t>Ο/η απομακρυσμένος/η Άλλος/η</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77325" y="2062408"/>
            <a:ext cx="11953328" cy="47955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solidFill>
                  <a:schemeClr val="accent2"/>
                </a:solidFill>
              </a:rPr>
              <a:t>Γλωσσικά μέσα που, πιθανώς μεταξύ άλλων, χρησιμοποιούνται</a:t>
            </a:r>
            <a:r>
              <a:rPr lang="en-US" sz="2400" b="1" dirty="0">
                <a:solidFill>
                  <a:schemeClr val="accent2"/>
                </a:solidFill>
              </a:rPr>
              <a:t>:</a:t>
            </a:r>
            <a:endParaRPr lang="el-GR" sz="2400" b="1" dirty="0">
              <a:solidFill>
                <a:schemeClr val="accent2"/>
              </a:solidFill>
            </a:endParaRPr>
          </a:p>
          <a:p>
            <a:pPr marL="0" lvl="0" indent="0" algn="just">
              <a:spcAft>
                <a:spcPts val="800"/>
              </a:spcAft>
              <a:buClr>
                <a:schemeClr val="accent2"/>
              </a:buClr>
              <a:buNone/>
            </a:pPr>
            <a:endParaRPr lang="el-GR" sz="500" dirty="0"/>
          </a:p>
          <a:p>
            <a:pPr marL="342900" lvl="0" indent="-342900" algn="just">
              <a:spcAft>
                <a:spcPts val="800"/>
              </a:spcAft>
              <a:buClr>
                <a:schemeClr val="accent2"/>
              </a:buClr>
              <a:buFont typeface="Courier New" panose="02070309020205020404" pitchFamily="49" charset="0"/>
              <a:buChar char="o"/>
            </a:pPr>
            <a:r>
              <a:rPr lang="el-GR" sz="2400" dirty="0"/>
              <a:t>Όροι που παραπέμπουν σε σύνολα ανθρώπων οι οποίοι βρίσκονται σε αποκλεισμό (π.χ. </a:t>
            </a:r>
            <a:r>
              <a:rPr lang="el-GR" sz="2400" i="1" dirty="0"/>
              <a:t>αυτοί, οι άλλοι/</a:t>
            </a:r>
            <a:r>
              <a:rPr lang="el-GR" sz="2400" i="1" dirty="0" err="1"/>
              <a:t>ες</a:t>
            </a:r>
            <a:r>
              <a:rPr lang="el-GR" sz="2400" i="1" dirty="0"/>
              <a:t>, ξένοι/</a:t>
            </a:r>
            <a:r>
              <a:rPr lang="el-GR" sz="2400" i="1" dirty="0" err="1"/>
              <a:t>ες</a:t>
            </a:r>
            <a:r>
              <a:rPr lang="el-GR" sz="2400" dirty="0"/>
              <a:t>).</a:t>
            </a:r>
          </a:p>
          <a:p>
            <a:pPr marL="342900" lvl="0" indent="-342900" algn="just">
              <a:spcAft>
                <a:spcPts val="800"/>
              </a:spcAft>
              <a:buClr>
                <a:schemeClr val="accent2"/>
              </a:buClr>
              <a:buFont typeface="Courier New" panose="02070309020205020404" pitchFamily="49" charset="0"/>
              <a:buChar char="o"/>
            </a:pPr>
            <a:endParaRPr lang="el-GR" sz="2400" dirty="0"/>
          </a:p>
          <a:p>
            <a:pPr marL="342900" lvl="0" indent="-342900" algn="just">
              <a:spcAft>
                <a:spcPts val="800"/>
              </a:spcAft>
              <a:buClr>
                <a:schemeClr val="accent2"/>
              </a:buClr>
              <a:buFont typeface="Courier New" panose="02070309020205020404" pitchFamily="49" charset="0"/>
              <a:buChar char="o"/>
            </a:pPr>
            <a:r>
              <a:rPr lang="el-GR" sz="2400" dirty="0"/>
              <a:t>Ποσοτικοί προσδιορισμοί που συχνά συνοδεύουν εθνικούς όρους (π.χ. </a:t>
            </a:r>
            <a:r>
              <a:rPr lang="el-GR" sz="2400" i="1" dirty="0"/>
              <a:t>10.000 </a:t>
            </a:r>
            <a:r>
              <a:rPr lang="el-GR" sz="2400" i="1" dirty="0" err="1"/>
              <a:t>Σύροι</a:t>
            </a:r>
            <a:r>
              <a:rPr lang="el-GR" sz="2400" i="1" dirty="0"/>
              <a:t>/</a:t>
            </a:r>
            <a:r>
              <a:rPr lang="el-GR" sz="2400" i="1" dirty="0" err="1"/>
              <a:t>ες</a:t>
            </a:r>
            <a:r>
              <a:rPr lang="el-GR" sz="2400" dirty="0"/>
              <a:t>)</a:t>
            </a:r>
            <a:r>
              <a:rPr lang="en-US" sz="2400" dirty="0"/>
              <a:t>.</a:t>
            </a:r>
          </a:p>
          <a:p>
            <a:pPr marL="342900" lvl="0" indent="-342900" algn="just">
              <a:spcAft>
                <a:spcPts val="800"/>
              </a:spcAft>
              <a:buClr>
                <a:schemeClr val="accent2"/>
              </a:buClr>
              <a:buFont typeface="Courier New" panose="02070309020205020404" pitchFamily="49" charset="0"/>
              <a:buChar char="o"/>
            </a:pPr>
            <a:endParaRPr lang="el-GR" sz="2400" dirty="0"/>
          </a:p>
          <a:p>
            <a:pPr marL="342900" lvl="0" indent="-342900" algn="just">
              <a:spcAft>
                <a:spcPts val="800"/>
              </a:spcAft>
              <a:buClr>
                <a:schemeClr val="accent2"/>
              </a:buClr>
              <a:buFont typeface="Courier New" panose="02070309020205020404" pitchFamily="49" charset="0"/>
              <a:buChar char="o"/>
            </a:pPr>
            <a:r>
              <a:rPr lang="el-GR" sz="2400" dirty="0">
                <a:solidFill>
                  <a:schemeClr val="tx1"/>
                </a:solidFill>
              </a:rPr>
              <a:t>Όροι</a:t>
            </a:r>
            <a:r>
              <a:rPr lang="en-US" sz="2400" dirty="0">
                <a:solidFill>
                  <a:schemeClr val="tx1"/>
                </a:solidFill>
              </a:rPr>
              <a:t> </a:t>
            </a:r>
            <a:r>
              <a:rPr lang="el-GR" sz="2400" dirty="0">
                <a:solidFill>
                  <a:schemeClr val="tx1"/>
                </a:solidFill>
              </a:rPr>
              <a:t>προσωρινής παραμονής στη χώρα </a:t>
            </a:r>
            <a:r>
              <a:rPr lang="el-GR" sz="2400" dirty="0"/>
              <a:t>(π.χ. </a:t>
            </a:r>
            <a:r>
              <a:rPr lang="el-GR" sz="2400" i="1" dirty="0"/>
              <a:t>φιλοξενία/ φιλοξενούμενοι/</a:t>
            </a:r>
            <a:r>
              <a:rPr lang="el-GR" sz="2400" i="1" dirty="0" err="1"/>
              <a:t>ες</a:t>
            </a:r>
            <a:r>
              <a:rPr lang="el-GR" sz="2400" i="1" dirty="0"/>
              <a:t>, μετεγκατάσταση</a:t>
            </a:r>
            <a:r>
              <a:rPr lang="el-GR" sz="2400" dirty="0"/>
              <a:t>)</a:t>
            </a:r>
            <a:r>
              <a:rPr lang="en-US" sz="2400" dirty="0"/>
              <a:t>.</a:t>
            </a:r>
            <a:endParaRPr lang="el-GR" sz="2400" dirty="0"/>
          </a:p>
          <a:p>
            <a:pPr marL="0" lvl="0" indent="0" algn="just">
              <a:spcAft>
                <a:spcPts val="800"/>
              </a:spcAft>
              <a:buClr>
                <a:schemeClr val="accent2"/>
              </a:buClr>
              <a:buNone/>
            </a:pPr>
            <a:endParaRPr lang="el-GR" sz="2400" i="1" dirty="0"/>
          </a:p>
        </p:txBody>
      </p:sp>
    </p:spTree>
    <p:extLst>
      <p:ext uri="{BB962C8B-B14F-4D97-AF65-F5344CB8AC3E}">
        <p14:creationId xmlns:p14="http://schemas.microsoft.com/office/powerpoint/2010/main" val="265587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8800" y="1339200"/>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dirty="0">
                <a:solidFill>
                  <a:schemeClr val="bg1"/>
                </a:solidFill>
              </a:rPr>
              <a:t>Διάκριση: </a:t>
            </a:r>
            <a:r>
              <a:rPr lang="el-GR" sz="2800" b="1" i="1" dirty="0">
                <a:solidFill>
                  <a:schemeClr val="bg1"/>
                </a:solidFill>
              </a:rPr>
              <a:t>Ο/η απομακρυσμένος/η Άλλος/η </a:t>
            </a:r>
          </a:p>
        </p:txBody>
      </p:sp>
      <p:pic>
        <p:nvPicPr>
          <p:cNvPr id="11" name="Θέση περιεχομένου 10">
            <a:extLst>
              <a:ext uri="{FF2B5EF4-FFF2-40B4-BE49-F238E27FC236}">
                <a16:creationId xmlns:a16="http://schemas.microsoft.com/office/drawing/2014/main" id="{EFC5E49E-1316-F406-A89A-50287E6815C7}"/>
              </a:ext>
            </a:extLst>
          </p:cNvPr>
          <p:cNvPicPr>
            <a:picLocks noGrp="1" noChangeAspect="1"/>
          </p:cNvPicPr>
          <p:nvPr>
            <p:ph idx="1"/>
          </p:nvPr>
        </p:nvPicPr>
        <p:blipFill>
          <a:blip r:embed="rId3"/>
          <a:stretch>
            <a:fillRect/>
          </a:stretch>
        </p:blipFill>
        <p:spPr>
          <a:xfrm>
            <a:off x="0" y="1987272"/>
            <a:ext cx="10887000" cy="4179682"/>
          </a:xfrm>
          <a:prstGeom prst="rect">
            <a:avLst/>
          </a:prstGeom>
        </p:spPr>
      </p:pic>
      <p:sp>
        <p:nvSpPr>
          <p:cNvPr id="12" name="TextBox 11">
            <a:extLst>
              <a:ext uri="{FF2B5EF4-FFF2-40B4-BE49-F238E27FC236}">
                <a16:creationId xmlns:a16="http://schemas.microsoft.com/office/drawing/2014/main" id="{4C4304DE-9D5C-6F5E-37EF-AA852C6BCA43}"/>
              </a:ext>
            </a:extLst>
          </p:cNvPr>
          <p:cNvSpPr txBox="1"/>
          <p:nvPr/>
        </p:nvSpPr>
        <p:spPr>
          <a:xfrm>
            <a:off x="191344" y="6087639"/>
            <a:ext cx="10297142" cy="707886"/>
          </a:xfrm>
          <a:prstGeom prst="rect">
            <a:avLst/>
          </a:prstGeom>
          <a:noFill/>
        </p:spPr>
        <p:txBody>
          <a:bodyPr wrap="square" rtlCol="0">
            <a:spAutoFit/>
          </a:bodyPr>
          <a:lstStyle/>
          <a:p>
            <a:r>
              <a:rPr lang="el-GR" sz="2000" i="1" dirty="0">
                <a:latin typeface="Times New Roman" panose="02020603050405020304" pitchFamily="18" charset="0"/>
                <a:cs typeface="Times New Roman" panose="02020603050405020304" pitchFamily="18" charset="0"/>
              </a:rPr>
              <a:t>Συνεδρίαση Σ΄</a:t>
            </a:r>
            <a:r>
              <a:rPr lang="el-GR" sz="2000" dirty="0">
                <a:latin typeface="Times New Roman" panose="02020603050405020304" pitchFamily="18" charset="0"/>
                <a:cs typeface="Times New Roman" panose="02020603050405020304" pitchFamily="18" charset="0"/>
              </a:rPr>
              <a:t>30.9.2016, σελ. 16390-16391, </a:t>
            </a:r>
            <a:r>
              <a:rPr lang="el-GR" sz="2000" dirty="0" err="1">
                <a:latin typeface="Times New Roman" panose="02020603050405020304" pitchFamily="18" charset="0"/>
                <a:cs typeface="Times New Roman" panose="02020603050405020304" pitchFamily="18" charset="0"/>
              </a:rPr>
              <a:t>Κατσώτης</a:t>
            </a:r>
            <a:r>
              <a:rPr lang="el-GR" sz="2000" dirty="0">
                <a:latin typeface="Times New Roman" panose="02020603050405020304" pitchFamily="18" charset="0"/>
                <a:cs typeface="Times New Roman" panose="02020603050405020304" pitchFamily="18" charset="0"/>
              </a:rPr>
              <a:t> (ΚΚΕ), Πρακτικά Βουλής, </a:t>
            </a:r>
            <a:r>
              <a:rPr lang="en-US" sz="2000" dirty="0">
                <a:latin typeface="Times New Roman" panose="02020603050405020304" pitchFamily="18" charset="0"/>
                <a:cs typeface="Times New Roman" panose="02020603050405020304" pitchFamily="18" charset="0"/>
              </a:rPr>
              <a:t>www.hellenicparliament,gr</a:t>
            </a:r>
            <a:endParaRPr lang="el-GR" sz="2000" dirty="0">
              <a:latin typeface="Times New Roman" panose="02020603050405020304" pitchFamily="18" charset="0"/>
              <a:cs typeface="Times New Roman" panose="02020603050405020304" pitchFamily="18" charset="0"/>
            </a:endParaRPr>
          </a:p>
        </p:txBody>
      </p:sp>
      <p:sp>
        <p:nvSpPr>
          <p:cNvPr id="13" name="Οβάλ 12">
            <a:extLst>
              <a:ext uri="{FF2B5EF4-FFF2-40B4-BE49-F238E27FC236}">
                <a16:creationId xmlns:a16="http://schemas.microsoft.com/office/drawing/2014/main" id="{06A881B5-5A80-982C-85D0-4958C713D683}"/>
              </a:ext>
            </a:extLst>
          </p:cNvPr>
          <p:cNvSpPr/>
          <p:nvPr/>
        </p:nvSpPr>
        <p:spPr>
          <a:xfrm>
            <a:off x="7540610" y="4522009"/>
            <a:ext cx="2664296" cy="5441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C91C9231-40C5-4ECE-C509-2C3E16F91A4D}"/>
              </a:ext>
            </a:extLst>
          </p:cNvPr>
          <p:cNvSpPr/>
          <p:nvPr/>
        </p:nvSpPr>
        <p:spPr>
          <a:xfrm>
            <a:off x="-77389" y="4807472"/>
            <a:ext cx="1305000" cy="5600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ύγραμμο βέλος σύνδεσης 15">
            <a:extLst>
              <a:ext uri="{FF2B5EF4-FFF2-40B4-BE49-F238E27FC236}">
                <a16:creationId xmlns:a16="http://schemas.microsoft.com/office/drawing/2014/main" id="{CCD74FAA-AE13-24EF-BCA8-6DEAA011893C}"/>
              </a:ext>
            </a:extLst>
          </p:cNvPr>
          <p:cNvCxnSpPr>
            <a:cxnSpLocks/>
          </p:cNvCxnSpPr>
          <p:nvPr/>
        </p:nvCxnSpPr>
        <p:spPr>
          <a:xfrm flipV="1">
            <a:off x="7935420" y="3921126"/>
            <a:ext cx="2553066" cy="1127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A86BBC-6347-7327-B2E9-6624C9A9A9CD}"/>
              </a:ext>
            </a:extLst>
          </p:cNvPr>
          <p:cNvSpPr txBox="1"/>
          <p:nvPr/>
        </p:nvSpPr>
        <p:spPr>
          <a:xfrm flipH="1">
            <a:off x="10336160" y="2529111"/>
            <a:ext cx="1891300" cy="1631216"/>
          </a:xfrm>
          <a:prstGeom prst="rect">
            <a:avLst/>
          </a:prstGeom>
          <a:noFill/>
        </p:spPr>
        <p:txBody>
          <a:bodyPr wrap="square" rtlCol="0">
            <a:spAutoFit/>
          </a:bodyPr>
          <a:lstStyle/>
          <a:p>
            <a:r>
              <a:rPr lang="el-GR" sz="2000" b="1" dirty="0">
                <a:latin typeface="Times New Roman" panose="02020603050405020304" pitchFamily="18" charset="0"/>
                <a:cs typeface="Times New Roman" panose="02020603050405020304" pitchFamily="18" charset="0"/>
              </a:rPr>
              <a:t>Ποσοτικοί προσδιορισμοί που συνοδεύουν εθνικούς όρους</a:t>
            </a:r>
          </a:p>
        </p:txBody>
      </p:sp>
      <p:sp>
        <p:nvSpPr>
          <p:cNvPr id="3" name="Οβάλ 2">
            <a:extLst>
              <a:ext uri="{FF2B5EF4-FFF2-40B4-BE49-F238E27FC236}">
                <a16:creationId xmlns:a16="http://schemas.microsoft.com/office/drawing/2014/main" id="{63EFED7C-FF7D-CF73-7B94-9927FBEDD0A0}"/>
              </a:ext>
            </a:extLst>
          </p:cNvPr>
          <p:cNvSpPr/>
          <p:nvPr/>
        </p:nvSpPr>
        <p:spPr>
          <a:xfrm>
            <a:off x="4771492" y="4873857"/>
            <a:ext cx="2620651" cy="5600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5889B42A-C3BF-6110-085F-15AA61DE81FD}"/>
              </a:ext>
            </a:extLst>
          </p:cNvPr>
          <p:cNvSpPr/>
          <p:nvPr/>
        </p:nvSpPr>
        <p:spPr>
          <a:xfrm>
            <a:off x="5231904" y="3864188"/>
            <a:ext cx="2160239" cy="2895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51A9FF16-68A7-362E-6B80-327FF305E9B8}"/>
              </a:ext>
            </a:extLst>
          </p:cNvPr>
          <p:cNvSpPr/>
          <p:nvPr/>
        </p:nvSpPr>
        <p:spPr>
          <a:xfrm>
            <a:off x="1143752" y="5022920"/>
            <a:ext cx="2514620" cy="3446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ύγραμμο βέλος σύνδεσης 8">
            <a:extLst>
              <a:ext uri="{FF2B5EF4-FFF2-40B4-BE49-F238E27FC236}">
                <a16:creationId xmlns:a16="http://schemas.microsoft.com/office/drawing/2014/main" id="{E12D6438-7249-6B3F-DDA6-801C930D2934}"/>
              </a:ext>
            </a:extLst>
          </p:cNvPr>
          <p:cNvCxnSpPr/>
          <p:nvPr/>
        </p:nvCxnSpPr>
        <p:spPr>
          <a:xfrm flipH="1">
            <a:off x="3628351" y="4153785"/>
            <a:ext cx="2467649" cy="1453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FEA4565D-F1ED-4EC8-AC13-05976D8E964D}"/>
              </a:ext>
            </a:extLst>
          </p:cNvPr>
          <p:cNvCxnSpPr>
            <a:cxnSpLocks/>
          </p:cNvCxnSpPr>
          <p:nvPr/>
        </p:nvCxnSpPr>
        <p:spPr>
          <a:xfrm>
            <a:off x="3071791" y="5073916"/>
            <a:ext cx="427182" cy="53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D8BD33-92A8-B512-EAC1-CD04E1D3B7A1}"/>
              </a:ext>
            </a:extLst>
          </p:cNvPr>
          <p:cNvSpPr txBox="1"/>
          <p:nvPr/>
        </p:nvSpPr>
        <p:spPr>
          <a:xfrm>
            <a:off x="2515231" y="5484949"/>
            <a:ext cx="2932697" cy="646331"/>
          </a:xfrm>
          <a:prstGeom prst="rect">
            <a:avLst/>
          </a:prstGeom>
          <a:noFill/>
        </p:spPr>
        <p:txBody>
          <a:bodyPr wrap="square" rtlCol="0">
            <a:spAutoFit/>
          </a:bodyPr>
          <a:lstStyle/>
          <a:p>
            <a:r>
              <a:rPr lang="el-GR" b="1" dirty="0"/>
              <a:t>Όροι προσωρινής παραμονής</a:t>
            </a:r>
          </a:p>
        </p:txBody>
      </p:sp>
    </p:spTree>
    <p:extLst>
      <p:ext uri="{BB962C8B-B14F-4D97-AF65-F5344CB8AC3E}">
        <p14:creationId xmlns:p14="http://schemas.microsoft.com/office/powerpoint/2010/main" val="42249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3" grpId="0" animBg="1"/>
      <p:bldP spid="5" grpId="0" animBg="1"/>
      <p:bldP spid="6"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 </a:t>
            </a:r>
            <a:r>
              <a:rPr lang="el-GR" sz="2800" b="1" i="1">
                <a:solidFill>
                  <a:schemeClr val="bg1"/>
                </a:solidFill>
              </a:rPr>
              <a:t>Ο/η παθητικός/ή  Άλλος/η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1988840"/>
            <a:ext cx="11980360" cy="485392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endParaRPr lang="en-US" sz="500" b="1" dirty="0">
              <a:solidFill>
                <a:schemeClr val="accent2"/>
              </a:solidFill>
            </a:endParaRPr>
          </a:p>
          <a:p>
            <a:pPr marL="0" lvl="0" indent="0" algn="just">
              <a:spcAft>
                <a:spcPts val="800"/>
              </a:spcAft>
              <a:buClr>
                <a:schemeClr val="accent2"/>
              </a:buClr>
              <a:buNone/>
            </a:pPr>
            <a:r>
              <a:rPr lang="el-GR" sz="2400" b="1" dirty="0">
                <a:solidFill>
                  <a:schemeClr val="accent2"/>
                </a:solidFill>
              </a:rPr>
              <a:t>Ερώτηση για την ανίχνευση της υποκατηγορίας </a:t>
            </a:r>
            <a:r>
              <a:rPr lang="el-GR" sz="2400" b="1" i="1" dirty="0">
                <a:solidFill>
                  <a:schemeClr val="accent2"/>
                </a:solidFill>
              </a:rPr>
              <a:t>ο/η παθητικός/ή Άλλος/η</a:t>
            </a:r>
            <a:r>
              <a:rPr lang="el-GR" sz="2400" b="1" dirty="0">
                <a:solidFill>
                  <a:schemeClr val="accent2"/>
                </a:solidFill>
              </a:rPr>
              <a:t> στα κείμενα</a:t>
            </a:r>
          </a:p>
          <a:p>
            <a:pPr marL="0" lvl="0" indent="0" algn="just">
              <a:spcAft>
                <a:spcPts val="800"/>
              </a:spcAft>
              <a:buClr>
                <a:schemeClr val="accent2"/>
              </a:buClr>
              <a:buNone/>
            </a:pPr>
            <a:endParaRPr lang="el-GR" sz="2400" dirty="0"/>
          </a:p>
          <a:p>
            <a:pPr marL="357188" lvl="0" indent="-357188" algn="just">
              <a:spcAft>
                <a:spcPts val="800"/>
              </a:spcAft>
              <a:buClr>
                <a:schemeClr val="accent2"/>
              </a:buClr>
              <a:buFont typeface="Wingdings" panose="05000000000000000000" pitchFamily="2" charset="2"/>
              <a:buChar char="§"/>
            </a:pPr>
            <a:r>
              <a:rPr lang="el-GR" sz="2400" dirty="0"/>
              <a:t>Παρουσιάζονται οι μετανάστες/</a:t>
            </a:r>
            <a:r>
              <a:rPr lang="el-GR" sz="2400" dirty="0" err="1"/>
              <a:t>τριες</a:t>
            </a:r>
            <a:r>
              <a:rPr lang="el-GR" sz="2400" dirty="0"/>
              <a:t> και οι πρόσφυγες/</a:t>
            </a:r>
            <a:r>
              <a:rPr lang="el-GR" sz="2400" dirty="0" err="1"/>
              <a:t>ισσες</a:t>
            </a:r>
            <a:r>
              <a:rPr lang="el-GR" sz="2400" dirty="0"/>
              <a:t> ως άτομα που δεν δρουν αυτόνομα, ως άτομα ευάλωτα που υποφέρουν, αναμένουν ή και δέχονται τη βοήθεια των </a:t>
            </a:r>
            <a:r>
              <a:rPr lang="el-GR" sz="2400" dirty="0" err="1"/>
              <a:t>πλειονοτικών</a:t>
            </a:r>
            <a:r>
              <a:rPr lang="el-GR" sz="2400" dirty="0"/>
              <a:t>; </a:t>
            </a:r>
          </a:p>
          <a:p>
            <a:pPr marL="0" lvl="0" indent="0" algn="just">
              <a:spcAft>
                <a:spcPts val="800"/>
              </a:spcAft>
              <a:buClr>
                <a:schemeClr val="accent2"/>
              </a:buClr>
              <a:buNone/>
            </a:pPr>
            <a:endParaRPr lang="el-GR" sz="2400" i="1" dirty="0"/>
          </a:p>
        </p:txBody>
      </p:sp>
    </p:spTree>
    <p:extLst>
      <p:ext uri="{BB962C8B-B14F-4D97-AF65-F5344CB8AC3E}">
        <p14:creationId xmlns:p14="http://schemas.microsoft.com/office/powerpoint/2010/main" val="50688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 </a:t>
            </a:r>
            <a:r>
              <a:rPr lang="el-GR" sz="2800" b="1" i="1">
                <a:solidFill>
                  <a:schemeClr val="bg1"/>
                </a:solidFill>
              </a:rPr>
              <a:t>Ο/η παθητικός/ή  Άλλος/η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408"/>
            <a:ext cx="11980360" cy="478035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l-GR" sz="100" b="1" dirty="0"/>
          </a:p>
          <a:p>
            <a:pPr marL="0" lvl="0" indent="0" algn="just">
              <a:spcAft>
                <a:spcPts val="800"/>
              </a:spcAft>
              <a:buClr>
                <a:schemeClr val="accent2"/>
              </a:buClr>
              <a:buNone/>
            </a:pPr>
            <a:r>
              <a:rPr lang="el-GR" sz="2400" b="1" dirty="0">
                <a:solidFill>
                  <a:schemeClr val="accent2"/>
                </a:solidFill>
              </a:rPr>
              <a:t>Γλωσσικά μέσα που, πιθανώς μεταξύ άλλων, χρησιμοποιούνται:</a:t>
            </a:r>
            <a:endParaRPr lang="en-US" sz="2400" b="1" dirty="0">
              <a:solidFill>
                <a:schemeClr val="accent2"/>
              </a:solidFill>
            </a:endParaRPr>
          </a:p>
          <a:p>
            <a:pPr marL="712788" indent="-349250" algn="just">
              <a:spcAft>
                <a:spcPts val="800"/>
              </a:spcAft>
              <a:buClr>
                <a:schemeClr val="accent2"/>
              </a:buClr>
              <a:buFont typeface="Courier New" panose="02070309020205020404" pitchFamily="49" charset="0"/>
              <a:buChar char="o"/>
            </a:pPr>
            <a:r>
              <a:rPr lang="el-GR" sz="2350" dirty="0"/>
              <a:t>Ρήματα λεκτικής αναπαράστασης (π.χ. </a:t>
            </a:r>
            <a:r>
              <a:rPr lang="el-GR" sz="2350" i="1" dirty="0"/>
              <a:t>κατέληξαν, συμφώνησαν</a:t>
            </a:r>
            <a:r>
              <a:rPr lang="el-GR" sz="2350" dirty="0"/>
              <a:t>) ή/και ρήματα ενέργειας (π.χ. </a:t>
            </a:r>
            <a:r>
              <a:rPr lang="el-GR" sz="2350" i="1" dirty="0"/>
              <a:t>υλοποιούν</a:t>
            </a:r>
            <a:r>
              <a:rPr lang="el-GR" sz="2350" dirty="0"/>
              <a:t>), τα οποία αφορούν αποφάσεις ή ενέργειες για το μεταναστευτικό/προσφυγικό, με υποκείμενα τους/τις </a:t>
            </a:r>
            <a:r>
              <a:rPr lang="el-GR" sz="2350" dirty="0" err="1"/>
              <a:t>πλειονοτικούς</a:t>
            </a:r>
            <a:r>
              <a:rPr lang="el-GR" sz="2350" dirty="0"/>
              <a:t>/</a:t>
            </a:r>
            <a:r>
              <a:rPr lang="el-GR" sz="2350" dirty="0" err="1"/>
              <a:t>ές</a:t>
            </a:r>
            <a:r>
              <a:rPr lang="el-GR" sz="2350" dirty="0"/>
              <a:t> .</a:t>
            </a:r>
          </a:p>
          <a:p>
            <a:pPr marL="712788" lvl="0" indent="-349250" algn="just">
              <a:spcAft>
                <a:spcPts val="800"/>
              </a:spcAft>
              <a:buClr>
                <a:schemeClr val="accent2"/>
              </a:buClr>
              <a:buFont typeface="Courier New" panose="02070309020205020404" pitchFamily="49" charset="0"/>
              <a:buChar char="o"/>
            </a:pPr>
            <a:endParaRPr lang="el-GR" sz="1000" dirty="0"/>
          </a:p>
          <a:p>
            <a:pPr marL="712788" lvl="0" indent="-349250" algn="just">
              <a:spcAft>
                <a:spcPts val="800"/>
              </a:spcAft>
              <a:buClr>
                <a:schemeClr val="accent2"/>
              </a:buClr>
              <a:buFont typeface="Courier New" panose="02070309020205020404" pitchFamily="49" charset="0"/>
              <a:buChar char="o"/>
            </a:pPr>
            <a:r>
              <a:rPr lang="el-GR" sz="2350" dirty="0"/>
              <a:t>Ουσιαστικά που δηλώνουν ενέργεια της οποίας αντικείμενο είναι οι μετανάστες/</a:t>
            </a:r>
            <a:r>
              <a:rPr lang="el-GR" sz="2350" dirty="0" err="1"/>
              <a:t>τριες</a:t>
            </a:r>
            <a:r>
              <a:rPr lang="el-GR" sz="2350" dirty="0"/>
              <a:t> και πρόσφυγες/</a:t>
            </a:r>
            <a:r>
              <a:rPr lang="el-GR" sz="2350" dirty="0" err="1"/>
              <a:t>ισσες</a:t>
            </a:r>
            <a:r>
              <a:rPr lang="el-GR" sz="2350" dirty="0"/>
              <a:t>  (π.χ. </a:t>
            </a:r>
            <a:r>
              <a:rPr lang="el-GR" sz="2350" i="1" dirty="0"/>
              <a:t>μετεγκατάσταση 400 μεταναστών</a:t>
            </a:r>
            <a:r>
              <a:rPr lang="el-GR" sz="2350" dirty="0"/>
              <a:t>)</a:t>
            </a:r>
            <a:r>
              <a:rPr lang="en-US" sz="2350" dirty="0"/>
              <a:t>.</a:t>
            </a:r>
          </a:p>
          <a:p>
            <a:pPr marL="712788" lvl="0" indent="-349250" algn="just">
              <a:spcAft>
                <a:spcPts val="800"/>
              </a:spcAft>
              <a:buClr>
                <a:schemeClr val="accent2"/>
              </a:buClr>
              <a:buFont typeface="Courier New" panose="02070309020205020404" pitchFamily="49" charset="0"/>
              <a:buChar char="o"/>
            </a:pPr>
            <a:endParaRPr lang="el-GR" sz="1000" dirty="0"/>
          </a:p>
          <a:p>
            <a:pPr marL="712788" lvl="0" indent="-349250" algn="just">
              <a:spcAft>
                <a:spcPts val="800"/>
              </a:spcAft>
              <a:buClr>
                <a:schemeClr val="accent2"/>
              </a:buClr>
              <a:buFont typeface="Courier New" panose="02070309020205020404" pitchFamily="49" charset="0"/>
              <a:buChar char="o"/>
            </a:pPr>
            <a:r>
              <a:rPr lang="el-GR" sz="2350" dirty="0"/>
              <a:t>Δομές </a:t>
            </a:r>
            <a:r>
              <a:rPr lang="el-GR" sz="2350" i="1" dirty="0"/>
              <a:t>πρέπει να</a:t>
            </a:r>
            <a:r>
              <a:rPr lang="el-GR" sz="2350" dirty="0"/>
              <a:t> μέσω των οποίων υπαγορεύονται στους/στις μετανάστες/</a:t>
            </a:r>
            <a:r>
              <a:rPr lang="el-GR" sz="2350" dirty="0" err="1"/>
              <a:t>τριες</a:t>
            </a:r>
            <a:r>
              <a:rPr lang="el-GR" sz="2350" dirty="0"/>
              <a:t> και πρόσφυγες/</a:t>
            </a:r>
            <a:r>
              <a:rPr lang="el-GR" sz="2350" dirty="0" err="1"/>
              <a:t>ισσες</a:t>
            </a:r>
            <a:r>
              <a:rPr lang="el-GR" sz="2350" dirty="0"/>
              <a:t> συγκεκριμένες ενέργειες </a:t>
            </a:r>
            <a:r>
              <a:rPr lang="el-GR" sz="2350" i="1" dirty="0"/>
              <a:t>(</a:t>
            </a:r>
            <a:r>
              <a:rPr lang="el-GR" sz="2350" dirty="0"/>
              <a:t>π.χ. </a:t>
            </a:r>
            <a:r>
              <a:rPr lang="el-GR" sz="2350" i="1" dirty="0"/>
              <a:t>κάθε παιδί θα πρέπει να έχει ουσιαστική πρόσβαση στην επίσημη εκπαίδευση</a:t>
            </a:r>
            <a:r>
              <a:rPr lang="el-GR" sz="2350" dirty="0"/>
              <a:t>)</a:t>
            </a:r>
            <a:r>
              <a:rPr lang="en-US" sz="2350" dirty="0"/>
              <a:t>.</a:t>
            </a:r>
            <a:r>
              <a:rPr lang="el-GR" sz="2350" dirty="0"/>
              <a:t> </a:t>
            </a:r>
          </a:p>
          <a:p>
            <a:pPr marL="712788" lvl="0" indent="-349250" algn="just">
              <a:spcAft>
                <a:spcPts val="800"/>
              </a:spcAft>
              <a:buClr>
                <a:schemeClr val="accent2"/>
              </a:buClr>
              <a:buFont typeface="Wingdings" panose="05000000000000000000" pitchFamily="2" charset="2"/>
              <a:buChar char="ü"/>
            </a:pPr>
            <a:endParaRPr lang="el-GR" sz="2400" dirty="0"/>
          </a:p>
          <a:p>
            <a:pPr marL="712788" lvl="0" indent="-349250" algn="just">
              <a:spcAft>
                <a:spcPts val="800"/>
              </a:spcAft>
              <a:buClr>
                <a:schemeClr val="accent2"/>
              </a:buClr>
              <a:buFont typeface="Wingdings" panose="05000000000000000000" pitchFamily="2" charset="2"/>
              <a:buChar char="ü"/>
            </a:pPr>
            <a:endParaRPr lang="el-GR" sz="2400" dirty="0"/>
          </a:p>
          <a:p>
            <a:pPr marL="808038" lvl="0" indent="-363538" algn="just">
              <a:spcAft>
                <a:spcPts val="800"/>
              </a:spcAft>
              <a:buClr>
                <a:schemeClr val="accent2"/>
              </a:buClr>
              <a:buFont typeface="Wingdings" panose="05000000000000000000" pitchFamily="2" charset="2"/>
              <a:buChar char="ü"/>
            </a:pPr>
            <a:endParaRPr lang="el-GR" sz="2400" dirty="0"/>
          </a:p>
          <a:p>
            <a:pPr marL="0" lvl="0" indent="0" algn="just">
              <a:spcAft>
                <a:spcPts val="800"/>
              </a:spcAft>
              <a:buClr>
                <a:schemeClr val="accent2"/>
              </a:buClr>
              <a:buNone/>
            </a:pPr>
            <a:endParaRPr lang="el-GR" sz="2400" i="1" dirty="0"/>
          </a:p>
        </p:txBody>
      </p:sp>
    </p:spTree>
    <p:extLst>
      <p:ext uri="{BB962C8B-B14F-4D97-AF65-F5344CB8AC3E}">
        <p14:creationId xmlns:p14="http://schemas.microsoft.com/office/powerpoint/2010/main" val="236806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aphicFrame>
        <p:nvGraphicFramePr>
          <p:cNvPr id="4" name="Αντικείμενο 2"/>
          <p:cNvGraphicFramePr>
            <a:graphicFrameLocks noGrp="1" noChangeAspect="1"/>
          </p:cNvGraphicFramePr>
          <p:nvPr>
            <p:ph idx="1"/>
          </p:nvPr>
        </p:nvGraphicFramePr>
        <p:xfrm>
          <a:off x="3534410" y="847725"/>
          <a:ext cx="4671060" cy="5980430"/>
        </p:xfrm>
        <a:graphic>
          <a:graphicData uri="http://schemas.openxmlformats.org/presentationml/2006/ole">
            <mc:AlternateContent xmlns:mc="http://schemas.openxmlformats.org/markup-compatibility/2006">
              <mc:Choice xmlns:v="urn:schemas-microsoft-com:vml" Requires="v">
                <p:oleObj name="Acrobat Document" r:id="rId3" imgW="4756785" imgH="6624320" progId="AcroExch.Document.DC">
                  <p:embed/>
                </p:oleObj>
              </mc:Choice>
              <mc:Fallback>
                <p:oleObj name="Acrobat Document" r:id="rId3" imgW="4756785" imgH="6624320" progId="AcroExch.Document.DC">
                  <p:embed/>
                  <p:pic>
                    <p:nvPicPr>
                      <p:cNvPr id="4" name="Αντικείμενο 2"/>
                      <p:cNvPicPr/>
                      <p:nvPr/>
                    </p:nvPicPr>
                    <p:blipFill>
                      <a:blip r:embed="rId4"/>
                      <a:stretch>
                        <a:fillRect/>
                      </a:stretch>
                    </p:blipFill>
                    <p:spPr>
                      <a:xfrm>
                        <a:off x="3534410" y="847725"/>
                        <a:ext cx="4671060" cy="5980430"/>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 </a:t>
            </a:r>
            <a:r>
              <a:rPr lang="el-GR" sz="2800" b="1" i="1">
                <a:solidFill>
                  <a:schemeClr val="bg1"/>
                </a:solidFill>
              </a:rPr>
              <a:t>Ο/η παθητικός/ή  Άλλος/η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408"/>
            <a:ext cx="11980360" cy="478035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r>
              <a:rPr lang="el-GR" sz="2400" b="1" dirty="0">
                <a:solidFill>
                  <a:schemeClr val="accent2"/>
                </a:solidFill>
              </a:rPr>
              <a:t>Γλωσσικά μέσα που, πιθανώς μεταξύ άλλων, χρησιμοποιούνται</a:t>
            </a:r>
            <a:r>
              <a:rPr lang="en-US" sz="2400" b="1" dirty="0">
                <a:solidFill>
                  <a:schemeClr val="accent2"/>
                </a:solidFill>
              </a:rPr>
              <a:t>:</a:t>
            </a:r>
          </a:p>
          <a:p>
            <a:pPr marL="0" lvl="0" indent="0" algn="just">
              <a:spcAft>
                <a:spcPts val="800"/>
              </a:spcAft>
              <a:buClr>
                <a:schemeClr val="accent2"/>
              </a:buClr>
              <a:buNone/>
            </a:pPr>
            <a:endParaRPr lang="el-GR" sz="500" b="1" dirty="0"/>
          </a:p>
          <a:p>
            <a:pPr marL="712788" lvl="0" indent="-349250" algn="just">
              <a:spcAft>
                <a:spcPts val="800"/>
              </a:spcAft>
              <a:buClr>
                <a:schemeClr val="accent2"/>
              </a:buClr>
              <a:buFont typeface="Courier New" panose="02070309020205020404" pitchFamily="49" charset="0"/>
              <a:buChar char="o"/>
            </a:pPr>
            <a:r>
              <a:rPr lang="el-GR" sz="2400" dirty="0"/>
              <a:t>Συναισθηματικά φορτισμένο λεξιλόγιο</a:t>
            </a:r>
            <a:r>
              <a:rPr lang="en-US" sz="2400" dirty="0"/>
              <a:t> </a:t>
            </a:r>
            <a:r>
              <a:rPr lang="el-GR" sz="2400" dirty="0"/>
              <a:t>(π.χ. </a:t>
            </a:r>
            <a:r>
              <a:rPr lang="el-GR" sz="2400" i="1" dirty="0"/>
              <a:t>θύματα, ευάλωτα άτομα, εξαθλιωμένοι/</a:t>
            </a:r>
            <a:r>
              <a:rPr lang="el-GR" sz="2400" i="1" dirty="0" err="1"/>
              <a:t>ες</a:t>
            </a:r>
            <a:r>
              <a:rPr lang="el-GR" sz="2400" i="1" dirty="0"/>
              <a:t>/α, κατατρεγμένοι/</a:t>
            </a:r>
            <a:r>
              <a:rPr lang="el-GR" sz="2400" i="1" dirty="0" err="1"/>
              <a:t>ες</a:t>
            </a:r>
            <a:r>
              <a:rPr lang="el-GR" sz="2400" dirty="0"/>
              <a:t>)</a:t>
            </a:r>
            <a:r>
              <a:rPr lang="en-US" sz="2400" dirty="0"/>
              <a:t>.</a:t>
            </a:r>
          </a:p>
          <a:p>
            <a:pPr marL="712788" lvl="0" indent="-349250" algn="just">
              <a:spcAft>
                <a:spcPts val="800"/>
              </a:spcAft>
              <a:buClr>
                <a:schemeClr val="accent2"/>
              </a:buClr>
              <a:buFont typeface="Courier New" panose="02070309020205020404" pitchFamily="49" charset="0"/>
              <a:buChar char="o"/>
            </a:pPr>
            <a:endParaRPr lang="el-GR" sz="800" dirty="0"/>
          </a:p>
          <a:p>
            <a:pPr marL="712788" lvl="0" indent="-349250" algn="just">
              <a:spcAft>
                <a:spcPts val="800"/>
              </a:spcAft>
              <a:buClr>
                <a:schemeClr val="accent2"/>
              </a:buClr>
              <a:buFont typeface="Courier New" panose="02070309020205020404" pitchFamily="49" charset="0"/>
              <a:buChar char="o"/>
            </a:pPr>
            <a:r>
              <a:rPr lang="el-GR" sz="2400" dirty="0"/>
              <a:t> Ουσιαστικά ή ρηματικοί τύποι που δηλώνουν την παροχή βοήθειας (π.χ. </a:t>
            </a:r>
            <a:r>
              <a:rPr lang="el-GR" sz="2400" i="1" dirty="0"/>
              <a:t>έχοντας βοηθήσει, υλοποιεί προγράμματα, δωρεά</a:t>
            </a:r>
            <a:r>
              <a:rPr lang="el-GR" sz="2400" dirty="0"/>
              <a:t>)</a:t>
            </a:r>
            <a:r>
              <a:rPr lang="en-US" sz="2400" dirty="0"/>
              <a:t> </a:t>
            </a:r>
            <a:r>
              <a:rPr lang="el-GR" sz="2400" dirty="0"/>
              <a:t>και έχουν ως αντικείμενο τους/τις μετανάστες/</a:t>
            </a:r>
            <a:r>
              <a:rPr lang="el-GR" sz="2400" dirty="0" err="1"/>
              <a:t>τριες</a:t>
            </a:r>
            <a:r>
              <a:rPr lang="el-GR" sz="2400" dirty="0"/>
              <a:t> και πρόσφυγες/</a:t>
            </a:r>
            <a:r>
              <a:rPr lang="el-GR" sz="2400" dirty="0" err="1"/>
              <a:t>ισσες</a:t>
            </a:r>
            <a:r>
              <a:rPr lang="el-GR" sz="2400" dirty="0"/>
              <a:t>, ενώ ως υποκείμενα εμφανίζονται οι </a:t>
            </a:r>
            <a:r>
              <a:rPr lang="el-GR" sz="2400" dirty="0" err="1"/>
              <a:t>πλειονοτικοί</a:t>
            </a:r>
            <a:r>
              <a:rPr lang="el-GR" sz="2400" dirty="0"/>
              <a:t>/</a:t>
            </a:r>
            <a:r>
              <a:rPr lang="el-GR" sz="2400" dirty="0" err="1"/>
              <a:t>ές</a:t>
            </a:r>
            <a:r>
              <a:rPr lang="el-GR" sz="2400" dirty="0"/>
              <a:t> και ισχυροί θεσμικοί παράγοντες (π.χ. </a:t>
            </a:r>
            <a:r>
              <a:rPr lang="el-GR" sz="2400" i="1" dirty="0"/>
              <a:t>Ο ΔΟΜ Ελλάδος υλοποιεί προγράμματα […], έχοντας βοηθήσει περισσότερους από 45.000 υπηκόους</a:t>
            </a:r>
            <a:r>
              <a:rPr lang="el-GR" sz="2400" dirty="0"/>
              <a:t>).</a:t>
            </a:r>
          </a:p>
          <a:p>
            <a:pPr marL="0" lvl="0" indent="0" algn="just">
              <a:spcAft>
                <a:spcPts val="800"/>
              </a:spcAft>
              <a:buClr>
                <a:schemeClr val="accent2"/>
              </a:buClr>
              <a:buNone/>
            </a:pPr>
            <a:endParaRPr lang="el-GR" sz="2400" i="1" dirty="0"/>
          </a:p>
        </p:txBody>
      </p:sp>
    </p:spTree>
    <p:extLst>
      <p:ext uri="{BB962C8B-B14F-4D97-AF65-F5344CB8AC3E}">
        <p14:creationId xmlns:p14="http://schemas.microsoft.com/office/powerpoint/2010/main" val="76288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Διάκριση: </a:t>
            </a:r>
            <a:r>
              <a:rPr lang="el-GR" sz="2800" b="1" i="1">
                <a:solidFill>
                  <a:schemeClr val="bg1"/>
                </a:solidFill>
              </a:rPr>
              <a:t>Ο/η παθητικός/η Άλλος/η</a:t>
            </a:r>
            <a:endParaRPr lang="el-GR" sz="2800" b="1" i="1" dirty="0">
              <a:solidFill>
                <a:schemeClr val="bg1"/>
              </a:solidFill>
            </a:endParaRPr>
          </a:p>
        </p:txBody>
      </p:sp>
      <p:sp>
        <p:nvSpPr>
          <p:cNvPr id="33" name="TextBox 32">
            <a:extLst>
              <a:ext uri="{FF2B5EF4-FFF2-40B4-BE49-F238E27FC236}">
                <a16:creationId xmlns:a16="http://schemas.microsoft.com/office/drawing/2014/main" id="{36E54FD1-F27E-6021-1F3E-3EDD6F5371FE}"/>
              </a:ext>
            </a:extLst>
          </p:cNvPr>
          <p:cNvSpPr txBox="1"/>
          <p:nvPr/>
        </p:nvSpPr>
        <p:spPr>
          <a:xfrm flipH="1">
            <a:off x="703955" y="2010746"/>
            <a:ext cx="6232630" cy="1015663"/>
          </a:xfrm>
          <a:prstGeom prst="rect">
            <a:avLst/>
          </a:prstGeom>
          <a:noFill/>
        </p:spPr>
        <p:txBody>
          <a:bodyPr wrap="square" rtlCol="0">
            <a:spAutoFit/>
          </a:bodyPr>
          <a:lstStyle/>
          <a:p>
            <a:r>
              <a:rPr lang="el-GR" sz="2000" b="1" dirty="0">
                <a:latin typeface="+mn-lt"/>
              </a:rPr>
              <a:t>Ουσιαστικά που δηλώνουν ενέργεια και έχουν ως αντικείμενο τους/τις μετανάστες/</a:t>
            </a:r>
            <a:r>
              <a:rPr lang="el-GR" sz="2000" b="1" dirty="0" err="1">
                <a:latin typeface="+mn-lt"/>
              </a:rPr>
              <a:t>τριες</a:t>
            </a:r>
            <a:r>
              <a:rPr lang="el-GR" sz="2000" b="1" dirty="0">
                <a:latin typeface="+mn-lt"/>
              </a:rPr>
              <a:t> και πρόσφυγες/</a:t>
            </a:r>
            <a:r>
              <a:rPr lang="el-GR" sz="2000" b="1" dirty="0" err="1">
                <a:latin typeface="+mn-lt"/>
              </a:rPr>
              <a:t>ισσες</a:t>
            </a:r>
            <a:endParaRPr lang="el-GR" sz="2000" b="1" dirty="0">
              <a:latin typeface="+mn-lt"/>
            </a:endParaRPr>
          </a:p>
        </p:txBody>
      </p:sp>
      <p:sp>
        <p:nvSpPr>
          <p:cNvPr id="43" name="TextBox 42">
            <a:extLst>
              <a:ext uri="{FF2B5EF4-FFF2-40B4-BE49-F238E27FC236}">
                <a16:creationId xmlns:a16="http://schemas.microsoft.com/office/drawing/2014/main" id="{E09FB40D-E34B-F3BC-901A-E8E3319F76C4}"/>
              </a:ext>
            </a:extLst>
          </p:cNvPr>
          <p:cNvSpPr txBox="1"/>
          <p:nvPr/>
        </p:nvSpPr>
        <p:spPr>
          <a:xfrm flipH="1">
            <a:off x="191344" y="6143946"/>
            <a:ext cx="6232630" cy="707886"/>
          </a:xfrm>
          <a:prstGeom prst="rect">
            <a:avLst/>
          </a:prstGeom>
          <a:noFill/>
        </p:spPr>
        <p:txBody>
          <a:bodyPr wrap="square" rtlCol="0">
            <a:spAutoFit/>
          </a:bodyPr>
          <a:lstStyle/>
          <a:p>
            <a:r>
              <a:rPr lang="el-GR" sz="2000" b="1" dirty="0">
                <a:latin typeface="+mn-lt"/>
              </a:rPr>
              <a:t>Ρήματα λεκτικής αναπαράστασης  με υποκείμενα τους/τις </a:t>
            </a:r>
            <a:r>
              <a:rPr lang="el-GR" sz="2000" b="1" dirty="0" err="1">
                <a:latin typeface="+mn-lt"/>
              </a:rPr>
              <a:t>πλειονοτικούς</a:t>
            </a:r>
            <a:r>
              <a:rPr lang="el-GR" sz="2000" b="1" dirty="0">
                <a:latin typeface="+mn-lt"/>
              </a:rPr>
              <a:t>/</a:t>
            </a:r>
            <a:r>
              <a:rPr lang="el-GR" sz="2000" b="1" dirty="0" err="1">
                <a:latin typeface="+mn-lt"/>
              </a:rPr>
              <a:t>ές</a:t>
            </a:r>
            <a:endParaRPr lang="el-GR" sz="2000" b="1" dirty="0">
              <a:latin typeface="+mn-lt"/>
            </a:endParaRPr>
          </a:p>
        </p:txBody>
      </p:sp>
      <p:pic>
        <p:nvPicPr>
          <p:cNvPr id="3" name="Εικόνα 2">
            <a:extLst>
              <a:ext uri="{FF2B5EF4-FFF2-40B4-BE49-F238E27FC236}">
                <a16:creationId xmlns:a16="http://schemas.microsoft.com/office/drawing/2014/main" id="{2A60987B-8E05-D893-513E-72682E9E75F1}"/>
              </a:ext>
            </a:extLst>
          </p:cNvPr>
          <p:cNvPicPr>
            <a:picLocks noChangeAspect="1"/>
          </p:cNvPicPr>
          <p:nvPr/>
        </p:nvPicPr>
        <p:blipFill>
          <a:blip r:embed="rId3"/>
          <a:stretch>
            <a:fillRect/>
          </a:stretch>
        </p:blipFill>
        <p:spPr>
          <a:xfrm>
            <a:off x="703955" y="3017006"/>
            <a:ext cx="10906689" cy="2517866"/>
          </a:xfrm>
          <a:prstGeom prst="rect">
            <a:avLst/>
          </a:prstGeom>
        </p:spPr>
      </p:pic>
      <p:sp>
        <p:nvSpPr>
          <p:cNvPr id="8" name="TextBox 7">
            <a:extLst>
              <a:ext uri="{FF2B5EF4-FFF2-40B4-BE49-F238E27FC236}">
                <a16:creationId xmlns:a16="http://schemas.microsoft.com/office/drawing/2014/main" id="{39DE684A-16E0-3468-D51D-3073B6C447F1}"/>
              </a:ext>
            </a:extLst>
          </p:cNvPr>
          <p:cNvSpPr txBox="1"/>
          <p:nvPr/>
        </p:nvSpPr>
        <p:spPr>
          <a:xfrm>
            <a:off x="2624712" y="5368457"/>
            <a:ext cx="9129637" cy="646331"/>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Συμφωνία Ελλάδας-Γαλλίας για την μετεγκατάσταση μεταναστών-ασυνόδευτων ανηλίκων</a:t>
            </a:r>
            <a:r>
              <a:rPr lang="el-GR" dirty="0">
                <a:latin typeface="Times New Roman" panose="02020603050405020304" pitchFamily="18" charset="0"/>
                <a:cs typeface="Times New Roman" panose="02020603050405020304" pitchFamily="18" charset="0"/>
              </a:rPr>
              <a:t>, 27.05.2020, </a:t>
            </a:r>
            <a:r>
              <a:rPr lang="en-US" dirty="0">
                <a:latin typeface="Times New Roman" panose="02020603050405020304" pitchFamily="18" charset="0"/>
                <a:cs typeface="Times New Roman" panose="02020603050405020304" pitchFamily="18" charset="0"/>
              </a:rPr>
              <a:t>www.ert.gr</a:t>
            </a:r>
            <a:endParaRPr lang="el-GR" dirty="0">
              <a:latin typeface="Times New Roman" panose="02020603050405020304" pitchFamily="18" charset="0"/>
              <a:cs typeface="Times New Roman" panose="02020603050405020304" pitchFamily="18" charset="0"/>
            </a:endParaRPr>
          </a:p>
        </p:txBody>
      </p:sp>
      <p:sp>
        <p:nvSpPr>
          <p:cNvPr id="9" name="Οβάλ 8">
            <a:extLst>
              <a:ext uri="{FF2B5EF4-FFF2-40B4-BE49-F238E27FC236}">
                <a16:creationId xmlns:a16="http://schemas.microsoft.com/office/drawing/2014/main" id="{EB09638A-288A-F4F2-A825-AA7348F34CA0}"/>
              </a:ext>
            </a:extLst>
          </p:cNvPr>
          <p:cNvSpPr/>
          <p:nvPr/>
        </p:nvSpPr>
        <p:spPr>
          <a:xfrm>
            <a:off x="4227954" y="4412498"/>
            <a:ext cx="3212620" cy="4323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755BF84C-E912-D212-1BEF-43F0569BB7C9}"/>
              </a:ext>
            </a:extLst>
          </p:cNvPr>
          <p:cNvSpPr/>
          <p:nvPr/>
        </p:nvSpPr>
        <p:spPr>
          <a:xfrm>
            <a:off x="7299870" y="3567286"/>
            <a:ext cx="3355403" cy="5450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1FCBBF99-A13B-7068-9F62-7CEBCBD4C931}"/>
              </a:ext>
            </a:extLst>
          </p:cNvPr>
          <p:cNvSpPr/>
          <p:nvPr/>
        </p:nvSpPr>
        <p:spPr>
          <a:xfrm>
            <a:off x="986652" y="3932582"/>
            <a:ext cx="9852035" cy="5450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1F280065-FCB0-41D8-61E0-FB145D0093DC}"/>
              </a:ext>
            </a:extLst>
          </p:cNvPr>
          <p:cNvSpPr/>
          <p:nvPr/>
        </p:nvSpPr>
        <p:spPr>
          <a:xfrm>
            <a:off x="987594" y="4413368"/>
            <a:ext cx="3355403" cy="5450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ύγραμμο βέλος σύνδεσης 15">
            <a:extLst>
              <a:ext uri="{FF2B5EF4-FFF2-40B4-BE49-F238E27FC236}">
                <a16:creationId xmlns:a16="http://schemas.microsoft.com/office/drawing/2014/main" id="{37B35250-B089-5E84-E4DD-C92588BB4397}"/>
              </a:ext>
            </a:extLst>
          </p:cNvPr>
          <p:cNvCxnSpPr/>
          <p:nvPr/>
        </p:nvCxnSpPr>
        <p:spPr>
          <a:xfrm flipH="1">
            <a:off x="4704153" y="3845539"/>
            <a:ext cx="3600400" cy="2393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E0AC5A81-86E8-8118-962E-1A0EBFB6202D}"/>
              </a:ext>
            </a:extLst>
          </p:cNvPr>
          <p:cNvCxnSpPr>
            <a:cxnSpLocks/>
          </p:cNvCxnSpPr>
          <p:nvPr/>
        </p:nvCxnSpPr>
        <p:spPr>
          <a:xfrm flipH="1">
            <a:off x="3520995" y="4636527"/>
            <a:ext cx="2376264" cy="150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Οβάλ 19">
            <a:extLst>
              <a:ext uri="{FF2B5EF4-FFF2-40B4-BE49-F238E27FC236}">
                <a16:creationId xmlns:a16="http://schemas.microsoft.com/office/drawing/2014/main" id="{E90B4C3A-ADF0-EE80-43F2-62D16087A856}"/>
              </a:ext>
            </a:extLst>
          </p:cNvPr>
          <p:cNvSpPr/>
          <p:nvPr/>
        </p:nvSpPr>
        <p:spPr>
          <a:xfrm>
            <a:off x="4813726" y="3238875"/>
            <a:ext cx="6048672" cy="4050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βάλ 20">
            <a:extLst>
              <a:ext uri="{FF2B5EF4-FFF2-40B4-BE49-F238E27FC236}">
                <a16:creationId xmlns:a16="http://schemas.microsoft.com/office/drawing/2014/main" id="{02B8D35B-3D45-DEA4-1FB7-D9EA365C5711}"/>
              </a:ext>
            </a:extLst>
          </p:cNvPr>
          <p:cNvSpPr/>
          <p:nvPr/>
        </p:nvSpPr>
        <p:spPr>
          <a:xfrm>
            <a:off x="997302" y="3674481"/>
            <a:ext cx="5040560" cy="3135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Ευθύγραμμο βέλος σύνδεσης 23">
            <a:extLst>
              <a:ext uri="{FF2B5EF4-FFF2-40B4-BE49-F238E27FC236}">
                <a16:creationId xmlns:a16="http://schemas.microsoft.com/office/drawing/2014/main" id="{B102DA64-FADE-F514-7692-F1AACFCCBB3B}"/>
              </a:ext>
            </a:extLst>
          </p:cNvPr>
          <p:cNvCxnSpPr/>
          <p:nvPr/>
        </p:nvCxnSpPr>
        <p:spPr>
          <a:xfrm flipH="1" flipV="1">
            <a:off x="6037862" y="2405613"/>
            <a:ext cx="1656184" cy="925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9" grpId="0" animBg="1"/>
      <p:bldP spid="10" grpId="0" animBg="1"/>
      <p:bldP spid="11" grpId="0" animBg="1"/>
      <p:bldP spid="12"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a:t>
            </a:r>
            <a:endParaRPr lang="el-GR" sz="2800" b="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408"/>
            <a:ext cx="11980360" cy="478035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l-GR" sz="100" b="1" dirty="0"/>
          </a:p>
          <a:p>
            <a:pPr marL="0" lvl="0" indent="0" algn="just">
              <a:spcAft>
                <a:spcPts val="800"/>
              </a:spcAft>
              <a:buClr>
                <a:schemeClr val="accent2"/>
              </a:buClr>
              <a:buNone/>
            </a:pPr>
            <a:endParaRPr lang="el-GR" sz="2400" b="1" dirty="0"/>
          </a:p>
          <a:p>
            <a:pPr marL="342900" lvl="0" indent="-342900" algn="just">
              <a:spcAft>
                <a:spcPts val="800"/>
              </a:spcAft>
              <a:buClr>
                <a:schemeClr val="accent2"/>
              </a:buClr>
              <a:buFont typeface="Wingdings" panose="05000000000000000000" pitchFamily="2" charset="2"/>
              <a:buChar char="§"/>
            </a:pPr>
            <a:r>
              <a:rPr lang="el-GR" sz="2400" dirty="0"/>
              <a:t>Ρατσιστική πρακτική κατά την οποία υπαγορεύεται στους/στις μετανάστες/</a:t>
            </a:r>
            <a:r>
              <a:rPr lang="el-GR" sz="2400" dirty="0" err="1"/>
              <a:t>τριες</a:t>
            </a:r>
            <a:r>
              <a:rPr lang="el-GR" sz="2400" dirty="0"/>
              <a:t> και πρόσφυγες/</a:t>
            </a:r>
            <a:r>
              <a:rPr lang="el-GR" sz="2400" dirty="0" err="1"/>
              <a:t>ισσες</a:t>
            </a:r>
            <a:r>
              <a:rPr lang="el-GR" sz="2400" dirty="0"/>
              <a:t> να </a:t>
            </a:r>
            <a:r>
              <a:rPr lang="el-GR" sz="2400" b="1" dirty="0">
                <a:solidFill>
                  <a:schemeClr val="accent2"/>
                </a:solidFill>
              </a:rPr>
              <a:t>υιοθετήσουν τις αξίες, τις συνήθειες, τις πεποιθήσεις και τις συμπεριφορές των </a:t>
            </a:r>
            <a:r>
              <a:rPr lang="el-GR" sz="2400" b="1" dirty="0" err="1">
                <a:solidFill>
                  <a:schemeClr val="accent2"/>
                </a:solidFill>
              </a:rPr>
              <a:t>πλειονοτικών</a:t>
            </a:r>
            <a:r>
              <a:rPr lang="el-GR" sz="2400" dirty="0"/>
              <a:t>. </a:t>
            </a:r>
          </a:p>
          <a:p>
            <a:pPr marL="342900" lvl="0" indent="-342900" algn="just">
              <a:spcAft>
                <a:spcPts val="800"/>
              </a:spcAft>
              <a:buClr>
                <a:schemeClr val="accent2"/>
              </a:buClr>
              <a:buFont typeface="Wingdings" panose="05000000000000000000" pitchFamily="2" charset="2"/>
              <a:buChar char="§"/>
            </a:pPr>
            <a:endParaRPr lang="el-GR" sz="2400" b="1" dirty="0"/>
          </a:p>
          <a:p>
            <a:pPr marL="0" lvl="0" indent="0" algn="just">
              <a:spcAft>
                <a:spcPts val="800"/>
              </a:spcAft>
              <a:buClr>
                <a:schemeClr val="accent2"/>
              </a:buClr>
              <a:buNone/>
            </a:pPr>
            <a:r>
              <a:rPr lang="el-GR" sz="2400" b="1" dirty="0"/>
              <a:t> </a:t>
            </a:r>
            <a:r>
              <a:rPr lang="el-GR" sz="2400" b="1" dirty="0">
                <a:solidFill>
                  <a:schemeClr val="accent2"/>
                </a:solidFill>
              </a:rPr>
              <a:t>2 υποκατηγορίες ρατσισμού στο πλαίσιο της αφομοίωσης: </a:t>
            </a:r>
          </a:p>
          <a:p>
            <a:pPr marL="609600" lvl="0" indent="-342900" algn="just">
              <a:spcAft>
                <a:spcPts val="800"/>
              </a:spcAft>
              <a:buClr>
                <a:schemeClr val="accent2"/>
              </a:buClr>
              <a:buFont typeface="Courier New" panose="02070309020205020404" pitchFamily="49" charset="0"/>
              <a:buChar char="o"/>
            </a:pPr>
            <a:r>
              <a:rPr lang="el-GR" sz="2400" i="1" dirty="0"/>
              <a:t>η ασθενής αφομοίωση </a:t>
            </a:r>
          </a:p>
          <a:p>
            <a:pPr marL="609600" lvl="0" indent="-342900" algn="just">
              <a:spcAft>
                <a:spcPts val="800"/>
              </a:spcAft>
              <a:buClr>
                <a:schemeClr val="accent2"/>
              </a:buClr>
              <a:buFont typeface="Courier New" panose="02070309020205020404" pitchFamily="49" charset="0"/>
              <a:buChar char="o"/>
            </a:pPr>
            <a:r>
              <a:rPr lang="el-GR" sz="2400" i="1" dirty="0"/>
              <a:t>η ισχυρή αφομοίωση</a:t>
            </a:r>
          </a:p>
        </p:txBody>
      </p:sp>
      <p:pic>
        <p:nvPicPr>
          <p:cNvPr id="5" name="Picture 2">
            <a:extLst>
              <a:ext uri="{FF2B5EF4-FFF2-40B4-BE49-F238E27FC236}">
                <a16:creationId xmlns:a16="http://schemas.microsoft.com/office/drawing/2014/main" id="{6B6F39B8-652A-C623-9C34-0EF876980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4221088"/>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109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Ασθενής αφομοίωση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336"/>
            <a:ext cx="11980360" cy="4780424"/>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n-US" sz="100" b="1" dirty="0"/>
          </a:p>
          <a:p>
            <a:pPr marL="0" lvl="0" indent="0" algn="just">
              <a:spcAft>
                <a:spcPts val="800"/>
              </a:spcAft>
              <a:buClr>
                <a:schemeClr val="accent2"/>
              </a:buClr>
              <a:buNone/>
            </a:pPr>
            <a:endParaRPr lang="el-GR" sz="100" b="1" dirty="0"/>
          </a:p>
          <a:p>
            <a:pPr marL="0" lvl="0" indent="0" algn="just">
              <a:spcAft>
                <a:spcPts val="800"/>
              </a:spcAft>
              <a:buClr>
                <a:schemeClr val="accent2"/>
              </a:buClr>
              <a:buNone/>
            </a:pPr>
            <a:r>
              <a:rPr lang="el-GR" sz="2400" b="1" dirty="0">
                <a:solidFill>
                  <a:schemeClr val="accent2"/>
                </a:solidFill>
              </a:rPr>
              <a:t>Ερώτηση για την ανίχνευση της υποκατηγορίας της </a:t>
            </a:r>
            <a:r>
              <a:rPr lang="el-GR" sz="2400" b="1" i="1" dirty="0">
                <a:solidFill>
                  <a:schemeClr val="accent2"/>
                </a:solidFill>
              </a:rPr>
              <a:t>ασθενούς αφομοίωσης </a:t>
            </a:r>
            <a:r>
              <a:rPr lang="el-GR" sz="2400" b="1" dirty="0">
                <a:solidFill>
                  <a:schemeClr val="accent2"/>
                </a:solidFill>
              </a:rPr>
              <a:t>στα κείμενα</a:t>
            </a:r>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
            </a:pPr>
            <a:r>
              <a:rPr lang="el-GR" sz="2400" dirty="0"/>
              <a:t>Σε κείμενα που χρησιμοποιούνται </a:t>
            </a:r>
            <a:r>
              <a:rPr lang="el-GR" sz="2400" dirty="0">
                <a:solidFill>
                  <a:schemeClr val="tx1"/>
                </a:solidFill>
              </a:rPr>
              <a:t>ουσιαστικοποιήσεις</a:t>
            </a:r>
            <a:r>
              <a:rPr lang="el-GR" sz="2400" dirty="0"/>
              <a:t> όπως </a:t>
            </a:r>
            <a:r>
              <a:rPr lang="el-GR" sz="2400" i="1" dirty="0"/>
              <a:t>ένταξη/ενσωμάτωση </a:t>
            </a:r>
            <a:r>
              <a:rPr lang="el-GR" sz="2400" dirty="0"/>
              <a:t>ή </a:t>
            </a:r>
            <a:r>
              <a:rPr lang="el-GR" sz="2400" dirty="0">
                <a:solidFill>
                  <a:schemeClr val="tx1"/>
                </a:solidFill>
              </a:rPr>
              <a:t>ρηματικοί τύποι</a:t>
            </a:r>
            <a:r>
              <a:rPr lang="el-GR" sz="2400" dirty="0"/>
              <a:t> όπως </a:t>
            </a:r>
            <a:r>
              <a:rPr lang="el-GR" sz="2400" i="1" dirty="0"/>
              <a:t>εντάσσω/ενσωματώνω</a:t>
            </a:r>
            <a:r>
              <a:rPr lang="el-GR" sz="2400" dirty="0"/>
              <a:t>, διασαφηνίζεται ποια είναι ακριβώς η σημασία τους και με ποιες προϋποθέσεις οι μετανάστες/</a:t>
            </a:r>
            <a:r>
              <a:rPr lang="el-GR" sz="2400" dirty="0" err="1"/>
              <a:t>τριες</a:t>
            </a:r>
            <a:r>
              <a:rPr lang="el-GR" sz="2400" dirty="0"/>
              <a:t> και οι πρόσφυγες/</a:t>
            </a:r>
            <a:r>
              <a:rPr lang="el-GR" sz="2400" dirty="0" err="1"/>
              <a:t>ισσες</a:t>
            </a:r>
            <a:r>
              <a:rPr lang="el-GR" sz="2400" dirty="0"/>
              <a:t> θα γίνουν αποδεκτοί/</a:t>
            </a:r>
            <a:r>
              <a:rPr lang="el-GR" sz="2400" dirty="0" err="1"/>
              <a:t>ές</a:t>
            </a:r>
            <a:r>
              <a:rPr lang="el-GR" sz="2400" dirty="0"/>
              <a:t>; </a:t>
            </a:r>
            <a:endParaRPr lang="el-GR" sz="2400" dirty="0">
              <a:highlight>
                <a:srgbClr val="FFFF00"/>
              </a:highlight>
            </a:endParaRPr>
          </a:p>
        </p:txBody>
      </p:sp>
    </p:spTree>
    <p:extLst>
      <p:ext uri="{BB962C8B-B14F-4D97-AF65-F5344CB8AC3E}">
        <p14:creationId xmlns:p14="http://schemas.microsoft.com/office/powerpoint/2010/main" val="90825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Ασθενής αφομοίωση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336"/>
            <a:ext cx="11980360" cy="4780424"/>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n-US" sz="100" b="1" i="1" dirty="0"/>
          </a:p>
          <a:p>
            <a:pPr marL="0" lvl="0" indent="0" algn="just">
              <a:spcAft>
                <a:spcPts val="800"/>
              </a:spcAft>
              <a:buClr>
                <a:schemeClr val="accent2"/>
              </a:buClr>
              <a:buNone/>
            </a:pPr>
            <a:r>
              <a:rPr lang="el-GR" sz="2400" b="1" dirty="0">
                <a:solidFill>
                  <a:schemeClr val="accent2"/>
                </a:solidFill>
              </a:rPr>
              <a:t>Γλωσσικά μέσα που, πιθανώς μεταξύ άλλων, χρησιμοποιούνται</a:t>
            </a:r>
            <a:r>
              <a:rPr lang="en-US" sz="2400" b="1" dirty="0">
                <a:solidFill>
                  <a:schemeClr val="accent2"/>
                </a:solidFill>
              </a:rPr>
              <a:t>:</a:t>
            </a:r>
            <a:endParaRPr lang="el-GR" sz="2400" dirty="0">
              <a:solidFill>
                <a:schemeClr val="accent2"/>
              </a:solidFill>
            </a:endParaRPr>
          </a:p>
          <a:p>
            <a:pPr marL="712788" lvl="0" indent="-349250" algn="just">
              <a:spcAft>
                <a:spcPts val="800"/>
              </a:spcAft>
              <a:buClr>
                <a:schemeClr val="accent2"/>
              </a:buClr>
              <a:buFont typeface="Wingdings" panose="05000000000000000000" pitchFamily="2" charset="2"/>
              <a:buChar char="ü"/>
            </a:pPr>
            <a:endParaRPr lang="el-GR" sz="500" dirty="0"/>
          </a:p>
          <a:p>
            <a:pPr marL="712788" lvl="0" indent="-349250" algn="just">
              <a:spcAft>
                <a:spcPts val="800"/>
              </a:spcAft>
              <a:buClr>
                <a:schemeClr val="accent2"/>
              </a:buClr>
              <a:buFont typeface="Courier New" panose="02070309020205020404" pitchFamily="49" charset="0"/>
              <a:buChar char="o"/>
            </a:pPr>
            <a:r>
              <a:rPr lang="el-GR" sz="2400" dirty="0"/>
              <a:t>Ρηματικοί τύποι που δηλώνουν αφομοιωτικές ενέργειες (π.χ. </a:t>
            </a:r>
            <a:r>
              <a:rPr lang="el-GR" sz="2400" i="1" dirty="0"/>
              <a:t>εντάσσω/ενσωματώνω</a:t>
            </a:r>
            <a:r>
              <a:rPr lang="el-GR" sz="2400" dirty="0"/>
              <a:t>) και έχουν ως αντικείμενο τους/τις μετανάστες/</a:t>
            </a:r>
            <a:r>
              <a:rPr lang="el-GR" sz="2400" dirty="0" err="1"/>
              <a:t>τριες</a:t>
            </a:r>
            <a:r>
              <a:rPr lang="el-GR" sz="2400" dirty="0"/>
              <a:t> και πρόσφυγες/</a:t>
            </a:r>
            <a:r>
              <a:rPr lang="el-GR" sz="2400" dirty="0" err="1"/>
              <a:t>ισσες</a:t>
            </a:r>
            <a:r>
              <a:rPr lang="el-GR" sz="2400" dirty="0"/>
              <a:t> (π.χ. </a:t>
            </a:r>
            <a:r>
              <a:rPr lang="el-GR" sz="2400" i="1" dirty="0"/>
              <a:t>Έχουμε προσπαθήσει να εντάξουμε τα παιδιά τους στα ελληνικά σχολεία) </a:t>
            </a:r>
            <a:r>
              <a:rPr lang="el-GR" sz="2400" dirty="0"/>
              <a:t>και ουσιαστικά που δηλώνουν αφομοιωτικές ενέργειες (π.χ. </a:t>
            </a:r>
            <a:r>
              <a:rPr lang="el-GR" sz="2400" i="1" dirty="0"/>
              <a:t>ένταξη, ενσωμάτωση</a:t>
            </a:r>
            <a:r>
              <a:rPr lang="el-GR" sz="2400" dirty="0"/>
              <a:t>) και έχουν ως αντικείμενο τους/τις μετανάστες/</a:t>
            </a:r>
            <a:r>
              <a:rPr lang="el-GR" sz="2400" dirty="0" err="1"/>
              <a:t>τριες</a:t>
            </a:r>
            <a:r>
              <a:rPr lang="el-GR" sz="2400" dirty="0"/>
              <a:t> και πρόσφυγες/</a:t>
            </a:r>
            <a:r>
              <a:rPr lang="el-GR" sz="2400" dirty="0" err="1"/>
              <a:t>ισσες</a:t>
            </a:r>
            <a:r>
              <a:rPr lang="el-GR" sz="2400" dirty="0"/>
              <a:t>, χωρίς ρητή αναφορά στο υποκείμενο και στον σκοπό της ενέργειας (π.χ. </a:t>
            </a:r>
            <a:r>
              <a:rPr lang="el-GR" sz="2400" i="1" dirty="0"/>
              <a:t>πολιτικές κοινωνικής ενσωμάτωσης των </a:t>
            </a:r>
            <a:r>
              <a:rPr lang="el-GR" sz="2400" i="1" dirty="0" err="1"/>
              <a:t>ασυλούχων</a:t>
            </a:r>
            <a:r>
              <a:rPr lang="el-GR" sz="2400" dirty="0"/>
              <a:t>).</a:t>
            </a:r>
          </a:p>
          <a:p>
            <a:pPr marL="712788" lvl="0" indent="-349250" algn="just">
              <a:spcAft>
                <a:spcPts val="800"/>
              </a:spcAft>
              <a:buClr>
                <a:schemeClr val="accent2"/>
              </a:buClr>
              <a:buFont typeface="Courier New" panose="02070309020205020404" pitchFamily="49" charset="0"/>
              <a:buChar char="o"/>
            </a:pPr>
            <a:endParaRPr lang="el-GR" sz="2400" dirty="0"/>
          </a:p>
          <a:p>
            <a:pPr marL="706438" lvl="0" indent="-342900" algn="just">
              <a:spcAft>
                <a:spcPts val="800"/>
              </a:spcAft>
              <a:buClr>
                <a:schemeClr val="accent2"/>
              </a:buClr>
              <a:buFont typeface="Courier New" panose="02070309020205020404" pitchFamily="49" charset="0"/>
              <a:buChar char="o"/>
            </a:pPr>
            <a:endParaRPr lang="el-GR" sz="2200" dirty="0"/>
          </a:p>
          <a:p>
            <a:pPr marL="712788" lvl="0" indent="-349250" algn="just">
              <a:spcAft>
                <a:spcPts val="800"/>
              </a:spcAft>
              <a:buClr>
                <a:schemeClr val="accent2"/>
              </a:buClr>
              <a:buFont typeface="Wingdings" panose="05000000000000000000" pitchFamily="2" charset="2"/>
              <a:buChar char="ü"/>
            </a:pPr>
            <a:endParaRPr lang="el-GR" sz="2400" dirty="0"/>
          </a:p>
          <a:p>
            <a:pPr marL="712788" lvl="0" indent="-34925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spTree>
    <p:extLst>
      <p:ext uri="{BB962C8B-B14F-4D97-AF65-F5344CB8AC3E}">
        <p14:creationId xmlns:p14="http://schemas.microsoft.com/office/powerpoint/2010/main" val="290512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Ασθενής αφομοίωση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336"/>
            <a:ext cx="11980360" cy="4780424"/>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l-GR" sz="300" i="1" dirty="0"/>
          </a:p>
          <a:p>
            <a:pPr marL="0" lvl="0" indent="0" algn="just">
              <a:spcAft>
                <a:spcPts val="800"/>
              </a:spcAft>
              <a:buClr>
                <a:schemeClr val="accent2"/>
              </a:buClr>
              <a:buNone/>
            </a:pPr>
            <a:r>
              <a:rPr lang="el-GR" sz="2400" b="1" dirty="0">
                <a:solidFill>
                  <a:schemeClr val="accent2"/>
                </a:solidFill>
              </a:rPr>
              <a:t>Γλωσσικά μέσα που, πιθανώς μεταξύ άλλων, χρησιμοποιούνται</a:t>
            </a:r>
            <a:r>
              <a:rPr lang="en-US" sz="2400" b="1" dirty="0">
                <a:solidFill>
                  <a:schemeClr val="accent2"/>
                </a:solidFill>
              </a:rPr>
              <a:t>:</a:t>
            </a:r>
          </a:p>
          <a:p>
            <a:pPr marL="0" lvl="0" indent="0" algn="just">
              <a:spcAft>
                <a:spcPts val="800"/>
              </a:spcAft>
              <a:buClr>
                <a:schemeClr val="accent2"/>
              </a:buClr>
              <a:buNone/>
            </a:pPr>
            <a:endParaRPr lang="el-GR" sz="500" i="1" dirty="0"/>
          </a:p>
          <a:p>
            <a:pPr marL="720725" indent="-368300" algn="just">
              <a:spcAft>
                <a:spcPts val="800"/>
              </a:spcAft>
              <a:buClr>
                <a:schemeClr val="accent2"/>
              </a:buClr>
              <a:buFont typeface="Courier New" panose="02070309020205020404" pitchFamily="49" charset="0"/>
              <a:buChar char="o"/>
            </a:pPr>
            <a:r>
              <a:rPr lang="el-GR" sz="2400" dirty="0"/>
              <a:t>Δομές </a:t>
            </a:r>
            <a:r>
              <a:rPr lang="el-GR" sz="2400" i="1" dirty="0"/>
              <a:t>πρέπει να + ρήματα ενέργειας </a:t>
            </a:r>
            <a:r>
              <a:rPr lang="el-GR" sz="2400" dirty="0"/>
              <a:t>(π.χ. </a:t>
            </a:r>
            <a:r>
              <a:rPr lang="el-GR" sz="2400" i="1" dirty="0"/>
              <a:t>εντάσσω, ενσωματώνω</a:t>
            </a:r>
            <a:r>
              <a:rPr lang="el-GR" sz="2400" dirty="0"/>
              <a:t>) σε παθητική σύνταξη με απαλοιφή του ποιητικού αιτίου (π.χ. </a:t>
            </a:r>
            <a:r>
              <a:rPr lang="el-GR" sz="2400" i="1" dirty="0"/>
              <a:t>Αυτοί θα πρέπει να ενσωματωθούν οργανικά και παραγωγικά στις κοινωνίες μας</a:t>
            </a:r>
            <a:r>
              <a:rPr lang="el-GR" sz="2400" dirty="0"/>
              <a:t>).</a:t>
            </a:r>
          </a:p>
          <a:p>
            <a:pPr marL="352425" indent="0" algn="just">
              <a:spcAft>
                <a:spcPts val="800"/>
              </a:spcAft>
              <a:buClr>
                <a:schemeClr val="accent2"/>
              </a:buClr>
              <a:buNone/>
            </a:pPr>
            <a:endParaRPr lang="el-GR" sz="2400" dirty="0"/>
          </a:p>
          <a:p>
            <a:pPr marL="720725" lvl="0" indent="-368300" algn="just">
              <a:spcAft>
                <a:spcPts val="800"/>
              </a:spcAft>
              <a:buClr>
                <a:schemeClr val="accent2"/>
              </a:buClr>
              <a:buFont typeface="Courier New" panose="02070309020205020404" pitchFamily="49" charset="0"/>
              <a:buChar char="o"/>
            </a:pPr>
            <a:r>
              <a:rPr lang="el-GR" sz="2400" dirty="0"/>
              <a:t>Θετικά φορτισμένο λεξιλόγιο σε σχέση με τις διαδικασίες ένταξης/ενσωμάτωσης (π.χ. </a:t>
            </a:r>
            <a:r>
              <a:rPr lang="el-GR" sz="2400" i="1" dirty="0"/>
              <a:t>τα σχολεία είναι ο καλύτερος μηχανισμός προσαρμογής και κοινωνικοποίησης ενός παιδιού</a:t>
            </a:r>
            <a:r>
              <a:rPr lang="el-GR" sz="2400" dirty="0"/>
              <a:t>)</a:t>
            </a:r>
            <a:r>
              <a:rPr lang="en-US" sz="2400" dirty="0"/>
              <a:t>.</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spTree>
    <p:extLst>
      <p:ext uri="{BB962C8B-B14F-4D97-AF65-F5344CB8AC3E}">
        <p14:creationId xmlns:p14="http://schemas.microsoft.com/office/powerpoint/2010/main" val="4266192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Ασθενής αφομοίωση</a:t>
            </a:r>
            <a:endParaRPr lang="el-GR" sz="2800" b="1" i="1" dirty="0">
              <a:solidFill>
                <a:schemeClr val="bg1"/>
              </a:solidFill>
            </a:endParaRPr>
          </a:p>
        </p:txBody>
      </p:sp>
      <p:sp>
        <p:nvSpPr>
          <p:cNvPr id="25" name="TextBox 24">
            <a:extLst>
              <a:ext uri="{FF2B5EF4-FFF2-40B4-BE49-F238E27FC236}">
                <a16:creationId xmlns:a16="http://schemas.microsoft.com/office/drawing/2014/main" id="{A4FF6166-9560-05BC-16B8-426A460C44A2}"/>
              </a:ext>
            </a:extLst>
          </p:cNvPr>
          <p:cNvSpPr txBox="1"/>
          <p:nvPr/>
        </p:nvSpPr>
        <p:spPr>
          <a:xfrm>
            <a:off x="2542847" y="5898222"/>
            <a:ext cx="5018074" cy="1015663"/>
          </a:xfrm>
          <a:prstGeom prst="rect">
            <a:avLst/>
          </a:prstGeom>
          <a:noFill/>
        </p:spPr>
        <p:txBody>
          <a:bodyPr wrap="square" rtlCol="0">
            <a:spAutoFit/>
          </a:bodyPr>
          <a:lstStyle/>
          <a:p>
            <a:r>
              <a:rPr lang="el-GR" sz="2000" b="1" dirty="0">
                <a:latin typeface="+mn-lt"/>
              </a:rPr>
              <a:t>Θετικά φορτισμένο λεξιλόγιο σε σχέση με τις διαδικασίες ένταξης/ενσωμάτωσης</a:t>
            </a:r>
          </a:p>
        </p:txBody>
      </p:sp>
      <p:sp>
        <p:nvSpPr>
          <p:cNvPr id="10" name="TextBox 9">
            <a:extLst>
              <a:ext uri="{FF2B5EF4-FFF2-40B4-BE49-F238E27FC236}">
                <a16:creationId xmlns:a16="http://schemas.microsoft.com/office/drawing/2014/main" id="{47DB2C1F-8350-6033-DDFD-D6B260040EDE}"/>
              </a:ext>
            </a:extLst>
          </p:cNvPr>
          <p:cNvSpPr txBox="1"/>
          <p:nvPr/>
        </p:nvSpPr>
        <p:spPr>
          <a:xfrm>
            <a:off x="7297647" y="5331800"/>
            <a:ext cx="4703009" cy="1631216"/>
          </a:xfrm>
          <a:prstGeom prst="rect">
            <a:avLst/>
          </a:prstGeom>
          <a:noFill/>
        </p:spPr>
        <p:txBody>
          <a:bodyPr wrap="square" rtlCol="0">
            <a:spAutoFit/>
          </a:bodyPr>
          <a:lstStyle/>
          <a:p>
            <a:r>
              <a:rPr lang="el-GR" sz="2000" b="1" dirty="0">
                <a:latin typeface="+mn-lt"/>
              </a:rPr>
              <a:t>Ουσιαστικά που δηλώνουν </a:t>
            </a:r>
          </a:p>
          <a:p>
            <a:r>
              <a:rPr lang="el-GR" sz="2000" b="1" dirty="0">
                <a:latin typeface="+mn-lt"/>
              </a:rPr>
              <a:t>αφομοιωτικές ενέργειες οι οποίες έχουν ως αντικείμενο τους/τις μετανάστες/</a:t>
            </a:r>
            <a:r>
              <a:rPr lang="el-GR" sz="2000" b="1" dirty="0" err="1">
                <a:latin typeface="+mn-lt"/>
              </a:rPr>
              <a:t>τριες</a:t>
            </a:r>
            <a:r>
              <a:rPr lang="el-GR" sz="2000" b="1" dirty="0">
                <a:latin typeface="+mn-lt"/>
              </a:rPr>
              <a:t> και πρόσφυγες/</a:t>
            </a:r>
            <a:r>
              <a:rPr lang="el-GR" sz="2000" b="1" dirty="0" err="1">
                <a:latin typeface="+mn-lt"/>
              </a:rPr>
              <a:t>ισσες</a:t>
            </a:r>
            <a:endParaRPr lang="el-GR" sz="2000" b="1" dirty="0">
              <a:latin typeface="+mn-lt"/>
            </a:endParaRPr>
          </a:p>
        </p:txBody>
      </p:sp>
      <p:pic>
        <p:nvPicPr>
          <p:cNvPr id="3" name="Εικόνα 2">
            <a:extLst>
              <a:ext uri="{FF2B5EF4-FFF2-40B4-BE49-F238E27FC236}">
                <a16:creationId xmlns:a16="http://schemas.microsoft.com/office/drawing/2014/main" id="{C6E43FBD-0E81-3088-8DF3-E99DFA4376AD}"/>
              </a:ext>
            </a:extLst>
          </p:cNvPr>
          <p:cNvPicPr>
            <a:picLocks noChangeAspect="1"/>
          </p:cNvPicPr>
          <p:nvPr/>
        </p:nvPicPr>
        <p:blipFill>
          <a:blip r:embed="rId3"/>
          <a:stretch>
            <a:fillRect/>
          </a:stretch>
        </p:blipFill>
        <p:spPr>
          <a:xfrm>
            <a:off x="642655" y="2326613"/>
            <a:ext cx="10906689" cy="2566638"/>
          </a:xfrm>
          <a:prstGeom prst="rect">
            <a:avLst/>
          </a:prstGeom>
        </p:spPr>
      </p:pic>
      <p:sp>
        <p:nvSpPr>
          <p:cNvPr id="12" name="TextBox 11">
            <a:extLst>
              <a:ext uri="{FF2B5EF4-FFF2-40B4-BE49-F238E27FC236}">
                <a16:creationId xmlns:a16="http://schemas.microsoft.com/office/drawing/2014/main" id="{FD212739-21F2-1000-CEC1-DA9332D7692A}"/>
              </a:ext>
            </a:extLst>
          </p:cNvPr>
          <p:cNvSpPr txBox="1"/>
          <p:nvPr/>
        </p:nvSpPr>
        <p:spPr>
          <a:xfrm>
            <a:off x="1633701" y="4817648"/>
            <a:ext cx="10366955" cy="400110"/>
          </a:xfrm>
          <a:prstGeom prst="rect">
            <a:avLst/>
          </a:prstGeom>
          <a:noFill/>
        </p:spPr>
        <p:txBody>
          <a:bodyPr wrap="square" rtlCol="0">
            <a:spAutoFit/>
          </a:bodyPr>
          <a:lstStyle/>
          <a:p>
            <a:r>
              <a:rPr lang="el-GR" sz="2000" i="1" dirty="0">
                <a:latin typeface="Times New Roman" panose="02020603050405020304" pitchFamily="18" charset="0"/>
                <a:cs typeface="Times New Roman" panose="02020603050405020304" pitchFamily="18" charset="0"/>
              </a:rPr>
              <a:t>Η εκπαίδευση των προσφύγων στη Μαλακάσα</a:t>
            </a:r>
            <a:r>
              <a:rPr lang="el-GR" sz="2000" dirty="0">
                <a:latin typeface="Times New Roman" panose="02020603050405020304" pitchFamily="18" charset="0"/>
                <a:cs typeface="Times New Roman" panose="02020603050405020304" pitchFamily="18" charset="0"/>
              </a:rPr>
              <a:t>, 12.2018, Αποδημητικά Πουλιά/</a:t>
            </a:r>
            <a:r>
              <a:rPr lang="en-US" sz="2000" dirty="0">
                <a:latin typeface="Times New Roman" panose="02020603050405020304" pitchFamily="18" charset="0"/>
                <a:cs typeface="Times New Roman" panose="02020603050405020304" pitchFamily="18" charset="0"/>
              </a:rPr>
              <a:t>www.efsyn.gr</a:t>
            </a:r>
            <a:endParaRPr lang="el-GR" sz="2000" dirty="0">
              <a:latin typeface="Times New Roman" panose="02020603050405020304" pitchFamily="18" charset="0"/>
              <a:cs typeface="Times New Roman" panose="02020603050405020304" pitchFamily="18" charset="0"/>
            </a:endParaRPr>
          </a:p>
        </p:txBody>
      </p:sp>
      <p:sp>
        <p:nvSpPr>
          <p:cNvPr id="13" name="Οβάλ 12">
            <a:extLst>
              <a:ext uri="{FF2B5EF4-FFF2-40B4-BE49-F238E27FC236}">
                <a16:creationId xmlns:a16="http://schemas.microsoft.com/office/drawing/2014/main" id="{9821A968-4C1B-0B14-A4F1-A7B29C7D7243}"/>
              </a:ext>
            </a:extLst>
          </p:cNvPr>
          <p:cNvSpPr/>
          <p:nvPr/>
        </p:nvSpPr>
        <p:spPr>
          <a:xfrm>
            <a:off x="596481" y="2060960"/>
            <a:ext cx="10612087" cy="177608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5326DE6E-28A3-3F52-DA0F-96CAA28A11B8}"/>
              </a:ext>
            </a:extLst>
          </p:cNvPr>
          <p:cNvSpPr/>
          <p:nvPr/>
        </p:nvSpPr>
        <p:spPr>
          <a:xfrm>
            <a:off x="3306932" y="2443083"/>
            <a:ext cx="3096344" cy="5345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a:extLst>
              <a:ext uri="{FF2B5EF4-FFF2-40B4-BE49-F238E27FC236}">
                <a16:creationId xmlns:a16="http://schemas.microsoft.com/office/drawing/2014/main" id="{8A6EE9BF-41E3-0DB0-1103-84C8FC1427EE}"/>
              </a:ext>
            </a:extLst>
          </p:cNvPr>
          <p:cNvSpPr/>
          <p:nvPr/>
        </p:nvSpPr>
        <p:spPr>
          <a:xfrm>
            <a:off x="7560921" y="2413011"/>
            <a:ext cx="3071583" cy="5825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a:extLst>
              <a:ext uri="{FF2B5EF4-FFF2-40B4-BE49-F238E27FC236}">
                <a16:creationId xmlns:a16="http://schemas.microsoft.com/office/drawing/2014/main" id="{3352A96F-DC8C-1901-704F-678C04DF2F0E}"/>
              </a:ext>
            </a:extLst>
          </p:cNvPr>
          <p:cNvCxnSpPr/>
          <p:nvPr/>
        </p:nvCxnSpPr>
        <p:spPr>
          <a:xfrm>
            <a:off x="4675084" y="2780928"/>
            <a:ext cx="0" cy="315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4732CA75-008A-92B6-2C23-57897C6AA562}"/>
              </a:ext>
            </a:extLst>
          </p:cNvPr>
          <p:cNvCxnSpPr>
            <a:cxnSpLocks/>
          </p:cNvCxnSpPr>
          <p:nvPr/>
        </p:nvCxnSpPr>
        <p:spPr>
          <a:xfrm>
            <a:off x="9408368" y="2851560"/>
            <a:ext cx="0" cy="2521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9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Ισχυρή αφομοίωση</a:t>
            </a:r>
            <a:endParaRPr lang="el-GR" sz="2800" b="1" i="1" dirty="0">
              <a:solidFill>
                <a:schemeClr val="bg1"/>
              </a:solidFill>
            </a:endParaRP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119336" y="2062336"/>
            <a:ext cx="11980360" cy="4780424"/>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0" lvl="0" indent="0" algn="just">
              <a:spcAft>
                <a:spcPts val="800"/>
              </a:spcAft>
              <a:buClr>
                <a:schemeClr val="accent2"/>
              </a:buClr>
              <a:buNone/>
            </a:pPr>
            <a:endParaRPr lang="en-US" sz="2400" b="1" dirty="0">
              <a:solidFill>
                <a:schemeClr val="accent2"/>
              </a:solidFill>
            </a:endParaRPr>
          </a:p>
          <a:p>
            <a:pPr marL="0" lvl="0" indent="0" algn="just">
              <a:spcAft>
                <a:spcPts val="800"/>
              </a:spcAft>
              <a:buClr>
                <a:schemeClr val="accent2"/>
              </a:buClr>
              <a:buNone/>
            </a:pPr>
            <a:r>
              <a:rPr lang="el-GR" sz="2400" b="1" dirty="0">
                <a:solidFill>
                  <a:schemeClr val="accent2"/>
                </a:solidFill>
              </a:rPr>
              <a:t>Ερώτηση για την ανίχνευση της υποκατηγορίας της </a:t>
            </a:r>
            <a:r>
              <a:rPr lang="el-GR" sz="2400" b="1" i="1" dirty="0">
                <a:solidFill>
                  <a:schemeClr val="accent2"/>
                </a:solidFill>
              </a:rPr>
              <a:t>ισχυρής αφομοίωσης </a:t>
            </a:r>
            <a:r>
              <a:rPr lang="el-GR" sz="2400" b="1" dirty="0">
                <a:solidFill>
                  <a:schemeClr val="accent2"/>
                </a:solidFill>
              </a:rPr>
              <a:t>στα κείμενα</a:t>
            </a:r>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
            </a:pPr>
            <a:r>
              <a:rPr lang="el-GR" sz="2400" dirty="0"/>
              <a:t>Προωθείται στα κείμενα η εκμάθηση της ελληνικής γλώσσας, χωρίς να γίνεται λόγος για το πώς θα διατηρηθεί η γλώσσα των μεταναστών/τριών και προσφύγων/</a:t>
            </a:r>
            <a:r>
              <a:rPr lang="el-GR" sz="2400" dirty="0" err="1"/>
              <a:t>ισσών</a:t>
            </a:r>
            <a:r>
              <a:rPr lang="el-GR" sz="2400" dirty="0"/>
              <a:t>; Επιπλέον, στα αυτοβιογραφικά κείμενα προβάλλουν οι μετανάστες/</a:t>
            </a:r>
            <a:r>
              <a:rPr lang="el-GR" sz="2400" dirty="0" err="1"/>
              <a:t>τριες</a:t>
            </a:r>
            <a:r>
              <a:rPr lang="el-GR" sz="2400" dirty="0"/>
              <a:t> και οι πρόσφυγες/</a:t>
            </a:r>
            <a:r>
              <a:rPr lang="el-GR" sz="2400" dirty="0" err="1"/>
              <a:t>ισσες</a:t>
            </a:r>
            <a:r>
              <a:rPr lang="el-GR" sz="2400" dirty="0"/>
              <a:t> θετική στάση απέναντι στους αφομοιωτικούς μηχανισμούς της χώρας υποδοχής, για παράδειγμα, αναπαριστάνονται θετικοί/</a:t>
            </a:r>
            <a:r>
              <a:rPr lang="el-GR" sz="2400" dirty="0" err="1"/>
              <a:t>ές</a:t>
            </a:r>
            <a:r>
              <a:rPr lang="el-GR" sz="2400" dirty="0"/>
              <a:t> στο να μάθουν την ελληνική γλώσσα; </a:t>
            </a:r>
          </a:p>
        </p:txBody>
      </p:sp>
    </p:spTree>
    <p:extLst>
      <p:ext uri="{BB962C8B-B14F-4D97-AF65-F5344CB8AC3E}">
        <p14:creationId xmlns:p14="http://schemas.microsoft.com/office/powerpoint/2010/main" val="875109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p>
          <a:p>
            <a:pPr marL="109728" indent="0" algn="just" fontAlgn="auto">
              <a:spcAft>
                <a:spcPts val="0"/>
              </a:spcAft>
              <a:buClr>
                <a:schemeClr val="accent2"/>
              </a:buClr>
              <a:buNone/>
              <a:defRPr/>
            </a:pPr>
            <a:endParaRPr lang="el-GR" b="1" i="1" dirty="0">
              <a:solidFill>
                <a:schemeClr val="bg1"/>
              </a:solidFill>
            </a:endParaRPr>
          </a:p>
          <a:p>
            <a:pPr marL="0" marR="0" lvl="0" indent="0" algn="just" defTabSz="914400" rtl="0" eaLnBrk="1" fontAlgn="base" latinLnBrk="0" hangingPunct="1">
              <a:lnSpc>
                <a:spcPct val="100000"/>
              </a:lnSpc>
              <a:spcBef>
                <a:spcPts val="300"/>
              </a:spcBef>
              <a:spcAft>
                <a:spcPts val="800"/>
              </a:spcAft>
              <a:buClr>
                <a:srgbClr val="438086"/>
              </a:buClr>
              <a:buSzTx/>
              <a:buFont typeface="Georgia" pitchFamily="18" charset="0"/>
              <a:buNone/>
              <a:tabLst/>
              <a:defRPr/>
            </a:pPr>
            <a:r>
              <a:rPr kumimoji="0" lang="el-GR" sz="2400" b="1" i="0" u="none" strike="noStrike" kern="1200" cap="none" spc="0" normalizeH="0" baseline="0" noProof="0" dirty="0">
                <a:ln>
                  <a:noFill/>
                </a:ln>
                <a:solidFill>
                  <a:srgbClr val="438086"/>
                </a:solidFill>
                <a:effectLst/>
                <a:uLnTx/>
                <a:uFillTx/>
                <a:latin typeface="Georgia"/>
                <a:ea typeface="+mn-ea"/>
                <a:cs typeface="+mn-cs"/>
              </a:rPr>
              <a:t>Γλωσσικά μέσα που, πιθανώς μεταξύ άλλων, χρησιμοποιούνται:</a:t>
            </a:r>
          </a:p>
          <a:p>
            <a:pPr marL="342900" lvl="0" indent="-342900" algn="just">
              <a:spcAft>
                <a:spcPts val="800"/>
              </a:spcAft>
              <a:buClr>
                <a:schemeClr val="accent2"/>
              </a:buClr>
              <a:buFont typeface="Courier New" panose="02070309020205020404" pitchFamily="49" charset="0"/>
              <a:buChar char="o"/>
            </a:pPr>
            <a:r>
              <a:rPr lang="el-GR" sz="2400" dirty="0"/>
              <a:t>Ουσιαστικά που δηλώνουν τη διαδικασία της μάθησης της ελληνικής (ή άλλης ισχυρής) γλώσσας (π.χ. </a:t>
            </a:r>
            <a:r>
              <a:rPr lang="el-GR" sz="2400" i="1" dirty="0"/>
              <a:t>εκμάθηση, μαθήματα</a:t>
            </a:r>
            <a:r>
              <a:rPr lang="el-GR" sz="2400" dirty="0"/>
              <a:t>), στην οποία καλούνται να υποβληθούν οι μετανάστες/</a:t>
            </a:r>
            <a:r>
              <a:rPr lang="el-GR" sz="2400" dirty="0" err="1"/>
              <a:t>τριες</a:t>
            </a:r>
            <a:r>
              <a:rPr lang="el-GR" sz="2400" dirty="0"/>
              <a:t> και πρόσφυγες/</a:t>
            </a:r>
            <a:r>
              <a:rPr lang="el-GR" sz="2400" dirty="0" err="1"/>
              <a:t>ισσες</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Courier New" panose="02070309020205020404" pitchFamily="49" charset="0"/>
              <a:buChar char="o"/>
            </a:pPr>
            <a:r>
              <a:rPr lang="el-GR" sz="2400" dirty="0"/>
              <a:t>Επιρρηματικοί προσδιορισμοί του σκοπού μέσω των οποίων η εκμάθηση της ελληνικής γλώσσας προβάλλεται ως αναγκαία συνθήκη για την ομαλή ένταξη των μεταναστών/τριών και προσφύγων/</a:t>
            </a:r>
            <a:r>
              <a:rPr lang="el-GR" sz="2400" dirty="0" err="1"/>
              <a:t>ισσών</a:t>
            </a:r>
            <a:r>
              <a:rPr lang="el-GR" sz="2400" dirty="0"/>
              <a:t> (π.χ. </a:t>
            </a:r>
            <a:r>
              <a:rPr lang="el-GR" sz="2400" i="1" dirty="0"/>
              <a:t>Στόχος είναι οι πρόσφυγες και οι μετανάστες να μάθουν την ελληνική γλώσσα για να μπορέσουν να ενταχθούν ομαλά στην κοινωνία</a:t>
            </a:r>
            <a:r>
              <a:rPr lang="el-GR" sz="2400" dirty="0"/>
              <a:t>)</a:t>
            </a:r>
          </a:p>
          <a:p>
            <a:pPr marL="0" lvl="0" indent="0" algn="just">
              <a:spcAft>
                <a:spcPts val="800"/>
              </a:spcAft>
              <a:buClr>
                <a:schemeClr val="accent2"/>
              </a:buClr>
              <a:buNone/>
            </a:pPr>
            <a:endParaRPr lang="el-GR" sz="2400" dirty="0"/>
          </a:p>
        </p:txBody>
      </p:sp>
    </p:spTree>
    <p:extLst>
      <p:ext uri="{BB962C8B-B14F-4D97-AF65-F5344CB8AC3E}">
        <p14:creationId xmlns:p14="http://schemas.microsoft.com/office/powerpoint/2010/main" val="414124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p>
          <a:p>
            <a:pPr marL="109728"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a:t>
            </a:r>
            <a:endParaRPr lang="el-GR" sz="2400" b="1" dirty="0"/>
          </a:p>
          <a:p>
            <a:pPr marL="342900" lvl="0" indent="-342900" algn="just">
              <a:spcAft>
                <a:spcPts val="800"/>
              </a:spcAft>
              <a:buClr>
                <a:schemeClr val="accent2"/>
              </a:buClr>
              <a:buFont typeface="Courier New" panose="02070309020205020404" pitchFamily="49" charset="0"/>
              <a:buChar char="o"/>
            </a:pPr>
            <a:r>
              <a:rPr lang="el-GR" sz="2400" dirty="0"/>
              <a:t>Ρήματα επιθυμίας (π.χ. </a:t>
            </a:r>
            <a:r>
              <a:rPr lang="el-GR" sz="2400" i="1" dirty="0"/>
              <a:t>θέλω να γραφτώ στο σχολείο, να μάθω ελληνικά</a:t>
            </a:r>
            <a:r>
              <a:rPr lang="el-GR" sz="2400" dirty="0"/>
              <a:t>) ή/και γνώσης (π.χ. να μάθω τη γλώσσα) με υποκείμενα τους/τις μετανάστες/</a:t>
            </a:r>
            <a:r>
              <a:rPr lang="el-GR" sz="2400" dirty="0" err="1"/>
              <a:t>τριες</a:t>
            </a:r>
            <a:r>
              <a:rPr lang="el-GR" sz="2400" dirty="0"/>
              <a:t> και πρόσφυγες/</a:t>
            </a:r>
            <a:r>
              <a:rPr lang="el-GR" sz="2400" dirty="0" err="1"/>
              <a:t>ισσες</a:t>
            </a:r>
            <a:r>
              <a:rPr lang="el-GR" sz="2400" dirty="0"/>
              <a:t> και αντικείμενο την ελληνική γλώσσα ή/και τη διαδικασία εκμάθησής της.</a:t>
            </a:r>
          </a:p>
          <a:p>
            <a:pPr marL="342900" lvl="0" indent="-342900" algn="just">
              <a:spcAft>
                <a:spcPts val="800"/>
              </a:spcAft>
              <a:buClr>
                <a:schemeClr val="accent2"/>
              </a:buClr>
              <a:buFont typeface="Courier New" panose="02070309020205020404" pitchFamily="49" charset="0"/>
              <a:buChar char="o"/>
            </a:pPr>
            <a:endParaRPr lang="el-GR" sz="2400" dirty="0"/>
          </a:p>
          <a:p>
            <a:pPr marL="342900" lvl="0" indent="-342900" algn="just">
              <a:spcAft>
                <a:spcPts val="800"/>
              </a:spcAft>
              <a:buClr>
                <a:schemeClr val="accent2"/>
              </a:buClr>
              <a:buFont typeface="Courier New" panose="02070309020205020404" pitchFamily="49" charset="0"/>
              <a:buChar char="o"/>
            </a:pPr>
            <a:r>
              <a:rPr lang="el-GR" sz="2400" dirty="0"/>
              <a:t>Στοιχεία που δείχνουν θετική αξιολόγηση, μέσω των οποίων δηλώνεται εμφατικά η επιδίωξη των μεταναστών/τριών και προσφύγων/</a:t>
            </a:r>
            <a:r>
              <a:rPr lang="el-GR" sz="2400" dirty="0" err="1"/>
              <a:t>ισσών</a:t>
            </a:r>
            <a:r>
              <a:rPr lang="el-GR" sz="2400" dirty="0"/>
              <a:t> να υιοθετήσουν αφομοιωτικές πρακτικές (π.χ. </a:t>
            </a:r>
            <a:r>
              <a:rPr lang="el-GR" sz="2400" i="1" dirty="0"/>
              <a:t>να μάθω καλά, όσο καλύτερα γίνεται, μου αρέσει ο ήχος των ελληνικών λέξεων</a:t>
            </a:r>
            <a:r>
              <a:rPr lang="el-GR" sz="2400" dirty="0"/>
              <a:t>).</a:t>
            </a:r>
          </a:p>
        </p:txBody>
      </p:sp>
    </p:spTree>
    <p:extLst>
      <p:ext uri="{BB962C8B-B14F-4D97-AF65-F5344CB8AC3E}">
        <p14:creationId xmlns:p14="http://schemas.microsoft.com/office/powerpoint/2010/main" val="191186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p:txBody>
          <a:bodyPr/>
          <a:lstStyle/>
          <a:p>
            <a:r>
              <a:rPr lang="el-GR" sz="3600" b="1" dirty="0"/>
              <a:t>Εισαγωγή</a:t>
            </a:r>
          </a:p>
        </p:txBody>
      </p:sp>
      <p:sp>
        <p:nvSpPr>
          <p:cNvPr id="3" name="Θέση περιεχομένου 2"/>
          <p:cNvSpPr>
            <a:spLocks noGrp="1"/>
          </p:cNvSpPr>
          <p:nvPr>
            <p:ph idx="1"/>
          </p:nvPr>
        </p:nvSpPr>
        <p:spPr>
          <a:xfrm>
            <a:off x="191344" y="1268760"/>
            <a:ext cx="11809312" cy="558924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spcAft>
                <a:spcPts val="0"/>
              </a:spcAft>
              <a:buClr>
                <a:schemeClr val="accent2"/>
              </a:buClr>
              <a:buNone/>
              <a:defRPr/>
            </a:pPr>
            <a:endParaRPr lang="el-GR" sz="300" dirty="0"/>
          </a:p>
          <a:p>
            <a:pPr marL="169863" indent="0" algn="just" fontAlgn="auto">
              <a:spcAft>
                <a:spcPts val="0"/>
              </a:spcAft>
              <a:buClr>
                <a:schemeClr val="accent2"/>
              </a:buClr>
              <a:buNone/>
              <a:defRPr/>
            </a:pPr>
            <a:endParaRPr lang="el-GR" sz="2400" dirty="0"/>
          </a:p>
          <a:p>
            <a:pPr marL="627063" indent="-457200" algn="just" fontAlgn="auto">
              <a:spcAft>
                <a:spcPts val="0"/>
              </a:spcAft>
              <a:buClr>
                <a:schemeClr val="accent2"/>
              </a:buClr>
              <a:buFont typeface="Wingdings" panose="05000000000000000000" pitchFamily="2" charset="2"/>
              <a:buChar char="ü"/>
              <a:defRPr/>
            </a:pPr>
            <a:endParaRPr lang="el-GR" sz="500" dirty="0"/>
          </a:p>
          <a:p>
            <a:pPr marL="169863" indent="0" algn="just" fontAlgn="auto">
              <a:spcAft>
                <a:spcPts val="0"/>
              </a:spcAft>
              <a:buClr>
                <a:schemeClr val="accent2"/>
              </a:buClr>
              <a:buNone/>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n-US" sz="300" dirty="0"/>
          </a:p>
          <a:p>
            <a:pPr marL="627063" indent="-457200" algn="just" fontAlgn="auto">
              <a:spcAft>
                <a:spcPts val="0"/>
              </a:spcAft>
              <a:buClr>
                <a:schemeClr val="accent2"/>
              </a:buClr>
              <a:buFont typeface="Wingdings" panose="05000000000000000000" pitchFamily="2" charset="2"/>
              <a:buChar char="ü"/>
              <a:defRPr/>
            </a:pPr>
            <a:endParaRPr lang="el-GR" sz="300" dirty="0"/>
          </a:p>
          <a:p>
            <a:pPr marL="627063" indent="-457200" algn="just" fontAlgn="auto">
              <a:spcAft>
                <a:spcPts val="0"/>
              </a:spcAft>
              <a:buClr>
                <a:schemeClr val="accent2"/>
              </a:buClr>
              <a:buFont typeface="Wingdings" panose="05000000000000000000" pitchFamily="2" charset="2"/>
              <a:buChar char="ü"/>
              <a:defRPr/>
            </a:pPr>
            <a:endParaRPr lang="el-GR" sz="600" dirty="0"/>
          </a:p>
          <a:p>
            <a:pPr marL="627063" indent="-457200" algn="just" fontAlgn="auto">
              <a:spcAft>
                <a:spcPts val="0"/>
              </a:spcAft>
              <a:buClr>
                <a:schemeClr val="accent2"/>
              </a:buClr>
              <a:buFont typeface="Wingdings" panose="05000000000000000000" pitchFamily="2" charset="2"/>
              <a:buChar char="ü"/>
              <a:defRPr/>
            </a:pPr>
            <a:endParaRPr lang="en-US" sz="600" dirty="0"/>
          </a:p>
          <a:p>
            <a:pPr marL="900113" indent="-363538" algn="just" fontAlgn="auto">
              <a:spcAft>
                <a:spcPts val="0"/>
              </a:spcAft>
              <a:buClr>
                <a:schemeClr val="accent2"/>
              </a:buClr>
              <a:buFont typeface="Courier New" panose="02070309020205020404" pitchFamily="49" charset="0"/>
              <a:buChar char="o"/>
              <a:defRPr/>
            </a:pPr>
            <a:r>
              <a:rPr lang="el-GR" sz="2400" dirty="0"/>
              <a:t>Αναφερόμαστε στο πρώτο ψηφιακό σώμα ελληνικών αντιρατσιστικών κειμένων για μεταναστευτικούς και προσφυγικούς πληθυσμούς που διαμορφώσαμε στη βάση συγκεκριμένων κριτηρίων.</a:t>
            </a:r>
          </a:p>
          <a:p>
            <a:pPr marL="900113" indent="-363538" algn="just" fontAlgn="auto">
              <a:spcAft>
                <a:spcPts val="0"/>
              </a:spcAft>
              <a:buClr>
                <a:schemeClr val="accent2"/>
              </a:buClr>
              <a:buFont typeface="Courier New" panose="02070309020205020404" pitchFamily="49" charset="0"/>
              <a:buChar char="o"/>
              <a:defRPr/>
            </a:pPr>
            <a:endParaRPr lang="el-GR" sz="400" dirty="0"/>
          </a:p>
          <a:p>
            <a:pPr marL="900113" indent="-363538" algn="just" fontAlgn="auto">
              <a:spcAft>
                <a:spcPts val="0"/>
              </a:spcAft>
              <a:buClr>
                <a:schemeClr val="accent2"/>
              </a:buClr>
              <a:buFont typeface="Courier New" panose="02070309020205020404" pitchFamily="49" charset="0"/>
              <a:buChar char="o"/>
              <a:defRPr/>
            </a:pPr>
            <a:r>
              <a:rPr lang="el-GR" sz="2400" dirty="0"/>
              <a:t>Μιλάμε για τον στόχο της εργαλειοθήκης και εξηγούμε τη χρήση των εργαλείων της.</a:t>
            </a:r>
          </a:p>
          <a:p>
            <a:pPr marL="900113" indent="-363538" algn="just" fontAlgn="auto">
              <a:spcAft>
                <a:spcPts val="0"/>
              </a:spcAft>
              <a:buClr>
                <a:schemeClr val="accent2"/>
              </a:buClr>
              <a:buFont typeface="Courier New" panose="02070309020205020404" pitchFamily="49" charset="0"/>
              <a:buChar char="o"/>
              <a:defRPr/>
            </a:pPr>
            <a:endParaRPr lang="en-US" sz="400" dirty="0"/>
          </a:p>
          <a:p>
            <a:pPr marL="900113" indent="-363538" algn="just" fontAlgn="auto">
              <a:spcAft>
                <a:spcPts val="0"/>
              </a:spcAft>
              <a:buClr>
                <a:schemeClr val="accent2"/>
              </a:buClr>
              <a:buFont typeface="Courier New" panose="02070309020205020404" pitchFamily="49" charset="0"/>
              <a:buChar char="o"/>
              <a:defRPr/>
            </a:pPr>
            <a:r>
              <a:rPr lang="el-GR" sz="2400" dirty="0"/>
              <a:t>Αναφερόμαστε στο </a:t>
            </a:r>
            <a:r>
              <a:rPr lang="en-US" sz="2400" dirty="0"/>
              <a:t>W</a:t>
            </a:r>
            <a:r>
              <a:rPr lang="el-GR" sz="2400" dirty="0" err="1"/>
              <a:t>iki</a:t>
            </a:r>
            <a:r>
              <a:rPr lang="el-GR" sz="2400" dirty="0"/>
              <a:t>-TRACE, όπου είναι διαθέσιμα η εργαλειοθήκη και το </a:t>
            </a:r>
            <a:r>
              <a:rPr lang="el-GR" sz="2400" dirty="0" err="1"/>
              <a:t>επισημειωμένο</a:t>
            </a:r>
            <a:r>
              <a:rPr lang="el-GR" sz="2400" dirty="0"/>
              <a:t> σώμα ελληνικών αντιρατσιστικών κειμένων. </a:t>
            </a:r>
          </a:p>
          <a:p>
            <a:pPr marL="900113" indent="-363538" algn="just" fontAlgn="auto">
              <a:spcAft>
                <a:spcPts val="0"/>
              </a:spcAft>
              <a:buClr>
                <a:schemeClr val="accent2"/>
              </a:buClr>
              <a:buFont typeface="Courier New" panose="02070309020205020404" pitchFamily="49" charset="0"/>
              <a:buChar char="o"/>
              <a:defRPr/>
            </a:pPr>
            <a:endParaRPr lang="el-GR" sz="300" dirty="0"/>
          </a:p>
          <a:p>
            <a:pPr marL="900113" indent="-363538" fontAlgn="auto">
              <a:spcAft>
                <a:spcPts val="0"/>
              </a:spcAft>
              <a:buClr>
                <a:schemeClr val="accent2"/>
              </a:buClr>
              <a:buFont typeface="Courier New" panose="02070309020205020404" pitchFamily="49" charset="0"/>
              <a:buChar char="o"/>
              <a:defRPr/>
            </a:pPr>
            <a:r>
              <a:rPr lang="el-GR" sz="2400" dirty="0"/>
              <a:t>Συζητούμε τον επιστημονικό και κοινωνικό αντίκτυπο του </a:t>
            </a:r>
            <a:r>
              <a:rPr lang="en-US" sz="2400" dirty="0"/>
              <a:t>Wiki-TRACE.</a:t>
            </a:r>
            <a:endParaRPr lang="el-GR" sz="2400" dirty="0"/>
          </a:p>
          <a:p>
            <a:pPr marL="0" indent="0" fontAlgn="auto">
              <a:spcAft>
                <a:spcPts val="0"/>
              </a:spcAft>
              <a:buClr>
                <a:schemeClr val="accent2"/>
              </a:buClr>
              <a:buNone/>
              <a:defRPr/>
            </a:pPr>
            <a:r>
              <a:rPr lang="el-GR" dirty="0"/>
              <a:t> </a:t>
            </a:r>
          </a:p>
          <a:p>
            <a:pPr marL="457200" indent="-457200" fontAlgn="auto">
              <a:spcAft>
                <a:spcPts val="0"/>
              </a:spcAft>
              <a:buClr>
                <a:schemeClr val="accent2"/>
              </a:buClr>
              <a:buFont typeface="Wingdings" panose="05000000000000000000" pitchFamily="2" charset="2"/>
              <a:buChar char="ü"/>
              <a:defRPr/>
            </a:pPr>
            <a:endParaRPr lang="el-GR" sz="2400" dirty="0"/>
          </a:p>
          <a:p>
            <a:pPr marL="457200" indent="-457200" fontAlgn="auto">
              <a:spcAft>
                <a:spcPts val="0"/>
              </a:spcAft>
              <a:buClr>
                <a:schemeClr val="accent2"/>
              </a:buClr>
              <a:buFont typeface="Wingdings" panose="05000000000000000000" pitchFamily="2" charset="2"/>
              <a:buChar char="ü"/>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a:p>
            <a:pPr marL="989013" indent="-450850" fontAlgn="auto">
              <a:spcAft>
                <a:spcPts val="0"/>
              </a:spcAft>
              <a:buClr>
                <a:schemeClr val="accent2"/>
              </a:buClr>
              <a:buFont typeface="Courier New" panose="02070309020205020404" pitchFamily="49" charset="0"/>
              <a:buChar char="o"/>
              <a:defRPr/>
            </a:pPr>
            <a:endParaRPr lang="el-GR" dirty="0"/>
          </a:p>
        </p:txBody>
      </p:sp>
      <p:sp>
        <p:nvSpPr>
          <p:cNvPr id="2" name="Οβάλ 1">
            <a:extLst>
              <a:ext uri="{FF2B5EF4-FFF2-40B4-BE49-F238E27FC236}">
                <a16:creationId xmlns:a16="http://schemas.microsoft.com/office/drawing/2014/main" id="{C4CAE383-4E92-B26D-F217-C6084BFD37FC}"/>
              </a:ext>
            </a:extLst>
          </p:cNvPr>
          <p:cNvSpPr/>
          <p:nvPr/>
        </p:nvSpPr>
        <p:spPr>
          <a:xfrm>
            <a:off x="1396027" y="1930523"/>
            <a:ext cx="9399946" cy="108012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0" algn="just" fontAlgn="auto">
              <a:spcAft>
                <a:spcPts val="0"/>
              </a:spcAft>
              <a:buClr>
                <a:schemeClr val="accent2"/>
              </a:buClr>
              <a:buNone/>
              <a:defRPr/>
            </a:pPr>
            <a:r>
              <a:rPr lang="el-GR" sz="2400">
                <a:solidFill>
                  <a:schemeClr val="tx1"/>
                </a:solidFill>
              </a:rPr>
              <a:t>Παρουσιάζουμε την εργαλειοθήκη </a:t>
            </a:r>
            <a:r>
              <a:rPr lang="en-US" sz="2400">
                <a:solidFill>
                  <a:schemeClr val="tx1"/>
                </a:solidFill>
              </a:rPr>
              <a:t>TRACE, </a:t>
            </a:r>
            <a:r>
              <a:rPr lang="el-GR" sz="2400">
                <a:solidFill>
                  <a:schemeClr val="tx1"/>
                </a:solidFill>
              </a:rPr>
              <a:t>ένα σύνολο εργαλείων για την ανίχνευση του ρατσισμού σε αντιρατσιστικά κείμενα</a:t>
            </a:r>
            <a:endParaRPr lang="el-GR" sz="3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5" name="Εικόνα 4">
            <a:extLst>
              <a:ext uri="{FF2B5EF4-FFF2-40B4-BE49-F238E27FC236}">
                <a16:creationId xmlns:a16="http://schemas.microsoft.com/office/drawing/2014/main" id="{ACAE3F8A-F0E5-B817-8922-AFA30B2B94CC}"/>
              </a:ext>
            </a:extLst>
          </p:cNvPr>
          <p:cNvPicPr>
            <a:picLocks noChangeAspect="1"/>
          </p:cNvPicPr>
          <p:nvPr/>
        </p:nvPicPr>
        <p:blipFill>
          <a:blip r:embed="rId3"/>
          <a:stretch>
            <a:fillRect/>
          </a:stretch>
        </p:blipFill>
        <p:spPr>
          <a:xfrm>
            <a:off x="1775520" y="2622024"/>
            <a:ext cx="8640960" cy="2895208"/>
          </a:xfrm>
          <a:prstGeom prst="rect">
            <a:avLst/>
          </a:prstGeom>
        </p:spPr>
      </p:pic>
      <p:sp>
        <p:nvSpPr>
          <p:cNvPr id="6" name="Οβάλ 5">
            <a:extLst>
              <a:ext uri="{FF2B5EF4-FFF2-40B4-BE49-F238E27FC236}">
                <a16:creationId xmlns:a16="http://schemas.microsoft.com/office/drawing/2014/main" id="{6B451145-F71A-6B18-7F20-E84D70755209}"/>
              </a:ext>
            </a:extLst>
          </p:cNvPr>
          <p:cNvSpPr/>
          <p:nvPr/>
        </p:nvSpPr>
        <p:spPr>
          <a:xfrm>
            <a:off x="2207568" y="2711534"/>
            <a:ext cx="7704856"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589E9BAC-FFB6-63FC-9292-48671D08AAD0}"/>
              </a:ext>
            </a:extLst>
          </p:cNvPr>
          <p:cNvSpPr/>
          <p:nvPr/>
        </p:nvSpPr>
        <p:spPr>
          <a:xfrm>
            <a:off x="1919536" y="3162662"/>
            <a:ext cx="7704856"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a:extLst>
              <a:ext uri="{FF2B5EF4-FFF2-40B4-BE49-F238E27FC236}">
                <a16:creationId xmlns:a16="http://schemas.microsoft.com/office/drawing/2014/main" id="{FC9198B2-45D6-2C33-1EB2-2FE098C08B4D}"/>
              </a:ext>
            </a:extLst>
          </p:cNvPr>
          <p:cNvCxnSpPr/>
          <p:nvPr/>
        </p:nvCxnSpPr>
        <p:spPr>
          <a:xfrm flipH="1">
            <a:off x="1271464" y="3426606"/>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D4D7E3-7D7E-18C4-91D2-A27BBF49C1F0}"/>
              </a:ext>
            </a:extLst>
          </p:cNvPr>
          <p:cNvSpPr txBox="1"/>
          <p:nvPr/>
        </p:nvSpPr>
        <p:spPr>
          <a:xfrm>
            <a:off x="0" y="3921122"/>
            <a:ext cx="1919536" cy="2031325"/>
          </a:xfrm>
          <a:prstGeom prst="rect">
            <a:avLst/>
          </a:prstGeom>
          <a:noFill/>
        </p:spPr>
        <p:txBody>
          <a:bodyPr wrap="square" rtlCol="0">
            <a:spAutoFit/>
          </a:bodyPr>
          <a:lstStyle/>
          <a:p>
            <a:r>
              <a:rPr lang="el-GR" b="1" dirty="0"/>
              <a:t>Ουσιαστικά που δηλώνουν τη διαδικασία εκμάθησης της ελληνικής ή άλλης ισχυρής γλώσσας</a:t>
            </a:r>
          </a:p>
        </p:txBody>
      </p:sp>
    </p:spTree>
    <p:extLst>
      <p:ext uri="{BB962C8B-B14F-4D97-AF65-F5344CB8AC3E}">
        <p14:creationId xmlns:p14="http://schemas.microsoft.com/office/powerpoint/2010/main" val="10115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800" b="1">
                <a:solidFill>
                  <a:schemeClr val="bg1"/>
                </a:solidFill>
              </a:rPr>
              <a:t>Αφομοίωση: </a:t>
            </a:r>
            <a:r>
              <a:rPr lang="el-GR" sz="2800" b="1" i="1">
                <a:solidFill>
                  <a:schemeClr val="bg1"/>
                </a:solidFill>
              </a:rPr>
              <a:t>Ισχυρή αφομοίωση</a:t>
            </a:r>
            <a:endParaRPr lang="el-GR" sz="2800" b="1" i="1" dirty="0">
              <a:solidFill>
                <a:schemeClr val="bg1"/>
              </a:solidFill>
            </a:endParaRPr>
          </a:p>
        </p:txBody>
      </p:sp>
      <p:pic>
        <p:nvPicPr>
          <p:cNvPr id="5" name="Εικόνα 4">
            <a:extLst>
              <a:ext uri="{FF2B5EF4-FFF2-40B4-BE49-F238E27FC236}">
                <a16:creationId xmlns:a16="http://schemas.microsoft.com/office/drawing/2014/main" id="{1774CA7D-70E8-0204-F982-CA57C1EDFE69}"/>
              </a:ext>
            </a:extLst>
          </p:cNvPr>
          <p:cNvPicPr>
            <a:picLocks noChangeAspect="1"/>
          </p:cNvPicPr>
          <p:nvPr/>
        </p:nvPicPr>
        <p:blipFill>
          <a:blip r:embed="rId3"/>
          <a:stretch>
            <a:fillRect/>
          </a:stretch>
        </p:blipFill>
        <p:spPr>
          <a:xfrm>
            <a:off x="-156356" y="2741046"/>
            <a:ext cx="10632504" cy="4205848"/>
          </a:xfrm>
          <a:prstGeom prst="rect">
            <a:avLst/>
          </a:prstGeom>
        </p:spPr>
      </p:pic>
      <p:sp>
        <p:nvSpPr>
          <p:cNvPr id="6" name="Οβάλ 5">
            <a:extLst>
              <a:ext uri="{FF2B5EF4-FFF2-40B4-BE49-F238E27FC236}">
                <a16:creationId xmlns:a16="http://schemas.microsoft.com/office/drawing/2014/main" id="{57B9BA6B-267C-D102-F196-5DA0ECF932C4}"/>
              </a:ext>
            </a:extLst>
          </p:cNvPr>
          <p:cNvSpPr/>
          <p:nvPr/>
        </p:nvSpPr>
        <p:spPr>
          <a:xfrm>
            <a:off x="1303612" y="4532657"/>
            <a:ext cx="3703098" cy="3113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a:extLst>
              <a:ext uri="{FF2B5EF4-FFF2-40B4-BE49-F238E27FC236}">
                <a16:creationId xmlns:a16="http://schemas.microsoft.com/office/drawing/2014/main" id="{360BF45B-1588-1921-6457-F11A02853064}"/>
              </a:ext>
            </a:extLst>
          </p:cNvPr>
          <p:cNvSpPr/>
          <p:nvPr/>
        </p:nvSpPr>
        <p:spPr>
          <a:xfrm>
            <a:off x="5006710" y="4790041"/>
            <a:ext cx="4299757" cy="3652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B385B50E-3439-B57E-2C7B-0EB9DBCA2041}"/>
              </a:ext>
            </a:extLst>
          </p:cNvPr>
          <p:cNvSpPr/>
          <p:nvPr/>
        </p:nvSpPr>
        <p:spPr>
          <a:xfrm>
            <a:off x="758380" y="5133911"/>
            <a:ext cx="8264152" cy="3113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924C51CE-B9FA-DA28-1521-9E87AE9B3D64}"/>
              </a:ext>
            </a:extLst>
          </p:cNvPr>
          <p:cNvSpPr/>
          <p:nvPr/>
        </p:nvSpPr>
        <p:spPr>
          <a:xfrm>
            <a:off x="2351584" y="4848202"/>
            <a:ext cx="2808312" cy="2531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ύγραμμο βέλος σύνδεσης 14">
            <a:extLst>
              <a:ext uri="{FF2B5EF4-FFF2-40B4-BE49-F238E27FC236}">
                <a16:creationId xmlns:a16="http://schemas.microsoft.com/office/drawing/2014/main" id="{3B25580B-C287-D969-2EAB-3C0A26188087}"/>
              </a:ext>
            </a:extLst>
          </p:cNvPr>
          <p:cNvCxnSpPr>
            <a:cxnSpLocks/>
          </p:cNvCxnSpPr>
          <p:nvPr/>
        </p:nvCxnSpPr>
        <p:spPr>
          <a:xfrm flipV="1">
            <a:off x="4143400" y="3784698"/>
            <a:ext cx="5391257" cy="1219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1F07EEB-E9BE-B540-95AA-16D3A69947AA}"/>
              </a:ext>
            </a:extLst>
          </p:cNvPr>
          <p:cNvSpPr txBox="1"/>
          <p:nvPr/>
        </p:nvSpPr>
        <p:spPr>
          <a:xfrm>
            <a:off x="9534657" y="2139073"/>
            <a:ext cx="2565040" cy="2431435"/>
          </a:xfrm>
          <a:prstGeom prst="rect">
            <a:avLst/>
          </a:prstGeom>
          <a:noFill/>
        </p:spPr>
        <p:txBody>
          <a:bodyPr wrap="square" rtlCol="0">
            <a:spAutoFit/>
          </a:bodyPr>
          <a:lstStyle/>
          <a:p>
            <a:r>
              <a:rPr lang="el-GR" sz="1900" b="1" dirty="0">
                <a:latin typeface="+mn-lt"/>
              </a:rPr>
              <a:t>Ρήματα γνώσης με υποκείμενο τους/τις μετανάστες/</a:t>
            </a:r>
            <a:r>
              <a:rPr lang="el-GR" sz="1900" b="1" dirty="0" err="1">
                <a:latin typeface="+mn-lt"/>
              </a:rPr>
              <a:t>τριες</a:t>
            </a:r>
            <a:r>
              <a:rPr lang="el-GR" sz="1900" b="1" dirty="0">
                <a:latin typeface="+mn-lt"/>
              </a:rPr>
              <a:t> και πρόσφυγες/</a:t>
            </a:r>
            <a:r>
              <a:rPr lang="el-GR" sz="1900" b="1" dirty="0" err="1">
                <a:latin typeface="+mn-lt"/>
              </a:rPr>
              <a:t>ισσες</a:t>
            </a:r>
            <a:r>
              <a:rPr lang="el-GR" sz="1900" b="1" dirty="0">
                <a:latin typeface="+mn-lt"/>
              </a:rPr>
              <a:t> </a:t>
            </a:r>
            <a:r>
              <a:rPr lang="el-GR" sz="1900" b="1">
                <a:latin typeface="+mn-lt"/>
              </a:rPr>
              <a:t>και αντικείμενο </a:t>
            </a:r>
            <a:r>
              <a:rPr lang="el-GR" sz="1900" b="1" dirty="0">
                <a:latin typeface="+mn-lt"/>
              </a:rPr>
              <a:t>την ελληνική γλώσσα</a:t>
            </a:r>
          </a:p>
        </p:txBody>
      </p:sp>
      <p:sp>
        <p:nvSpPr>
          <p:cNvPr id="3" name="Οβάλ 2">
            <a:extLst>
              <a:ext uri="{FF2B5EF4-FFF2-40B4-BE49-F238E27FC236}">
                <a16:creationId xmlns:a16="http://schemas.microsoft.com/office/drawing/2014/main" id="{CCD2913F-C168-E6DA-3F90-67EBA68A501D}"/>
              </a:ext>
            </a:extLst>
          </p:cNvPr>
          <p:cNvSpPr/>
          <p:nvPr/>
        </p:nvSpPr>
        <p:spPr>
          <a:xfrm>
            <a:off x="5319434" y="4329482"/>
            <a:ext cx="3703098" cy="3113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8824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6"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19200"/>
            <a:ext cx="11391056" cy="648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109728" indent="0" algn="just" fontAlgn="auto">
              <a:spcAft>
                <a:spcPts val="0"/>
              </a:spcAft>
              <a:buClr>
                <a:schemeClr val="accent2"/>
              </a:buClr>
              <a:buNone/>
              <a:defRPr/>
            </a:pPr>
            <a:r>
              <a:rPr lang="el-GR" sz="2400" b="1" i="1">
                <a:solidFill>
                  <a:schemeClr val="bg1"/>
                </a:solidFill>
              </a:rPr>
              <a:t>Συνεμφανίσεις υποκατηγοριών ρατσισμού (διάκρισης και αφομοίωσης)</a:t>
            </a:r>
            <a:endParaRPr lang="el-GR" sz="2400" b="1" i="1" dirty="0">
              <a:solidFill>
                <a:schemeClr val="bg1"/>
              </a:solidFill>
            </a:endParaRPr>
          </a:p>
        </p:txBody>
      </p:sp>
      <p:pic>
        <p:nvPicPr>
          <p:cNvPr id="5" name="Εικόνα 4">
            <a:extLst>
              <a:ext uri="{FF2B5EF4-FFF2-40B4-BE49-F238E27FC236}">
                <a16:creationId xmlns:a16="http://schemas.microsoft.com/office/drawing/2014/main" id="{B2C2C2C7-8D81-F0D6-BF8F-0AB5393CB748}"/>
              </a:ext>
            </a:extLst>
          </p:cNvPr>
          <p:cNvPicPr>
            <a:picLocks noChangeAspect="1"/>
          </p:cNvPicPr>
          <p:nvPr/>
        </p:nvPicPr>
        <p:blipFill>
          <a:blip r:embed="rId3"/>
          <a:stretch>
            <a:fillRect/>
          </a:stretch>
        </p:blipFill>
        <p:spPr>
          <a:xfrm>
            <a:off x="513466" y="2158369"/>
            <a:ext cx="10009111" cy="3960440"/>
          </a:xfrm>
          <a:prstGeom prst="rect">
            <a:avLst/>
          </a:prstGeom>
        </p:spPr>
      </p:pic>
      <p:sp>
        <p:nvSpPr>
          <p:cNvPr id="25" name="Οβάλ 24">
            <a:extLst>
              <a:ext uri="{FF2B5EF4-FFF2-40B4-BE49-F238E27FC236}">
                <a16:creationId xmlns:a16="http://schemas.microsoft.com/office/drawing/2014/main" id="{377F22BF-0ABF-8534-16E8-77988990FD57}"/>
              </a:ext>
            </a:extLst>
          </p:cNvPr>
          <p:cNvSpPr/>
          <p:nvPr/>
        </p:nvSpPr>
        <p:spPr>
          <a:xfrm>
            <a:off x="625038" y="4560708"/>
            <a:ext cx="4102809" cy="366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βάλ 26">
            <a:extLst>
              <a:ext uri="{FF2B5EF4-FFF2-40B4-BE49-F238E27FC236}">
                <a16:creationId xmlns:a16="http://schemas.microsoft.com/office/drawing/2014/main" id="{9BB41000-26FE-79E1-4327-9E256A795D67}"/>
              </a:ext>
            </a:extLst>
          </p:cNvPr>
          <p:cNvSpPr/>
          <p:nvPr/>
        </p:nvSpPr>
        <p:spPr>
          <a:xfrm>
            <a:off x="5458592" y="4573991"/>
            <a:ext cx="4597847" cy="464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βάλ 27">
            <a:extLst>
              <a:ext uri="{FF2B5EF4-FFF2-40B4-BE49-F238E27FC236}">
                <a16:creationId xmlns:a16="http://schemas.microsoft.com/office/drawing/2014/main" id="{F61D8F63-1267-1CA8-68AF-7B6BB1DFB9A2}"/>
              </a:ext>
            </a:extLst>
          </p:cNvPr>
          <p:cNvSpPr/>
          <p:nvPr/>
        </p:nvSpPr>
        <p:spPr>
          <a:xfrm>
            <a:off x="2215883" y="4174318"/>
            <a:ext cx="5320277" cy="340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A7920C99-D583-FD25-E5C2-F01AED46A041}"/>
              </a:ext>
            </a:extLst>
          </p:cNvPr>
          <p:cNvSpPr txBox="1"/>
          <p:nvPr/>
        </p:nvSpPr>
        <p:spPr>
          <a:xfrm>
            <a:off x="10522577" y="3375715"/>
            <a:ext cx="1669423" cy="1015663"/>
          </a:xfrm>
          <a:prstGeom prst="rect">
            <a:avLst/>
          </a:prstGeom>
          <a:noFill/>
        </p:spPr>
        <p:txBody>
          <a:bodyPr wrap="square" rtlCol="0">
            <a:spAutoFit/>
          </a:bodyPr>
          <a:lstStyle/>
          <a:p>
            <a:r>
              <a:rPr lang="el-GR" sz="2000" b="1" dirty="0">
                <a:latin typeface="+mn-lt"/>
              </a:rPr>
              <a:t>Ο/η  Παθητικός/ή Άλλος/η</a:t>
            </a:r>
          </a:p>
        </p:txBody>
      </p:sp>
      <p:cxnSp>
        <p:nvCxnSpPr>
          <p:cNvPr id="42" name="Ευθύγραμμο βέλος σύνδεσης 41">
            <a:extLst>
              <a:ext uri="{FF2B5EF4-FFF2-40B4-BE49-F238E27FC236}">
                <a16:creationId xmlns:a16="http://schemas.microsoft.com/office/drawing/2014/main" id="{12C6CDED-6D47-8038-9964-AF12FC284256}"/>
              </a:ext>
            </a:extLst>
          </p:cNvPr>
          <p:cNvCxnSpPr>
            <a:cxnSpLocks/>
          </p:cNvCxnSpPr>
          <p:nvPr/>
        </p:nvCxnSpPr>
        <p:spPr>
          <a:xfrm flipV="1">
            <a:off x="8102102" y="4259709"/>
            <a:ext cx="2420475" cy="255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a:extLst>
              <a:ext uri="{FF2B5EF4-FFF2-40B4-BE49-F238E27FC236}">
                <a16:creationId xmlns:a16="http://schemas.microsoft.com/office/drawing/2014/main" id="{D0C95263-9AB7-4344-DDBE-8B6EFA9F4819}"/>
              </a:ext>
            </a:extLst>
          </p:cNvPr>
          <p:cNvCxnSpPr>
            <a:cxnSpLocks/>
          </p:cNvCxnSpPr>
          <p:nvPr/>
        </p:nvCxnSpPr>
        <p:spPr>
          <a:xfrm flipV="1">
            <a:off x="2721727" y="3580477"/>
            <a:ext cx="7716093" cy="835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F64A458-1BE5-E6DD-CDBD-E47BBEB6C89A}"/>
              </a:ext>
            </a:extLst>
          </p:cNvPr>
          <p:cNvSpPr txBox="1"/>
          <p:nvPr/>
        </p:nvSpPr>
        <p:spPr>
          <a:xfrm>
            <a:off x="10476423" y="2463562"/>
            <a:ext cx="1749709" cy="707886"/>
          </a:xfrm>
          <a:prstGeom prst="rect">
            <a:avLst/>
          </a:prstGeom>
          <a:noFill/>
        </p:spPr>
        <p:txBody>
          <a:bodyPr wrap="square" rtlCol="0">
            <a:spAutoFit/>
          </a:bodyPr>
          <a:lstStyle/>
          <a:p>
            <a:r>
              <a:rPr lang="el-GR" sz="2000" b="1" dirty="0">
                <a:latin typeface="+mn-lt"/>
              </a:rPr>
              <a:t>Ασθενής αφομοίωση</a:t>
            </a:r>
          </a:p>
        </p:txBody>
      </p:sp>
      <p:cxnSp>
        <p:nvCxnSpPr>
          <p:cNvPr id="59" name="Ευθύγραμμο βέλος σύνδεσης 58">
            <a:extLst>
              <a:ext uri="{FF2B5EF4-FFF2-40B4-BE49-F238E27FC236}">
                <a16:creationId xmlns:a16="http://schemas.microsoft.com/office/drawing/2014/main" id="{1611867A-84D1-6FB3-F206-9568F63AF283}"/>
              </a:ext>
            </a:extLst>
          </p:cNvPr>
          <p:cNvCxnSpPr>
            <a:cxnSpLocks/>
            <a:endCxn id="29" idx="1"/>
          </p:cNvCxnSpPr>
          <p:nvPr/>
        </p:nvCxnSpPr>
        <p:spPr>
          <a:xfrm flipV="1">
            <a:off x="5664154" y="3883547"/>
            <a:ext cx="4858423" cy="255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Οβάλ 11">
            <a:extLst>
              <a:ext uri="{FF2B5EF4-FFF2-40B4-BE49-F238E27FC236}">
                <a16:creationId xmlns:a16="http://schemas.microsoft.com/office/drawing/2014/main" id="{F350675D-184F-B40F-DF88-34ECEC1966BC}"/>
              </a:ext>
            </a:extLst>
          </p:cNvPr>
          <p:cNvSpPr/>
          <p:nvPr/>
        </p:nvSpPr>
        <p:spPr>
          <a:xfrm>
            <a:off x="2063552" y="2706432"/>
            <a:ext cx="6984776" cy="459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Ευθύγραμμο βέλος σύνδεσης 12">
            <a:extLst>
              <a:ext uri="{FF2B5EF4-FFF2-40B4-BE49-F238E27FC236}">
                <a16:creationId xmlns:a16="http://schemas.microsoft.com/office/drawing/2014/main" id="{81E585C6-CB3C-AD50-129A-457B2D37A19C}"/>
              </a:ext>
            </a:extLst>
          </p:cNvPr>
          <p:cNvCxnSpPr>
            <a:cxnSpLocks/>
          </p:cNvCxnSpPr>
          <p:nvPr/>
        </p:nvCxnSpPr>
        <p:spPr>
          <a:xfrm flipV="1">
            <a:off x="4223792" y="2741042"/>
            <a:ext cx="6377628" cy="21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Οβάλ 5">
            <a:extLst>
              <a:ext uri="{FF2B5EF4-FFF2-40B4-BE49-F238E27FC236}">
                <a16:creationId xmlns:a16="http://schemas.microsoft.com/office/drawing/2014/main" id="{DB317B48-C60A-C80E-1A18-AA2853441DE2}"/>
              </a:ext>
            </a:extLst>
          </p:cNvPr>
          <p:cNvSpPr/>
          <p:nvPr/>
        </p:nvSpPr>
        <p:spPr>
          <a:xfrm>
            <a:off x="653455" y="3164071"/>
            <a:ext cx="3786361" cy="459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B3D23DC2-C9E8-54A1-7DFB-A93349FE8C02}"/>
              </a:ext>
            </a:extLst>
          </p:cNvPr>
          <p:cNvSpPr/>
          <p:nvPr/>
        </p:nvSpPr>
        <p:spPr>
          <a:xfrm>
            <a:off x="514689" y="5011039"/>
            <a:ext cx="1404848" cy="464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846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28" grpId="0" animBg="1"/>
      <p:bldP spid="28" grpId="1" animBg="1"/>
      <p:bldP spid="29" grpId="0"/>
      <p:bldP spid="29" grpId="1"/>
      <p:bldP spid="56" grpId="0"/>
      <p:bldP spid="12" grpId="0" animBg="1"/>
      <p:bldP spid="6" grpId="0" animBg="1"/>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p>
        </p:txBody>
      </p:sp>
      <p:sp>
        <p:nvSpPr>
          <p:cNvPr id="4" name="Ορθογώνιο 3">
            <a:extLst>
              <a:ext uri="{FF2B5EF4-FFF2-40B4-BE49-F238E27FC236}">
                <a16:creationId xmlns:a16="http://schemas.microsoft.com/office/drawing/2014/main" id="{20F22D87-6DE7-4EAD-B0C5-F675C03A2D02}"/>
              </a:ext>
            </a:extLst>
          </p:cNvPr>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algn="just" fontAlgn="auto">
              <a:spcAft>
                <a:spcPts val="0"/>
              </a:spcAft>
              <a:buClr>
                <a:schemeClr val="accent2"/>
              </a:buClr>
              <a:buNone/>
              <a:defRPr/>
            </a:pPr>
            <a:r>
              <a:rPr lang="el-GR" b="1" dirty="0">
                <a:solidFill>
                  <a:schemeClr val="bg1"/>
                </a:solidFill>
              </a:rPr>
              <a:t>Αμιγώς αντιρατσιστικό κείμενο</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5" name="Εικόνα 4">
            <a:extLst>
              <a:ext uri="{FF2B5EF4-FFF2-40B4-BE49-F238E27FC236}">
                <a16:creationId xmlns:a16="http://schemas.microsoft.com/office/drawing/2014/main" id="{EF0856BD-31AD-1103-DD2F-961809D9266B}"/>
              </a:ext>
            </a:extLst>
          </p:cNvPr>
          <p:cNvPicPr>
            <a:picLocks noChangeAspect="1"/>
          </p:cNvPicPr>
          <p:nvPr/>
        </p:nvPicPr>
        <p:blipFill>
          <a:blip r:embed="rId3"/>
          <a:stretch>
            <a:fillRect/>
          </a:stretch>
        </p:blipFill>
        <p:spPr>
          <a:xfrm>
            <a:off x="1055440" y="2636912"/>
            <a:ext cx="9649071" cy="2880320"/>
          </a:xfrm>
          <a:prstGeom prst="rect">
            <a:avLst/>
          </a:prstGeom>
        </p:spPr>
      </p:pic>
    </p:spTree>
    <p:extLst>
      <p:ext uri="{BB962C8B-B14F-4D97-AF65-F5344CB8AC3E}">
        <p14:creationId xmlns:p14="http://schemas.microsoft.com/office/powerpoint/2010/main" val="4096636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4A5B7F-219F-E550-9EAD-70A6EBDDCEC2}"/>
              </a:ext>
            </a:extLst>
          </p:cNvPr>
          <p:cNvSpPr>
            <a:spLocks noGrp="1"/>
          </p:cNvSpPr>
          <p:nvPr>
            <p:ph type="title"/>
          </p:nvPr>
        </p:nvSpPr>
        <p:spPr/>
        <p:txBody>
          <a:bodyPr/>
          <a:lstStyle/>
          <a:p>
            <a:endParaRPr lang="el-GR"/>
          </a:p>
        </p:txBody>
      </p:sp>
      <p:sp>
        <p:nvSpPr>
          <p:cNvPr id="11" name="TextBox 10">
            <a:extLst>
              <a:ext uri="{FF2B5EF4-FFF2-40B4-BE49-F238E27FC236}">
                <a16:creationId xmlns:a16="http://schemas.microsoft.com/office/drawing/2014/main" id="{D45EB9C2-368E-1D99-6DA6-57D2E808AA33}"/>
              </a:ext>
            </a:extLst>
          </p:cNvPr>
          <p:cNvSpPr txBox="1"/>
          <p:nvPr/>
        </p:nvSpPr>
        <p:spPr>
          <a:xfrm>
            <a:off x="335360" y="1556792"/>
            <a:ext cx="11377264" cy="4801314"/>
          </a:xfrm>
          <a:prstGeom prst="rect">
            <a:avLst/>
          </a:prstGeom>
          <a:noFill/>
        </p:spPr>
        <p:txBody>
          <a:bodyPr wrap="square">
            <a:spAutoFit/>
          </a:bodyPr>
          <a:lstStyle/>
          <a:p>
            <a:r>
              <a:rPr lang="el-GR" dirty="0"/>
              <a:t>Ανοιχτή επιστολή προς τους δημοσιογράφους - Migratory Birds</a:t>
            </a:r>
          </a:p>
          <a:p>
            <a:endParaRPr lang="el-GR" dirty="0"/>
          </a:p>
          <a:p>
            <a:pPr algn="l" fontAlgn="ctr"/>
            <a:r>
              <a:rPr lang="el-GR" b="0" i="0" u="none" strike="noStrike" dirty="0">
                <a:solidFill>
                  <a:srgbClr val="818181"/>
                </a:solidFill>
                <a:effectLst/>
                <a:latin typeface="Source Sans Pro" panose="020B0604020202020204" pitchFamily="34" charset="0"/>
                <a:hlinkClick r:id="rId3"/>
              </a:rPr>
              <a:t>Μαχντιά Χοσσαϊνί</a:t>
            </a:r>
            <a:endParaRPr lang="el-GR" b="0" i="0" dirty="0">
              <a:solidFill>
                <a:srgbClr val="818181"/>
              </a:solidFill>
              <a:effectLst/>
              <a:latin typeface="Source Sans Pro" panose="020B0604020202020204" pitchFamily="34" charset="0"/>
            </a:endParaRPr>
          </a:p>
          <a:p>
            <a:pPr algn="just" fontAlgn="ctr"/>
            <a:r>
              <a:rPr lang="el-GR" b="0" i="0" dirty="0">
                <a:effectLst/>
                <a:latin typeface="Source Sans Pro" panose="020B0604020202020204" pitchFamily="34" charset="0"/>
              </a:rPr>
              <a:t>14 Μαρτίου, 2020</a:t>
            </a:r>
          </a:p>
          <a:p>
            <a:pPr algn="just"/>
            <a:r>
              <a:rPr lang="el-GR" b="0" i="0" dirty="0">
                <a:effectLst/>
                <a:latin typeface="Source Sans Pro" panose="020B0604020202020204" pitchFamily="34" charset="0"/>
              </a:rPr>
              <a:t>Χαίρετε!</a:t>
            </a:r>
          </a:p>
          <a:p>
            <a:pPr algn="just"/>
            <a:r>
              <a:rPr lang="el-GR" b="0" i="0" dirty="0">
                <a:effectLst/>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p>
          <a:p>
            <a:pPr algn="just"/>
            <a:r>
              <a:rPr lang="el-GR" b="0" i="0" dirty="0">
                <a:effectLst/>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p>
          <a:p>
            <a:pPr algn="just"/>
            <a:r>
              <a:rPr lang="el-GR" b="0" i="0" dirty="0">
                <a:effectLst/>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dirty="0"/>
          </a:p>
        </p:txBody>
      </p:sp>
      <p:sp>
        <p:nvSpPr>
          <p:cNvPr id="12" name="Ορθογώνιο 11">
            <a:extLst>
              <a:ext uri="{FF2B5EF4-FFF2-40B4-BE49-F238E27FC236}">
                <a16:creationId xmlns:a16="http://schemas.microsoft.com/office/drawing/2014/main" id="{3EF7C9B2-59D7-02DE-4C17-49D2170A132F}"/>
              </a:ext>
            </a:extLst>
          </p:cNvPr>
          <p:cNvSpPr/>
          <p:nvPr/>
        </p:nvSpPr>
        <p:spPr>
          <a:xfrm>
            <a:off x="335360" y="5143288"/>
            <a:ext cx="11305256" cy="128922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22215A46-0955-C674-A455-EF16CF918FB3}"/>
              </a:ext>
            </a:extLst>
          </p:cNvPr>
          <p:cNvSpPr/>
          <p:nvPr/>
        </p:nvSpPr>
        <p:spPr>
          <a:xfrm>
            <a:off x="7104112" y="4868028"/>
            <a:ext cx="4536504" cy="27649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786DB0E5-DA17-01E1-5B23-2467FC756C0A}"/>
              </a:ext>
            </a:extLst>
          </p:cNvPr>
          <p:cNvSpPr/>
          <p:nvPr/>
        </p:nvSpPr>
        <p:spPr>
          <a:xfrm>
            <a:off x="834009" y="6254415"/>
            <a:ext cx="10379966" cy="27649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Αμφισβήτηση της αναπαράστασης του/της άλλου/άλλης ως προβλήματος</a:t>
            </a:r>
          </a:p>
        </p:txBody>
      </p:sp>
    </p:spTree>
    <p:extLst>
      <p:ext uri="{BB962C8B-B14F-4D97-AF65-F5344CB8AC3E}">
        <p14:creationId xmlns:p14="http://schemas.microsoft.com/office/powerpoint/2010/main" val="42070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5A0F4-4B85-FB60-7A03-68A7936496F7}"/>
              </a:ext>
            </a:extLst>
          </p:cNvPr>
          <p:cNvSpPr>
            <a:spLocks noGrp="1"/>
          </p:cNvSpPr>
          <p:nvPr>
            <p:ph type="title"/>
          </p:nvPr>
        </p:nvSpPr>
        <p:spPr/>
        <p:txBody>
          <a:bodyPr/>
          <a:lstStyle/>
          <a:p>
            <a:endParaRPr lang="el-GR"/>
          </a:p>
        </p:txBody>
      </p:sp>
      <p:sp>
        <p:nvSpPr>
          <p:cNvPr id="4" name="TextBox 3">
            <a:extLst>
              <a:ext uri="{FF2B5EF4-FFF2-40B4-BE49-F238E27FC236}">
                <a16:creationId xmlns:a16="http://schemas.microsoft.com/office/drawing/2014/main" id="{629E31A0-151E-564D-90D0-35DBDF544A35}"/>
              </a:ext>
            </a:extLst>
          </p:cNvPr>
          <p:cNvSpPr txBox="1"/>
          <p:nvPr/>
        </p:nvSpPr>
        <p:spPr>
          <a:xfrm>
            <a:off x="153752" y="1844824"/>
            <a:ext cx="11881320" cy="4247317"/>
          </a:xfrm>
          <a:prstGeom prst="rect">
            <a:avLst/>
          </a:prstGeom>
          <a:noFill/>
        </p:spPr>
        <p:txBody>
          <a:bodyPr wrap="square">
            <a:spAutoFit/>
          </a:bodyPr>
          <a:lstStyle/>
          <a:p>
            <a:pPr algn="l"/>
            <a:r>
              <a:rPr lang="el-GR" b="0" i="0" dirty="0">
                <a:effectLst/>
                <a:latin typeface="Source Sans Pro" panose="020B0604020202020204" pitchFamily="34" charset="0"/>
              </a:rPr>
              <a:t>Και μια ακόμα ερώτηση: Γιατί πολλοί δημοσιογράφοι παρουσιάζετε τους πρόσφυγες σαν καταπιεσμένα, ταλαιπωρημένα και αβοήθητα άτομα;  Ως ένα βαθμό αυτή η περιγραφή είναι αποδεκτή. Αλλά όχι και να τη βλέπουμε καθημερινά! Είναι κάποια επίκληση στο συναίσθημα; Αν είναι για αυτό, τότε ως πρόσφυγας σας λέω ότι δεν χρειαζόμαστε οίκτο, αλλά κατανόηση.</a:t>
            </a:r>
          </a:p>
          <a:p>
            <a:pPr algn="l"/>
            <a:r>
              <a:rPr lang="el-GR" b="0" i="0" dirty="0">
                <a:effectLst/>
                <a:latin typeface="Source Sans Pro" panose="020B0604020202020204" pitchFamily="34" charset="0"/>
              </a:rPr>
              <a:t>Ο κόσμος έχει ανάγκη να μάθει την αλήθεια. Θα σας δώσω ένα παράδειγμα που είδα μπροστά στα μάτια μου: Μια γυναίκα με μαντήλα καθόταν στη γωνία του camp και είχε αγκαλιάσει τα γόνατά της. Ένας φωτορεπόρτερ θεώρησε ότι αυτή η εικόνα εξηγούσε πολύ καλά την κατάσταση των προσφύγων. Είδε από την οπτική του γωνία ότι η γυναίκα είχε σκύψει στα γόνατά της και έκλαιγε – μια εικόνα που θα επηρέαζε κάθε θεατή. Εγώ πήγα πιο κοντά και είδα μια άλλη εικόνα. Είδα το χαμογελαστό πρόσωπο της γυναίκας. Πράγματι είχε σκύψει, στην οθόνη του κινητού της για να φιλήσει το πρόσωπο του παιδιού της και να του δώσει τα καλά νέα ότι την επόμενη εβδομάδα θα ήταν πάλι μαζί. Σκέφτηκα «μακάρι να τραβούσε και μια φωτογραφία από μπροστά!». Η πρώτη εικόνα δεν είχε κανένα μήνυμα, παρά μόνο την κούραση και την εξάντληση. Όμως η δεύτερη εικόνα είχε ένα πολύ αισιόδοξο μήνυμα. </a:t>
            </a:r>
          </a:p>
          <a:p>
            <a:pPr algn="l"/>
            <a:r>
              <a:rPr lang="el-GR" b="0" i="0" dirty="0">
                <a:effectLst/>
                <a:latin typeface="Source Sans Pro" panose="020B0604020202020204" pitchFamily="34" charset="0"/>
              </a:rPr>
              <a:t>Ελάτε πιο κοντά και θα δείτε καλύτερα την πραγματικότητα! Αν ο φωτογράφος ερχόταν λίγο πιο κοντά, θα μπορούσε να καταγράψει τα χαρούμενα μάτια της και το φιλί που έστελνε η μητέρα στο παιδί, στην οθόνη του κινητού. Ο κόσμος μάς γνωρίζει μέσα από το φακό της φωτογραφικής σας μηχανής και μέσα από κάθε λέξη των άρθρων σας. </a:t>
            </a:r>
            <a:endParaRPr lang="el-GR" dirty="0"/>
          </a:p>
        </p:txBody>
      </p:sp>
      <p:sp>
        <p:nvSpPr>
          <p:cNvPr id="5" name="Ορθογώνιο 4">
            <a:extLst>
              <a:ext uri="{FF2B5EF4-FFF2-40B4-BE49-F238E27FC236}">
                <a16:creationId xmlns:a16="http://schemas.microsoft.com/office/drawing/2014/main" id="{467ABE3B-6B57-01A8-35D6-85F575528AE6}"/>
              </a:ext>
            </a:extLst>
          </p:cNvPr>
          <p:cNvSpPr/>
          <p:nvPr/>
        </p:nvSpPr>
        <p:spPr>
          <a:xfrm>
            <a:off x="173097" y="1873672"/>
            <a:ext cx="11861975" cy="111979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8F251F28-8501-E075-D533-EBE667483351}"/>
              </a:ext>
            </a:extLst>
          </p:cNvPr>
          <p:cNvSpPr/>
          <p:nvPr/>
        </p:nvSpPr>
        <p:spPr>
          <a:xfrm>
            <a:off x="1522414" y="2852936"/>
            <a:ext cx="10379966" cy="88776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Αμφισβήτηση της αναπαράστασης του/της άλλου/άλλης ως παθητικού/</a:t>
            </a:r>
            <a:r>
              <a:rPr lang="el-GR" sz="2000" b="1" dirty="0" err="1"/>
              <a:t>ής</a:t>
            </a:r>
            <a:r>
              <a:rPr lang="el-GR" sz="2000" b="1" dirty="0"/>
              <a:t> (αδρανούς, </a:t>
            </a:r>
            <a:r>
              <a:rPr lang="el-GR" sz="2000" b="1" dirty="0" err="1"/>
              <a:t>θυματοποιημένου</a:t>
            </a:r>
            <a:r>
              <a:rPr lang="el-GR" sz="2000" b="1" dirty="0"/>
              <a:t>/ης, αποδέκτη/</a:t>
            </a:r>
            <a:r>
              <a:rPr lang="el-GR" sz="2000" b="1" dirty="0" err="1"/>
              <a:t>τρια</a:t>
            </a:r>
            <a:r>
              <a:rPr lang="el-GR" sz="2000" b="1" dirty="0"/>
              <a:t> βοήθειας)</a:t>
            </a:r>
          </a:p>
        </p:txBody>
      </p:sp>
    </p:spTree>
    <p:extLst>
      <p:ext uri="{BB962C8B-B14F-4D97-AF65-F5344CB8AC3E}">
        <p14:creationId xmlns:p14="http://schemas.microsoft.com/office/powerpoint/2010/main" val="1468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1344" y="620688"/>
            <a:ext cx="11391056" cy="648000"/>
          </a:xfrm>
        </p:spPr>
        <p:txBody>
          <a:bodyPr>
            <a:noAutofit/>
          </a:bodyPr>
          <a:lstStyle/>
          <a:p>
            <a:pPr fontAlgn="auto">
              <a:spcAft>
                <a:spcPts val="0"/>
              </a:spcAft>
              <a:defRPr/>
            </a:pPr>
            <a:r>
              <a:rPr lang="en-US" b="1" dirty="0"/>
              <a:t>Wiki-TRACE:</a:t>
            </a:r>
            <a:r>
              <a:rPr lang="el-GR" b="1" dirty="0"/>
              <a:t> Ψηφιακή βάση δεδομένων</a:t>
            </a:r>
          </a:p>
        </p:txBody>
      </p:sp>
      <p:sp>
        <p:nvSpPr>
          <p:cNvPr id="5" name="Θέση περιεχομένου 4">
            <a:extLst>
              <a:ext uri="{FF2B5EF4-FFF2-40B4-BE49-F238E27FC236}">
                <a16:creationId xmlns:a16="http://schemas.microsoft.com/office/drawing/2014/main" id="{2EE32420-2637-44E8-A053-FC5E695C802A}"/>
              </a:ext>
            </a:extLst>
          </p:cNvPr>
          <p:cNvSpPr>
            <a:spLocks noGrp="1"/>
          </p:cNvSpPr>
          <p:nvPr>
            <p:ph idx="1"/>
          </p:nvPr>
        </p:nvSpPr>
        <p:spPr/>
        <p:txBody>
          <a:bodyPr/>
          <a:lstStyle/>
          <a:p>
            <a:pPr marL="365760" indent="-256032" algn="just" fontAlgn="auto">
              <a:spcAft>
                <a:spcPts val="0"/>
              </a:spcAft>
              <a:buClr>
                <a:schemeClr val="accent2"/>
              </a:buClr>
              <a:buFont typeface="Wingdings" panose="05000000000000000000" pitchFamily="2" charset="2"/>
              <a:buChar char="§"/>
              <a:defRPr/>
            </a:pPr>
            <a:endParaRPr lang="el-GR" sz="2400" dirty="0"/>
          </a:p>
          <a:p>
            <a:pPr marL="365760" indent="-256032" algn="just" fontAlgn="auto">
              <a:spcAft>
                <a:spcPts val="0"/>
              </a:spcAft>
              <a:buClr>
                <a:schemeClr val="accent2"/>
              </a:buClr>
              <a:buFont typeface="Wingdings" panose="05000000000000000000" pitchFamily="2" charset="2"/>
              <a:buChar char="§"/>
              <a:defRPr/>
            </a:pPr>
            <a:r>
              <a:rPr lang="el-GR" sz="2400" dirty="0"/>
              <a:t>Εφαρμογή εργαλείων σε κάθε κείμενο του ψηφιακού σώματος αντιρατσιστικών κειμένων: </a:t>
            </a:r>
            <a:r>
              <a:rPr lang="el-GR" sz="2400" b="1" dirty="0"/>
              <a:t>επισημείωση</a:t>
            </a:r>
            <a:r>
              <a:rPr lang="el-GR" sz="2400" dirty="0"/>
              <a:t> κειμένων βάσει των υποκατηγοριών ρατσισμού που περιλαμβάνονται στην εργαλειοθήκη.</a:t>
            </a:r>
          </a:p>
          <a:p>
            <a:pPr marL="365760" indent="-256032" algn="just" fontAlgn="auto">
              <a:spcAft>
                <a:spcPts val="0"/>
              </a:spcAft>
              <a:buClr>
                <a:schemeClr val="accent2"/>
              </a:buClr>
              <a:buFont typeface="Wingdings" panose="05000000000000000000" pitchFamily="2" charset="2"/>
              <a:buChar char="§"/>
              <a:defRPr/>
            </a:pPr>
            <a:endParaRPr lang="el-GR" sz="2400" dirty="0"/>
          </a:p>
          <a:p>
            <a:pPr marL="365760" indent="-256032" fontAlgn="auto">
              <a:spcAft>
                <a:spcPts val="0"/>
              </a:spcAft>
              <a:buClr>
                <a:schemeClr val="accent2"/>
              </a:buClr>
              <a:buFont typeface="Wingdings" panose="05000000000000000000" pitchFamily="2" charset="2"/>
              <a:buChar char="§"/>
              <a:defRPr/>
            </a:pPr>
            <a:r>
              <a:rPr lang="el-GR" sz="2400" dirty="0"/>
              <a:t>Το σώμα των 830 αντιρατσιστικών κειμένων διακρίνεται σε  δύο </a:t>
            </a:r>
            <a:r>
              <a:rPr lang="el-GR" sz="2400" dirty="0" err="1"/>
              <a:t>υπο</a:t>
            </a:r>
            <a:r>
              <a:rPr lang="el-GR" sz="2400" dirty="0"/>
              <a:t>-σώματα:</a:t>
            </a:r>
          </a:p>
          <a:p>
            <a:pPr marL="901700" indent="-457200" fontAlgn="auto">
              <a:spcAft>
                <a:spcPts val="0"/>
              </a:spcAft>
              <a:buClr>
                <a:schemeClr val="accent2"/>
              </a:buClr>
              <a:buFont typeface="Courier New" panose="02070309020205020404" pitchFamily="49" charset="0"/>
              <a:buChar char="o"/>
              <a:defRPr/>
            </a:pPr>
            <a:r>
              <a:rPr lang="el-GR" sz="2400" dirty="0"/>
              <a:t>ένα </a:t>
            </a:r>
            <a:r>
              <a:rPr lang="el-GR" sz="2400" dirty="0" err="1"/>
              <a:t>υπο</a:t>
            </a:r>
            <a:r>
              <a:rPr lang="el-GR" sz="2400" dirty="0"/>
              <a:t>-σώμα με </a:t>
            </a:r>
            <a:r>
              <a:rPr lang="el-GR" sz="2400" b="1" dirty="0"/>
              <a:t>814</a:t>
            </a:r>
            <a:r>
              <a:rPr lang="el-GR" sz="2400" dirty="0"/>
              <a:t> κείμενα ρευστού ρατσισμού, </a:t>
            </a:r>
            <a:r>
              <a:rPr lang="el-GR" sz="2400" kern="0" dirty="0">
                <a:effectLst/>
                <a:ea typeface="Calibri" panose="020F0502020204030204" pitchFamily="34" charset="0"/>
              </a:rPr>
              <a:t>δηλαδή ένα υποσύνολο κειμένων στα οποία ανιχνεύτηκαν υποκατηγορίες ρατσισμού</a:t>
            </a:r>
            <a:r>
              <a:rPr lang="el-GR" sz="2400" dirty="0"/>
              <a:t> και</a:t>
            </a:r>
          </a:p>
          <a:p>
            <a:pPr marL="901700" indent="-457200" fontAlgn="auto">
              <a:spcAft>
                <a:spcPts val="0"/>
              </a:spcAft>
              <a:buClr>
                <a:schemeClr val="accent2"/>
              </a:buClr>
              <a:buFont typeface="Courier New" panose="02070309020205020404" pitchFamily="49" charset="0"/>
              <a:buChar char="o"/>
              <a:defRPr/>
            </a:pPr>
            <a:r>
              <a:rPr lang="el-GR" sz="2400" dirty="0"/>
              <a:t>ένα </a:t>
            </a:r>
            <a:r>
              <a:rPr lang="el-GR" sz="2400" dirty="0" err="1"/>
              <a:t>υπο</a:t>
            </a:r>
            <a:r>
              <a:rPr lang="el-GR" sz="2400" dirty="0"/>
              <a:t>-σώμα με </a:t>
            </a:r>
            <a:r>
              <a:rPr lang="el-GR" sz="2400" b="1" dirty="0"/>
              <a:t>16</a:t>
            </a:r>
            <a:r>
              <a:rPr lang="el-GR" sz="2400" dirty="0"/>
              <a:t> αμιγώς αντιρατσιστικά κείμενα</a:t>
            </a:r>
          </a:p>
          <a:p>
            <a:pPr marL="109537" indent="0">
              <a:buClr>
                <a:schemeClr val="accent2"/>
              </a:buClr>
              <a:buNone/>
            </a:pPr>
            <a:endParaRPr lang="el-GR" dirty="0"/>
          </a:p>
        </p:txBody>
      </p:sp>
      <p:sp>
        <p:nvSpPr>
          <p:cNvPr id="10" name="TextBox 9">
            <a:extLst>
              <a:ext uri="{FF2B5EF4-FFF2-40B4-BE49-F238E27FC236}">
                <a16:creationId xmlns:a16="http://schemas.microsoft.com/office/drawing/2014/main" id="{6DBE39E2-AF82-421F-8700-24E146C3D554}"/>
              </a:ext>
            </a:extLst>
          </p:cNvPr>
          <p:cNvSpPr txBox="1"/>
          <p:nvPr/>
        </p:nvSpPr>
        <p:spPr>
          <a:xfrm>
            <a:off x="443372" y="5280573"/>
            <a:ext cx="11305256" cy="1200329"/>
          </a:xfrm>
          <a:prstGeom prst="rect">
            <a:avLst/>
          </a:prstGeom>
          <a:noFill/>
          <a:ln w="57150">
            <a:solidFill>
              <a:schemeClr val="accent2"/>
            </a:solidFill>
          </a:ln>
          <a:effectLst>
            <a:innerShdw blurRad="63500" dist="50800" dir="5400000">
              <a:prstClr val="black">
                <a:alpha val="50000"/>
              </a:prstClr>
            </a:innerShdw>
          </a:effectLst>
        </p:spPr>
        <p:txBody>
          <a:bodyPr wrap="square">
            <a:spAutoFit/>
          </a:bodyPr>
          <a:lstStyle/>
          <a:p>
            <a:pPr marL="109537" indent="0">
              <a:buClr>
                <a:schemeClr val="accent2"/>
              </a:buClr>
              <a:buNone/>
            </a:pPr>
            <a:r>
              <a:rPr lang="en-US" sz="2400" dirty="0">
                <a:latin typeface="+mn-lt"/>
              </a:rPr>
              <a:t>Wiki-TRACE</a:t>
            </a:r>
            <a:r>
              <a:rPr lang="el-GR" sz="2400" dirty="0">
                <a:latin typeface="+mn-lt"/>
              </a:rPr>
              <a:t> =</a:t>
            </a:r>
            <a:r>
              <a:rPr lang="en-US" sz="2400" dirty="0">
                <a:latin typeface="+mn-lt"/>
              </a:rPr>
              <a:t> </a:t>
            </a:r>
            <a:r>
              <a:rPr lang="el-GR" sz="2400" dirty="0" err="1">
                <a:latin typeface="+mn-lt"/>
              </a:rPr>
              <a:t>Επισημειωμένο</a:t>
            </a:r>
            <a:r>
              <a:rPr lang="el-GR" sz="2400" dirty="0">
                <a:latin typeface="+mn-lt"/>
              </a:rPr>
              <a:t> ψηφιακό σώμα ελληνικών αντιρατσιστικών κειμένων για μεταναστευτικούς και προσφυγικούς πληθυσμούς +Εργαλειοθήκη </a:t>
            </a:r>
            <a:r>
              <a:rPr lang="en-US" sz="2400" dirty="0">
                <a:latin typeface="+mn-lt"/>
              </a:rPr>
              <a:t>TRACE</a:t>
            </a:r>
            <a:r>
              <a:rPr lang="el-GR" sz="2400" dirty="0">
                <a:latin typeface="+mn-lt"/>
              </a:rPr>
              <a:t> .</a:t>
            </a:r>
          </a:p>
        </p:txBody>
      </p:sp>
    </p:spTree>
    <p:extLst>
      <p:ext uri="{BB962C8B-B14F-4D97-AF65-F5344CB8AC3E}">
        <p14:creationId xmlns:p14="http://schemas.microsoft.com/office/powerpoint/2010/main" val="3497235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10;&#10;Περιγραφή που δημιουργήθηκε αυτόματα">
            <a:extLst>
              <a:ext uri="{FF2B5EF4-FFF2-40B4-BE49-F238E27FC236}">
                <a16:creationId xmlns:a16="http://schemas.microsoft.com/office/drawing/2014/main" id="{13808CED-29D3-3745-39A2-92366B08F1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88" y="1412875"/>
            <a:ext cx="11808568" cy="5160963"/>
          </a:xfrm>
        </p:spPr>
      </p:pic>
      <p:sp>
        <p:nvSpPr>
          <p:cNvPr id="4" name="Τίτλος 1">
            <a:extLst>
              <a:ext uri="{FF2B5EF4-FFF2-40B4-BE49-F238E27FC236}">
                <a16:creationId xmlns:a16="http://schemas.microsoft.com/office/drawing/2014/main" id="{403653D6-F9FC-6EB5-2921-54C9CCC49510}"/>
              </a:ext>
            </a:extLst>
          </p:cNvPr>
          <p:cNvSpPr>
            <a:spLocks noGrp="1"/>
          </p:cNvSpPr>
          <p:nvPr>
            <p:ph type="title"/>
          </p:nvPr>
        </p:nvSpPr>
        <p:spPr>
          <a:xfrm>
            <a:off x="192088" y="620713"/>
            <a:ext cx="11390312" cy="647700"/>
          </a:xfrm>
        </p:spPr>
        <p:txBody>
          <a:bodyPr>
            <a:noAutofit/>
          </a:bodyPr>
          <a:lstStyle/>
          <a:p>
            <a:pPr fontAlgn="auto">
              <a:spcAft>
                <a:spcPts val="0"/>
              </a:spcAft>
              <a:defRPr/>
            </a:pPr>
            <a:r>
              <a:rPr lang="en-US" b="1" dirty="0"/>
              <a:t>Wiki-TRACE:</a:t>
            </a:r>
            <a:r>
              <a:rPr lang="el-GR" b="1" dirty="0"/>
              <a:t> Ψηφιακή βάση δεδομένων</a:t>
            </a:r>
          </a:p>
        </p:txBody>
      </p:sp>
    </p:spTree>
    <p:extLst>
      <p:ext uri="{BB962C8B-B14F-4D97-AF65-F5344CB8AC3E}">
        <p14:creationId xmlns:p14="http://schemas.microsoft.com/office/powerpoint/2010/main" val="324417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F3F3BC2-03BB-2EC4-0DBE-D0603C901E3A}"/>
              </a:ext>
            </a:extLst>
          </p:cNvPr>
          <p:cNvPicPr>
            <a:picLocks noGrp="1" noChangeAspect="1"/>
          </p:cNvPicPr>
          <p:nvPr>
            <p:ph idx="1"/>
          </p:nvPr>
        </p:nvPicPr>
        <p:blipFill rotWithShape="1">
          <a:blip r:embed="rId3"/>
          <a:srcRect t="9524"/>
          <a:stretch/>
        </p:blipFill>
        <p:spPr>
          <a:xfrm>
            <a:off x="227347" y="1196752"/>
            <a:ext cx="11737305" cy="5472607"/>
          </a:xfrm>
          <a:prstGeom prst="rect">
            <a:avLst/>
          </a:prstGeom>
        </p:spPr>
      </p:pic>
      <p:sp>
        <p:nvSpPr>
          <p:cNvPr id="5" name="Οβάλ 4">
            <a:extLst>
              <a:ext uri="{FF2B5EF4-FFF2-40B4-BE49-F238E27FC236}">
                <a16:creationId xmlns:a16="http://schemas.microsoft.com/office/drawing/2014/main" id="{458AAD19-D484-8C39-C2B3-65AF31BC2972}"/>
              </a:ext>
            </a:extLst>
          </p:cNvPr>
          <p:cNvSpPr/>
          <p:nvPr/>
        </p:nvSpPr>
        <p:spPr>
          <a:xfrm>
            <a:off x="227347" y="1556792"/>
            <a:ext cx="756085"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Με γωνία 6">
            <a:extLst>
              <a:ext uri="{FF2B5EF4-FFF2-40B4-BE49-F238E27FC236}">
                <a16:creationId xmlns:a16="http://schemas.microsoft.com/office/drawing/2014/main" id="{F1F48226-D863-DB3C-DA5A-BE4F709018A7}"/>
              </a:ext>
            </a:extLst>
          </p:cNvPr>
          <p:cNvSpPr/>
          <p:nvPr/>
        </p:nvSpPr>
        <p:spPr>
          <a:xfrm>
            <a:off x="839416" y="620688"/>
            <a:ext cx="432048" cy="936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TextBox 7">
            <a:extLst>
              <a:ext uri="{FF2B5EF4-FFF2-40B4-BE49-F238E27FC236}">
                <a16:creationId xmlns:a16="http://schemas.microsoft.com/office/drawing/2014/main" id="{54B052BE-9620-CE12-31BE-2CF02A7A7379}"/>
              </a:ext>
            </a:extLst>
          </p:cNvPr>
          <p:cNvSpPr txBox="1"/>
          <p:nvPr/>
        </p:nvSpPr>
        <p:spPr>
          <a:xfrm>
            <a:off x="1415480" y="436022"/>
            <a:ext cx="3384376" cy="461665"/>
          </a:xfrm>
          <a:prstGeom prst="rect">
            <a:avLst/>
          </a:prstGeom>
          <a:noFill/>
        </p:spPr>
        <p:txBody>
          <a:bodyPr wrap="square" rtlCol="0">
            <a:spAutoFit/>
          </a:bodyPr>
          <a:lstStyle/>
          <a:p>
            <a:r>
              <a:rPr lang="el-GR" sz="2400" dirty="0">
                <a:latin typeface="+mn-lt"/>
              </a:rPr>
              <a:t>Δείτε όλα τα κείμενα</a:t>
            </a:r>
          </a:p>
        </p:txBody>
      </p:sp>
    </p:spTree>
    <p:extLst>
      <p:ext uri="{BB962C8B-B14F-4D97-AF65-F5344CB8AC3E}">
        <p14:creationId xmlns:p14="http://schemas.microsoft.com/office/powerpoint/2010/main" val="3229815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A6890-B3AA-47A8-A11C-B7F14447BDC8}"/>
              </a:ext>
            </a:extLst>
          </p:cNvPr>
          <p:cNvSpPr>
            <a:spLocks noGrp="1"/>
          </p:cNvSpPr>
          <p:nvPr>
            <p:ph type="title"/>
          </p:nvPr>
        </p:nvSpPr>
        <p:spPr>
          <a:xfrm>
            <a:off x="190800" y="619200"/>
            <a:ext cx="11391056" cy="1152000"/>
          </a:xfrm>
        </p:spPr>
        <p:txBody>
          <a:bodyPr>
            <a:noAutofit/>
          </a:bodyPr>
          <a:lstStyle/>
          <a:p>
            <a:pPr fontAlgn="auto">
              <a:spcAft>
                <a:spcPts val="0"/>
              </a:spcAft>
              <a:defRPr/>
            </a:pPr>
            <a:r>
              <a:rPr lang="en-US" b="1" dirty="0"/>
              <a:t>Wiki-TRACE:</a:t>
            </a:r>
            <a:r>
              <a:rPr lang="el-GR" b="1" dirty="0"/>
              <a:t> Το περιεχόμενο των </a:t>
            </a:r>
            <a:br>
              <a:rPr lang="el-GR" b="1" dirty="0"/>
            </a:br>
            <a:r>
              <a:rPr lang="el-GR" b="1" dirty="0"/>
              <a:t>καταχωρήσεων</a:t>
            </a:r>
          </a:p>
        </p:txBody>
      </p:sp>
      <p:sp>
        <p:nvSpPr>
          <p:cNvPr id="3" name="Θέση περιεχομένου 2">
            <a:extLst>
              <a:ext uri="{FF2B5EF4-FFF2-40B4-BE49-F238E27FC236}">
                <a16:creationId xmlns:a16="http://schemas.microsoft.com/office/drawing/2014/main" id="{1F6F413B-24BF-4E00-981C-111931E10C47}"/>
              </a:ext>
            </a:extLst>
          </p:cNvPr>
          <p:cNvSpPr>
            <a:spLocks noGrp="1"/>
          </p:cNvSpPr>
          <p:nvPr>
            <p:ph idx="1"/>
          </p:nvPr>
        </p:nvSpPr>
        <p:spPr>
          <a:xfrm>
            <a:off x="35456" y="1757397"/>
            <a:ext cx="8400254" cy="508680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728" indent="0" fontAlgn="auto">
              <a:spcAft>
                <a:spcPts val="0"/>
              </a:spcAft>
              <a:buClr>
                <a:schemeClr val="accent2"/>
              </a:buClr>
              <a:buNone/>
              <a:defRPr/>
            </a:pPr>
            <a:r>
              <a:rPr lang="el-GR" sz="2200" dirty="0"/>
              <a:t>Κάθε καταχώρηση περιλαμβάνει:</a:t>
            </a:r>
          </a:p>
          <a:p>
            <a:pPr marL="109728" indent="0" fontAlgn="auto">
              <a:spcAft>
                <a:spcPts val="0"/>
              </a:spcAft>
              <a:buClr>
                <a:schemeClr val="accent2"/>
              </a:buClr>
              <a:buNone/>
              <a:defRPr/>
            </a:pPr>
            <a:endParaRPr lang="el-GR" sz="500" dirty="0"/>
          </a:p>
          <a:p>
            <a:pPr marL="452628" indent="-342900" fontAlgn="auto">
              <a:spcAft>
                <a:spcPts val="0"/>
              </a:spcAft>
              <a:buClr>
                <a:schemeClr val="accent2"/>
              </a:buClr>
              <a:buFont typeface="Wingdings" panose="05000000000000000000" pitchFamily="2" charset="2"/>
              <a:buChar char="§"/>
              <a:defRPr/>
            </a:pPr>
            <a:r>
              <a:rPr lang="el-GR" sz="2200" dirty="0"/>
              <a:t>Τον τίτλο του κειμένου</a:t>
            </a:r>
          </a:p>
          <a:p>
            <a:pPr marL="452628" indent="-342900" fontAlgn="auto">
              <a:spcAft>
                <a:spcPts val="0"/>
              </a:spcAft>
              <a:buClr>
                <a:schemeClr val="accent2"/>
              </a:buClr>
              <a:buFont typeface="Wingdings" panose="05000000000000000000" pitchFamily="2" charset="2"/>
              <a:buChar char="§"/>
              <a:defRPr/>
            </a:pPr>
            <a:r>
              <a:rPr lang="el-GR" sz="2200" dirty="0"/>
              <a:t>Το γραπτό κείμενο (μαζί με τις εικόνες ή το βίντεο που τυχόν το συνοδεύουν)</a:t>
            </a:r>
          </a:p>
          <a:p>
            <a:pPr marL="452628" indent="-342900" fontAlgn="auto">
              <a:spcAft>
                <a:spcPts val="0"/>
              </a:spcAft>
              <a:buClr>
                <a:schemeClr val="accent2"/>
              </a:buClr>
              <a:buFont typeface="Wingdings" panose="05000000000000000000" pitchFamily="2" charset="2"/>
              <a:buChar char="§"/>
              <a:defRPr/>
            </a:pPr>
            <a:r>
              <a:rPr lang="el-GR" sz="2200" dirty="0"/>
              <a:t>Αν το κείμενο είναι βίντεο με προφορικό λόγο, δίνεται η </a:t>
            </a:r>
            <a:r>
              <a:rPr lang="el-GR" sz="2200" dirty="0" err="1"/>
              <a:t>απομαγνητοφωνημένη</a:t>
            </a:r>
            <a:r>
              <a:rPr lang="el-GR" sz="2200" dirty="0"/>
              <a:t> εκδοχή του κειμένου (βλ.</a:t>
            </a:r>
            <a:r>
              <a:rPr lang="el-GR" sz="1600" dirty="0"/>
              <a:t> </a:t>
            </a:r>
            <a:r>
              <a:rPr lang="el-GR" sz="2200" dirty="0"/>
              <a:t>σχετικά Παυλίδου 2016: 49 κ.ε.) </a:t>
            </a:r>
          </a:p>
          <a:p>
            <a:pPr marL="452628" indent="-342900" fontAlgn="auto">
              <a:spcAft>
                <a:spcPts val="0"/>
              </a:spcAft>
              <a:buClr>
                <a:schemeClr val="accent2"/>
              </a:buClr>
              <a:buFont typeface="Wingdings" panose="05000000000000000000" pitchFamily="2" charset="2"/>
              <a:buChar char="§"/>
              <a:defRPr/>
            </a:pPr>
            <a:r>
              <a:rPr lang="el-GR" sz="2200" dirty="0"/>
              <a:t>Έναν πίνακα που περιλαμβάνει τα στοιχεία που προσδιορίζουν τη </a:t>
            </a:r>
            <a:r>
              <a:rPr lang="el-GR" sz="2200" dirty="0" err="1"/>
              <a:t>ρατσιστικότητα</a:t>
            </a:r>
            <a:r>
              <a:rPr lang="el-GR" sz="2200" dirty="0"/>
              <a:t> του κειμένου και πρόσθετες πληροφορίες για τα κείμενα (π.χ. ημερομηνία δημοσίευσης, πηγή προέλευσης, τομέας δημόσιας σφαίρας κ.ά.).</a:t>
            </a:r>
          </a:p>
          <a:p>
            <a:pPr marL="452628" indent="-342900" fontAlgn="auto">
              <a:spcAft>
                <a:spcPts val="0"/>
              </a:spcAft>
              <a:buClr>
                <a:schemeClr val="accent2"/>
              </a:buClr>
              <a:buFont typeface="Wingdings" panose="05000000000000000000" pitchFamily="2" charset="2"/>
              <a:buChar char="§"/>
              <a:defRPr/>
            </a:pPr>
            <a:r>
              <a:rPr lang="el-GR" sz="2200" dirty="0"/>
              <a:t>Το κείμενο στην πρωτότυπη εκδοχή του, κυρίως σε μορφή </a:t>
            </a:r>
            <a:r>
              <a:rPr lang="el-GR" sz="2200" dirty="0" err="1"/>
              <a:t>pdf</a:t>
            </a:r>
            <a:r>
              <a:rPr lang="el-GR" sz="2200" dirty="0"/>
              <a:t>.</a:t>
            </a:r>
          </a:p>
          <a:p>
            <a:pPr marL="452628" indent="-342900" fontAlgn="auto">
              <a:spcAft>
                <a:spcPts val="0"/>
              </a:spcAft>
              <a:buClr>
                <a:schemeClr val="accent2"/>
              </a:buClr>
              <a:buFont typeface="Wingdings" panose="05000000000000000000" pitchFamily="2" charset="2"/>
              <a:buChar char="§"/>
              <a:defRPr/>
            </a:pPr>
            <a:r>
              <a:rPr lang="el-GR" sz="2200" dirty="0"/>
              <a:t>Αν το κείμενο είναι βίντεο, τότε ανεβαίνει το αντίστοιχο βίντεο στην πρωτότυπη εκδοχή του.</a:t>
            </a:r>
          </a:p>
        </p:txBody>
      </p:sp>
      <p:pic>
        <p:nvPicPr>
          <p:cNvPr id="9" name="Εικόνα 8" descr="Εικόνα που περιέχει κείμενο&#10;&#10;Περιγραφή που δημιουργήθηκε αυτόματα">
            <a:extLst>
              <a:ext uri="{FF2B5EF4-FFF2-40B4-BE49-F238E27FC236}">
                <a16:creationId xmlns:a16="http://schemas.microsoft.com/office/drawing/2014/main" id="{797D8E81-76FA-4A77-9AAA-FB7B82953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5" y="609996"/>
            <a:ext cx="3781885" cy="6234201"/>
          </a:xfrm>
          <a:prstGeom prst="rect">
            <a:avLst/>
          </a:prstGeom>
        </p:spPr>
      </p:pic>
      <p:cxnSp>
        <p:nvCxnSpPr>
          <p:cNvPr id="5" name="Ευθύγραμμο βέλος σύνδεσης 4">
            <a:extLst>
              <a:ext uri="{FF2B5EF4-FFF2-40B4-BE49-F238E27FC236}">
                <a16:creationId xmlns:a16="http://schemas.microsoft.com/office/drawing/2014/main" id="{B5B19794-982E-E3BD-9DB0-2E19EB05B942}"/>
              </a:ext>
            </a:extLst>
          </p:cNvPr>
          <p:cNvCxnSpPr>
            <a:cxnSpLocks/>
          </p:cNvCxnSpPr>
          <p:nvPr/>
        </p:nvCxnSpPr>
        <p:spPr>
          <a:xfrm flipV="1">
            <a:off x="5375920" y="2317100"/>
            <a:ext cx="3140505" cy="679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Οβάλ 5">
            <a:extLst>
              <a:ext uri="{FF2B5EF4-FFF2-40B4-BE49-F238E27FC236}">
                <a16:creationId xmlns:a16="http://schemas.microsoft.com/office/drawing/2014/main" id="{5106E4D0-4049-DDA0-4E0D-ACB785AE89F9}"/>
              </a:ext>
            </a:extLst>
          </p:cNvPr>
          <p:cNvSpPr/>
          <p:nvPr/>
        </p:nvSpPr>
        <p:spPr>
          <a:xfrm>
            <a:off x="8591054" y="836712"/>
            <a:ext cx="3665715"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a:extLst>
              <a:ext uri="{FF2B5EF4-FFF2-40B4-BE49-F238E27FC236}">
                <a16:creationId xmlns:a16="http://schemas.microsoft.com/office/drawing/2014/main" id="{21DFD18D-7797-DFE7-61F0-0A2D26FBD1AD}"/>
              </a:ext>
            </a:extLst>
          </p:cNvPr>
          <p:cNvCxnSpPr>
            <a:cxnSpLocks/>
          </p:cNvCxnSpPr>
          <p:nvPr/>
        </p:nvCxnSpPr>
        <p:spPr>
          <a:xfrm flipV="1">
            <a:off x="5886328" y="3787171"/>
            <a:ext cx="2630097" cy="70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Οβάλ 9">
            <a:extLst>
              <a:ext uri="{FF2B5EF4-FFF2-40B4-BE49-F238E27FC236}">
                <a16:creationId xmlns:a16="http://schemas.microsoft.com/office/drawing/2014/main" id="{54B0EECA-D6F8-C5B5-0C16-C68C8151FD0F}"/>
              </a:ext>
            </a:extLst>
          </p:cNvPr>
          <p:cNvSpPr/>
          <p:nvPr/>
        </p:nvSpPr>
        <p:spPr>
          <a:xfrm>
            <a:off x="8707224" y="2996952"/>
            <a:ext cx="3665715" cy="1498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ύγραμμο βέλος σύνδεσης 10">
            <a:extLst>
              <a:ext uri="{FF2B5EF4-FFF2-40B4-BE49-F238E27FC236}">
                <a16:creationId xmlns:a16="http://schemas.microsoft.com/office/drawing/2014/main" id="{596679F7-D3CF-1812-EE60-ACC056C1932B}"/>
              </a:ext>
            </a:extLst>
          </p:cNvPr>
          <p:cNvCxnSpPr>
            <a:cxnSpLocks/>
          </p:cNvCxnSpPr>
          <p:nvPr/>
        </p:nvCxnSpPr>
        <p:spPr>
          <a:xfrm flipV="1">
            <a:off x="7359316" y="5517232"/>
            <a:ext cx="1472988" cy="380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Οβάλ 12">
            <a:extLst>
              <a:ext uri="{FF2B5EF4-FFF2-40B4-BE49-F238E27FC236}">
                <a16:creationId xmlns:a16="http://schemas.microsoft.com/office/drawing/2014/main" id="{CB2685EE-57BE-4E58-EB0D-ABBEEEEAA0E4}"/>
              </a:ext>
            </a:extLst>
          </p:cNvPr>
          <p:cNvSpPr/>
          <p:nvPr/>
        </p:nvSpPr>
        <p:spPr>
          <a:xfrm>
            <a:off x="9139273" y="4495428"/>
            <a:ext cx="3042868" cy="1498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338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Ορθογώνιο 19">
            <a:extLst>
              <a:ext uri="{FF2B5EF4-FFF2-40B4-BE49-F238E27FC236}">
                <a16:creationId xmlns:a16="http://schemas.microsoft.com/office/drawing/2014/main" id="{FB98FAC6-E139-2D8E-5332-C94B9B9AC60B}"/>
              </a:ext>
            </a:extLst>
          </p:cNvPr>
          <p:cNvSpPr/>
          <p:nvPr/>
        </p:nvSpPr>
        <p:spPr>
          <a:xfrm>
            <a:off x="95672" y="5346148"/>
            <a:ext cx="5100442" cy="14401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400" dirty="0">
                <a:solidFill>
                  <a:schemeClr val="tx1"/>
                </a:solidFill>
              </a:rPr>
              <a:t>Στις ακραίες και ρητές εκδοχές του επιδιώκει τον </a:t>
            </a:r>
            <a:r>
              <a:rPr lang="el-GR" sz="2400" b="1" dirty="0">
                <a:solidFill>
                  <a:schemeClr val="accent2"/>
                </a:solidFill>
              </a:rPr>
              <a:t>αποκλεισμό </a:t>
            </a:r>
            <a:r>
              <a:rPr lang="el-GR" sz="2400" dirty="0">
                <a:solidFill>
                  <a:schemeClr val="tx1"/>
                </a:solidFill>
              </a:rPr>
              <a:t>του/της Άλλου/ης </a:t>
            </a:r>
            <a:r>
              <a:rPr lang="el-GR" sz="2200" dirty="0">
                <a:solidFill>
                  <a:schemeClr val="tx1"/>
                </a:solidFill>
              </a:rPr>
              <a:t>(βλ. </a:t>
            </a:r>
            <a:r>
              <a:rPr lang="el-GR" sz="2200" dirty="0" err="1">
                <a:solidFill>
                  <a:schemeClr val="tx1"/>
                </a:solidFill>
              </a:rPr>
              <a:t>Βεντούρα</a:t>
            </a:r>
            <a:r>
              <a:rPr lang="el-GR" sz="2200" dirty="0">
                <a:solidFill>
                  <a:schemeClr val="tx1"/>
                </a:solidFill>
              </a:rPr>
              <a:t>, 2004)</a:t>
            </a:r>
            <a:r>
              <a:rPr lang="en-US" sz="2200" dirty="0">
                <a:solidFill>
                  <a:schemeClr val="tx1"/>
                </a:solidFill>
              </a:rPr>
              <a:t> </a:t>
            </a:r>
            <a:endParaRPr lang="el-GR" sz="2200" dirty="0">
              <a:solidFill>
                <a:schemeClr val="tx1"/>
              </a:solidFill>
            </a:endParaRPr>
          </a:p>
        </p:txBody>
      </p:sp>
      <p:sp>
        <p:nvSpPr>
          <p:cNvPr id="4" name="Ορθογώνιο 3">
            <a:extLst>
              <a:ext uri="{FF2B5EF4-FFF2-40B4-BE49-F238E27FC236}">
                <a16:creationId xmlns:a16="http://schemas.microsoft.com/office/drawing/2014/main" id="{69E587BD-8C06-9E4E-1642-D6FAB55680C5}"/>
              </a:ext>
            </a:extLst>
          </p:cNvPr>
          <p:cNvSpPr/>
          <p:nvPr/>
        </p:nvSpPr>
        <p:spPr>
          <a:xfrm>
            <a:off x="95672" y="1484784"/>
            <a:ext cx="12000656" cy="15841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just">
              <a:buClr>
                <a:schemeClr val="accent2"/>
              </a:buClr>
              <a:buNone/>
            </a:pPr>
            <a:r>
              <a:rPr lang="el-GR" sz="2400" dirty="0">
                <a:solidFill>
                  <a:schemeClr val="bg1"/>
                </a:solidFill>
              </a:rPr>
              <a:t>«κοινωνικές πρακτικές διάκρισης [...] και σχέσεις κατάχρησης της εξουσίας από κυρίαρχες ομάδες, οργανισμούς και θεσμούς», οι οποίες βασίζονται «σε κοινωνικά διαδεδομένες και αρνητικά προσανατολισμένες αναπαραστάσεις από ‘Εμάς’ για ‘Αυτούς/</a:t>
            </a:r>
            <a:r>
              <a:rPr lang="el-GR" sz="2400" dirty="0" err="1">
                <a:solidFill>
                  <a:schemeClr val="bg1"/>
                </a:solidFill>
              </a:rPr>
              <a:t>ές</a:t>
            </a:r>
            <a:r>
              <a:rPr lang="el-GR" sz="2400" dirty="0">
                <a:solidFill>
                  <a:schemeClr val="bg1"/>
                </a:solidFill>
              </a:rPr>
              <a:t>’» (van </a:t>
            </a:r>
            <a:r>
              <a:rPr lang="el-GR" sz="2400" dirty="0" err="1">
                <a:solidFill>
                  <a:schemeClr val="bg1"/>
                </a:solidFill>
              </a:rPr>
              <a:t>Dijk</a:t>
            </a:r>
            <a:r>
              <a:rPr lang="el-GR" sz="2400" dirty="0">
                <a:solidFill>
                  <a:schemeClr val="bg1"/>
                </a:solidFill>
              </a:rPr>
              <a:t>, 2008: 103). </a:t>
            </a:r>
          </a:p>
        </p:txBody>
      </p:sp>
      <p:sp>
        <p:nvSpPr>
          <p:cNvPr id="2" name="Τίτλος 1">
            <a:extLst>
              <a:ext uri="{FF2B5EF4-FFF2-40B4-BE49-F238E27FC236}">
                <a16:creationId xmlns:a16="http://schemas.microsoft.com/office/drawing/2014/main" id="{04059452-EBFA-3075-CFBA-D78F768AA3F4}"/>
              </a:ext>
            </a:extLst>
          </p:cNvPr>
          <p:cNvSpPr>
            <a:spLocks noGrp="1"/>
          </p:cNvSpPr>
          <p:nvPr>
            <p:ph type="title"/>
          </p:nvPr>
        </p:nvSpPr>
        <p:spPr/>
        <p:txBody>
          <a:bodyPr/>
          <a:lstStyle/>
          <a:p>
            <a:r>
              <a:rPr lang="el-GR" sz="3600" b="1" dirty="0"/>
              <a:t>Ρατσισμός</a:t>
            </a:r>
          </a:p>
        </p:txBody>
      </p:sp>
      <p:sp>
        <p:nvSpPr>
          <p:cNvPr id="3" name="Θέση περιεχομένου 2">
            <a:extLst>
              <a:ext uri="{FF2B5EF4-FFF2-40B4-BE49-F238E27FC236}">
                <a16:creationId xmlns:a16="http://schemas.microsoft.com/office/drawing/2014/main" id="{34D6A0F1-E1F0-D64A-956F-26D3B25AD5A8}"/>
              </a:ext>
            </a:extLst>
          </p:cNvPr>
          <p:cNvSpPr>
            <a:spLocks noGrp="1"/>
          </p:cNvSpPr>
          <p:nvPr>
            <p:ph idx="1"/>
          </p:nvPr>
        </p:nvSpPr>
        <p:spPr>
          <a:xfrm>
            <a:off x="0" y="1268761"/>
            <a:ext cx="12192000" cy="5517546"/>
          </a:xfrm>
        </p:spPr>
        <p:txBody>
          <a:bodyPr/>
          <a:lstStyle/>
          <a:p>
            <a:pPr marL="109537" indent="0" algn="just">
              <a:buClr>
                <a:schemeClr val="accent2"/>
              </a:buClr>
              <a:buNone/>
            </a:pPr>
            <a:endParaRPr lang="el-GR" sz="800" dirty="0">
              <a:solidFill>
                <a:schemeClr val="bg1"/>
              </a:solidFill>
            </a:endParaRPr>
          </a:p>
          <a:p>
            <a:pPr marL="109537" indent="0" algn="just">
              <a:buClr>
                <a:schemeClr val="accent2"/>
              </a:buClr>
              <a:buNone/>
            </a:pPr>
            <a:endParaRPr lang="en-US" sz="2400" dirty="0"/>
          </a:p>
          <a:p>
            <a:pPr marL="109537" indent="0" algn="just">
              <a:buClr>
                <a:schemeClr val="accent2"/>
              </a:buClr>
              <a:buNone/>
            </a:pPr>
            <a:endParaRPr lang="en-US" sz="2400" dirty="0"/>
          </a:p>
          <a:p>
            <a:pPr marL="109537" indent="0" algn="just">
              <a:buClr>
                <a:schemeClr val="accent2"/>
              </a:buClr>
              <a:buNone/>
            </a:pPr>
            <a:endParaRPr lang="en-US" sz="2400" dirty="0"/>
          </a:p>
          <a:p>
            <a:pPr marL="109537" indent="0" algn="just">
              <a:buClr>
                <a:schemeClr val="accent2"/>
              </a:buClr>
              <a:buNone/>
            </a:pPr>
            <a:endParaRPr lang="el-GR" sz="2400" dirty="0"/>
          </a:p>
          <a:p>
            <a:pPr algn="just">
              <a:buClr>
                <a:schemeClr val="accent2"/>
              </a:buClr>
              <a:buFont typeface="Wingdings" panose="05000000000000000000" pitchFamily="2" charset="2"/>
              <a:buChar char="§"/>
            </a:pPr>
            <a:endParaRPr lang="el-GR" sz="2400" dirty="0"/>
          </a:p>
        </p:txBody>
      </p:sp>
      <p:sp>
        <p:nvSpPr>
          <p:cNvPr id="5" name="Βέλος: Κάτω 4">
            <a:extLst>
              <a:ext uri="{FF2B5EF4-FFF2-40B4-BE49-F238E27FC236}">
                <a16:creationId xmlns:a16="http://schemas.microsoft.com/office/drawing/2014/main" id="{E3D0E8AF-0C66-F1BC-32D2-C41BC99CC937}"/>
              </a:ext>
            </a:extLst>
          </p:cNvPr>
          <p:cNvSpPr/>
          <p:nvPr/>
        </p:nvSpPr>
        <p:spPr>
          <a:xfrm>
            <a:off x="5756000" y="3068645"/>
            <a:ext cx="261743" cy="43204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092D39C-0747-F104-7CAA-A2B2C6BA8DC4}"/>
              </a:ext>
            </a:extLst>
          </p:cNvPr>
          <p:cNvSpPr/>
          <p:nvPr/>
        </p:nvSpPr>
        <p:spPr>
          <a:xfrm>
            <a:off x="695399" y="3429000"/>
            <a:ext cx="10448055" cy="151185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just">
              <a:buClr>
                <a:schemeClr val="accent2"/>
              </a:buClr>
              <a:buNone/>
            </a:pPr>
            <a:r>
              <a:rPr lang="el-GR" sz="2300" dirty="0">
                <a:solidFill>
                  <a:schemeClr val="tx1"/>
                </a:solidFill>
              </a:rPr>
              <a:t>συχνό φαινόμενο στα δυτικά έθνη-κράτη: </a:t>
            </a:r>
            <a:r>
              <a:rPr lang="el-GR" sz="2300" b="1" dirty="0">
                <a:solidFill>
                  <a:schemeClr val="accent2"/>
                </a:solidFill>
              </a:rPr>
              <a:t>ο μονοπολιτισμός και η μονογλωσσία αποτελούν  βασικές παραδοχές</a:t>
            </a:r>
            <a:r>
              <a:rPr lang="el-GR" sz="2300" dirty="0">
                <a:solidFill>
                  <a:schemeClr val="tx1"/>
                </a:solidFill>
              </a:rPr>
              <a:t> (Irvine &amp; </a:t>
            </a:r>
            <a:r>
              <a:rPr lang="en-US" sz="2300" dirty="0">
                <a:solidFill>
                  <a:schemeClr val="tx1"/>
                </a:solidFill>
              </a:rPr>
              <a:t>G</a:t>
            </a:r>
            <a:r>
              <a:rPr lang="el-GR" sz="2300" dirty="0" err="1">
                <a:solidFill>
                  <a:schemeClr val="tx1"/>
                </a:solidFill>
              </a:rPr>
              <a:t>al</a:t>
            </a:r>
            <a:r>
              <a:rPr lang="el-GR" sz="2300" dirty="0">
                <a:solidFill>
                  <a:schemeClr val="tx1"/>
                </a:solidFill>
              </a:rPr>
              <a:t>, 2000: 63</a:t>
            </a:r>
            <a:r>
              <a:rPr lang="el-GR" sz="2300" baseline="30000" dirty="0">
                <a:solidFill>
                  <a:schemeClr val="tx1"/>
                </a:solidFill>
              </a:rPr>
              <a:t>.</a:t>
            </a:r>
            <a:r>
              <a:rPr lang="el-GR" sz="2300" dirty="0">
                <a:solidFill>
                  <a:schemeClr val="tx1"/>
                </a:solidFill>
              </a:rPr>
              <a:t> </a:t>
            </a:r>
            <a:r>
              <a:rPr lang="el-GR" sz="2300" dirty="0" err="1">
                <a:solidFill>
                  <a:schemeClr val="tx1"/>
                </a:solidFill>
              </a:rPr>
              <a:t>Archakis</a:t>
            </a:r>
            <a:r>
              <a:rPr lang="el-GR" sz="2300" dirty="0">
                <a:solidFill>
                  <a:schemeClr val="tx1"/>
                </a:solidFill>
              </a:rPr>
              <a:t>, 2016). </a:t>
            </a:r>
          </a:p>
        </p:txBody>
      </p:sp>
      <p:cxnSp>
        <p:nvCxnSpPr>
          <p:cNvPr id="8" name="Ευθύγραμμο βέλος σύνδεσης 7">
            <a:extLst>
              <a:ext uri="{FF2B5EF4-FFF2-40B4-BE49-F238E27FC236}">
                <a16:creationId xmlns:a16="http://schemas.microsoft.com/office/drawing/2014/main" id="{37A70F90-2579-1BFE-6CA6-B4CE16998AD1}"/>
              </a:ext>
            </a:extLst>
          </p:cNvPr>
          <p:cNvCxnSpPr>
            <a:cxnSpLocks/>
            <a:stCxn id="6" idx="4"/>
          </p:cNvCxnSpPr>
          <p:nvPr/>
        </p:nvCxnSpPr>
        <p:spPr>
          <a:xfrm flipH="1">
            <a:off x="5196114" y="4940853"/>
            <a:ext cx="723313" cy="40529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25F8BCB1-D2C8-1970-CF0B-C65AFED941F0}"/>
              </a:ext>
            </a:extLst>
          </p:cNvPr>
          <p:cNvCxnSpPr>
            <a:cxnSpLocks/>
            <a:stCxn id="6" idx="4"/>
          </p:cNvCxnSpPr>
          <p:nvPr/>
        </p:nvCxnSpPr>
        <p:spPr>
          <a:xfrm>
            <a:off x="5919427" y="4940853"/>
            <a:ext cx="680629" cy="4317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Ορθογώνιο 21">
            <a:extLst>
              <a:ext uri="{FF2B5EF4-FFF2-40B4-BE49-F238E27FC236}">
                <a16:creationId xmlns:a16="http://schemas.microsoft.com/office/drawing/2014/main" id="{DBF404D5-9CFF-C785-3CC4-A88D0DCBA041}"/>
              </a:ext>
            </a:extLst>
          </p:cNvPr>
          <p:cNvSpPr/>
          <p:nvPr/>
        </p:nvSpPr>
        <p:spPr>
          <a:xfrm>
            <a:off x="6600056" y="5346148"/>
            <a:ext cx="5496272" cy="14401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400" dirty="0">
                <a:solidFill>
                  <a:schemeClr val="tx1"/>
                </a:solidFill>
              </a:rPr>
              <a:t>Στις ηπιότερες και καλυμμένες εκδοχές του επιδιώκει την </a:t>
            </a:r>
            <a:r>
              <a:rPr lang="el-GR" sz="2400" b="1" dirty="0">
                <a:solidFill>
                  <a:schemeClr val="accent2"/>
                </a:solidFill>
              </a:rPr>
              <a:t>αφομοίωση</a:t>
            </a:r>
            <a:r>
              <a:rPr lang="el-GR" sz="2400" dirty="0">
                <a:solidFill>
                  <a:schemeClr val="tx1"/>
                </a:solidFill>
              </a:rPr>
              <a:t> του/της Άλλου/ης </a:t>
            </a:r>
            <a:r>
              <a:rPr lang="el-GR" sz="2200" dirty="0">
                <a:solidFill>
                  <a:schemeClr val="tx1"/>
                </a:solidFill>
              </a:rPr>
              <a:t>(βλ. Χριστόπουλος, 2004: 352)</a:t>
            </a:r>
          </a:p>
        </p:txBody>
      </p:sp>
    </p:spTree>
    <p:extLst>
      <p:ext uri="{BB962C8B-B14F-4D97-AF65-F5344CB8AC3E}">
        <p14:creationId xmlns:p14="http://schemas.microsoft.com/office/powerpoint/2010/main" val="144646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60454A-B220-49BF-974D-94CEF83BED2C}"/>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cxnSp>
        <p:nvCxnSpPr>
          <p:cNvPr id="10" name="Ευθύγραμμο βέλος σύνδεσης 9">
            <a:extLst>
              <a:ext uri="{FF2B5EF4-FFF2-40B4-BE49-F238E27FC236}">
                <a16:creationId xmlns:a16="http://schemas.microsoft.com/office/drawing/2014/main" id="{D4BEEB3C-4084-4BFB-A140-376160A8C08A}"/>
              </a:ext>
            </a:extLst>
          </p:cNvPr>
          <p:cNvCxnSpPr>
            <a:cxnSpLocks/>
          </p:cNvCxnSpPr>
          <p:nvPr/>
        </p:nvCxnSpPr>
        <p:spPr>
          <a:xfrm flipV="1">
            <a:off x="3598602" y="3140966"/>
            <a:ext cx="1463043" cy="432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B1FA31-9BD7-421A-A606-4A7E327D00EB}"/>
              </a:ext>
            </a:extLst>
          </p:cNvPr>
          <p:cNvSpPr txBox="1"/>
          <p:nvPr/>
        </p:nvSpPr>
        <p:spPr>
          <a:xfrm>
            <a:off x="5375920" y="2894746"/>
            <a:ext cx="4392488" cy="492443"/>
          </a:xfrm>
          <a:prstGeom prst="rect">
            <a:avLst/>
          </a:prstGeom>
          <a:noFill/>
        </p:spPr>
        <p:txBody>
          <a:bodyPr wrap="square" rtlCol="0">
            <a:spAutoFit/>
          </a:bodyPr>
          <a:lstStyle/>
          <a:p>
            <a:r>
              <a:rPr lang="el-GR" sz="2600" dirty="0">
                <a:latin typeface="+mn-lt"/>
              </a:rPr>
              <a:t>Επώνυμο </a:t>
            </a:r>
          </a:p>
        </p:txBody>
      </p:sp>
      <p:cxnSp>
        <p:nvCxnSpPr>
          <p:cNvPr id="14" name="Ευθύγραμμο βέλος σύνδεσης 13">
            <a:extLst>
              <a:ext uri="{FF2B5EF4-FFF2-40B4-BE49-F238E27FC236}">
                <a16:creationId xmlns:a16="http://schemas.microsoft.com/office/drawing/2014/main" id="{54E2F62B-A59A-4DDB-9F7B-D10C091190C9}"/>
              </a:ext>
            </a:extLst>
          </p:cNvPr>
          <p:cNvCxnSpPr>
            <a:cxnSpLocks/>
          </p:cNvCxnSpPr>
          <p:nvPr/>
        </p:nvCxnSpPr>
        <p:spPr>
          <a:xfrm>
            <a:off x="3575720" y="3573015"/>
            <a:ext cx="1485925"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8B4B41-9863-4855-AE35-E8ABCC27EBA8}"/>
              </a:ext>
            </a:extLst>
          </p:cNvPr>
          <p:cNvSpPr txBox="1"/>
          <p:nvPr/>
        </p:nvSpPr>
        <p:spPr>
          <a:xfrm>
            <a:off x="5375920" y="3758842"/>
            <a:ext cx="4392488" cy="492443"/>
          </a:xfrm>
          <a:prstGeom prst="rect">
            <a:avLst/>
          </a:prstGeom>
          <a:noFill/>
        </p:spPr>
        <p:txBody>
          <a:bodyPr wrap="square" rtlCol="0">
            <a:spAutoFit/>
          </a:bodyPr>
          <a:lstStyle/>
          <a:p>
            <a:r>
              <a:rPr lang="el-GR" sz="2600" dirty="0">
                <a:latin typeface="+mn-lt"/>
              </a:rPr>
              <a:t>Ανώνυμο </a:t>
            </a:r>
          </a:p>
        </p:txBody>
      </p:sp>
      <p:sp>
        <p:nvSpPr>
          <p:cNvPr id="4" name="TextBox 3">
            <a:extLst>
              <a:ext uri="{FF2B5EF4-FFF2-40B4-BE49-F238E27FC236}">
                <a16:creationId xmlns:a16="http://schemas.microsoft.com/office/drawing/2014/main" id="{BD4EEFE7-FA7B-4AD7-BAC5-19B512167A08}"/>
              </a:ext>
            </a:extLst>
          </p:cNvPr>
          <p:cNvSpPr txBox="1"/>
          <p:nvPr/>
        </p:nvSpPr>
        <p:spPr>
          <a:xfrm>
            <a:off x="3812750" y="1490404"/>
            <a:ext cx="8456161" cy="830997"/>
          </a:xfrm>
          <a:prstGeom prst="rect">
            <a:avLst/>
          </a:prstGeom>
          <a:noFill/>
        </p:spPr>
        <p:txBody>
          <a:bodyPr wrap="none" rtlCol="0">
            <a:spAutoFit/>
          </a:bodyPr>
          <a:lstStyle/>
          <a:p>
            <a:r>
              <a:rPr lang="el-GR" sz="2400" dirty="0">
                <a:latin typeface="+mn-lt"/>
              </a:rPr>
              <a:t>Στο </a:t>
            </a:r>
            <a:r>
              <a:rPr lang="en-US" sz="2400" dirty="0">
                <a:latin typeface="+mn-lt"/>
              </a:rPr>
              <a:t>Wiki-TRACE </a:t>
            </a:r>
            <a:r>
              <a:rPr lang="el-GR" sz="2400" dirty="0">
                <a:latin typeface="+mn-lt"/>
              </a:rPr>
              <a:t>υπάρχουν όροι (βλ. μπλε λέξεις ή φράσεις) </a:t>
            </a:r>
          </a:p>
          <a:p>
            <a:r>
              <a:rPr lang="el-GR" sz="2400" dirty="0">
                <a:latin typeface="+mn-lt"/>
              </a:rPr>
              <a:t>που είναι υπερκείμενα</a:t>
            </a:r>
          </a:p>
        </p:txBody>
      </p:sp>
    </p:spTree>
    <p:extLst>
      <p:ext uri="{BB962C8B-B14F-4D97-AF65-F5344CB8AC3E}">
        <p14:creationId xmlns:p14="http://schemas.microsoft.com/office/powerpoint/2010/main" val="475714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cxnSp>
        <p:nvCxnSpPr>
          <p:cNvPr id="7" name="Ευθύγραμμο βέλος σύνδεσης 6">
            <a:extLst>
              <a:ext uri="{FF2B5EF4-FFF2-40B4-BE49-F238E27FC236}">
                <a16:creationId xmlns:a16="http://schemas.microsoft.com/office/drawing/2014/main" id="{CDB0CF05-284B-4D38-956D-25522BF105E7}"/>
              </a:ext>
            </a:extLst>
          </p:cNvPr>
          <p:cNvCxnSpPr>
            <a:cxnSpLocks/>
          </p:cNvCxnSpPr>
          <p:nvPr/>
        </p:nvCxnSpPr>
        <p:spPr>
          <a:xfrm flipV="1">
            <a:off x="3595936" y="3815998"/>
            <a:ext cx="1440160" cy="477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4D595A-6F02-4D31-85F0-9C2551504A11}"/>
              </a:ext>
            </a:extLst>
          </p:cNvPr>
          <p:cNvSpPr txBox="1"/>
          <p:nvPr/>
        </p:nvSpPr>
        <p:spPr>
          <a:xfrm>
            <a:off x="5221610" y="3562104"/>
            <a:ext cx="5112568" cy="492443"/>
          </a:xfrm>
          <a:prstGeom prst="rect">
            <a:avLst/>
          </a:prstGeom>
          <a:noFill/>
        </p:spPr>
        <p:txBody>
          <a:bodyPr wrap="square" rtlCol="0">
            <a:spAutoFit/>
          </a:bodyPr>
          <a:lstStyle/>
          <a:p>
            <a:r>
              <a:rPr lang="el-GR" sz="2600" dirty="0">
                <a:latin typeface="+mn-lt"/>
              </a:rPr>
              <a:t>Αμιγώς αντιρατσιστικό κείμενο</a:t>
            </a:r>
          </a:p>
        </p:txBody>
      </p:sp>
      <p:cxnSp>
        <p:nvCxnSpPr>
          <p:cNvPr id="9" name="Ευθύγραμμο βέλος σύνδεσης 8">
            <a:extLst>
              <a:ext uri="{FF2B5EF4-FFF2-40B4-BE49-F238E27FC236}">
                <a16:creationId xmlns:a16="http://schemas.microsoft.com/office/drawing/2014/main" id="{42DA95BF-CDA4-4AA2-A68A-2163C844DA0B}"/>
              </a:ext>
            </a:extLst>
          </p:cNvPr>
          <p:cNvCxnSpPr>
            <a:cxnSpLocks/>
          </p:cNvCxnSpPr>
          <p:nvPr/>
        </p:nvCxnSpPr>
        <p:spPr>
          <a:xfrm>
            <a:off x="3595936" y="4293096"/>
            <a:ext cx="147067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77685A7-C4A7-49EA-931D-7D32FBC9ED1E}"/>
              </a:ext>
            </a:extLst>
          </p:cNvPr>
          <p:cNvSpPr txBox="1"/>
          <p:nvPr/>
        </p:nvSpPr>
        <p:spPr>
          <a:xfrm>
            <a:off x="5257304" y="4293096"/>
            <a:ext cx="4392488" cy="492443"/>
          </a:xfrm>
          <a:prstGeom prst="rect">
            <a:avLst/>
          </a:prstGeom>
          <a:noFill/>
        </p:spPr>
        <p:txBody>
          <a:bodyPr wrap="square" rtlCol="0">
            <a:spAutoFit/>
          </a:bodyPr>
          <a:lstStyle/>
          <a:p>
            <a:r>
              <a:rPr lang="el-GR" sz="2600" dirty="0">
                <a:latin typeface="+mn-lt"/>
              </a:rPr>
              <a:t>Κείμενο ρευστού ρατσισμού</a:t>
            </a:r>
          </a:p>
        </p:txBody>
      </p:sp>
      <p:sp>
        <p:nvSpPr>
          <p:cNvPr id="10" name="Τίτλος 1">
            <a:extLst>
              <a:ext uri="{FF2B5EF4-FFF2-40B4-BE49-F238E27FC236}">
                <a16:creationId xmlns:a16="http://schemas.microsoft.com/office/drawing/2014/main" id="{76F0BAC0-0132-4E16-8117-E4F42478CEA4}"/>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2706000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a:extLst>
              <a:ext uri="{FF2B5EF4-FFF2-40B4-BE49-F238E27FC236}">
                <a16:creationId xmlns:a16="http://schemas.microsoft.com/office/drawing/2014/main" id="{0F2E416A-67B5-4F07-AA6A-DF4419518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cxnSp>
        <p:nvCxnSpPr>
          <p:cNvPr id="14" name="Ευθύγραμμο βέλος σύνδεσης 13">
            <a:extLst>
              <a:ext uri="{FF2B5EF4-FFF2-40B4-BE49-F238E27FC236}">
                <a16:creationId xmlns:a16="http://schemas.microsoft.com/office/drawing/2014/main" id="{E2A185B3-5FC1-4D1C-94AA-91315C750E11}"/>
              </a:ext>
            </a:extLst>
          </p:cNvPr>
          <p:cNvCxnSpPr>
            <a:cxnSpLocks/>
          </p:cNvCxnSpPr>
          <p:nvPr/>
        </p:nvCxnSpPr>
        <p:spPr>
          <a:xfrm flipV="1">
            <a:off x="3587304" y="4516209"/>
            <a:ext cx="990440" cy="48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9B509D-A6FA-4ADC-904B-4CD6C4FF46DB}"/>
              </a:ext>
            </a:extLst>
          </p:cNvPr>
          <p:cNvSpPr txBox="1"/>
          <p:nvPr/>
        </p:nvSpPr>
        <p:spPr>
          <a:xfrm>
            <a:off x="4577744" y="4265135"/>
            <a:ext cx="1549076" cy="492443"/>
          </a:xfrm>
          <a:prstGeom prst="rect">
            <a:avLst/>
          </a:prstGeom>
          <a:noFill/>
        </p:spPr>
        <p:txBody>
          <a:bodyPr wrap="square" rtlCol="0">
            <a:spAutoFit/>
          </a:bodyPr>
          <a:lstStyle/>
          <a:p>
            <a:r>
              <a:rPr lang="el-GR" sz="2600" dirty="0">
                <a:latin typeface="+mn-lt"/>
              </a:rPr>
              <a:t>Διάκριση</a:t>
            </a:r>
          </a:p>
        </p:txBody>
      </p:sp>
      <p:cxnSp>
        <p:nvCxnSpPr>
          <p:cNvPr id="16" name="Ευθύγραμμο βέλος σύνδεσης 15">
            <a:extLst>
              <a:ext uri="{FF2B5EF4-FFF2-40B4-BE49-F238E27FC236}">
                <a16:creationId xmlns:a16="http://schemas.microsoft.com/office/drawing/2014/main" id="{221D3531-E0D7-44C2-A6F8-7C9B6923BC54}"/>
              </a:ext>
            </a:extLst>
          </p:cNvPr>
          <p:cNvCxnSpPr>
            <a:cxnSpLocks/>
          </p:cNvCxnSpPr>
          <p:nvPr/>
        </p:nvCxnSpPr>
        <p:spPr>
          <a:xfrm>
            <a:off x="3583980" y="4998944"/>
            <a:ext cx="1026134" cy="24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ABAA05-D0A7-4B30-B566-D2200873296A}"/>
              </a:ext>
            </a:extLst>
          </p:cNvPr>
          <p:cNvSpPr txBox="1"/>
          <p:nvPr/>
        </p:nvSpPr>
        <p:spPr>
          <a:xfrm>
            <a:off x="4610114" y="5000980"/>
            <a:ext cx="2274650" cy="492443"/>
          </a:xfrm>
          <a:prstGeom prst="rect">
            <a:avLst/>
          </a:prstGeom>
          <a:noFill/>
        </p:spPr>
        <p:txBody>
          <a:bodyPr wrap="square" rtlCol="0">
            <a:spAutoFit/>
          </a:bodyPr>
          <a:lstStyle/>
          <a:p>
            <a:r>
              <a:rPr lang="el-GR" sz="2600" dirty="0">
                <a:latin typeface="+mn-lt"/>
              </a:rPr>
              <a:t>Αφομοίωση</a:t>
            </a:r>
          </a:p>
        </p:txBody>
      </p:sp>
      <p:sp>
        <p:nvSpPr>
          <p:cNvPr id="10" name="Τίτλος 1">
            <a:extLst>
              <a:ext uri="{FF2B5EF4-FFF2-40B4-BE49-F238E27FC236}">
                <a16:creationId xmlns:a16="http://schemas.microsoft.com/office/drawing/2014/main" id="{FC9D1742-7E45-4088-BEC9-36113D4EC89E}"/>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982526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a:extLst>
              <a:ext uri="{FF2B5EF4-FFF2-40B4-BE49-F238E27FC236}">
                <a16:creationId xmlns:a16="http://schemas.microsoft.com/office/drawing/2014/main" id="{0F2E416A-67B5-4F07-AA6A-DF4419518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cxnSp>
        <p:nvCxnSpPr>
          <p:cNvPr id="9" name="Ευθύγραμμο βέλος σύνδεσης 8">
            <a:extLst>
              <a:ext uri="{FF2B5EF4-FFF2-40B4-BE49-F238E27FC236}">
                <a16:creationId xmlns:a16="http://schemas.microsoft.com/office/drawing/2014/main" id="{A660DFFF-5114-4E28-ABD9-94E76A2A376E}"/>
              </a:ext>
            </a:extLst>
          </p:cNvPr>
          <p:cNvCxnSpPr>
            <a:cxnSpLocks/>
          </p:cNvCxnSpPr>
          <p:nvPr/>
        </p:nvCxnSpPr>
        <p:spPr>
          <a:xfrm flipV="1">
            <a:off x="3587304" y="4671695"/>
            <a:ext cx="440145" cy="32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7AFFD9-7C35-44E7-AC83-79DF4AA7A2E5}"/>
              </a:ext>
            </a:extLst>
          </p:cNvPr>
          <p:cNvSpPr txBox="1"/>
          <p:nvPr/>
        </p:nvSpPr>
        <p:spPr>
          <a:xfrm>
            <a:off x="3738465" y="4179252"/>
            <a:ext cx="1549076" cy="492443"/>
          </a:xfrm>
          <a:prstGeom prst="rect">
            <a:avLst/>
          </a:prstGeom>
          <a:noFill/>
        </p:spPr>
        <p:txBody>
          <a:bodyPr wrap="square" rtlCol="0">
            <a:spAutoFit/>
          </a:bodyPr>
          <a:lstStyle/>
          <a:p>
            <a:r>
              <a:rPr lang="el-GR" sz="2600" dirty="0">
                <a:latin typeface="+mn-lt"/>
              </a:rPr>
              <a:t>Διάκριση</a:t>
            </a:r>
          </a:p>
        </p:txBody>
      </p:sp>
      <p:sp>
        <p:nvSpPr>
          <p:cNvPr id="14" name="TextBox 13">
            <a:extLst>
              <a:ext uri="{FF2B5EF4-FFF2-40B4-BE49-F238E27FC236}">
                <a16:creationId xmlns:a16="http://schemas.microsoft.com/office/drawing/2014/main" id="{93049E03-71F0-4236-AAFD-549F2D4EA9F1}"/>
              </a:ext>
            </a:extLst>
          </p:cNvPr>
          <p:cNvSpPr txBox="1"/>
          <p:nvPr/>
        </p:nvSpPr>
        <p:spPr>
          <a:xfrm>
            <a:off x="6021950" y="1513738"/>
            <a:ext cx="3751429" cy="4813497"/>
          </a:xfrm>
          <a:prstGeom prst="rect">
            <a:avLst/>
          </a:prstGeom>
          <a:noFill/>
        </p:spPr>
        <p:txBody>
          <a:bodyPr wrap="square">
            <a:spAutoFit/>
          </a:bodyPr>
          <a:lstStyle/>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πρόβλημα</a:t>
            </a: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παράνομους-</a:t>
            </a:r>
            <a:r>
              <a:rPr lang="el-GR" dirty="0" err="1">
                <a:effectLst/>
                <a:latin typeface="+mn-lt"/>
              </a:rPr>
              <a:t>ες</a:t>
            </a:r>
            <a:r>
              <a:rPr lang="el-GR" dirty="0">
                <a:effectLst/>
                <a:latin typeface="+mn-lt"/>
              </a:rPr>
              <a:t>/νόμιμους-</a:t>
            </a:r>
            <a:r>
              <a:rPr lang="el-GR" dirty="0" err="1">
                <a:effectLst/>
                <a:latin typeface="+mn-lt"/>
              </a:rPr>
              <a:t>ες</a:t>
            </a:r>
            <a:r>
              <a:rPr lang="el-GR" dirty="0">
                <a:effectLst/>
                <a:latin typeface="+mn-lt"/>
              </a:rPr>
              <a:t> ‘άλλους/</a:t>
            </a:r>
            <a:r>
              <a:rPr lang="el-GR" dirty="0" err="1">
                <a:effectLst/>
                <a:latin typeface="+mn-lt"/>
              </a:rPr>
              <a:t>ες</a:t>
            </a:r>
            <a:r>
              <a:rPr lang="el-GR" dirty="0">
                <a:effectLst/>
                <a:latin typeface="+mn-lt"/>
              </a:rPr>
              <a:t>’</a:t>
            </a: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ανώνυμους/</a:t>
            </a:r>
            <a:r>
              <a:rPr lang="el-GR" dirty="0" err="1">
                <a:effectLst/>
                <a:latin typeface="+mn-lt"/>
              </a:rPr>
              <a:t>ες</a:t>
            </a:r>
            <a:r>
              <a:rPr lang="el-GR" dirty="0">
                <a:effectLst/>
                <a:latin typeface="+mn-lt"/>
              </a:rPr>
              <a:t> ‘άλλους/</a:t>
            </a:r>
            <a:r>
              <a:rPr lang="el-GR" dirty="0" err="1">
                <a:effectLst/>
                <a:latin typeface="+mn-lt"/>
              </a:rPr>
              <a:t>ες</a:t>
            </a:r>
            <a:r>
              <a:rPr lang="el-GR" dirty="0">
                <a:effectLst/>
                <a:latin typeface="+mn-lt"/>
              </a:rPr>
              <a:t>’</a:t>
            </a: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προσωρινούς/</a:t>
            </a:r>
            <a:r>
              <a:rPr lang="el-GR" dirty="0" err="1">
                <a:effectLst/>
                <a:latin typeface="+mn-lt"/>
              </a:rPr>
              <a:t>ές</a:t>
            </a:r>
            <a:r>
              <a:rPr lang="el-GR" dirty="0">
                <a:effectLst/>
                <a:latin typeface="+mn-lt"/>
              </a:rPr>
              <a:t> ‘άλλους/</a:t>
            </a:r>
            <a:r>
              <a:rPr lang="el-GR" dirty="0" err="1">
                <a:effectLst/>
                <a:latin typeface="+mn-lt"/>
              </a:rPr>
              <a:t>ες</a:t>
            </a:r>
            <a:r>
              <a:rPr lang="el-GR" dirty="0">
                <a:effectLst/>
                <a:latin typeface="+mn-lt"/>
              </a:rPr>
              <a:t>’</a:t>
            </a: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αδρανείς ‘άλλους/</a:t>
            </a:r>
            <a:r>
              <a:rPr lang="el-GR" dirty="0" err="1">
                <a:effectLst/>
                <a:latin typeface="+mn-lt"/>
              </a:rPr>
              <a:t>ες</a:t>
            </a:r>
            <a:r>
              <a:rPr lang="el-GR" dirty="0">
                <a:effectLst/>
                <a:latin typeface="+mn-lt"/>
              </a:rPr>
              <a:t>’</a:t>
            </a:r>
          </a:p>
          <a:p>
            <a:pPr marL="342900" lvl="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θύματα</a:t>
            </a:r>
          </a:p>
          <a:p>
            <a:pPr marL="342900" lvl="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αποδέκτες/</a:t>
            </a:r>
            <a:r>
              <a:rPr lang="el-GR" dirty="0" err="1">
                <a:effectLst/>
                <a:latin typeface="+mn-lt"/>
              </a:rPr>
              <a:t>τριες</a:t>
            </a:r>
            <a:r>
              <a:rPr lang="el-GR" dirty="0">
                <a:effectLst/>
                <a:latin typeface="+mn-lt"/>
              </a:rPr>
              <a:t> βοήθειας </a:t>
            </a:r>
            <a:endParaRPr lang="el-GR" dirty="0">
              <a:effectLst/>
              <a:latin typeface="+mn-lt"/>
              <a:ea typeface="Calibri" panose="020F0502020204030204" pitchFamily="34" charset="0"/>
              <a:cs typeface="Times New Roman" panose="02020603050405020304" pitchFamily="18" charset="0"/>
            </a:endParaRPr>
          </a:p>
        </p:txBody>
      </p:sp>
      <p:cxnSp>
        <p:nvCxnSpPr>
          <p:cNvPr id="22" name="Ευθύγραμμο βέλος σύνδεσης 21">
            <a:extLst>
              <a:ext uri="{FF2B5EF4-FFF2-40B4-BE49-F238E27FC236}">
                <a16:creationId xmlns:a16="http://schemas.microsoft.com/office/drawing/2014/main" id="{997D9F9C-E0FF-42E9-9811-FEF0ED5B2F90}"/>
              </a:ext>
            </a:extLst>
          </p:cNvPr>
          <p:cNvCxnSpPr>
            <a:cxnSpLocks/>
            <a:stCxn id="10" idx="3"/>
          </p:cNvCxnSpPr>
          <p:nvPr/>
        </p:nvCxnSpPr>
        <p:spPr>
          <a:xfrm flipV="1">
            <a:off x="5287541" y="4358612"/>
            <a:ext cx="665958" cy="6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Τίτλος 1">
            <a:extLst>
              <a:ext uri="{FF2B5EF4-FFF2-40B4-BE49-F238E27FC236}">
                <a16:creationId xmlns:a16="http://schemas.microsoft.com/office/drawing/2014/main" id="{08569491-3D0D-477B-A05A-164EAEF29430}"/>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
        <p:nvSpPr>
          <p:cNvPr id="5" name="Οβάλ 4">
            <a:extLst>
              <a:ext uri="{FF2B5EF4-FFF2-40B4-BE49-F238E27FC236}">
                <a16:creationId xmlns:a16="http://schemas.microsoft.com/office/drawing/2014/main" id="{2CB7EDE0-4C91-F4C7-E16A-0A9F19E8C15D}"/>
              </a:ext>
            </a:extLst>
          </p:cNvPr>
          <p:cNvSpPr/>
          <p:nvPr/>
        </p:nvSpPr>
        <p:spPr>
          <a:xfrm>
            <a:off x="5576166" y="1424007"/>
            <a:ext cx="3960440"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ύγραμμο βέλος σύνδεσης 7">
            <a:extLst>
              <a:ext uri="{FF2B5EF4-FFF2-40B4-BE49-F238E27FC236}">
                <a16:creationId xmlns:a16="http://schemas.microsoft.com/office/drawing/2014/main" id="{0C4C0207-4B6C-0DF0-1342-C4D4513FF476}"/>
              </a:ext>
            </a:extLst>
          </p:cNvPr>
          <p:cNvCxnSpPr>
            <a:cxnSpLocks/>
          </p:cNvCxnSpPr>
          <p:nvPr/>
        </p:nvCxnSpPr>
        <p:spPr>
          <a:xfrm>
            <a:off x="9743683" y="2129057"/>
            <a:ext cx="4104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96B45A-F28A-E6CC-058B-30FC9EAD413E}"/>
              </a:ext>
            </a:extLst>
          </p:cNvPr>
          <p:cNvSpPr txBox="1"/>
          <p:nvPr/>
        </p:nvSpPr>
        <p:spPr>
          <a:xfrm>
            <a:off x="10363298" y="1805891"/>
            <a:ext cx="1657708" cy="646331"/>
          </a:xfrm>
          <a:prstGeom prst="rect">
            <a:avLst/>
          </a:prstGeom>
          <a:noFill/>
        </p:spPr>
        <p:txBody>
          <a:bodyPr wrap="square" rtlCol="0">
            <a:spAutoFit/>
          </a:bodyPr>
          <a:lstStyle/>
          <a:p>
            <a:r>
              <a:rPr lang="el-GR" dirty="0"/>
              <a:t>Ο/η Άλλος/η ως πρόβλημα</a:t>
            </a:r>
          </a:p>
        </p:txBody>
      </p:sp>
      <p:sp>
        <p:nvSpPr>
          <p:cNvPr id="13" name="Οβάλ 12">
            <a:extLst>
              <a:ext uri="{FF2B5EF4-FFF2-40B4-BE49-F238E27FC236}">
                <a16:creationId xmlns:a16="http://schemas.microsoft.com/office/drawing/2014/main" id="{3DB1B536-7486-752E-F7B3-0C11F263C321}"/>
              </a:ext>
            </a:extLst>
          </p:cNvPr>
          <p:cNvSpPr/>
          <p:nvPr/>
        </p:nvSpPr>
        <p:spPr>
          <a:xfrm>
            <a:off x="5306151" y="2946919"/>
            <a:ext cx="4654986" cy="1243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ύγραμμο βέλος σύνδεσης 14">
            <a:extLst>
              <a:ext uri="{FF2B5EF4-FFF2-40B4-BE49-F238E27FC236}">
                <a16:creationId xmlns:a16="http://schemas.microsoft.com/office/drawing/2014/main" id="{43FF9386-5872-32D8-D016-22B5CA680979}"/>
              </a:ext>
            </a:extLst>
          </p:cNvPr>
          <p:cNvCxnSpPr>
            <a:cxnSpLocks/>
          </p:cNvCxnSpPr>
          <p:nvPr/>
        </p:nvCxnSpPr>
        <p:spPr>
          <a:xfrm>
            <a:off x="9984432" y="3539795"/>
            <a:ext cx="334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09AD76-1383-E9A9-F614-0A3CA2F16436}"/>
              </a:ext>
            </a:extLst>
          </p:cNvPr>
          <p:cNvSpPr txBox="1"/>
          <p:nvPr/>
        </p:nvSpPr>
        <p:spPr>
          <a:xfrm>
            <a:off x="10363298" y="2997156"/>
            <a:ext cx="1910688" cy="923330"/>
          </a:xfrm>
          <a:prstGeom prst="rect">
            <a:avLst/>
          </a:prstGeom>
          <a:noFill/>
        </p:spPr>
        <p:txBody>
          <a:bodyPr wrap="square" rtlCol="0">
            <a:spAutoFit/>
          </a:bodyPr>
          <a:lstStyle/>
          <a:p>
            <a:r>
              <a:rPr lang="el-GR" dirty="0"/>
              <a:t>Ο/η απομακρυσμένος/η Άλλος/η</a:t>
            </a:r>
          </a:p>
        </p:txBody>
      </p:sp>
      <p:sp>
        <p:nvSpPr>
          <p:cNvPr id="17" name="Οβάλ 16">
            <a:extLst>
              <a:ext uri="{FF2B5EF4-FFF2-40B4-BE49-F238E27FC236}">
                <a16:creationId xmlns:a16="http://schemas.microsoft.com/office/drawing/2014/main" id="{BB8388C1-8967-3CD7-62E0-F908B1C47214}"/>
              </a:ext>
            </a:extLst>
          </p:cNvPr>
          <p:cNvSpPr/>
          <p:nvPr/>
        </p:nvSpPr>
        <p:spPr>
          <a:xfrm>
            <a:off x="5329446" y="4179252"/>
            <a:ext cx="4654986" cy="2033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Ευθύγραμμο βέλος σύνδεσης 17">
            <a:extLst>
              <a:ext uri="{FF2B5EF4-FFF2-40B4-BE49-F238E27FC236}">
                <a16:creationId xmlns:a16="http://schemas.microsoft.com/office/drawing/2014/main" id="{34F202B2-6AD4-825D-EEAC-5A2BF8BF3B81}"/>
              </a:ext>
            </a:extLst>
          </p:cNvPr>
          <p:cNvCxnSpPr>
            <a:cxnSpLocks/>
          </p:cNvCxnSpPr>
          <p:nvPr/>
        </p:nvCxnSpPr>
        <p:spPr>
          <a:xfrm>
            <a:off x="9961137" y="5085184"/>
            <a:ext cx="402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9B3E8E-D3F9-B7E1-F4BE-5E95FF61FBF7}"/>
              </a:ext>
            </a:extLst>
          </p:cNvPr>
          <p:cNvSpPr txBox="1"/>
          <p:nvPr/>
        </p:nvSpPr>
        <p:spPr>
          <a:xfrm>
            <a:off x="10363298" y="4835320"/>
            <a:ext cx="1910688" cy="646331"/>
          </a:xfrm>
          <a:prstGeom prst="rect">
            <a:avLst/>
          </a:prstGeom>
          <a:noFill/>
        </p:spPr>
        <p:txBody>
          <a:bodyPr wrap="square" rtlCol="0">
            <a:spAutoFit/>
          </a:bodyPr>
          <a:lstStyle/>
          <a:p>
            <a:r>
              <a:rPr lang="el-GR" dirty="0"/>
              <a:t>Ο/η παθητικός/ή Άλλος/η</a:t>
            </a:r>
          </a:p>
        </p:txBody>
      </p:sp>
    </p:spTree>
    <p:extLst>
      <p:ext uri="{BB962C8B-B14F-4D97-AF65-F5344CB8AC3E}">
        <p14:creationId xmlns:p14="http://schemas.microsoft.com/office/powerpoint/2010/main" val="2460789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a:extLst>
              <a:ext uri="{FF2B5EF4-FFF2-40B4-BE49-F238E27FC236}">
                <a16:creationId xmlns:a16="http://schemas.microsoft.com/office/drawing/2014/main" id="{0F2E416A-67B5-4F07-AA6A-DF4419518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sp>
        <p:nvSpPr>
          <p:cNvPr id="14" name="TextBox 13">
            <a:extLst>
              <a:ext uri="{FF2B5EF4-FFF2-40B4-BE49-F238E27FC236}">
                <a16:creationId xmlns:a16="http://schemas.microsoft.com/office/drawing/2014/main" id="{AFE03BAD-7A67-43ED-9EB3-557962AA6466}"/>
              </a:ext>
            </a:extLst>
          </p:cNvPr>
          <p:cNvSpPr txBox="1"/>
          <p:nvPr/>
        </p:nvSpPr>
        <p:spPr>
          <a:xfrm>
            <a:off x="6296715" y="2181698"/>
            <a:ext cx="3758176" cy="4882480"/>
          </a:xfrm>
          <a:prstGeom prst="rect">
            <a:avLst/>
          </a:prstGeom>
          <a:noFill/>
        </p:spPr>
        <p:txBody>
          <a:bodyPr wrap="square">
            <a:noAutofit/>
          </a:bodyPr>
          <a:lstStyle/>
          <a:p>
            <a:pPr marL="342900" lvl="0" indent="-342900">
              <a:lnSpc>
                <a:spcPct val="107000"/>
              </a:lnSpc>
              <a:spcAft>
                <a:spcPts val="800"/>
              </a:spcAft>
              <a:buFont typeface="+mj-lt"/>
              <a:buAutoNum type="arabicPeriod"/>
              <a:tabLst>
                <a:tab pos="457200" algn="l"/>
              </a:tabLst>
            </a:pPr>
            <a:r>
              <a:rPr lang="el-GR" dirty="0">
                <a:effectLst/>
                <a:latin typeface="+mn-lt"/>
              </a:rPr>
              <a:t>Αναφορές (γενικευτικές)</a:t>
            </a:r>
            <a:r>
              <a:rPr lang="en-US" dirty="0">
                <a:effectLst/>
                <a:latin typeface="+mn-lt"/>
              </a:rPr>
              <a:t> </a:t>
            </a:r>
            <a:r>
              <a:rPr lang="el-GR" dirty="0">
                <a:effectLst/>
                <a:latin typeface="+mn-lt"/>
              </a:rPr>
              <a:t>σε πρακτικές ένταξης/ενσωμάτωσης</a:t>
            </a:r>
          </a:p>
          <a:p>
            <a:pPr marL="342900" indent="-342900">
              <a:lnSpc>
                <a:spcPct val="107000"/>
              </a:lnSpc>
              <a:spcAft>
                <a:spcPts val="800"/>
              </a:spcAft>
              <a:buFont typeface="+mj-lt"/>
              <a:buAutoNum type="arabicPeriod"/>
              <a:tabLst>
                <a:tab pos="457200" algn="l"/>
              </a:tabLst>
            </a:pPr>
            <a:r>
              <a:rPr lang="el-GR" dirty="0">
                <a:effectLst/>
                <a:latin typeface="+mn-lt"/>
              </a:rPr>
              <a:t>Αναφορές σε μετριασμένους τρόπους αντίκρουσης του ρατσισμού </a:t>
            </a:r>
          </a:p>
          <a:p>
            <a:pPr marL="342900" lvl="0" indent="-342900">
              <a:lnSpc>
                <a:spcPct val="107000"/>
              </a:lnSpc>
              <a:spcAft>
                <a:spcPts val="800"/>
              </a:spcAft>
              <a:buFont typeface="+mj-lt"/>
              <a:buAutoNum type="arabicPeriod"/>
              <a:tabLst>
                <a:tab pos="457200" algn="l"/>
              </a:tabLst>
            </a:pPr>
            <a:r>
              <a:rPr lang="en-GB" dirty="0" err="1">
                <a:effectLst/>
                <a:latin typeface="+mn-lt"/>
              </a:rPr>
              <a:t>Αν</a:t>
            </a:r>
            <a:r>
              <a:rPr lang="en-GB" dirty="0">
                <a:effectLst/>
                <a:latin typeface="+mn-lt"/>
              </a:rPr>
              <a:t>αφορές σε πρακτικές εκμάθησης ελληνικών</a:t>
            </a:r>
            <a:endParaRPr lang="el-GR" dirty="0">
              <a:effectLst/>
              <a:latin typeface="+mn-lt"/>
            </a:endParaRPr>
          </a:p>
          <a:p>
            <a:pPr marL="342900" lvl="0" indent="-342900">
              <a:lnSpc>
                <a:spcPct val="107000"/>
              </a:lnSpc>
              <a:spcAft>
                <a:spcPts val="800"/>
              </a:spcAft>
              <a:buFont typeface="+mj-lt"/>
              <a:buAutoNum type="arabicPeriod"/>
              <a:tabLst>
                <a:tab pos="457200" algn="l"/>
              </a:tabLst>
            </a:pPr>
            <a:r>
              <a:rPr lang="el-GR" dirty="0">
                <a:effectLst/>
                <a:latin typeface="+mn-lt"/>
              </a:rPr>
              <a:t>Αναφορές στη θετική στάση των μεταναστών-τριών/προσφύγων-</a:t>
            </a:r>
            <a:r>
              <a:rPr lang="el-GR" dirty="0" err="1">
                <a:effectLst/>
                <a:latin typeface="+mn-lt"/>
              </a:rPr>
              <a:t>ισσών</a:t>
            </a:r>
            <a:r>
              <a:rPr lang="el-GR" dirty="0">
                <a:effectLst/>
                <a:latin typeface="+mn-lt"/>
              </a:rPr>
              <a:t> απέναντι σε αφομοιωτικές πρακτικές</a:t>
            </a:r>
          </a:p>
        </p:txBody>
      </p:sp>
      <p:cxnSp>
        <p:nvCxnSpPr>
          <p:cNvPr id="15" name="Ευθύγραμμο βέλος σύνδεσης 14">
            <a:extLst>
              <a:ext uri="{FF2B5EF4-FFF2-40B4-BE49-F238E27FC236}">
                <a16:creationId xmlns:a16="http://schemas.microsoft.com/office/drawing/2014/main" id="{93212D7E-2C51-4CD9-87A4-093DDFFEB857}"/>
              </a:ext>
            </a:extLst>
          </p:cNvPr>
          <p:cNvCxnSpPr>
            <a:cxnSpLocks/>
          </p:cNvCxnSpPr>
          <p:nvPr/>
        </p:nvCxnSpPr>
        <p:spPr>
          <a:xfrm flipV="1">
            <a:off x="3583980" y="4869160"/>
            <a:ext cx="467802" cy="12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141045-7EAC-4620-9854-2431C6EFD97D}"/>
              </a:ext>
            </a:extLst>
          </p:cNvPr>
          <p:cNvSpPr txBox="1"/>
          <p:nvPr/>
        </p:nvSpPr>
        <p:spPr>
          <a:xfrm>
            <a:off x="3824360" y="4376717"/>
            <a:ext cx="2033119" cy="492443"/>
          </a:xfrm>
          <a:prstGeom prst="rect">
            <a:avLst/>
          </a:prstGeom>
          <a:noFill/>
        </p:spPr>
        <p:txBody>
          <a:bodyPr wrap="square" rtlCol="0">
            <a:spAutoFit/>
          </a:bodyPr>
          <a:lstStyle/>
          <a:p>
            <a:pPr algn="ctr"/>
            <a:r>
              <a:rPr lang="el-GR" sz="2600" dirty="0">
                <a:latin typeface="+mn-lt"/>
              </a:rPr>
              <a:t>Αφομοίωση</a:t>
            </a:r>
          </a:p>
        </p:txBody>
      </p:sp>
      <p:cxnSp>
        <p:nvCxnSpPr>
          <p:cNvPr id="17" name="Ευθύγραμμο βέλος σύνδεσης 16">
            <a:extLst>
              <a:ext uri="{FF2B5EF4-FFF2-40B4-BE49-F238E27FC236}">
                <a16:creationId xmlns:a16="http://schemas.microsoft.com/office/drawing/2014/main" id="{0AE8956B-71D2-403C-BDF3-320628AA897C}"/>
              </a:ext>
            </a:extLst>
          </p:cNvPr>
          <p:cNvCxnSpPr>
            <a:cxnSpLocks/>
          </p:cNvCxnSpPr>
          <p:nvPr/>
        </p:nvCxnSpPr>
        <p:spPr>
          <a:xfrm flipV="1">
            <a:off x="5509399" y="4160361"/>
            <a:ext cx="500561" cy="34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Τίτλος 1">
            <a:extLst>
              <a:ext uri="{FF2B5EF4-FFF2-40B4-BE49-F238E27FC236}">
                <a16:creationId xmlns:a16="http://schemas.microsoft.com/office/drawing/2014/main" id="{6425BD15-9519-4C76-856D-9A0E6F0EE36D}"/>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
        <p:nvSpPr>
          <p:cNvPr id="2" name="Οβάλ 1">
            <a:extLst>
              <a:ext uri="{FF2B5EF4-FFF2-40B4-BE49-F238E27FC236}">
                <a16:creationId xmlns:a16="http://schemas.microsoft.com/office/drawing/2014/main" id="{C893AF17-9DFE-DB20-2EFA-841A608BDAD5}"/>
              </a:ext>
            </a:extLst>
          </p:cNvPr>
          <p:cNvSpPr/>
          <p:nvPr/>
        </p:nvSpPr>
        <p:spPr>
          <a:xfrm>
            <a:off x="5674486" y="1935478"/>
            <a:ext cx="4667159" cy="22248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 name="Ευθύγραμμο βέλος σύνδεσης 2">
            <a:extLst>
              <a:ext uri="{FF2B5EF4-FFF2-40B4-BE49-F238E27FC236}">
                <a16:creationId xmlns:a16="http://schemas.microsoft.com/office/drawing/2014/main" id="{B4DE7EA7-C99D-33B4-FAB1-BB7A241E5B18}"/>
              </a:ext>
            </a:extLst>
          </p:cNvPr>
          <p:cNvCxnSpPr>
            <a:cxnSpLocks/>
          </p:cNvCxnSpPr>
          <p:nvPr/>
        </p:nvCxnSpPr>
        <p:spPr>
          <a:xfrm>
            <a:off x="10341646" y="3016246"/>
            <a:ext cx="362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00251F-78D5-40BF-1949-0CB369AA21CD}"/>
              </a:ext>
            </a:extLst>
          </p:cNvPr>
          <p:cNvSpPr txBox="1"/>
          <p:nvPr/>
        </p:nvSpPr>
        <p:spPr>
          <a:xfrm>
            <a:off x="10776315" y="2693080"/>
            <a:ext cx="1612170" cy="646331"/>
          </a:xfrm>
          <a:prstGeom prst="rect">
            <a:avLst/>
          </a:prstGeom>
          <a:noFill/>
        </p:spPr>
        <p:txBody>
          <a:bodyPr wrap="square" rtlCol="0">
            <a:spAutoFit/>
          </a:bodyPr>
          <a:lstStyle/>
          <a:p>
            <a:r>
              <a:rPr lang="el-GR" dirty="0"/>
              <a:t>Ασθενής αφομοίωση </a:t>
            </a:r>
          </a:p>
        </p:txBody>
      </p:sp>
      <p:sp>
        <p:nvSpPr>
          <p:cNvPr id="6" name="Οβάλ 5">
            <a:extLst>
              <a:ext uri="{FF2B5EF4-FFF2-40B4-BE49-F238E27FC236}">
                <a16:creationId xmlns:a16="http://schemas.microsoft.com/office/drawing/2014/main" id="{74112A1E-0455-3526-BCEE-0A5B6A33A505}"/>
              </a:ext>
            </a:extLst>
          </p:cNvPr>
          <p:cNvSpPr/>
          <p:nvPr/>
        </p:nvSpPr>
        <p:spPr>
          <a:xfrm>
            <a:off x="5591943" y="3985890"/>
            <a:ext cx="4667159" cy="252062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ύγραμμο βέλος σύνδεσης 7">
            <a:extLst>
              <a:ext uri="{FF2B5EF4-FFF2-40B4-BE49-F238E27FC236}">
                <a16:creationId xmlns:a16="http://schemas.microsoft.com/office/drawing/2014/main" id="{0D2AED11-0FD7-1617-580F-583E3F3B480D}"/>
              </a:ext>
            </a:extLst>
          </p:cNvPr>
          <p:cNvCxnSpPr>
            <a:cxnSpLocks/>
          </p:cNvCxnSpPr>
          <p:nvPr/>
        </p:nvCxnSpPr>
        <p:spPr>
          <a:xfrm>
            <a:off x="10259103" y="5246202"/>
            <a:ext cx="3734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0DD9459-2855-2A0A-25C2-305F27BF7D7A}"/>
              </a:ext>
            </a:extLst>
          </p:cNvPr>
          <p:cNvSpPr txBox="1"/>
          <p:nvPr/>
        </p:nvSpPr>
        <p:spPr>
          <a:xfrm>
            <a:off x="10764084" y="4923036"/>
            <a:ext cx="1612170" cy="646331"/>
          </a:xfrm>
          <a:prstGeom prst="rect">
            <a:avLst/>
          </a:prstGeom>
          <a:noFill/>
        </p:spPr>
        <p:txBody>
          <a:bodyPr wrap="square" rtlCol="0">
            <a:spAutoFit/>
          </a:bodyPr>
          <a:lstStyle/>
          <a:p>
            <a:r>
              <a:rPr lang="el-GR" dirty="0"/>
              <a:t>Ισχυρή αφομοίωση </a:t>
            </a:r>
          </a:p>
        </p:txBody>
      </p:sp>
    </p:spTree>
    <p:extLst>
      <p:ext uri="{BB962C8B-B14F-4D97-AF65-F5344CB8AC3E}">
        <p14:creationId xmlns:p14="http://schemas.microsoft.com/office/powerpoint/2010/main" val="1900945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sp>
        <p:nvSpPr>
          <p:cNvPr id="6" name="TextBox 5">
            <a:extLst>
              <a:ext uri="{FF2B5EF4-FFF2-40B4-BE49-F238E27FC236}">
                <a16:creationId xmlns:a16="http://schemas.microsoft.com/office/drawing/2014/main" id="{39622F9D-9D7C-4DA8-8565-818F015E6088}"/>
              </a:ext>
            </a:extLst>
          </p:cNvPr>
          <p:cNvSpPr txBox="1"/>
          <p:nvPr/>
        </p:nvSpPr>
        <p:spPr>
          <a:xfrm>
            <a:off x="4786139" y="4229224"/>
            <a:ext cx="5976664" cy="892552"/>
          </a:xfrm>
          <a:prstGeom prst="rect">
            <a:avLst/>
          </a:prstGeom>
          <a:noFill/>
        </p:spPr>
        <p:txBody>
          <a:bodyPr wrap="square" rtlCol="0">
            <a:spAutoFit/>
          </a:bodyPr>
          <a:lstStyle/>
          <a:p>
            <a:r>
              <a:rPr lang="el-GR" sz="2600" u="sng" dirty="0">
                <a:latin typeface="+mn-lt"/>
              </a:rPr>
              <a:t>Γενικές κατηγορίες </a:t>
            </a:r>
            <a:r>
              <a:rPr lang="el-GR" sz="2600" u="sng" dirty="0" err="1">
                <a:latin typeface="+mn-lt"/>
              </a:rPr>
              <a:t>τροπικότητας</a:t>
            </a:r>
            <a:r>
              <a:rPr lang="el-GR" sz="2600" dirty="0">
                <a:latin typeface="+mn-lt"/>
              </a:rPr>
              <a:t>: </a:t>
            </a:r>
            <a:r>
              <a:rPr lang="el-GR" sz="2600" dirty="0" err="1">
                <a:latin typeface="+mn-lt"/>
              </a:rPr>
              <a:t>Μονοτροπικό</a:t>
            </a:r>
            <a:r>
              <a:rPr lang="el-GR" sz="2600" dirty="0">
                <a:latin typeface="+mn-lt"/>
              </a:rPr>
              <a:t>/ </a:t>
            </a:r>
            <a:r>
              <a:rPr lang="el-GR" sz="2600" dirty="0" err="1">
                <a:latin typeface="+mn-lt"/>
              </a:rPr>
              <a:t>Πολυτροπικό</a:t>
            </a:r>
            <a:endParaRPr lang="el-GR" sz="2600" dirty="0">
              <a:latin typeface="+mn-lt"/>
            </a:endParaRPr>
          </a:p>
        </p:txBody>
      </p:sp>
      <p:sp>
        <p:nvSpPr>
          <p:cNvPr id="15" name="TextBox 14">
            <a:extLst>
              <a:ext uri="{FF2B5EF4-FFF2-40B4-BE49-F238E27FC236}">
                <a16:creationId xmlns:a16="http://schemas.microsoft.com/office/drawing/2014/main" id="{CAB23635-FC1C-4E3B-9EC2-13721DAC654F}"/>
              </a:ext>
            </a:extLst>
          </p:cNvPr>
          <p:cNvSpPr txBox="1"/>
          <p:nvPr/>
        </p:nvSpPr>
        <p:spPr>
          <a:xfrm>
            <a:off x="4786139" y="5542575"/>
            <a:ext cx="6062390" cy="1292662"/>
          </a:xfrm>
          <a:prstGeom prst="rect">
            <a:avLst/>
          </a:prstGeom>
          <a:noFill/>
        </p:spPr>
        <p:txBody>
          <a:bodyPr wrap="square" rtlCol="0">
            <a:spAutoFit/>
          </a:bodyPr>
          <a:lstStyle/>
          <a:p>
            <a:r>
              <a:rPr lang="el-GR" sz="2600" u="sng" dirty="0">
                <a:latin typeface="+mn-lt"/>
              </a:rPr>
              <a:t>Ειδικές κατηγορίες </a:t>
            </a:r>
            <a:r>
              <a:rPr lang="el-GR" sz="2600" u="sng" dirty="0" err="1">
                <a:latin typeface="+mn-lt"/>
              </a:rPr>
              <a:t>τροπικότητας</a:t>
            </a:r>
            <a:r>
              <a:rPr lang="el-GR" sz="2600" dirty="0">
                <a:latin typeface="+mn-lt"/>
              </a:rPr>
              <a:t>: </a:t>
            </a:r>
            <a:endParaRPr lang="en-US" sz="2600" dirty="0">
              <a:latin typeface="+mn-lt"/>
            </a:endParaRPr>
          </a:p>
          <a:p>
            <a:r>
              <a:rPr lang="el-GR" sz="2600" dirty="0">
                <a:latin typeface="+mn-lt"/>
              </a:rPr>
              <a:t>Ήχος, Εικόνα, Βίντεο, Γραπτό κείμενο, Προφορικό κείμενο</a:t>
            </a:r>
          </a:p>
        </p:txBody>
      </p:sp>
      <p:cxnSp>
        <p:nvCxnSpPr>
          <p:cNvPr id="8" name="Ευθύγραμμο βέλος σύνδεσης 7">
            <a:extLst>
              <a:ext uri="{FF2B5EF4-FFF2-40B4-BE49-F238E27FC236}">
                <a16:creationId xmlns:a16="http://schemas.microsoft.com/office/drawing/2014/main" id="{DDCB8343-E7E5-4B67-A92A-1235903FE781}"/>
              </a:ext>
            </a:extLst>
          </p:cNvPr>
          <p:cNvCxnSpPr>
            <a:cxnSpLocks/>
            <a:endCxn id="6" idx="1"/>
          </p:cNvCxnSpPr>
          <p:nvPr/>
        </p:nvCxnSpPr>
        <p:spPr>
          <a:xfrm flipV="1">
            <a:off x="3577804" y="4675500"/>
            <a:ext cx="1208335" cy="86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0150BADD-807D-47A0-99B6-808D947D32B7}"/>
              </a:ext>
            </a:extLst>
          </p:cNvPr>
          <p:cNvCxnSpPr>
            <a:cxnSpLocks/>
            <a:endCxn id="15" idx="1"/>
          </p:cNvCxnSpPr>
          <p:nvPr/>
        </p:nvCxnSpPr>
        <p:spPr>
          <a:xfrm>
            <a:off x="3574480" y="5542575"/>
            <a:ext cx="1211659"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Τίτλος 1">
            <a:extLst>
              <a:ext uri="{FF2B5EF4-FFF2-40B4-BE49-F238E27FC236}">
                <a16:creationId xmlns:a16="http://schemas.microsoft.com/office/drawing/2014/main" id="{1F70C608-C299-4F6C-8605-3C7385238480}"/>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2848386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cxnSp>
        <p:nvCxnSpPr>
          <p:cNvPr id="4" name="Ευθύγραμμο βέλος σύνδεσης 3">
            <a:extLst>
              <a:ext uri="{FF2B5EF4-FFF2-40B4-BE49-F238E27FC236}">
                <a16:creationId xmlns:a16="http://schemas.microsoft.com/office/drawing/2014/main" id="{3B407FDB-9F33-4D7B-A052-AAE4500C7759}"/>
              </a:ext>
            </a:extLst>
          </p:cNvPr>
          <p:cNvCxnSpPr>
            <a:cxnSpLocks/>
            <a:endCxn id="7" idx="1"/>
          </p:cNvCxnSpPr>
          <p:nvPr/>
        </p:nvCxnSpPr>
        <p:spPr>
          <a:xfrm flipV="1">
            <a:off x="3575720" y="3625863"/>
            <a:ext cx="1615058" cy="2772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3F41DCEB-BE58-42F4-A4FA-C4C6FBC923D4}"/>
              </a:ext>
            </a:extLst>
          </p:cNvPr>
          <p:cNvCxnSpPr>
            <a:cxnSpLocks/>
            <a:endCxn id="10" idx="1"/>
          </p:cNvCxnSpPr>
          <p:nvPr/>
        </p:nvCxnSpPr>
        <p:spPr>
          <a:xfrm flipV="1">
            <a:off x="3575720" y="6167632"/>
            <a:ext cx="1635623" cy="24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87B4D8-762D-47E5-B652-0D84BE2F8AF7}"/>
              </a:ext>
            </a:extLst>
          </p:cNvPr>
          <p:cNvSpPr txBox="1"/>
          <p:nvPr/>
        </p:nvSpPr>
        <p:spPr>
          <a:xfrm>
            <a:off x="5190778" y="2471701"/>
            <a:ext cx="6909048" cy="2308324"/>
          </a:xfrm>
          <a:prstGeom prst="rect">
            <a:avLst/>
          </a:prstGeom>
          <a:noFill/>
        </p:spPr>
        <p:txBody>
          <a:bodyPr wrap="square" rtlCol="0">
            <a:spAutoFit/>
          </a:bodyPr>
          <a:lstStyle/>
          <a:p>
            <a:r>
              <a:rPr lang="el-GR" sz="2400" u="sng" dirty="0">
                <a:latin typeface="+mn-lt"/>
              </a:rPr>
              <a:t>Χιουμοριστικός τρόπος</a:t>
            </a:r>
            <a:r>
              <a:rPr lang="el-GR" sz="2400" dirty="0">
                <a:latin typeface="+mn-lt"/>
              </a:rPr>
              <a:t>: </a:t>
            </a:r>
            <a:endParaRPr lang="en-US" sz="2400" dirty="0">
              <a:latin typeface="+mn-lt"/>
            </a:endParaRPr>
          </a:p>
          <a:p>
            <a:r>
              <a:rPr lang="el-GR" sz="2400" dirty="0">
                <a:latin typeface="+mn-lt"/>
              </a:rPr>
              <a:t>βασίζεται στην ασυμβατότητα και </a:t>
            </a:r>
            <a:r>
              <a:rPr lang="el-GR" sz="2400" dirty="0" err="1">
                <a:latin typeface="+mn-lt"/>
              </a:rPr>
              <a:t>στοχοποιεί</a:t>
            </a:r>
            <a:r>
              <a:rPr lang="el-GR" sz="2400" dirty="0">
                <a:latin typeface="+mn-lt"/>
              </a:rPr>
              <a:t> άτομα και ομάδες με συμπεριφορές αποκλίνουσες από τις προσδοκίες και τα κυρίαρχα νοήματα (βλ. Αρχάκης &amp; Τσάκωνα 2020: 566).</a:t>
            </a:r>
          </a:p>
        </p:txBody>
      </p:sp>
      <p:sp>
        <p:nvSpPr>
          <p:cNvPr id="10" name="TextBox 9">
            <a:extLst>
              <a:ext uri="{FF2B5EF4-FFF2-40B4-BE49-F238E27FC236}">
                <a16:creationId xmlns:a16="http://schemas.microsoft.com/office/drawing/2014/main" id="{BBA92440-C3F8-48EC-B960-4F71BDC7C2AF}"/>
              </a:ext>
            </a:extLst>
          </p:cNvPr>
          <p:cNvSpPr txBox="1"/>
          <p:nvPr/>
        </p:nvSpPr>
        <p:spPr>
          <a:xfrm>
            <a:off x="5211343" y="5567467"/>
            <a:ext cx="6809878" cy="1200329"/>
          </a:xfrm>
          <a:prstGeom prst="rect">
            <a:avLst/>
          </a:prstGeom>
          <a:noFill/>
        </p:spPr>
        <p:txBody>
          <a:bodyPr wrap="square" rtlCol="0">
            <a:spAutoFit/>
          </a:bodyPr>
          <a:lstStyle/>
          <a:p>
            <a:r>
              <a:rPr lang="el-GR" sz="2400" u="sng" dirty="0">
                <a:latin typeface="+mn-lt"/>
              </a:rPr>
              <a:t>Μη χιουμοριστικός τρόπος</a:t>
            </a:r>
            <a:r>
              <a:rPr lang="el-GR" sz="2400" dirty="0">
                <a:latin typeface="+mn-lt"/>
              </a:rPr>
              <a:t>:</a:t>
            </a:r>
            <a:endParaRPr lang="en-US" sz="2400" dirty="0">
              <a:latin typeface="+mn-lt"/>
            </a:endParaRPr>
          </a:p>
          <a:p>
            <a:r>
              <a:rPr lang="el-GR" sz="2400" dirty="0">
                <a:latin typeface="+mn-lt"/>
              </a:rPr>
              <a:t>δεν οργανώνεται γύρω από την ασυμβατότητα και τη </a:t>
            </a:r>
            <a:r>
              <a:rPr lang="el-GR" sz="2400" dirty="0" err="1">
                <a:latin typeface="+mn-lt"/>
              </a:rPr>
              <a:t>στοχοποίηση</a:t>
            </a:r>
            <a:r>
              <a:rPr lang="el-GR" sz="2400" dirty="0">
                <a:latin typeface="+mn-lt"/>
              </a:rPr>
              <a:t>. </a:t>
            </a:r>
          </a:p>
        </p:txBody>
      </p:sp>
      <p:sp>
        <p:nvSpPr>
          <p:cNvPr id="12" name="Τίτλος 1">
            <a:extLst>
              <a:ext uri="{FF2B5EF4-FFF2-40B4-BE49-F238E27FC236}">
                <a16:creationId xmlns:a16="http://schemas.microsoft.com/office/drawing/2014/main" id="{2AE86608-A67B-4F05-ACB7-22ECAC18D413}"/>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22487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cxnSp>
        <p:nvCxnSpPr>
          <p:cNvPr id="4" name="Ευθύγραμμο βέλος σύνδεσης 3">
            <a:extLst>
              <a:ext uri="{FF2B5EF4-FFF2-40B4-BE49-F238E27FC236}">
                <a16:creationId xmlns:a16="http://schemas.microsoft.com/office/drawing/2014/main" id="{3B407FDB-9F33-4D7B-A052-AAE4500C7759}"/>
              </a:ext>
            </a:extLst>
          </p:cNvPr>
          <p:cNvCxnSpPr>
            <a:cxnSpLocks/>
            <a:endCxn id="6" idx="1"/>
          </p:cNvCxnSpPr>
          <p:nvPr/>
        </p:nvCxnSpPr>
        <p:spPr>
          <a:xfrm flipV="1">
            <a:off x="3575720" y="3750424"/>
            <a:ext cx="976549" cy="219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622F9D-9D7C-4DA8-8565-818F015E6088}"/>
              </a:ext>
            </a:extLst>
          </p:cNvPr>
          <p:cNvSpPr txBox="1"/>
          <p:nvPr/>
        </p:nvSpPr>
        <p:spPr>
          <a:xfrm>
            <a:off x="4552269" y="2780928"/>
            <a:ext cx="7608168" cy="1938992"/>
          </a:xfrm>
          <a:prstGeom prst="rect">
            <a:avLst/>
          </a:prstGeom>
          <a:noFill/>
        </p:spPr>
        <p:txBody>
          <a:bodyPr wrap="square" rtlCol="0">
            <a:spAutoFit/>
          </a:bodyPr>
          <a:lstStyle/>
          <a:p>
            <a:r>
              <a:rPr lang="el-GR" sz="2400" u="sng" dirty="0">
                <a:latin typeface="+mn-lt"/>
              </a:rPr>
              <a:t>Αφηγηματικός τρόπος</a:t>
            </a:r>
            <a:r>
              <a:rPr lang="el-GR" sz="2400" dirty="0">
                <a:latin typeface="+mn-lt"/>
              </a:rPr>
              <a:t>: </a:t>
            </a:r>
            <a:endParaRPr lang="en-US" sz="2400" dirty="0">
              <a:latin typeface="+mn-lt"/>
            </a:endParaRPr>
          </a:p>
          <a:p>
            <a:r>
              <a:rPr lang="el-GR" sz="2400" dirty="0">
                <a:latin typeface="+mn-lt"/>
              </a:rPr>
              <a:t>συμμετέχουν όσα κείμενα αναφέρονται στη </a:t>
            </a:r>
            <a:r>
              <a:rPr lang="el-GR" sz="2400" dirty="0" err="1">
                <a:latin typeface="+mn-lt"/>
              </a:rPr>
              <a:t>στοχευμένη</a:t>
            </a:r>
            <a:r>
              <a:rPr lang="el-GR" sz="2400" dirty="0">
                <a:latin typeface="+mn-lt"/>
              </a:rPr>
              <a:t> ανθρώπινη δράση και, ειδικότερα, στη διαδοχή παρελθοντικών γεγονότων (βλ. επίσης Αρχάκης 2008)</a:t>
            </a:r>
          </a:p>
        </p:txBody>
      </p:sp>
      <p:cxnSp>
        <p:nvCxnSpPr>
          <p:cNvPr id="14" name="Ευθύγραμμο βέλος σύνδεσης 13">
            <a:extLst>
              <a:ext uri="{FF2B5EF4-FFF2-40B4-BE49-F238E27FC236}">
                <a16:creationId xmlns:a16="http://schemas.microsoft.com/office/drawing/2014/main" id="{3F41DCEB-BE58-42F4-A4FA-C4C6FBC923D4}"/>
              </a:ext>
            </a:extLst>
          </p:cNvPr>
          <p:cNvCxnSpPr>
            <a:cxnSpLocks/>
            <a:endCxn id="15" idx="1"/>
          </p:cNvCxnSpPr>
          <p:nvPr/>
        </p:nvCxnSpPr>
        <p:spPr>
          <a:xfrm flipV="1">
            <a:off x="3578677" y="5905440"/>
            <a:ext cx="990484" cy="4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B23635-FC1C-4E3B-9EC2-13721DAC654F}"/>
              </a:ext>
            </a:extLst>
          </p:cNvPr>
          <p:cNvSpPr txBox="1"/>
          <p:nvPr/>
        </p:nvSpPr>
        <p:spPr>
          <a:xfrm>
            <a:off x="4569161" y="5120610"/>
            <a:ext cx="7608168" cy="1569660"/>
          </a:xfrm>
          <a:prstGeom prst="rect">
            <a:avLst/>
          </a:prstGeom>
          <a:noFill/>
        </p:spPr>
        <p:txBody>
          <a:bodyPr wrap="square" rtlCol="0">
            <a:spAutoFit/>
          </a:bodyPr>
          <a:lstStyle/>
          <a:p>
            <a:r>
              <a:rPr lang="el-GR" sz="2400" u="sng" dirty="0">
                <a:latin typeface="+mn-lt"/>
              </a:rPr>
              <a:t>Μη αφηγηματικός τρόπος</a:t>
            </a:r>
            <a:r>
              <a:rPr lang="el-GR" sz="2400" dirty="0">
                <a:latin typeface="+mn-lt"/>
              </a:rPr>
              <a:t>: </a:t>
            </a:r>
            <a:endParaRPr lang="en-US" sz="2400" dirty="0">
              <a:latin typeface="+mn-lt"/>
            </a:endParaRPr>
          </a:p>
          <a:p>
            <a:r>
              <a:rPr lang="el-GR" sz="2400" dirty="0">
                <a:latin typeface="+mn-lt"/>
              </a:rPr>
              <a:t>συμμετέχουν όσα κείμενα σκοπεύουν στην ανταλλαγή πληροφοριών και την προώθηση της γνώσης, χωρίς να στηρίζονται στην αφήγηση (βλ. επίσης Αρχάκης 2008)</a:t>
            </a:r>
          </a:p>
        </p:txBody>
      </p:sp>
      <p:sp>
        <p:nvSpPr>
          <p:cNvPr id="20" name="TextBox 19">
            <a:extLst>
              <a:ext uri="{FF2B5EF4-FFF2-40B4-BE49-F238E27FC236}">
                <a16:creationId xmlns:a16="http://schemas.microsoft.com/office/drawing/2014/main" id="{3D839072-4715-40D8-BE14-48BCEF2570CB}"/>
              </a:ext>
            </a:extLst>
          </p:cNvPr>
          <p:cNvSpPr txBox="1"/>
          <p:nvPr/>
        </p:nvSpPr>
        <p:spPr>
          <a:xfrm>
            <a:off x="3719736" y="1646904"/>
            <a:ext cx="7968208" cy="830997"/>
          </a:xfrm>
          <a:prstGeom prst="rect">
            <a:avLst/>
          </a:prstGeom>
          <a:noFill/>
        </p:spPr>
        <p:txBody>
          <a:bodyPr wrap="square" rtlCol="0">
            <a:spAutoFit/>
          </a:bodyPr>
          <a:lstStyle/>
          <a:p>
            <a:r>
              <a:rPr lang="el-GR" sz="2400" dirty="0">
                <a:latin typeface="+mn-lt"/>
              </a:rPr>
              <a:t>Θεμελιώδης διάκριση λόγου, κατά τους Γεωργακοπούλου &amp; Γούτσο (2011:63-64):</a:t>
            </a:r>
          </a:p>
        </p:txBody>
      </p:sp>
      <p:sp>
        <p:nvSpPr>
          <p:cNvPr id="11" name="Τίτλος 1">
            <a:extLst>
              <a:ext uri="{FF2B5EF4-FFF2-40B4-BE49-F238E27FC236}">
                <a16:creationId xmlns:a16="http://schemas.microsoft.com/office/drawing/2014/main" id="{A9FB0ED1-A228-4405-89B1-2D6B9EE3F03A}"/>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1481231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DE617D8-15F5-4AA2-AC09-0EF29DD47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6792"/>
            <a:ext cx="3575720" cy="5301208"/>
          </a:xfrm>
        </p:spPr>
      </p:pic>
      <p:cxnSp>
        <p:nvCxnSpPr>
          <p:cNvPr id="14" name="Ευθύγραμμο βέλος σύνδεσης 13">
            <a:extLst>
              <a:ext uri="{FF2B5EF4-FFF2-40B4-BE49-F238E27FC236}">
                <a16:creationId xmlns:a16="http://schemas.microsoft.com/office/drawing/2014/main" id="{3F41DCEB-BE58-42F4-A4FA-C4C6FBC923D4}"/>
              </a:ext>
            </a:extLst>
          </p:cNvPr>
          <p:cNvCxnSpPr>
            <a:cxnSpLocks/>
            <a:endCxn id="9" idx="1"/>
          </p:cNvCxnSpPr>
          <p:nvPr/>
        </p:nvCxnSpPr>
        <p:spPr>
          <a:xfrm flipV="1">
            <a:off x="3557464" y="4738391"/>
            <a:ext cx="1488008" cy="196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C6A106-93DA-4944-8042-39CC4B89F1B1}"/>
              </a:ext>
            </a:extLst>
          </p:cNvPr>
          <p:cNvSpPr txBox="1"/>
          <p:nvPr/>
        </p:nvSpPr>
        <p:spPr>
          <a:xfrm>
            <a:off x="5045472" y="2476233"/>
            <a:ext cx="7057874" cy="4524315"/>
          </a:xfrm>
          <a:prstGeom prst="rect">
            <a:avLst/>
          </a:prstGeom>
          <a:noFill/>
        </p:spPr>
        <p:txBody>
          <a:bodyPr wrap="square" rtlCol="0">
            <a:spAutoFit/>
          </a:bodyPr>
          <a:lstStyle/>
          <a:p>
            <a:r>
              <a:rPr lang="el-GR" sz="2400" dirty="0">
                <a:latin typeface="+mn-lt"/>
              </a:rPr>
              <a:t>Στο αντιρατσιστικό σώμα κειμένων διακρίναμε τα εξής </a:t>
            </a:r>
            <a:r>
              <a:rPr lang="el-GR" sz="2400" dirty="0" err="1">
                <a:latin typeface="+mn-lt"/>
              </a:rPr>
              <a:t>κειμενικά</a:t>
            </a:r>
            <a:r>
              <a:rPr lang="el-GR" sz="2400" dirty="0">
                <a:latin typeface="+mn-lt"/>
              </a:rPr>
              <a:t> είδη:</a:t>
            </a:r>
            <a:endParaRPr lang="en-US" sz="2400" dirty="0">
              <a:latin typeface="+mn-lt"/>
            </a:endParaRPr>
          </a:p>
          <a:p>
            <a:pPr marL="342900" indent="-342900">
              <a:buFont typeface="Arial" panose="020B0604020202020204" pitchFamily="34" charset="0"/>
              <a:buChar char="•"/>
            </a:pPr>
            <a:r>
              <a:rPr lang="el-GR" sz="2400" dirty="0">
                <a:latin typeface="+mn-lt"/>
              </a:rPr>
              <a:t>Αναρτήσεις στο </a:t>
            </a:r>
            <a:r>
              <a:rPr lang="el-GR" sz="2400" dirty="0" err="1">
                <a:latin typeface="+mn-lt"/>
              </a:rPr>
              <a:t>facebook</a:t>
            </a:r>
            <a:endParaRPr lang="el-GR" sz="2400" dirty="0">
              <a:latin typeface="+mn-lt"/>
            </a:endParaRPr>
          </a:p>
          <a:p>
            <a:pPr marL="342900" indent="-342900">
              <a:buFont typeface="Arial" panose="020B0604020202020204" pitchFamily="34" charset="0"/>
              <a:buChar char="•"/>
            </a:pPr>
            <a:r>
              <a:rPr lang="el-GR" sz="2400" dirty="0">
                <a:latin typeface="+mn-lt"/>
              </a:rPr>
              <a:t>Διαφημιστικές καμπάνιες/σποτ </a:t>
            </a:r>
          </a:p>
          <a:p>
            <a:pPr marL="342900" indent="-342900">
              <a:buFont typeface="Arial" panose="020B0604020202020204" pitchFamily="34" charset="0"/>
              <a:buChar char="•"/>
            </a:pPr>
            <a:r>
              <a:rPr lang="el-GR" sz="2400" dirty="0">
                <a:latin typeface="+mn-lt"/>
              </a:rPr>
              <a:t>Ειδησεογραφικά/ενημερωτικά </a:t>
            </a:r>
          </a:p>
          <a:p>
            <a:pPr marL="342900" indent="-342900">
              <a:buFont typeface="Arial" panose="020B0604020202020204" pitchFamily="34" charset="0"/>
              <a:buChar char="•"/>
            </a:pPr>
            <a:r>
              <a:rPr lang="el-GR" sz="2400" dirty="0">
                <a:latin typeface="+mn-lt"/>
              </a:rPr>
              <a:t>Εκπαιδευτικό υλικό </a:t>
            </a:r>
          </a:p>
          <a:p>
            <a:pPr marL="342900" indent="-342900">
              <a:buFont typeface="Arial" panose="020B0604020202020204" pitchFamily="34" charset="0"/>
              <a:buChar char="•"/>
            </a:pPr>
            <a:r>
              <a:rPr lang="el-GR" sz="2400" dirty="0">
                <a:latin typeface="+mn-lt"/>
              </a:rPr>
              <a:t>Ιστορίες </a:t>
            </a:r>
          </a:p>
          <a:p>
            <a:pPr marL="342900" indent="-342900">
              <a:buFont typeface="Arial" panose="020B0604020202020204" pitchFamily="34" charset="0"/>
              <a:buChar char="•"/>
            </a:pPr>
            <a:r>
              <a:rPr lang="el-GR" sz="2400" dirty="0">
                <a:latin typeface="+mn-lt"/>
              </a:rPr>
              <a:t>Πολιτικά/κομματικά </a:t>
            </a:r>
          </a:p>
          <a:p>
            <a:pPr marL="342900" indent="-342900">
              <a:buFont typeface="Arial" panose="020B0604020202020204" pitchFamily="34" charset="0"/>
              <a:buChar char="•"/>
            </a:pPr>
            <a:r>
              <a:rPr lang="el-GR" sz="2400" dirty="0">
                <a:latin typeface="+mn-lt"/>
              </a:rPr>
              <a:t>Προσκλήσεις/καλέσματα σε συλλογική δράση </a:t>
            </a:r>
          </a:p>
          <a:p>
            <a:pPr marL="342900" indent="-342900">
              <a:buFont typeface="Arial" panose="020B0604020202020204" pitchFamily="34" charset="0"/>
              <a:buChar char="•"/>
            </a:pPr>
            <a:r>
              <a:rPr lang="el-GR" sz="2400" dirty="0">
                <a:latin typeface="+mn-lt"/>
              </a:rPr>
              <a:t>Συνεντεύξεις </a:t>
            </a:r>
          </a:p>
          <a:p>
            <a:pPr marL="342900" indent="-342900">
              <a:buFont typeface="Arial" panose="020B0604020202020204" pitchFamily="34" charset="0"/>
              <a:buChar char="•"/>
            </a:pPr>
            <a:r>
              <a:rPr lang="el-GR" sz="2400" dirty="0">
                <a:latin typeface="+mn-lt"/>
              </a:rPr>
              <a:t>Τηλεοπτικές εκπομπές</a:t>
            </a:r>
          </a:p>
          <a:p>
            <a:pPr marL="342900" indent="-342900">
              <a:buFont typeface="Arial" panose="020B0604020202020204" pitchFamily="34" charset="0"/>
              <a:buChar char="•"/>
            </a:pPr>
            <a:r>
              <a:rPr lang="el-GR" sz="2400" dirty="0" err="1">
                <a:latin typeface="+mn-lt"/>
              </a:rPr>
              <a:t>Τweets</a:t>
            </a:r>
            <a:r>
              <a:rPr lang="el-GR" sz="2400" dirty="0">
                <a:latin typeface="+mn-lt"/>
              </a:rPr>
              <a:t> </a:t>
            </a:r>
          </a:p>
        </p:txBody>
      </p:sp>
      <p:sp>
        <p:nvSpPr>
          <p:cNvPr id="11" name="Τίτλος 1">
            <a:extLst>
              <a:ext uri="{FF2B5EF4-FFF2-40B4-BE49-F238E27FC236}">
                <a16:creationId xmlns:a16="http://schemas.microsoft.com/office/drawing/2014/main" id="{55B01875-3752-4EE4-BF3F-58575A8A50B5}"/>
              </a:ext>
            </a:extLst>
          </p:cNvPr>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p>
        </p:txBody>
      </p:sp>
    </p:spTree>
    <p:extLst>
      <p:ext uri="{BB962C8B-B14F-4D97-AF65-F5344CB8AC3E}">
        <p14:creationId xmlns:p14="http://schemas.microsoft.com/office/powerpoint/2010/main" val="3608553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F73E0-734A-4B4B-A401-93389A1026FD}"/>
              </a:ext>
            </a:extLst>
          </p:cNvPr>
          <p:cNvSpPr>
            <a:spLocks noGrp="1"/>
          </p:cNvSpPr>
          <p:nvPr>
            <p:ph type="title"/>
          </p:nvPr>
        </p:nvSpPr>
        <p:spPr>
          <a:xfrm>
            <a:off x="190800" y="620688"/>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sp>
        <p:nvSpPr>
          <p:cNvPr id="3" name="Θέση περιεχομένου 2">
            <a:extLst>
              <a:ext uri="{FF2B5EF4-FFF2-40B4-BE49-F238E27FC236}">
                <a16:creationId xmlns:a16="http://schemas.microsoft.com/office/drawing/2014/main" id="{42456C67-C2DE-482C-8C93-B2D59EAD80FB}"/>
              </a:ext>
            </a:extLst>
          </p:cNvPr>
          <p:cNvSpPr>
            <a:spLocks noGrp="1"/>
          </p:cNvSpPr>
          <p:nvPr>
            <p:ph idx="1"/>
          </p:nvPr>
        </p:nvSpPr>
        <p:spPr>
          <a:xfrm>
            <a:off x="191344" y="1412776"/>
            <a:ext cx="11391056" cy="5161062"/>
          </a:xfrm>
        </p:spPr>
        <p:txBody>
          <a:bodyPr/>
          <a:lstStyle/>
          <a:p>
            <a:pPr marL="109537" indent="0" algn="just">
              <a:lnSpc>
                <a:spcPct val="107000"/>
              </a:lnSpc>
              <a:spcAft>
                <a:spcPts val="800"/>
              </a:spcAft>
              <a:buNone/>
            </a:pPr>
            <a:r>
              <a:rPr lang="el-GR" sz="2400" b="1" dirty="0">
                <a:solidFill>
                  <a:schemeClr val="accent2"/>
                </a:solidFill>
                <a:ea typeface="Calibri" panose="020F0502020204030204" pitchFamily="34" charset="0"/>
                <a:cs typeface="Times New Roman" panose="02020603050405020304" pitchFamily="18" charset="0"/>
              </a:rPr>
              <a:t>Επιστημονικό επίπεδο</a:t>
            </a:r>
          </a:p>
          <a:p>
            <a:pPr algn="just">
              <a:lnSpc>
                <a:spcPct val="107000"/>
              </a:lnSpc>
              <a:spcAft>
                <a:spcPts val="800"/>
              </a:spcAft>
              <a:buClr>
                <a:schemeClr val="accent2"/>
              </a:buClr>
              <a:buFont typeface="Wingdings" panose="05000000000000000000" pitchFamily="2" charset="2"/>
              <a:buChar char="§"/>
            </a:pPr>
            <a:r>
              <a:rPr lang="el-GR" sz="2400" dirty="0">
                <a:ea typeface="Calibri" panose="020F0502020204030204" pitchFamily="34" charset="0"/>
                <a:cs typeface="Times New Roman" panose="02020603050405020304" pitchFamily="18" charset="0"/>
              </a:rPr>
              <a:t>Η ψηφιακή βάση δεδομένων </a:t>
            </a:r>
            <a:r>
              <a:rPr lang="el-GR" sz="2400" dirty="0" err="1">
                <a:ea typeface="Calibri" panose="020F0502020204030204" pitchFamily="34" charset="0"/>
                <a:cs typeface="Times New Roman" panose="02020603050405020304" pitchFamily="18" charset="0"/>
              </a:rPr>
              <a:t>Wiki</a:t>
            </a:r>
            <a:r>
              <a:rPr lang="el-GR" sz="2400" dirty="0">
                <a:ea typeface="Calibri" panose="020F0502020204030204" pitchFamily="34" charset="0"/>
                <a:cs typeface="Times New Roman" panose="02020603050405020304" pitchFamily="18" charset="0"/>
              </a:rPr>
              <a:t>-TRACE είναι ελευθέρα </a:t>
            </a:r>
            <a:r>
              <a:rPr lang="el-GR" sz="2400" dirty="0" err="1">
                <a:ea typeface="Calibri" panose="020F0502020204030204" pitchFamily="34" charset="0"/>
                <a:cs typeface="Times New Roman" panose="02020603050405020304" pitchFamily="18" charset="0"/>
              </a:rPr>
              <a:t>προσβάσιμη</a:t>
            </a:r>
            <a:r>
              <a:rPr lang="el-GR" sz="2400" dirty="0">
                <a:ea typeface="Calibri" panose="020F0502020204030204" pitchFamily="34" charset="0"/>
                <a:cs typeface="Times New Roman" panose="02020603050405020304" pitchFamily="18" charset="0"/>
              </a:rPr>
              <a:t> μέσω του διαδικτύου (</a:t>
            </a:r>
            <a:r>
              <a:rPr lang="el-GR" sz="2400" dirty="0" err="1">
                <a:ea typeface="Calibri" panose="020F0502020204030204" pitchFamily="34" charset="0"/>
                <a:cs typeface="Times New Roman" panose="02020603050405020304" pitchFamily="18" charset="0"/>
              </a:rPr>
              <a:t>πρβλ</a:t>
            </a:r>
            <a:r>
              <a:rPr lang="el-GR" sz="2400" dirty="0">
                <a:ea typeface="Calibri" panose="020F0502020204030204" pitchFamily="34" charset="0"/>
                <a:cs typeface="Times New Roman" panose="02020603050405020304" pitchFamily="18" charset="0"/>
              </a:rPr>
              <a:t>. </a:t>
            </a:r>
            <a:r>
              <a:rPr lang="el-GR" sz="2400" dirty="0" err="1">
                <a:ea typeface="Calibri" panose="020F0502020204030204" pitchFamily="34" charset="0"/>
                <a:cs typeface="Times New Roman" panose="02020603050405020304" pitchFamily="18" charset="0"/>
              </a:rPr>
              <a:t>Reppen</a:t>
            </a:r>
            <a:r>
              <a:rPr lang="el-GR" sz="2400" dirty="0">
                <a:ea typeface="Calibri" panose="020F0502020204030204" pitchFamily="34" charset="0"/>
                <a:cs typeface="Times New Roman" panose="02020603050405020304" pitchFamily="18" charset="0"/>
              </a:rPr>
              <a:t> &amp; </a:t>
            </a:r>
            <a:r>
              <a:rPr lang="el-GR" sz="2400" dirty="0" err="1">
                <a:ea typeface="Calibri" panose="020F0502020204030204" pitchFamily="34" charset="0"/>
                <a:cs typeface="Times New Roman" panose="02020603050405020304" pitchFamily="18" charset="0"/>
              </a:rPr>
              <a:t>Simpson-Vlach</a:t>
            </a:r>
            <a:r>
              <a:rPr lang="el-GR" sz="2400" dirty="0">
                <a:ea typeface="Calibri" panose="020F0502020204030204" pitchFamily="34" charset="0"/>
                <a:cs typeface="Times New Roman" panose="02020603050405020304" pitchFamily="18" charset="0"/>
              </a:rPr>
              <a:t> 2010: 90). </a:t>
            </a:r>
          </a:p>
          <a:p>
            <a:pPr algn="just">
              <a:lnSpc>
                <a:spcPct val="107000"/>
              </a:lnSpc>
              <a:spcAft>
                <a:spcPts val="800"/>
              </a:spcAft>
              <a:buClr>
                <a:schemeClr val="accent2"/>
              </a:buClr>
              <a:buFont typeface="Wingdings" panose="05000000000000000000" pitchFamily="2" charset="2"/>
              <a:buChar char="§"/>
            </a:pPr>
            <a:endParaRPr lang="el-GR" sz="500" dirty="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buFont typeface="Wingdings" panose="05000000000000000000" pitchFamily="2" charset="2"/>
              <a:buChar char="§"/>
            </a:pPr>
            <a:r>
              <a:rPr lang="el-GR" sz="2400" dirty="0">
                <a:ea typeface="Calibri" panose="020F0502020204030204" pitchFamily="34" charset="0"/>
                <a:cs typeface="Times New Roman" panose="02020603050405020304" pitchFamily="18" charset="0"/>
              </a:rPr>
              <a:t>Στη βάση έχει καταχωρηθεί επίσης εκπαιδευτικό υλικό για την καλλιέργεια της κριτικής γλωσσικής επίγνωσης σε θέματα ρευστού ρατσισμού</a:t>
            </a:r>
            <a:r>
              <a:rPr lang="en-US" sz="2400" dirty="0">
                <a:ea typeface="Calibri" panose="020F0502020204030204" pitchFamily="34" charset="0"/>
                <a:cs typeface="Times New Roman" panose="02020603050405020304" pitchFamily="18" charset="0"/>
              </a:rPr>
              <a:t>.</a:t>
            </a:r>
          </a:p>
          <a:p>
            <a:pPr algn="just">
              <a:lnSpc>
                <a:spcPct val="107000"/>
              </a:lnSpc>
              <a:spcAft>
                <a:spcPts val="800"/>
              </a:spcAft>
              <a:buClr>
                <a:schemeClr val="accent2"/>
              </a:buClr>
              <a:buFont typeface="Wingdings" panose="05000000000000000000" pitchFamily="2" charset="2"/>
              <a:buChar char="§"/>
            </a:pPr>
            <a:endParaRPr lang="el-GR" sz="500" dirty="0">
              <a:effectLst/>
              <a:highlight>
                <a:srgbClr val="FFFF00"/>
              </a:highlight>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buFont typeface="Wingdings" panose="05000000000000000000" pitchFamily="2" charset="2"/>
              <a:buChar char="§"/>
            </a:pPr>
            <a:r>
              <a:rPr lang="el-GR" sz="2400" dirty="0">
                <a:effectLst/>
                <a:ea typeface="Calibri" panose="020F0502020204030204" pitchFamily="34" charset="0"/>
                <a:cs typeface="Times New Roman" panose="02020603050405020304" pitchFamily="18" charset="0"/>
              </a:rPr>
              <a:t>Ως εκ τούτου, στο επιστημονικό επίπεδο, τα δεδομένα, τα εργαλεία και οι αναλύσεις μας μπορούν να αξιοποιηθούν και από άλλους/ες ερευνητές/τριες</a:t>
            </a:r>
            <a:r>
              <a:rPr lang="en-US" sz="2400" dirty="0">
                <a:effectLst/>
                <a:ea typeface="Calibri" panose="020F0502020204030204" pitchFamily="34" charset="0"/>
                <a:cs typeface="Times New Roman" panose="02020603050405020304" pitchFamily="18" charset="0"/>
              </a:rPr>
              <a:t>.</a:t>
            </a:r>
            <a:endParaRPr lang="el-GR" sz="2400" dirty="0">
              <a:effectLst/>
              <a:ea typeface="Calibri" panose="020F0502020204030204" pitchFamily="34" charset="0"/>
              <a:cs typeface="Times New Roman" panose="02020603050405020304" pitchFamily="18" charset="0"/>
            </a:endParaRPr>
          </a:p>
          <a:p>
            <a:pPr marL="109537" indent="0" algn="just">
              <a:lnSpc>
                <a:spcPct val="107000"/>
              </a:lnSpc>
              <a:spcAft>
                <a:spcPts val="800"/>
              </a:spcAft>
              <a:buClr>
                <a:schemeClr val="accent2"/>
              </a:buClr>
              <a:buNone/>
            </a:pPr>
            <a:endParaRPr lang="el-G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47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48E698-8775-5070-2576-1C493B7B6A3B}"/>
              </a:ext>
            </a:extLst>
          </p:cNvPr>
          <p:cNvSpPr>
            <a:spLocks noGrp="1"/>
          </p:cNvSpPr>
          <p:nvPr>
            <p:ph type="title"/>
          </p:nvPr>
        </p:nvSpPr>
        <p:spPr>
          <a:xfrm>
            <a:off x="190800" y="619200"/>
            <a:ext cx="11391056" cy="648072"/>
          </a:xfrm>
        </p:spPr>
        <p:txBody>
          <a:bodyPr/>
          <a:lstStyle/>
          <a:p>
            <a:r>
              <a:rPr lang="el-GR" b="1" dirty="0" err="1"/>
              <a:t>Αντιρατσισμός</a:t>
            </a:r>
            <a:endParaRPr lang="el-GR" b="1" dirty="0"/>
          </a:p>
        </p:txBody>
      </p:sp>
      <p:sp>
        <p:nvSpPr>
          <p:cNvPr id="6" name="Ορθογώνιο 5">
            <a:extLst>
              <a:ext uri="{FF2B5EF4-FFF2-40B4-BE49-F238E27FC236}">
                <a16:creationId xmlns:a16="http://schemas.microsoft.com/office/drawing/2014/main" id="{4EAF0CA4-4B3D-4976-4925-7BB152168CE1}"/>
              </a:ext>
            </a:extLst>
          </p:cNvPr>
          <p:cNvSpPr/>
          <p:nvPr/>
        </p:nvSpPr>
        <p:spPr>
          <a:xfrm>
            <a:off x="95672" y="1483200"/>
            <a:ext cx="12000656" cy="1547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400" dirty="0">
                <a:effectLst/>
                <a:ea typeface="Calibri" panose="020F0502020204030204" pitchFamily="34" charset="0"/>
                <a:cs typeface="Times New Roman" panose="02020603050405020304" pitchFamily="18" charset="0"/>
              </a:rPr>
              <a:t>κάθε θεωρία και/ή πρακτική (είτε πολιτική είτε προσωπική) που επιδιώκει να αμφισβητήσει, να μειώσει ή να εξαλείψει τις εκδηλώσεις ρατσισμού στην κοινωνία» (</a:t>
            </a:r>
            <a:r>
              <a:rPr lang="el-GR" sz="2400" dirty="0" err="1">
                <a:effectLst/>
                <a:ea typeface="Calibri" panose="020F0502020204030204" pitchFamily="34" charset="0"/>
                <a:cs typeface="Times New Roman" panose="02020603050405020304" pitchFamily="18" charset="0"/>
              </a:rPr>
              <a:t>O’Brein</a:t>
            </a:r>
            <a:r>
              <a:rPr lang="el-GR" sz="2400" dirty="0">
                <a:effectLst/>
                <a:ea typeface="Calibri" panose="020F0502020204030204" pitchFamily="34" charset="0"/>
                <a:cs typeface="Times New Roman" panose="02020603050405020304" pitchFamily="18" charset="0"/>
              </a:rPr>
              <a:t>, 2009: 501). </a:t>
            </a:r>
          </a:p>
        </p:txBody>
      </p:sp>
      <p:sp>
        <p:nvSpPr>
          <p:cNvPr id="8" name="Οβάλ 7">
            <a:extLst>
              <a:ext uri="{FF2B5EF4-FFF2-40B4-BE49-F238E27FC236}">
                <a16:creationId xmlns:a16="http://schemas.microsoft.com/office/drawing/2014/main" id="{6E538F31-27FD-F840-E298-6CFD4C579159}"/>
              </a:ext>
            </a:extLst>
          </p:cNvPr>
          <p:cNvSpPr/>
          <p:nvPr/>
        </p:nvSpPr>
        <p:spPr>
          <a:xfrm>
            <a:off x="805265" y="3568981"/>
            <a:ext cx="10369152" cy="223224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07000"/>
              </a:lnSpc>
              <a:spcAft>
                <a:spcPts val="800"/>
              </a:spcAft>
            </a:pPr>
            <a:r>
              <a:rPr lang="el-GR" sz="2400" dirty="0">
                <a:solidFill>
                  <a:schemeClr val="tx1"/>
                </a:solidFill>
                <a:effectLst/>
                <a:ea typeface="Calibri" panose="020F0502020204030204" pitchFamily="34" charset="0"/>
                <a:cs typeface="Times New Roman" panose="02020603050405020304" pitchFamily="18" charset="0"/>
              </a:rPr>
              <a:t>αμφισβητεί και αντιμάχεται τις </a:t>
            </a:r>
            <a:r>
              <a:rPr lang="el-GR" sz="2400" b="1" dirty="0">
                <a:solidFill>
                  <a:schemeClr val="accent2"/>
                </a:solidFill>
                <a:effectLst/>
                <a:ea typeface="Calibri" panose="020F0502020204030204" pitchFamily="34" charset="0"/>
                <a:cs typeface="Times New Roman" panose="02020603050405020304" pitchFamily="18" charset="0"/>
              </a:rPr>
              <a:t>κυρίαρχες σχέσεις εξουσίας και την επιδιωκόμενη εθνική ομογενοποίηση </a:t>
            </a:r>
            <a:r>
              <a:rPr lang="el-GR" sz="2400" dirty="0">
                <a:solidFill>
                  <a:schemeClr val="tx1"/>
                </a:solidFill>
                <a:effectLst/>
                <a:ea typeface="Calibri" panose="020F0502020204030204" pitchFamily="34" charset="0"/>
                <a:cs typeface="Times New Roman" panose="02020603050405020304" pitchFamily="18" charset="0"/>
              </a:rPr>
              <a:t>που επιχειρεί να εγκαταστήσει ο ρατσισμός (</a:t>
            </a:r>
            <a:r>
              <a:rPr lang="el-GR" sz="2400" dirty="0" err="1">
                <a:solidFill>
                  <a:schemeClr val="tx1"/>
                </a:solidFill>
                <a:effectLst/>
                <a:ea typeface="Calibri" panose="020F0502020204030204" pitchFamily="34" charset="0"/>
                <a:cs typeface="Times New Roman" panose="02020603050405020304" pitchFamily="18" charset="0"/>
              </a:rPr>
              <a:t>Lentin</a:t>
            </a:r>
            <a:r>
              <a:rPr lang="el-GR" sz="2400" dirty="0">
                <a:solidFill>
                  <a:schemeClr val="tx1"/>
                </a:solidFill>
                <a:effectLst/>
                <a:ea typeface="Calibri" panose="020F0502020204030204" pitchFamily="34" charset="0"/>
                <a:cs typeface="Times New Roman" panose="02020603050405020304" pitchFamily="18" charset="0"/>
              </a:rPr>
              <a:t>, 2004</a:t>
            </a:r>
            <a:r>
              <a:rPr lang="el-GR" sz="2800" baseline="30000" dirty="0">
                <a:solidFill>
                  <a:schemeClr val="tx1"/>
                </a:solidFill>
                <a:effectLst/>
                <a:ea typeface="Calibri" panose="020F0502020204030204" pitchFamily="34" charset="0"/>
                <a:cs typeface="Times New Roman" panose="02020603050405020304" pitchFamily="18" charset="0"/>
              </a:rPr>
              <a:t>.</a:t>
            </a:r>
            <a:r>
              <a:rPr lang="el-GR" sz="2400" dirty="0">
                <a:solidFill>
                  <a:schemeClr val="tx1"/>
                </a:solidFill>
                <a:effectLst/>
                <a:ea typeface="Calibri" panose="020F0502020204030204" pitchFamily="34" charset="0"/>
                <a:cs typeface="Times New Roman" panose="02020603050405020304" pitchFamily="18" charset="0"/>
              </a:rPr>
              <a:t> </a:t>
            </a:r>
            <a:r>
              <a:rPr lang="el-GR" sz="2400" dirty="0" err="1">
                <a:solidFill>
                  <a:schemeClr val="tx1"/>
                </a:solidFill>
                <a:effectLst/>
                <a:ea typeface="Calibri" panose="020F0502020204030204" pitchFamily="34" charset="0"/>
                <a:cs typeface="Times New Roman" panose="02020603050405020304" pitchFamily="18" charset="0"/>
              </a:rPr>
              <a:t>Maeso</a:t>
            </a:r>
            <a:r>
              <a:rPr lang="el-GR" sz="2400" dirty="0">
                <a:solidFill>
                  <a:schemeClr val="tx1"/>
                </a:solidFill>
                <a:effectLst/>
                <a:ea typeface="Calibri" panose="020F0502020204030204" pitchFamily="34" charset="0"/>
                <a:cs typeface="Times New Roman" panose="02020603050405020304" pitchFamily="18" charset="0"/>
              </a:rPr>
              <a:t>, 2014: 63).</a:t>
            </a:r>
          </a:p>
        </p:txBody>
      </p:sp>
      <p:sp>
        <p:nvSpPr>
          <p:cNvPr id="4" name="Βέλος: Κάτω 4">
            <a:extLst>
              <a:ext uri="{FF2B5EF4-FFF2-40B4-BE49-F238E27FC236}">
                <a16:creationId xmlns:a16="http://schemas.microsoft.com/office/drawing/2014/main" id="{3E692CE2-A8D4-497E-E5C2-9FB258793E2F}"/>
              </a:ext>
            </a:extLst>
          </p:cNvPr>
          <p:cNvSpPr/>
          <p:nvPr/>
        </p:nvSpPr>
        <p:spPr>
          <a:xfrm>
            <a:off x="5756000" y="3068645"/>
            <a:ext cx="261743" cy="43204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83240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F73E0-734A-4B4B-A401-93389A1026FD}"/>
              </a:ext>
            </a:extLst>
          </p:cNvPr>
          <p:cNvSpPr>
            <a:spLocks noGrp="1"/>
          </p:cNvSpPr>
          <p:nvPr>
            <p:ph type="title"/>
          </p:nvPr>
        </p:nvSpPr>
        <p:spPr>
          <a:xfrm>
            <a:off x="190800" y="619200"/>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pic>
        <p:nvPicPr>
          <p:cNvPr id="5" name="Εικόνα 4">
            <a:extLst>
              <a:ext uri="{FF2B5EF4-FFF2-40B4-BE49-F238E27FC236}">
                <a16:creationId xmlns:a16="http://schemas.microsoft.com/office/drawing/2014/main" id="{F175960F-A0DC-4F6D-A950-11F763892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814" y="2659641"/>
            <a:ext cx="1603841" cy="2506001"/>
          </a:xfrm>
          <a:prstGeom prst="rect">
            <a:avLst/>
          </a:prstGeom>
        </p:spPr>
      </p:pic>
      <p:sp>
        <p:nvSpPr>
          <p:cNvPr id="4" name="TextBox 3">
            <a:extLst>
              <a:ext uri="{FF2B5EF4-FFF2-40B4-BE49-F238E27FC236}">
                <a16:creationId xmlns:a16="http://schemas.microsoft.com/office/drawing/2014/main" id="{EFD47ECE-F64B-4965-87C5-A9162DE8853E}"/>
              </a:ext>
            </a:extLst>
          </p:cNvPr>
          <p:cNvSpPr txBox="1"/>
          <p:nvPr/>
        </p:nvSpPr>
        <p:spPr>
          <a:xfrm>
            <a:off x="3124812" y="5116625"/>
            <a:ext cx="5785558" cy="892552"/>
          </a:xfrm>
          <a:prstGeom prst="rect">
            <a:avLst/>
          </a:prstGeom>
          <a:noFill/>
        </p:spPr>
        <p:txBody>
          <a:bodyPr wrap="none" rtlCol="0">
            <a:spAutoFit/>
          </a:bodyPr>
          <a:lstStyle/>
          <a:p>
            <a:pPr algn="ctr"/>
            <a:r>
              <a:rPr lang="el-GR" sz="2600" b="1" dirty="0">
                <a:latin typeface="+mn-lt"/>
              </a:rPr>
              <a:t>Ανοιχτή επιστήμη</a:t>
            </a:r>
          </a:p>
          <a:p>
            <a:pPr algn="ctr"/>
            <a:r>
              <a:rPr lang="el-GR" sz="2600" b="1" dirty="0">
                <a:latin typeface="+mn-lt"/>
              </a:rPr>
              <a:t>(</a:t>
            </a:r>
            <a:r>
              <a:rPr lang="en-US" sz="2600" b="1" dirty="0">
                <a:latin typeface="+mn-lt"/>
              </a:rPr>
              <a:t>Open Science</a:t>
            </a:r>
            <a:r>
              <a:rPr lang="el-GR" sz="2600" dirty="0">
                <a:latin typeface="+mn-lt"/>
              </a:rPr>
              <a:t>, βλ. </a:t>
            </a:r>
            <a:r>
              <a:rPr lang="en-US" sz="2600" dirty="0">
                <a:latin typeface="+mn-lt"/>
              </a:rPr>
              <a:t>UNESCO, 2023</a:t>
            </a:r>
            <a:r>
              <a:rPr lang="en-US" sz="2600" b="1" dirty="0">
                <a:latin typeface="+mn-lt"/>
              </a:rPr>
              <a:t>)</a:t>
            </a:r>
            <a:endParaRPr lang="el-GR" sz="2600" b="1" dirty="0">
              <a:latin typeface="+mn-lt"/>
            </a:endParaRPr>
          </a:p>
        </p:txBody>
      </p:sp>
      <p:sp>
        <p:nvSpPr>
          <p:cNvPr id="7" name="TextBox 6">
            <a:extLst>
              <a:ext uri="{FF2B5EF4-FFF2-40B4-BE49-F238E27FC236}">
                <a16:creationId xmlns:a16="http://schemas.microsoft.com/office/drawing/2014/main" id="{0E8465B8-58C8-4C35-B501-55CBC67EB8F3}"/>
              </a:ext>
            </a:extLst>
          </p:cNvPr>
          <p:cNvSpPr txBox="1"/>
          <p:nvPr/>
        </p:nvSpPr>
        <p:spPr>
          <a:xfrm>
            <a:off x="554852" y="4367266"/>
            <a:ext cx="3937291" cy="791692"/>
          </a:xfrm>
          <a:prstGeom prst="rect">
            <a:avLst/>
          </a:prstGeom>
          <a:noFill/>
        </p:spPr>
        <p:txBody>
          <a:bodyPr wrap="square">
            <a:spAutoFit/>
          </a:bodyPr>
          <a:lstStyle/>
          <a:p>
            <a:pPr lvl="0" algn="ctr">
              <a:lnSpc>
                <a:spcPct val="107000"/>
              </a:lnSpc>
            </a:pPr>
            <a:r>
              <a:rPr lang="el-GR" sz="2200" dirty="0">
                <a:effectLst/>
                <a:latin typeface="+mn-lt"/>
                <a:ea typeface="Calibri" panose="020F0502020204030204" pitchFamily="34" charset="0"/>
                <a:cs typeface="Times New Roman" panose="02020603050405020304" pitchFamily="18" charset="0"/>
              </a:rPr>
              <a:t>Κριτικής Ανάλυσης Λόγου </a:t>
            </a:r>
            <a:endParaRPr lang="en-US" sz="2200" dirty="0">
              <a:effectLst/>
              <a:latin typeface="+mn-lt"/>
              <a:ea typeface="Calibri" panose="020F0502020204030204" pitchFamily="34" charset="0"/>
              <a:cs typeface="Times New Roman" panose="02020603050405020304" pitchFamily="18" charset="0"/>
            </a:endParaRPr>
          </a:p>
          <a:p>
            <a:pPr lvl="0" algn="ctr">
              <a:lnSpc>
                <a:spcPct val="107000"/>
              </a:lnSpc>
            </a:pPr>
            <a:r>
              <a:rPr lang="el-GR" sz="2200" dirty="0">
                <a:effectLst/>
                <a:latin typeface="+mn-lt"/>
                <a:ea typeface="Calibri" panose="020F0502020204030204" pitchFamily="34" charset="0"/>
                <a:cs typeface="Times New Roman" panose="02020603050405020304" pitchFamily="18" charset="0"/>
              </a:rPr>
              <a:t>(</a:t>
            </a:r>
            <a:r>
              <a:rPr lang="el-GR" sz="2200" dirty="0" err="1">
                <a:effectLst/>
                <a:latin typeface="+mn-lt"/>
                <a:ea typeface="Calibri" panose="020F0502020204030204" pitchFamily="34" charset="0"/>
                <a:cs typeface="Times New Roman" panose="02020603050405020304" pitchFamily="18" charset="0"/>
              </a:rPr>
              <a:t>Critical</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Discourse</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Analysis</a:t>
            </a:r>
            <a:r>
              <a:rPr lang="el-GR" sz="2200" dirty="0">
                <a:effectLst/>
                <a:latin typeface="+mn-lt"/>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121AFF36-DAAB-4394-8806-32F5249611B8}"/>
              </a:ext>
            </a:extLst>
          </p:cNvPr>
          <p:cNvSpPr txBox="1"/>
          <p:nvPr/>
        </p:nvSpPr>
        <p:spPr>
          <a:xfrm>
            <a:off x="725551" y="2595328"/>
            <a:ext cx="3937291" cy="1153970"/>
          </a:xfrm>
          <a:prstGeom prst="rect">
            <a:avLst/>
          </a:prstGeom>
          <a:noFill/>
        </p:spPr>
        <p:txBody>
          <a:bodyPr wrap="square">
            <a:spAutoFit/>
          </a:bodyPr>
          <a:lstStyle/>
          <a:p>
            <a:pPr lvl="0" algn="ctr">
              <a:lnSpc>
                <a:spcPct val="107000"/>
              </a:lnSpc>
            </a:pPr>
            <a:r>
              <a:rPr lang="el-GR" sz="2200" dirty="0">
                <a:effectLst/>
                <a:latin typeface="+mn-lt"/>
                <a:ea typeface="Calibri" panose="020F0502020204030204" pitchFamily="34" charset="0"/>
                <a:cs typeface="Times New Roman" panose="02020603050405020304" pitchFamily="18" charset="0"/>
              </a:rPr>
              <a:t>Γλωσσολογίας των Σωμάτων Κειμένων</a:t>
            </a:r>
            <a:endParaRPr lang="en-US" sz="2200" dirty="0">
              <a:effectLst/>
              <a:latin typeface="+mn-lt"/>
              <a:ea typeface="Calibri" panose="020F0502020204030204" pitchFamily="34" charset="0"/>
              <a:cs typeface="Times New Roman" panose="02020603050405020304" pitchFamily="18" charset="0"/>
            </a:endParaRPr>
          </a:p>
          <a:p>
            <a:pPr lvl="0" algn="ctr">
              <a:lnSpc>
                <a:spcPct val="107000"/>
              </a:lnSpc>
            </a:pPr>
            <a:r>
              <a:rPr lang="el-GR" sz="2200" dirty="0">
                <a:effectLst/>
                <a:latin typeface="+mn-lt"/>
                <a:ea typeface="Calibri" panose="020F0502020204030204" pitchFamily="34" charset="0"/>
                <a:cs typeface="Times New Roman" panose="02020603050405020304" pitchFamily="18" charset="0"/>
              </a:rPr>
              <a:t>(</a:t>
            </a:r>
            <a:r>
              <a:rPr lang="el-GR" sz="2200" dirty="0" err="1">
                <a:effectLst/>
                <a:latin typeface="+mn-lt"/>
                <a:ea typeface="Calibri" panose="020F0502020204030204" pitchFamily="34" charset="0"/>
                <a:cs typeface="Times New Roman" panose="02020603050405020304" pitchFamily="18" charset="0"/>
              </a:rPr>
              <a:t>Corpus</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Linguistics</a:t>
            </a:r>
            <a:r>
              <a:rPr lang="el-GR" sz="2200" dirty="0">
                <a:effectLst/>
                <a:latin typeface="+mn-lt"/>
                <a:ea typeface="Calibri" panose="020F0502020204030204"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4AB9F3A9-7232-4889-B56F-77AAE58C6B00}"/>
              </a:ext>
            </a:extLst>
          </p:cNvPr>
          <p:cNvSpPr txBox="1"/>
          <p:nvPr/>
        </p:nvSpPr>
        <p:spPr>
          <a:xfrm>
            <a:off x="6732652" y="2444197"/>
            <a:ext cx="4543306" cy="430887"/>
          </a:xfrm>
          <a:prstGeom prst="rect">
            <a:avLst/>
          </a:prstGeom>
          <a:noFill/>
        </p:spPr>
        <p:txBody>
          <a:bodyPr wrap="square">
            <a:spAutoFit/>
          </a:bodyPr>
          <a:lstStyle/>
          <a:p>
            <a:r>
              <a:rPr lang="el-GR" sz="2200" dirty="0">
                <a:effectLst/>
                <a:latin typeface="+mn-lt"/>
                <a:ea typeface="Calibri" panose="020F0502020204030204" pitchFamily="34" charset="0"/>
                <a:cs typeface="Times New Roman" panose="02020603050405020304" pitchFamily="18" charset="0"/>
              </a:rPr>
              <a:t>Ανάλυσης (</a:t>
            </a:r>
            <a:r>
              <a:rPr lang="el-GR" sz="2200" dirty="0" err="1">
                <a:effectLst/>
                <a:latin typeface="+mn-lt"/>
                <a:ea typeface="Calibri" panose="020F0502020204030204" pitchFamily="34" charset="0"/>
                <a:cs typeface="Times New Roman" panose="02020603050405020304" pitchFamily="18" charset="0"/>
              </a:rPr>
              <a:t>αντι</a:t>
            </a:r>
            <a:r>
              <a:rPr lang="el-GR" sz="2200" dirty="0">
                <a:effectLst/>
                <a:latin typeface="+mn-lt"/>
                <a:ea typeface="Calibri" panose="020F0502020204030204" pitchFamily="34" charset="0"/>
                <a:cs typeface="Times New Roman" panose="02020603050405020304" pitchFamily="18" charset="0"/>
              </a:rPr>
              <a:t>)ρατσιστικού λόγου</a:t>
            </a:r>
            <a:endParaRPr lang="el-GR" sz="2200" dirty="0">
              <a:latin typeface="+mn-lt"/>
            </a:endParaRPr>
          </a:p>
        </p:txBody>
      </p:sp>
      <p:sp>
        <p:nvSpPr>
          <p:cNvPr id="15" name="TextBox 14">
            <a:extLst>
              <a:ext uri="{FF2B5EF4-FFF2-40B4-BE49-F238E27FC236}">
                <a16:creationId xmlns:a16="http://schemas.microsoft.com/office/drawing/2014/main" id="{20A2E665-8420-45C9-8313-06D3AE355688}"/>
              </a:ext>
            </a:extLst>
          </p:cNvPr>
          <p:cNvSpPr txBox="1"/>
          <p:nvPr/>
        </p:nvSpPr>
        <p:spPr>
          <a:xfrm>
            <a:off x="6960985" y="3343317"/>
            <a:ext cx="3747959" cy="769441"/>
          </a:xfrm>
          <a:prstGeom prst="rect">
            <a:avLst/>
          </a:prstGeom>
          <a:noFill/>
        </p:spPr>
        <p:txBody>
          <a:bodyPr wrap="square">
            <a:spAutoFit/>
          </a:bodyPr>
          <a:lstStyle/>
          <a:p>
            <a:pPr algn="ctr"/>
            <a:r>
              <a:rPr lang="el-GR" sz="2200" dirty="0">
                <a:effectLst/>
                <a:latin typeface="+mn-lt"/>
                <a:ea typeface="Calibri" panose="020F0502020204030204" pitchFamily="34" charset="0"/>
                <a:cs typeface="Times New Roman" panose="02020603050405020304" pitchFamily="18" charset="0"/>
              </a:rPr>
              <a:t>Κοινωνικής κατασκευής </a:t>
            </a:r>
            <a:endParaRPr lang="en-US" sz="2200" dirty="0">
              <a:effectLst/>
              <a:latin typeface="+mn-lt"/>
              <a:ea typeface="Calibri" panose="020F0502020204030204" pitchFamily="34" charset="0"/>
              <a:cs typeface="Times New Roman" panose="02020603050405020304" pitchFamily="18" charset="0"/>
            </a:endParaRPr>
          </a:p>
          <a:p>
            <a:pPr algn="ctr"/>
            <a:r>
              <a:rPr lang="el-GR" sz="2200" dirty="0">
                <a:effectLst/>
                <a:latin typeface="+mn-lt"/>
                <a:ea typeface="Calibri" panose="020F0502020204030204" pitchFamily="34" charset="0"/>
                <a:cs typeface="Times New Roman" panose="02020603050405020304" pitchFamily="18" charset="0"/>
              </a:rPr>
              <a:t>μειονοτικών ταυτοτήτων</a:t>
            </a:r>
            <a:endParaRPr lang="el-GR" sz="2200" dirty="0">
              <a:latin typeface="+mn-lt"/>
            </a:endParaRPr>
          </a:p>
        </p:txBody>
      </p:sp>
      <p:sp>
        <p:nvSpPr>
          <p:cNvPr id="17" name="TextBox 16">
            <a:extLst>
              <a:ext uri="{FF2B5EF4-FFF2-40B4-BE49-F238E27FC236}">
                <a16:creationId xmlns:a16="http://schemas.microsoft.com/office/drawing/2014/main" id="{55D55A34-86EC-4FB3-A676-9879CCE68AAD}"/>
              </a:ext>
            </a:extLst>
          </p:cNvPr>
          <p:cNvSpPr txBox="1"/>
          <p:nvPr/>
        </p:nvSpPr>
        <p:spPr>
          <a:xfrm>
            <a:off x="7393033" y="4402409"/>
            <a:ext cx="4791291" cy="430887"/>
          </a:xfrm>
          <a:prstGeom prst="rect">
            <a:avLst/>
          </a:prstGeom>
          <a:noFill/>
        </p:spPr>
        <p:txBody>
          <a:bodyPr wrap="square">
            <a:spAutoFit/>
          </a:bodyPr>
          <a:lstStyle/>
          <a:p>
            <a:pPr algn="ctr"/>
            <a:r>
              <a:rPr lang="el-GR" sz="2200" dirty="0">
                <a:latin typeface="+mn-lt"/>
              </a:rPr>
              <a:t>Κριτικής εκπαίδευσης</a:t>
            </a:r>
          </a:p>
        </p:txBody>
      </p:sp>
      <p:sp>
        <p:nvSpPr>
          <p:cNvPr id="3" name="TextBox 2">
            <a:extLst>
              <a:ext uri="{FF2B5EF4-FFF2-40B4-BE49-F238E27FC236}">
                <a16:creationId xmlns:a16="http://schemas.microsoft.com/office/drawing/2014/main" id="{D0898290-353C-4A29-8D78-0DCCC283A467}"/>
              </a:ext>
            </a:extLst>
          </p:cNvPr>
          <p:cNvSpPr txBox="1"/>
          <p:nvPr/>
        </p:nvSpPr>
        <p:spPr>
          <a:xfrm>
            <a:off x="263351" y="1501791"/>
            <a:ext cx="10939710" cy="492443"/>
          </a:xfrm>
          <a:prstGeom prst="rect">
            <a:avLst/>
          </a:prstGeom>
          <a:noFill/>
        </p:spPr>
        <p:txBody>
          <a:bodyPr wrap="square" rtlCol="0">
            <a:spAutoFit/>
          </a:bodyPr>
          <a:lstStyle/>
          <a:p>
            <a:r>
              <a:rPr lang="el-GR" sz="2600" dirty="0">
                <a:latin typeface="+mn-lt"/>
              </a:rPr>
              <a:t>Σε ερευνητές/</a:t>
            </a:r>
            <a:r>
              <a:rPr lang="el-GR" sz="2600" dirty="0" err="1">
                <a:latin typeface="+mn-lt"/>
              </a:rPr>
              <a:t>τριες</a:t>
            </a:r>
            <a:r>
              <a:rPr lang="el-GR" sz="2600" dirty="0">
                <a:latin typeface="+mn-lt"/>
              </a:rPr>
              <a:t> από τα πεδία της:</a:t>
            </a:r>
          </a:p>
        </p:txBody>
      </p:sp>
    </p:spTree>
    <p:extLst>
      <p:ext uri="{BB962C8B-B14F-4D97-AF65-F5344CB8AC3E}">
        <p14:creationId xmlns:p14="http://schemas.microsoft.com/office/powerpoint/2010/main" val="32765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F73E0-734A-4B4B-A401-93389A1026FD}"/>
              </a:ext>
            </a:extLst>
          </p:cNvPr>
          <p:cNvSpPr>
            <a:spLocks noGrp="1"/>
          </p:cNvSpPr>
          <p:nvPr>
            <p:ph type="title"/>
          </p:nvPr>
        </p:nvSpPr>
        <p:spPr>
          <a:xfrm>
            <a:off x="190800" y="620688"/>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sp>
        <p:nvSpPr>
          <p:cNvPr id="3" name="Θέση περιεχομένου 2">
            <a:extLst>
              <a:ext uri="{FF2B5EF4-FFF2-40B4-BE49-F238E27FC236}">
                <a16:creationId xmlns:a16="http://schemas.microsoft.com/office/drawing/2014/main" id="{42456C67-C2DE-482C-8C93-B2D59EAD80FB}"/>
              </a:ext>
            </a:extLst>
          </p:cNvPr>
          <p:cNvSpPr>
            <a:spLocks noGrp="1"/>
          </p:cNvSpPr>
          <p:nvPr>
            <p:ph idx="1"/>
          </p:nvPr>
        </p:nvSpPr>
        <p:spPr>
          <a:xfrm>
            <a:off x="191344" y="1412776"/>
            <a:ext cx="11881320" cy="5445224"/>
          </a:xfrm>
        </p:spPr>
        <p:txBody>
          <a:bodyPr/>
          <a:lstStyle/>
          <a:p>
            <a:pPr marL="109537" indent="0" algn="just">
              <a:lnSpc>
                <a:spcPct val="107000"/>
              </a:lnSpc>
              <a:spcAft>
                <a:spcPts val="800"/>
              </a:spcAft>
              <a:buNone/>
            </a:pPr>
            <a:r>
              <a:rPr lang="el-GR" sz="2400" b="1" dirty="0">
                <a:solidFill>
                  <a:schemeClr val="accent2"/>
                </a:solidFill>
                <a:ea typeface="Calibri" panose="020F0502020204030204" pitchFamily="34" charset="0"/>
                <a:cs typeface="Times New Roman" panose="02020603050405020304" pitchFamily="18" charset="0"/>
              </a:rPr>
              <a:t>Κοινωνικό επίπεδο</a:t>
            </a:r>
            <a:endParaRPr lang="en-US" sz="2400" b="1" dirty="0">
              <a:solidFill>
                <a:schemeClr val="accent2"/>
              </a:solidFill>
              <a:effectLst/>
              <a:ea typeface="Calibri" panose="020F0502020204030204" pitchFamily="34" charset="0"/>
              <a:cs typeface="Times New Roman" panose="02020603050405020304" pitchFamily="18" charset="0"/>
            </a:endParaRPr>
          </a:p>
          <a:p>
            <a:pPr marL="109537" indent="0" algn="just">
              <a:lnSpc>
                <a:spcPct val="107000"/>
              </a:lnSpc>
              <a:spcAft>
                <a:spcPts val="800"/>
              </a:spcAft>
              <a:buNone/>
            </a:pPr>
            <a:r>
              <a:rPr lang="en-US" sz="2400" dirty="0">
                <a:effectLst/>
                <a:ea typeface="Calibri" panose="020F0502020204030204" pitchFamily="34" charset="0"/>
                <a:cs typeface="Times New Roman" panose="02020603050405020304" pitchFamily="18" charset="0"/>
              </a:rPr>
              <a:t>T</a:t>
            </a:r>
            <a:r>
              <a:rPr lang="el-GR" sz="2400" dirty="0">
                <a:effectLst/>
                <a:ea typeface="Calibri" panose="020F0502020204030204" pitchFamily="34" charset="0"/>
                <a:cs typeface="Times New Roman" panose="02020603050405020304" pitchFamily="18" charset="0"/>
              </a:rPr>
              <a:t>ο</a:t>
            </a:r>
            <a:r>
              <a:rPr lang="en-US" sz="2400" dirty="0">
                <a:effectLst/>
                <a:ea typeface="Calibri" panose="020F0502020204030204" pitchFamily="34" charset="0"/>
                <a:cs typeface="Times New Roman" panose="02020603050405020304" pitchFamily="18" charset="0"/>
              </a:rPr>
              <a:t> Wiki</a:t>
            </a:r>
            <a:r>
              <a:rPr lang="el-GR" sz="2400" dirty="0">
                <a:effectLst/>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TRACE </a:t>
            </a:r>
            <a:r>
              <a:rPr lang="el-GR" sz="2400" dirty="0">
                <a:effectLst/>
                <a:ea typeface="Calibri" panose="020F0502020204030204" pitchFamily="34" charset="0"/>
                <a:cs typeface="Times New Roman" panose="02020603050405020304" pitchFamily="18" charset="0"/>
              </a:rPr>
              <a:t>επιδιώκει την ευαισθητοποίηση σε θέματα ρατσισμού και ρευστού ρατσισμού και απευθύνεται σε:</a:t>
            </a: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μαθητές/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 και εκπαιδευτικούς στο πλαίσιο της ανάπτυξης του κριτικού </a:t>
            </a:r>
            <a:r>
              <a:rPr lang="el-GR" sz="2200" dirty="0" err="1">
                <a:solidFill>
                  <a:schemeClr val="tx1"/>
                </a:solidFill>
                <a:effectLst/>
                <a:ea typeface="Calibri" panose="020F0502020204030204" pitchFamily="34" charset="0"/>
                <a:cs typeface="Times New Roman" panose="02020603050405020304" pitchFamily="18" charset="0"/>
              </a:rPr>
              <a:t>γραμματισμού</a:t>
            </a:r>
            <a:r>
              <a:rPr lang="el-GR" sz="2200" dirty="0">
                <a:solidFill>
                  <a:schemeClr val="tx1"/>
                </a:solidFill>
                <a:effectLst/>
                <a:ea typeface="Calibri" panose="020F0502020204030204" pitchFamily="34" charset="0"/>
                <a:cs typeface="Times New Roman" panose="02020603050405020304" pitchFamily="18" charset="0"/>
              </a:rPr>
              <a:t>,</a:t>
            </a: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μη κυβερνητικές/μη κερδοσκοπικές οργανώσεις, σε κινηματικούς φορείς/συλλογικότητες, </a:t>
            </a:r>
            <a:endParaRPr lang="en-US"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άτομα που οργανώνουν καμπάνιες υπέρ των μεταναστών/τριών- προσφύγων/</a:t>
            </a:r>
            <a:r>
              <a:rPr lang="el-GR" sz="2200" dirty="0" err="1">
                <a:solidFill>
                  <a:schemeClr val="tx1"/>
                </a:solidFill>
                <a:effectLst/>
                <a:ea typeface="Calibri" panose="020F0502020204030204" pitchFamily="34" charset="0"/>
                <a:cs typeface="Times New Roman" panose="02020603050405020304" pitchFamily="18" charset="0"/>
              </a:rPr>
              <a:t>ισσών</a:t>
            </a:r>
            <a:r>
              <a:rPr lang="el-GR" sz="2200" dirty="0">
                <a:solidFill>
                  <a:schemeClr val="tx1"/>
                </a:solidFill>
                <a:effectLst/>
                <a:ea typeface="Calibri" panose="020F0502020204030204" pitchFamily="34" charset="0"/>
                <a:cs typeface="Times New Roman" panose="02020603050405020304" pitchFamily="18" charset="0"/>
              </a:rPr>
              <a:t>,</a:t>
            </a: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άτομα που παρέχουν ψυχολογική </a:t>
            </a:r>
            <a:r>
              <a:rPr lang="el-GR" sz="2200">
                <a:solidFill>
                  <a:schemeClr val="tx1"/>
                </a:solidFill>
                <a:effectLst/>
                <a:ea typeface="Calibri" panose="020F0502020204030204" pitchFamily="34" charset="0"/>
                <a:cs typeface="Times New Roman" panose="02020603050405020304" pitchFamily="18" charset="0"/>
              </a:rPr>
              <a:t>και κοινωνική υποστήριξη </a:t>
            </a:r>
            <a:r>
              <a:rPr lang="el-GR" sz="2200" dirty="0">
                <a:solidFill>
                  <a:schemeClr val="tx1"/>
                </a:solidFill>
                <a:effectLst/>
                <a:ea typeface="Calibri" panose="020F0502020204030204" pitchFamily="34" charset="0"/>
                <a:cs typeface="Times New Roman" panose="02020603050405020304" pitchFamily="18" charset="0"/>
              </a:rPr>
              <a:t>σε μετανάστες/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-πρόσφυγες/</a:t>
            </a:r>
            <a:r>
              <a:rPr lang="el-GR" sz="2200" dirty="0" err="1">
                <a:solidFill>
                  <a:schemeClr val="tx1"/>
                </a:solidFill>
                <a:effectLst/>
                <a:ea typeface="Calibri" panose="020F0502020204030204" pitchFamily="34" charset="0"/>
                <a:cs typeface="Times New Roman" panose="02020603050405020304" pitchFamily="18" charset="0"/>
              </a:rPr>
              <a:t>ισσες</a:t>
            </a:r>
            <a:r>
              <a:rPr lang="el-GR" sz="2200" dirty="0">
                <a:solidFill>
                  <a:schemeClr val="tx1"/>
                </a:solidFill>
                <a:effectLst/>
                <a:ea typeface="Calibri" panose="020F0502020204030204" pitchFamily="34" charset="0"/>
                <a:cs typeface="Times New Roman" panose="02020603050405020304" pitchFamily="18" charset="0"/>
              </a:rPr>
              <a:t>,</a:t>
            </a:r>
          </a:p>
          <a:p>
            <a:pPr marL="635000" lvl="1" indent="-342900">
              <a:lnSpc>
                <a:spcPct val="107000"/>
              </a:lnSpc>
              <a:spcAft>
                <a:spcPts val="800"/>
              </a:spcAft>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διαμορφωτές/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 της κοινής γνώμης, όπως οι δημοσιογράφοι</a:t>
            </a:r>
            <a:r>
              <a:rPr lang="en-US" sz="2200" dirty="0">
                <a:solidFill>
                  <a:schemeClr val="tx1"/>
                </a:solidFill>
                <a:effectLst/>
                <a:ea typeface="Calibri" panose="020F0502020204030204" pitchFamily="34" charset="0"/>
                <a:cs typeface="Times New Roman" panose="02020603050405020304" pitchFamily="18" charset="0"/>
              </a:rPr>
              <a:t> </a:t>
            </a:r>
            <a:r>
              <a:rPr lang="el-GR" sz="2200" dirty="0">
                <a:solidFill>
                  <a:schemeClr val="tx1"/>
                </a:solidFill>
                <a:effectLst/>
                <a:ea typeface="Calibri" panose="020F0502020204030204" pitchFamily="34" charset="0"/>
                <a:cs typeface="Times New Roman" panose="02020603050405020304" pitchFamily="18" charset="0"/>
              </a:rPr>
              <a:t>και οι πολιτικοί/</a:t>
            </a:r>
            <a:r>
              <a:rPr lang="el-GR" sz="2200" dirty="0" err="1">
                <a:solidFill>
                  <a:schemeClr val="tx1"/>
                </a:solidFill>
                <a:effectLst/>
                <a:ea typeface="Calibri" panose="020F0502020204030204" pitchFamily="34" charset="0"/>
                <a:cs typeface="Times New Roman" panose="02020603050405020304" pitchFamily="18" charset="0"/>
              </a:rPr>
              <a:t>ές</a:t>
            </a:r>
            <a:r>
              <a:rPr lang="el-GR" sz="2200" dirty="0">
                <a:solidFill>
                  <a:schemeClr val="tx1"/>
                </a:solidFill>
                <a:effectLst/>
                <a:ea typeface="Calibri" panose="020F0502020204030204" pitchFamily="34" charset="0"/>
                <a:cs typeface="Times New Roman" panose="02020603050405020304" pitchFamily="18" charset="0"/>
              </a:rPr>
              <a:t> αναλυτές/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68816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D0E9E-4702-3721-F7F1-C37299DE4794}"/>
              </a:ext>
            </a:extLst>
          </p:cNvPr>
          <p:cNvSpPr>
            <a:spLocks noGrp="1"/>
          </p:cNvSpPr>
          <p:nvPr>
            <p:ph type="title"/>
          </p:nvPr>
        </p:nvSpPr>
        <p:spPr/>
        <p:txBody>
          <a:bodyPr/>
          <a:lstStyle/>
          <a:p>
            <a:r>
              <a:rPr lang="el-GR" b="1" dirty="0"/>
              <a:t>Συμπερασματικά</a:t>
            </a:r>
          </a:p>
        </p:txBody>
      </p:sp>
      <p:sp>
        <p:nvSpPr>
          <p:cNvPr id="3" name="Θέση περιεχομένου 2">
            <a:extLst>
              <a:ext uri="{FF2B5EF4-FFF2-40B4-BE49-F238E27FC236}">
                <a16:creationId xmlns:a16="http://schemas.microsoft.com/office/drawing/2014/main" id="{6DF1C789-36DA-C4B0-88E3-6F7481D9DE97}"/>
              </a:ext>
            </a:extLst>
          </p:cNvPr>
          <p:cNvSpPr>
            <a:spLocks noGrp="1"/>
          </p:cNvSpPr>
          <p:nvPr>
            <p:ph idx="1"/>
          </p:nvPr>
        </p:nvSpPr>
        <p:spPr/>
        <p:txBody>
          <a:bodyPr/>
          <a:lstStyle/>
          <a:p>
            <a:pPr>
              <a:buClr>
                <a:schemeClr val="accent2"/>
              </a:buClr>
              <a:buFont typeface="Wingdings" panose="05000000000000000000" pitchFamily="2" charset="2"/>
              <a:buChar char="§"/>
            </a:pPr>
            <a:r>
              <a:rPr lang="el-GR" sz="2400" dirty="0"/>
              <a:t>Παρουσιάσαμε την εργαλειοθήκη TRACE.</a:t>
            </a:r>
          </a:p>
          <a:p>
            <a:pPr marL="109537" indent="0">
              <a:buClr>
                <a:schemeClr val="accent2"/>
              </a:buClr>
              <a:buNone/>
            </a:pPr>
            <a:endParaRPr lang="el-GR" sz="2400" dirty="0"/>
          </a:p>
          <a:p>
            <a:pPr marL="109537" indent="0">
              <a:buClr>
                <a:schemeClr val="accent2"/>
              </a:buClr>
              <a:buNone/>
            </a:pPr>
            <a:endParaRPr lang="el-GR" sz="500" dirty="0"/>
          </a:p>
          <a:p>
            <a:pPr algn="just">
              <a:buClr>
                <a:schemeClr val="accent2"/>
              </a:buClr>
              <a:buFont typeface="Wingdings" panose="05000000000000000000" pitchFamily="2" charset="2"/>
              <a:buChar char="§"/>
            </a:pPr>
            <a:r>
              <a:rPr lang="el-GR" sz="2400" dirty="0"/>
              <a:t>Η εργαλειοθήκη έχει προκύψει από την κριτική επεξεργασία κειμένων του  σώματος  </a:t>
            </a:r>
            <a:r>
              <a:rPr lang="en-US" sz="2400" dirty="0"/>
              <a:t>TRACE</a:t>
            </a:r>
            <a:r>
              <a:rPr lang="el-GR" sz="2400" dirty="0"/>
              <a:t>. </a:t>
            </a:r>
          </a:p>
          <a:p>
            <a:pPr>
              <a:buClr>
                <a:schemeClr val="accent2"/>
              </a:buClr>
              <a:buFont typeface="Wingdings" panose="05000000000000000000" pitchFamily="2" charset="2"/>
              <a:buChar char="§"/>
            </a:pPr>
            <a:endParaRPr lang="el-GR" sz="2400" dirty="0"/>
          </a:p>
          <a:p>
            <a:pPr>
              <a:buClr>
                <a:schemeClr val="accent2"/>
              </a:buClr>
              <a:buFont typeface="Wingdings" panose="05000000000000000000" pitchFamily="2" charset="2"/>
              <a:buChar char="§"/>
            </a:pPr>
            <a:endParaRPr lang="el-GR" sz="500" dirty="0"/>
          </a:p>
          <a:p>
            <a:pPr algn="just">
              <a:buClr>
                <a:schemeClr val="accent2"/>
              </a:buClr>
              <a:buFont typeface="Wingdings" panose="05000000000000000000" pitchFamily="2" charset="2"/>
              <a:buChar char="§"/>
            </a:pPr>
            <a:r>
              <a:rPr lang="el-GR" sz="2400" dirty="0"/>
              <a:t>Όπως αναδείχθηκε, οι ρατσιστικές θέσεις εμφιλοχωρούν στα αντιρατσιστικά κείμενα μέσω της </a:t>
            </a:r>
            <a:r>
              <a:rPr lang="el-GR" sz="2400" i="1" dirty="0"/>
              <a:t>διάκρισης</a:t>
            </a:r>
            <a:r>
              <a:rPr lang="el-GR" sz="2400" dirty="0"/>
              <a:t> και της </a:t>
            </a:r>
            <a:r>
              <a:rPr lang="el-GR" sz="2400" i="1" dirty="0"/>
              <a:t>αφομοίωσης</a:t>
            </a:r>
            <a:r>
              <a:rPr lang="el-GR" sz="2400" dirty="0"/>
              <a:t>, και ειδικότερα μέσω </a:t>
            </a:r>
            <a:r>
              <a:rPr lang="el-GR" sz="2400" i="1" dirty="0"/>
              <a:t>3 υποκατηγοριών διάκρισης </a:t>
            </a:r>
            <a:r>
              <a:rPr lang="el-GR" sz="2400" dirty="0"/>
              <a:t>και </a:t>
            </a:r>
            <a:r>
              <a:rPr lang="el-GR" sz="2400" i="1" dirty="0"/>
              <a:t>2 υποκατηγοριών αφομοίωσης</a:t>
            </a:r>
            <a:r>
              <a:rPr lang="el-GR" i="1" dirty="0"/>
              <a:t>.</a:t>
            </a:r>
            <a:r>
              <a:rPr lang="el-GR" dirty="0"/>
              <a:t> </a:t>
            </a:r>
          </a:p>
          <a:p>
            <a:pPr>
              <a:buClr>
                <a:schemeClr val="accent2"/>
              </a:buClr>
              <a:buFont typeface="Wingdings" panose="05000000000000000000" pitchFamily="2" charset="2"/>
              <a:buChar char="§"/>
            </a:pPr>
            <a:endParaRPr lang="el-GR" dirty="0"/>
          </a:p>
          <a:p>
            <a:pPr>
              <a:buClr>
                <a:schemeClr val="accent2"/>
              </a:buClr>
              <a:buFont typeface="Wingdings" panose="05000000000000000000" pitchFamily="2" charset="2"/>
              <a:buChar char="§"/>
            </a:pPr>
            <a:r>
              <a:rPr lang="el-GR" sz="2400" dirty="0"/>
              <a:t>Η εργαλειοθήκη περιλαμβάνει 5 εργαλεία για την ανίχνευση των 5 υποκατηγοριών ρατσισμού</a:t>
            </a:r>
          </a:p>
          <a:p>
            <a:pPr marL="109537" indent="0">
              <a:buNone/>
            </a:pPr>
            <a:r>
              <a:rPr lang="el-GR" dirty="0"/>
              <a:t> </a:t>
            </a:r>
          </a:p>
        </p:txBody>
      </p:sp>
    </p:spTree>
    <p:extLst>
      <p:ext uri="{BB962C8B-B14F-4D97-AF65-F5344CB8AC3E}">
        <p14:creationId xmlns:p14="http://schemas.microsoft.com/office/powerpoint/2010/main" val="2153348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63E387-6E03-C85E-1E07-A6C39999DBD1}"/>
              </a:ext>
            </a:extLst>
          </p:cNvPr>
          <p:cNvSpPr>
            <a:spLocks noGrp="1"/>
          </p:cNvSpPr>
          <p:nvPr>
            <p:ph type="title"/>
          </p:nvPr>
        </p:nvSpPr>
        <p:spPr/>
        <p:txBody>
          <a:bodyPr/>
          <a:lstStyle/>
          <a:p>
            <a:r>
              <a:rPr lang="el-GR" b="1" dirty="0"/>
              <a:t>Συμπερασματικά</a:t>
            </a:r>
          </a:p>
        </p:txBody>
      </p:sp>
      <p:sp>
        <p:nvSpPr>
          <p:cNvPr id="3" name="Θέση περιεχομένου 2">
            <a:extLst>
              <a:ext uri="{FF2B5EF4-FFF2-40B4-BE49-F238E27FC236}">
                <a16:creationId xmlns:a16="http://schemas.microsoft.com/office/drawing/2014/main" id="{A06D6F58-6109-9A3E-8B13-7E2C7F0708FA}"/>
              </a:ext>
            </a:extLst>
          </p:cNvPr>
          <p:cNvSpPr>
            <a:spLocks noGrp="1"/>
          </p:cNvSpPr>
          <p:nvPr>
            <p:ph idx="1"/>
          </p:nvPr>
        </p:nvSpPr>
        <p:spPr/>
        <p:txBody>
          <a:bodyPr/>
          <a:lstStyle/>
          <a:p>
            <a:pPr algn="just">
              <a:buClr>
                <a:schemeClr val="accent2"/>
              </a:buClr>
              <a:buFont typeface="Wingdings" panose="05000000000000000000" pitchFamily="2" charset="2"/>
              <a:buChar char="§"/>
            </a:pPr>
            <a:endParaRPr lang="en-US" sz="2400" dirty="0"/>
          </a:p>
          <a:p>
            <a:pPr algn="just">
              <a:buClr>
                <a:schemeClr val="accent2"/>
              </a:buClr>
              <a:buFont typeface="Wingdings" panose="05000000000000000000" pitchFamily="2" charset="2"/>
              <a:buChar char="§"/>
            </a:pPr>
            <a:r>
              <a:rPr lang="el-GR" sz="2400" dirty="0" err="1"/>
              <a:t>Επισημειώσαμε</a:t>
            </a:r>
            <a:r>
              <a:rPr lang="el-GR" sz="2400" dirty="0"/>
              <a:t> (βλ.</a:t>
            </a:r>
            <a:r>
              <a:rPr lang="en-US" sz="2400" dirty="0"/>
              <a:t> </a:t>
            </a:r>
            <a:r>
              <a:rPr lang="el-GR" sz="2400" dirty="0"/>
              <a:t>επίσης </a:t>
            </a:r>
            <a:r>
              <a:rPr lang="en-US" sz="2400" dirty="0" err="1"/>
              <a:t>Gries</a:t>
            </a:r>
            <a:r>
              <a:rPr lang="en-US" sz="2400" dirty="0"/>
              <a:t> 2009) </a:t>
            </a:r>
            <a:r>
              <a:rPr lang="el-GR" sz="2400" dirty="0"/>
              <a:t>το σώμα ως προς τις υποκατηγορίες του ρατσισμού που εντοπίζονται σε κάθε κείμενο. </a:t>
            </a:r>
          </a:p>
          <a:p>
            <a:pPr algn="just">
              <a:buClr>
                <a:schemeClr val="accent2"/>
              </a:buClr>
              <a:buFont typeface="Wingdings" panose="05000000000000000000" pitchFamily="2" charset="2"/>
              <a:buChar char="§"/>
            </a:pPr>
            <a:endParaRPr lang="el-GR" sz="2400" dirty="0"/>
          </a:p>
          <a:p>
            <a:pPr algn="just">
              <a:buClr>
                <a:schemeClr val="accent2"/>
              </a:buClr>
              <a:buFont typeface="Wingdings" panose="05000000000000000000" pitchFamily="2" charset="2"/>
              <a:buChar char="§"/>
            </a:pPr>
            <a:r>
              <a:rPr lang="el-GR" sz="2400" dirty="0"/>
              <a:t>Η εργαλειοθήκη και το </a:t>
            </a:r>
            <a:r>
              <a:rPr lang="el-GR" sz="2400" dirty="0" err="1"/>
              <a:t>επισημειωμένο</a:t>
            </a:r>
            <a:r>
              <a:rPr lang="el-GR" sz="2400" dirty="0"/>
              <a:t> σώμα ελληνικών αντιρατσιστικών κειμένων έχουν καταχωρηθεί και είναι διαθέσιμα στην επιστημονική κοινότητα και το ευρύ κοινό σε ψηφιακή μορφή </a:t>
            </a:r>
            <a:r>
              <a:rPr lang="el-GR" sz="2400" dirty="0" err="1"/>
              <a:t>wiki</a:t>
            </a:r>
            <a:r>
              <a:rPr lang="el-GR" sz="2400" dirty="0"/>
              <a:t> με την ονομασία </a:t>
            </a:r>
            <a:r>
              <a:rPr lang="el-GR" sz="2400" dirty="0" err="1"/>
              <a:t>Wiki</a:t>
            </a:r>
            <a:r>
              <a:rPr lang="el-GR" sz="2400" dirty="0"/>
              <a:t>-TRACE</a:t>
            </a:r>
            <a:r>
              <a:rPr lang="el-GR" dirty="0"/>
              <a:t>.</a:t>
            </a:r>
          </a:p>
        </p:txBody>
      </p:sp>
    </p:spTree>
    <p:extLst>
      <p:ext uri="{BB962C8B-B14F-4D97-AF65-F5344CB8AC3E}">
        <p14:creationId xmlns:p14="http://schemas.microsoft.com/office/powerpoint/2010/main" val="4035542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2456C67-C2DE-482C-8C93-B2D59EAD80FB}"/>
              </a:ext>
            </a:extLst>
          </p:cNvPr>
          <p:cNvSpPr>
            <a:spLocks noGrp="1"/>
          </p:cNvSpPr>
          <p:nvPr>
            <p:ph idx="1"/>
          </p:nvPr>
        </p:nvSpPr>
        <p:spPr>
          <a:xfrm>
            <a:off x="191344" y="1412776"/>
            <a:ext cx="11881320" cy="5445224"/>
          </a:xfrm>
        </p:spPr>
        <p:txBody>
          <a:bodyPr/>
          <a:lstStyle/>
          <a:p>
            <a:pPr marL="109537" indent="0" algn="ctr">
              <a:lnSpc>
                <a:spcPct val="107000"/>
              </a:lnSpc>
              <a:spcAft>
                <a:spcPts val="800"/>
              </a:spcAft>
              <a:buNone/>
            </a:pPr>
            <a:endParaRPr lang="el-GR" sz="2200" b="1" dirty="0">
              <a:solidFill>
                <a:schemeClr val="tx1"/>
              </a:solidFill>
              <a:effectLst/>
              <a:ea typeface="Calibri" panose="020F0502020204030204" pitchFamily="34" charset="0"/>
              <a:cs typeface="Times New Roman" panose="02020603050405020304" pitchFamily="18" charset="0"/>
            </a:endParaRPr>
          </a:p>
          <a:p>
            <a:pPr marL="109537" indent="0" algn="ctr">
              <a:lnSpc>
                <a:spcPct val="107000"/>
              </a:lnSpc>
              <a:spcAft>
                <a:spcPts val="800"/>
              </a:spcAft>
              <a:buNone/>
            </a:pPr>
            <a:endParaRPr lang="el-GR" sz="2200" b="1" dirty="0">
              <a:ea typeface="Calibri" panose="020F0502020204030204" pitchFamily="34" charset="0"/>
              <a:cs typeface="Times New Roman" panose="02020603050405020304" pitchFamily="18" charset="0"/>
            </a:endParaRPr>
          </a:p>
          <a:p>
            <a:pPr marL="109537" indent="0" algn="ctr">
              <a:lnSpc>
                <a:spcPct val="107000"/>
              </a:lnSpc>
              <a:spcAft>
                <a:spcPts val="800"/>
              </a:spcAft>
              <a:buNone/>
            </a:pPr>
            <a:r>
              <a:rPr lang="el-GR" sz="2200" b="1" dirty="0">
                <a:solidFill>
                  <a:schemeClr val="tx1"/>
                </a:solidFill>
                <a:effectLst/>
                <a:ea typeface="Calibri" panose="020F0502020204030204" pitchFamily="34" charset="0"/>
                <a:cs typeface="Times New Roman" panose="02020603050405020304" pitchFamily="18" charset="0"/>
              </a:rPr>
              <a:t>Μπορείτε να επισκεφθείτε το </a:t>
            </a:r>
            <a:r>
              <a:rPr lang="en-US" sz="2200" b="1" dirty="0">
                <a:solidFill>
                  <a:schemeClr val="tx1"/>
                </a:solidFill>
                <a:effectLst/>
                <a:ea typeface="Calibri" panose="020F0502020204030204" pitchFamily="34" charset="0"/>
                <a:cs typeface="Times New Roman" panose="02020603050405020304" pitchFamily="18" charset="0"/>
              </a:rPr>
              <a:t>Wiki-TRACE </a:t>
            </a:r>
            <a:r>
              <a:rPr lang="el-GR" sz="2200" b="1" dirty="0">
                <a:solidFill>
                  <a:schemeClr val="tx1"/>
                </a:solidFill>
                <a:effectLst/>
                <a:ea typeface="Calibri" panose="020F0502020204030204" pitchFamily="34" charset="0"/>
                <a:cs typeface="Times New Roman" panose="02020603050405020304" pitchFamily="18" charset="0"/>
              </a:rPr>
              <a:t>στην ιστοσελίδα</a:t>
            </a:r>
            <a:endParaRPr lang="en-US" sz="2200" b="1" dirty="0">
              <a:solidFill>
                <a:schemeClr val="tx1"/>
              </a:solidFill>
              <a:effectLst/>
              <a:ea typeface="Calibri" panose="020F0502020204030204" pitchFamily="34" charset="0"/>
              <a:cs typeface="Times New Roman" panose="02020603050405020304" pitchFamily="18" charset="0"/>
            </a:endParaRPr>
          </a:p>
          <a:p>
            <a:pPr marL="109537" indent="0" algn="just">
              <a:lnSpc>
                <a:spcPct val="107000"/>
              </a:lnSpc>
              <a:spcAft>
                <a:spcPts val="800"/>
              </a:spcAft>
              <a:buNone/>
            </a:pPr>
            <a:endParaRPr lang="en-US" sz="2200" dirty="0">
              <a:ea typeface="Calibri" panose="020F0502020204030204" pitchFamily="34" charset="0"/>
              <a:cs typeface="Times New Roman" panose="02020603050405020304" pitchFamily="18" charset="0"/>
            </a:endParaRPr>
          </a:p>
          <a:p>
            <a:pPr marL="109537" indent="0" algn="just">
              <a:lnSpc>
                <a:spcPct val="107000"/>
              </a:lnSpc>
              <a:spcAft>
                <a:spcPts val="800"/>
              </a:spcAft>
              <a:buNone/>
            </a:pPr>
            <a:r>
              <a:rPr lang="en-US" sz="2200" dirty="0">
                <a:solidFill>
                  <a:schemeClr val="tx1"/>
                </a:solidFill>
                <a:effectLst/>
                <a:ea typeface="Calibri" panose="020F0502020204030204" pitchFamily="34" charset="0"/>
                <a:cs typeface="Times New Roman" panose="02020603050405020304" pitchFamily="18" charset="0"/>
                <a:hlinkClick r:id="rId3"/>
              </a:rPr>
              <a:t>https://traceprojectwiki.miraheze.org/wiki/%CE%9A%CE%B1%CF%84%CE%B7%CE%B3%CE%BF%CF%81%CE%AF%CE%B1:%CE%9A%CE%B5%CE%AF%CE%BC%CE%B5%CE%BD%CE%B1</a:t>
            </a:r>
            <a:endParaRPr lang="el-GR" sz="2200" dirty="0">
              <a:solidFill>
                <a:schemeClr val="tx1"/>
              </a:solidFill>
              <a:effectLst/>
              <a:ea typeface="Calibri" panose="020F0502020204030204" pitchFamily="34" charset="0"/>
              <a:cs typeface="Times New Roman" panose="02020603050405020304" pitchFamily="18" charset="0"/>
            </a:endParaRPr>
          </a:p>
          <a:p>
            <a:pPr marL="109537" indent="0" algn="just">
              <a:lnSpc>
                <a:spcPct val="107000"/>
              </a:lnSpc>
              <a:spcAft>
                <a:spcPts val="800"/>
              </a:spcAft>
              <a:buNone/>
            </a:pPr>
            <a:endParaRPr lang="el-GR" sz="22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08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5640B-B399-41B3-897C-93C10FE78DA9}"/>
              </a:ext>
            </a:extLst>
          </p:cNvPr>
          <p:cNvSpPr>
            <a:spLocks noGrp="1"/>
          </p:cNvSpPr>
          <p:nvPr>
            <p:ph type="title"/>
          </p:nvPr>
        </p:nvSpPr>
        <p:spPr/>
        <p:txBody>
          <a:bodyPr/>
          <a:lstStyle/>
          <a:p>
            <a:r>
              <a:rPr lang="el-GR" b="1" dirty="0"/>
              <a:t>Βιβλιογραφία</a:t>
            </a:r>
          </a:p>
        </p:txBody>
      </p:sp>
      <p:sp>
        <p:nvSpPr>
          <p:cNvPr id="3" name="Θέση περιεχομένου 2">
            <a:extLst>
              <a:ext uri="{FF2B5EF4-FFF2-40B4-BE49-F238E27FC236}">
                <a16:creationId xmlns:a16="http://schemas.microsoft.com/office/drawing/2014/main" id="{661FC3EF-2709-4A96-95E7-6A00E7808E2B}"/>
              </a:ext>
            </a:extLst>
          </p:cNvPr>
          <p:cNvSpPr>
            <a:spLocks noGrp="1"/>
          </p:cNvSpPr>
          <p:nvPr>
            <p:ph idx="1"/>
          </p:nvPr>
        </p:nvSpPr>
        <p:spPr>
          <a:xfrm>
            <a:off x="0" y="1124744"/>
            <a:ext cx="12192000" cy="5733256"/>
          </a:xfrm>
        </p:spPr>
        <p:txBody>
          <a:bodyPr/>
          <a:lstStyle/>
          <a:p>
            <a:pPr algn="just">
              <a:spcAft>
                <a:spcPts val="1000"/>
              </a:spcAft>
              <a:buClr>
                <a:schemeClr val="accent2"/>
              </a:buClr>
              <a:buFont typeface="Wingdings" panose="05000000000000000000" pitchFamily="2" charset="2"/>
              <a:buChar char="§"/>
            </a:pPr>
            <a:r>
              <a:rPr lang="en-US" sz="1700" dirty="0" err="1">
                <a:effectLst/>
                <a:ea typeface="Times New Roman" panose="02020603050405020304" pitchFamily="18" charset="0"/>
                <a:cs typeface="Times New Roman" panose="02020603050405020304" pitchFamily="18" charset="0"/>
              </a:rPr>
              <a:t>Archakis</a:t>
            </a:r>
            <a:r>
              <a:rPr lang="en-US" sz="1700" dirty="0">
                <a:effectLst/>
                <a:ea typeface="Times New Roman" panose="02020603050405020304" pitchFamily="18" charset="0"/>
                <a:cs typeface="Times New Roman" panose="02020603050405020304" pitchFamily="18" charset="0"/>
              </a:rPr>
              <a:t> A. 2016. National and post-national discourses and the construction of linguistic identities by students of Albanian origin in Greece. </a:t>
            </a:r>
            <a:r>
              <a:rPr lang="en-US" sz="1700" i="1" dirty="0" err="1">
                <a:effectLst/>
                <a:ea typeface="Times New Roman" panose="02020603050405020304" pitchFamily="18" charset="0"/>
                <a:cs typeface="Times New Roman" panose="02020603050405020304" pitchFamily="18" charset="0"/>
              </a:rPr>
              <a:t>Multilingua</a:t>
            </a:r>
            <a:r>
              <a:rPr lang="en-US" sz="1700" dirty="0">
                <a:effectLst/>
                <a:ea typeface="Times New Roman" panose="02020603050405020304" pitchFamily="18" charset="0"/>
                <a:cs typeface="Times New Roman" panose="02020603050405020304" pitchFamily="18" charset="0"/>
              </a:rPr>
              <a:t> 35 (1): 57-83.</a:t>
            </a:r>
            <a:endParaRPr lang="el-GR" sz="17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1700" dirty="0" err="1">
                <a:effectLst/>
                <a:ea typeface="Times New Roman" panose="02020603050405020304" pitchFamily="18" charset="0"/>
                <a:cs typeface="Times New Roman" panose="02020603050405020304" pitchFamily="18" charset="0"/>
              </a:rPr>
              <a:t>Βεντούρα</a:t>
            </a:r>
            <a:r>
              <a:rPr lang="el-GR" sz="1700" dirty="0">
                <a:effectLst/>
                <a:ea typeface="Times New Roman" panose="02020603050405020304" pitchFamily="18" charset="0"/>
                <a:cs typeface="Times New Roman" panose="02020603050405020304" pitchFamily="18" charset="0"/>
              </a:rPr>
              <a:t> Λ. 2004. Εθνικισμός, ρατσισμός και μετανάστευση στη σύγχρονη Ελλάδα. Στο Παύλου, Μ. &amp; Χριστόπουλος, Δ. (</a:t>
            </a:r>
            <a:r>
              <a:rPr lang="el-GR" sz="1700" dirty="0" err="1">
                <a:effectLst/>
                <a:ea typeface="Times New Roman" panose="02020603050405020304" pitchFamily="18" charset="0"/>
                <a:cs typeface="Times New Roman" panose="02020603050405020304" pitchFamily="18" charset="0"/>
              </a:rPr>
              <a:t>επιμ</a:t>
            </a:r>
            <a:r>
              <a:rPr lang="el-GR" sz="1700" dirty="0">
                <a:effectLst/>
                <a:ea typeface="Times New Roman" panose="02020603050405020304" pitchFamily="18" charset="0"/>
                <a:cs typeface="Times New Roman" panose="02020603050405020304" pitchFamily="18" charset="0"/>
              </a:rPr>
              <a:t>.), </a:t>
            </a:r>
            <a:r>
              <a:rPr lang="el-GR" sz="1700" i="1" dirty="0">
                <a:effectLst/>
                <a:ea typeface="Times New Roman" panose="02020603050405020304" pitchFamily="18" charset="0"/>
                <a:cs typeface="Times New Roman" panose="02020603050405020304" pitchFamily="18" charset="0"/>
              </a:rPr>
              <a:t>Η Ελλάδα της μετανάστευσης: Κοινωνική συμμετοχή, δικαιώματα και ιδιότητα του πολίτη</a:t>
            </a:r>
            <a:r>
              <a:rPr lang="el-GR" sz="1700" dirty="0">
                <a:effectLst/>
                <a:ea typeface="Times New Roman" panose="02020603050405020304" pitchFamily="18" charset="0"/>
                <a:cs typeface="Times New Roman" panose="02020603050405020304" pitchFamily="18" charset="0"/>
              </a:rPr>
              <a:t>. Αθήνα: Κριτική ΑΕ &amp; ΚΕΜΟ, 174-204.</a:t>
            </a:r>
          </a:p>
          <a:p>
            <a:pPr algn="just">
              <a:spcAft>
                <a:spcPts val="1000"/>
              </a:spcAft>
              <a:buClr>
                <a:schemeClr val="accent2"/>
              </a:buClr>
              <a:buFont typeface="Wingdings" panose="05000000000000000000" pitchFamily="2" charset="2"/>
              <a:buChar cha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Biber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 &amp;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Reppen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επιμ</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2015.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Cambridge Handbook of English Corpus Linguistics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Cambridge: Cambridge University Press.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1700" dirty="0">
                <a:effectLst/>
                <a:ea typeface="Times New Roman" panose="02020603050405020304" pitchFamily="18" charset="0"/>
                <a:cs typeface="Times New Roman" panose="02020603050405020304" pitchFamily="18" charset="0"/>
              </a:rPr>
              <a:t>Γούτσος Δ. &amp; </a:t>
            </a:r>
            <a:r>
              <a:rPr lang="el-GR" sz="1700" dirty="0" err="1">
                <a:effectLst/>
                <a:ea typeface="Times New Roman" panose="02020603050405020304" pitchFamily="18" charset="0"/>
                <a:cs typeface="Times New Roman" panose="02020603050405020304" pitchFamily="18" charset="0"/>
              </a:rPr>
              <a:t>Φραγκάκη</a:t>
            </a:r>
            <a:r>
              <a:rPr lang="el-GR" sz="1700" dirty="0">
                <a:effectLst/>
                <a:ea typeface="Times New Roman" panose="02020603050405020304" pitchFamily="18" charset="0"/>
                <a:cs typeface="Times New Roman" panose="02020603050405020304" pitchFamily="18" charset="0"/>
              </a:rPr>
              <a:t> Γ. 2015. </a:t>
            </a:r>
            <a:r>
              <a:rPr lang="el-GR" sz="1700" i="1" dirty="0">
                <a:effectLst/>
                <a:ea typeface="Times New Roman" panose="02020603050405020304" pitchFamily="18" charset="0"/>
                <a:cs typeface="Times New Roman" panose="02020603050405020304" pitchFamily="18" charset="0"/>
              </a:rPr>
              <a:t>Εισαγωγή στη γλωσ</a:t>
            </a:r>
            <a:r>
              <a:rPr lang="el-GR" sz="1700" i="1" dirty="0">
                <a:ea typeface="Times New Roman" panose="02020603050405020304" pitchFamily="18" charset="0"/>
                <a:cs typeface="Times New Roman" panose="02020603050405020304" pitchFamily="18" charset="0"/>
              </a:rPr>
              <a:t>σολογία σωμάτων κειμένων</a:t>
            </a:r>
            <a:r>
              <a:rPr lang="el-GR" sz="1700" i="1" dirty="0">
                <a:effectLst/>
                <a:ea typeface="Times New Roman" panose="02020603050405020304" pitchFamily="18" charset="0"/>
                <a:cs typeface="Times New Roman" panose="02020603050405020304" pitchFamily="18" charset="0"/>
              </a:rPr>
              <a:t>.</a:t>
            </a:r>
            <a:r>
              <a:rPr lang="el-GR" sz="1700" dirty="0">
                <a:effectLst/>
                <a:ea typeface="Times New Roman" panose="02020603050405020304" pitchFamily="18" charset="0"/>
                <a:cs typeface="Times New Roman" panose="02020603050405020304" pitchFamily="18" charset="0"/>
              </a:rPr>
              <a:t> Αθήνα: Σύνδεσμος Ελληνικών Ακαδημαϊκών Βιβλιοθηκών.</a:t>
            </a:r>
          </a:p>
          <a:p>
            <a:pPr algn="just">
              <a:spcAft>
                <a:spcPts val="1000"/>
              </a:spcAft>
              <a:buClr>
                <a:schemeClr val="accent2"/>
              </a:buClr>
              <a:buFont typeface="Wingdings" panose="05000000000000000000" pitchFamily="2"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Gee, J. P. 2011.</a:t>
            </a:r>
            <a:r>
              <a:rPr lang="en-US"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How to Do Discourse Critical Analysis: A Toolkit</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New York: Routledge.</a:t>
            </a:r>
            <a:endParaRPr lang="el-GR"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800" dirty="0" err="1">
                <a:effectLst/>
                <a:ea typeface="Calibri" panose="020F0502020204030204" pitchFamily="34" charset="0"/>
                <a:cs typeface="Times New Roman" panose="02020603050405020304" pitchFamily="18" charset="0"/>
              </a:rPr>
              <a:t>Gries</a:t>
            </a:r>
            <a:r>
              <a:rPr lang="en-US" sz="1800" dirty="0">
                <a:effectLst/>
                <a:ea typeface="Calibri" panose="020F0502020204030204" pitchFamily="34" charset="0"/>
                <a:cs typeface="Times New Roman" panose="02020603050405020304" pitchFamily="18" charset="0"/>
              </a:rPr>
              <a:t>, S. Th. 2009. What is corpus linguistics? </a:t>
            </a:r>
            <a:r>
              <a:rPr lang="en-US" sz="1800" i="1" dirty="0">
                <a:effectLst/>
                <a:ea typeface="Calibri" panose="020F0502020204030204" pitchFamily="34" charset="0"/>
                <a:cs typeface="Times New Roman" panose="02020603050405020304" pitchFamily="18" charset="0"/>
              </a:rPr>
              <a:t>Language and Linguistics Compass 3 </a:t>
            </a:r>
            <a:r>
              <a:rPr lang="en-US" sz="1800" dirty="0">
                <a:effectLst/>
                <a:ea typeface="Calibri" panose="020F0502020204030204" pitchFamily="34" charset="0"/>
                <a:cs typeface="Times New Roman" panose="02020603050405020304" pitchFamily="18" charset="0"/>
              </a:rPr>
              <a:t>(5), 1225–41.</a:t>
            </a:r>
            <a:endParaRPr lang="el-GR" sz="1800" dirty="0">
              <a:effectLst/>
              <a:ea typeface="Calibri" panose="020F0502020204030204" pitchFamily="34"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Halliday M. A. K. 1994/1985. </a:t>
            </a:r>
            <a:r>
              <a:rPr lang="en-US" sz="1700" i="1" dirty="0">
                <a:effectLst/>
                <a:ea typeface="Times New Roman" panose="02020603050405020304" pitchFamily="18" charset="0"/>
                <a:cs typeface="Times New Roman" panose="02020603050405020304" pitchFamily="18" charset="0"/>
              </a:rPr>
              <a:t>An </a:t>
            </a:r>
            <a:r>
              <a:rPr lang="en-US" sz="1700" i="1" dirty="0" err="1">
                <a:effectLst/>
                <a:ea typeface="Times New Roman" panose="02020603050405020304" pitchFamily="18" charset="0"/>
                <a:cs typeface="Times New Roman" panose="02020603050405020304" pitchFamily="18" charset="0"/>
              </a:rPr>
              <a:t>Ιntroduction</a:t>
            </a:r>
            <a:r>
              <a:rPr lang="en-US" sz="1700" i="1" dirty="0">
                <a:effectLst/>
                <a:ea typeface="Times New Roman" panose="02020603050405020304" pitchFamily="18" charset="0"/>
                <a:cs typeface="Times New Roman" panose="02020603050405020304" pitchFamily="18" charset="0"/>
              </a:rPr>
              <a:t> to Functional Grammar</a:t>
            </a:r>
            <a:r>
              <a:rPr lang="en-US" sz="1700" dirty="0">
                <a:effectLst/>
                <a:ea typeface="Times New Roman" panose="02020603050405020304" pitchFamily="18" charset="0"/>
                <a:cs typeface="Times New Roman" panose="02020603050405020304" pitchFamily="18" charset="0"/>
              </a:rPr>
              <a:t>. London: Arnold.</a:t>
            </a:r>
            <a:endParaRPr lang="el-GR" sz="17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Irvine J. T. &amp; Gal S. 2000. Language ideology and linguistic differentiation. </a:t>
            </a:r>
            <a:r>
              <a:rPr lang="en-US" sz="1700" dirty="0" err="1">
                <a:effectLst/>
                <a:ea typeface="Times New Roman" panose="02020603050405020304" pitchFamily="18" charset="0"/>
                <a:cs typeface="Times New Roman" panose="02020603050405020304" pitchFamily="18" charset="0"/>
              </a:rPr>
              <a:t>Στο</a:t>
            </a:r>
            <a:r>
              <a:rPr lang="en-US" sz="1700" dirty="0">
                <a:effectLst/>
                <a:ea typeface="Times New Roman" panose="02020603050405020304" pitchFamily="18" charset="0"/>
                <a:cs typeface="Times New Roman" panose="02020603050405020304" pitchFamily="18" charset="0"/>
              </a:rPr>
              <a:t> </a:t>
            </a:r>
            <a:r>
              <a:rPr lang="en-US" sz="1700" dirty="0" err="1">
                <a:effectLst/>
                <a:ea typeface="Times New Roman" panose="02020603050405020304" pitchFamily="18" charset="0"/>
                <a:cs typeface="Times New Roman" panose="02020603050405020304" pitchFamily="18" charset="0"/>
              </a:rPr>
              <a:t>Kroskrity</a:t>
            </a:r>
            <a:r>
              <a:rPr lang="en-US" sz="1700" dirty="0">
                <a:effectLst/>
                <a:ea typeface="Times New Roman" panose="02020603050405020304" pitchFamily="18" charset="0"/>
                <a:cs typeface="Times New Roman" panose="02020603050405020304" pitchFamily="18" charset="0"/>
              </a:rPr>
              <a:t> P. V. (επ</a:t>
            </a:r>
            <a:r>
              <a:rPr lang="en-US" sz="1700" dirty="0" err="1">
                <a:effectLst/>
                <a:ea typeface="Times New Roman" panose="02020603050405020304" pitchFamily="18" charset="0"/>
                <a:cs typeface="Times New Roman" panose="02020603050405020304" pitchFamily="18" charset="0"/>
              </a:rPr>
              <a:t>ιμ</a:t>
            </a:r>
            <a:r>
              <a:rPr lang="en-US" sz="1700" dirty="0">
                <a:effectLst/>
                <a:ea typeface="Times New Roman" panose="02020603050405020304" pitchFamily="18" charset="0"/>
                <a:cs typeface="Times New Roman" panose="02020603050405020304" pitchFamily="18" charset="0"/>
              </a:rPr>
              <a:t>.), </a:t>
            </a:r>
            <a:r>
              <a:rPr lang="en-US" sz="1700" i="1" dirty="0">
                <a:effectLst/>
                <a:ea typeface="Times New Roman" panose="02020603050405020304" pitchFamily="18" charset="0"/>
                <a:cs typeface="Times New Roman" panose="02020603050405020304" pitchFamily="18" charset="0"/>
              </a:rPr>
              <a:t>Regimes of Language: Ideologies, Polities, and Identities</a:t>
            </a:r>
            <a:r>
              <a:rPr lang="en-US" sz="1700" dirty="0">
                <a:effectLst/>
                <a:ea typeface="Times New Roman" panose="02020603050405020304" pitchFamily="18" charset="0"/>
                <a:cs typeface="Times New Roman" panose="02020603050405020304" pitchFamily="18" charset="0"/>
              </a:rPr>
              <a:t>. Santa Fe: School of American Research Press, 35-84.</a:t>
            </a:r>
            <a:endParaRPr lang="el-GR" sz="17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Lentin A. 2004. </a:t>
            </a:r>
            <a:r>
              <a:rPr lang="en-US" sz="1700" i="1" dirty="0">
                <a:effectLst/>
                <a:ea typeface="Times New Roman" panose="02020603050405020304" pitchFamily="18" charset="0"/>
                <a:cs typeface="Times New Roman" panose="02020603050405020304" pitchFamily="18" charset="0"/>
              </a:rPr>
              <a:t>Racism and Anti-racism in Europe</a:t>
            </a:r>
            <a:r>
              <a:rPr lang="en-US" sz="1700" dirty="0">
                <a:effectLst/>
                <a:ea typeface="Times New Roman" panose="02020603050405020304" pitchFamily="18" charset="0"/>
                <a:cs typeface="Times New Roman" panose="02020603050405020304" pitchFamily="18" charset="0"/>
              </a:rPr>
              <a:t>. London: Pluto Press.</a:t>
            </a:r>
            <a:endParaRPr lang="el-GR" sz="1700" dirty="0">
              <a:effectLst/>
              <a:ea typeface="Times New Roman" panose="02020603050405020304" pitchFamily="18" charset="0"/>
              <a:cs typeface="Times New Roman" panose="02020603050405020304" pitchFamily="18" charset="0"/>
            </a:endParaRPr>
          </a:p>
          <a:p>
            <a:pPr marL="109537" indent="0" algn="just">
              <a:spcAft>
                <a:spcPts val="1000"/>
              </a:spcAft>
              <a:buClr>
                <a:schemeClr val="accent2"/>
              </a:buClr>
              <a:buNone/>
            </a:pPr>
            <a:endParaRPr lang="el-GR"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309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5640B-B399-41B3-897C-93C10FE78DA9}"/>
              </a:ext>
            </a:extLst>
          </p:cNvPr>
          <p:cNvSpPr>
            <a:spLocks noGrp="1"/>
          </p:cNvSpPr>
          <p:nvPr>
            <p:ph type="title"/>
          </p:nvPr>
        </p:nvSpPr>
        <p:spPr/>
        <p:txBody>
          <a:bodyPr/>
          <a:lstStyle/>
          <a:p>
            <a:r>
              <a:rPr lang="el-GR" b="1" dirty="0"/>
              <a:t>Βιβλιογραφία</a:t>
            </a:r>
          </a:p>
        </p:txBody>
      </p:sp>
      <p:sp>
        <p:nvSpPr>
          <p:cNvPr id="3" name="Θέση περιεχομένου 2">
            <a:extLst>
              <a:ext uri="{FF2B5EF4-FFF2-40B4-BE49-F238E27FC236}">
                <a16:creationId xmlns:a16="http://schemas.microsoft.com/office/drawing/2014/main" id="{661FC3EF-2709-4A96-95E7-6A00E7808E2B}"/>
              </a:ext>
            </a:extLst>
          </p:cNvPr>
          <p:cNvSpPr>
            <a:spLocks noGrp="1"/>
          </p:cNvSpPr>
          <p:nvPr>
            <p:ph idx="1"/>
          </p:nvPr>
        </p:nvSpPr>
        <p:spPr>
          <a:xfrm>
            <a:off x="0" y="1124744"/>
            <a:ext cx="12192000" cy="5733256"/>
          </a:xfrm>
        </p:spPr>
        <p:txBody>
          <a:bodyPr/>
          <a:lstStyle/>
          <a:p>
            <a:pPr algn="just">
              <a:spcAft>
                <a:spcPts val="1000"/>
              </a:spcAft>
              <a:buClr>
                <a:schemeClr val="accent2"/>
              </a:buClr>
              <a:buFont typeface="Wingdings" panose="05000000000000000000" pitchFamily="2" charset="2"/>
              <a:buChar char="§"/>
            </a:pPr>
            <a:r>
              <a:rPr lang="en-US" sz="1800" dirty="0" err="1">
                <a:effectLst/>
                <a:ea typeface="Times New Roman" panose="02020603050405020304" pitchFamily="18" charset="0"/>
                <a:cs typeface="Times New Roman" panose="02020603050405020304" pitchFamily="18" charset="0"/>
              </a:rPr>
              <a:t>Maeso</a:t>
            </a:r>
            <a:r>
              <a:rPr lang="en-US" sz="1800" dirty="0">
                <a:effectLst/>
                <a:ea typeface="Times New Roman" panose="02020603050405020304" pitchFamily="18" charset="0"/>
                <a:cs typeface="Times New Roman" panose="02020603050405020304" pitchFamily="18" charset="0"/>
              </a:rPr>
              <a:t>, S. R. 2014. ‘</a:t>
            </a:r>
            <a:r>
              <a:rPr lang="en-US" sz="1800" dirty="0" err="1">
                <a:effectLst/>
                <a:ea typeface="Times New Roman" panose="02020603050405020304" pitchFamily="18" charset="0"/>
                <a:cs typeface="Times New Roman" panose="02020603050405020304" pitchFamily="18" charset="0"/>
              </a:rPr>
              <a:t>Civilising</a:t>
            </a:r>
            <a:r>
              <a:rPr lang="en-US" sz="1800" dirty="0">
                <a:effectLst/>
                <a:ea typeface="Times New Roman" panose="02020603050405020304" pitchFamily="18" charset="0"/>
                <a:cs typeface="Times New Roman" panose="02020603050405020304" pitchFamily="18" charset="0"/>
              </a:rPr>
              <a:t>’ the Roma? The </a:t>
            </a:r>
            <a:r>
              <a:rPr lang="en-US" sz="1800" dirty="0" err="1">
                <a:effectLst/>
                <a:ea typeface="Times New Roman" panose="02020603050405020304" pitchFamily="18" charset="0"/>
                <a:cs typeface="Times New Roman" panose="02020603050405020304" pitchFamily="18" charset="0"/>
              </a:rPr>
              <a:t>depoliticisation</a:t>
            </a:r>
            <a:r>
              <a:rPr lang="en-US" sz="1800" dirty="0">
                <a:effectLst/>
                <a:ea typeface="Times New Roman" panose="02020603050405020304" pitchFamily="18" charset="0"/>
                <a:cs typeface="Times New Roman" panose="02020603050405020304" pitchFamily="18" charset="0"/>
              </a:rPr>
              <a:t> of (anti-)racism within the politics of integration. </a:t>
            </a:r>
            <a:r>
              <a:rPr lang="en-US" sz="1800" i="1" dirty="0">
                <a:effectLst/>
                <a:ea typeface="Times New Roman" panose="02020603050405020304" pitchFamily="18" charset="0"/>
                <a:cs typeface="Times New Roman" panose="02020603050405020304" pitchFamily="18" charset="0"/>
              </a:rPr>
              <a:t>Identities: Global Studies in Culture and Power </a:t>
            </a:r>
            <a:r>
              <a:rPr lang="en-US" sz="1800" dirty="0">
                <a:effectLst/>
                <a:ea typeface="Times New Roman" panose="02020603050405020304" pitchFamily="18" charset="0"/>
                <a:cs typeface="Times New Roman" panose="02020603050405020304" pitchFamily="18" charset="0"/>
              </a:rPr>
              <a:t>22, 53-70.</a:t>
            </a:r>
            <a:endParaRPr lang="el-GR" sz="18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800" dirty="0" err="1">
                <a:effectLst/>
                <a:ea typeface="Times New Roman" panose="02020603050405020304" pitchFamily="18" charset="0"/>
                <a:cs typeface="Times New Roman" panose="02020603050405020304" pitchFamily="18" charset="0"/>
              </a:rPr>
              <a:t>O’Brein</a:t>
            </a:r>
            <a:r>
              <a:rPr lang="en-US" sz="1800" dirty="0">
                <a:effectLst/>
                <a:ea typeface="Times New Roman" panose="02020603050405020304" pitchFamily="18" charset="0"/>
                <a:cs typeface="Times New Roman" panose="02020603050405020304" pitchFamily="18" charset="0"/>
              </a:rPr>
              <a:t> E. 2009. From antiracism to </a:t>
            </a:r>
            <a:r>
              <a:rPr lang="en-US" sz="1800" dirty="0" err="1">
                <a:effectLst/>
                <a:ea typeface="Times New Roman" panose="02020603050405020304" pitchFamily="18" charset="0"/>
                <a:cs typeface="Times New Roman" panose="02020603050405020304" pitchFamily="18" charset="0"/>
              </a:rPr>
              <a:t>antiracisms</a:t>
            </a:r>
            <a:r>
              <a:rPr lang="en-US" sz="1800" dirty="0">
                <a:effectLst/>
                <a:ea typeface="Times New Roman" panose="02020603050405020304" pitchFamily="18" charset="0"/>
                <a:cs typeface="Times New Roman" panose="02020603050405020304" pitchFamily="18" charset="0"/>
              </a:rPr>
              <a:t>. Sociology Compass 3 (3): 501–512.</a:t>
            </a:r>
            <a:endParaRPr lang="el-GR" sz="18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1800" dirty="0">
                <a:effectLst/>
                <a:ea typeface="Times New Roman" panose="02020603050405020304" pitchFamily="18" charset="0"/>
                <a:cs typeface="Times New Roman" panose="02020603050405020304" pitchFamily="18" charset="0"/>
              </a:rPr>
              <a:t>Παυλίδου, Θ. Σ. 2016. (</a:t>
            </a:r>
            <a:r>
              <a:rPr lang="el-GR" sz="1800" dirty="0" err="1">
                <a:effectLst/>
                <a:ea typeface="Times New Roman" panose="02020603050405020304" pitchFamily="18" charset="0"/>
                <a:cs typeface="Times New Roman" panose="02020603050405020304" pitchFamily="18" charset="0"/>
              </a:rPr>
              <a:t>επιμ</a:t>
            </a:r>
            <a:r>
              <a:rPr lang="el-GR" sz="1800" dirty="0">
                <a:effectLst/>
                <a:ea typeface="Times New Roman" panose="02020603050405020304" pitchFamily="18" charset="0"/>
                <a:cs typeface="Times New Roman" panose="02020603050405020304" pitchFamily="18" charset="0"/>
              </a:rPr>
              <a:t>.). </a:t>
            </a:r>
            <a:r>
              <a:rPr lang="el-GR" sz="1800" i="1" dirty="0">
                <a:effectLst/>
                <a:ea typeface="Times New Roman" panose="02020603050405020304" pitchFamily="18" charset="0"/>
                <a:cs typeface="Times New Roman" panose="02020603050405020304" pitchFamily="18" charset="0"/>
              </a:rPr>
              <a:t>Καταγράφοντας την Ελληνική γλώσσα</a:t>
            </a:r>
            <a:r>
              <a:rPr lang="el-GR" sz="1800" dirty="0">
                <a:effectLst/>
                <a:ea typeface="Times New Roman" panose="02020603050405020304" pitchFamily="18" charset="0"/>
                <a:cs typeface="Times New Roman" panose="02020603050405020304" pitchFamily="18" charset="0"/>
              </a:rPr>
              <a:t>. Θεσσαλονίκη: Ινστιτούτο Νεοελληνικών Σπουδών</a:t>
            </a:r>
          </a:p>
          <a:p>
            <a:pPr algn="just">
              <a:spcAft>
                <a:spcPts val="1000"/>
              </a:spcAft>
              <a:buClr>
                <a:schemeClr val="accent2"/>
              </a:buClr>
              <a:buFont typeface="Wingdings" panose="05000000000000000000" pitchFamily="2" charset="2"/>
              <a:buChar char="§"/>
            </a:pPr>
            <a:r>
              <a:rPr lang="en-US" sz="1800" dirty="0" err="1">
                <a:effectLst/>
                <a:ea typeface="Times New Roman" panose="02020603050405020304" pitchFamily="18" charset="0"/>
                <a:cs typeface="Times New Roman" panose="02020603050405020304" pitchFamily="18" charset="0"/>
              </a:rPr>
              <a:t>Reisigl</a:t>
            </a:r>
            <a:r>
              <a:rPr lang="en-US" sz="1800" dirty="0">
                <a:effectLst/>
                <a:ea typeface="Times New Roman" panose="02020603050405020304" pitchFamily="18" charset="0"/>
                <a:cs typeface="Times New Roman" panose="02020603050405020304" pitchFamily="18" charset="0"/>
              </a:rPr>
              <a:t> M. &amp; </a:t>
            </a:r>
            <a:r>
              <a:rPr lang="en-US" sz="1800" dirty="0" err="1">
                <a:effectLst/>
                <a:ea typeface="Times New Roman" panose="02020603050405020304" pitchFamily="18" charset="0"/>
                <a:cs typeface="Times New Roman" panose="02020603050405020304" pitchFamily="18" charset="0"/>
              </a:rPr>
              <a:t>Wodak</a:t>
            </a:r>
            <a:r>
              <a:rPr lang="en-US" sz="1800" dirty="0">
                <a:effectLst/>
                <a:ea typeface="Times New Roman" panose="02020603050405020304" pitchFamily="18" charset="0"/>
                <a:cs typeface="Times New Roman" panose="02020603050405020304" pitchFamily="18" charset="0"/>
              </a:rPr>
              <a:t> R. 2001. </a:t>
            </a:r>
            <a:r>
              <a:rPr lang="en-US" sz="1800" i="1" dirty="0">
                <a:effectLst/>
                <a:ea typeface="Times New Roman" panose="02020603050405020304" pitchFamily="18" charset="0"/>
                <a:cs typeface="Times New Roman" panose="02020603050405020304" pitchFamily="18" charset="0"/>
              </a:rPr>
              <a:t>Discourse and Discrimination: Rhetoric of Racism and Antisemitism</a:t>
            </a:r>
            <a:r>
              <a:rPr lang="en-US" sz="1800" dirty="0">
                <a:effectLst/>
                <a:ea typeface="Times New Roman" panose="02020603050405020304" pitchFamily="18" charset="0"/>
                <a:cs typeface="Times New Roman" panose="02020603050405020304" pitchFamily="18" charset="0"/>
              </a:rPr>
              <a:t>. London: Routledge.</a:t>
            </a:r>
            <a:endParaRPr lang="el-GR" sz="18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van Dijk, T. A. 2008.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Discourse and Power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York: Palgrave Macmillan.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Weaver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2016.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The Rhetoric of Racist Humour: US, UK and Global Race Joking</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London: Routledge.</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Weisser, M. 2016.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Practical Corpus Linguistics: An Introduction to Corpus-Based Language Analysis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Malden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MA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Wiley Blackwell</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7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1700" dirty="0">
                <a:effectLst/>
                <a:ea typeface="Times New Roman" panose="02020603050405020304" pitchFamily="18" charset="0"/>
                <a:cs typeface="Times New Roman" panose="02020603050405020304" pitchFamily="18" charset="0"/>
              </a:rPr>
              <a:t>Χριστόπουλος Δ. 2004. Οι μετανάστες στην ελληνική πολιτική κοινότητα. Στο Μ.  Παύλου, Μ. &amp; Χριστόπουλος, Δ. (</a:t>
            </a:r>
            <a:r>
              <a:rPr lang="el-GR" sz="1700" dirty="0" err="1">
                <a:effectLst/>
                <a:ea typeface="Times New Roman" panose="02020603050405020304" pitchFamily="18" charset="0"/>
                <a:cs typeface="Times New Roman" panose="02020603050405020304" pitchFamily="18" charset="0"/>
              </a:rPr>
              <a:t>επιμ</a:t>
            </a:r>
            <a:r>
              <a:rPr lang="el-GR" sz="1700" dirty="0">
                <a:effectLst/>
                <a:ea typeface="Times New Roman" panose="02020603050405020304" pitchFamily="18" charset="0"/>
                <a:cs typeface="Times New Roman" panose="02020603050405020304" pitchFamily="18" charset="0"/>
              </a:rPr>
              <a:t>.), </a:t>
            </a:r>
            <a:r>
              <a:rPr lang="el-GR" sz="1700" i="1" dirty="0">
                <a:effectLst/>
                <a:ea typeface="Times New Roman" panose="02020603050405020304" pitchFamily="18" charset="0"/>
                <a:cs typeface="Times New Roman" panose="02020603050405020304" pitchFamily="18" charset="0"/>
              </a:rPr>
              <a:t>Η Ελλάδα της μετανάστευσης: Κοινωνική συμμετοχή, δικαιώματα και ιδιότητα του πολίτη</a:t>
            </a:r>
            <a:r>
              <a:rPr lang="el-GR" sz="1700" dirty="0">
                <a:effectLst/>
                <a:ea typeface="Times New Roman" panose="02020603050405020304" pitchFamily="18" charset="0"/>
                <a:cs typeface="Times New Roman" panose="02020603050405020304" pitchFamily="18" charset="0"/>
              </a:rPr>
              <a:t>. Αθήνα: Κριτική ΑΕ &amp; ΚΕΜΟ, 338-366.</a:t>
            </a:r>
          </a:p>
          <a:p>
            <a:pPr algn="just">
              <a:spcAft>
                <a:spcPts val="1000"/>
              </a:spcAft>
              <a:buClr>
                <a:schemeClr val="accent2"/>
              </a:buClr>
              <a:buFont typeface="Wingdings" panose="05000000000000000000" pitchFamily="2" charset="2"/>
              <a:buChar char="§"/>
            </a:pPr>
            <a:endParaRPr lang="el-GR"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482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E2B634-EADE-C89B-C57C-A77BCDCC74D0}"/>
              </a:ext>
            </a:extLst>
          </p:cNvPr>
          <p:cNvSpPr>
            <a:spLocks noGrp="1"/>
          </p:cNvSpPr>
          <p:nvPr>
            <p:ph idx="1"/>
          </p:nvPr>
        </p:nvSpPr>
        <p:spPr/>
        <p:txBody>
          <a:bodyPr/>
          <a:lstStyle/>
          <a:p>
            <a:pPr marL="109537" indent="0" algn="ctr">
              <a:buNone/>
            </a:pPr>
            <a:endParaRPr lang="el-GR" sz="3200" dirty="0"/>
          </a:p>
          <a:p>
            <a:pPr marL="109537" indent="0" algn="ctr">
              <a:buNone/>
            </a:pPr>
            <a:endParaRPr lang="el-GR" sz="3200" dirty="0"/>
          </a:p>
          <a:p>
            <a:pPr marL="109537" indent="0" algn="ctr">
              <a:buNone/>
            </a:pPr>
            <a:endParaRPr lang="el-GR" sz="3200" dirty="0"/>
          </a:p>
          <a:p>
            <a:pPr marL="109537" indent="0" algn="ctr">
              <a:buNone/>
            </a:pPr>
            <a:endParaRPr lang="el-GR" sz="3200" dirty="0"/>
          </a:p>
          <a:p>
            <a:pPr marL="109537" indent="0" algn="ctr">
              <a:buNone/>
            </a:pPr>
            <a:r>
              <a:rPr lang="el-GR" sz="3200" i="1" dirty="0"/>
              <a:t>Σας ευχαριστούμε πολύ!</a:t>
            </a:r>
          </a:p>
        </p:txBody>
      </p:sp>
    </p:spTree>
    <p:extLst>
      <p:ext uri="{BB962C8B-B14F-4D97-AF65-F5344CB8AC3E}">
        <p14:creationId xmlns:p14="http://schemas.microsoft.com/office/powerpoint/2010/main" val="41816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978695-4952-65D7-4D71-499554639EA4}"/>
              </a:ext>
            </a:extLst>
          </p:cNvPr>
          <p:cNvSpPr>
            <a:spLocks noGrp="1"/>
          </p:cNvSpPr>
          <p:nvPr>
            <p:ph type="title"/>
          </p:nvPr>
        </p:nvSpPr>
        <p:spPr/>
        <p:txBody>
          <a:bodyPr/>
          <a:lstStyle/>
          <a:p>
            <a:r>
              <a:rPr lang="el-GR" b="1" dirty="0"/>
              <a:t>Ρευστός ρατσισμός</a:t>
            </a:r>
          </a:p>
        </p:txBody>
      </p:sp>
      <p:sp>
        <p:nvSpPr>
          <p:cNvPr id="4" name="Ορθογώνιο 3">
            <a:extLst>
              <a:ext uri="{FF2B5EF4-FFF2-40B4-BE49-F238E27FC236}">
                <a16:creationId xmlns:a16="http://schemas.microsoft.com/office/drawing/2014/main" id="{1676DF3C-562D-51EA-40BA-5D1A6AB6A306}"/>
              </a:ext>
            </a:extLst>
          </p:cNvPr>
          <p:cNvSpPr/>
          <p:nvPr/>
        </p:nvSpPr>
        <p:spPr>
          <a:xfrm>
            <a:off x="95672" y="1268760"/>
            <a:ext cx="12000656"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a:cs typeface="Arial" panose="020B0604020202020204" pitchFamily="34" charset="0"/>
              </a:rPr>
              <a:t>η </a:t>
            </a:r>
            <a:r>
              <a:rPr lang="el-GR" sz="2400" b="1" dirty="0">
                <a:cs typeface="Arial" panose="020B0604020202020204" pitchFamily="34" charset="0"/>
              </a:rPr>
              <a:t>συνύπαρξη </a:t>
            </a:r>
            <a:r>
              <a:rPr lang="el-GR" sz="2400" dirty="0">
                <a:cs typeface="Arial" panose="020B0604020202020204" pitchFamily="34" charset="0"/>
              </a:rPr>
              <a:t>ρατσιστικών και αντιρατσιστικών ιδεών, θέσεων και προθέσεων στα ίδια (</a:t>
            </a:r>
            <a:r>
              <a:rPr lang="el-GR" sz="2400" dirty="0" err="1">
                <a:cs typeface="Arial" panose="020B0604020202020204" pitchFamily="34" charset="0"/>
              </a:rPr>
              <a:t>περι</a:t>
            </a:r>
            <a:r>
              <a:rPr lang="el-GR" sz="2400" dirty="0">
                <a:cs typeface="Arial" panose="020B0604020202020204" pitchFamily="34" charset="0"/>
              </a:rPr>
              <a:t>)κείμενα</a:t>
            </a:r>
            <a:endParaRPr lang="el-GR" sz="2400" dirty="0"/>
          </a:p>
        </p:txBody>
      </p:sp>
      <p:sp>
        <p:nvSpPr>
          <p:cNvPr id="5" name="Βέλος: Κάτω 4">
            <a:extLst>
              <a:ext uri="{FF2B5EF4-FFF2-40B4-BE49-F238E27FC236}">
                <a16:creationId xmlns:a16="http://schemas.microsoft.com/office/drawing/2014/main" id="{9A4EA998-BF78-A855-94D1-F5DC8168A2DC}"/>
              </a:ext>
            </a:extLst>
          </p:cNvPr>
          <p:cNvSpPr/>
          <p:nvPr/>
        </p:nvSpPr>
        <p:spPr>
          <a:xfrm flipH="1">
            <a:off x="5706852" y="2321006"/>
            <a:ext cx="360040" cy="4175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3309D961-1BC9-8D82-A36C-C6DBCD4C5BAA}"/>
              </a:ext>
            </a:extLst>
          </p:cNvPr>
          <p:cNvSpPr/>
          <p:nvPr/>
        </p:nvSpPr>
        <p:spPr>
          <a:xfrm>
            <a:off x="1242356" y="2788330"/>
            <a:ext cx="9289032" cy="176141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30580" lvl="1" indent="-342900" algn="just">
              <a:buFont typeface="Courier New" panose="02070309020205020404" pitchFamily="49" charset="0"/>
              <a:buChar char="o"/>
            </a:pPr>
            <a:r>
              <a:rPr lang="el-GR" sz="2000" dirty="0">
                <a:solidFill>
                  <a:schemeClr val="tx1"/>
                </a:solidFill>
                <a:latin typeface="+mn-lt"/>
                <a:cs typeface="Arial" panose="020B0604020202020204" pitchFamily="34" charset="0"/>
              </a:rPr>
              <a:t>αφενός προώθηση </a:t>
            </a:r>
            <a:r>
              <a:rPr lang="el-GR" sz="2000" b="1" i="1" dirty="0">
                <a:solidFill>
                  <a:schemeClr val="accent2"/>
                </a:solidFill>
                <a:latin typeface="+mn-lt"/>
                <a:cs typeface="Arial" panose="020B0604020202020204" pitchFamily="34" charset="0"/>
              </a:rPr>
              <a:t>μονοπολιτισμού</a:t>
            </a:r>
            <a:r>
              <a:rPr lang="el-GR" sz="2000" dirty="0">
                <a:solidFill>
                  <a:schemeClr val="tx1"/>
                </a:solidFill>
                <a:latin typeface="+mn-lt"/>
                <a:cs typeface="Arial" panose="020B0604020202020204" pitchFamily="34" charset="0"/>
              </a:rPr>
              <a:t> και </a:t>
            </a:r>
            <a:r>
              <a:rPr lang="el-GR" sz="2000" b="1" i="1" dirty="0">
                <a:solidFill>
                  <a:schemeClr val="accent2"/>
                </a:solidFill>
                <a:latin typeface="+mn-lt"/>
                <a:cs typeface="Arial" panose="020B0604020202020204" pitchFamily="34" charset="0"/>
              </a:rPr>
              <a:t>μονογλωσσίας</a:t>
            </a:r>
            <a:r>
              <a:rPr lang="el-GR" sz="2000" dirty="0">
                <a:solidFill>
                  <a:schemeClr val="tx1"/>
                </a:solidFill>
                <a:latin typeface="+mn-lt"/>
                <a:cs typeface="Arial" panose="020B0604020202020204" pitchFamily="34" charset="0"/>
              </a:rPr>
              <a:t> στα δυτικά έθνη-κράτη</a:t>
            </a:r>
          </a:p>
          <a:p>
            <a:pPr marL="830580" lvl="1" indent="-342900" algn="just">
              <a:buFont typeface="Courier New" panose="02070309020205020404" pitchFamily="49" charset="0"/>
              <a:buChar char="o"/>
            </a:pPr>
            <a:r>
              <a:rPr lang="el-GR" sz="2000" dirty="0">
                <a:solidFill>
                  <a:schemeClr val="tx1"/>
                </a:solidFill>
                <a:latin typeface="+mn-lt"/>
                <a:cs typeface="Arial" panose="020B0604020202020204" pitchFamily="34" charset="0"/>
              </a:rPr>
              <a:t>αφετέρου προβολή και θετική αποτίμηση των </a:t>
            </a:r>
            <a:r>
              <a:rPr lang="el-GR" sz="2000" b="1" dirty="0">
                <a:solidFill>
                  <a:schemeClr val="accent2"/>
                </a:solidFill>
                <a:latin typeface="+mn-lt"/>
                <a:cs typeface="Arial" panose="020B0604020202020204" pitchFamily="34" charset="0"/>
              </a:rPr>
              <a:t>αντιρατσιστικών ιδεών</a:t>
            </a:r>
          </a:p>
        </p:txBody>
      </p:sp>
      <p:sp>
        <p:nvSpPr>
          <p:cNvPr id="13" name="Βέλος: Κάτω 12">
            <a:extLst>
              <a:ext uri="{FF2B5EF4-FFF2-40B4-BE49-F238E27FC236}">
                <a16:creationId xmlns:a16="http://schemas.microsoft.com/office/drawing/2014/main" id="{AC157276-F6F3-D8BC-8305-13635E4EC38D}"/>
              </a:ext>
            </a:extLst>
          </p:cNvPr>
          <p:cNvSpPr/>
          <p:nvPr/>
        </p:nvSpPr>
        <p:spPr>
          <a:xfrm flipH="1">
            <a:off x="5706852" y="4593844"/>
            <a:ext cx="360040" cy="4175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B8D6E734-4261-5F59-AC69-6BE5F8D7E557}"/>
              </a:ext>
            </a:extLst>
          </p:cNvPr>
          <p:cNvSpPr txBox="1"/>
          <p:nvPr/>
        </p:nvSpPr>
        <p:spPr>
          <a:xfrm>
            <a:off x="335360" y="5215842"/>
            <a:ext cx="11665296" cy="1569660"/>
          </a:xfrm>
          <a:prstGeom prst="rect">
            <a:avLst/>
          </a:prstGeom>
          <a:noFill/>
          <a:ln w="28575">
            <a:solidFill>
              <a:schemeClr val="accent2"/>
            </a:solidFill>
          </a:ln>
        </p:spPr>
        <p:txBody>
          <a:bodyPr wrap="square">
            <a:spAutoFit/>
          </a:bodyPr>
          <a:lstStyle/>
          <a:p>
            <a:r>
              <a:rPr lang="el-GR" sz="2400" dirty="0">
                <a:latin typeface="+mn-lt"/>
              </a:rPr>
              <a:t>«</a:t>
            </a:r>
            <a:r>
              <a:rPr lang="en-US" sz="2400" dirty="0">
                <a:latin typeface="+mn-lt"/>
              </a:rPr>
              <a:t>[O</a:t>
            </a:r>
            <a:r>
              <a:rPr lang="el-GR" sz="2400" dirty="0">
                <a:latin typeface="+mn-lt"/>
              </a:rPr>
              <a:t>] </a:t>
            </a:r>
            <a:r>
              <a:rPr lang="el-GR" sz="2400" b="1" dirty="0">
                <a:solidFill>
                  <a:schemeClr val="accent2"/>
                </a:solidFill>
                <a:latin typeface="+mn-lt"/>
              </a:rPr>
              <a:t>ρευστός ρατσισμός </a:t>
            </a:r>
            <a:r>
              <a:rPr lang="el-GR" sz="2400" dirty="0">
                <a:latin typeface="+mn-lt"/>
              </a:rPr>
              <a:t>δεν θα πρέπει να αντιμετωπίζεται ως ένα εξασθενημένο ή αμφισβητούμενο υπόλειμμα ρατσισμού, αλλά μάλλον ως μία </a:t>
            </a:r>
            <a:r>
              <a:rPr lang="el-GR" sz="2400" b="1" dirty="0">
                <a:solidFill>
                  <a:schemeClr val="accent2"/>
                </a:solidFill>
                <a:latin typeface="+mn-lt"/>
              </a:rPr>
              <a:t>αμφίσημη μορφή </a:t>
            </a:r>
            <a:r>
              <a:rPr lang="el-GR" sz="2400" dirty="0">
                <a:latin typeface="+mn-lt"/>
              </a:rPr>
              <a:t>που</a:t>
            </a:r>
            <a:r>
              <a:rPr lang="el-GR" sz="2400" i="1" dirty="0">
                <a:latin typeface="+mn-lt"/>
              </a:rPr>
              <a:t> ενθαρρύνεται </a:t>
            </a:r>
            <a:r>
              <a:rPr lang="el-GR" sz="2400" dirty="0">
                <a:latin typeface="+mn-lt"/>
              </a:rPr>
              <a:t>σήμερα και αποδυναμώνει τις ποικίλες άμυνες ενάντια σε ρατσιστικούς ισχυρισμούς» (</a:t>
            </a:r>
            <a:r>
              <a:rPr lang="en-US" sz="2400" dirty="0">
                <a:latin typeface="+mn-lt"/>
              </a:rPr>
              <a:t>Weaver</a:t>
            </a:r>
            <a:r>
              <a:rPr lang="el-GR" sz="2400" dirty="0">
                <a:latin typeface="+mn-lt"/>
              </a:rPr>
              <a:t>,</a:t>
            </a:r>
            <a:r>
              <a:rPr lang="en-US" sz="2400" dirty="0">
                <a:latin typeface="+mn-lt"/>
              </a:rPr>
              <a:t> 2016: 63-64)</a:t>
            </a:r>
            <a:r>
              <a:rPr lang="el-GR" sz="2400" dirty="0">
                <a:latin typeface="+mn-lt"/>
              </a:rPr>
              <a:t>. </a:t>
            </a:r>
          </a:p>
        </p:txBody>
      </p:sp>
    </p:spTree>
    <p:extLst>
      <p:ext uri="{BB962C8B-B14F-4D97-AF65-F5344CB8AC3E}">
        <p14:creationId xmlns:p14="http://schemas.microsoft.com/office/powerpoint/2010/main" val="52277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537" indent="0" eaLnBrk="1" hangingPunct="1">
              <a:lnSpc>
                <a:spcPct val="90000"/>
              </a:lnSpc>
              <a:buClr>
                <a:schemeClr val="accent2"/>
              </a:buClr>
              <a:buNone/>
              <a:defRPr/>
            </a:pPr>
            <a:r>
              <a:rPr lang="el-GR" sz="2400" dirty="0">
                <a:solidFill>
                  <a:srgbClr val="000000"/>
                </a:solidFill>
              </a:rPr>
              <a:t>(βλ. Γούτσος &amp;  </a:t>
            </a:r>
            <a:r>
              <a:rPr lang="el-GR" sz="2400" dirty="0" err="1">
                <a:solidFill>
                  <a:srgbClr val="000000"/>
                </a:solidFill>
              </a:rPr>
              <a:t>Φραγκάκη</a:t>
            </a:r>
            <a:r>
              <a:rPr lang="el-GR" sz="2400" dirty="0">
                <a:solidFill>
                  <a:srgbClr val="000000"/>
                </a:solidFill>
              </a:rPr>
              <a:t>, 2015</a:t>
            </a:r>
            <a:r>
              <a:rPr lang="en-US" sz="2400" dirty="0">
                <a:solidFill>
                  <a:srgbClr val="000000"/>
                </a:solidFill>
              </a:rPr>
              <a:t>)</a:t>
            </a:r>
          </a:p>
          <a:p>
            <a:pPr marL="109537" indent="0" eaLnBrk="1" hangingPunct="1">
              <a:lnSpc>
                <a:spcPct val="90000"/>
              </a:lnSpc>
              <a:buClr>
                <a:schemeClr val="accent2"/>
              </a:buClr>
              <a:buNone/>
              <a:defRPr/>
            </a:pPr>
            <a:endParaRPr lang="en-US" sz="2400" dirty="0">
              <a:solidFill>
                <a:srgbClr val="000000"/>
              </a:solidFill>
            </a:endParaRPr>
          </a:p>
          <a:p>
            <a:pPr marL="109537" indent="0" eaLnBrk="1" hangingPunct="1">
              <a:lnSpc>
                <a:spcPct val="90000"/>
              </a:lnSpc>
              <a:buClr>
                <a:schemeClr val="accent2"/>
              </a:buClr>
              <a:buNone/>
              <a:defRPr/>
            </a:pPr>
            <a:endParaRPr lang="el-GR" sz="2400" dirty="0">
              <a:solidFill>
                <a:srgbClr val="000000"/>
              </a:solidFill>
            </a:endParaRPr>
          </a:p>
          <a:p>
            <a:pPr marL="109537" indent="0" eaLnBrk="1" hangingPunct="1">
              <a:lnSpc>
                <a:spcPct val="90000"/>
              </a:lnSpc>
              <a:buClr>
                <a:schemeClr val="accent2"/>
              </a:buClr>
              <a:buNone/>
              <a:defRPr/>
            </a:pPr>
            <a:endParaRPr lang="el-GR" sz="2400" b="1" dirty="0">
              <a:solidFill>
                <a:srgbClr val="000000"/>
              </a:solidFill>
            </a:endParaRPr>
          </a:p>
          <a:p>
            <a:pPr marL="109537" indent="0" eaLnBrk="1" hangingPunct="1">
              <a:lnSpc>
                <a:spcPct val="90000"/>
              </a:lnSpc>
              <a:buClr>
                <a:schemeClr val="accent2"/>
              </a:buClr>
              <a:buNone/>
              <a:defRPr/>
            </a:pPr>
            <a:endParaRPr lang="el-GR" sz="800" dirty="0">
              <a:solidFill>
                <a:srgbClr val="000000"/>
              </a:solidFill>
            </a:endParaRPr>
          </a:p>
          <a:p>
            <a:pPr marL="109537" indent="0" eaLnBrk="1" hangingPunct="1">
              <a:lnSpc>
                <a:spcPct val="90000"/>
              </a:lnSpc>
              <a:buClr>
                <a:schemeClr val="accent2"/>
              </a:buClr>
              <a:buNone/>
              <a:defRPr/>
            </a:pPr>
            <a:r>
              <a:rPr lang="el-GR" sz="2400" dirty="0">
                <a:solidFill>
                  <a:srgbClr val="000000"/>
                </a:solidFill>
              </a:rPr>
              <a:t>Μια </a:t>
            </a:r>
            <a:r>
              <a:rPr lang="el-GR" sz="2400" b="1" dirty="0">
                <a:solidFill>
                  <a:srgbClr val="000000"/>
                </a:solidFill>
              </a:rPr>
              <a:t>συστηματική</a:t>
            </a:r>
            <a:r>
              <a:rPr lang="el-GR" sz="2400" dirty="0">
                <a:solidFill>
                  <a:srgbClr val="000000"/>
                </a:solidFill>
              </a:rPr>
              <a:t> συλλογή μεγάλου όγκου γλωσσικών δεδομένων. Τα δεδομένα αυτά είναι </a:t>
            </a:r>
            <a:r>
              <a:rPr lang="el-GR" sz="2400" b="1" dirty="0" err="1">
                <a:solidFill>
                  <a:srgbClr val="000000"/>
                </a:solidFill>
              </a:rPr>
              <a:t>κειμενικά</a:t>
            </a:r>
            <a:r>
              <a:rPr lang="el-GR" sz="2400" dirty="0">
                <a:solidFill>
                  <a:srgbClr val="000000"/>
                </a:solidFill>
              </a:rPr>
              <a:t>,  </a:t>
            </a:r>
            <a:r>
              <a:rPr lang="el-GR" sz="2400" b="1" dirty="0">
                <a:solidFill>
                  <a:srgbClr val="000000"/>
                </a:solidFill>
              </a:rPr>
              <a:t>αυθεντικά </a:t>
            </a:r>
            <a:r>
              <a:rPr lang="el-GR" sz="2400" dirty="0">
                <a:solidFill>
                  <a:srgbClr val="000000"/>
                </a:solidFill>
              </a:rPr>
              <a:t>και αποθηκευμένα σε </a:t>
            </a:r>
            <a:r>
              <a:rPr lang="el-GR" sz="2400" b="1" dirty="0">
                <a:solidFill>
                  <a:srgbClr val="000000"/>
                </a:solidFill>
              </a:rPr>
              <a:t>ηλεκτρονική μορφή </a:t>
            </a:r>
            <a:r>
              <a:rPr lang="el-GR" sz="2400" dirty="0">
                <a:solidFill>
                  <a:srgbClr val="000000"/>
                </a:solidFill>
              </a:rPr>
              <a:t>με τρόπο ώστε να ανακαλούνται με ταχύτητα και ακρίβεια.</a:t>
            </a:r>
            <a:endParaRPr lang="en-US" sz="2400" dirty="0">
              <a:solidFill>
                <a:srgbClr val="000000"/>
              </a:solidFill>
            </a:endParaRPr>
          </a:p>
          <a:p>
            <a:pPr marL="109537" indent="0" eaLnBrk="1" hangingPunct="1">
              <a:lnSpc>
                <a:spcPct val="90000"/>
              </a:lnSpc>
              <a:buClr>
                <a:schemeClr val="accent2"/>
              </a:buClr>
              <a:buNone/>
              <a:defRPr/>
            </a:pPr>
            <a:endParaRPr lang="el-GR" sz="2400" dirty="0">
              <a:solidFill>
                <a:srgbClr val="000000"/>
              </a:solidFill>
            </a:endParaRPr>
          </a:p>
          <a:p>
            <a:pPr marL="109537" indent="0" eaLnBrk="1" hangingPunct="1">
              <a:lnSpc>
                <a:spcPct val="90000"/>
              </a:lnSpc>
              <a:buClr>
                <a:schemeClr val="accent2"/>
              </a:buClr>
              <a:buNone/>
              <a:defRPr/>
            </a:pPr>
            <a:endParaRPr lang="el-GR"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 </a:t>
            </a:r>
            <a:r>
              <a:rPr lang="el-GR" sz="2400" dirty="0">
                <a:solidFill>
                  <a:srgbClr val="000000"/>
                </a:solidFill>
              </a:rPr>
              <a:t>Βάσει της </a:t>
            </a:r>
            <a:r>
              <a:rPr lang="el-GR" sz="2400" i="1" dirty="0">
                <a:solidFill>
                  <a:srgbClr val="000000"/>
                </a:solidFill>
              </a:rPr>
              <a:t>γλώσσας</a:t>
            </a:r>
            <a:r>
              <a:rPr lang="el-GR" sz="2400" dirty="0">
                <a:solidFill>
                  <a:srgbClr val="000000"/>
                </a:solidFill>
              </a:rPr>
              <a:t> των κειμένων</a:t>
            </a:r>
            <a:r>
              <a:rPr lang="el-GR" sz="2400" i="1" dirty="0">
                <a:solidFill>
                  <a:srgbClr val="000000"/>
                </a:solidFill>
              </a:rPr>
              <a:t>:</a:t>
            </a:r>
          </a:p>
          <a:p>
            <a:pPr marL="890588" indent="-514350" eaLnBrk="1" hangingPunct="1">
              <a:lnSpc>
                <a:spcPct val="114000"/>
              </a:lnSpc>
              <a:buClr>
                <a:schemeClr val="accent2"/>
              </a:buClr>
              <a:buFont typeface="Wingdings" panose="05000000000000000000" pitchFamily="2" charset="2"/>
              <a:buChar char="ü"/>
              <a:defRPr/>
            </a:pPr>
            <a:r>
              <a:rPr lang="el-GR" sz="2400" u="sng" dirty="0">
                <a:solidFill>
                  <a:srgbClr val="000000"/>
                </a:solidFill>
              </a:rPr>
              <a:t>Μονόγλωσσα</a:t>
            </a:r>
            <a:r>
              <a:rPr lang="el-GR" sz="2400" dirty="0">
                <a:solidFill>
                  <a:srgbClr val="000000"/>
                </a:solidFill>
              </a:rPr>
              <a:t> σώματα κειμένων</a:t>
            </a:r>
          </a:p>
          <a:p>
            <a:pPr marL="890588" indent="-514350" eaLnBrk="1" hangingPunct="1">
              <a:lnSpc>
                <a:spcPct val="114000"/>
              </a:lnSpc>
              <a:buClr>
                <a:schemeClr val="accent2"/>
              </a:buClr>
              <a:buFont typeface="Wingdings" panose="05000000000000000000" pitchFamily="2" charset="2"/>
              <a:buChar char="ü"/>
              <a:defRPr/>
            </a:pPr>
            <a:r>
              <a:rPr lang="el-GR" sz="2400" dirty="0">
                <a:solidFill>
                  <a:srgbClr val="000000"/>
                </a:solidFill>
              </a:rPr>
              <a:t> </a:t>
            </a:r>
            <a:r>
              <a:rPr lang="el-GR" sz="2400" u="sng" dirty="0">
                <a:solidFill>
                  <a:srgbClr val="000000"/>
                </a:solidFill>
              </a:rPr>
              <a:t>Πολύγλωσσα</a:t>
            </a:r>
            <a:r>
              <a:rPr lang="el-GR" sz="2400" dirty="0">
                <a:solidFill>
                  <a:srgbClr val="000000"/>
                </a:solidFill>
              </a:rPr>
              <a:t> σώματα κειμένων</a:t>
            </a: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2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l-GR" altLang="el-GR" b="1" dirty="0"/>
              <a:t>Σώματα κειμένων</a:t>
            </a:r>
          </a:p>
        </p:txBody>
      </p:sp>
      <p:sp>
        <p:nvSpPr>
          <p:cNvPr id="5" name="Ορθογώνιο 4">
            <a:extLst>
              <a:ext uri="{FF2B5EF4-FFF2-40B4-BE49-F238E27FC236}">
                <a16:creationId xmlns:a16="http://schemas.microsoft.com/office/drawing/2014/main" id="{01FF64AF-C8EC-4519-BE76-EEF33B76F759}"/>
              </a:ext>
            </a:extLst>
          </p:cNvPr>
          <p:cNvSpPr/>
          <p:nvPr/>
        </p:nvSpPr>
        <p:spPr>
          <a:xfrm>
            <a:off x="335360" y="2091839"/>
            <a:ext cx="3168352" cy="653674"/>
          </a:xfrm>
          <a:prstGeom prst="rect">
            <a:avLst/>
          </a:prstGeom>
          <a:ln>
            <a:solidFill>
              <a:schemeClr val="accent2"/>
            </a:solidFill>
          </a:ln>
          <a:effectLst/>
        </p:spPr>
        <p:style>
          <a:lnRef idx="3">
            <a:schemeClr val="lt1"/>
          </a:lnRef>
          <a:fillRef idx="1">
            <a:schemeClr val="accent2"/>
          </a:fillRef>
          <a:effectRef idx="1">
            <a:schemeClr val="accent2"/>
          </a:effectRef>
          <a:fontRef idx="minor">
            <a:schemeClr val="lt1"/>
          </a:fontRef>
        </p:style>
        <p:txBody>
          <a:bodyPr rtlCol="0" anchor="ctr"/>
          <a:lstStyle/>
          <a:p>
            <a:pPr marL="109537" indent="0" eaLnBrk="1" hangingPunct="1">
              <a:lnSpc>
                <a:spcPct val="90000"/>
              </a:lnSpc>
              <a:buClr>
                <a:schemeClr val="accent2"/>
              </a:buClr>
              <a:buNone/>
              <a:defRPr/>
            </a:pPr>
            <a:r>
              <a:rPr lang="el-GR" sz="2600" b="1" dirty="0">
                <a:solidFill>
                  <a:schemeClr val="bg1"/>
                </a:solidFill>
              </a:rPr>
              <a:t>Σώμα κειμένων</a:t>
            </a:r>
          </a:p>
        </p:txBody>
      </p:sp>
      <p:sp>
        <p:nvSpPr>
          <p:cNvPr id="7" name="Ορθογώνιο 6">
            <a:extLst>
              <a:ext uri="{FF2B5EF4-FFF2-40B4-BE49-F238E27FC236}">
                <a16:creationId xmlns:a16="http://schemas.microsoft.com/office/drawing/2014/main" id="{FE8E31A9-011B-4FE4-9E86-FE4687C573B3}"/>
              </a:ext>
            </a:extLst>
          </p:cNvPr>
          <p:cNvSpPr/>
          <p:nvPr/>
        </p:nvSpPr>
        <p:spPr>
          <a:xfrm>
            <a:off x="335360" y="4254088"/>
            <a:ext cx="10657184"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537" indent="0" eaLnBrk="1" hangingPunct="1">
              <a:lnSpc>
                <a:spcPct val="90000"/>
              </a:lnSpc>
              <a:buClr>
                <a:schemeClr val="accent2"/>
              </a:buClr>
              <a:buNone/>
              <a:defRPr/>
            </a:pPr>
            <a:r>
              <a:rPr lang="el-GR" sz="2600" b="1" dirty="0">
                <a:solidFill>
                  <a:schemeClr val="bg1"/>
                </a:solidFill>
              </a:rPr>
              <a:t>Είδη σωμάτων κειμένων</a:t>
            </a:r>
            <a:r>
              <a:rPr lang="el-GR" sz="2600" dirty="0">
                <a:solidFill>
                  <a:schemeClr val="bg1"/>
                </a:solidFill>
              </a:rPr>
              <a:t>  </a:t>
            </a:r>
            <a:r>
              <a:rPr lang="el-GR" sz="2600" b="1" dirty="0">
                <a:solidFill>
                  <a:schemeClr val="bg1"/>
                </a:solidFill>
              </a:rPr>
              <a:t>ανάλογα με τα χαρακτηριστικά τους</a:t>
            </a:r>
          </a:p>
        </p:txBody>
      </p:sp>
    </p:spTree>
    <p:extLst>
      <p:ext uri="{BB962C8B-B14F-4D97-AF65-F5344CB8AC3E}">
        <p14:creationId xmlns:p14="http://schemas.microsoft.com/office/powerpoint/2010/main" val="279824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1C3CF1A9-A643-4218-A7CD-B91DD50FF7FC}"/>
              </a:ext>
            </a:extLst>
          </p:cNvPr>
          <p:cNvSpPr>
            <a:spLocks noGrp="1"/>
          </p:cNvSpPr>
          <p:nvPr>
            <p:ph type="title"/>
          </p:nvPr>
        </p:nvSpPr>
        <p:spPr/>
        <p:txBody>
          <a:bodyPr/>
          <a:lstStyle/>
          <a:p>
            <a:pPr eaLnBrk="1" hangingPunct="1"/>
            <a:r>
              <a:rPr lang="el-GR" altLang="el-GR" b="1" dirty="0"/>
              <a:t>Σώματα κειμένων</a:t>
            </a:r>
          </a:p>
        </p:txBody>
      </p:sp>
      <p:sp>
        <p:nvSpPr>
          <p:cNvPr id="6" name="Ορθογώνιο 5">
            <a:extLst>
              <a:ext uri="{FF2B5EF4-FFF2-40B4-BE49-F238E27FC236}">
                <a16:creationId xmlns:a16="http://schemas.microsoft.com/office/drawing/2014/main" id="{F2B79ADD-8CBF-4D9C-B329-C9F9A662ADA6}"/>
              </a:ext>
            </a:extLst>
          </p:cNvPr>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537"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
        <p:nvSpPr>
          <p:cNvPr id="3" name="Θέση περιεχομένου 2">
            <a:extLst>
              <a:ext uri="{FF2B5EF4-FFF2-40B4-BE49-F238E27FC236}">
                <a16:creationId xmlns:a16="http://schemas.microsoft.com/office/drawing/2014/main" id="{29589966-611F-4E58-ACC1-87BF1C381EFF}"/>
              </a:ext>
            </a:extLst>
          </p:cNvPr>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537" indent="0" eaLnBrk="1" hangingPunct="1">
              <a:lnSpc>
                <a:spcPct val="90000"/>
              </a:lnSpc>
              <a:buClr>
                <a:schemeClr val="accent2"/>
              </a:buClr>
              <a:buNone/>
              <a:defRPr/>
            </a:pPr>
            <a:endParaRPr lang="el-GR"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Ø"/>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του εύρους της </a:t>
            </a:r>
            <a:r>
              <a:rPr lang="el-GR" sz="2600" i="1" dirty="0">
                <a:solidFill>
                  <a:srgbClr val="000000"/>
                </a:solidFill>
              </a:rPr>
              <a:t>γλωσσικής κάλυψης </a:t>
            </a:r>
            <a:r>
              <a:rPr lang="el-GR" sz="2600" dirty="0">
                <a:solidFill>
                  <a:srgbClr val="000000"/>
                </a:solidFill>
              </a:rPr>
              <a:t>που προσφέρουν τα δεδομένα:</a:t>
            </a:r>
          </a:p>
          <a:p>
            <a:pPr marL="109537" indent="0" eaLnBrk="1" hangingPunct="1">
              <a:lnSpc>
                <a:spcPct val="90000"/>
              </a:lnSpc>
              <a:buClr>
                <a:schemeClr val="accent2"/>
              </a:buClr>
              <a:buNone/>
              <a:defRPr/>
            </a:pPr>
            <a:endParaRPr lang="el-GR" sz="800" i="1" dirty="0">
              <a:solidFill>
                <a:srgbClr val="000000"/>
              </a:solidFill>
            </a:endParaRPr>
          </a:p>
          <a:p>
            <a:pPr marL="890588"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Γενικά</a:t>
            </a:r>
            <a:r>
              <a:rPr lang="el-GR" sz="2600" dirty="0">
                <a:solidFill>
                  <a:srgbClr val="000000"/>
                </a:solidFill>
              </a:rPr>
              <a:t> σώματα κειμένων ή </a:t>
            </a:r>
            <a:r>
              <a:rPr lang="el-GR" sz="2600" u="sng" dirty="0">
                <a:solidFill>
                  <a:srgbClr val="000000"/>
                </a:solidFill>
              </a:rPr>
              <a:t>σώματα κειμένων αναφοράς</a:t>
            </a:r>
            <a:r>
              <a:rPr lang="el-GR" sz="2600" dirty="0">
                <a:solidFill>
                  <a:srgbClr val="000000"/>
                </a:solidFill>
              </a:rPr>
              <a:t>: </a:t>
            </a:r>
            <a:br>
              <a:rPr lang="en-US" sz="2600" dirty="0">
                <a:solidFill>
                  <a:srgbClr val="000000"/>
                </a:solidFill>
              </a:rPr>
            </a:br>
            <a:r>
              <a:rPr lang="el-GR" sz="2600" dirty="0">
                <a:solidFill>
                  <a:srgbClr val="000000"/>
                </a:solidFill>
              </a:rPr>
              <a:t>περιλαμβάνουν δεδομένα από διαφορετικά </a:t>
            </a:r>
            <a:r>
              <a:rPr lang="el-GR" sz="2600" dirty="0" err="1">
                <a:solidFill>
                  <a:srgbClr val="000000"/>
                </a:solidFill>
              </a:rPr>
              <a:t>κειμενικά</a:t>
            </a:r>
            <a:r>
              <a:rPr lang="el-GR" sz="2600" dirty="0">
                <a:solidFill>
                  <a:srgbClr val="000000"/>
                </a:solidFill>
              </a:rPr>
              <a:t> είδη, από ποικίλες πηγές και έχουν ως στόχο να προσφέρουν στοιχεία για μια γλώσσα στο σύνολό της.</a:t>
            </a:r>
          </a:p>
          <a:p>
            <a:pPr marL="890588" indent="-514350" eaLnBrk="1" hangingPunct="1">
              <a:lnSpc>
                <a:spcPct val="114000"/>
              </a:lnSpc>
              <a:buClr>
                <a:schemeClr val="accent2"/>
              </a:buClr>
              <a:buFont typeface="Wingdings" panose="05000000000000000000" pitchFamily="2" charset="2"/>
              <a:buChar char="ü"/>
              <a:defRPr/>
            </a:pPr>
            <a:endParaRPr lang="el-GR" sz="800" dirty="0">
              <a:solidFill>
                <a:srgbClr val="000000"/>
              </a:solidFill>
            </a:endParaRPr>
          </a:p>
          <a:p>
            <a:pPr marL="890588"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Ειδικά ή εξειδικευμένα </a:t>
            </a:r>
            <a:r>
              <a:rPr lang="el-GR" sz="2600" dirty="0">
                <a:solidFill>
                  <a:srgbClr val="000000"/>
                </a:solidFill>
              </a:rPr>
              <a:t>σώματα κειμένων: </a:t>
            </a:r>
            <a:br>
              <a:rPr lang="en-US" sz="2600" dirty="0">
                <a:solidFill>
                  <a:srgbClr val="000000"/>
                </a:solidFill>
              </a:rPr>
            </a:br>
            <a:r>
              <a:rPr lang="el-GR" sz="2400" dirty="0">
                <a:effectLst/>
                <a:ea typeface="Calibri" panose="020F0502020204030204" pitchFamily="34" charset="0"/>
              </a:rPr>
              <a:t>περιλαμβάνουν δεδομένα από μια συγκεκριμένη ποικιλία της γλώσσας, από ένα μέσο (π.χ. ηλεκτρονική επικοινωνία) ή από ένα πεδίο (π.χ. οικονομικά, μεταναστευτικό/προσφυγικό).</a:t>
            </a:r>
            <a:endParaRPr lang="el-GR" sz="2400"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2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537" indent="0">
              <a:lnSpc>
                <a:spcPct val="90000"/>
              </a:lnSpc>
              <a:buClr>
                <a:schemeClr val="accent2"/>
              </a:buClr>
              <a:buNone/>
              <a:defRPr/>
            </a:pPr>
            <a:endParaRPr lang="el-GR" sz="2600" dirty="0">
              <a:solidFill>
                <a:srgbClr val="000000"/>
              </a:solidFill>
            </a:endParaRPr>
          </a:p>
        </p:txBody>
      </p:sp>
    </p:spTree>
    <p:extLst>
      <p:ext uri="{BB962C8B-B14F-4D97-AF65-F5344CB8AC3E}">
        <p14:creationId xmlns:p14="http://schemas.microsoft.com/office/powerpoint/2010/main" val="1850522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34875</TotalTime>
  <Words>9583</Words>
  <Application>Microsoft Office PowerPoint</Application>
  <PresentationFormat>Ευρεία οθόνη</PresentationFormat>
  <Paragraphs>719</Paragraphs>
  <Slides>67</Slides>
  <Notes>67</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67</vt:i4>
      </vt:variant>
    </vt:vector>
  </HeadingPairs>
  <TitlesOfParts>
    <vt:vector size="79" baseType="lpstr">
      <vt:lpstr>Arial</vt:lpstr>
      <vt:lpstr>Calibri</vt:lpstr>
      <vt:lpstr>Courier New</vt:lpstr>
      <vt:lpstr>Georgia</vt:lpstr>
      <vt:lpstr>Source Sans Pro</vt:lpstr>
      <vt:lpstr>Times New Roman</vt:lpstr>
      <vt:lpstr>Times New Roman,Italic</vt:lpstr>
      <vt:lpstr>Trebuchet MS</vt:lpstr>
      <vt:lpstr>Wingdings</vt:lpstr>
      <vt:lpstr>Wingdings 2</vt:lpstr>
      <vt:lpstr>Αστικό</vt:lpstr>
      <vt:lpstr>Acrobat Document</vt:lpstr>
      <vt:lpstr>Διαμορφώνοντας μια εργαλειοθήκη ανίχνευσης του ρατσισμού σε ένα σώμα ελληνικών αντιρατσιστικών κειμένων</vt:lpstr>
      <vt:lpstr>Εισαγωγή</vt:lpstr>
      <vt:lpstr>Παρουσίαση του PowerPoint</vt:lpstr>
      <vt:lpstr>Εισαγωγή</vt:lpstr>
      <vt:lpstr>Ρατσισμός</vt:lpstr>
      <vt:lpstr>Αντιρατσισμός</vt:lpstr>
      <vt:lpstr>Ρευστός ρατσισμός</vt:lpstr>
      <vt:lpstr>Σώματα κειμένων</vt:lpstr>
      <vt:lpstr>Σώματα κειμένων</vt:lpstr>
      <vt:lpstr>Σώματα κειμένων</vt:lpstr>
      <vt:lpstr>Σώματα κειμένων</vt:lpstr>
      <vt:lpstr> Wiki</vt:lpstr>
      <vt:lpstr>Wiki</vt:lpstr>
      <vt:lpstr>Wiki</vt:lpstr>
      <vt:lpstr>Σώμα αντιρατσιστικών κειμένων TRACE: Τα κριτήρια επιλογής των κειμένων και τα χαρακτηριστικά του σώματος</vt:lpstr>
      <vt:lpstr>Σώμα αντιρατσιστικών κειμένων TRACE: Τα κριτήρια επιλογής των κειμένων και τα χαρακτηριστικά του σώματος</vt:lpstr>
      <vt:lpstr>Σώμα αντιρατσιστικών κειμένων TRACE: Τα κριτήρια επιλογής των κειμένων και τα χαρακτηριστικά του σώματος</vt:lpstr>
      <vt:lpstr>Σώμα αντιρατσιστικών κειμένων TRACE: Τα κριτήρια επιλογής των κειμένων και τα χαρακτηριστικά του σώματος</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Παρουσίαση του PowerPoint</vt:lpstr>
      <vt:lpstr>Παρουσίαση του PowerPoint</vt:lpstr>
      <vt:lpstr>Wiki-TRACE: Ψηφιακή βάση δεδομένων</vt:lpstr>
      <vt:lpstr>Wiki-TRACE: Ψηφιακή βάση δεδομένων</vt:lpstr>
      <vt:lpstr>Παρουσίαση του PowerPoint</vt:lpstr>
      <vt:lpstr>Wiki-TRACE: Το περιεχόμενο των  καταχωρήσεων</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Σε ποιους/ες απευθύνεται το Wiki-TRACE</vt:lpstr>
      <vt:lpstr>Σε ποιους/ες απευθύνεται το Wiki-TRACE</vt:lpstr>
      <vt:lpstr>Σε ποιους/ες απευθύνεται το Wiki-TRACE</vt:lpstr>
      <vt:lpstr>Συμπερασματικά</vt:lpstr>
      <vt:lpstr>Συμπερασματικά</vt:lpstr>
      <vt:lpstr>Παρουσίαση του PowerPoint</vt:lpstr>
      <vt:lpstr>Βιβλιογραφία</vt:lpstr>
      <vt:lpstr>Βιβλιογραφία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Ορθογραφία: Από τη γλωσσική στην κοινωνική της διάσταση  Παρουσίαση: Κυριακούλα Τζωρτζάτου</dc:title>
  <dc:creator>mlr</dc:creator>
  <cp:lastModifiedBy>Lampropoulou, Sofia [lampropo]</cp:lastModifiedBy>
  <cp:revision>466</cp:revision>
  <cp:lastPrinted>2023-10-08T16:36:33Z</cp:lastPrinted>
  <dcterms:created xsi:type="dcterms:W3CDTF">2014-11-05T11:33:58Z</dcterms:created>
  <dcterms:modified xsi:type="dcterms:W3CDTF">2023-12-07T14:59:43Z</dcterms:modified>
</cp:coreProperties>
</file>