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38"/>
  </p:notesMasterIdLst>
  <p:sldIdLst>
    <p:sldId id="256" r:id="rId4"/>
    <p:sldId id="336" r:id="rId5"/>
    <p:sldId id="294" r:id="rId6"/>
    <p:sldId id="314" r:id="rId7"/>
    <p:sldId id="360" r:id="rId8"/>
    <p:sldId id="328" r:id="rId9"/>
    <p:sldId id="356" r:id="rId10"/>
    <p:sldId id="332" r:id="rId11"/>
    <p:sldId id="357" r:id="rId12"/>
    <p:sldId id="358" r:id="rId13"/>
    <p:sldId id="359" r:id="rId14"/>
    <p:sldId id="338" r:id="rId15"/>
    <p:sldId id="339" r:id="rId16"/>
    <p:sldId id="340" r:id="rId17"/>
    <p:sldId id="330" r:id="rId18"/>
    <p:sldId id="341" r:id="rId19"/>
    <p:sldId id="333" r:id="rId20"/>
    <p:sldId id="334" r:id="rId21"/>
    <p:sldId id="335" r:id="rId22"/>
    <p:sldId id="342" r:id="rId23"/>
    <p:sldId id="343" r:id="rId24"/>
    <p:sldId id="344" r:id="rId25"/>
    <p:sldId id="345" r:id="rId26"/>
    <p:sldId id="346" r:id="rId27"/>
    <p:sldId id="347" r:id="rId28"/>
    <p:sldId id="348" r:id="rId29"/>
    <p:sldId id="349" r:id="rId30"/>
    <p:sldId id="350" r:id="rId31"/>
    <p:sldId id="351" r:id="rId32"/>
    <p:sldId id="352" r:id="rId33"/>
    <p:sldId id="353" r:id="rId34"/>
    <p:sldId id="354" r:id="rId35"/>
    <p:sldId id="355" r:id="rId36"/>
    <p:sldId id="270" r:id="rId37"/>
  </p:sldIdLst>
  <p:sldSz cx="9144000" cy="6858000" type="screen4x3"/>
  <p:notesSz cx="6858000" cy="9144000"/>
  <p:defaultTextStyle>
    <a:defPPr>
      <a:defRPr lang="el-GR"/>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594B"/>
    <a:srgbClr val="A3FA9C"/>
    <a:srgbClr val="AAE3FC"/>
    <a:srgbClr val="FCB2CE"/>
    <a:srgbClr val="D5ABFF"/>
    <a:srgbClr val="CC99FF"/>
    <a:srgbClr val="0476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98" d="100"/>
          <a:sy n="98" d="100"/>
        </p:scale>
        <p:origin x="354" y="96"/>
      </p:cViewPr>
      <p:guideLst>
        <p:guide orient="horz" pos="2160"/>
        <p:guide pos="2880"/>
      </p:guideLst>
    </p:cSldViewPr>
  </p:slid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 Target="slides/slide1.xml"/><Relationship Id="rId39" Type="http://schemas.openxmlformats.org/officeDocument/2006/relationships/presProps" Target="presProps.xml"/><Relationship Id="rId38" Type="http://schemas.openxmlformats.org/officeDocument/2006/relationships/notesMaster" Target="notesMasters/notesMaster1.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solidFill>
              <a:effectLst/>
              <a:uLnTx/>
              <a:uFillTx/>
              <a:latin typeface="+mn-lt"/>
              <a:ea typeface="+mn-ea"/>
              <a:cs typeface="+mn-cs"/>
            </a:endParaRP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5EB3A9E7-B488-44AB-B42F-798E0F24F1BA}" type="datetimeFigureOut">
              <a:rPr kumimoji="0" lang="el-GR" sz="1200" b="0" i="0" u="none" strike="noStrike" kern="1200" cap="none" spc="0" normalizeH="0" baseline="0" noProof="0">
                <a:ln>
                  <a:noFill/>
                </a:ln>
                <a:solidFill>
                  <a:schemeClr val="tx1"/>
                </a:solidFill>
                <a:effectLst/>
                <a:uLnTx/>
                <a:uFillTx/>
                <a:latin typeface="+mn-lt"/>
                <a:ea typeface="+mn-ea"/>
                <a:cs typeface="+mn-cs"/>
              </a:rPr>
            </a:fld>
            <a:endParaRPr kumimoji="0" lang="el-GR" sz="1200" b="0" i="0" u="none" strike="noStrike" kern="1200" cap="none" spc="0" normalizeH="0" baseline="0" noProof="0">
              <a:ln>
                <a:noFill/>
              </a:ln>
              <a:solidFill>
                <a:schemeClr val="tx1"/>
              </a:solidFill>
              <a:effectLst/>
              <a:uLnTx/>
              <a:uFillTx/>
              <a:latin typeface="+mn-lt"/>
              <a:ea typeface="+mn-ea"/>
              <a:cs typeface="+mn-cs"/>
            </a:endParaRP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l-GR" sz="1200" b="0" i="0" u="none" strike="noStrike" kern="1200" cap="none" spc="0" normalizeH="0" baseline="0" noProof="0">
              <a:ln>
                <a:noFill/>
              </a:ln>
              <a:solidFill>
                <a:schemeClr val="tx1"/>
              </a:solidFill>
              <a:effectLst/>
              <a:uLnTx/>
              <a:uFillTx/>
              <a:latin typeface="+mn-lt"/>
              <a:ea typeface="+mn-ea"/>
              <a:cs typeface="+mn-cs"/>
            </a:endParaRP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dirty="0"/>
              <a:t>Kλικ για επεξεργασία των στυλ του υποδείγματος</a:t>
            </a:r>
            <a:endParaRPr dirty="0"/>
          </a:p>
          <a:p>
            <a:pPr lvl="1"/>
            <a:r>
              <a:rPr dirty="0"/>
              <a:t>Δεύτερου επιπέδου</a:t>
            </a:r>
            <a:endParaRPr dirty="0"/>
          </a:p>
          <a:p>
            <a:pPr lvl="2"/>
            <a:r>
              <a:rPr dirty="0"/>
              <a:t>Τρίτου επιπέδου</a:t>
            </a:r>
            <a:endParaRPr dirty="0"/>
          </a:p>
          <a:p>
            <a:pPr lvl="3"/>
            <a:r>
              <a:rPr dirty="0"/>
              <a:t>Τέταρτου επιπέδου</a:t>
            </a:r>
            <a:endParaRPr dirty="0"/>
          </a:p>
          <a:p>
            <a:pPr lvl="4"/>
            <a:r>
              <a:rPr dirty="0"/>
              <a:t>Πέμπτου επιπέδου</a:t>
            </a:r>
            <a:endParaRPr dirty="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solidFill>
              <a:effectLst/>
              <a:uLnTx/>
              <a:uFillTx/>
              <a:latin typeface="+mn-lt"/>
              <a:ea typeface="+mn-ea"/>
              <a:cs typeface="+mn-cs"/>
            </a:endParaRP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p>
            <a:pPr lvl="0" algn="r" eaLnBrk="1" hangingPunct="1">
              <a:buNone/>
            </a:pPr>
            <a:fld id="{9A0DB2DC-4C9A-4742-B13C-FB6460FD3503}" type="slidenum">
              <a:rPr lang="el-GR" altLang="el-GR" sz="1200" dirty="0">
                <a:latin typeface="Calibri" panose="020F0502020204030204" pitchFamily="34" charset="0"/>
              </a:rPr>
            </a:fld>
            <a:endParaRPr lang="el-GR" altLang="el-GR" sz="1200" dirty="0">
              <a:latin typeface="Calibri" panose="020F050202020403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Διαφάνεια τίτλου">
    <p:bg>
      <p:bgPr>
        <a:blipFill rotWithShape="0">
          <a:blip r:embed="rId2"/>
          <a:stretch>
            <a:fillRect/>
          </a:stretch>
        </a:blipFill>
        <a:effectLst/>
      </p:bgPr>
    </p:bg>
    <p:spTree>
      <p:nvGrpSpPr>
        <p:cNvPr id="1" name=""/>
        <p:cNvGrpSpPr/>
        <p:nvPr/>
      </p:nvGrpSpPr>
      <p:grpSpPr>
        <a:xfrm>
          <a:off x="0" y="0"/>
          <a:ext cx="0" cy="0"/>
          <a:chOff x="0" y="0"/>
          <a:chExt cx="0" cy="0"/>
        </a:xfrm>
      </p:grpSpPr>
      <p:sp>
        <p:nvSpPr>
          <p:cNvPr id="9" name="8 - Ορθογώνιο"/>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ctrTitle" hasCustomPrompt="1"/>
          </p:nvPr>
        </p:nvSpPr>
        <p:spPr>
          <a:xfrm>
            <a:off x="685800" y="3355848"/>
            <a:ext cx="8077200" cy="1673352"/>
          </a:xfrm>
        </p:spPr>
        <p:txBody>
          <a:bodyPr tIns="0" bIns="0" anchor="t"/>
          <a:lstStyle>
            <a:lvl1pPr algn="l">
              <a:defRPr sz="4700" b="1"/>
            </a:lvl1pPr>
          </a:lstStyle>
          <a:p>
            <a:r>
              <a:rPr lang="el-GR"/>
              <a:t>Kλικ για επεξεργασία του τίτλου</a:t>
            </a:r>
            <a:endParaRPr lang="en-US"/>
          </a:p>
        </p:txBody>
      </p:sp>
      <p:sp>
        <p:nvSpPr>
          <p:cNvPr id="3" name="2 - Υπότιτλος"/>
          <p:cNvSpPr>
            <a:spLocks noGrp="1"/>
          </p:cNvSpPr>
          <p:nvPr>
            <p:ph type="subTitle" idx="1" hasCustomPrompt="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a:p>
        </p:txBody>
      </p:sp>
      <p:sp>
        <p:nvSpPr>
          <p:cNvPr id="12"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97965D66-1B3A-4ED8-9DEF-3F93E7B17795}"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4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5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solidFill>
                  <a:srgbClr val="FFFFFF"/>
                </a:solidFill>
                <a:latin typeface="Corbel" panose="020B0503020204020204" pitchFamily="34" charset="0"/>
              </a:rPr>
            </a:fld>
            <a:endParaRPr lang="el-GR" altLang="el-GR" dirty="0">
              <a:solidFill>
                <a:srgbClr val="FFFFFF"/>
              </a:solidFill>
              <a:latin typeface="Corbel" panose="020B0503020204020204" pitchFamily="34"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hasCustomPrompt="1"/>
          </p:nvPr>
        </p:nvSpPr>
        <p:spPr/>
        <p:txBody>
          <a:bodyPr vert="eaVert"/>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CC89A83B-4EFF-4E01-B117-058B7884AF14}"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Κατακόρυφος τίτλος και Κείμενο">
    <p:bg>
      <p:bgPr>
        <a:solidFill>
          <a:schemeClr val="bg1"/>
        </a:solidFill>
        <a:effectLst/>
      </p:bgPr>
    </p:bg>
    <p:spTree>
      <p:nvGrpSpPr>
        <p:cNvPr id="1" name=""/>
        <p:cNvGrpSpPr/>
        <p:nvPr/>
      </p:nvGrpSpPr>
      <p:grpSpPr>
        <a:xfrm>
          <a:off x="0" y="0"/>
          <a:ext cx="0" cy="0"/>
          <a:chOff x="0" y="0"/>
          <a:chExt cx="0" cy="0"/>
        </a:xfrm>
      </p:grpSpPr>
      <p:sp>
        <p:nvSpPr>
          <p:cNvPr id="9" name="8 - Ορθογώνιο"/>
          <p:cNvSpPr/>
          <p:nvPr/>
        </p:nvSpPr>
        <p:spPr bwMode="invGray">
          <a:xfrm>
            <a:off x="6599238" y="0"/>
            <a:ext cx="46038"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Κατακόρυφος τίτλος"/>
          <p:cNvSpPr>
            <a:spLocks noGrp="1"/>
          </p:cNvSpPr>
          <p:nvPr>
            <p:ph type="title" orient="vert" hasCustomPrompt="1"/>
          </p:nvPr>
        </p:nvSpPr>
        <p:spPr>
          <a:xfrm>
            <a:off x="6781800" y="274640"/>
            <a:ext cx="1905000" cy="5851525"/>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hasCustomPrompt="1"/>
          </p:nvPr>
        </p:nvSpPr>
        <p:spPr>
          <a:xfrm>
            <a:off x="457200" y="304800"/>
            <a:ext cx="6019800" cy="5851525"/>
          </a:xfrm>
        </p:spPr>
        <p:txBody>
          <a:bodyPr vert="eaVert"/>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2"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FA65BD99-C1FA-46D5-9C7E-58A1AD2F3FE7}"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4 - Θέση υποσέλιδου"/>
          <p:cNvSpPr>
            <a:spLocks noGrp="1"/>
          </p:cNvSpPr>
          <p:nvPr>
            <p:ph type="ftr" sz="quarter" idx="3"/>
          </p:nvPr>
        </p:nvSpPr>
        <p:spPr>
          <a:xfrm>
            <a:off x="2640013" y="6376988"/>
            <a:ext cx="3836988" cy="365125"/>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5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latin typeface="Corbel" panose="020B0503020204020204" pitchFamily="34" charset="0"/>
              </a:rPr>
            </a:fld>
            <a:endParaRPr lang="el-GR" altLang="el-GR" dirty="0">
              <a:latin typeface="Corbel" panose="020B0503020204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showMasterSp="0">
  <p:cSld name="Διαφάνεια τίτλου">
    <p:bg>
      <p:bgPr>
        <a:blipFill rotWithShape="0">
          <a:blip r:embed="rId2"/>
          <a:stretch>
            <a:fillRect/>
          </a:stretch>
        </a:blipFill>
        <a:effectLst/>
      </p:bgPr>
    </p:bg>
    <p:spTree>
      <p:nvGrpSpPr>
        <p:cNvPr id="1" name=""/>
        <p:cNvGrpSpPr/>
        <p:nvPr/>
      </p:nvGrpSpPr>
      <p:grpSpPr>
        <a:xfrm>
          <a:off x="0" y="0"/>
          <a:ext cx="0" cy="0"/>
          <a:chOff x="0" y="0"/>
          <a:chExt cx="0" cy="0"/>
        </a:xfrm>
      </p:grpSpPr>
      <p:sp>
        <p:nvSpPr>
          <p:cNvPr id="9" name="8 - Ορθογώνιο"/>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ctrTitle" hasCustomPrompt="1"/>
          </p:nvPr>
        </p:nvSpPr>
        <p:spPr>
          <a:xfrm>
            <a:off x="685800" y="3355848"/>
            <a:ext cx="8077200" cy="1673352"/>
          </a:xfrm>
        </p:spPr>
        <p:txBody>
          <a:bodyPr tIns="0" bIns="0" anchor="t"/>
          <a:lstStyle>
            <a:lvl1pPr algn="l">
              <a:defRPr sz="4700" b="1"/>
            </a:lvl1pPr>
          </a:lstStyle>
          <a:p>
            <a:r>
              <a:rPr lang="el-GR"/>
              <a:t>Kλικ για επεξεργασία του τίτλου</a:t>
            </a:r>
            <a:endParaRPr lang="en-US"/>
          </a:p>
        </p:txBody>
      </p:sp>
      <p:sp>
        <p:nvSpPr>
          <p:cNvPr id="3" name="2 - Υπότιτλος"/>
          <p:cNvSpPr>
            <a:spLocks noGrp="1"/>
          </p:cNvSpPr>
          <p:nvPr>
            <p:ph type="subTitle" idx="1" hasCustomPrompt="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a:p>
        </p:txBody>
      </p:sp>
      <p:sp>
        <p:nvSpPr>
          <p:cNvPr id="12"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E0B58A78-6689-4C18-A8E2-9B29634BF7C7}"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4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5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solidFill>
                  <a:srgbClr val="FFFFFF"/>
                </a:solidFill>
                <a:latin typeface="Corbel" panose="020B0503020204020204" pitchFamily="34" charset="0"/>
              </a:rPr>
            </a:fld>
            <a:endParaRPr lang="el-GR" altLang="el-GR" dirty="0">
              <a:solidFill>
                <a:srgbClr val="FFFFFF"/>
              </a:solidFill>
              <a:latin typeface="Corbel" panose="020B0503020204020204" pitchFamily="34"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457200" y="155448"/>
            <a:ext cx="8229600" cy="1252728"/>
          </a:xfrm>
        </p:spPr>
        <p:txBody>
          <a:bodyPr/>
          <a:lstStyle/>
          <a:p>
            <a:r>
              <a:rPr lang="el-GR"/>
              <a:t>Kλικ για επεξεργασία του τίτλου</a:t>
            </a:r>
            <a:endParaRPr lang="en-US"/>
          </a:p>
        </p:txBody>
      </p:sp>
      <p:sp>
        <p:nvSpPr>
          <p:cNvPr id="3" name="2 - Θέση περιεχομένου"/>
          <p:cNvSpPr>
            <a:spLocks noGrp="1"/>
          </p:cNvSpPr>
          <p:nvPr>
            <p:ph idx="1" hasCustomPrompt="1"/>
          </p:nvPr>
        </p:nvSpPr>
        <p:spPr/>
        <p:txBody>
          <a:body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18ECCBAB-EB1D-43A2-B938-DF177AC8EB5E}"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showMasterSp="0">
  <p:cSld name="Κεφαλίδα ενότητας">
    <p:bg>
      <p:bgPr>
        <a:blipFill rotWithShape="0">
          <a:blip r:embed="rId2"/>
          <a:stretch>
            <a:fillRect/>
          </a:stretch>
        </a:blipFill>
        <a:effectLst/>
      </p:bgPr>
    </p:bg>
    <p:spTree>
      <p:nvGrpSpPr>
        <p:cNvPr id="1" name=""/>
        <p:cNvGrpSpPr/>
        <p:nvPr/>
      </p:nvGrpSpPr>
      <p:grpSpPr>
        <a:xfrm>
          <a:off x="0" y="0"/>
          <a:ext cx="0" cy="0"/>
          <a:chOff x="0" y="0"/>
          <a:chExt cx="0" cy="0"/>
        </a:xfrm>
      </p:grpSpPr>
      <p:sp>
        <p:nvSpPr>
          <p:cNvPr id="9" name="8 - Ορθογώνιο"/>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0" y="2601913"/>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749808" y="118872"/>
            <a:ext cx="8013192" cy="1636776"/>
          </a:xfrm>
        </p:spPr>
        <p:txBody>
          <a:bodyPr tIns="0" rIns="91440" bIns="0" anchor="b"/>
          <a:lstStyle>
            <a:lvl1pPr algn="l">
              <a:defRPr sz="4700" b="1" cap="none" baseline="0"/>
            </a:lvl1pPr>
          </a:lstStyle>
          <a:p>
            <a:r>
              <a:rPr lang="el-GR"/>
              <a:t>Kλικ για επεξεργασία του τίτλου</a:t>
            </a:r>
            <a:endParaRPr lang="en-US"/>
          </a:p>
        </p:txBody>
      </p:sp>
      <p:sp>
        <p:nvSpPr>
          <p:cNvPr id="3" name="2 - Θέση κειμένου"/>
          <p:cNvSpPr>
            <a:spLocks noGrp="1"/>
          </p:cNvSpPr>
          <p:nvPr>
            <p:ph type="body" idx="1" hasCustomPrompt="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endParaRPr lang="el-GR"/>
          </a:p>
        </p:txBody>
      </p:sp>
      <p:sp>
        <p:nvSpPr>
          <p:cNvPr id="12"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E2D78270-3D1C-4F0B-B175-7A949C22C1E0}"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4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5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solidFill>
                  <a:srgbClr val="FFFFFF"/>
                </a:solidFill>
                <a:latin typeface="Corbel" panose="020B0503020204020204" pitchFamily="34" charset="0"/>
              </a:rPr>
            </a:fld>
            <a:endParaRPr lang="el-GR" altLang="el-GR" dirty="0">
              <a:solidFill>
                <a:srgbClr val="FFFFFF"/>
              </a:solidFill>
              <a:latin typeface="Corbel" panose="020B0503020204020204" pitchFamily="34"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hasCustomPrompt="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3 - Θέση περιεχομένου"/>
          <p:cNvSpPr>
            <a:spLocks noGrp="1"/>
          </p:cNvSpPr>
          <p:nvPr>
            <p:ph sz="half" idx="2" hasCustomPrompt="1"/>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18ECCBAB-EB1D-43A2-B938-DF177AC8EB5E}"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hasCustomPrompt="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endParaRPr lang="el-GR"/>
          </a:p>
        </p:txBody>
      </p:sp>
      <p:sp>
        <p:nvSpPr>
          <p:cNvPr id="4" name="3 - Θέση περιεχομένου"/>
          <p:cNvSpPr>
            <a:spLocks noGrp="1"/>
          </p:cNvSpPr>
          <p:nvPr>
            <p:ph sz="half" idx="2" hasCustomPrompt="1"/>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5" name="4 - Θέση κειμένου"/>
          <p:cNvSpPr>
            <a:spLocks noGrp="1"/>
          </p:cNvSpPr>
          <p:nvPr>
            <p:ph type="body" sz="quarter" idx="3" hasCustomPrompt="1"/>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endParaRPr lang="el-GR"/>
          </a:p>
        </p:txBody>
      </p:sp>
      <p:sp>
        <p:nvSpPr>
          <p:cNvPr id="6" name="5 - Θέση περιεχομένου"/>
          <p:cNvSpPr>
            <a:spLocks noGrp="1"/>
          </p:cNvSpPr>
          <p:nvPr>
            <p:ph sz="quarter" idx="4" hasCustomPrompt="1"/>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18ECCBAB-EB1D-43A2-B938-DF177AC8EB5E}"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a:t>Kλικ για επεξεργασία του τίτλου</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18ECCBAB-EB1D-43A2-B938-DF177AC8EB5E}"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showMasterSp="0">
  <p:cSld name="Κενή">
    <p:bg>
      <p:bgPr>
        <a:solidFill>
          <a:schemeClr val="bg1"/>
        </a:solidFill>
        <a:effectLst/>
      </p:bgPr>
    </p:bg>
    <p:spTree>
      <p:nvGrpSpPr>
        <p:cNvPr id="1" name=""/>
        <p:cNvGrpSpPr/>
        <p:nvPr/>
      </p:nvGrpSpPr>
      <p:grpSpPr>
        <a:xfrm>
          <a:off x="0" y="0"/>
          <a:ext cx="0" cy="0"/>
          <a:chOff x="0" y="0"/>
          <a:chExt cx="0" cy="0"/>
        </a:xfrm>
      </p:grpSpPr>
      <p:sp>
        <p:nvSpPr>
          <p:cNvPr id="9" name="1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9CE01153-D392-4E4A-A60F-AEA52F3AFC97}"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1" name="2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2" name="3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latin typeface="Corbel" panose="020B0503020204020204" pitchFamily="34" charset="0"/>
              </a:rPr>
            </a:fld>
            <a:endParaRPr lang="el-GR" altLang="el-GR" dirty="0">
              <a:latin typeface="Corbel" panose="020B0503020204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bg>
      <p:bgPr>
        <a:solidFill>
          <a:schemeClr val="bg1"/>
        </a:solidFill>
        <a:effectLst/>
      </p:bgPr>
    </p:bg>
    <p:spTree>
      <p:nvGrpSpPr>
        <p:cNvPr id="1" name=""/>
        <p:cNvGrpSpPr/>
        <p:nvPr/>
      </p:nvGrpSpPr>
      <p:grpSpPr>
        <a:xfrm>
          <a:off x="0" y="0"/>
          <a:ext cx="0" cy="0"/>
          <a:chOff x="0" y="0"/>
          <a:chExt cx="0" cy="0"/>
        </a:xfrm>
      </p:grpSpPr>
      <p:sp>
        <p:nvSpPr>
          <p:cNvPr id="9" name="8 - Ορθογώνιο"/>
          <p:cNvSpPr/>
          <p:nvPr/>
        </p:nvSpPr>
        <p:spPr bwMode="invGray">
          <a:xfrm>
            <a:off x="2855913" y="0"/>
            <a:ext cx="46038"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2855913" y="0"/>
            <a:ext cx="46038"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167838" y="152400"/>
            <a:ext cx="2523744" cy="978408"/>
          </a:xfrm>
        </p:spPr>
        <p:txBody>
          <a:bodyPr lIns="73152" bIns="0" anchor="b">
            <a:sp3d prstMaterial="matte"/>
          </a:bodyPr>
          <a:lstStyle>
            <a:lvl1pPr algn="l">
              <a:defRPr sz="2000" b="0"/>
            </a:lvl1pPr>
          </a:lstStyle>
          <a:p>
            <a:r>
              <a:rPr lang="el-GR"/>
              <a:t>Kλικ για επεξεργασία του τίτλου</a:t>
            </a:r>
            <a:endParaRPr lang="en-US"/>
          </a:p>
        </p:txBody>
      </p:sp>
      <p:sp>
        <p:nvSpPr>
          <p:cNvPr id="3" name="2 - Θέση περιεχομένου"/>
          <p:cNvSpPr>
            <a:spLocks noGrp="1"/>
          </p:cNvSpPr>
          <p:nvPr>
            <p:ph idx="1" hasCustomPrompt="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3 - Θέση κειμένου"/>
          <p:cNvSpPr>
            <a:spLocks noGrp="1"/>
          </p:cNvSpPr>
          <p:nvPr>
            <p:ph type="body" sz="half" idx="2" hasCustomPrompt="1"/>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endParaRPr lang="el-GR"/>
          </a:p>
        </p:txBody>
      </p:sp>
      <p:sp>
        <p:nvSpPr>
          <p:cNvPr id="12" name="4 - Θέση ημερομηνίας"/>
          <p:cNvSpPr>
            <a:spLocks noGrp="1"/>
          </p:cNvSpPr>
          <p:nvPr>
            <p:ph type="dt" sz="half" idx="1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4AE99185-0537-44A7-A372-C434C4980304}"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5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6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latin typeface="Corbel" panose="020B0503020204020204" pitchFamily="34" charset="0"/>
              </a:rPr>
            </a:fld>
            <a:endParaRPr lang="el-GR" altLang="el-GR" dirty="0">
              <a:latin typeface="Corbel" panose="020B0503020204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457200" y="155448"/>
            <a:ext cx="8229600" cy="1252728"/>
          </a:xfrm>
        </p:spPr>
        <p:txBody>
          <a:bodyPr/>
          <a:lstStyle/>
          <a:p>
            <a:r>
              <a:rPr lang="el-GR"/>
              <a:t>Kλικ για επεξεργασία του τίτλου</a:t>
            </a:r>
            <a:endParaRPr lang="en-US"/>
          </a:p>
        </p:txBody>
      </p:sp>
      <p:sp>
        <p:nvSpPr>
          <p:cNvPr id="3" name="2 - Θέση περιεχομένου"/>
          <p:cNvSpPr>
            <a:spLocks noGrp="1"/>
          </p:cNvSpPr>
          <p:nvPr>
            <p:ph idx="1" hasCustomPrompt="1"/>
          </p:nvPr>
        </p:nvSpPr>
        <p:spPr/>
        <p:txBody>
          <a:body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CC89A83B-4EFF-4E01-B117-058B7884AF14}"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Pr>
        <a:solidFill>
          <a:schemeClr val="bg2"/>
        </a:solidFill>
        <a:effectLst/>
      </p:bgPr>
    </p:bg>
    <p:spTree>
      <p:nvGrpSpPr>
        <p:cNvPr id="1" name=""/>
        <p:cNvGrpSpPr/>
        <p:nvPr/>
      </p:nvGrpSpPr>
      <p:grpSpPr>
        <a:xfrm>
          <a:off x="0" y="0"/>
          <a:ext cx="0" cy="0"/>
          <a:chOff x="0" y="0"/>
          <a:chExt cx="0" cy="0"/>
        </a:xfrm>
      </p:grpSpPr>
      <p:sp>
        <p:nvSpPr>
          <p:cNvPr id="9" name="8 - Ορθογώνιο"/>
          <p:cNvSpPr/>
          <p:nvPr/>
        </p:nvSpPr>
        <p:spPr>
          <a:xfrm>
            <a:off x="2855913" y="0"/>
            <a:ext cx="46038"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2855913" y="0"/>
            <a:ext cx="46038"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164592" y="155448"/>
            <a:ext cx="2525150" cy="978408"/>
          </a:xfrm>
        </p:spPr>
        <p:txBody>
          <a:bodyPr lIns="73152" bIns="0" anchor="b">
            <a:sp3d prstMaterial="matte"/>
          </a:bodyPr>
          <a:lstStyle>
            <a:lvl1pPr algn="l">
              <a:defRPr sz="2000" b="0"/>
            </a:lvl1pPr>
          </a:lstStyle>
          <a:p>
            <a:r>
              <a:rPr lang="el-GR"/>
              <a:t>Kλικ για επεξεργασία του τίτλου</a:t>
            </a:r>
            <a:endParaRPr lang="en-US"/>
          </a:p>
        </p:txBody>
      </p:sp>
      <p:sp>
        <p:nvSpPr>
          <p:cNvPr id="3" name="2 - Θέση εικόνας"/>
          <p:cNvSpPr>
            <a:spLocks noGrp="1"/>
          </p:cNvSpPr>
          <p:nvPr>
            <p:ph type="pic" idx="1" hasCustomPrompt="1"/>
          </p:nvPr>
        </p:nvSpPr>
        <p:spPr>
          <a:xfrm>
            <a:off x="2903805" y="1484808"/>
            <a:ext cx="6247397" cy="5373192"/>
          </a:xfrm>
          <a:solidFill>
            <a:schemeClr val="bg2">
              <a:shade val="75000"/>
            </a:schemeClr>
          </a:solidFill>
        </p:spPr>
        <p:txBody>
          <a:bodyPr vert="horz" wrap="square" lIns="54864" tIns="9144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r>
              <a:rPr kumimoji="0" lang="el-GR" sz="3200" b="0" i="0" u="none" strike="noStrike" kern="1200" cap="none" spc="0" normalizeH="0" baseline="0" noProof="0" dirty="0">
                <a:ln>
                  <a:noFill/>
                </a:ln>
                <a:solidFill>
                  <a:schemeClr val="tx1"/>
                </a:solidFill>
                <a:effectLst/>
                <a:uLnTx/>
                <a:uFillTx/>
                <a:latin typeface="+mn-lt"/>
                <a:ea typeface="+mn-ea"/>
                <a:cs typeface="+mn-cs"/>
              </a:rPr>
              <a:t>Κάντε κλικ στο εικονίδιο για να προσθέσετε μια εικόνα</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3 - Θέση κειμένου"/>
          <p:cNvSpPr>
            <a:spLocks noGrp="1"/>
          </p:cNvSpPr>
          <p:nvPr>
            <p:ph type="body" sz="half" idx="2" hasCustomPrompt="1"/>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endParaRPr lang="el-GR"/>
          </a:p>
        </p:txBody>
      </p:sp>
      <p:sp>
        <p:nvSpPr>
          <p:cNvPr id="12" name="4 - Θέση ημερομηνίας"/>
          <p:cNvSpPr>
            <a:spLocks noGrp="1"/>
          </p:cNvSpPr>
          <p:nvPr>
            <p:ph type="dt" sz="half" idx="12"/>
          </p:nvPr>
        </p:nvSpPr>
        <p:spPr>
          <a:xfrm>
            <a:off x="165100" y="1169988"/>
            <a:ext cx="2522538" cy="201613"/>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8E197723-260A-41AD-A548-AE852CED3BE1}"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5 - Θέση υποσέλιδου"/>
          <p:cNvSpPr>
            <a:spLocks noGrp="1"/>
          </p:cNvSpPr>
          <p:nvPr>
            <p:ph type="ftr" sz="quarter" idx="3"/>
          </p:nvPr>
        </p:nvSpPr>
        <p:spPr>
          <a:xfrm>
            <a:off x="3035300" y="1169988"/>
            <a:ext cx="5194300" cy="201613"/>
          </a:xfrm>
          <a:prstGeom prst="rect">
            <a:avLst/>
          </a:prstGeom>
        </p:spPr>
        <p:txBody>
          <a:bodyPr vert="horz" lIns="45720" rIns="45720" bIns="0" rtlCol="0" anchor="b"/>
          <a:lstStyle>
            <a:lvl1pPr>
              <a:defRPr>
                <a:solidFill>
                  <a:schemeClr val="bg1">
                    <a:shade val="50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bg1">
                  <a:shade val="50000"/>
                </a:schemeClr>
              </a:solidFill>
              <a:effectLst/>
              <a:uLnTx/>
              <a:uFillTx/>
              <a:latin typeface="+mn-lt"/>
              <a:ea typeface="+mn-ea"/>
              <a:cs typeface="+mn-cs"/>
            </a:endParaRPr>
          </a:p>
        </p:txBody>
      </p:sp>
      <p:sp>
        <p:nvSpPr>
          <p:cNvPr id="14" name="6 - Θέση αριθμού διαφάνειας"/>
          <p:cNvSpPr>
            <a:spLocks noGrp="1"/>
          </p:cNvSpPr>
          <p:nvPr>
            <p:ph type="sldNum" sz="quarter" idx="4"/>
          </p:nvPr>
        </p:nvSpPr>
        <p:spPr>
          <a:xfrm>
            <a:off x="8339138" y="1169988"/>
            <a:ext cx="733425" cy="201613"/>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latin typeface="Corbel" panose="020B0503020204020204" pitchFamily="34" charset="0"/>
              </a:rPr>
            </a:fld>
            <a:endParaRPr lang="el-GR" altLang="el-GR" dirty="0">
              <a:latin typeface="Corbel" panose="020B0503020204020204"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hasCustomPrompt="1"/>
          </p:nvPr>
        </p:nvSpPr>
        <p:spPr/>
        <p:txBody>
          <a:bodyPr vert="eaVert"/>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18ECCBAB-EB1D-43A2-B938-DF177AC8EB5E}"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showMasterSp="0">
  <p:cSld name="Κατακόρυφος τίτλος και Κείμενο">
    <p:bg>
      <p:bgPr>
        <a:solidFill>
          <a:schemeClr val="bg1"/>
        </a:solidFill>
        <a:effectLst/>
      </p:bgPr>
    </p:bg>
    <p:spTree>
      <p:nvGrpSpPr>
        <p:cNvPr id="1" name=""/>
        <p:cNvGrpSpPr/>
        <p:nvPr/>
      </p:nvGrpSpPr>
      <p:grpSpPr>
        <a:xfrm>
          <a:off x="0" y="0"/>
          <a:ext cx="0" cy="0"/>
          <a:chOff x="0" y="0"/>
          <a:chExt cx="0" cy="0"/>
        </a:xfrm>
      </p:grpSpPr>
      <p:sp>
        <p:nvSpPr>
          <p:cNvPr id="9" name="8 - Ορθογώνιο"/>
          <p:cNvSpPr/>
          <p:nvPr/>
        </p:nvSpPr>
        <p:spPr bwMode="invGray">
          <a:xfrm>
            <a:off x="6599238" y="0"/>
            <a:ext cx="46038"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Κατακόρυφος τίτλος"/>
          <p:cNvSpPr>
            <a:spLocks noGrp="1"/>
          </p:cNvSpPr>
          <p:nvPr>
            <p:ph type="title" orient="vert" hasCustomPrompt="1"/>
          </p:nvPr>
        </p:nvSpPr>
        <p:spPr>
          <a:xfrm>
            <a:off x="6781800" y="274640"/>
            <a:ext cx="1905000" cy="5851525"/>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hasCustomPrompt="1"/>
          </p:nvPr>
        </p:nvSpPr>
        <p:spPr>
          <a:xfrm>
            <a:off x="457200" y="304800"/>
            <a:ext cx="6019800" cy="5851525"/>
          </a:xfrm>
        </p:spPr>
        <p:txBody>
          <a:bodyPr vert="eaVert"/>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12"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7F49D8D7-7E26-406E-8056-0D219B191569}"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4 - Θέση υποσέλιδου"/>
          <p:cNvSpPr>
            <a:spLocks noGrp="1"/>
          </p:cNvSpPr>
          <p:nvPr>
            <p:ph type="ftr" sz="quarter" idx="3"/>
          </p:nvPr>
        </p:nvSpPr>
        <p:spPr>
          <a:xfrm>
            <a:off x="2640013" y="6376988"/>
            <a:ext cx="3836988" cy="365125"/>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5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latin typeface="Corbel" panose="020B0503020204020204" pitchFamily="34" charset="0"/>
              </a:rPr>
            </a:fld>
            <a:endParaRPr lang="el-GR" altLang="el-GR" dirty="0">
              <a:latin typeface="Corbel" panose="020B0503020204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Κεφαλίδα ενότητας">
    <p:bg>
      <p:bgPr>
        <a:blipFill rotWithShape="0">
          <a:blip r:embed="rId2"/>
          <a:stretch>
            <a:fillRect/>
          </a:stretch>
        </a:blipFill>
        <a:effectLst/>
      </p:bgPr>
    </p:bg>
    <p:spTree>
      <p:nvGrpSpPr>
        <p:cNvPr id="1" name=""/>
        <p:cNvGrpSpPr/>
        <p:nvPr/>
      </p:nvGrpSpPr>
      <p:grpSpPr>
        <a:xfrm>
          <a:off x="0" y="0"/>
          <a:ext cx="0" cy="0"/>
          <a:chOff x="0" y="0"/>
          <a:chExt cx="0" cy="0"/>
        </a:xfrm>
      </p:grpSpPr>
      <p:sp>
        <p:nvSpPr>
          <p:cNvPr id="9" name="8 - Ορθογώνιο"/>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0" y="2601913"/>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749808" y="118872"/>
            <a:ext cx="8013192" cy="1636776"/>
          </a:xfrm>
        </p:spPr>
        <p:txBody>
          <a:bodyPr tIns="0" rIns="91440" bIns="0" anchor="b"/>
          <a:lstStyle>
            <a:lvl1pPr algn="l">
              <a:defRPr sz="4700" b="1" cap="none" baseline="0"/>
            </a:lvl1pPr>
          </a:lstStyle>
          <a:p>
            <a:r>
              <a:rPr lang="el-GR"/>
              <a:t>Kλικ για επεξεργασία του τίτλου</a:t>
            </a:r>
            <a:endParaRPr lang="en-US"/>
          </a:p>
        </p:txBody>
      </p:sp>
      <p:sp>
        <p:nvSpPr>
          <p:cNvPr id="3" name="2 - Θέση κειμένου"/>
          <p:cNvSpPr>
            <a:spLocks noGrp="1"/>
          </p:cNvSpPr>
          <p:nvPr>
            <p:ph type="body" idx="1" hasCustomPrompt="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endParaRPr lang="el-GR"/>
          </a:p>
        </p:txBody>
      </p:sp>
      <p:sp>
        <p:nvSpPr>
          <p:cNvPr id="12"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8262D330-38B2-48B2-9E84-7FDB3996DEDB}"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4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5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solidFill>
                  <a:srgbClr val="FFFFFF"/>
                </a:solidFill>
                <a:latin typeface="Corbel" panose="020B0503020204020204" pitchFamily="34" charset="0"/>
              </a:rPr>
            </a:fld>
            <a:endParaRPr lang="el-GR" altLang="el-GR" dirty="0">
              <a:solidFill>
                <a:srgbClr val="FFFFFF"/>
              </a:solidFill>
              <a:latin typeface="Corbel" panose="020B0503020204020204" pitchFamily="34" charset="0"/>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a:t>Kλικ για επεξεργασία του τίτλου</a:t>
            </a:r>
            <a:endParaRPr lang="en-US"/>
          </a:p>
        </p:txBody>
      </p:sp>
      <p:sp>
        <p:nvSpPr>
          <p:cNvPr id="3" name="2 - Θέση περιεχομένου"/>
          <p:cNvSpPr>
            <a:spLocks noGrp="1"/>
          </p:cNvSpPr>
          <p:nvPr>
            <p:ph sz="half" idx="1" hasCustomPrompt="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3 - Θέση περιεχομένου"/>
          <p:cNvSpPr>
            <a:spLocks noGrp="1"/>
          </p:cNvSpPr>
          <p:nvPr>
            <p:ph sz="half" idx="2" hasCustomPrompt="1"/>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CC89A83B-4EFF-4E01-B117-058B7884AF14}"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a:t>Kλικ για επεξεργασία του τίτλου</a:t>
            </a:r>
            <a:endParaRPr lang="en-US"/>
          </a:p>
        </p:txBody>
      </p:sp>
      <p:sp>
        <p:nvSpPr>
          <p:cNvPr id="3" name="2 - Θέση κειμένου"/>
          <p:cNvSpPr>
            <a:spLocks noGrp="1"/>
          </p:cNvSpPr>
          <p:nvPr>
            <p:ph type="body" idx="1" hasCustomPrompt="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endParaRPr lang="el-GR"/>
          </a:p>
        </p:txBody>
      </p:sp>
      <p:sp>
        <p:nvSpPr>
          <p:cNvPr id="4" name="3 - Θέση περιεχομένου"/>
          <p:cNvSpPr>
            <a:spLocks noGrp="1"/>
          </p:cNvSpPr>
          <p:nvPr>
            <p:ph sz="half" idx="2" hasCustomPrompt="1"/>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5" name="4 - Θέση κειμένου"/>
          <p:cNvSpPr>
            <a:spLocks noGrp="1"/>
          </p:cNvSpPr>
          <p:nvPr>
            <p:ph type="body" sz="quarter" idx="3" hasCustomPrompt="1"/>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endParaRPr lang="el-GR"/>
          </a:p>
        </p:txBody>
      </p:sp>
      <p:sp>
        <p:nvSpPr>
          <p:cNvPr id="6" name="5 - Θέση περιεχομένου"/>
          <p:cNvSpPr>
            <a:spLocks noGrp="1"/>
          </p:cNvSpPr>
          <p:nvPr>
            <p:ph sz="quarter" idx="4" hasCustomPrompt="1"/>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CC89A83B-4EFF-4E01-B117-058B7884AF14}"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a:t>Kλικ για επεξεργασία του τίτλου</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CC89A83B-4EFF-4E01-B117-058B7884AF14}"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Κενή">
    <p:bg>
      <p:bgPr>
        <a:solidFill>
          <a:schemeClr val="bg1"/>
        </a:solidFill>
        <a:effectLst/>
      </p:bgPr>
    </p:bg>
    <p:spTree>
      <p:nvGrpSpPr>
        <p:cNvPr id="1" name=""/>
        <p:cNvGrpSpPr/>
        <p:nvPr/>
      </p:nvGrpSpPr>
      <p:grpSpPr>
        <a:xfrm>
          <a:off x="0" y="0"/>
          <a:ext cx="0" cy="0"/>
          <a:chOff x="0" y="0"/>
          <a:chExt cx="0" cy="0"/>
        </a:xfrm>
      </p:grpSpPr>
      <p:sp>
        <p:nvSpPr>
          <p:cNvPr id="9" name="1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23D0F3D4-058A-4A88-9A72-E96BB7688E17}"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1" name="2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2" name="3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latin typeface="Corbel" panose="020B0503020204020204" pitchFamily="34" charset="0"/>
              </a:rPr>
            </a:fld>
            <a:endParaRPr lang="el-GR" altLang="el-GR" dirty="0">
              <a:latin typeface="Corbel" panose="020B0503020204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bg>
      <p:bgPr>
        <a:solidFill>
          <a:schemeClr val="bg1"/>
        </a:solidFill>
        <a:effectLst/>
      </p:bgPr>
    </p:bg>
    <p:spTree>
      <p:nvGrpSpPr>
        <p:cNvPr id="1" name=""/>
        <p:cNvGrpSpPr/>
        <p:nvPr/>
      </p:nvGrpSpPr>
      <p:grpSpPr>
        <a:xfrm>
          <a:off x="0" y="0"/>
          <a:ext cx="0" cy="0"/>
          <a:chOff x="0" y="0"/>
          <a:chExt cx="0" cy="0"/>
        </a:xfrm>
      </p:grpSpPr>
      <p:sp>
        <p:nvSpPr>
          <p:cNvPr id="9" name="8 - Ορθογώνιο"/>
          <p:cNvSpPr/>
          <p:nvPr/>
        </p:nvSpPr>
        <p:spPr bwMode="invGray">
          <a:xfrm>
            <a:off x="2855913" y="0"/>
            <a:ext cx="46038"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2855913" y="0"/>
            <a:ext cx="46038"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167838" y="152400"/>
            <a:ext cx="2523744" cy="978408"/>
          </a:xfrm>
        </p:spPr>
        <p:txBody>
          <a:bodyPr lIns="73152" bIns="0" anchor="b">
            <a:sp3d prstMaterial="matte"/>
          </a:bodyPr>
          <a:lstStyle>
            <a:lvl1pPr algn="l">
              <a:defRPr sz="2000" b="0"/>
            </a:lvl1pPr>
          </a:lstStyle>
          <a:p>
            <a:r>
              <a:rPr lang="el-GR"/>
              <a:t>Kλικ για επεξεργασία του τίτλου</a:t>
            </a:r>
            <a:endParaRPr lang="en-US"/>
          </a:p>
        </p:txBody>
      </p:sp>
      <p:sp>
        <p:nvSpPr>
          <p:cNvPr id="3" name="2 - Θέση περιεχομένου"/>
          <p:cNvSpPr>
            <a:spLocks noGrp="1"/>
          </p:cNvSpPr>
          <p:nvPr>
            <p:ph idx="1" hasCustomPrompt="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endParaRPr lang="el-GR"/>
          </a:p>
          <a:p>
            <a:pPr lvl="1"/>
            <a:r>
              <a:rPr lang="el-GR"/>
              <a:t>Δεύτερου επιπέδου</a:t>
            </a:r>
            <a:endParaRPr lang="el-GR"/>
          </a:p>
          <a:p>
            <a:pPr lvl="2"/>
            <a:r>
              <a:rPr lang="el-GR"/>
              <a:t>Τρίτου επιπέδου</a:t>
            </a:r>
            <a:endParaRPr lang="el-GR"/>
          </a:p>
          <a:p>
            <a:pPr lvl="3"/>
            <a:r>
              <a:rPr lang="el-GR"/>
              <a:t>Τέταρτου επιπέδου</a:t>
            </a:r>
            <a:endParaRPr lang="el-GR"/>
          </a:p>
          <a:p>
            <a:pPr lvl="4"/>
            <a:r>
              <a:rPr lang="el-GR"/>
              <a:t>Πέμπτου επιπέδου</a:t>
            </a:r>
            <a:endParaRPr lang="en-US"/>
          </a:p>
        </p:txBody>
      </p:sp>
      <p:sp>
        <p:nvSpPr>
          <p:cNvPr id="4" name="3 - Θέση κειμένου"/>
          <p:cNvSpPr>
            <a:spLocks noGrp="1"/>
          </p:cNvSpPr>
          <p:nvPr>
            <p:ph type="body" sz="half" idx="2" hasCustomPrompt="1"/>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endParaRPr lang="el-GR"/>
          </a:p>
        </p:txBody>
      </p:sp>
      <p:sp>
        <p:nvSpPr>
          <p:cNvPr id="12" name="4 - Θέση ημερομηνίας"/>
          <p:cNvSpPr>
            <a:spLocks noGrp="1"/>
          </p:cNvSpPr>
          <p:nvPr>
            <p:ph type="dt" sz="half" idx="12"/>
          </p:nvPr>
        </p:nvSpPr>
        <p:spPr>
          <a:xfrm>
            <a:off x="457200" y="6477000"/>
            <a:ext cx="2133600" cy="274638"/>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29E34B2C-C988-44A4-A98C-F69F6B77BECC}"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5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14" name="6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latin typeface="Corbel" panose="020B0503020204020204" pitchFamily="34" charset="0"/>
              </a:rPr>
            </a:fld>
            <a:endParaRPr lang="el-GR" altLang="el-GR" dirty="0">
              <a:latin typeface="Corbel" panose="020B0503020204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bg>
      <p:bgPr>
        <a:solidFill>
          <a:schemeClr val="bg2"/>
        </a:solidFill>
        <a:effectLst/>
      </p:bgPr>
    </p:bg>
    <p:spTree>
      <p:nvGrpSpPr>
        <p:cNvPr id="1" name=""/>
        <p:cNvGrpSpPr/>
        <p:nvPr/>
      </p:nvGrpSpPr>
      <p:grpSpPr>
        <a:xfrm>
          <a:off x="0" y="0"/>
          <a:ext cx="0" cy="0"/>
          <a:chOff x="0" y="0"/>
          <a:chExt cx="0" cy="0"/>
        </a:xfrm>
      </p:grpSpPr>
      <p:sp>
        <p:nvSpPr>
          <p:cNvPr id="9" name="8 - Ορθογώνιο"/>
          <p:cNvSpPr/>
          <p:nvPr/>
        </p:nvSpPr>
        <p:spPr>
          <a:xfrm>
            <a:off x="2855913" y="0"/>
            <a:ext cx="46038"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10 - Ορθογώνιο"/>
          <p:cNvSpPr/>
          <p:nvPr/>
        </p:nvSpPr>
        <p:spPr bwMode="invGray">
          <a:xfrm>
            <a:off x="2855913" y="0"/>
            <a:ext cx="46038"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Τίτλος"/>
          <p:cNvSpPr>
            <a:spLocks noGrp="1"/>
          </p:cNvSpPr>
          <p:nvPr>
            <p:ph type="title" hasCustomPrompt="1"/>
          </p:nvPr>
        </p:nvSpPr>
        <p:spPr>
          <a:xfrm>
            <a:off x="164592" y="155448"/>
            <a:ext cx="2525150" cy="978408"/>
          </a:xfrm>
        </p:spPr>
        <p:txBody>
          <a:bodyPr lIns="73152" bIns="0" anchor="b">
            <a:sp3d prstMaterial="matte"/>
          </a:bodyPr>
          <a:lstStyle>
            <a:lvl1pPr algn="l">
              <a:defRPr sz="2000" b="0"/>
            </a:lvl1pPr>
          </a:lstStyle>
          <a:p>
            <a:r>
              <a:rPr lang="el-GR"/>
              <a:t>Kλικ για επεξεργασία του τίτλου</a:t>
            </a:r>
            <a:endParaRPr lang="en-US"/>
          </a:p>
        </p:txBody>
      </p:sp>
      <p:sp>
        <p:nvSpPr>
          <p:cNvPr id="3" name="2 - Θέση εικόνας"/>
          <p:cNvSpPr>
            <a:spLocks noGrp="1"/>
          </p:cNvSpPr>
          <p:nvPr>
            <p:ph type="pic" idx="1" hasCustomPrompt="1"/>
          </p:nvPr>
        </p:nvSpPr>
        <p:spPr>
          <a:xfrm>
            <a:off x="2903805" y="1484808"/>
            <a:ext cx="6247397" cy="5373192"/>
          </a:xfrm>
          <a:solidFill>
            <a:schemeClr val="bg2">
              <a:shade val="75000"/>
            </a:schemeClr>
          </a:solidFill>
        </p:spPr>
        <p:txBody>
          <a:bodyPr vert="horz" wrap="square" lIns="54864" tIns="9144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r>
              <a:rPr kumimoji="0" lang="el-GR" sz="3200" b="0" i="0" u="none" strike="noStrike" kern="1200" cap="none" spc="0" normalizeH="0" baseline="0" noProof="0" dirty="0">
                <a:ln>
                  <a:noFill/>
                </a:ln>
                <a:solidFill>
                  <a:schemeClr val="tx1"/>
                </a:solidFill>
                <a:effectLst/>
                <a:uLnTx/>
                <a:uFillTx/>
                <a:latin typeface="+mn-lt"/>
                <a:ea typeface="+mn-ea"/>
                <a:cs typeface="+mn-cs"/>
              </a:rPr>
              <a:t>Κάντε κλικ στο εικονίδιο για να προσθέσετε μια εικόνα</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3 - Θέση κειμένου"/>
          <p:cNvSpPr>
            <a:spLocks noGrp="1"/>
          </p:cNvSpPr>
          <p:nvPr>
            <p:ph type="body" sz="half" idx="2" hasCustomPrompt="1"/>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endParaRPr lang="el-GR"/>
          </a:p>
        </p:txBody>
      </p:sp>
      <p:sp>
        <p:nvSpPr>
          <p:cNvPr id="12" name="4 - Θέση ημερομηνίας"/>
          <p:cNvSpPr>
            <a:spLocks noGrp="1"/>
          </p:cNvSpPr>
          <p:nvPr>
            <p:ph type="dt" sz="half" idx="12"/>
          </p:nvPr>
        </p:nvSpPr>
        <p:spPr>
          <a:xfrm>
            <a:off x="165100" y="1169988"/>
            <a:ext cx="2522538" cy="201613"/>
          </a:xfrm>
          <a:prstGeom prst="rect">
            <a:avLst/>
          </a:prstGeom>
        </p:spPr>
        <p:txBody>
          <a:bodyPr vert="horz" lIns="109728" rIns="45720" bIns="0" rtlCol="0"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590B5741-D48D-4858-B124-AEEEFF4C4226}"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13" name="5 - Θέση υποσέλιδου"/>
          <p:cNvSpPr>
            <a:spLocks noGrp="1"/>
          </p:cNvSpPr>
          <p:nvPr>
            <p:ph type="ftr" sz="quarter" idx="3"/>
          </p:nvPr>
        </p:nvSpPr>
        <p:spPr>
          <a:xfrm>
            <a:off x="3035300" y="1169988"/>
            <a:ext cx="5194300" cy="201613"/>
          </a:xfrm>
          <a:prstGeom prst="rect">
            <a:avLst/>
          </a:prstGeom>
        </p:spPr>
        <p:txBody>
          <a:bodyPr vert="horz" lIns="45720" rIns="45720" bIns="0" rtlCol="0" anchor="b"/>
          <a:lstStyle>
            <a:lvl1pPr>
              <a:defRPr>
                <a:solidFill>
                  <a:schemeClr val="bg1">
                    <a:shade val="50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bg1">
                  <a:shade val="50000"/>
                </a:schemeClr>
              </a:solidFill>
              <a:effectLst/>
              <a:uLnTx/>
              <a:uFillTx/>
              <a:latin typeface="+mn-lt"/>
              <a:ea typeface="+mn-ea"/>
              <a:cs typeface="+mn-cs"/>
            </a:endParaRPr>
          </a:p>
        </p:txBody>
      </p:sp>
      <p:sp>
        <p:nvSpPr>
          <p:cNvPr id="14" name="6 - Θέση αριθμού διαφάνειας"/>
          <p:cNvSpPr>
            <a:spLocks noGrp="1"/>
          </p:cNvSpPr>
          <p:nvPr>
            <p:ph type="sldNum" sz="quarter" idx="4"/>
          </p:nvPr>
        </p:nvSpPr>
        <p:spPr>
          <a:xfrm>
            <a:off x="8339138" y="1169988"/>
            <a:ext cx="733425" cy="201613"/>
          </a:xfrm>
          <a:prstGeom prst="rect">
            <a:avLst/>
          </a:prstGeom>
        </p:spPr>
        <p:txBody>
          <a:bodyPr vert="horz" wrap="square" lIns="91440" tIns="45720" rIns="91440" bIns="0" numCol="1" anchor="b" anchorCtr="0" compatLnSpc="1"/>
          <a:lstStyle/>
          <a:p>
            <a:pPr algn="r" eaLnBrk="1" hangingPunct="1">
              <a:buNone/>
            </a:pPr>
            <a:fld id="{9A0DB2DC-4C9A-4742-B13C-FB6460FD3503}" type="slidenum">
              <a:rPr lang="el-GR" altLang="el-GR" dirty="0">
                <a:latin typeface="Corbel" panose="020B0503020204020204" pitchFamily="34" charset="0"/>
              </a:rPr>
            </a:fld>
            <a:endParaRPr lang="el-GR" altLang="el-GR" dirty="0">
              <a:latin typeface="Corbel" panose="020B0503020204020204"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9 - Ορθογώνιο"/>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7" name="6 - Ορθογώνιο"/>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Θέση τίτλου"/>
          <p:cNvSpPr>
            <a:spLocks noGrp="1"/>
          </p:cNvSpPr>
          <p:nvPr>
            <p:ph type="title"/>
          </p:nvPr>
        </p:nvSpPr>
        <p:spPr>
          <a:xfrm>
            <a:off x="457200" y="152400"/>
            <a:ext cx="8229600" cy="1250950"/>
          </a:xfrm>
          <a:prstGeom prst="rect">
            <a:avLst/>
          </a:prstGeom>
        </p:spPr>
        <p:txBody>
          <a:bodyPr vert="horz" lIns="91440" rIns="45720" rtlCol="0" anchor="ctr">
            <a:scene3d>
              <a:camera prst="orthographicFront"/>
              <a:lightRig rig="threePt" dir="t">
                <a:rot lat="0" lon="0" rev="4800000"/>
              </a:lightRig>
            </a:scene3d>
            <a:sp3d prstMaterial="matte">
              <a:bevelT w="50800" h="10160"/>
            </a:sp3d>
          </a:bodyPr>
          <a:lstStyle/>
          <a:p>
            <a:pPr lvl="0"/>
            <a:r>
              <a:rPr dirty="0"/>
              <a:t>Kλικ για επεξεργασία του τίτλου</a:t>
            </a:r>
            <a:endParaRPr lang="en-US" altLang="x-none" dirty="0"/>
          </a:p>
        </p:txBody>
      </p:sp>
      <p:sp>
        <p:nvSpPr>
          <p:cNvPr id="1029" name="2 - Θέση κειμένου"/>
          <p:cNvSpPr>
            <a:spLocks noGrp="1"/>
          </p:cNvSpPr>
          <p:nvPr>
            <p:ph type="body" idx="1"/>
          </p:nvPr>
        </p:nvSpPr>
        <p:spPr>
          <a:xfrm>
            <a:off x="457200" y="1774825"/>
            <a:ext cx="8229600" cy="4625975"/>
          </a:xfrm>
          <a:prstGeom prst="rect">
            <a:avLst/>
          </a:prstGeom>
          <a:noFill/>
          <a:ln w="9525">
            <a:noFill/>
          </a:ln>
        </p:spPr>
        <p:txBody>
          <a:bodyPr lIns="54864" tIns="91440"/>
          <a:lstStyle/>
          <a:p>
            <a:pPr lvl="0"/>
            <a:r>
              <a:rPr lang="el-GR" altLang="el-GR" dirty="0"/>
              <a:t>Kλικ για επεξεργασία των στυλ του υποδείγματος</a:t>
            </a:r>
            <a:endParaRPr lang="el-GR" altLang="el-GR" dirty="0"/>
          </a:p>
          <a:p>
            <a:pPr lvl="1"/>
            <a:r>
              <a:rPr lang="el-GR" altLang="el-GR" dirty="0"/>
              <a:t>Δεύτερου επιπέδου</a:t>
            </a:r>
            <a:endParaRPr lang="el-GR" altLang="el-GR" dirty="0"/>
          </a:p>
          <a:p>
            <a:pPr lvl="2"/>
            <a:r>
              <a:rPr lang="el-GR" altLang="el-GR" dirty="0"/>
              <a:t>Τρίτου επιπέδου</a:t>
            </a:r>
            <a:endParaRPr lang="el-GR" altLang="el-GR" dirty="0"/>
          </a:p>
          <a:p>
            <a:pPr lvl="3"/>
            <a:r>
              <a:rPr lang="el-GR" altLang="el-GR" dirty="0"/>
              <a:t>Τέταρτου επιπέδου</a:t>
            </a:r>
            <a:endParaRPr lang="el-GR" altLang="el-GR" dirty="0"/>
          </a:p>
          <a:p>
            <a:pPr lvl="4"/>
            <a:r>
              <a:rPr lang="el-GR" altLang="el-GR" dirty="0"/>
              <a:t>Πέμπτου επιπέδου</a:t>
            </a:r>
            <a:endParaRPr lang="en-US" altLang="el-GR" dirty="0"/>
          </a:p>
        </p:txBody>
      </p:sp>
      <p:sp>
        <p:nvSpPr>
          <p:cNvPr id="4"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CC89A83B-4EFF-4E01-B117-058B7884AF14}"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5" name="4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6" name="5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lvl1pPr algn="r">
              <a:defRPr sz="1200">
                <a:solidFill>
                  <a:srgbClr val="3F3F3F"/>
                </a:solidFill>
                <a:latin typeface="Corbel" panose="020B0503020204020204" pitchFamily="34" charset="0"/>
              </a:defRPr>
            </a:lvl1p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spcBef>
          <a:spcPct val="0"/>
        </a:spcBef>
        <a:spcAft>
          <a:spcPct val="0"/>
        </a:spcAft>
        <a:defRPr sz="4500" b="1" kern="1200">
          <a:solidFill>
            <a:srgbClr val="66AF6C"/>
          </a:solidFill>
          <a:latin typeface="+mj-lt"/>
          <a:ea typeface="+mj-ea"/>
          <a:cs typeface="+mj-cs"/>
        </a:defRPr>
      </a:lvl1pPr>
      <a:lvl2pPr algn="l" rtl="0" eaLnBrk="0" fontAlgn="base" hangingPunct="0">
        <a:spcBef>
          <a:spcPct val="0"/>
        </a:spcBef>
        <a:spcAft>
          <a:spcPct val="0"/>
        </a:spcAft>
        <a:defRPr sz="4500" b="1">
          <a:solidFill>
            <a:srgbClr val="66AF6C"/>
          </a:solidFill>
          <a:latin typeface="Corbel" panose="020B0503020204020204" pitchFamily="34" charset="0"/>
        </a:defRPr>
      </a:lvl2pPr>
      <a:lvl3pPr algn="l" rtl="0" eaLnBrk="0" fontAlgn="base" hangingPunct="0">
        <a:spcBef>
          <a:spcPct val="0"/>
        </a:spcBef>
        <a:spcAft>
          <a:spcPct val="0"/>
        </a:spcAft>
        <a:defRPr sz="4500" b="1">
          <a:solidFill>
            <a:srgbClr val="66AF6C"/>
          </a:solidFill>
          <a:latin typeface="Corbel" panose="020B0503020204020204" pitchFamily="34" charset="0"/>
        </a:defRPr>
      </a:lvl3pPr>
      <a:lvl4pPr algn="l" rtl="0" eaLnBrk="0" fontAlgn="base" hangingPunct="0">
        <a:spcBef>
          <a:spcPct val="0"/>
        </a:spcBef>
        <a:spcAft>
          <a:spcPct val="0"/>
        </a:spcAft>
        <a:defRPr sz="4500" b="1">
          <a:solidFill>
            <a:srgbClr val="66AF6C"/>
          </a:solidFill>
          <a:latin typeface="Corbel" panose="020B0503020204020204" pitchFamily="34" charset="0"/>
        </a:defRPr>
      </a:lvl4pPr>
      <a:lvl5pPr algn="l" rtl="0" eaLnBrk="0" fontAlgn="base" hangingPunct="0">
        <a:spcBef>
          <a:spcPct val="0"/>
        </a:spcBef>
        <a:spcAft>
          <a:spcPct val="0"/>
        </a:spcAft>
        <a:defRPr sz="4500" b="1">
          <a:solidFill>
            <a:srgbClr val="66AF6C"/>
          </a:solidFill>
          <a:latin typeface="Corbel" panose="020B0503020204020204" pitchFamily="34" charset="0"/>
        </a:defRPr>
      </a:lvl5pPr>
      <a:lvl6pPr marL="457200" algn="l" rtl="0" fontAlgn="base">
        <a:spcBef>
          <a:spcPct val="0"/>
        </a:spcBef>
        <a:spcAft>
          <a:spcPct val="0"/>
        </a:spcAft>
        <a:defRPr sz="4500" b="1">
          <a:solidFill>
            <a:srgbClr val="66AF6C"/>
          </a:solidFill>
          <a:latin typeface="Corbel" panose="020B0503020204020204" pitchFamily="34" charset="0"/>
        </a:defRPr>
      </a:lvl6pPr>
      <a:lvl7pPr marL="914400" algn="l" rtl="0" fontAlgn="base">
        <a:spcBef>
          <a:spcPct val="0"/>
        </a:spcBef>
        <a:spcAft>
          <a:spcPct val="0"/>
        </a:spcAft>
        <a:defRPr sz="4500" b="1">
          <a:solidFill>
            <a:srgbClr val="66AF6C"/>
          </a:solidFill>
          <a:latin typeface="Corbel" panose="020B0503020204020204" pitchFamily="34" charset="0"/>
        </a:defRPr>
      </a:lvl7pPr>
      <a:lvl8pPr marL="1371600" algn="l" rtl="0" fontAlgn="base">
        <a:spcBef>
          <a:spcPct val="0"/>
        </a:spcBef>
        <a:spcAft>
          <a:spcPct val="0"/>
        </a:spcAft>
        <a:defRPr sz="4500" b="1">
          <a:solidFill>
            <a:srgbClr val="66AF6C"/>
          </a:solidFill>
          <a:latin typeface="Corbel" panose="020B0503020204020204" pitchFamily="34" charset="0"/>
        </a:defRPr>
      </a:lvl8pPr>
      <a:lvl9pPr marL="1828800" algn="l" rtl="0" fontAlgn="base">
        <a:spcBef>
          <a:spcPct val="0"/>
        </a:spcBef>
        <a:spcAft>
          <a:spcPct val="0"/>
        </a:spcAft>
        <a:defRPr sz="4500" b="1">
          <a:solidFill>
            <a:srgbClr val="66AF6C"/>
          </a:solidFill>
          <a:latin typeface="Corbel" panose="020B0503020204020204" pitchFamily="34" charset="0"/>
        </a:defRPr>
      </a:lvl9pPr>
    </p:titleStyle>
    <p:bodyStyle>
      <a:lvl1pPr marL="438150" indent="-319405"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680" indent="-228600" algn="l" rtl="0" eaLnBrk="0" fontAlgn="base" hangingPunct="0">
        <a:spcBef>
          <a:spcPct val="20000"/>
        </a:spcBef>
        <a:spcAft>
          <a:spcPct val="0"/>
        </a:spcAft>
        <a:buClr>
          <a:srgbClr val="A8CDD7"/>
        </a:buClr>
        <a:buFont typeface="Arial" panose="020B0604020202020204" pitchFamily="34" charset="0"/>
        <a:buChar char="▪"/>
        <a:defRPr sz="2400" kern="1200">
          <a:solidFill>
            <a:schemeClr val="tx1"/>
          </a:solidFill>
          <a:latin typeface="+mn-lt"/>
          <a:ea typeface="+mn-ea"/>
          <a:cs typeface="+mn-cs"/>
        </a:defRPr>
      </a:lvl3pPr>
      <a:lvl4pPr marL="1216025" indent="-182880" algn="l" rtl="0" eaLnBrk="0" fontAlgn="base" hangingPunct="0">
        <a:spcBef>
          <a:spcPct val="20000"/>
        </a:spcBef>
        <a:spcAft>
          <a:spcPct val="0"/>
        </a:spcAft>
        <a:buClr>
          <a:srgbClr val="C0BEAF"/>
        </a:buClr>
        <a:buFont typeface="Arial" panose="020B0604020202020204" pitchFamily="34" charset="0"/>
        <a:buChar char="▪"/>
        <a:defRPr sz="2000" kern="1200">
          <a:solidFill>
            <a:schemeClr val="tx1"/>
          </a:solidFill>
          <a:latin typeface="+mn-lt"/>
          <a:ea typeface="+mn-ea"/>
          <a:cs typeface="+mn-cs"/>
        </a:defRPr>
      </a:lvl4pPr>
      <a:lvl5pPr marL="1425575" indent="-182880" algn="l" rtl="0" eaLnBrk="0" fontAlgn="base" hangingPunct="0">
        <a:spcBef>
          <a:spcPct val="20000"/>
        </a:spcBef>
        <a:spcAft>
          <a:spcPct val="0"/>
        </a:spcAft>
        <a:buClr>
          <a:srgbClr val="CEC597"/>
        </a:buClr>
        <a:buFont typeface="Wingdings 3" panose="05040102010807070707" pitchFamily="18" charset="2"/>
        <a:buChar char=""/>
        <a:defRPr lang="en-US" sz="2000" kern="1200">
          <a:solidFill>
            <a:schemeClr val="tx1"/>
          </a:solidFill>
          <a:latin typeface="+mn-lt"/>
          <a:ea typeface="+mn-ea"/>
          <a:cs typeface="+mn-cs"/>
        </a:defRPr>
      </a:lvl5pPr>
      <a:lvl6pPr marL="1627505" indent="-182880" algn="l" rtl="0" eaLnBrk="1" latinLnBrk="0" hangingPunct="1">
        <a:spcBef>
          <a:spcPct val="20000"/>
        </a:spcBef>
        <a:buClr>
          <a:schemeClr val="accent6"/>
        </a:buClr>
        <a:buSzPct val="100000"/>
        <a:buFont typeface="Wingdings 2" panose="05020102010507070707"/>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panose="05020102010507070707"/>
        <a:buChar char=""/>
        <a:defRPr kumimoji="0" sz="1800" kern="1200">
          <a:solidFill>
            <a:schemeClr val="tx1"/>
          </a:solidFill>
          <a:latin typeface="+mn-lt"/>
          <a:ea typeface="+mn-ea"/>
          <a:cs typeface="+mn-cs"/>
        </a:defRPr>
      </a:lvl7pPr>
      <a:lvl8pPr marL="2030095" indent="-182880" algn="l" rtl="0" eaLnBrk="1" latinLnBrk="0" hangingPunct="1">
        <a:spcBef>
          <a:spcPct val="20000"/>
        </a:spcBef>
        <a:buClr>
          <a:schemeClr val="accent2"/>
        </a:buClr>
        <a:buFont typeface="Wingdings 2" panose="05020102010507070707" pitchFamily="18" charset="2"/>
        <a:buChar char=""/>
        <a:defRPr kumimoji="0" sz="1800" kern="1200">
          <a:solidFill>
            <a:schemeClr val="tx1"/>
          </a:solidFill>
          <a:latin typeface="+mn-lt"/>
          <a:ea typeface="+mn-ea"/>
          <a:cs typeface="+mn-cs"/>
        </a:defRPr>
      </a:lvl8pPr>
      <a:lvl9pPr marL="2231390" indent="-182880" algn="l" rtl="0" eaLnBrk="1" latinLnBrk="0" hangingPunct="1">
        <a:spcBef>
          <a:spcPct val="20000"/>
        </a:spcBef>
        <a:buClr>
          <a:schemeClr val="accent3"/>
        </a:buClr>
        <a:buFont typeface="Wingdings 2" panose="05020102010507070707"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9 - Ορθογώνιο"/>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7" name="6 - Ορθογώνιο"/>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2" name="1 - Θέση τίτλου"/>
          <p:cNvSpPr>
            <a:spLocks noGrp="1"/>
          </p:cNvSpPr>
          <p:nvPr>
            <p:ph type="title"/>
          </p:nvPr>
        </p:nvSpPr>
        <p:spPr>
          <a:xfrm>
            <a:off x="457200" y="152400"/>
            <a:ext cx="8229600" cy="1250950"/>
          </a:xfrm>
          <a:prstGeom prst="rect">
            <a:avLst/>
          </a:prstGeom>
        </p:spPr>
        <p:txBody>
          <a:bodyPr vert="horz" lIns="91440" rIns="45720" rtlCol="0" anchor="ctr">
            <a:scene3d>
              <a:camera prst="orthographicFront"/>
              <a:lightRig rig="threePt" dir="t">
                <a:rot lat="0" lon="0" rev="4800000"/>
              </a:lightRig>
            </a:scene3d>
            <a:sp3d prstMaterial="matte">
              <a:bevelT w="50800" h="10160"/>
            </a:sp3d>
          </a:bodyPr>
          <a:lstStyle/>
          <a:p>
            <a:pPr lvl="0"/>
            <a:r>
              <a:rPr dirty="0"/>
              <a:t>Kλικ για επεξεργασία του τίτλου</a:t>
            </a:r>
            <a:endParaRPr lang="en-US" altLang="x-none" dirty="0"/>
          </a:p>
        </p:txBody>
      </p:sp>
      <p:sp>
        <p:nvSpPr>
          <p:cNvPr id="2053" name="2 - Θέση κειμένου"/>
          <p:cNvSpPr>
            <a:spLocks noGrp="1"/>
          </p:cNvSpPr>
          <p:nvPr>
            <p:ph type="body" idx="1"/>
          </p:nvPr>
        </p:nvSpPr>
        <p:spPr>
          <a:xfrm>
            <a:off x="457200" y="1774825"/>
            <a:ext cx="8229600" cy="4625975"/>
          </a:xfrm>
          <a:prstGeom prst="rect">
            <a:avLst/>
          </a:prstGeom>
          <a:noFill/>
          <a:ln w="9525">
            <a:noFill/>
          </a:ln>
        </p:spPr>
        <p:txBody>
          <a:bodyPr lIns="54864" tIns="91440"/>
          <a:lstStyle/>
          <a:p>
            <a:pPr lvl="0"/>
            <a:r>
              <a:rPr lang="el-GR" altLang="el-GR" dirty="0"/>
              <a:t>Kλικ για επεξεργασία των στυλ του υποδείγματος</a:t>
            </a:r>
            <a:endParaRPr lang="el-GR" altLang="el-GR" dirty="0"/>
          </a:p>
          <a:p>
            <a:pPr lvl="1"/>
            <a:r>
              <a:rPr lang="el-GR" altLang="el-GR" dirty="0"/>
              <a:t>Δεύτερου επιπέδου</a:t>
            </a:r>
            <a:endParaRPr lang="el-GR" altLang="el-GR" dirty="0"/>
          </a:p>
          <a:p>
            <a:pPr lvl="2"/>
            <a:r>
              <a:rPr lang="el-GR" altLang="el-GR" dirty="0"/>
              <a:t>Τρίτου επιπέδου</a:t>
            </a:r>
            <a:endParaRPr lang="el-GR" altLang="el-GR" dirty="0"/>
          </a:p>
          <a:p>
            <a:pPr lvl="3"/>
            <a:r>
              <a:rPr lang="el-GR" altLang="el-GR" dirty="0"/>
              <a:t>Τέταρτου επιπέδου</a:t>
            </a:r>
            <a:endParaRPr lang="el-GR" altLang="el-GR" dirty="0"/>
          </a:p>
          <a:p>
            <a:pPr lvl="4"/>
            <a:r>
              <a:rPr lang="el-GR" altLang="el-GR" dirty="0"/>
              <a:t>Πέμπτου επιπέδου</a:t>
            </a:r>
            <a:endParaRPr lang="en-US" altLang="el-GR" dirty="0"/>
          </a:p>
        </p:txBody>
      </p:sp>
      <p:sp>
        <p:nvSpPr>
          <p:cNvPr id="4" name="3 - Θέση ημερομηνίας"/>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18ECCBAB-EB1D-43A2-B938-DF177AC8EB5E}" type="datetimeFigureOut">
              <a:rPr kumimoji="0" lang="el-GR" sz="1200" b="0" i="0" u="none" strike="noStrike" kern="1200" cap="none" spc="0" normalizeH="0" baseline="0" noProof="0">
                <a:ln>
                  <a:noFill/>
                </a:ln>
                <a:solidFill>
                  <a:schemeClr val="tx1">
                    <a:tint val="95000"/>
                  </a:schemeClr>
                </a:solidFill>
                <a:effectLst/>
                <a:uLnTx/>
                <a:uFillTx/>
                <a:latin typeface="+mn-lt"/>
                <a:ea typeface="+mn-ea"/>
                <a:cs typeface="+mn-cs"/>
              </a:rPr>
            </a:fld>
            <a:endParaRPr kumimoji="0" lang="el-GR" sz="1200" b="0" i="0" u="none" strike="noStrike" kern="1200" cap="none" spc="0" normalizeH="0" baseline="0" noProof="0" dirty="0">
              <a:ln>
                <a:noFill/>
              </a:ln>
              <a:solidFill>
                <a:schemeClr val="tx1">
                  <a:tint val="95000"/>
                </a:schemeClr>
              </a:solidFill>
              <a:effectLst/>
              <a:uLnTx/>
              <a:uFillTx/>
              <a:latin typeface="+mn-lt"/>
              <a:ea typeface="+mn-ea"/>
              <a:cs typeface="+mn-cs"/>
            </a:endParaRPr>
          </a:p>
        </p:txBody>
      </p:sp>
      <p:sp>
        <p:nvSpPr>
          <p:cNvPr id="5" name="4 - Θέση υποσέλιδου"/>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el-GR" sz="1200" b="0" i="0" u="none" strike="noStrike" kern="1200" cap="none" spc="0" normalizeH="0" baseline="0" noProof="0">
              <a:ln>
                <a:noFill/>
              </a:ln>
              <a:solidFill>
                <a:schemeClr val="tx1">
                  <a:tint val="95000"/>
                </a:schemeClr>
              </a:solidFill>
              <a:effectLst/>
              <a:uLnTx/>
              <a:uFillTx/>
              <a:latin typeface="+mn-lt"/>
              <a:ea typeface="+mn-ea"/>
              <a:cs typeface="+mn-cs"/>
            </a:endParaRPr>
          </a:p>
        </p:txBody>
      </p:sp>
      <p:sp>
        <p:nvSpPr>
          <p:cNvPr id="6" name="5 - Θέση αριθμού διαφάνειας"/>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lstStyle>
            <a:lvl1pPr algn="r">
              <a:defRPr sz="1200">
                <a:solidFill>
                  <a:srgbClr val="3F3F3F"/>
                </a:solidFill>
                <a:latin typeface="Corbel" panose="020B0503020204020204" pitchFamily="34" charset="0"/>
              </a:defRPr>
            </a:lvl1pPr>
          </a:lstStyle>
          <a:p>
            <a:pPr lvl="0" eaLnBrk="1" hangingPunct="1">
              <a:buNone/>
            </a:pPr>
            <a:fld id="{9A0DB2DC-4C9A-4742-B13C-FB6460FD3503}" type="slidenum">
              <a:rPr lang="el-GR" altLang="el-GR" dirty="0"/>
            </a:fld>
            <a:endParaRPr lang="el-GR" altLang="el-GR"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0" fontAlgn="base" hangingPunct="0">
        <a:spcBef>
          <a:spcPct val="0"/>
        </a:spcBef>
        <a:spcAft>
          <a:spcPct val="0"/>
        </a:spcAft>
        <a:defRPr sz="4500" b="1" kern="1200">
          <a:solidFill>
            <a:srgbClr val="66AF6C"/>
          </a:solidFill>
          <a:latin typeface="+mj-lt"/>
          <a:ea typeface="+mj-ea"/>
          <a:cs typeface="+mj-cs"/>
        </a:defRPr>
      </a:lvl1pPr>
      <a:lvl2pPr algn="l" rtl="0" eaLnBrk="0" fontAlgn="base" hangingPunct="0">
        <a:spcBef>
          <a:spcPct val="0"/>
        </a:spcBef>
        <a:spcAft>
          <a:spcPct val="0"/>
        </a:spcAft>
        <a:defRPr sz="4500" b="1">
          <a:solidFill>
            <a:srgbClr val="66AF6C"/>
          </a:solidFill>
          <a:latin typeface="Corbel" panose="020B0503020204020204" pitchFamily="34" charset="0"/>
        </a:defRPr>
      </a:lvl2pPr>
      <a:lvl3pPr algn="l" rtl="0" eaLnBrk="0" fontAlgn="base" hangingPunct="0">
        <a:spcBef>
          <a:spcPct val="0"/>
        </a:spcBef>
        <a:spcAft>
          <a:spcPct val="0"/>
        </a:spcAft>
        <a:defRPr sz="4500" b="1">
          <a:solidFill>
            <a:srgbClr val="66AF6C"/>
          </a:solidFill>
          <a:latin typeface="Corbel" panose="020B0503020204020204" pitchFamily="34" charset="0"/>
        </a:defRPr>
      </a:lvl3pPr>
      <a:lvl4pPr algn="l" rtl="0" eaLnBrk="0" fontAlgn="base" hangingPunct="0">
        <a:spcBef>
          <a:spcPct val="0"/>
        </a:spcBef>
        <a:spcAft>
          <a:spcPct val="0"/>
        </a:spcAft>
        <a:defRPr sz="4500" b="1">
          <a:solidFill>
            <a:srgbClr val="66AF6C"/>
          </a:solidFill>
          <a:latin typeface="Corbel" panose="020B0503020204020204" pitchFamily="34" charset="0"/>
        </a:defRPr>
      </a:lvl4pPr>
      <a:lvl5pPr algn="l" rtl="0" eaLnBrk="0" fontAlgn="base" hangingPunct="0">
        <a:spcBef>
          <a:spcPct val="0"/>
        </a:spcBef>
        <a:spcAft>
          <a:spcPct val="0"/>
        </a:spcAft>
        <a:defRPr sz="4500" b="1">
          <a:solidFill>
            <a:srgbClr val="66AF6C"/>
          </a:solidFill>
          <a:latin typeface="Corbel" panose="020B0503020204020204" pitchFamily="34" charset="0"/>
        </a:defRPr>
      </a:lvl5pPr>
      <a:lvl6pPr marL="457200" algn="l" rtl="0" fontAlgn="base">
        <a:spcBef>
          <a:spcPct val="0"/>
        </a:spcBef>
        <a:spcAft>
          <a:spcPct val="0"/>
        </a:spcAft>
        <a:defRPr sz="4500" b="1">
          <a:solidFill>
            <a:srgbClr val="66AF6C"/>
          </a:solidFill>
          <a:latin typeface="Corbel" panose="020B0503020204020204" pitchFamily="34" charset="0"/>
        </a:defRPr>
      </a:lvl6pPr>
      <a:lvl7pPr marL="914400" algn="l" rtl="0" fontAlgn="base">
        <a:spcBef>
          <a:spcPct val="0"/>
        </a:spcBef>
        <a:spcAft>
          <a:spcPct val="0"/>
        </a:spcAft>
        <a:defRPr sz="4500" b="1">
          <a:solidFill>
            <a:srgbClr val="66AF6C"/>
          </a:solidFill>
          <a:latin typeface="Corbel" panose="020B0503020204020204" pitchFamily="34" charset="0"/>
        </a:defRPr>
      </a:lvl7pPr>
      <a:lvl8pPr marL="1371600" algn="l" rtl="0" fontAlgn="base">
        <a:spcBef>
          <a:spcPct val="0"/>
        </a:spcBef>
        <a:spcAft>
          <a:spcPct val="0"/>
        </a:spcAft>
        <a:defRPr sz="4500" b="1">
          <a:solidFill>
            <a:srgbClr val="66AF6C"/>
          </a:solidFill>
          <a:latin typeface="Corbel" panose="020B0503020204020204" pitchFamily="34" charset="0"/>
        </a:defRPr>
      </a:lvl8pPr>
      <a:lvl9pPr marL="1828800" algn="l" rtl="0" fontAlgn="base">
        <a:spcBef>
          <a:spcPct val="0"/>
        </a:spcBef>
        <a:spcAft>
          <a:spcPct val="0"/>
        </a:spcAft>
        <a:defRPr sz="4500" b="1">
          <a:solidFill>
            <a:srgbClr val="66AF6C"/>
          </a:solidFill>
          <a:latin typeface="Corbel" panose="020B0503020204020204" pitchFamily="34" charset="0"/>
        </a:defRPr>
      </a:lvl9pPr>
    </p:titleStyle>
    <p:bodyStyle>
      <a:lvl1pPr marL="438150" indent="-319405"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680" indent="-228600" algn="l" rtl="0" eaLnBrk="0" fontAlgn="base" hangingPunct="0">
        <a:spcBef>
          <a:spcPct val="20000"/>
        </a:spcBef>
        <a:spcAft>
          <a:spcPct val="0"/>
        </a:spcAft>
        <a:buClr>
          <a:srgbClr val="A8CDD7"/>
        </a:buClr>
        <a:buFont typeface="Arial" panose="020B0604020202020204" pitchFamily="34" charset="0"/>
        <a:buChar char="▪"/>
        <a:defRPr sz="2400" kern="1200">
          <a:solidFill>
            <a:schemeClr val="tx1"/>
          </a:solidFill>
          <a:latin typeface="+mn-lt"/>
          <a:ea typeface="+mn-ea"/>
          <a:cs typeface="+mn-cs"/>
        </a:defRPr>
      </a:lvl3pPr>
      <a:lvl4pPr marL="1216025" indent="-182880" algn="l" rtl="0" eaLnBrk="0" fontAlgn="base" hangingPunct="0">
        <a:spcBef>
          <a:spcPct val="20000"/>
        </a:spcBef>
        <a:spcAft>
          <a:spcPct val="0"/>
        </a:spcAft>
        <a:buClr>
          <a:srgbClr val="C0BEAF"/>
        </a:buClr>
        <a:buFont typeface="Arial" panose="020B0604020202020204" pitchFamily="34" charset="0"/>
        <a:buChar char="▪"/>
        <a:defRPr sz="2000" kern="1200">
          <a:solidFill>
            <a:schemeClr val="tx1"/>
          </a:solidFill>
          <a:latin typeface="+mn-lt"/>
          <a:ea typeface="+mn-ea"/>
          <a:cs typeface="+mn-cs"/>
        </a:defRPr>
      </a:lvl4pPr>
      <a:lvl5pPr marL="1425575" indent="-182880" algn="l" rtl="0" eaLnBrk="0" fontAlgn="base" hangingPunct="0">
        <a:spcBef>
          <a:spcPct val="20000"/>
        </a:spcBef>
        <a:spcAft>
          <a:spcPct val="0"/>
        </a:spcAft>
        <a:buClr>
          <a:srgbClr val="CEC597"/>
        </a:buClr>
        <a:buFont typeface="Wingdings 3" panose="05040102010807070707" pitchFamily="18" charset="2"/>
        <a:buChar char=""/>
        <a:defRPr lang="en-US" sz="2000" kern="1200">
          <a:solidFill>
            <a:schemeClr val="tx1"/>
          </a:solidFill>
          <a:latin typeface="+mn-lt"/>
          <a:ea typeface="+mn-ea"/>
          <a:cs typeface="+mn-cs"/>
        </a:defRPr>
      </a:lvl5pPr>
      <a:lvl6pPr marL="1627505" indent="-182880" algn="l" rtl="0" eaLnBrk="1" latinLnBrk="0" hangingPunct="1">
        <a:spcBef>
          <a:spcPct val="20000"/>
        </a:spcBef>
        <a:buClr>
          <a:schemeClr val="accent6"/>
        </a:buClr>
        <a:buSzPct val="100000"/>
        <a:buFont typeface="Wingdings 2" panose="05020102010507070707"/>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panose="05020102010507070707"/>
        <a:buChar char=""/>
        <a:defRPr kumimoji="0" sz="1800" kern="1200">
          <a:solidFill>
            <a:schemeClr val="tx1"/>
          </a:solidFill>
          <a:latin typeface="+mn-lt"/>
          <a:ea typeface="+mn-ea"/>
          <a:cs typeface="+mn-cs"/>
        </a:defRPr>
      </a:lvl7pPr>
      <a:lvl8pPr marL="2030095" indent="-182880" algn="l" rtl="0" eaLnBrk="1" latinLnBrk="0" hangingPunct="1">
        <a:spcBef>
          <a:spcPct val="20000"/>
        </a:spcBef>
        <a:buClr>
          <a:schemeClr val="accent2"/>
        </a:buClr>
        <a:buFont typeface="Wingdings 2" panose="05020102010507070707" pitchFamily="18" charset="2"/>
        <a:buChar char=""/>
        <a:defRPr kumimoji="0" sz="1800" kern="1200">
          <a:solidFill>
            <a:schemeClr val="tx1"/>
          </a:solidFill>
          <a:latin typeface="+mn-lt"/>
          <a:ea typeface="+mn-ea"/>
          <a:cs typeface="+mn-cs"/>
        </a:defRPr>
      </a:lvl8pPr>
      <a:lvl9pPr marL="2231390" indent="-182880" algn="l" rtl="0" eaLnBrk="1" latinLnBrk="0" hangingPunct="1">
        <a:spcBef>
          <a:spcPct val="20000"/>
        </a:spcBef>
        <a:buClr>
          <a:schemeClr val="accent3"/>
        </a:buClr>
        <a:buFont typeface="Wingdings 2" panose="05020102010507070707"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3.xml"/><Relationship Id="rId2" Type="http://schemas.openxmlformats.org/officeDocument/2006/relationships/image" Target="../media/image3.emf"/><Relationship Id="rId1"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3568" y="1628800"/>
            <a:ext cx="8077200" cy="1673352"/>
          </a:xfrm>
          <a:noFill/>
          <a:ln>
            <a:noFill/>
          </a:ln>
          <a:effectLst/>
          <a:sp3d prstMaterial="plastic"/>
        </p:spPr>
        <p:txBody>
          <a:bodyPr vert="horz" lIns="91440" tIns="0" rIns="45720" bIns="0" rtlCol="0" anchor="t">
            <a:normAutofit fontScale="90000"/>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47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Κειμενογλωσσολογία</a:t>
            </a:r>
            <a:br>
              <a:rPr kumimoji="0" lang="el-GR" sz="47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n-US" sz="2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9</a:t>
            </a:r>
            <a:r>
              <a:rPr kumimoji="0" lang="el-GR" sz="2200" b="1" i="0" u="none" strike="noStrike" kern="1200" cap="none" spc="0" normalizeH="0" baseline="3000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ο</a:t>
            </a:r>
            <a:r>
              <a:rPr kumimoji="0" lang="el-GR" sz="2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μάθημα </a:t>
            </a:r>
            <a:br>
              <a:rPr kumimoji="0" lang="el-GR" sz="47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endParaRPr kumimoji="0" lang="el-GR" sz="47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Επιτονισμός και </a:t>
            </a:r>
            <a:r>
              <a:rPr kumimoji="0" lang="el-GR" sz="32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πληροφορητικότητα</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bwMode="auto">
          <a:xfrm>
            <a:off x="0" y="1412875"/>
            <a:ext cx="9144000" cy="5445125"/>
          </a:xfrm>
          <a:effectLst/>
          <a:scene3d>
            <a:camera prst="orthographicFront"/>
            <a:lightRig rig="balanced" dir="t"/>
          </a:scene3d>
          <a:sp3d prstMaterial="plastic"/>
        </p:spPr>
        <p:txBody>
          <a:bodyPr vert="horz" wrap="square" lIns="54864" tIns="91440" rIns="91440" bIns="45720" numCol="1" rtlCol="0" anchor="t" anchorCtr="0" compatLnSpc="1">
            <a:normAutofit fontScale="77500" lnSpcReduction="20000"/>
          </a:bodyPr>
          <a:lstStyle/>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a:buChar char=""/>
              <a:defRPr/>
            </a:pP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Στον </a:t>
            </a:r>
            <a:r>
              <a:rPr kumimoji="0" lang="el-GR" sz="2600" b="0"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προφορικό λόγο </a:t>
            </a:r>
            <a:r>
              <a:rPr kumimoji="0" lang="el-GR" sz="2600" b="1" i="1"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οι εναλλαγές στον επιτονισμό </a:t>
            </a: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χρησιμοποιούνται για την </a:t>
            </a:r>
            <a:r>
              <a:rPr kumimoji="0" lang="el-GR" sz="2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εστίαση</a:t>
            </a: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σε διάφορα σημεία του κειμένου, και επομένως για τη </a:t>
            </a:r>
            <a:r>
              <a:rPr kumimoji="0" lang="el-GR" sz="2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διάκριση των γνωστών-θεματικών από τις </a:t>
            </a:r>
            <a:r>
              <a:rPr kumimoji="0" lang="el-GR" sz="2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νέες-ρηματικές πληροφορίες</a:t>
            </a:r>
            <a:r>
              <a:rPr kumimoji="0" lang="el-GR"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endParaRPr kumimoji="0" lang="el-GR" sz="26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a:buNone/>
              <a:defRPr/>
            </a:pPr>
            <a:endPar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a:buNone/>
              <a:defRPr/>
            </a:pPr>
            <a:r>
              <a:rPr kumimoji="0" lang="el-GR" sz="2600" b="0"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Πρδ</a:t>
            </a: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sz="3100" b="0"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Ο Γιάννης πηγαίνει στην </a:t>
            </a:r>
            <a:r>
              <a:rPr kumimoji="0" lang="el-GR" sz="3100" b="1"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εκκλησία</a:t>
            </a:r>
            <a:r>
              <a:rPr kumimoji="0" lang="el-GR" sz="3100" b="0"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sz="3100" b="0" i="1"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κάθε Κυριακή</a:t>
            </a: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a:buNone/>
              <a:defRPr/>
            </a:pP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endPar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pitchFamily="18" charset="2"/>
              <a:buChar char=""/>
              <a:defRPr/>
            </a:pP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Αν ο </a:t>
            </a:r>
            <a:r>
              <a:rPr kumimoji="0" lang="el-GR" sz="2600" b="0" i="1"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επιτονικός</a:t>
            </a:r>
            <a:r>
              <a:rPr kumimoji="0" lang="el-GR" sz="2600" b="0"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πυρήνας</a:t>
            </a: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τοποθετηθεί στον όρο </a:t>
            </a:r>
            <a:r>
              <a:rPr kumimoji="0" lang="el-GR" sz="2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«εκκλησία» </a:t>
            </a: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και απαλειφθεί η </a:t>
            </a:r>
            <a:r>
              <a:rPr kumimoji="0" lang="el-GR" sz="2600" b="1" i="1"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επιτονική</a:t>
            </a:r>
            <a:r>
              <a:rPr kumimoji="0" lang="el-GR" sz="2600" b="1"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sz="2600" b="1" i="1"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έξαρξη</a:t>
            </a:r>
            <a:r>
              <a:rPr kumimoji="0" lang="el-GR" sz="2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από τα υπόλοιπα στοιχεία, τότε ο όρος «εκκλησία» αποτελεί το </a:t>
            </a:r>
            <a:r>
              <a:rPr kumimoji="0" lang="el-GR" sz="2600" b="0"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ρηματικό στοιχείο εστίασης </a:t>
            </a: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του </a:t>
            </a:r>
            <a:r>
              <a:rPr kumimoji="0" lang="el-GR" sz="2600" b="0"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εκφωνήματος</a:t>
            </a:r>
            <a:r>
              <a:rPr kumimoji="0" lang="el-GR" sz="26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sz="2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το οποίο λειτουργεί και ως απάντηση σε μια ρητή ή άρρητη ερώτηση του τύπου «</a:t>
            </a:r>
            <a:r>
              <a:rPr kumimoji="0" lang="el-GR" sz="2600" b="1" i="0" u="none" strike="noStrike" kern="1200" cap="none" spc="0" normalizeH="0" baseline="0" noProof="0" dirty="0">
                <a:ln>
                  <a:noFill/>
                </a:ln>
                <a:solidFill>
                  <a:srgbClr val="00B0F0"/>
                </a:solidFill>
                <a:effectLst/>
                <a:uLnTx/>
                <a:uFillTx/>
                <a:latin typeface="Times New Roman" panose="02020603050405020304" pitchFamily="18" charset="0"/>
                <a:ea typeface="+mn-ea"/>
                <a:cs typeface="Times New Roman" panose="02020603050405020304" pitchFamily="18" charset="0"/>
              </a:rPr>
              <a:t>Πού</a:t>
            </a:r>
            <a:r>
              <a:rPr kumimoji="0" lang="el-GR" sz="2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πάει ο Γιάννης κάθε Κυριακή;».</a:t>
            </a:r>
            <a:endParaRPr kumimoji="0" lang="el-GR" sz="2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endPar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r>
              <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Αν όμως ο </a:t>
            </a:r>
            <a:r>
              <a:rPr kumimoji="0" lang="el-GR" sz="2800" b="0" i="1"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επιτονικός</a:t>
            </a:r>
            <a:r>
              <a:rPr kumimoji="0" lang="el-GR" sz="2800" b="0"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πυρήνας </a:t>
            </a:r>
            <a:r>
              <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τοποθετηθεί στη φράση </a:t>
            </a:r>
            <a:r>
              <a:rPr kumimoji="0" lang="el-GR" sz="2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«κάθε Κυριακή»</a:t>
            </a:r>
            <a:r>
              <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r>
              <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endPar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r>
              <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τότε αυτή αποτελεί </a:t>
            </a:r>
            <a:r>
              <a:rPr kumimoji="0" lang="el-GR" sz="2800" b="0"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το ρηματικό </a:t>
            </a:r>
            <a:r>
              <a:rPr kumimoji="0" lang="el-GR" sz="2800" b="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στοιχείο εστίασης </a:t>
            </a:r>
            <a:r>
              <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του </a:t>
            </a:r>
            <a:r>
              <a:rPr kumimoji="0" lang="el-GR" sz="2800" b="0"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εκφωνήματος</a:t>
            </a:r>
            <a:r>
              <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καθώς και απάντηση στην ερώτηση</a:t>
            </a:r>
            <a:r>
              <a:rPr kumimoji="0" lang="el-GR"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sz="2800" b="1" i="0" u="none" strike="noStrike" kern="1200" cap="none" spc="0" normalizeH="0" baseline="0" noProof="0" dirty="0">
                <a:ln>
                  <a:noFill/>
                </a:ln>
                <a:solidFill>
                  <a:srgbClr val="00B0F0"/>
                </a:solidFill>
                <a:effectLst/>
                <a:uLnTx/>
                <a:uFillTx/>
                <a:latin typeface="Times New Roman" panose="02020603050405020304" pitchFamily="18" charset="0"/>
                <a:ea typeface="+mn-ea"/>
                <a:cs typeface="Times New Roman" panose="02020603050405020304" pitchFamily="18" charset="0"/>
              </a:rPr>
              <a:t>Πόσο συχνά</a:t>
            </a:r>
            <a:r>
              <a:rPr kumimoji="0" lang="el-GR"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πηγαίνει στην εκκλησία ο Γιάννης;».</a:t>
            </a:r>
            <a:endPar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endPar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r>
              <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Ανάλογα με τις </a:t>
            </a:r>
            <a:r>
              <a:rPr kumimoji="0" lang="el-GR"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προϋποθέσεις του ομιλητή για τα γνωστά στοιχεία του </a:t>
            </a:r>
            <a:r>
              <a:rPr kumimoji="0" lang="el-GR"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εκφωνήματός</a:t>
            </a:r>
            <a:r>
              <a:rPr kumimoji="0" lang="el-GR"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του από τον αποδέκτη</a:t>
            </a:r>
            <a:r>
              <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ρυθμίζεται και η </a:t>
            </a:r>
            <a:r>
              <a:rPr kumimoji="0" lang="el-GR" sz="28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επιτονική</a:t>
            </a:r>
            <a:r>
              <a:rPr kumimoji="0" lang="el-GR" sz="28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έξαρση </a:t>
            </a:r>
            <a:r>
              <a:rPr kumimoji="0" lang="el-GR"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των στοιχείων εστίασης.</a:t>
            </a:r>
            <a:endParaRPr kumimoji="0" lang="en-US" sz="28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pitchFamily="18" charset="2"/>
              <a:buNone/>
              <a:defRPr/>
            </a:pPr>
            <a:endParaRPr kumimoji="0" lang="el-GR" sz="22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a:buNone/>
              <a:defRPr/>
            </a:pPr>
            <a:endParaRPr kumimoji="0" lang="el-G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Σύνταξη και </a:t>
            </a:r>
            <a:r>
              <a:rPr kumimoji="0" lang="el-GR" sz="32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πληροφορητικότητα</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6627" name="2 - Θέση περιεχομένου"/>
          <p:cNvSpPr>
            <a:spLocks noGrp="1"/>
          </p:cNvSpPr>
          <p:nvPr>
            <p:ph idx="1" hasCustomPrompt="1"/>
          </p:nvPr>
        </p:nvSpPr>
        <p:spPr>
          <a:xfrm>
            <a:off x="0" y="1557338"/>
            <a:ext cx="9144000" cy="5300662"/>
          </a:xfrm>
        </p:spPr>
        <p:txBody>
          <a:bodyPr vert="horz" wrap="square" lIns="54864" tIns="91440" rIns="91440" bIns="45720" anchor="t" anchorCtr="0"/>
          <a:lstStyle/>
          <a:p>
            <a:r>
              <a:rPr lang="en-US" altLang="el-GR" sz="2400" dirty="0">
                <a:latin typeface="Times New Roman" panose="02020603050405020304" pitchFamily="18" charset="0"/>
                <a:cs typeface="Times New Roman" panose="02020603050405020304" pitchFamily="18" charset="0"/>
              </a:rPr>
              <a:t>E</a:t>
            </a:r>
            <a:r>
              <a:rPr lang="el-GR" altLang="el-GR" sz="2400" dirty="0">
                <a:latin typeface="Times New Roman" panose="02020603050405020304" pitchFamily="18" charset="0"/>
                <a:cs typeface="Times New Roman" panose="02020603050405020304" pitchFamily="18" charset="0"/>
              </a:rPr>
              <a:t>πιπτώσεις της θεματικής οργάνωσης στη </a:t>
            </a:r>
            <a:r>
              <a:rPr lang="el-GR" altLang="el-GR" sz="2400" b="1" dirty="0">
                <a:solidFill>
                  <a:srgbClr val="FF0000"/>
                </a:solidFill>
                <a:latin typeface="Times New Roman" panose="02020603050405020304" pitchFamily="18" charset="0"/>
                <a:cs typeface="Times New Roman" panose="02020603050405020304" pitchFamily="18" charset="0"/>
              </a:rPr>
              <a:t>σύνταξη των προτάσεων</a:t>
            </a:r>
            <a:r>
              <a:rPr lang="en-US" altLang="el-GR" sz="2400" dirty="0">
                <a:latin typeface="Times New Roman" panose="02020603050405020304" pitchFamily="18" charset="0"/>
                <a:cs typeface="Times New Roman" panose="02020603050405020304" pitchFamily="18" charset="0"/>
              </a:rPr>
              <a:t>:</a:t>
            </a:r>
            <a:endParaRPr lang="el-GR" altLang="el-GR" sz="2400" dirty="0">
              <a:latin typeface="Times New Roman" panose="02020603050405020304" pitchFamily="18" charset="0"/>
              <a:cs typeface="Times New Roman" panose="02020603050405020304" pitchFamily="18" charset="0"/>
            </a:endParaRPr>
          </a:p>
          <a:p>
            <a:pPr>
              <a:buNone/>
            </a:pPr>
            <a:endParaRPr lang="el-GR" altLang="el-GR" sz="2400" dirty="0">
              <a:latin typeface="Times New Roman" panose="02020603050405020304" pitchFamily="18" charset="0"/>
              <a:cs typeface="Times New Roman" panose="02020603050405020304" pitchFamily="18" charset="0"/>
            </a:endParaRPr>
          </a:p>
          <a:p>
            <a:pPr>
              <a:buNone/>
            </a:pPr>
            <a:r>
              <a:rPr lang="el-GR" altLang="el-GR" sz="2400" dirty="0">
                <a:latin typeface="Times New Roman" panose="02020603050405020304" pitchFamily="18" charset="0"/>
                <a:cs typeface="Times New Roman" panose="02020603050405020304" pitchFamily="18" charset="0"/>
              </a:rPr>
              <a:t>Πρδ.    Εμείς δεν είδαμε τη Μαρία</a:t>
            </a:r>
            <a:endParaRPr lang="el-GR" altLang="el-GR" sz="2400" dirty="0">
              <a:latin typeface="Times New Roman" panose="02020603050405020304" pitchFamily="18" charset="0"/>
              <a:cs typeface="Times New Roman" panose="02020603050405020304" pitchFamily="18" charset="0"/>
            </a:endParaRPr>
          </a:p>
          <a:p>
            <a:pPr>
              <a:buNone/>
            </a:pPr>
            <a:r>
              <a:rPr lang="el-GR" altLang="el-GR" sz="2400" dirty="0">
                <a:latin typeface="Times New Roman" panose="02020603050405020304" pitchFamily="18" charset="0"/>
                <a:cs typeface="Times New Roman" panose="02020603050405020304" pitchFamily="18" charset="0"/>
              </a:rPr>
              <a:t>			</a:t>
            </a:r>
            <a:r>
              <a:rPr lang="en-US" altLang="el-GR" sz="2400" dirty="0">
                <a:latin typeface="Times New Roman" panose="02020603050405020304" pitchFamily="18" charset="0"/>
                <a:cs typeface="Times New Roman" panose="02020603050405020304" pitchFamily="18" charset="0"/>
              </a:rPr>
              <a:t>Vs      </a:t>
            </a:r>
            <a:endParaRPr lang="el-GR" altLang="el-GR" sz="2400" dirty="0">
              <a:latin typeface="Times New Roman" panose="02020603050405020304" pitchFamily="18" charset="0"/>
              <a:cs typeface="Times New Roman" panose="02020603050405020304" pitchFamily="18" charset="0"/>
            </a:endParaRPr>
          </a:p>
          <a:p>
            <a:pPr>
              <a:buNone/>
            </a:pPr>
            <a:r>
              <a:rPr lang="el-GR" altLang="el-GR" sz="2400" dirty="0">
                <a:latin typeface="Times New Roman" panose="02020603050405020304" pitchFamily="18" charset="0"/>
                <a:cs typeface="Times New Roman" panose="02020603050405020304" pitchFamily="18" charset="0"/>
              </a:rPr>
              <a:t>		 Η Μαρία, δεν την είδαμε</a:t>
            </a:r>
            <a:endParaRPr lang="en-US" altLang="el-GR" sz="2400" dirty="0">
              <a:latin typeface="Times New Roman" panose="02020603050405020304" pitchFamily="18" charset="0"/>
              <a:cs typeface="Times New Roman" panose="02020603050405020304" pitchFamily="18" charset="0"/>
            </a:endParaRPr>
          </a:p>
          <a:p>
            <a:endParaRPr lang="el-GR" altLang="el-GR" sz="2400" dirty="0">
              <a:latin typeface="Times New Roman" panose="02020603050405020304" pitchFamily="18" charset="0"/>
              <a:cs typeface="Times New Roman" panose="02020603050405020304" pitchFamily="18" charset="0"/>
            </a:endParaRPr>
          </a:p>
          <a:p>
            <a:r>
              <a:rPr lang="el-GR" altLang="el-GR" sz="2400" dirty="0">
                <a:latin typeface="Times New Roman" panose="02020603050405020304" pitchFamily="18" charset="0"/>
                <a:cs typeface="Times New Roman" panose="02020603050405020304" pitchFamily="18" charset="0"/>
              </a:rPr>
              <a:t>η πρόταξη των θεματικών στοιχείων στον προφορικό κυρίως λόγο μπορεί </a:t>
            </a:r>
            <a:r>
              <a:rPr lang="el-GR" altLang="el-GR" sz="2400" b="1" dirty="0">
                <a:latin typeface="Times New Roman" panose="02020603050405020304" pitchFamily="18" charset="0"/>
                <a:cs typeface="Times New Roman" panose="02020603050405020304" pitchFamily="18" charset="0"/>
              </a:rPr>
              <a:t>να </a:t>
            </a:r>
            <a:r>
              <a:rPr lang="el-GR" altLang="el-GR" sz="2400" b="1" dirty="0">
                <a:solidFill>
                  <a:srgbClr val="FF0000"/>
                </a:solidFill>
                <a:latin typeface="Times New Roman" panose="02020603050405020304" pitchFamily="18" charset="0"/>
                <a:cs typeface="Times New Roman" panose="02020603050405020304" pitchFamily="18" charset="0"/>
              </a:rPr>
              <a:t>παραβιάζει</a:t>
            </a:r>
            <a:r>
              <a:rPr lang="el-GR" altLang="el-GR" sz="2400" b="1" dirty="0">
                <a:latin typeface="Times New Roman" panose="02020603050405020304" pitchFamily="18" charset="0"/>
                <a:cs typeface="Times New Roman" panose="02020603050405020304" pitchFamily="18" charset="0"/>
              </a:rPr>
              <a:t> και συντακτικούς κανόνες</a:t>
            </a:r>
            <a:r>
              <a:rPr lang="el-GR" altLang="el-GR" sz="2400" dirty="0">
                <a:latin typeface="Times New Roman" panose="02020603050405020304" pitchFamily="18" charset="0"/>
                <a:cs typeface="Times New Roman" panose="02020603050405020304" pitchFamily="18" charset="0"/>
              </a:rPr>
              <a:t>.</a:t>
            </a:r>
            <a:endParaRPr lang="el-GR" altLang="el-GR" sz="2400" dirty="0">
              <a:latin typeface="Times New Roman" panose="02020603050405020304" pitchFamily="18" charset="0"/>
              <a:cs typeface="Times New Roman" panose="02020603050405020304" pitchFamily="18" charset="0"/>
            </a:endParaRPr>
          </a:p>
          <a:p>
            <a:endParaRPr lang="el-GR" altLang="el-GR" sz="2400" dirty="0">
              <a:latin typeface="Times New Roman" panose="02020603050405020304" pitchFamily="18" charset="0"/>
              <a:cs typeface="Times New Roman" panose="02020603050405020304" pitchFamily="18" charset="0"/>
            </a:endParaRPr>
          </a:p>
          <a:p>
            <a:r>
              <a:rPr lang="el-GR" altLang="el-GR" sz="2400" dirty="0">
                <a:latin typeface="Times New Roman" panose="02020603050405020304" pitchFamily="18" charset="0"/>
                <a:cs typeface="Times New Roman" panose="02020603050405020304" pitchFamily="18" charset="0"/>
              </a:rPr>
              <a:t>η θεματοποίηση αυτή δηλώνεται συχνά και με </a:t>
            </a:r>
            <a:r>
              <a:rPr lang="el-GR" altLang="el-GR" sz="2400" b="1" dirty="0">
                <a:latin typeface="Times New Roman" panose="02020603050405020304" pitchFamily="18" charset="0"/>
                <a:cs typeface="Times New Roman" panose="02020603050405020304" pitchFamily="18" charset="0"/>
              </a:rPr>
              <a:t>προσωδιακά στοιχεία</a:t>
            </a:r>
            <a:r>
              <a:rPr lang="el-GR" altLang="el-GR" sz="2400" dirty="0">
                <a:latin typeface="Times New Roman" panose="02020603050405020304" pitchFamily="18" charset="0"/>
                <a:cs typeface="Times New Roman" panose="02020603050405020304" pitchFamily="18" charset="0"/>
              </a:rPr>
              <a:t>, π.χ. με παύση.</a:t>
            </a:r>
            <a:endParaRPr lang="el-GR" altLang="el-GR" sz="2400" dirty="0">
              <a:latin typeface="Times New Roman" panose="02020603050405020304" pitchFamily="18" charset="0"/>
              <a:cs typeface="Times New Roman" panose="02020603050405020304" pitchFamily="18" charset="0"/>
            </a:endParaRPr>
          </a:p>
          <a:p>
            <a:endParaRPr lang="el-GR" altLang="el-GR"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Διαλογικότητα και </a:t>
            </a:r>
            <a:r>
              <a:rPr kumimoji="0" lang="el-GR" sz="32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πληροφορητικότητα</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2771" name="2 - Θέση περιεχομένου"/>
          <p:cNvSpPr>
            <a:spLocks noGrp="1"/>
          </p:cNvSpPr>
          <p:nvPr>
            <p:ph idx="1" hasCustomPrompt="1"/>
          </p:nvPr>
        </p:nvSpPr>
        <p:spPr bwMode="auto">
          <a:xfrm>
            <a:off x="635" y="1245235"/>
            <a:ext cx="9143365" cy="5612765"/>
          </a:xfrm>
          <a:effectLst/>
          <a:scene3d>
            <a:camera prst="orthographicFront"/>
            <a:lightRig rig="balanced" dir="t"/>
          </a:scene3d>
          <a:sp3d prstMaterial="plastic"/>
        </p:spPr>
        <p:txBody>
          <a:bodyPr vert="horz" wrap="square" lIns="54864" tIns="91440" rIns="91440" bIns="45720" numCol="1" anchor="t" anchorCtr="0" compatLnSpc="1"/>
          <a:lstStyle/>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endPar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Τα στοιχεία με </a:t>
            </a:r>
            <a:r>
              <a:rPr kumimoji="0" 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το μεγαλύτερο πληροφοριακό φορτίο, οι νέες πληροφορίες </a:t>
            </a: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μπορούν να θεωρηθούν </a:t>
            </a:r>
            <a:r>
              <a:rPr kumimoji="0" lang="el-GR"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απαντήσεις</a:t>
            </a: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σε ενδεχόμενες ερωτήσεις του αποδέκτη.</a:t>
            </a:r>
            <a:endParaRPr kumimoji="0" lang="en-US"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 Κ</a:t>
            </a: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άθε κείμενο μοιάζει να έχει έναν </a:t>
            </a:r>
            <a:r>
              <a:rPr kumimoji="0" lang="el-GR" sz="2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καλυμμένο διαλογικό χαρακτήρα</a:t>
            </a: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endPar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r>
              <a:rPr kumimoji="0" lang="el-GR" sz="2400" b="0"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πρδ</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r>
              <a:rPr kumimoji="0" lang="el-G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σε μένα τι έκανες και πότε;]</a:t>
            </a:r>
            <a:r>
              <a:rPr kumimoji="0" lang="el-GR" sz="2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l-GR" sz="2400" b="0" i="0" u="none" strike="noStrike" kern="1200" cap="none" spc="0" normalizeH="0" baseline="0" noProof="0" dirty="0">
                <a:ln>
                  <a:noFill/>
                </a:ln>
                <a:solidFill>
                  <a:schemeClr val="tx1"/>
                </a:solidFill>
                <a:effectLst/>
                <a:highlight>
                  <a:srgbClr val="C0C0C0"/>
                </a:highlight>
                <a:uLnTx/>
                <a:uFillTx/>
                <a:latin typeface="Times New Roman" panose="02020603050405020304" pitchFamily="18" charset="0"/>
                <a:ea typeface="+mn-ea"/>
                <a:cs typeface="Times New Roman" panose="02020603050405020304" pitchFamily="18" charset="0"/>
              </a:rPr>
              <a:t>Σου</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έδωσα ένα έγγραφο </a:t>
            </a:r>
            <a:r>
              <a:rPr lang="el-GR" sz="2400" noProof="0" dirty="0">
                <a:ln>
                  <a:noFill/>
                </a:ln>
                <a:effectLst/>
                <a:uLnTx/>
                <a:uFillTx/>
                <a:latin typeface="Times New Roman" panose="02020603050405020304" pitchFamily="18" charset="0"/>
                <a:cs typeface="Times New Roman" panose="02020603050405020304" pitchFamily="18" charset="0"/>
                <a:sym typeface="+mn-ea"/>
              </a:rPr>
              <a:t>χτες </a:t>
            </a:r>
            <a:r>
              <a:rPr kumimoji="0" lang="en-US"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r>
              <a:rPr kumimoji="0" lang="el-G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για να το κάνω τι;]</a:t>
            </a:r>
            <a:r>
              <a:rPr kumimoji="0" lang="el-GR" sz="2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για να </a:t>
            </a:r>
            <a:r>
              <a:rPr kumimoji="0" lang="el-GR" sz="2400" b="0" i="0"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το</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δώσεις στον Πέτρο. </a:t>
            </a:r>
            <a:r>
              <a:rPr kumimoji="0" lang="el-G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[τι σε απασχολεί σχετικά;]</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sz="2400" b="0" i="0"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Του το </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έδωσες;</a:t>
            </a:r>
            <a:endPar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pitchFamily="18" charset="2"/>
              <a:buChar char=""/>
              <a:defRPr/>
            </a:pP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Τα αντωνυμικά στοιχεία </a:t>
            </a:r>
            <a:r>
              <a:rPr kumimoji="0" lang="el-GR" sz="2000" b="0" i="1"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το</a:t>
            </a:r>
            <a:r>
              <a:rPr kumimoji="0" lang="el-GR" sz="2000" b="0"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 και </a:t>
            </a:r>
            <a:r>
              <a:rPr kumimoji="0" lang="el-GR" sz="2000" b="0" i="1"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του</a:t>
            </a:r>
            <a:r>
              <a:rPr kumimoji="0" lang="el-GR" sz="2000" b="0"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 </a:t>
            </a: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παραπέμπουν στα προηγούμενα «ένα έγγραφο» και «Πέτρο», ενώ το </a:t>
            </a:r>
            <a:r>
              <a:rPr kumimoji="0" lang="el-GR" sz="2000" b="0" i="1" u="none" strike="noStrike" kern="1200" cap="none" spc="0" normalizeH="0" baseline="0" noProof="0" dirty="0">
                <a:ln>
                  <a:noFill/>
                </a:ln>
                <a:solidFill>
                  <a:srgbClr val="FF0000"/>
                </a:solidFill>
                <a:effectLst/>
                <a:highlight>
                  <a:srgbClr val="C0C0C0"/>
                </a:highlight>
                <a:uLnTx/>
                <a:uFillTx/>
                <a:latin typeface="Times New Roman" panose="02020603050405020304" pitchFamily="18" charset="0"/>
                <a:ea typeface="+mn-ea"/>
                <a:cs typeface="Times New Roman" panose="02020603050405020304" pitchFamily="18" charset="0"/>
              </a:rPr>
              <a:t>σου</a:t>
            </a:r>
            <a:r>
              <a:rPr kumimoji="0" lang="el-GR" sz="2000" b="0"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καταλαμβάνει την πρώτη θέση γιατί ακριβώς απευθύνεται στο «γνωστό» πρόσωπο του ακροατή. Τα ρήματα εμφανίζονται ως σχολιαστικές νέες πληροφορίες σε δεύτερη θέση.</a:t>
            </a:r>
            <a:endPar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pitchFamily="18" charset="2"/>
              <a:buChar char=""/>
              <a:defRPr/>
            </a:pPr>
            <a:endPar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pitchFamily="18" charset="2"/>
              <a:buNone/>
              <a:defRPr/>
            </a:pPr>
            <a:r>
              <a:rPr kumimoji="0" lang="el-GR" sz="2400" b="0"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πρδ</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sz="2400" b="0" i="0" u="none" strike="noStrike" kern="1200" cap="none" spc="0" normalizeH="0" baseline="0" noProof="0" dirty="0">
                <a:ln>
                  <a:noFill/>
                </a:ln>
                <a:solidFill>
                  <a:schemeClr val="tx1"/>
                </a:solidFill>
                <a:effectLst/>
                <a:highlight>
                  <a:srgbClr val="C0C0C0"/>
                </a:highlight>
                <a:uLnTx/>
                <a:uFillTx/>
                <a:latin typeface="Times New Roman" panose="02020603050405020304" pitchFamily="18" charset="0"/>
                <a:ea typeface="+mn-ea"/>
                <a:cs typeface="Times New Roman" panose="02020603050405020304" pitchFamily="18" charset="0"/>
              </a:rPr>
              <a:t>Σου</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έδωσα χτες ένα έγγραφο για να </a:t>
            </a:r>
            <a:r>
              <a:rPr kumimoji="0" lang="el-GR" sz="2400" b="0" i="0"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του το </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δώσεις. </a:t>
            </a:r>
            <a:r>
              <a:rPr kumimoji="0" lang="el-GR" sz="2400" b="0" i="0"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Του το </a:t>
            </a:r>
            <a:r>
              <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έδωσες;</a:t>
            </a:r>
            <a:endParaRPr kumimoji="0" 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pitchFamily="18" charset="2"/>
              <a:buChar char=""/>
              <a:defRPr/>
            </a:pPr>
            <a:r>
              <a:rPr kumimoji="0" lang="el-GR" sz="2000" b="0"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Το πρώτο </a:t>
            </a:r>
            <a:r>
              <a:rPr kumimoji="0" lang="el-GR" sz="2000" b="0" i="1"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του</a:t>
            </a:r>
            <a:r>
              <a:rPr kumimoji="0" lang="el-GR" sz="2000" b="0"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 </a:t>
            </a: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δηλώνει ότι ο ομιλητής θεωρεί πως ο αποδέκτης του γνωρίζει το πρόσωπο στο οποίο αναφέρεται. Για το λόγο αυτό εκλαμβάνεται ως γνωστό και κωδικοποιείται ελλιπώς.</a:t>
            </a:r>
            <a:endPar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785" marR="0" lvl="0" indent="-320040" algn="l" defTabSz="914400" rtl="0" eaLnBrk="0" fontAlgn="auto" latinLnBrk="0" hangingPunct="0">
              <a:lnSpc>
                <a:spcPct val="100000"/>
              </a:lnSpc>
              <a:spcBef>
                <a:spcPts val="0"/>
              </a:spcBef>
              <a:spcAft>
                <a:spcPts val="0"/>
              </a:spcAft>
              <a:buClr>
                <a:schemeClr val="accent1"/>
              </a:buClr>
              <a:buSzPct val="80000"/>
              <a:buFont typeface="Wingdings 2" panose="05020102010507070707" pitchFamily="18" charset="2"/>
              <a:buNone/>
              <a:defRPr/>
            </a:pPr>
            <a:endParaRPr kumimoji="0" lang="en-US"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r>
              <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endParaRPr kumimoji="0" lang="en-US"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endParaRPr kumimoji="0" 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endParaRPr kumimoji="0" lang="el-G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2771">
                                            <p:txEl>
                                              <p:pRg st="5" end="5"/>
                                            </p:txEl>
                                          </p:spTgt>
                                        </p:tgtEl>
                                        <p:attrNameLst>
                                          <p:attrName>style.visibility</p:attrName>
                                        </p:attrNameLst>
                                      </p:cBhvr>
                                      <p:to>
                                        <p:strVal val="visible"/>
                                      </p:to>
                                    </p:set>
                                    <p:anim calcmode="lin" valueType="num">
                                      <p:cBhvr additive="base">
                                        <p:cTn id="7" dur="500" fill="hold"/>
                                        <p:tgtEl>
                                          <p:spTgt spid="32771">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2771">
                                            <p:txEl>
                                              <p:pRg st="8" end="8"/>
                                            </p:txEl>
                                          </p:spTgt>
                                        </p:tgtEl>
                                        <p:attrNameLst>
                                          <p:attrName>style.visibility</p:attrName>
                                        </p:attrNameLst>
                                      </p:cBhvr>
                                      <p:to>
                                        <p:strVal val="visible"/>
                                      </p:to>
                                    </p:set>
                                    <p:anim calcmode="lin" valueType="num">
                                      <p:cBhvr additive="base">
                                        <p:cTn id="13" dur="500" fill="hold"/>
                                        <p:tgtEl>
                                          <p:spTgt spid="32771">
                                            <p:txEl>
                                              <p:pRg st="8" end="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277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Διαλογικότητα και </a:t>
            </a:r>
            <a:r>
              <a:rPr kumimoji="0" lang="el-GR" sz="32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πληροφορητικότητα</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8675" name="2 - Θέση περιεχομένου"/>
          <p:cNvSpPr>
            <a:spLocks noGrp="1"/>
          </p:cNvSpPr>
          <p:nvPr>
            <p:ph idx="1" hasCustomPrompt="1"/>
          </p:nvPr>
        </p:nvSpPr>
        <p:spPr>
          <a:xfrm>
            <a:off x="0" y="1484313"/>
            <a:ext cx="9144000" cy="5373687"/>
          </a:xfrm>
        </p:spPr>
        <p:txBody>
          <a:bodyPr vert="horz" wrap="square" lIns="54864" tIns="91440" rIns="91440" bIns="45720" anchor="t" anchorCtr="0"/>
          <a:lstStyle/>
          <a:p>
            <a:r>
              <a:rPr lang="en-US" altLang="el-GR" sz="2800" dirty="0">
                <a:latin typeface="Times New Roman" panose="02020603050405020304" pitchFamily="18" charset="0"/>
                <a:cs typeface="Times New Roman" panose="02020603050405020304" pitchFamily="18" charset="0"/>
              </a:rPr>
              <a:t>H</a:t>
            </a:r>
            <a:r>
              <a:rPr lang="el-GR" altLang="el-GR" sz="2800" dirty="0">
                <a:latin typeface="Times New Roman" panose="02020603050405020304" pitchFamily="18" charset="0"/>
                <a:cs typeface="Times New Roman" panose="02020603050405020304" pitchFamily="18" charset="0"/>
              </a:rPr>
              <a:t> </a:t>
            </a:r>
            <a:r>
              <a:rPr lang="el-GR" altLang="el-GR" sz="2800" b="1" dirty="0">
                <a:solidFill>
                  <a:srgbClr val="FF0000"/>
                </a:solidFill>
                <a:latin typeface="Times New Roman" panose="02020603050405020304" pitchFamily="18" charset="0"/>
                <a:cs typeface="Times New Roman" panose="02020603050405020304" pitchFamily="18" charset="0"/>
              </a:rPr>
              <a:t>πρώτη</a:t>
            </a:r>
            <a:r>
              <a:rPr lang="en-US" altLang="el-GR" sz="2800" b="1" dirty="0">
                <a:solidFill>
                  <a:srgbClr val="FF0000"/>
                </a:solidFill>
                <a:latin typeface="Times New Roman" panose="02020603050405020304" pitchFamily="18" charset="0"/>
                <a:cs typeface="Times New Roman" panose="02020603050405020304" pitchFamily="18" charset="0"/>
              </a:rPr>
              <a:t> </a:t>
            </a:r>
            <a:r>
              <a:rPr lang="el-GR" altLang="el-GR" sz="2800" b="1" dirty="0">
                <a:solidFill>
                  <a:srgbClr val="FF0000"/>
                </a:solidFill>
                <a:latin typeface="Times New Roman" panose="02020603050405020304" pitchFamily="18" charset="0"/>
                <a:cs typeface="Times New Roman" panose="02020603050405020304" pitchFamily="18" charset="0"/>
              </a:rPr>
              <a:t>ρηματική</a:t>
            </a:r>
            <a:r>
              <a:rPr lang="el-GR" altLang="el-GR" sz="2800" b="1" dirty="0">
                <a:latin typeface="Times New Roman" panose="02020603050405020304" pitchFamily="18" charset="0"/>
                <a:cs typeface="Times New Roman" panose="02020603050405020304" pitchFamily="18" charset="0"/>
              </a:rPr>
              <a:t> μνεία </a:t>
            </a:r>
            <a:r>
              <a:rPr lang="el-GR" altLang="el-GR" sz="2800" dirty="0">
                <a:latin typeface="Times New Roman" panose="02020603050405020304" pitchFamily="18" charset="0"/>
                <a:cs typeface="Times New Roman" panose="02020603050405020304" pitchFamily="18" charset="0"/>
              </a:rPr>
              <a:t>(λ.χ. ενός χαρακτήρα σε μια αφήγηση, π.χ. </a:t>
            </a:r>
            <a:r>
              <a:rPr lang="el-GR" altLang="el-GR" sz="2800" i="1" dirty="0">
                <a:latin typeface="Times New Roman" panose="02020603050405020304" pitchFamily="18" charset="0"/>
                <a:cs typeface="Times New Roman" panose="02020603050405020304" pitchFamily="18" charset="0"/>
              </a:rPr>
              <a:t>Πέτρος</a:t>
            </a:r>
            <a:r>
              <a:rPr lang="el-GR" altLang="el-GR" sz="2800" dirty="0">
                <a:latin typeface="Times New Roman" panose="02020603050405020304" pitchFamily="18" charset="0"/>
                <a:cs typeface="Times New Roman" panose="02020603050405020304" pitchFamily="18" charset="0"/>
              </a:rPr>
              <a:t>) γίνεται με την </a:t>
            </a:r>
            <a:r>
              <a:rPr lang="el-GR" altLang="el-GR" sz="2800" b="1" dirty="0">
                <a:latin typeface="Times New Roman" panose="02020603050405020304" pitchFamily="18" charset="0"/>
                <a:cs typeface="Times New Roman" panose="02020603050405020304" pitchFamily="18" charset="0"/>
              </a:rPr>
              <a:t>πληρέστερη γλωσσικά έκφραση </a:t>
            </a:r>
            <a:r>
              <a:rPr lang="el-GR" altLang="el-GR" sz="2800" dirty="0">
                <a:latin typeface="Times New Roman" panose="02020603050405020304" pitchFamily="18" charset="0"/>
                <a:cs typeface="Times New Roman" panose="02020603050405020304" pitchFamily="18" charset="0"/>
              </a:rPr>
              <a:t>(συνήθως με ονοματική φράση)</a:t>
            </a:r>
            <a:endParaRPr lang="en-US" altLang="el-GR" sz="2800" dirty="0">
              <a:latin typeface="Times New Roman" panose="02020603050405020304" pitchFamily="18" charset="0"/>
              <a:cs typeface="Times New Roman" panose="02020603050405020304" pitchFamily="18" charset="0"/>
            </a:endParaRPr>
          </a:p>
          <a:p>
            <a:endParaRPr lang="el-GR" altLang="el-GR" sz="2800" dirty="0">
              <a:latin typeface="Times New Roman" panose="02020603050405020304" pitchFamily="18" charset="0"/>
              <a:cs typeface="Times New Roman" panose="02020603050405020304" pitchFamily="18" charset="0"/>
            </a:endParaRPr>
          </a:p>
          <a:p>
            <a:r>
              <a:rPr lang="en-US" altLang="el-GR" sz="2800" dirty="0">
                <a:latin typeface="Times New Roman" panose="02020603050405020304" pitchFamily="18" charset="0"/>
                <a:cs typeface="Times New Roman" panose="02020603050405020304" pitchFamily="18" charset="0"/>
              </a:rPr>
              <a:t>H</a:t>
            </a:r>
            <a:r>
              <a:rPr lang="el-GR" altLang="el-GR" sz="2800" dirty="0">
                <a:latin typeface="Times New Roman" panose="02020603050405020304" pitchFamily="18" charset="0"/>
                <a:cs typeface="Times New Roman" panose="02020603050405020304" pitchFamily="18" charset="0"/>
              </a:rPr>
              <a:t> </a:t>
            </a:r>
            <a:r>
              <a:rPr lang="el-GR" altLang="el-GR" sz="2800" b="1" dirty="0">
                <a:latin typeface="Times New Roman" panose="02020603050405020304" pitchFamily="18" charset="0"/>
                <a:cs typeface="Times New Roman" panose="02020603050405020304" pitchFamily="18" charset="0"/>
              </a:rPr>
              <a:t>αναδρομική </a:t>
            </a:r>
            <a:r>
              <a:rPr lang="el-GR" altLang="el-GR" sz="2800" b="1" dirty="0">
                <a:solidFill>
                  <a:srgbClr val="FF0000"/>
                </a:solidFill>
                <a:latin typeface="Times New Roman" panose="02020603050405020304" pitchFamily="18" charset="0"/>
                <a:cs typeface="Times New Roman" panose="02020603050405020304" pitchFamily="18" charset="0"/>
              </a:rPr>
              <a:t>θεματική </a:t>
            </a:r>
            <a:r>
              <a:rPr lang="el-GR" altLang="el-GR" sz="2800" b="1" dirty="0">
                <a:latin typeface="Times New Roman" panose="02020603050405020304" pitchFamily="18" charset="0"/>
                <a:cs typeface="Times New Roman" panose="02020603050405020304" pitchFamily="18" charset="0"/>
              </a:rPr>
              <a:t>συσχέτιση </a:t>
            </a:r>
            <a:r>
              <a:rPr lang="el-GR" altLang="el-GR" sz="2800" b="1" dirty="0">
                <a:solidFill>
                  <a:srgbClr val="FF0000"/>
                </a:solidFill>
                <a:latin typeface="Times New Roman" panose="02020603050405020304" pitchFamily="18" charset="0"/>
                <a:cs typeface="Times New Roman" panose="02020603050405020304" pitchFamily="18" charset="0"/>
              </a:rPr>
              <a:t>στη συνέχεια </a:t>
            </a:r>
            <a:r>
              <a:rPr lang="el-GR" altLang="el-GR" sz="2800" dirty="0">
                <a:latin typeface="Times New Roman" panose="02020603050405020304" pitchFamily="18" charset="0"/>
                <a:cs typeface="Times New Roman" panose="02020603050405020304" pitchFamily="18" charset="0"/>
              </a:rPr>
              <a:t>γίνεται συνήθως με </a:t>
            </a:r>
            <a:r>
              <a:rPr lang="el-GR" altLang="el-GR" sz="2800" b="1" dirty="0">
                <a:latin typeface="Times New Roman" panose="02020603050405020304" pitchFamily="18" charset="0"/>
                <a:cs typeface="Times New Roman" panose="02020603050405020304" pitchFamily="18" charset="0"/>
              </a:rPr>
              <a:t>λιγότερο πλήρεις εκφράσεις</a:t>
            </a:r>
            <a:r>
              <a:rPr lang="el-GR" altLang="el-GR" sz="2800" dirty="0">
                <a:latin typeface="Times New Roman" panose="02020603050405020304" pitchFamily="18" charset="0"/>
                <a:cs typeface="Times New Roman" panose="02020603050405020304" pitchFamily="18" charset="0"/>
              </a:rPr>
              <a:t>, π.χ. με αντωνυμίες.</a:t>
            </a:r>
            <a:endParaRPr lang="en-US" altLang="el-GR" sz="2800" dirty="0">
              <a:latin typeface="Times New Roman" panose="02020603050405020304" pitchFamily="18" charset="0"/>
              <a:cs typeface="Times New Roman" panose="02020603050405020304" pitchFamily="18" charset="0"/>
            </a:endParaRPr>
          </a:p>
          <a:p>
            <a:endParaRPr lang="el-GR" altLang="el-GR" sz="2800" dirty="0">
              <a:latin typeface="Times New Roman" panose="02020603050405020304" pitchFamily="18" charset="0"/>
              <a:cs typeface="Times New Roman" panose="02020603050405020304" pitchFamily="18" charset="0"/>
            </a:endParaRPr>
          </a:p>
          <a:p>
            <a:r>
              <a:rPr lang="el-GR" altLang="el-GR" sz="2800" dirty="0">
                <a:latin typeface="Times New Roman" panose="02020603050405020304" pitchFamily="18" charset="0"/>
                <a:cs typeface="Times New Roman" panose="02020603050405020304" pitchFamily="18" charset="0"/>
              </a:rPr>
              <a:t>Σε περίπτωση ωστόσο </a:t>
            </a:r>
            <a:r>
              <a:rPr lang="el-GR" altLang="el-GR" sz="2800" b="1" dirty="0">
                <a:latin typeface="Times New Roman" panose="02020603050405020304" pitchFamily="18" charset="0"/>
                <a:cs typeface="Times New Roman" panose="02020603050405020304" pitchFamily="18" charset="0"/>
              </a:rPr>
              <a:t>που δεν είναι σαφές </a:t>
            </a:r>
            <a:r>
              <a:rPr lang="el-GR" altLang="el-GR" sz="2800" dirty="0">
                <a:latin typeface="Times New Roman" panose="02020603050405020304" pitchFamily="18" charset="0"/>
                <a:cs typeface="Times New Roman" panose="02020603050405020304" pitchFamily="18" charset="0"/>
              </a:rPr>
              <a:t>ή δεν μπορεί να συναχθεί το πρόσωπο στο οποίο γίνεται η αναφορά, τότε, ο αποδέκτης θα ρωτήσει </a:t>
            </a:r>
            <a:r>
              <a:rPr lang="el-GR" altLang="el-GR" sz="2800" b="1" dirty="0">
                <a:latin typeface="Times New Roman" panose="02020603050405020304" pitchFamily="18" charset="0"/>
                <a:cs typeface="Times New Roman" panose="02020603050405020304" pitchFamily="18" charset="0"/>
              </a:rPr>
              <a:t>διευκρινιστικά </a:t>
            </a:r>
            <a:r>
              <a:rPr lang="el-GR" altLang="el-GR" sz="2800" dirty="0">
                <a:latin typeface="Times New Roman" panose="02020603050405020304" pitchFamily="18" charset="0"/>
                <a:cs typeface="Times New Roman" panose="02020603050405020304" pitchFamily="18" charset="0"/>
              </a:rPr>
              <a:t>«Ποιον εννοείς;» για να αποφευχθεί η ακατανοησία. </a:t>
            </a:r>
            <a:endParaRPr lang="el-GR" altLang="el-GR" sz="2800" dirty="0">
              <a:latin typeface="Times New Roman" panose="02020603050405020304" pitchFamily="18" charset="0"/>
              <a:cs typeface="Times New Roman" panose="02020603050405020304" pitchFamily="18" charset="0"/>
            </a:endParaRPr>
          </a:p>
          <a:p>
            <a:pPr>
              <a:buNone/>
            </a:pPr>
            <a:endParaRPr lang="el-GR" alt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Διαλογικότητα και </a:t>
            </a:r>
            <a:r>
              <a:rPr kumimoji="0" lang="el-GR" sz="32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πληροφορητικότητα</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9699" name="2 - Θέση περιεχομένου"/>
          <p:cNvSpPr>
            <a:spLocks noGrp="1"/>
          </p:cNvSpPr>
          <p:nvPr>
            <p:ph idx="1" hasCustomPrompt="1"/>
          </p:nvPr>
        </p:nvSpPr>
        <p:spPr>
          <a:xfrm>
            <a:off x="0" y="1557338"/>
            <a:ext cx="9144000" cy="5111750"/>
          </a:xfrm>
        </p:spPr>
        <p:txBody>
          <a:bodyPr vert="horz" wrap="square" lIns="54864" tIns="91440" rIns="91440" bIns="45720" anchor="t" anchorCtr="0"/>
          <a:lstStyle/>
          <a:p>
            <a:r>
              <a:rPr lang="el-GR" altLang="el-GR" dirty="0">
                <a:latin typeface="Times New Roman" panose="02020603050405020304" pitchFamily="18" charset="0"/>
                <a:cs typeface="Times New Roman" panose="02020603050405020304" pitchFamily="18" charset="0"/>
              </a:rPr>
              <a:t>Αν ο </a:t>
            </a:r>
            <a:r>
              <a:rPr lang="el-GR" altLang="el-GR" b="1" dirty="0">
                <a:latin typeface="Times New Roman" panose="02020603050405020304" pitchFamily="18" charset="0"/>
                <a:cs typeface="Times New Roman" panose="02020603050405020304" pitchFamily="18" charset="0"/>
              </a:rPr>
              <a:t>πομπός</a:t>
            </a:r>
            <a:r>
              <a:rPr lang="el-GR" altLang="el-GR" dirty="0">
                <a:latin typeface="Times New Roman" panose="02020603050405020304" pitchFamily="18" charset="0"/>
                <a:cs typeface="Times New Roman" panose="02020603050405020304" pitchFamily="18" charset="0"/>
              </a:rPr>
              <a:t> κάνει </a:t>
            </a:r>
            <a:r>
              <a:rPr lang="el-GR" altLang="el-GR" b="1" dirty="0">
                <a:latin typeface="Times New Roman" panose="02020603050405020304" pitchFamily="18" charset="0"/>
                <a:cs typeface="Times New Roman" panose="02020603050405020304" pitchFamily="18" charset="0"/>
              </a:rPr>
              <a:t>εσφαλμένες εκτιμήσεις και παρουσιάσει </a:t>
            </a:r>
            <a:r>
              <a:rPr lang="el-GR" altLang="el-GR" b="1" dirty="0">
                <a:solidFill>
                  <a:srgbClr val="FF0000"/>
                </a:solidFill>
                <a:latin typeface="Times New Roman" panose="02020603050405020304" pitchFamily="18" charset="0"/>
                <a:cs typeface="Times New Roman" panose="02020603050405020304" pitchFamily="18" charset="0"/>
              </a:rPr>
              <a:t>καινούριες πληροφορίες ως γνωστές</a:t>
            </a:r>
            <a:r>
              <a:rPr lang="el-GR" altLang="el-GR" dirty="0">
                <a:latin typeface="Times New Roman" panose="02020603050405020304" pitchFamily="18" charset="0"/>
                <a:cs typeface="Times New Roman" panose="02020603050405020304" pitchFamily="18" charset="0"/>
              </a:rPr>
              <a:t>, τότε το </a:t>
            </a:r>
            <a:r>
              <a:rPr lang="el-GR" altLang="el-GR" b="1" dirty="0">
                <a:latin typeface="Times New Roman" panose="02020603050405020304" pitchFamily="18" charset="0"/>
                <a:cs typeface="Times New Roman" panose="02020603050405020304" pitchFamily="18" charset="0"/>
              </a:rPr>
              <a:t>κείμενο</a:t>
            </a:r>
            <a:r>
              <a:rPr lang="el-GR" altLang="el-GR" dirty="0">
                <a:latin typeface="Times New Roman" panose="02020603050405020304" pitchFamily="18" charset="0"/>
                <a:cs typeface="Times New Roman" panose="02020603050405020304" pitchFamily="18" charset="0"/>
              </a:rPr>
              <a:t> θα είναι </a:t>
            </a:r>
            <a:r>
              <a:rPr lang="el-GR" altLang="el-GR" b="1" dirty="0">
                <a:solidFill>
                  <a:srgbClr val="FF0000"/>
                </a:solidFill>
                <a:latin typeface="Times New Roman" panose="02020603050405020304" pitchFamily="18" charset="0"/>
                <a:cs typeface="Times New Roman" panose="02020603050405020304" pitchFamily="18" charset="0"/>
              </a:rPr>
              <a:t>ακατανόητο</a:t>
            </a:r>
            <a:r>
              <a:rPr lang="el-GR" altLang="el-GR" dirty="0">
                <a:latin typeface="Times New Roman" panose="02020603050405020304" pitchFamily="18" charset="0"/>
                <a:cs typeface="Times New Roman" panose="02020603050405020304" pitchFamily="18" charset="0"/>
              </a:rPr>
              <a:t>, όπως συμβαίνει με τη μετάδοση </a:t>
            </a:r>
            <a:r>
              <a:rPr lang="el-GR" altLang="el-GR" dirty="0">
                <a:solidFill>
                  <a:srgbClr val="FF0000"/>
                </a:solidFill>
                <a:latin typeface="Times New Roman" panose="02020603050405020304" pitchFamily="18" charset="0"/>
                <a:cs typeface="Times New Roman" panose="02020603050405020304" pitchFamily="18" charset="0"/>
              </a:rPr>
              <a:t>επιστημονικών κειμένων</a:t>
            </a:r>
            <a:r>
              <a:rPr lang="el-GR" altLang="el-GR" dirty="0">
                <a:latin typeface="Times New Roman" panose="02020603050405020304" pitchFamily="18" charset="0"/>
                <a:cs typeface="Times New Roman" panose="02020603050405020304" pitchFamily="18" charset="0"/>
              </a:rPr>
              <a:t> σε μη ειδικούς ή με τις απαιτητικές διαλέξεις σε μη μυημένο κοινό. </a:t>
            </a:r>
            <a:endParaRPr lang="el-GR" altLang="el-GR" dirty="0">
              <a:latin typeface="Times New Roman" panose="02020603050405020304" pitchFamily="18" charset="0"/>
              <a:cs typeface="Times New Roman" panose="02020603050405020304" pitchFamily="18" charset="0"/>
            </a:endParaRPr>
          </a:p>
          <a:p>
            <a:endParaRPr lang="el-GR" altLang="el-GR" dirty="0">
              <a:latin typeface="Times New Roman" panose="02020603050405020304" pitchFamily="18" charset="0"/>
              <a:cs typeface="Times New Roman" panose="02020603050405020304" pitchFamily="18" charset="0"/>
            </a:endParaRPr>
          </a:p>
          <a:p>
            <a:r>
              <a:rPr lang="el-GR" altLang="el-GR" dirty="0">
                <a:latin typeface="Times New Roman" panose="02020603050405020304" pitchFamily="18" charset="0"/>
                <a:cs typeface="Times New Roman" panose="02020603050405020304" pitchFamily="18" charset="0"/>
              </a:rPr>
              <a:t>Αν ο </a:t>
            </a:r>
            <a:r>
              <a:rPr lang="el-GR" altLang="el-GR" b="1" dirty="0">
                <a:latin typeface="Times New Roman" panose="02020603050405020304" pitchFamily="18" charset="0"/>
                <a:cs typeface="Times New Roman" panose="02020603050405020304" pitchFamily="18" charset="0"/>
              </a:rPr>
              <a:t>πομπός </a:t>
            </a:r>
            <a:r>
              <a:rPr lang="el-GR" altLang="el-GR" dirty="0">
                <a:latin typeface="Times New Roman" panose="02020603050405020304" pitchFamily="18" charset="0"/>
                <a:cs typeface="Times New Roman" panose="02020603050405020304" pitchFamily="18" charset="0"/>
              </a:rPr>
              <a:t>παρουσιάσει </a:t>
            </a:r>
            <a:r>
              <a:rPr lang="el-GR" altLang="el-GR" b="1" dirty="0">
                <a:solidFill>
                  <a:srgbClr val="FF0000"/>
                </a:solidFill>
                <a:latin typeface="Times New Roman" panose="02020603050405020304" pitchFamily="18" charset="0"/>
                <a:cs typeface="Times New Roman" panose="02020603050405020304" pitchFamily="18" charset="0"/>
              </a:rPr>
              <a:t>γνωστές πληροφορίες ως καινούριες</a:t>
            </a:r>
            <a:r>
              <a:rPr lang="el-GR" altLang="el-GR" dirty="0">
                <a:latin typeface="Times New Roman" panose="02020603050405020304" pitchFamily="18" charset="0"/>
                <a:cs typeface="Times New Roman" panose="02020603050405020304" pitchFamily="18" charset="0"/>
              </a:rPr>
              <a:t>, τότε το κείμενο θα είναι </a:t>
            </a:r>
            <a:r>
              <a:rPr lang="el-GR" altLang="el-GR" b="1" dirty="0">
                <a:solidFill>
                  <a:srgbClr val="FF0000"/>
                </a:solidFill>
                <a:latin typeface="Times New Roman" panose="02020603050405020304" pitchFamily="18" charset="0"/>
                <a:cs typeface="Times New Roman" panose="02020603050405020304" pitchFamily="18" charset="0"/>
              </a:rPr>
              <a:t>ανιαρό ή/και α-νόητο</a:t>
            </a:r>
            <a:r>
              <a:rPr lang="el-GR" altLang="el-GR" b="1" dirty="0">
                <a:latin typeface="Times New Roman" panose="02020603050405020304" pitchFamily="18" charset="0"/>
                <a:cs typeface="Times New Roman" panose="02020603050405020304" pitchFamily="18" charset="0"/>
              </a:rPr>
              <a:t> </a:t>
            </a:r>
            <a:r>
              <a:rPr lang="el-GR" altLang="el-GR" dirty="0">
                <a:latin typeface="Times New Roman" panose="02020603050405020304" pitchFamily="18" charset="0"/>
                <a:cs typeface="Times New Roman" panose="02020603050405020304" pitchFamily="18" charset="0"/>
              </a:rPr>
              <a:t>για τον αποδέκτη του.</a:t>
            </a:r>
            <a:endParaRPr lang="en-US" altLang="el-GR" dirty="0">
              <a:latin typeface="Times New Roman" panose="02020603050405020304" pitchFamily="18" charset="0"/>
              <a:cs typeface="Times New Roman" panose="02020603050405020304" pitchFamily="18" charset="0"/>
            </a:endParaRPr>
          </a:p>
          <a:p>
            <a:endParaRPr lang="en-US" altLang="el-GR" sz="2000" dirty="0">
              <a:latin typeface="Times New Roman" panose="02020603050405020304" pitchFamily="18" charset="0"/>
              <a:cs typeface="Times New Roman" panose="02020603050405020304" pitchFamily="18" charset="0"/>
            </a:endParaRPr>
          </a:p>
          <a:p>
            <a:pPr>
              <a:buNone/>
            </a:pPr>
            <a:endParaRPr lang="el-GR" alt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8964488"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Οργάνωση των πληροφοριών κατά </a:t>
            </a:r>
            <a:r>
              <a:rPr kumimoji="0" lang="en-US" sz="32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Dane</a:t>
            </a:r>
            <a:r>
              <a:rPr kumimoji="0" lang="el-GR" sz="32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š (1974)</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14339" name="2 - Θέση περιεχομένου"/>
          <p:cNvSpPr>
            <a:spLocks noGrp="1"/>
          </p:cNvSpPr>
          <p:nvPr>
            <p:ph idx="1" hasCustomPrompt="1"/>
          </p:nvPr>
        </p:nvSpPr>
        <p:spPr>
          <a:xfrm>
            <a:off x="0" y="1484313"/>
            <a:ext cx="9144000" cy="5373688"/>
          </a:xfrm>
        </p:spPr>
        <p:txBody>
          <a:bodyPr vert="horz" wrap="square" lIns="54864" tIns="91440" rIns="91440" bIns="45720" numCol="1" anchor="t" anchorCtr="0" compatLnSpc="1"/>
          <a:lstStyle/>
          <a:p>
            <a:pPr eaLnBrk="1" hangingPunct="1">
              <a:buNone/>
            </a:pPr>
            <a:r>
              <a:rPr sz="2400" dirty="0">
                <a:latin typeface="Times New Roman" panose="02020603050405020304" pitchFamily="18" charset="0"/>
                <a:cs typeface="Times New Roman" panose="02020603050405020304" pitchFamily="18" charset="0"/>
              </a:rPr>
              <a:t>Κατά την ανάπτυξη ενός κειμένου παρατηρείται </a:t>
            </a:r>
            <a:r>
              <a:rPr sz="2400" dirty="0">
                <a:solidFill>
                  <a:srgbClr val="FF0000"/>
                </a:solidFill>
                <a:latin typeface="Times New Roman" panose="02020603050405020304" pitchFamily="18" charset="0"/>
                <a:cs typeface="Times New Roman" panose="02020603050405020304" pitchFamily="18" charset="0"/>
              </a:rPr>
              <a:t>διαδοχή πληροφοριών</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buNone/>
            </a:pPr>
            <a:r>
              <a:rPr sz="2400" dirty="0">
                <a:latin typeface="Times New Roman" panose="02020603050405020304" pitchFamily="18" charset="0"/>
                <a:cs typeface="Times New Roman" panose="02020603050405020304" pitchFamily="18" charset="0"/>
              </a:rPr>
              <a:t> η οποία μπορεί να δομηθεί με </a:t>
            </a:r>
            <a:r>
              <a:rPr sz="2400" dirty="0">
                <a:solidFill>
                  <a:srgbClr val="FF0000"/>
                </a:solidFill>
                <a:latin typeface="Times New Roman" panose="02020603050405020304" pitchFamily="18" charset="0"/>
                <a:cs typeface="Times New Roman" panose="02020603050405020304" pitchFamily="18" charset="0"/>
              </a:rPr>
              <a:t>ποικίλους τρόπους</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eaLnBrk="1" hangingPunct="1"/>
            <a:endParaRPr sz="2800" dirty="0">
              <a:latin typeface="Times New Roman" panose="02020603050405020304" pitchFamily="18" charset="0"/>
              <a:cs typeface="Times New Roman" panose="02020603050405020304" pitchFamily="18" charset="0"/>
            </a:endParaRPr>
          </a:p>
          <a:p>
            <a:pPr eaLnBrk="1" hangingPunct="1">
              <a:buNone/>
            </a:pPr>
            <a:r>
              <a:rPr sz="2800" i="1" dirty="0">
                <a:latin typeface="Times New Roman" panose="02020603050405020304" pitchFamily="18" charset="0"/>
                <a:cs typeface="Times New Roman" panose="02020603050405020304" pitchFamily="18" charset="0"/>
              </a:rPr>
              <a:t>1. 	</a:t>
            </a:r>
            <a:r>
              <a:rPr sz="2800" b="1" i="1" dirty="0">
                <a:latin typeface="Times New Roman" panose="02020603050405020304" pitchFamily="18" charset="0"/>
                <a:cs typeface="Times New Roman" panose="02020603050405020304" pitchFamily="18" charset="0"/>
              </a:rPr>
              <a:t>Γραμμική ανάπτυξη</a:t>
            </a:r>
            <a:r>
              <a:rPr sz="2800" dirty="0">
                <a:latin typeface="Times New Roman" panose="02020603050405020304" pitchFamily="18" charset="0"/>
                <a:cs typeface="Times New Roman" panose="02020603050405020304" pitchFamily="18" charset="0"/>
              </a:rPr>
              <a:t>: παρατηρείται </a:t>
            </a:r>
            <a:r>
              <a:rPr sz="2800" dirty="0">
                <a:solidFill>
                  <a:srgbClr val="FF0000"/>
                </a:solidFill>
                <a:latin typeface="Times New Roman" panose="02020603050405020304" pitchFamily="18" charset="0"/>
                <a:cs typeface="Times New Roman" panose="02020603050405020304" pitchFamily="18" charset="0"/>
              </a:rPr>
              <a:t>διαδοχική αλλαγή </a:t>
            </a:r>
            <a:r>
              <a:rPr lang="el-GR" sz="2800" dirty="0">
                <a:solidFill>
                  <a:srgbClr val="FF0000"/>
                </a:solidFill>
                <a:latin typeface="Times New Roman" panose="02020603050405020304" pitchFamily="18" charset="0"/>
                <a:cs typeface="Times New Roman" panose="02020603050405020304" pitchFamily="18" charset="0"/>
              </a:rPr>
              <a:t>	</a:t>
            </a:r>
            <a:r>
              <a:rPr sz="2800" dirty="0">
                <a:solidFill>
                  <a:srgbClr val="FF0000"/>
                </a:solidFill>
                <a:latin typeface="Times New Roman" panose="02020603050405020304" pitchFamily="18" charset="0"/>
                <a:cs typeface="Times New Roman" panose="02020603050405020304" pitchFamily="18" charset="0"/>
              </a:rPr>
              <a:t>υπόστασης </a:t>
            </a:r>
            <a:r>
              <a:rPr sz="2800" dirty="0">
                <a:latin typeface="Times New Roman" panose="02020603050405020304" pitchFamily="18" charset="0"/>
                <a:cs typeface="Times New Roman" panose="02020603050405020304" pitchFamily="18" charset="0"/>
              </a:rPr>
              <a:t>των πληροφοριών: Αυτή που ήταν </a:t>
            </a:r>
            <a:r>
              <a:rPr sz="2800" b="1" i="1" dirty="0">
                <a:latin typeface="Times New Roman" panose="02020603050405020304" pitchFamily="18" charset="0"/>
                <a:cs typeface="Times New Roman" panose="02020603050405020304" pitchFamily="18" charset="0"/>
              </a:rPr>
              <a:t>ρήμα</a:t>
            </a:r>
            <a:r>
              <a:rPr sz="2800" dirty="0">
                <a:latin typeface="Times New Roman" panose="02020603050405020304" pitchFamily="18" charset="0"/>
                <a:cs typeface="Times New Roman" panose="02020603050405020304" pitchFamily="18" charset="0"/>
              </a:rPr>
              <a:t> σε </a:t>
            </a:r>
            <a:r>
              <a:rPr lang="el-GR" sz="280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ένα προηγούμενο απόσπασμα εκλαμβάνεται ως </a:t>
            </a:r>
            <a:r>
              <a:rPr sz="2800" b="1" i="1" dirty="0">
                <a:latin typeface="Times New Roman" panose="02020603050405020304" pitchFamily="18" charset="0"/>
                <a:cs typeface="Times New Roman" panose="02020603050405020304" pitchFamily="18" charset="0"/>
              </a:rPr>
              <a:t>θέμα</a:t>
            </a:r>
            <a:r>
              <a:rPr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	</a:t>
            </a:r>
            <a:r>
              <a:rPr sz="2800" dirty="0">
                <a:latin typeface="Times New Roman" panose="02020603050405020304" pitchFamily="18" charset="0"/>
                <a:cs typeface="Times New Roman" panose="02020603050405020304" pitchFamily="18" charset="0"/>
              </a:rPr>
              <a:t>στο επόμενο:</a:t>
            </a:r>
            <a:endParaRPr sz="2800" dirty="0">
              <a:latin typeface="Times New Roman" panose="02020603050405020304" pitchFamily="18" charset="0"/>
              <a:cs typeface="Times New Roman" panose="02020603050405020304" pitchFamily="18" charset="0"/>
            </a:endParaRPr>
          </a:p>
          <a:p>
            <a:pPr eaLnBrk="1" hangingPunct="1">
              <a:buNone/>
            </a:pPr>
            <a:r>
              <a:rPr sz="2800" dirty="0">
                <a:latin typeface="Times New Roman" panose="02020603050405020304" pitchFamily="18" charset="0"/>
                <a:cs typeface="Times New Roman" panose="02020603050405020304" pitchFamily="18" charset="0"/>
              </a:rPr>
              <a:t> </a:t>
            </a:r>
            <a:endParaRPr sz="2800" dirty="0">
              <a:latin typeface="Times New Roman" panose="02020603050405020304" pitchFamily="18" charset="0"/>
              <a:cs typeface="Times New Roman" panose="02020603050405020304" pitchFamily="18" charset="0"/>
            </a:endParaRPr>
          </a:p>
          <a:p>
            <a:pPr eaLnBrk="1" hangingPunct="1">
              <a:buNone/>
            </a:pPr>
            <a:r>
              <a:rPr sz="2800" dirty="0">
                <a:latin typeface="Times New Roman" panose="02020603050405020304" pitchFamily="18" charset="0"/>
                <a:cs typeface="Times New Roman" panose="02020603050405020304" pitchFamily="18" charset="0"/>
              </a:rPr>
              <a:t>Πρδ.  Μια φορά κι έναν καιρό ήταν </a:t>
            </a:r>
            <a:r>
              <a:rPr sz="2800" i="1" dirty="0">
                <a:latin typeface="Times New Roman" panose="02020603050405020304" pitchFamily="18" charset="0"/>
                <a:cs typeface="Times New Roman" panose="02020603050405020304" pitchFamily="18" charset="0"/>
              </a:rPr>
              <a:t>μια μακρινή χώρα</a:t>
            </a:r>
            <a:r>
              <a:rPr sz="2800" dirty="0">
                <a:latin typeface="Times New Roman" panose="02020603050405020304" pitchFamily="18" charset="0"/>
                <a:cs typeface="Times New Roman" panose="02020603050405020304" pitchFamily="18" charset="0"/>
              </a:rPr>
              <a:t>. </a:t>
            </a:r>
            <a:r>
              <a:rPr sz="2800" u="sng" dirty="0">
                <a:latin typeface="Times New Roman" panose="02020603050405020304" pitchFamily="18" charset="0"/>
                <a:cs typeface="Times New Roman" panose="02020603050405020304" pitchFamily="18" charset="0"/>
              </a:rPr>
              <a:t>Στη</a:t>
            </a:r>
            <a:endParaRPr sz="2800" u="sng" dirty="0">
              <a:latin typeface="Times New Roman" panose="02020603050405020304" pitchFamily="18" charset="0"/>
              <a:cs typeface="Times New Roman" panose="02020603050405020304" pitchFamily="18" charset="0"/>
            </a:endParaRPr>
          </a:p>
          <a:p>
            <a:pPr eaLnBrk="1" hangingPunct="1">
              <a:buNone/>
            </a:pPr>
            <a:r>
              <a:rPr sz="2800" dirty="0">
                <a:latin typeface="Times New Roman" panose="02020603050405020304" pitchFamily="18" charset="0"/>
                <a:cs typeface="Times New Roman" panose="02020603050405020304" pitchFamily="18" charset="0"/>
              </a:rPr>
              <a:t>          </a:t>
            </a:r>
            <a:r>
              <a:rPr sz="2800" u="sng" dirty="0">
                <a:latin typeface="Times New Roman" panose="02020603050405020304" pitchFamily="18" charset="0"/>
                <a:cs typeface="Times New Roman" panose="02020603050405020304" pitchFamily="18" charset="0"/>
              </a:rPr>
              <a:t>χώρα αυτή/ εκεί</a:t>
            </a:r>
            <a:r>
              <a:rPr sz="2800" dirty="0">
                <a:latin typeface="Times New Roman" panose="02020603050405020304" pitchFamily="18" charset="0"/>
                <a:cs typeface="Times New Roman" panose="02020603050405020304" pitchFamily="18" charset="0"/>
              </a:rPr>
              <a:t> βασίλευε </a:t>
            </a:r>
            <a:r>
              <a:rPr sz="2800" i="1" dirty="0">
                <a:latin typeface="Times New Roman" panose="02020603050405020304" pitchFamily="18" charset="0"/>
                <a:cs typeface="Times New Roman" panose="02020603050405020304" pitchFamily="18" charset="0"/>
              </a:rPr>
              <a:t>ένας γέρος βασιλιάς</a:t>
            </a:r>
            <a:r>
              <a:rPr sz="2800" dirty="0">
                <a:latin typeface="Times New Roman" panose="02020603050405020304" pitchFamily="18" charset="0"/>
                <a:cs typeface="Times New Roman" panose="02020603050405020304" pitchFamily="18" charset="0"/>
              </a:rPr>
              <a:t>. </a:t>
            </a:r>
            <a:r>
              <a:rPr sz="2800" u="sng" dirty="0">
                <a:latin typeface="Times New Roman" panose="02020603050405020304" pitchFamily="18" charset="0"/>
                <a:cs typeface="Times New Roman" panose="02020603050405020304" pitchFamily="18" charset="0"/>
              </a:rPr>
              <a:t>Ο </a:t>
            </a:r>
            <a:endParaRPr sz="2800" u="sng" dirty="0">
              <a:latin typeface="Times New Roman" panose="02020603050405020304" pitchFamily="18" charset="0"/>
              <a:cs typeface="Times New Roman" panose="02020603050405020304" pitchFamily="18" charset="0"/>
            </a:endParaRPr>
          </a:p>
          <a:p>
            <a:pPr eaLnBrk="1" hangingPunct="1">
              <a:buNone/>
            </a:pPr>
            <a:r>
              <a:rPr sz="2800" dirty="0">
                <a:latin typeface="Times New Roman" panose="02020603050405020304" pitchFamily="18" charset="0"/>
                <a:cs typeface="Times New Roman" panose="02020603050405020304" pitchFamily="18" charset="0"/>
              </a:rPr>
              <a:t>		 </a:t>
            </a:r>
            <a:r>
              <a:rPr sz="2800" u="sng" dirty="0">
                <a:latin typeface="Times New Roman" panose="02020603050405020304" pitchFamily="18" charset="0"/>
                <a:cs typeface="Times New Roman" panose="02020603050405020304" pitchFamily="18" charset="0"/>
              </a:rPr>
              <a:t>βασιλιάς/ αυτός</a:t>
            </a:r>
            <a:r>
              <a:rPr sz="2800" dirty="0">
                <a:latin typeface="Times New Roman" panose="02020603050405020304" pitchFamily="18" charset="0"/>
                <a:cs typeface="Times New Roman" panose="02020603050405020304" pitchFamily="18" charset="0"/>
              </a:rPr>
              <a:t> είχε </a:t>
            </a:r>
            <a:r>
              <a:rPr sz="2800" i="1" dirty="0">
                <a:latin typeface="Times New Roman" panose="02020603050405020304" pitchFamily="18" charset="0"/>
                <a:cs typeface="Times New Roman" panose="02020603050405020304" pitchFamily="18" charset="0"/>
              </a:rPr>
              <a:t>μια κόρη</a:t>
            </a:r>
            <a:r>
              <a:rPr sz="2800" dirty="0">
                <a:latin typeface="Times New Roman" panose="02020603050405020304" pitchFamily="18" charset="0"/>
                <a:cs typeface="Times New Roman" panose="02020603050405020304" pitchFamily="18" charset="0"/>
              </a:rPr>
              <a:t> </a:t>
            </a:r>
            <a:r>
              <a:rPr sz="2800" u="sng" dirty="0">
                <a:latin typeface="Times New Roman" panose="02020603050405020304" pitchFamily="18" charset="0"/>
                <a:cs typeface="Times New Roman" panose="02020603050405020304" pitchFamily="18" charset="0"/>
              </a:rPr>
              <a:t>η οποία </a:t>
            </a:r>
            <a:r>
              <a:rPr sz="2800" dirty="0">
                <a:latin typeface="Times New Roman" panose="02020603050405020304" pitchFamily="18" charset="0"/>
                <a:cs typeface="Times New Roman" panose="02020603050405020304" pitchFamily="18" charset="0"/>
              </a:rPr>
              <a:t>ήταν τόσο δίκαιη</a:t>
            </a:r>
            <a:endParaRPr sz="2800" dirty="0">
              <a:latin typeface="Times New Roman" panose="02020603050405020304" pitchFamily="18" charset="0"/>
              <a:cs typeface="Times New Roman" panose="02020603050405020304" pitchFamily="18" charset="0"/>
            </a:endParaRPr>
          </a:p>
          <a:p>
            <a:pPr eaLnBrk="1" hangingPunct="1">
              <a:buNone/>
            </a:pPr>
            <a:r>
              <a:rPr sz="2800" dirty="0">
                <a:latin typeface="Times New Roman" panose="02020603050405020304" pitchFamily="18" charset="0"/>
                <a:cs typeface="Times New Roman" panose="02020603050405020304" pitchFamily="18" charset="0"/>
              </a:rPr>
              <a:t>		 ώστε δεν άφηνε κανένα κακοποιό ατιμώρητο.</a:t>
            </a:r>
            <a:endParaRPr sz="2800" dirty="0">
              <a:latin typeface="Times New Roman" panose="02020603050405020304" pitchFamily="18" charset="0"/>
              <a:cs typeface="Times New Roman" panose="02020603050405020304" pitchFamily="18" charset="0"/>
            </a:endParaRPr>
          </a:p>
          <a:p>
            <a:pPr eaLnBrk="1" hangingPunct="1">
              <a:buNone/>
            </a:pPr>
            <a:endParaRPr sz="2800" i="1" dirty="0">
              <a:latin typeface="Times New Roman" panose="02020603050405020304" pitchFamily="18" charset="0"/>
              <a:cs typeface="Times New Roman" panose="02020603050405020304" pitchFamily="18" charset="0"/>
            </a:endParaRPr>
          </a:p>
          <a:p>
            <a:pPr eaLnBrk="1" hangingPunct="1"/>
            <a:endParaRPr sz="2000" dirty="0">
              <a:latin typeface="Times New Roman" panose="02020603050405020304" pitchFamily="18" charset="0"/>
              <a:cs typeface="Times New Roman" panose="02020603050405020304" pitchFamily="18" charset="0"/>
            </a:endParaRPr>
          </a:p>
          <a:p>
            <a:pPr eaLnBrk="1" hangingPunct="1">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9144000"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Οργάνωση των πληροφοριών κατά </a:t>
            </a:r>
            <a:r>
              <a:rPr kumimoji="0" lang="en-US" sz="32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Dane</a:t>
            </a:r>
            <a:r>
              <a:rPr kumimoji="0" lang="el-GR" sz="32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š (1974)</a:t>
            </a:r>
            <a:endParaRPr kumimoji="0" lang="el-GR" sz="3200" b="1" i="0" u="none" strike="noStrike" kern="1200" cap="none" spc="0" normalizeH="0" baseline="0" noProof="0" dirty="0">
              <a:ln>
                <a:noFill/>
              </a:ln>
              <a:solidFill>
                <a:srgbClr val="66AF6C"/>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341438"/>
            <a:ext cx="9144000" cy="5516563"/>
          </a:xfrm>
        </p:spPr>
        <p:txBody>
          <a:bodyPr vert="horz" wrap="square" lIns="54864" tIns="91440" rIns="91440" bIns="45720" numCol="1" anchor="t" anchorCtr="0" compatLnSpc="1"/>
          <a:lstStyle/>
          <a:p>
            <a:pPr marL="631825" indent="-514350" eaLnBrk="1" hangingPunct="1">
              <a:buNone/>
            </a:pPr>
            <a:r>
              <a:rPr sz="2400" i="1" dirty="0">
                <a:latin typeface="Times New Roman" panose="02020603050405020304" pitchFamily="18" charset="0"/>
                <a:cs typeface="Times New Roman" panose="02020603050405020304" pitchFamily="18" charset="0"/>
              </a:rPr>
              <a:t>2.</a:t>
            </a:r>
            <a:r>
              <a:rPr sz="240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	 </a:t>
            </a:r>
            <a:r>
              <a:rPr sz="2400" b="1" i="1" dirty="0">
                <a:latin typeface="Times New Roman" panose="02020603050405020304" pitchFamily="18" charset="0"/>
                <a:cs typeface="Times New Roman" panose="02020603050405020304" pitchFamily="18" charset="0"/>
              </a:rPr>
              <a:t>Διατήρηση μιας πληροφορίας ως θεματικής</a:t>
            </a:r>
            <a:r>
              <a:rPr sz="2400" dirty="0">
                <a:latin typeface="Times New Roman" panose="02020603050405020304" pitchFamily="18" charset="0"/>
                <a:cs typeface="Times New Roman" panose="02020603050405020304" pitchFamily="18" charset="0"/>
              </a:rPr>
              <a:t>: η θεματική πληροφορία  </a:t>
            </a:r>
            <a:r>
              <a:rPr sz="2400" dirty="0">
                <a:solidFill>
                  <a:srgbClr val="FF0000"/>
                </a:solidFill>
                <a:latin typeface="Times New Roman" panose="02020603050405020304" pitchFamily="18" charset="0"/>
                <a:cs typeface="Times New Roman" panose="02020603050405020304" pitchFamily="18" charset="0"/>
              </a:rPr>
              <a:t>επαναλαμβάνεται ή επαναφέρεται </a:t>
            </a:r>
            <a:r>
              <a:rPr sz="2400" dirty="0">
                <a:latin typeface="Times New Roman" panose="02020603050405020304" pitchFamily="18" charset="0"/>
                <a:cs typeface="Times New Roman" panose="02020603050405020304" pitchFamily="18" charset="0"/>
              </a:rPr>
              <a:t>στα επόμενα αποσπάσματα, οπότε και της αποδίδεται ένα ρηματικό χαρακτηριστικό:</a:t>
            </a:r>
            <a:endParaRPr sz="2400" dirty="0">
              <a:latin typeface="Times New Roman" panose="02020603050405020304" pitchFamily="18" charset="0"/>
              <a:cs typeface="Times New Roman" panose="02020603050405020304" pitchFamily="18" charset="0"/>
            </a:endParaRPr>
          </a:p>
          <a:p>
            <a:pPr marL="631825" indent="-514350" eaLnBrk="1" hangingPunct="1">
              <a:buNone/>
            </a:pPr>
            <a:endParaRPr dirty="0">
              <a:latin typeface="Times New Roman" panose="02020603050405020304" pitchFamily="18" charset="0"/>
              <a:cs typeface="Times New Roman" panose="02020603050405020304" pitchFamily="18" charset="0"/>
            </a:endParaRPr>
          </a:p>
          <a:p>
            <a:pPr marL="631825" indent="-514350" eaLnBrk="1" hangingPunct="1">
              <a:buNone/>
            </a:pPr>
            <a:r>
              <a:rPr sz="2800" dirty="0">
                <a:latin typeface="Times New Roman" panose="02020603050405020304" pitchFamily="18" charset="0"/>
                <a:cs typeface="Times New Roman" panose="02020603050405020304" pitchFamily="18" charset="0"/>
              </a:rPr>
              <a:t>Πρδ. Η Μαρία γεννήθηκε όπως την είχε φανταστεί η</a:t>
            </a:r>
            <a:endParaRPr sz="2800" dirty="0">
              <a:latin typeface="Times New Roman" panose="02020603050405020304" pitchFamily="18" charset="0"/>
              <a:cs typeface="Times New Roman" panose="02020603050405020304" pitchFamily="18" charset="0"/>
            </a:endParaRPr>
          </a:p>
          <a:p>
            <a:pPr marL="631825" indent="-514350" eaLnBrk="1" hangingPunct="1">
              <a:buNone/>
            </a:pPr>
            <a:r>
              <a:rPr sz="2800" dirty="0">
                <a:latin typeface="Times New Roman" panose="02020603050405020304" pitchFamily="18" charset="0"/>
                <a:cs typeface="Times New Roman" panose="02020603050405020304" pitchFamily="18" charset="0"/>
              </a:rPr>
              <a:t>		 μητέρα της: Είχε δέρμα άσπρο σαν χιόνι, χείλη</a:t>
            </a:r>
            <a:endParaRPr sz="2800" dirty="0">
              <a:latin typeface="Times New Roman" panose="02020603050405020304" pitchFamily="18" charset="0"/>
              <a:cs typeface="Times New Roman" panose="02020603050405020304" pitchFamily="18" charset="0"/>
            </a:endParaRPr>
          </a:p>
          <a:p>
            <a:pPr marL="631825" indent="-514350" eaLnBrk="1" hangingPunct="1">
              <a:buNone/>
            </a:pPr>
            <a:r>
              <a:rPr sz="2800" dirty="0">
                <a:latin typeface="Times New Roman" panose="02020603050405020304" pitchFamily="18" charset="0"/>
                <a:cs typeface="Times New Roman" panose="02020603050405020304" pitchFamily="18" charset="0"/>
              </a:rPr>
              <a:t>		 κόκκινα σαν αίμα και μαλλιά ξανθά σαν στάχια.</a:t>
            </a:r>
            <a:endParaRPr sz="2800" dirty="0">
              <a:latin typeface="Times New Roman" panose="02020603050405020304" pitchFamily="18" charset="0"/>
              <a:cs typeface="Times New Roman" panose="02020603050405020304" pitchFamily="18" charset="0"/>
            </a:endParaRPr>
          </a:p>
          <a:p>
            <a:pPr marL="631825" indent="-514350" eaLnBrk="1" hangingPunct="1">
              <a:buNone/>
            </a:pPr>
            <a:r>
              <a:rPr sz="2800" dirty="0">
                <a:latin typeface="Times New Roman" panose="02020603050405020304" pitchFamily="18" charset="0"/>
                <a:cs typeface="Times New Roman" panose="02020603050405020304" pitchFamily="18" charset="0"/>
              </a:rPr>
              <a:t>		 Ήταν το πιο όμορφο κορίτσι του χωριού.</a:t>
            </a:r>
            <a:endParaRPr sz="2800" dirty="0">
              <a:latin typeface="Times New Roman" panose="02020603050405020304" pitchFamily="18" charset="0"/>
              <a:cs typeface="Times New Roman" panose="02020603050405020304" pitchFamily="18" charset="0"/>
            </a:endParaRPr>
          </a:p>
          <a:p>
            <a:pPr marL="631825" indent="-514350" eaLnBrk="1" hangingPunct="1">
              <a:buNone/>
            </a:pPr>
            <a:r>
              <a:rPr sz="2400" dirty="0">
                <a:latin typeface="Times New Roman" panose="02020603050405020304" pitchFamily="18" charset="0"/>
                <a:cs typeface="Times New Roman" panose="02020603050405020304" pitchFamily="18" charset="0"/>
                <a:sym typeface="Wingdings" panose="05000000000000000000" pitchFamily="2" charset="2"/>
              </a:rPr>
              <a:t> Ενεργοποίηση του </a:t>
            </a:r>
            <a:r>
              <a:rPr sz="2400" b="1" dirty="0">
                <a:latin typeface="Times New Roman" panose="02020603050405020304" pitchFamily="18" charset="0"/>
                <a:cs typeface="Times New Roman" panose="02020603050405020304" pitchFamily="18" charset="0"/>
                <a:sym typeface="Wingdings" panose="05000000000000000000" pitchFamily="2" charset="2"/>
              </a:rPr>
              <a:t>μηχανισμού της έλλειψης</a:t>
            </a:r>
            <a:r>
              <a:rPr sz="2400" dirty="0">
                <a:latin typeface="Times New Roman" panose="02020603050405020304" pitchFamily="18" charset="0"/>
                <a:cs typeface="Times New Roman" panose="02020603050405020304" pitchFamily="18" charset="0"/>
                <a:sym typeface="Wingdings" panose="05000000000000000000" pitchFamily="2" charset="2"/>
              </a:rPr>
              <a:t>: </a:t>
            </a:r>
            <a:r>
              <a:rPr sz="2400" dirty="0">
                <a:latin typeface="Times New Roman" panose="02020603050405020304" pitchFamily="18" charset="0"/>
                <a:cs typeface="Times New Roman" panose="02020603050405020304" pitchFamily="18" charset="0"/>
              </a:rPr>
              <a:t>Η ίδια πληροφορία </a:t>
            </a:r>
            <a:r>
              <a:rPr sz="2400" b="1" dirty="0">
                <a:latin typeface="Times New Roman" panose="02020603050405020304" pitchFamily="18" charset="0"/>
                <a:cs typeface="Times New Roman" panose="02020603050405020304" pitchFamily="18" charset="0"/>
              </a:rPr>
              <a:t>επαναφέρεται</a:t>
            </a:r>
            <a:r>
              <a:rPr sz="2400" dirty="0">
                <a:latin typeface="Times New Roman" panose="02020603050405020304" pitchFamily="18" charset="0"/>
                <a:cs typeface="Times New Roman" panose="02020603050405020304" pitchFamily="18" charset="0"/>
              </a:rPr>
              <a:t> μέσω της έλλειψης και στις επόμενες προτάσεις. Η πληροφορία αυτή </a:t>
            </a:r>
            <a:r>
              <a:rPr sz="2400" b="1" dirty="0">
                <a:latin typeface="Times New Roman" panose="02020603050405020304" pitchFamily="18" charset="0"/>
                <a:cs typeface="Times New Roman" panose="02020603050405020304" pitchFamily="18" charset="0"/>
              </a:rPr>
              <a:t>σχολιάζεται</a:t>
            </a:r>
            <a:r>
              <a:rPr sz="2400" dirty="0">
                <a:latin typeface="Times New Roman" panose="02020603050405020304" pitchFamily="18" charset="0"/>
                <a:cs typeface="Times New Roman" panose="02020603050405020304" pitchFamily="18" charset="0"/>
              </a:rPr>
              <a:t> από νέες ρηματικές πληροφορίες κάθε φορά που επανέρχεται στο προσκήνιο.</a:t>
            </a:r>
            <a:endParaRPr sz="2400" dirty="0">
              <a:latin typeface="Times New Roman" panose="02020603050405020304" pitchFamily="18" charset="0"/>
              <a:cs typeface="Times New Roman" panose="02020603050405020304" pitchFamily="18" charset="0"/>
            </a:endParaRPr>
          </a:p>
          <a:p>
            <a:pPr marL="631825" indent="-514350" eaLnBrk="1" hangingPunct="1">
              <a:buNone/>
            </a:pPr>
            <a:endParaRPr dirty="0">
              <a:latin typeface="Times New Roman" panose="02020603050405020304" pitchFamily="18" charset="0"/>
              <a:cs typeface="Times New Roman" panose="02020603050405020304" pitchFamily="18" charset="0"/>
            </a:endParaRPr>
          </a:p>
          <a:p>
            <a:pPr marL="631825" indent="-514350"/>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8820472"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Οργάνωση των πληροφοριών κατά </a:t>
            </a:r>
            <a:r>
              <a:rPr kumimoji="0" lang="en-US" sz="32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Dane</a:t>
            </a:r>
            <a:r>
              <a:rPr kumimoji="0" lang="el-GR" sz="32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š (1974)</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marL="574675" indent="-457200" eaLnBrk="1" hangingPunct="1">
              <a:buNone/>
            </a:pPr>
            <a:r>
              <a:rPr sz="2400" i="1" dirty="0">
                <a:latin typeface="Times New Roman" panose="02020603050405020304" pitchFamily="18" charset="0"/>
                <a:cs typeface="Times New Roman" panose="02020603050405020304" pitchFamily="18" charset="0"/>
              </a:rPr>
              <a:t>3.	</a:t>
            </a:r>
            <a:r>
              <a:rPr sz="2400" b="1" dirty="0">
                <a:latin typeface="Times New Roman" panose="02020603050405020304" pitchFamily="18" charset="0"/>
                <a:cs typeface="Times New Roman" panose="02020603050405020304" pitchFamily="18" charset="0"/>
              </a:rPr>
              <a:t>Επαναφορά πτυχών ή συστατικών μιας θεματικής πληροφορίας </a:t>
            </a:r>
            <a:r>
              <a:rPr sz="2400" dirty="0">
                <a:latin typeface="Times New Roman" panose="02020603050405020304" pitchFamily="18" charset="0"/>
                <a:cs typeface="Times New Roman" panose="02020603050405020304" pitchFamily="18" charset="0"/>
              </a:rPr>
              <a:t>στα οποία αποδίδονται ρηματικά χαρακτηριστικά:</a:t>
            </a:r>
            <a:endParaRPr sz="2400" dirty="0">
              <a:latin typeface="Times New Roman" panose="02020603050405020304" pitchFamily="18" charset="0"/>
              <a:cs typeface="Times New Roman" panose="02020603050405020304" pitchFamily="18" charset="0"/>
            </a:endParaRPr>
          </a:p>
          <a:p>
            <a:pPr marL="574675" indent="-457200" eaLnBrk="1" hangingPunct="1"/>
            <a:endParaRPr sz="2400" dirty="0">
              <a:latin typeface="Times New Roman" panose="02020603050405020304" pitchFamily="18" charset="0"/>
              <a:cs typeface="Times New Roman" panose="02020603050405020304" pitchFamily="18" charset="0"/>
            </a:endParaRPr>
          </a:p>
          <a:p>
            <a:pPr marL="574675" indent="-457200" eaLnBrk="1" hangingPunct="1">
              <a:buNone/>
            </a:pPr>
            <a:r>
              <a:rPr sz="2400" dirty="0">
                <a:latin typeface="Times New Roman" panose="02020603050405020304" pitchFamily="18" charset="0"/>
                <a:cs typeface="Times New Roman" panose="02020603050405020304" pitchFamily="18" charset="0"/>
              </a:rPr>
              <a:t>Πρδ.</a:t>
            </a:r>
            <a:r>
              <a:rPr lang="en-US" altLang="x-none" sz="2400" dirty="0">
                <a:latin typeface="Times New Roman" panose="02020603050405020304" pitchFamily="18" charset="0"/>
                <a:cs typeface="Times New Roman" panose="02020603050405020304" pitchFamily="18" charset="0"/>
              </a:rPr>
              <a:t> </a:t>
            </a:r>
            <a:r>
              <a:rPr sz="2400" i="1" dirty="0">
                <a:latin typeface="Times New Roman" panose="02020603050405020304" pitchFamily="18" charset="0"/>
                <a:cs typeface="Times New Roman" panose="02020603050405020304" pitchFamily="18" charset="0"/>
              </a:rPr>
              <a:t>Το δείπνο </a:t>
            </a:r>
            <a:r>
              <a:rPr sz="2400" dirty="0">
                <a:latin typeface="Times New Roman" panose="02020603050405020304" pitchFamily="18" charset="0"/>
                <a:cs typeface="Times New Roman" panose="02020603050405020304" pitchFamily="18" charset="0"/>
              </a:rPr>
              <a:t>ήταν έτοιμο στο τραπέζι. </a:t>
            </a:r>
            <a:r>
              <a:rPr sz="2400" u="sng" dirty="0">
                <a:latin typeface="Times New Roman" panose="02020603050405020304" pitchFamily="18" charset="0"/>
                <a:cs typeface="Times New Roman" panose="02020603050405020304" pitchFamily="18" charset="0"/>
              </a:rPr>
              <a:t>Η σούπα</a:t>
            </a:r>
            <a:r>
              <a:rPr sz="2400" dirty="0">
                <a:latin typeface="Times New Roman" panose="02020603050405020304" pitchFamily="18" charset="0"/>
                <a:cs typeface="Times New Roman" panose="02020603050405020304" pitchFamily="18" charset="0"/>
              </a:rPr>
              <a:t> ζεστή, </a:t>
            </a:r>
            <a:r>
              <a:rPr sz="2400" u="sng" dirty="0">
                <a:latin typeface="Times New Roman" panose="02020603050405020304" pitchFamily="18" charset="0"/>
                <a:cs typeface="Times New Roman" panose="02020603050405020304" pitchFamily="18" charset="0"/>
              </a:rPr>
              <a:t>το κρέας</a:t>
            </a:r>
            <a:endParaRPr sz="2400" u="sng" dirty="0">
              <a:latin typeface="Times New Roman" panose="02020603050405020304" pitchFamily="18" charset="0"/>
              <a:cs typeface="Times New Roman" panose="02020603050405020304" pitchFamily="18" charset="0"/>
            </a:endParaRPr>
          </a:p>
          <a:p>
            <a:pPr marL="574675" indent="-457200" eaLnBrk="1" hangingPunct="1">
              <a:buNone/>
            </a:pPr>
            <a:r>
              <a:rPr sz="2400" dirty="0">
                <a:latin typeface="Times New Roman" panose="02020603050405020304" pitchFamily="18" charset="0"/>
                <a:cs typeface="Times New Roman" panose="02020603050405020304" pitchFamily="18" charset="0"/>
              </a:rPr>
              <a:t>	    καλομαγειρεμένο με λαχανικά, </a:t>
            </a:r>
            <a:r>
              <a:rPr sz="2400" u="sng" dirty="0">
                <a:latin typeface="Times New Roman" panose="02020603050405020304" pitchFamily="18" charset="0"/>
                <a:cs typeface="Times New Roman" panose="02020603050405020304" pitchFamily="18" charset="0"/>
              </a:rPr>
              <a:t>το κρασί</a:t>
            </a:r>
            <a:r>
              <a:rPr sz="2400" dirty="0">
                <a:latin typeface="Times New Roman" panose="02020603050405020304" pitchFamily="18" charset="0"/>
                <a:cs typeface="Times New Roman" panose="02020603050405020304" pitchFamily="18" charset="0"/>
              </a:rPr>
              <a:t> κόκκινο σ’ ένα ωραίο</a:t>
            </a:r>
            <a:endParaRPr sz="2400" dirty="0">
              <a:latin typeface="Times New Roman" panose="02020603050405020304" pitchFamily="18" charset="0"/>
              <a:cs typeface="Times New Roman" panose="02020603050405020304" pitchFamily="18" charset="0"/>
            </a:endParaRPr>
          </a:p>
          <a:p>
            <a:pPr marL="574675" indent="-457200" eaLnBrk="1" hangingPunct="1">
              <a:buNone/>
            </a:pPr>
            <a:r>
              <a:rPr sz="2400" dirty="0">
                <a:latin typeface="Times New Roman" panose="02020603050405020304" pitchFamily="18" charset="0"/>
                <a:cs typeface="Times New Roman" panose="02020603050405020304" pitchFamily="18" charset="0"/>
              </a:rPr>
              <a:t>	    επιβλητικό μπουκάλι.</a:t>
            </a:r>
            <a:endParaRPr sz="2400" dirty="0">
              <a:latin typeface="Times New Roman" panose="02020603050405020304" pitchFamily="18" charset="0"/>
              <a:cs typeface="Times New Roman" panose="02020603050405020304" pitchFamily="18" charset="0"/>
            </a:endParaRPr>
          </a:p>
          <a:p>
            <a:pPr marL="574675" indent="-457200" eaLnBrk="1" hangingPunct="1">
              <a:buNone/>
            </a:pPr>
            <a:r>
              <a:rPr sz="2400" dirty="0">
                <a:latin typeface="Times New Roman" panose="02020603050405020304" pitchFamily="18" charset="0"/>
                <a:cs typeface="Times New Roman" panose="02020603050405020304" pitchFamily="18" charset="0"/>
              </a:rPr>
              <a:t> </a:t>
            </a:r>
            <a:endParaRPr sz="2400" dirty="0">
              <a:latin typeface="Times New Roman" panose="02020603050405020304" pitchFamily="18" charset="0"/>
              <a:cs typeface="Times New Roman" panose="02020603050405020304" pitchFamily="18" charset="0"/>
            </a:endParaRPr>
          </a:p>
          <a:p>
            <a:pPr marL="574675" indent="-457200" eaLnBrk="1" hangingPunct="1"/>
            <a:r>
              <a:rPr sz="2400" dirty="0">
                <a:latin typeface="Times New Roman" panose="02020603050405020304" pitchFamily="18" charset="0"/>
                <a:cs typeface="Times New Roman" panose="02020603050405020304" pitchFamily="18" charset="0"/>
              </a:rPr>
              <a:t>«Το δείπνο» είναι η θεματική πληροφορία. Στη συνέχεια όμως δεν επαναφέρεται η ίδια η πληροφορία, αλλά </a:t>
            </a:r>
            <a:r>
              <a:rPr sz="2400" b="1" dirty="0">
                <a:latin typeface="Times New Roman" panose="02020603050405020304" pitchFamily="18" charset="0"/>
                <a:cs typeface="Times New Roman" panose="02020603050405020304" pitchFamily="18" charset="0"/>
              </a:rPr>
              <a:t>συστατικές της έννοιες </a:t>
            </a:r>
            <a:r>
              <a:rPr sz="2400" dirty="0">
                <a:latin typeface="Times New Roman" panose="02020603050405020304" pitchFamily="18" charset="0"/>
                <a:cs typeface="Times New Roman" panose="02020603050405020304" pitchFamily="18" charset="0"/>
              </a:rPr>
              <a:t>που συνδέονται μαζί της μέσω της </a:t>
            </a:r>
            <a:r>
              <a:rPr sz="2400" b="1" dirty="0">
                <a:latin typeface="Times New Roman" panose="02020603050405020304" pitchFamily="18" charset="0"/>
                <a:cs typeface="Times New Roman" panose="02020603050405020304" pitchFamily="18" charset="0"/>
              </a:rPr>
              <a:t>μερωνυμίας</a:t>
            </a:r>
            <a:r>
              <a:rPr lang="en-US" sz="2400" b="1" dirty="0">
                <a:latin typeface="Times New Roman" panose="02020603050405020304" pitchFamily="18" charset="0"/>
                <a:cs typeface="Times New Roman" panose="02020603050405020304" pitchFamily="18" charset="0"/>
              </a:rPr>
              <a:t> (</a:t>
            </a:r>
            <a:r>
              <a:rPr lang="el-GR" sz="2400" b="1" dirty="0">
                <a:latin typeface="Times New Roman" panose="02020603050405020304" pitchFamily="18" charset="0"/>
                <a:cs typeface="Times New Roman" panose="02020603050405020304" pitchFamily="18" charset="0"/>
              </a:rPr>
              <a:t>ή </a:t>
            </a:r>
            <a:r>
              <a:rPr sz="2400" b="1" dirty="0">
                <a:latin typeface="Times New Roman" panose="02020603050405020304" pitchFamily="18" charset="0"/>
                <a:cs typeface="Times New Roman" panose="02020603050405020304" pitchFamily="18" charset="0"/>
                <a:sym typeface="+mn-ea"/>
              </a:rPr>
              <a:t>υπωνυμίας</a:t>
            </a:r>
            <a:r>
              <a:rPr sz="2400" b="1" dirty="0">
                <a:latin typeface="Times New Roman" panose="02020603050405020304" pitchFamily="18" charset="0"/>
                <a:cs typeface="Times New Roman" panose="02020603050405020304" pitchFamily="18" charset="0"/>
              </a:rPr>
              <a:t>)</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marL="574675" indent="-457200" eaLnBrk="1" hangingPunct="1"/>
            <a:endParaRPr sz="2400" dirty="0">
              <a:latin typeface="Times New Roman" panose="02020603050405020304" pitchFamily="18" charset="0"/>
              <a:cs typeface="Times New Roman" panose="02020603050405020304" pitchFamily="18" charset="0"/>
            </a:endParaRPr>
          </a:p>
          <a:p>
            <a:pPr marL="574675" indent="-457200" eaLnBrk="1" hangingPunct="1"/>
            <a:r>
              <a:rPr sz="2400" dirty="0">
                <a:latin typeface="Times New Roman" panose="02020603050405020304" pitchFamily="18" charset="0"/>
                <a:cs typeface="Times New Roman" panose="02020603050405020304" pitchFamily="18" charset="0"/>
              </a:rPr>
              <a:t>Τα υπογραμμισμένα αυτά πληροφοριακά συστατικά </a:t>
            </a:r>
            <a:r>
              <a:rPr sz="2400" b="1" dirty="0">
                <a:latin typeface="Times New Roman" panose="02020603050405020304" pitchFamily="18" charset="0"/>
                <a:cs typeface="Times New Roman" panose="02020603050405020304" pitchFamily="18" charset="0"/>
              </a:rPr>
              <a:t>σχολιάζονται από ρηματικές πληροφορίες</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marL="574675" indent="-457200" eaLnBrk="1" hangingPunct="1">
              <a:buNone/>
            </a:pP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anim calcmode="lin" valueType="num">
                                      <p:cBhvr additive="base">
                                        <p:cTn id="1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8892480"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Σύνθετη οργάνωση των πληροφοριών </a:t>
            </a:r>
            <a:b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20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a:t>
            </a:r>
            <a:r>
              <a:rPr kumimoji="0" lang="el-GR" sz="20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Κουτσουλέλου-</a:t>
            </a:r>
            <a:r>
              <a:rPr kumimoji="0" lang="el-GR" sz="2000" b="1" i="0" u="none" strike="noStrike" kern="1200" cap="none" spc="0" normalizeH="0" baseline="0" noProof="0" dirty="0" err="1">
                <a:ln>
                  <a:noFill/>
                </a:ln>
                <a:solidFill>
                  <a:srgbClr val="66AF6C"/>
                </a:solidFill>
                <a:effectLst/>
                <a:uLnTx/>
                <a:uFillTx/>
                <a:latin typeface="Times New Roman" panose="02020603050405020304" pitchFamily="18" charset="0"/>
                <a:ea typeface="+mj-ea"/>
                <a:cs typeface="Times New Roman" panose="02020603050405020304" pitchFamily="18" charset="0"/>
              </a:rPr>
              <a:t>Μίχου</a:t>
            </a:r>
            <a:r>
              <a:rPr kumimoji="0" lang="el-GR" sz="20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1997: 93) </a:t>
            </a:r>
            <a:endParaRPr kumimoji="0" lang="el-GR" sz="20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eaLnBrk="1" hangingPunct="1">
              <a:lnSpc>
                <a:spcPct val="90000"/>
              </a:lnSpc>
            </a:pPr>
            <a:r>
              <a:rPr sz="2200" dirty="0">
                <a:latin typeface="Times New Roman" panose="02020603050405020304" pitchFamily="18" charset="0"/>
                <a:cs typeface="Times New Roman" panose="02020603050405020304" pitchFamily="18" charset="0"/>
              </a:rPr>
              <a:t>Οι τρεις τύποι πληροφοριακής οργάνωσης δεν ανιχνεύονται πάντα αυτούσιοι, αλλά και με </a:t>
            </a:r>
            <a:r>
              <a:rPr sz="2200" b="1" dirty="0">
                <a:latin typeface="Times New Roman" panose="02020603050405020304" pitchFamily="18" charset="0"/>
                <a:cs typeface="Times New Roman" panose="02020603050405020304" pitchFamily="18" charset="0"/>
              </a:rPr>
              <a:t>συνθετικές παραλλαγές</a:t>
            </a:r>
            <a:r>
              <a:rPr sz="2200" dirty="0">
                <a:latin typeface="Times New Roman" panose="02020603050405020304" pitchFamily="18" charset="0"/>
                <a:cs typeface="Times New Roman" panose="02020603050405020304" pitchFamily="18" charset="0"/>
              </a:rPr>
              <a:t>:</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 </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Πρδ.  Όταν σας ενοχλεί ο λαιμός, καραμέλες </a:t>
            </a:r>
            <a:r>
              <a:rPr lang="en-US" altLang="x-none" sz="2200" dirty="0">
                <a:latin typeface="Times New Roman" panose="02020603050405020304" pitchFamily="18" charset="0"/>
                <a:cs typeface="Times New Roman" panose="02020603050405020304" pitchFamily="18" charset="0"/>
              </a:rPr>
              <a:t>Halls</a:t>
            </a:r>
            <a:r>
              <a:rPr sz="2200" dirty="0">
                <a:latin typeface="Times New Roman" panose="02020603050405020304" pitchFamily="18" charset="0"/>
                <a:cs typeface="Times New Roman" panose="02020603050405020304" pitchFamily="18" charset="0"/>
              </a:rPr>
              <a:t> με </a:t>
            </a:r>
            <a:r>
              <a:rPr lang="en-US" altLang="x-none" sz="2200" dirty="0">
                <a:latin typeface="Times New Roman" panose="02020603050405020304" pitchFamily="18" charset="0"/>
                <a:cs typeface="Times New Roman" panose="02020603050405020304" pitchFamily="18" charset="0"/>
              </a:rPr>
              <a:t>vapor action</a:t>
            </a:r>
            <a:r>
              <a:rPr sz="2200" dirty="0">
                <a:latin typeface="Times New Roman" panose="02020603050405020304" pitchFamily="18" charset="0"/>
                <a:cs typeface="Times New Roman" panose="02020603050405020304" pitchFamily="18" charset="0"/>
              </a:rPr>
              <a:t>. Καραμέλες</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          </a:t>
            </a:r>
            <a:r>
              <a:rPr lang="en-US" altLang="x-none" sz="2200" dirty="0">
                <a:latin typeface="Times New Roman" panose="02020603050405020304" pitchFamily="18" charset="0"/>
                <a:cs typeface="Times New Roman" panose="02020603050405020304" pitchFamily="18" charset="0"/>
              </a:rPr>
              <a:t>Halls</a:t>
            </a:r>
            <a:r>
              <a:rPr sz="2200" dirty="0">
                <a:latin typeface="Times New Roman" panose="02020603050405020304" pitchFamily="18" charset="0"/>
                <a:cs typeface="Times New Roman" panose="02020603050405020304" pitchFamily="18" charset="0"/>
              </a:rPr>
              <a:t> με </a:t>
            </a:r>
            <a:r>
              <a:rPr lang="en-US" altLang="x-none" sz="2200" dirty="0">
                <a:latin typeface="Times New Roman" panose="02020603050405020304" pitchFamily="18" charset="0"/>
                <a:cs typeface="Times New Roman" panose="02020603050405020304" pitchFamily="18" charset="0"/>
              </a:rPr>
              <a:t>vapor action</a:t>
            </a:r>
            <a:r>
              <a:rPr sz="2200" dirty="0">
                <a:latin typeface="Times New Roman" panose="02020603050405020304" pitchFamily="18" charset="0"/>
                <a:cs typeface="Times New Roman" panose="02020603050405020304" pitchFamily="18" charset="0"/>
              </a:rPr>
              <a:t>. Και γεύση </a:t>
            </a:r>
            <a:r>
              <a:rPr lang="en-US" altLang="x-none" sz="2200" dirty="0">
                <a:latin typeface="Times New Roman" panose="02020603050405020304" pitchFamily="18" charset="0"/>
                <a:cs typeface="Times New Roman" panose="02020603050405020304" pitchFamily="18" charset="0"/>
              </a:rPr>
              <a:t>cherry</a:t>
            </a:r>
            <a:r>
              <a:rPr sz="2200" dirty="0">
                <a:latin typeface="Times New Roman" panose="02020603050405020304" pitchFamily="18" charset="0"/>
                <a:cs typeface="Times New Roman" panose="02020603050405020304" pitchFamily="18" charset="0"/>
              </a:rPr>
              <a:t>. Μαλακώνουν και γλυκαίνουν</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          το λαιμό.</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endParaRPr sz="2200"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	    Όταν σας ενοχλεί ο λαιμός, </a:t>
            </a:r>
            <a:r>
              <a:rPr sz="2200" b="1" dirty="0">
                <a:latin typeface="Times New Roman" panose="02020603050405020304" pitchFamily="18" charset="0"/>
                <a:cs typeface="Times New Roman" panose="02020603050405020304" pitchFamily="18" charset="0"/>
              </a:rPr>
              <a:t>[Θ1] </a:t>
            </a:r>
            <a:r>
              <a:rPr sz="2200" dirty="0">
                <a:latin typeface="Times New Roman" panose="02020603050405020304" pitchFamily="18" charset="0"/>
                <a:cs typeface="Times New Roman" panose="02020603050405020304" pitchFamily="18" charset="0"/>
              </a:rPr>
              <a:t> καραμέλες </a:t>
            </a:r>
            <a:r>
              <a:rPr lang="en-US" altLang="x-none" sz="2200" dirty="0">
                <a:latin typeface="Times New Roman" panose="02020603050405020304" pitchFamily="18" charset="0"/>
                <a:cs typeface="Times New Roman" panose="02020603050405020304" pitchFamily="18" charset="0"/>
              </a:rPr>
              <a:t>Halls</a:t>
            </a:r>
            <a:r>
              <a:rPr sz="2200" dirty="0">
                <a:latin typeface="Times New Roman" panose="02020603050405020304" pitchFamily="18" charset="0"/>
                <a:cs typeface="Times New Roman" panose="02020603050405020304" pitchFamily="18" charset="0"/>
              </a:rPr>
              <a:t> με </a:t>
            </a:r>
            <a:r>
              <a:rPr lang="en-US" altLang="x-none" sz="2200" dirty="0">
                <a:latin typeface="Times New Roman" panose="02020603050405020304" pitchFamily="18" charset="0"/>
                <a:cs typeface="Times New Roman" panose="02020603050405020304" pitchFamily="18" charset="0"/>
              </a:rPr>
              <a:t>vapor action</a:t>
            </a:r>
            <a:r>
              <a:rPr sz="2200" dirty="0">
                <a:latin typeface="Times New Roman" panose="02020603050405020304" pitchFamily="18" charset="0"/>
                <a:cs typeface="Times New Roman" panose="02020603050405020304" pitchFamily="18" charset="0"/>
              </a:rPr>
              <a:t>. </a:t>
            </a:r>
            <a:r>
              <a:rPr sz="2200" b="1" dirty="0">
                <a:latin typeface="Times New Roman" panose="02020603050405020304" pitchFamily="18" charset="0"/>
                <a:cs typeface="Times New Roman" panose="02020603050405020304" pitchFamily="18" charset="0"/>
              </a:rPr>
              <a:t>[Ρ1]</a:t>
            </a:r>
            <a:endParaRPr sz="2200" b="1"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	    Καραμέλες </a:t>
            </a:r>
            <a:r>
              <a:rPr lang="en-US" altLang="x-none" sz="2200" dirty="0">
                <a:latin typeface="Times New Roman" panose="02020603050405020304" pitchFamily="18" charset="0"/>
                <a:cs typeface="Times New Roman" panose="02020603050405020304" pitchFamily="18" charset="0"/>
              </a:rPr>
              <a:t>Halls </a:t>
            </a:r>
            <a:r>
              <a:rPr sz="2200" dirty="0">
                <a:latin typeface="Times New Roman" panose="02020603050405020304" pitchFamily="18" charset="0"/>
                <a:cs typeface="Times New Roman" panose="02020603050405020304" pitchFamily="18" charset="0"/>
              </a:rPr>
              <a:t>με </a:t>
            </a:r>
            <a:r>
              <a:rPr lang="en-US" altLang="x-none" sz="2200" dirty="0">
                <a:latin typeface="Times New Roman" panose="02020603050405020304" pitchFamily="18" charset="0"/>
                <a:cs typeface="Times New Roman" panose="02020603050405020304" pitchFamily="18" charset="0"/>
              </a:rPr>
              <a:t>vapor action</a:t>
            </a:r>
            <a:r>
              <a:rPr sz="2200" dirty="0">
                <a:latin typeface="Times New Roman" panose="02020603050405020304" pitchFamily="18" charset="0"/>
                <a:cs typeface="Times New Roman" panose="02020603050405020304" pitchFamily="18" charset="0"/>
              </a:rPr>
              <a:t>. </a:t>
            </a:r>
            <a:r>
              <a:rPr sz="2200" b="1" dirty="0">
                <a:latin typeface="Times New Roman" panose="02020603050405020304" pitchFamily="18" charset="0"/>
                <a:cs typeface="Times New Roman" panose="02020603050405020304" pitchFamily="18" charset="0"/>
              </a:rPr>
              <a:t>[Θ2(Ρ1)]</a:t>
            </a:r>
            <a:r>
              <a:rPr sz="2200" dirty="0">
                <a:latin typeface="Times New Roman" panose="02020603050405020304" pitchFamily="18" charset="0"/>
                <a:cs typeface="Times New Roman" panose="02020603050405020304" pitchFamily="18" charset="0"/>
              </a:rPr>
              <a:t> και γεύση </a:t>
            </a:r>
            <a:r>
              <a:rPr lang="en-US" altLang="x-none" sz="2200" dirty="0">
                <a:latin typeface="Times New Roman" panose="02020603050405020304" pitchFamily="18" charset="0"/>
                <a:cs typeface="Times New Roman" panose="02020603050405020304" pitchFamily="18" charset="0"/>
              </a:rPr>
              <a:t>cherry</a:t>
            </a:r>
            <a:r>
              <a:rPr sz="2200" dirty="0">
                <a:latin typeface="Times New Roman" panose="02020603050405020304" pitchFamily="18" charset="0"/>
                <a:cs typeface="Times New Roman" panose="02020603050405020304" pitchFamily="18" charset="0"/>
              </a:rPr>
              <a:t>. </a:t>
            </a:r>
            <a:r>
              <a:rPr sz="2200" b="1" dirty="0">
                <a:latin typeface="Times New Roman" panose="02020603050405020304" pitchFamily="18" charset="0"/>
                <a:cs typeface="Times New Roman" panose="02020603050405020304" pitchFamily="18" charset="0"/>
              </a:rPr>
              <a:t>[Ρ2]</a:t>
            </a:r>
            <a:endParaRPr sz="2200" b="1" dirty="0">
              <a:latin typeface="Times New Roman" panose="02020603050405020304" pitchFamily="18" charset="0"/>
              <a:cs typeface="Times New Roman" panose="02020603050405020304" pitchFamily="18" charset="0"/>
            </a:endParaRPr>
          </a:p>
          <a:p>
            <a:pPr eaLnBrk="1" hangingPunct="1">
              <a:lnSpc>
                <a:spcPct val="90000"/>
              </a:lnSpc>
              <a:buNone/>
            </a:pPr>
            <a:r>
              <a:rPr sz="2200" dirty="0">
                <a:latin typeface="Times New Roman" panose="02020603050405020304" pitchFamily="18" charset="0"/>
                <a:cs typeface="Times New Roman" panose="02020603050405020304" pitchFamily="18" charset="0"/>
              </a:rPr>
              <a:t>         Μαλακώνουν </a:t>
            </a:r>
            <a:r>
              <a:rPr sz="2200" b="1" dirty="0">
                <a:latin typeface="Times New Roman" panose="02020603050405020304" pitchFamily="18" charset="0"/>
                <a:cs typeface="Times New Roman" panose="02020603050405020304" pitchFamily="18" charset="0"/>
              </a:rPr>
              <a:t>[Ρ3]</a:t>
            </a:r>
            <a:r>
              <a:rPr lang="en-US" altLang="x-none" sz="2200" dirty="0">
                <a:latin typeface="Times New Roman" panose="02020603050405020304" pitchFamily="18" charset="0"/>
                <a:cs typeface="Times New Roman" panose="02020603050405020304" pitchFamily="18" charset="0"/>
              </a:rPr>
              <a:t> </a:t>
            </a:r>
            <a:r>
              <a:rPr sz="2200" dirty="0">
                <a:latin typeface="Times New Roman" panose="02020603050405020304" pitchFamily="18" charset="0"/>
                <a:cs typeface="Times New Roman" panose="02020603050405020304" pitchFamily="18" charset="0"/>
              </a:rPr>
              <a:t>και γλυκαίνουν το λαιμό </a:t>
            </a:r>
            <a:r>
              <a:rPr sz="2200" b="1" dirty="0">
                <a:latin typeface="Times New Roman" panose="02020603050405020304" pitchFamily="18" charset="0"/>
                <a:cs typeface="Times New Roman" panose="02020603050405020304" pitchFamily="18" charset="0"/>
              </a:rPr>
              <a:t>[Ρ4]</a:t>
            </a:r>
            <a:r>
              <a:rPr sz="2200" dirty="0">
                <a:latin typeface="Times New Roman" panose="02020603050405020304" pitchFamily="18" charset="0"/>
                <a:cs typeface="Times New Roman" panose="02020603050405020304" pitchFamily="18" charset="0"/>
              </a:rPr>
              <a:t>.</a:t>
            </a:r>
            <a:endParaRPr sz="2200" dirty="0">
              <a:latin typeface="Times New Roman" panose="02020603050405020304" pitchFamily="18" charset="0"/>
              <a:cs typeface="Times New Roman" panose="02020603050405020304" pitchFamily="18" charset="0"/>
            </a:endParaRPr>
          </a:p>
          <a:p>
            <a:pPr eaLnBrk="1" hangingPunct="1">
              <a:lnSpc>
                <a:spcPct val="90000"/>
              </a:lnSpc>
              <a:buNone/>
            </a:pPr>
            <a:endParaRPr lang="en-US" altLang="x-none" sz="2200" dirty="0">
              <a:latin typeface="Times New Roman" panose="02020603050405020304" pitchFamily="18" charset="0"/>
              <a:cs typeface="Times New Roman" panose="02020603050405020304" pitchFamily="18" charset="0"/>
            </a:endParaRPr>
          </a:p>
          <a:p>
            <a:pPr eaLnBrk="1" hangingPunct="1">
              <a:lnSpc>
                <a:spcPct val="90000"/>
              </a:lnSpc>
            </a:pPr>
            <a:r>
              <a:rPr sz="2200" dirty="0">
                <a:latin typeface="Times New Roman" panose="02020603050405020304" pitchFamily="18" charset="0"/>
                <a:cs typeface="Times New Roman" panose="02020603050405020304" pitchFamily="18" charset="0"/>
              </a:rPr>
              <a:t>Στο διαφημιστικό αυτό κείμενο συνδυάζονται η </a:t>
            </a:r>
            <a:r>
              <a:rPr sz="2200" b="1" dirty="0">
                <a:latin typeface="Times New Roman" panose="02020603050405020304" pitchFamily="18" charset="0"/>
                <a:cs typeface="Times New Roman" panose="02020603050405020304" pitchFamily="18" charset="0"/>
              </a:rPr>
              <a:t>διαδοχική αλλαγή υπόστασης </a:t>
            </a:r>
            <a:r>
              <a:rPr sz="2200" dirty="0">
                <a:latin typeface="Times New Roman" panose="02020603050405020304" pitchFamily="18" charset="0"/>
                <a:cs typeface="Times New Roman" panose="02020603050405020304" pitchFamily="18" charset="0"/>
              </a:rPr>
              <a:t>και η </a:t>
            </a:r>
            <a:r>
              <a:rPr sz="2200" b="1" dirty="0">
                <a:latin typeface="Times New Roman" panose="02020603050405020304" pitchFamily="18" charset="0"/>
                <a:cs typeface="Times New Roman" panose="02020603050405020304" pitchFamily="18" charset="0"/>
              </a:rPr>
              <a:t>διατήρηση του ίδιου θέματος</a:t>
            </a:r>
            <a:r>
              <a:rPr sz="2200" dirty="0">
                <a:latin typeface="Times New Roman" panose="02020603050405020304" pitchFamily="18" charset="0"/>
                <a:cs typeface="Times New Roman" panose="02020603050405020304" pitchFamily="18" charset="0"/>
              </a:rPr>
              <a:t>: Το πρώτο ρήμα, [Ρ1]), γίνεται δεύτερο θέμα (με επανάληψη), το οποίο, επανερχόμενο μέσω της έλλειψης, διατηρείται σταθερό. Στο θέμα αυτό, [Θ2(Ρ1)], αποδίδονται στη συνέχεια τρία διαφορετικά ρήματα: [Ρ2], [Ρ3], [Ρ4].</a:t>
            </a:r>
            <a:endParaRPr sz="2200" dirty="0">
              <a:latin typeface="Times New Roman" panose="02020603050405020304" pitchFamily="18" charset="0"/>
              <a:cs typeface="Times New Roman" panose="02020603050405020304" pitchFamily="18" charset="0"/>
            </a:endParaRPr>
          </a:p>
          <a:p>
            <a:pPr eaLnBrk="1" hangingPunct="1">
              <a:lnSpc>
                <a:spcPct val="90000"/>
              </a:lnSpc>
            </a:pPr>
            <a:endParaRPr sz="19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additive="base">
                                        <p:cTn id="1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 calcmode="lin" valueType="num">
                                      <p:cBhvr additive="base">
                                        <p:cTn id="1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323528" y="0"/>
            <a:ext cx="8568952"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Συμπερασματική παρατήρηση</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4819" name="2 - Θέση περιεχομένου"/>
          <p:cNvSpPr>
            <a:spLocks noGrp="1"/>
          </p:cNvSpPr>
          <p:nvPr>
            <p:ph idx="1" hasCustomPrompt="1"/>
          </p:nvPr>
        </p:nvSpPr>
        <p:spPr>
          <a:xfrm>
            <a:off x="41275" y="1379220"/>
            <a:ext cx="9102725" cy="5478780"/>
          </a:xfrm>
        </p:spPr>
        <p:txBody>
          <a:bodyPr vert="horz" wrap="square" lIns="54864" tIns="91440" rIns="91440" bIns="45720" anchor="t" anchorCtr="0"/>
          <a:lstStyle/>
          <a:p>
            <a:pPr eaLnBrk="1" hangingPunct="1"/>
            <a:r>
              <a:rPr lang="el-GR" altLang="el-GR" sz="2800" dirty="0">
                <a:latin typeface="Times New Roman" panose="02020603050405020304" pitchFamily="18" charset="0"/>
                <a:cs typeface="Times New Roman" panose="02020603050405020304" pitchFamily="18" charset="0"/>
              </a:rPr>
              <a:t>Η διάκριση «προταγμένη (γνωστή) / ακόλουθη (νέα)» πληροφορία </a:t>
            </a:r>
            <a:r>
              <a:rPr lang="el-GR" altLang="el-GR" sz="2800" b="1" dirty="0">
                <a:latin typeface="Times New Roman" panose="02020603050405020304" pitchFamily="18" charset="0"/>
                <a:cs typeface="Times New Roman" panose="02020603050405020304" pitchFamily="18" charset="0"/>
              </a:rPr>
              <a:t>μπορεί να ΜΗ στηρίζεται κάθε φορά σε αυθεντικές </a:t>
            </a:r>
            <a:r>
              <a:rPr lang="el-GR" altLang="el-GR" sz="2800" b="1" dirty="0">
                <a:solidFill>
                  <a:srgbClr val="FF0000"/>
                </a:solidFill>
                <a:latin typeface="Times New Roman" panose="02020603050405020304" pitchFamily="18" charset="0"/>
                <a:cs typeface="Times New Roman" panose="02020603050405020304" pitchFamily="18" charset="0"/>
              </a:rPr>
              <a:t>υποθέσεις</a:t>
            </a:r>
            <a:r>
              <a:rPr lang="el-GR" altLang="el-GR" sz="2800" b="1" dirty="0">
                <a:latin typeface="Times New Roman" panose="02020603050405020304" pitchFamily="18" charset="0"/>
                <a:cs typeface="Times New Roman" panose="02020603050405020304" pitchFamily="18" charset="0"/>
              </a:rPr>
              <a:t> του </a:t>
            </a:r>
            <a:r>
              <a:rPr lang="el-GR" altLang="el-GR" sz="2800" b="1" dirty="0">
                <a:solidFill>
                  <a:srgbClr val="FF0000"/>
                </a:solidFill>
                <a:latin typeface="Times New Roman" panose="02020603050405020304" pitchFamily="18" charset="0"/>
                <a:cs typeface="Times New Roman" panose="02020603050405020304" pitchFamily="18" charset="0"/>
              </a:rPr>
              <a:t>πομπού</a:t>
            </a:r>
            <a:r>
              <a:rPr lang="el-GR" altLang="el-GR" sz="2800" b="1" dirty="0">
                <a:latin typeface="Times New Roman" panose="02020603050405020304" pitchFamily="18" charset="0"/>
                <a:cs typeface="Times New Roman" panose="02020603050405020304" pitchFamily="18" charset="0"/>
              </a:rPr>
              <a:t> για την πληροφοριακή κατάσταση του </a:t>
            </a:r>
            <a:r>
              <a:rPr lang="el-GR" altLang="el-GR" sz="2800" b="1" dirty="0">
                <a:solidFill>
                  <a:srgbClr val="FF0000"/>
                </a:solidFill>
                <a:latin typeface="Times New Roman" panose="02020603050405020304" pitchFamily="18" charset="0"/>
                <a:cs typeface="Times New Roman" panose="02020603050405020304" pitchFamily="18" charset="0"/>
              </a:rPr>
              <a:t>αποδέκτη</a:t>
            </a:r>
            <a:r>
              <a:rPr lang="el-GR" altLang="el-GR" sz="2800" b="1" dirty="0">
                <a:latin typeface="Times New Roman" panose="02020603050405020304" pitchFamily="18" charset="0"/>
                <a:cs typeface="Times New Roman" panose="02020603050405020304" pitchFamily="18" charset="0"/>
              </a:rPr>
              <a:t> του</a:t>
            </a:r>
            <a:r>
              <a:rPr lang="el-GR" altLang="el-GR" sz="2800" dirty="0">
                <a:latin typeface="Times New Roman" panose="02020603050405020304" pitchFamily="18" charset="0"/>
                <a:cs typeface="Times New Roman" panose="02020603050405020304" pitchFamily="18" charset="0"/>
              </a:rPr>
              <a:t>, αλλά να αντανακλά περισσότερο </a:t>
            </a:r>
            <a:r>
              <a:rPr lang="el-GR" altLang="el-GR" sz="2800" b="1" dirty="0">
                <a:latin typeface="Times New Roman" panose="02020603050405020304" pitchFamily="18" charset="0"/>
                <a:cs typeface="Times New Roman" panose="02020603050405020304" pitchFamily="18" charset="0"/>
              </a:rPr>
              <a:t>τον τρόπο που ο ίδιος ο πομπός έχει οργανώσει τις πληροφορίες στο μυαλό του </a:t>
            </a:r>
            <a:r>
              <a:rPr lang="el-GR" altLang="el-GR" sz="2000" b="1" dirty="0">
                <a:latin typeface="Times New Roman" panose="02020603050405020304" pitchFamily="18" charset="0"/>
                <a:cs typeface="Times New Roman" panose="02020603050405020304" pitchFamily="18" charset="0"/>
              </a:rPr>
              <a:t>(ή τον τρόπο που θεωρεί ότι θα έπρεπε να είχε οργανώσεις τις πληροφορίες ο αποδέκτης)</a:t>
            </a:r>
            <a:r>
              <a:rPr lang="el-GR" altLang="el-GR" sz="2800" dirty="0">
                <a:latin typeface="Times New Roman" panose="02020603050405020304" pitchFamily="18" charset="0"/>
                <a:cs typeface="Times New Roman" panose="02020603050405020304" pitchFamily="18" charset="0"/>
              </a:rPr>
              <a:t>.</a:t>
            </a:r>
            <a:endParaRPr lang="en-US" altLang="el-GR" sz="2800" dirty="0">
              <a:latin typeface="Times New Roman" panose="02020603050405020304" pitchFamily="18" charset="0"/>
              <a:cs typeface="Times New Roman" panose="02020603050405020304" pitchFamily="18" charset="0"/>
            </a:endParaRPr>
          </a:p>
          <a:p>
            <a:pPr eaLnBrk="1" hangingPunct="1"/>
            <a:r>
              <a:rPr lang="el-GR" altLang="el-GR" sz="2800" b="1" dirty="0">
                <a:latin typeface="Times New Roman" panose="02020603050405020304" pitchFamily="18" charset="0"/>
                <a:cs typeface="Times New Roman" panose="02020603050405020304" pitchFamily="18" charset="0"/>
              </a:rPr>
              <a:t>Ο πομπός</a:t>
            </a:r>
            <a:r>
              <a:rPr lang="el-GR" altLang="el-GR" sz="2800" dirty="0">
                <a:latin typeface="Times New Roman" panose="02020603050405020304" pitchFamily="18" charset="0"/>
                <a:cs typeface="Times New Roman" panose="02020603050405020304" pitchFamily="18" charset="0"/>
              </a:rPr>
              <a:t> μπορεί να συγκροτήσει το κείμενό του μέσα </a:t>
            </a:r>
            <a:r>
              <a:rPr lang="el-GR" altLang="el-GR" sz="2800" b="1" dirty="0">
                <a:latin typeface="Times New Roman" panose="02020603050405020304" pitchFamily="18" charset="0"/>
                <a:cs typeface="Times New Roman" panose="02020603050405020304" pitchFamily="18" charset="0"/>
              </a:rPr>
              <a:t>από </a:t>
            </a:r>
            <a:r>
              <a:rPr lang="el-GR" altLang="el-GR" sz="2800" b="1" dirty="0">
                <a:solidFill>
                  <a:srgbClr val="FF0000"/>
                </a:solidFill>
                <a:latin typeface="Times New Roman" panose="02020603050405020304" pitchFamily="18" charset="0"/>
                <a:cs typeface="Times New Roman" panose="02020603050405020304" pitchFamily="18" charset="0"/>
              </a:rPr>
              <a:t>τη δική του οπτική γωνία </a:t>
            </a:r>
            <a:r>
              <a:rPr lang="el-GR" altLang="el-GR" sz="2800" b="1" dirty="0">
                <a:latin typeface="Times New Roman" panose="02020603050405020304" pitchFamily="18" charset="0"/>
                <a:cs typeface="Times New Roman" panose="02020603050405020304" pitchFamily="18" charset="0"/>
              </a:rPr>
              <a:t>και όχι από αυτήν του αποδέκτη</a:t>
            </a:r>
            <a:r>
              <a:rPr lang="el-GR" altLang="el-GR" sz="2800" dirty="0">
                <a:latin typeface="Times New Roman" panose="02020603050405020304" pitchFamily="18" charset="0"/>
                <a:cs typeface="Times New Roman" panose="02020603050405020304" pitchFamily="18" charset="0"/>
              </a:rPr>
              <a:t>, με τις ενδεχόμενες ΣΥΝΕΠΕΙΕΣ </a:t>
            </a:r>
            <a:r>
              <a:rPr lang="el-GR" altLang="el-GR" sz="2800" b="1" dirty="0">
                <a:latin typeface="Times New Roman" panose="02020603050405020304" pitchFamily="18" charset="0"/>
                <a:cs typeface="Times New Roman" panose="02020603050405020304" pitchFamily="18" charset="0"/>
              </a:rPr>
              <a:t>ΑΚΑΤΑΝΟΗΣΙΑΣ</a:t>
            </a:r>
            <a:r>
              <a:rPr lang="el-GR" altLang="el-GR" sz="2800" dirty="0">
                <a:latin typeface="Times New Roman" panose="02020603050405020304" pitchFamily="18" charset="0"/>
                <a:cs typeface="Times New Roman" panose="02020603050405020304" pitchFamily="18" charset="0"/>
              </a:rPr>
              <a:t> που μπορεί να έχει ένα τέτοιο εγχείρημα.</a:t>
            </a:r>
            <a:endParaRPr lang="el-GR" altLang="el-GR" sz="2800" dirty="0">
              <a:latin typeface="Times New Roman" panose="02020603050405020304" pitchFamily="18" charset="0"/>
              <a:cs typeface="Times New Roman" panose="02020603050405020304" pitchFamily="18" charset="0"/>
            </a:endParaRPr>
          </a:p>
          <a:p>
            <a:pPr eaLnBrk="1" hangingPunct="1"/>
            <a:endParaRPr lang="el-GR" altLang="el-G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179512" y="0"/>
            <a:ext cx="8640960" cy="1441368"/>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28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Κριτήρια </a:t>
            </a:r>
            <a:r>
              <a:rPr kumimoji="0" lang="el-GR" sz="28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κειμενικότητας</a:t>
            </a:r>
            <a:r>
              <a:rPr kumimoji="0" lang="el-GR" sz="28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a:t>
            </a:r>
            <a:r>
              <a:rPr kumimoji="0" 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a:t>
            </a:r>
            <a:r>
              <a:rPr kumimoji="0" lang="de-DE" sz="2400" b="1" i="0" u="none" strike="noStrike" kern="1200" cap="none" spc="0" normalizeH="0" baseline="0" noProof="0" dirty="0" err="1">
                <a:ln>
                  <a:noFill/>
                </a:ln>
                <a:solidFill>
                  <a:srgbClr val="FF0000"/>
                </a:solidFill>
                <a:effectLst/>
                <a:uLnTx/>
                <a:uFillTx/>
                <a:latin typeface="Times New Roman" panose="02020603050405020304" pitchFamily="18" charset="0"/>
                <a:ea typeface="+mj-ea"/>
                <a:cs typeface="Times New Roman" panose="02020603050405020304" pitchFamily="18" charset="0"/>
              </a:rPr>
              <a:t>Beaugrande</a:t>
            </a:r>
            <a:r>
              <a:rPr kumimoji="0" 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 και </a:t>
            </a:r>
            <a:r>
              <a:rPr kumimoji="0" lang="de-DE"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Dressler</a:t>
            </a:r>
            <a:r>
              <a:rPr kumimoji="0" 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 1981)</a:t>
            </a:r>
            <a:endParaRPr kumimoji="0" 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eaLnBrk="1" hangingPunct="1">
              <a:lnSpc>
                <a:spcPct val="90000"/>
              </a:lnSpc>
              <a:buNone/>
            </a:pP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Συνοχή,</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solidFill>
                  <a:srgbClr val="FF0000"/>
                </a:solidFill>
                <a:latin typeface="Times New Roman" panose="02020603050405020304" pitchFamily="18" charset="0"/>
                <a:cs typeface="Times New Roman" panose="02020603050405020304" pitchFamily="18" charset="0"/>
              </a:rPr>
              <a:t>πληροφορητικότητα,</a:t>
            </a:r>
            <a:endParaRPr lang="en-US" altLang="x-none" sz="2600" dirty="0">
              <a:solidFill>
                <a:srgbClr val="FF0000"/>
              </a:solidFill>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συνεκτικότητα,</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προθετικότητα,</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διακειμενικότητα,</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περιστασιακότητα και</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αποδεκτότητα.</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endParaRPr sz="2600" dirty="0">
              <a:latin typeface="Times New Roman" panose="02020603050405020304" pitchFamily="18" charset="0"/>
              <a:cs typeface="Times New Roman" panose="02020603050405020304" pitchFamily="18" charset="0"/>
            </a:endParaRPr>
          </a:p>
          <a:p>
            <a:pPr eaLnBrk="1" hangingPunct="1">
              <a:lnSpc>
                <a:spcPct val="90000"/>
              </a:lnSpc>
            </a:pPr>
            <a:r>
              <a:rPr sz="2600" dirty="0">
                <a:latin typeface="Times New Roman" panose="02020603050405020304" pitchFamily="18" charset="0"/>
                <a:cs typeface="Times New Roman" panose="02020603050405020304" pitchFamily="18" charset="0"/>
              </a:rPr>
              <a:t>Τα κριτήρια αυτά θεωρούμε ότι συμβάλλουν στη </a:t>
            </a:r>
            <a:r>
              <a:rPr sz="2600" b="1" dirty="0">
                <a:latin typeface="Times New Roman" panose="02020603050405020304" pitchFamily="18" charset="0"/>
                <a:cs typeface="Times New Roman" panose="02020603050405020304" pitchFamily="18" charset="0"/>
              </a:rPr>
              <a:t>συνειδητοποίηση</a:t>
            </a:r>
            <a:r>
              <a:rPr sz="2600" dirty="0">
                <a:latin typeface="Times New Roman" panose="02020603050405020304" pitchFamily="18" charset="0"/>
                <a:cs typeface="Times New Roman" panose="02020603050405020304" pitchFamily="18" charset="0"/>
              </a:rPr>
              <a:t> του τρόπου </a:t>
            </a:r>
            <a:r>
              <a:rPr sz="2600" dirty="0">
                <a:solidFill>
                  <a:srgbClr val="FF0000"/>
                </a:solidFill>
                <a:latin typeface="Times New Roman" panose="02020603050405020304" pitchFamily="18" charset="0"/>
                <a:cs typeface="Times New Roman" panose="02020603050405020304" pitchFamily="18" charset="0"/>
              </a:rPr>
              <a:t>οργάνωσης</a:t>
            </a:r>
            <a:r>
              <a:rPr sz="2600" dirty="0">
                <a:latin typeface="Times New Roman" panose="02020603050405020304" pitchFamily="18" charset="0"/>
                <a:cs typeface="Times New Roman" panose="02020603050405020304" pitchFamily="18" charset="0"/>
              </a:rPr>
              <a:t>, </a:t>
            </a:r>
            <a:r>
              <a:rPr sz="2600" dirty="0">
                <a:solidFill>
                  <a:srgbClr val="FF0000"/>
                </a:solidFill>
                <a:latin typeface="Times New Roman" panose="02020603050405020304" pitchFamily="18" charset="0"/>
                <a:cs typeface="Times New Roman" panose="02020603050405020304" pitchFamily="18" charset="0"/>
              </a:rPr>
              <a:t>σύστασης</a:t>
            </a:r>
            <a:r>
              <a:rPr sz="2600" dirty="0">
                <a:latin typeface="Times New Roman" panose="02020603050405020304" pitchFamily="18" charset="0"/>
                <a:cs typeface="Times New Roman" panose="02020603050405020304" pitchFamily="18" charset="0"/>
              </a:rPr>
              <a:t> και </a:t>
            </a:r>
            <a:r>
              <a:rPr sz="2600" dirty="0">
                <a:solidFill>
                  <a:srgbClr val="FF0000"/>
                </a:solidFill>
                <a:latin typeface="Times New Roman" panose="02020603050405020304" pitchFamily="18" charset="0"/>
                <a:cs typeface="Times New Roman" panose="02020603050405020304" pitchFamily="18" charset="0"/>
              </a:rPr>
              <a:t>κατανόησης</a:t>
            </a:r>
            <a:r>
              <a:rPr sz="2600" dirty="0">
                <a:latin typeface="Times New Roman" panose="02020603050405020304" pitchFamily="18" charset="0"/>
                <a:cs typeface="Times New Roman" panose="02020603050405020304" pitchFamily="18" charset="0"/>
              </a:rPr>
              <a:t> ενός κειμένου, νοούμενου </a:t>
            </a:r>
            <a:r>
              <a:rPr sz="2600" b="1" dirty="0">
                <a:latin typeface="Times New Roman" panose="02020603050405020304" pitchFamily="18" charset="0"/>
                <a:cs typeface="Times New Roman" panose="02020603050405020304" pitchFamily="18" charset="0"/>
              </a:rPr>
              <a:t>ΟΧΙ</a:t>
            </a:r>
            <a:r>
              <a:rPr sz="2600" dirty="0">
                <a:latin typeface="Times New Roman" panose="02020603050405020304" pitchFamily="18" charset="0"/>
                <a:cs typeface="Times New Roman" panose="02020603050405020304" pitchFamily="18" charset="0"/>
              </a:rPr>
              <a:t> </a:t>
            </a:r>
            <a:r>
              <a:rPr sz="2600" b="1" dirty="0">
                <a:latin typeface="Times New Roman" panose="02020603050405020304" pitchFamily="18" charset="0"/>
                <a:cs typeface="Times New Roman" panose="02020603050405020304" pitchFamily="18" charset="0"/>
              </a:rPr>
              <a:t>ως απλής συμπαράθεσης προτάσεων</a:t>
            </a:r>
            <a:r>
              <a:rPr sz="2600" dirty="0">
                <a:latin typeface="Times New Roman" panose="02020603050405020304" pitchFamily="18" charset="0"/>
                <a:cs typeface="Times New Roman" panose="02020603050405020304" pitchFamily="18" charset="0"/>
              </a:rPr>
              <a:t>, αλλά </a:t>
            </a:r>
            <a:r>
              <a:rPr sz="2600" b="1" dirty="0">
                <a:solidFill>
                  <a:srgbClr val="FF0000"/>
                </a:solidFill>
                <a:latin typeface="Times New Roman" panose="02020603050405020304" pitchFamily="18" charset="0"/>
                <a:cs typeface="Times New Roman" panose="02020603050405020304" pitchFamily="18" charset="0"/>
              </a:rPr>
              <a:t>ως ενότητας λόγου με λειτουργικό χαρακτήρα</a:t>
            </a:r>
            <a:r>
              <a:rPr sz="2600" dirty="0">
                <a:latin typeface="Times New Roman" panose="02020603050405020304" pitchFamily="18" charset="0"/>
                <a:cs typeface="Times New Roman" panose="02020603050405020304" pitchFamily="18" charset="0"/>
              </a:rPr>
              <a:t>. </a:t>
            </a:r>
            <a:endParaRPr sz="2600" dirty="0">
              <a:latin typeface="Times New Roman" panose="02020603050405020304" pitchFamily="18" charset="0"/>
              <a:cs typeface="Times New Roman" panose="02020603050405020304" pitchFamily="18" charset="0"/>
            </a:endParaRPr>
          </a:p>
          <a:p>
            <a:pPr eaLnBrk="1" hangingPunct="1">
              <a:lnSpc>
                <a:spcPct val="90000"/>
              </a:lnSpc>
              <a:buNone/>
            </a:pPr>
            <a:endParaRPr sz="1900" dirty="0">
              <a:solidFill>
                <a:srgbClr val="595959"/>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179512" y="0"/>
            <a:ext cx="8640960" cy="1441368"/>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28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Κριτήρια </a:t>
            </a:r>
            <a:r>
              <a:rPr kumimoji="0" lang="el-GR" sz="28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κειμενικότητας</a:t>
            </a:r>
            <a:r>
              <a:rPr kumimoji="0" lang="el-GR" sz="28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a:t>
            </a:r>
            <a:r>
              <a:rPr kumimoji="0" 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a:t>
            </a:r>
            <a:r>
              <a:rPr kumimoji="0" lang="de-DE" sz="2400" b="1" i="0" u="none" strike="noStrike" kern="1200" cap="none" spc="0" normalizeH="0" baseline="0" noProof="0" dirty="0" err="1">
                <a:ln>
                  <a:noFill/>
                </a:ln>
                <a:solidFill>
                  <a:srgbClr val="FF0000"/>
                </a:solidFill>
                <a:effectLst/>
                <a:uLnTx/>
                <a:uFillTx/>
                <a:latin typeface="Times New Roman" panose="02020603050405020304" pitchFamily="18" charset="0"/>
                <a:ea typeface="+mj-ea"/>
                <a:cs typeface="Times New Roman" panose="02020603050405020304" pitchFamily="18" charset="0"/>
              </a:rPr>
              <a:t>Beaugrande</a:t>
            </a:r>
            <a:r>
              <a:rPr kumimoji="0" 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 και </a:t>
            </a:r>
            <a:r>
              <a:rPr kumimoji="0" lang="de-DE"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Dressler</a:t>
            </a:r>
            <a:r>
              <a:rPr kumimoji="0" 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 1981)</a:t>
            </a:r>
            <a:endParaRPr kumimoji="0" 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eaLnBrk="1" hangingPunct="1">
              <a:lnSpc>
                <a:spcPct val="90000"/>
              </a:lnSpc>
              <a:buNone/>
            </a:pP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Συνοχή,</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πληροφορητικότητα,</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solidFill>
                  <a:srgbClr val="FF0000"/>
                </a:solidFill>
                <a:latin typeface="Times New Roman" panose="02020603050405020304" pitchFamily="18" charset="0"/>
                <a:cs typeface="Times New Roman" panose="02020603050405020304" pitchFamily="18" charset="0"/>
              </a:rPr>
              <a:t>συνεκτικότητα,</a:t>
            </a:r>
            <a:endParaRPr lang="en-US" altLang="x-none" sz="2600" dirty="0">
              <a:solidFill>
                <a:srgbClr val="FF0000"/>
              </a:solidFill>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προθετικότητα,</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διακειμενικότητα,</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περιστασιακότητα και</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r>
              <a:rPr sz="2600" dirty="0">
                <a:latin typeface="Times New Roman" panose="02020603050405020304" pitchFamily="18" charset="0"/>
                <a:cs typeface="Times New Roman" panose="02020603050405020304" pitchFamily="18" charset="0"/>
              </a:rPr>
              <a:t>αποδεκτότητα.</a:t>
            </a:r>
            <a:endParaRPr lang="en-US" altLang="x-none" sz="2600" dirty="0">
              <a:latin typeface="Times New Roman" panose="02020603050405020304" pitchFamily="18" charset="0"/>
              <a:cs typeface="Times New Roman" panose="02020603050405020304" pitchFamily="18" charset="0"/>
            </a:endParaRPr>
          </a:p>
          <a:p>
            <a:pPr eaLnBrk="1" hangingPunct="1">
              <a:lnSpc>
                <a:spcPct val="90000"/>
              </a:lnSpc>
              <a:buFont typeface="Corbel" panose="020B0503020204020204" pitchFamily="34" charset="0"/>
              <a:buAutoNum type="arabicPeriod"/>
            </a:pPr>
            <a:endParaRPr sz="2600" dirty="0">
              <a:latin typeface="Times New Roman" panose="02020603050405020304" pitchFamily="18" charset="0"/>
              <a:cs typeface="Times New Roman" panose="02020603050405020304" pitchFamily="18" charset="0"/>
            </a:endParaRPr>
          </a:p>
          <a:p>
            <a:pPr eaLnBrk="1" hangingPunct="1">
              <a:lnSpc>
                <a:spcPct val="90000"/>
              </a:lnSpc>
            </a:pPr>
            <a:r>
              <a:rPr sz="2600" dirty="0">
                <a:latin typeface="Times New Roman" panose="02020603050405020304" pitchFamily="18" charset="0"/>
                <a:cs typeface="Times New Roman" panose="02020603050405020304" pitchFamily="18" charset="0"/>
              </a:rPr>
              <a:t>Τα κριτήρια αυτά θεωρούμε ότι συμβάλλουν στη </a:t>
            </a:r>
            <a:r>
              <a:rPr sz="2600" b="1" dirty="0">
                <a:latin typeface="Times New Roman" panose="02020603050405020304" pitchFamily="18" charset="0"/>
                <a:cs typeface="Times New Roman" panose="02020603050405020304" pitchFamily="18" charset="0"/>
              </a:rPr>
              <a:t>συνειδητοποίηση</a:t>
            </a:r>
            <a:r>
              <a:rPr sz="2600" dirty="0">
                <a:latin typeface="Times New Roman" panose="02020603050405020304" pitchFamily="18" charset="0"/>
                <a:cs typeface="Times New Roman" panose="02020603050405020304" pitchFamily="18" charset="0"/>
              </a:rPr>
              <a:t> του τρόπου </a:t>
            </a:r>
            <a:r>
              <a:rPr sz="2600" dirty="0">
                <a:solidFill>
                  <a:srgbClr val="FF0000"/>
                </a:solidFill>
                <a:latin typeface="Times New Roman" panose="02020603050405020304" pitchFamily="18" charset="0"/>
                <a:cs typeface="Times New Roman" panose="02020603050405020304" pitchFamily="18" charset="0"/>
              </a:rPr>
              <a:t>οργάνωσης</a:t>
            </a:r>
            <a:r>
              <a:rPr sz="2600" dirty="0">
                <a:latin typeface="Times New Roman" panose="02020603050405020304" pitchFamily="18" charset="0"/>
                <a:cs typeface="Times New Roman" panose="02020603050405020304" pitchFamily="18" charset="0"/>
              </a:rPr>
              <a:t>, </a:t>
            </a:r>
            <a:r>
              <a:rPr sz="2600" dirty="0">
                <a:solidFill>
                  <a:srgbClr val="FF0000"/>
                </a:solidFill>
                <a:latin typeface="Times New Roman" panose="02020603050405020304" pitchFamily="18" charset="0"/>
                <a:cs typeface="Times New Roman" panose="02020603050405020304" pitchFamily="18" charset="0"/>
              </a:rPr>
              <a:t>σύστασης</a:t>
            </a:r>
            <a:r>
              <a:rPr sz="2600" dirty="0">
                <a:latin typeface="Times New Roman" panose="02020603050405020304" pitchFamily="18" charset="0"/>
                <a:cs typeface="Times New Roman" panose="02020603050405020304" pitchFamily="18" charset="0"/>
              </a:rPr>
              <a:t> και </a:t>
            </a:r>
            <a:r>
              <a:rPr sz="2600" dirty="0">
                <a:solidFill>
                  <a:srgbClr val="FF0000"/>
                </a:solidFill>
                <a:latin typeface="Times New Roman" panose="02020603050405020304" pitchFamily="18" charset="0"/>
                <a:cs typeface="Times New Roman" panose="02020603050405020304" pitchFamily="18" charset="0"/>
              </a:rPr>
              <a:t>κατανόησης</a:t>
            </a:r>
            <a:r>
              <a:rPr sz="2600" dirty="0">
                <a:latin typeface="Times New Roman" panose="02020603050405020304" pitchFamily="18" charset="0"/>
                <a:cs typeface="Times New Roman" panose="02020603050405020304" pitchFamily="18" charset="0"/>
              </a:rPr>
              <a:t> ενός κειμένου, νοούμενου </a:t>
            </a:r>
            <a:r>
              <a:rPr sz="2600" b="1" dirty="0">
                <a:latin typeface="Times New Roman" panose="02020603050405020304" pitchFamily="18" charset="0"/>
                <a:cs typeface="Times New Roman" panose="02020603050405020304" pitchFamily="18" charset="0"/>
              </a:rPr>
              <a:t>ΟΧΙ</a:t>
            </a:r>
            <a:r>
              <a:rPr sz="2600" dirty="0">
                <a:latin typeface="Times New Roman" panose="02020603050405020304" pitchFamily="18" charset="0"/>
                <a:cs typeface="Times New Roman" panose="02020603050405020304" pitchFamily="18" charset="0"/>
              </a:rPr>
              <a:t> </a:t>
            </a:r>
            <a:r>
              <a:rPr sz="2600" b="1" dirty="0">
                <a:latin typeface="Times New Roman" panose="02020603050405020304" pitchFamily="18" charset="0"/>
                <a:cs typeface="Times New Roman" panose="02020603050405020304" pitchFamily="18" charset="0"/>
              </a:rPr>
              <a:t>ως απλής συμπαράθεσης προτάσεων</a:t>
            </a:r>
            <a:r>
              <a:rPr sz="2600" dirty="0">
                <a:latin typeface="Times New Roman" panose="02020603050405020304" pitchFamily="18" charset="0"/>
                <a:cs typeface="Times New Roman" panose="02020603050405020304" pitchFamily="18" charset="0"/>
              </a:rPr>
              <a:t>, αλλά </a:t>
            </a:r>
            <a:r>
              <a:rPr sz="2600" b="1" dirty="0">
                <a:solidFill>
                  <a:srgbClr val="FF0000"/>
                </a:solidFill>
                <a:latin typeface="Times New Roman" panose="02020603050405020304" pitchFamily="18" charset="0"/>
                <a:cs typeface="Times New Roman" panose="02020603050405020304" pitchFamily="18" charset="0"/>
              </a:rPr>
              <a:t>ως ενότητας λόγου με λειτουργικό χαρακτήρα</a:t>
            </a:r>
            <a:r>
              <a:rPr sz="2600" dirty="0">
                <a:latin typeface="Times New Roman" panose="02020603050405020304" pitchFamily="18" charset="0"/>
                <a:cs typeface="Times New Roman" panose="02020603050405020304" pitchFamily="18" charset="0"/>
              </a:rPr>
              <a:t>. </a:t>
            </a:r>
            <a:endParaRPr sz="2600" dirty="0">
              <a:latin typeface="Times New Roman" panose="02020603050405020304" pitchFamily="18" charset="0"/>
              <a:cs typeface="Times New Roman" panose="02020603050405020304" pitchFamily="18" charset="0"/>
            </a:endParaRPr>
          </a:p>
          <a:p>
            <a:pPr eaLnBrk="1" hangingPunct="1">
              <a:lnSpc>
                <a:spcPct val="90000"/>
              </a:lnSpc>
              <a:buNone/>
            </a:pPr>
            <a:endParaRPr sz="1900" dirty="0">
              <a:solidFill>
                <a:srgbClr val="595959"/>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8892480" cy="1408175"/>
          </a:xfrm>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Συνεκτικότητα: Εισαγωγικές παρατηρήσεις</a:t>
            </a:r>
            <a:br>
              <a:rPr kumimoji="0" lang="el-GR"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br>
              <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a:lnSpc>
                <a:spcPct val="90000"/>
              </a:lnSpc>
            </a:pPr>
            <a:endParaRPr lang="en-US" altLang="x-none" sz="1900" dirty="0">
              <a:latin typeface="Times New Roman" panose="02020603050405020304" pitchFamily="18" charset="0"/>
              <a:cs typeface="Times New Roman" panose="02020603050405020304" pitchFamily="18" charset="0"/>
            </a:endParaRPr>
          </a:p>
          <a:p>
            <a:pPr>
              <a:lnSpc>
                <a:spcPct val="90000"/>
              </a:lnSpc>
            </a:pPr>
            <a:r>
              <a:rPr sz="2600" dirty="0">
                <a:latin typeface="Times New Roman" panose="02020603050405020304" pitchFamily="18" charset="0"/>
                <a:cs typeface="Times New Roman" panose="02020603050405020304" pitchFamily="18" charset="0"/>
              </a:rPr>
              <a:t>Από τους </a:t>
            </a:r>
            <a:r>
              <a:rPr sz="2000" dirty="0">
                <a:latin typeface="Times New Roman" panose="02020603050405020304" pitchFamily="18" charset="0"/>
                <a:cs typeface="Times New Roman" panose="02020603050405020304" pitchFamily="18" charset="0"/>
              </a:rPr>
              <a:t>επιφανειακούς </a:t>
            </a:r>
            <a:r>
              <a:rPr sz="2600" b="1" dirty="0">
                <a:latin typeface="Times New Roman" panose="02020603050405020304" pitchFamily="18" charset="0"/>
                <a:cs typeface="Times New Roman" panose="02020603050405020304" pitchFamily="18" charset="0"/>
              </a:rPr>
              <a:t>συνοχικούς μηχανισμούς και την πληροφοριακή οργάνωση, </a:t>
            </a:r>
            <a:r>
              <a:rPr sz="2600" dirty="0">
                <a:latin typeface="Times New Roman" panose="02020603050405020304" pitchFamily="18" charset="0"/>
                <a:cs typeface="Times New Roman" panose="02020603050405020304" pitchFamily="18" charset="0"/>
              </a:rPr>
              <a:t>περνούμε</a:t>
            </a:r>
            <a:r>
              <a:rPr sz="2600" b="1" dirty="0">
                <a:latin typeface="Times New Roman" panose="02020603050405020304" pitchFamily="18" charset="0"/>
                <a:cs typeface="Times New Roman" panose="02020603050405020304" pitchFamily="18" charset="0"/>
              </a:rPr>
              <a:t> </a:t>
            </a:r>
            <a:r>
              <a:rPr sz="2600" dirty="0">
                <a:latin typeface="Times New Roman" panose="02020603050405020304" pitchFamily="18" charset="0"/>
                <a:cs typeface="Times New Roman" panose="02020603050405020304" pitchFamily="18" charset="0"/>
              </a:rPr>
              <a:t>στο </a:t>
            </a:r>
            <a:r>
              <a:rPr sz="2000" dirty="0">
                <a:latin typeface="Times New Roman" panose="02020603050405020304" pitchFamily="18" charset="0"/>
                <a:cs typeface="Times New Roman" panose="02020603050405020304" pitchFamily="18" charset="0"/>
              </a:rPr>
              <a:t>βάθος</a:t>
            </a:r>
            <a:r>
              <a:rPr sz="2600" b="1" dirty="0">
                <a:latin typeface="Times New Roman" panose="02020603050405020304" pitchFamily="18" charset="0"/>
                <a:cs typeface="Times New Roman" panose="02020603050405020304" pitchFamily="18" charset="0"/>
              </a:rPr>
              <a:t> </a:t>
            </a:r>
            <a:r>
              <a:rPr sz="2600" dirty="0">
                <a:solidFill>
                  <a:srgbClr val="FF0000"/>
                </a:solidFill>
                <a:latin typeface="Times New Roman" panose="02020603050405020304" pitchFamily="18" charset="0"/>
                <a:cs typeface="Times New Roman" panose="02020603050405020304" pitchFamily="18" charset="0"/>
              </a:rPr>
              <a:t>της συνεκτικότητας</a:t>
            </a:r>
            <a:r>
              <a:rPr sz="2600" dirty="0">
                <a:latin typeface="Times New Roman" panose="02020603050405020304" pitchFamily="18" charset="0"/>
                <a:cs typeface="Times New Roman" panose="02020603050405020304" pitchFamily="18" charset="0"/>
              </a:rPr>
              <a:t>.</a:t>
            </a:r>
            <a:endParaRPr lang="en-US" altLang="x-none" sz="2600" dirty="0">
              <a:latin typeface="Times New Roman" panose="02020603050405020304" pitchFamily="18" charset="0"/>
              <a:cs typeface="Times New Roman" panose="02020603050405020304" pitchFamily="18" charset="0"/>
            </a:endParaRPr>
          </a:p>
          <a:p>
            <a:pPr>
              <a:lnSpc>
                <a:spcPct val="90000"/>
              </a:lnSpc>
              <a:buNone/>
            </a:pPr>
            <a:endParaRPr sz="2600" dirty="0">
              <a:latin typeface="Times New Roman" panose="02020603050405020304" pitchFamily="18" charset="0"/>
              <a:cs typeface="Times New Roman" panose="02020603050405020304" pitchFamily="18" charset="0"/>
            </a:endParaRPr>
          </a:p>
          <a:p>
            <a:pPr>
              <a:lnSpc>
                <a:spcPct val="90000"/>
              </a:lnSpc>
            </a:pPr>
            <a:r>
              <a:rPr sz="2600" dirty="0">
                <a:latin typeface="Times New Roman" panose="02020603050405020304" pitchFamily="18" charset="0"/>
                <a:cs typeface="Times New Roman" panose="02020603050405020304" pitchFamily="18" charset="0"/>
              </a:rPr>
              <a:t>Θα κινηθούμε </a:t>
            </a:r>
            <a:r>
              <a:rPr sz="2600" b="1" dirty="0">
                <a:latin typeface="Times New Roman" panose="02020603050405020304" pitchFamily="18" charset="0"/>
                <a:cs typeface="Times New Roman" panose="02020603050405020304" pitchFamily="18" charset="0"/>
              </a:rPr>
              <a:t>πέρα</a:t>
            </a:r>
            <a:r>
              <a:rPr sz="2600" dirty="0">
                <a:latin typeface="Times New Roman" panose="02020603050405020304" pitchFamily="18" charset="0"/>
                <a:cs typeface="Times New Roman" panose="02020603050405020304" pitchFamily="18" charset="0"/>
              </a:rPr>
              <a:t> από την </a:t>
            </a:r>
            <a:r>
              <a:rPr sz="2600" b="1" dirty="0">
                <a:latin typeface="Times New Roman" panose="02020603050405020304" pitchFamily="18" charset="0"/>
                <a:cs typeface="Times New Roman" panose="02020603050405020304" pitchFamily="18" charset="0"/>
              </a:rPr>
              <a:t>επιφάνεια της κυριολεκτικής σημασίας των προτάσεων</a:t>
            </a:r>
            <a:r>
              <a:rPr sz="2600" dirty="0">
                <a:latin typeface="Times New Roman" panose="02020603050405020304" pitchFamily="18" charset="0"/>
                <a:cs typeface="Times New Roman" panose="02020603050405020304" pitchFamily="18" charset="0"/>
              </a:rPr>
              <a:t>, των </a:t>
            </a:r>
            <a:r>
              <a:rPr sz="2600" b="1" dirty="0">
                <a:latin typeface="Times New Roman" panose="02020603050405020304" pitchFamily="18" charset="0"/>
                <a:cs typeface="Times New Roman" panose="02020603050405020304" pitchFamily="18" charset="0"/>
              </a:rPr>
              <a:t>απτών μορφικών τους συνδέσεων</a:t>
            </a:r>
            <a:r>
              <a:rPr sz="2600" dirty="0">
                <a:latin typeface="Times New Roman" panose="02020603050405020304" pitchFamily="18" charset="0"/>
                <a:cs typeface="Times New Roman" panose="02020603050405020304" pitchFamily="18" charset="0"/>
              </a:rPr>
              <a:t> και των </a:t>
            </a:r>
            <a:r>
              <a:rPr sz="2600" b="1" dirty="0">
                <a:latin typeface="Times New Roman" panose="02020603050405020304" pitchFamily="18" charset="0"/>
                <a:cs typeface="Times New Roman" panose="02020603050405020304" pitchFamily="18" charset="0"/>
              </a:rPr>
              <a:t>δομικών πληροφοριακών σχημάτων</a:t>
            </a:r>
            <a:r>
              <a:rPr sz="2600" dirty="0">
                <a:latin typeface="Times New Roman" panose="02020603050405020304" pitchFamily="18" charset="0"/>
                <a:cs typeface="Times New Roman" panose="02020603050405020304" pitchFamily="18" charset="0"/>
              </a:rPr>
              <a:t>.</a:t>
            </a:r>
            <a:endParaRPr lang="en-US" altLang="x-none" sz="2600" dirty="0">
              <a:latin typeface="Times New Roman" panose="02020603050405020304" pitchFamily="18" charset="0"/>
              <a:cs typeface="Times New Roman" panose="02020603050405020304" pitchFamily="18" charset="0"/>
            </a:endParaRPr>
          </a:p>
          <a:p>
            <a:pPr>
              <a:lnSpc>
                <a:spcPct val="90000"/>
              </a:lnSpc>
              <a:buNone/>
            </a:pPr>
            <a:endParaRPr sz="2600" dirty="0">
              <a:latin typeface="Times New Roman" panose="02020603050405020304" pitchFamily="18" charset="0"/>
              <a:cs typeface="Times New Roman" panose="02020603050405020304" pitchFamily="18" charset="0"/>
            </a:endParaRPr>
          </a:p>
          <a:p>
            <a:pPr>
              <a:lnSpc>
                <a:spcPct val="90000"/>
              </a:lnSpc>
            </a:pPr>
            <a:r>
              <a:rPr sz="2600" dirty="0">
                <a:latin typeface="Times New Roman" panose="02020603050405020304" pitchFamily="18" charset="0"/>
                <a:cs typeface="Times New Roman" panose="02020603050405020304" pitchFamily="18" charset="0"/>
              </a:rPr>
              <a:t>Παρατηρήσαμε ότι η </a:t>
            </a:r>
            <a:r>
              <a:rPr sz="2600" b="1" dirty="0">
                <a:solidFill>
                  <a:srgbClr val="9D3232"/>
                </a:solidFill>
                <a:latin typeface="Times New Roman" panose="02020603050405020304" pitchFamily="18" charset="0"/>
                <a:cs typeface="Times New Roman" panose="02020603050405020304" pitchFamily="18" charset="0"/>
              </a:rPr>
              <a:t>παρουσία</a:t>
            </a:r>
            <a:r>
              <a:rPr sz="2600" b="1" dirty="0">
                <a:latin typeface="Times New Roman" panose="02020603050405020304" pitchFamily="18" charset="0"/>
                <a:cs typeface="Times New Roman" panose="02020603050405020304" pitchFamily="18" charset="0"/>
              </a:rPr>
              <a:t> των συνοχικών δεσμών </a:t>
            </a:r>
            <a:r>
              <a:rPr sz="2600" dirty="0">
                <a:solidFill>
                  <a:srgbClr val="FF0000"/>
                </a:solidFill>
                <a:latin typeface="Times New Roman" panose="02020603050405020304" pitchFamily="18" charset="0"/>
                <a:cs typeface="Times New Roman" panose="02020603050405020304" pitchFamily="18" charset="0"/>
              </a:rPr>
              <a:t>δεν εξασφαλίζει την κειμενική ενότητα</a:t>
            </a:r>
            <a:r>
              <a:rPr sz="2600" dirty="0">
                <a:latin typeface="Times New Roman" panose="02020603050405020304" pitchFamily="18" charset="0"/>
                <a:cs typeface="Times New Roman" panose="02020603050405020304" pitchFamily="18" charset="0"/>
              </a:rPr>
              <a:t>.</a:t>
            </a:r>
            <a:endParaRPr lang="en-US" altLang="x-none" sz="2600" dirty="0">
              <a:latin typeface="Times New Roman" panose="02020603050405020304" pitchFamily="18" charset="0"/>
              <a:cs typeface="Times New Roman" panose="02020603050405020304" pitchFamily="18" charset="0"/>
            </a:endParaRPr>
          </a:p>
          <a:p>
            <a:pPr>
              <a:lnSpc>
                <a:spcPct val="90000"/>
              </a:lnSpc>
              <a:buNone/>
            </a:pPr>
            <a:endParaRPr sz="2600" dirty="0">
              <a:latin typeface="Times New Roman" panose="02020603050405020304" pitchFamily="18" charset="0"/>
              <a:cs typeface="Times New Roman" panose="02020603050405020304" pitchFamily="18" charset="0"/>
            </a:endParaRPr>
          </a:p>
          <a:p>
            <a:pPr>
              <a:lnSpc>
                <a:spcPct val="90000"/>
              </a:lnSpc>
            </a:pPr>
            <a:r>
              <a:rPr sz="2600" b="1" dirty="0">
                <a:latin typeface="Times New Roman" panose="02020603050405020304" pitchFamily="18" charset="0"/>
                <a:cs typeface="Times New Roman" panose="02020603050405020304" pitchFamily="18" charset="0"/>
              </a:rPr>
              <a:t>ΌΜΩΣ</a:t>
            </a:r>
            <a:r>
              <a:rPr sz="2600" dirty="0">
                <a:latin typeface="Times New Roman" panose="02020603050405020304" pitchFamily="18" charset="0"/>
                <a:cs typeface="Times New Roman" panose="02020603050405020304" pitchFamily="18" charset="0"/>
              </a:rPr>
              <a:t>, </a:t>
            </a:r>
            <a:r>
              <a:rPr sz="2600" dirty="0">
                <a:solidFill>
                  <a:srgbClr val="FF0000"/>
                </a:solidFill>
                <a:latin typeface="Times New Roman" panose="02020603050405020304" pitchFamily="18" charset="0"/>
                <a:cs typeface="Times New Roman" panose="02020603050405020304" pitchFamily="18" charset="0"/>
              </a:rPr>
              <a:t>ούτε</a:t>
            </a:r>
            <a:r>
              <a:rPr sz="2600" dirty="0">
                <a:latin typeface="Times New Roman" panose="02020603050405020304" pitchFamily="18" charset="0"/>
                <a:cs typeface="Times New Roman" panose="02020603050405020304" pitchFamily="18" charset="0"/>
              </a:rPr>
              <a:t> η </a:t>
            </a:r>
            <a:r>
              <a:rPr sz="2600" b="1" dirty="0">
                <a:solidFill>
                  <a:srgbClr val="9D3232"/>
                </a:solidFill>
                <a:latin typeface="Times New Roman" panose="02020603050405020304" pitchFamily="18" charset="0"/>
                <a:cs typeface="Times New Roman" panose="02020603050405020304" pitchFamily="18" charset="0"/>
              </a:rPr>
              <a:t>απουσία τους</a:t>
            </a:r>
            <a:r>
              <a:rPr sz="2600" b="1" dirty="0">
                <a:latin typeface="Times New Roman" panose="02020603050405020304" pitchFamily="18" charset="0"/>
                <a:cs typeface="Times New Roman" panose="02020603050405020304" pitchFamily="18" charset="0"/>
              </a:rPr>
              <a:t> </a:t>
            </a:r>
            <a:r>
              <a:rPr sz="2600" dirty="0">
                <a:latin typeface="Times New Roman" panose="02020603050405020304" pitchFamily="18" charset="0"/>
                <a:cs typeface="Times New Roman" panose="02020603050405020304" pitchFamily="18" charset="0"/>
              </a:rPr>
              <a:t>συνεπάγεται </a:t>
            </a:r>
            <a:r>
              <a:rPr sz="2600" b="1" dirty="0">
                <a:latin typeface="Times New Roman" panose="02020603050405020304" pitchFamily="18" charset="0"/>
                <a:cs typeface="Times New Roman" panose="02020603050405020304" pitchFamily="18" charset="0"/>
              </a:rPr>
              <a:t>την ανυπαρξία κειμένου</a:t>
            </a:r>
            <a:r>
              <a:rPr sz="2600" dirty="0">
                <a:latin typeface="Times New Roman" panose="02020603050405020304" pitchFamily="18" charset="0"/>
                <a:cs typeface="Times New Roman" panose="02020603050405020304" pitchFamily="18" charset="0"/>
              </a:rPr>
              <a:t> και/ή την αξιολογική, ποιοτική του υποβάθμιση</a:t>
            </a:r>
            <a:endParaRPr sz="2600" dirty="0">
              <a:latin typeface="Times New Roman" panose="02020603050405020304" pitchFamily="18" charset="0"/>
              <a:cs typeface="Times New Roman" panose="02020603050405020304" pitchFamily="18" charset="0"/>
            </a:endParaRPr>
          </a:p>
          <a:p>
            <a:pPr>
              <a:lnSpc>
                <a:spcPct val="90000"/>
              </a:lnSpc>
              <a:buNone/>
            </a:pPr>
            <a:endParaRPr sz="19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8964488"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Συνεκτικότητα: </a:t>
            </a:r>
            <a:b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Παραδείγματα και Προσδιορισμός</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12875"/>
            <a:ext cx="9144000" cy="5445125"/>
          </a:xfrm>
        </p:spPr>
        <p:txBody>
          <a:bodyPr vert="horz" wrap="square" lIns="54864" tIns="91440" rIns="91440" bIns="45720" numCol="1" rtlCol="0" anchor="t" anchorCtr="0" compatLnSpc="1"/>
          <a:lstStyle/>
          <a:p>
            <a:pPr>
              <a:lnSpc>
                <a:spcPct val="80000"/>
              </a:lnSpc>
              <a:buNone/>
            </a:pPr>
            <a:endParaRPr sz="2500" dirty="0">
              <a:latin typeface="Times New Roman" panose="02020603050405020304" pitchFamily="18" charset="0"/>
              <a:cs typeface="Times New Roman" panose="02020603050405020304" pitchFamily="18" charset="0"/>
            </a:endParaRPr>
          </a:p>
          <a:p>
            <a:pPr>
              <a:lnSpc>
                <a:spcPct val="80000"/>
              </a:lnSpc>
              <a:buNone/>
            </a:pPr>
            <a:r>
              <a:rPr sz="2500" dirty="0">
                <a:latin typeface="Times New Roman" panose="02020603050405020304" pitchFamily="18" charset="0"/>
                <a:cs typeface="Times New Roman" panose="02020603050405020304" pitchFamily="18" charset="0"/>
              </a:rPr>
              <a:t>πρδ. Τα δίχτυα ξετινάχτηκαν από το κεραυνοβόλο σουτ. Ο διαιτητής</a:t>
            </a:r>
            <a:endParaRPr sz="2500" dirty="0">
              <a:latin typeface="Times New Roman" panose="02020603050405020304" pitchFamily="18" charset="0"/>
              <a:cs typeface="Times New Roman" panose="02020603050405020304" pitchFamily="18" charset="0"/>
            </a:endParaRPr>
          </a:p>
          <a:p>
            <a:pPr>
              <a:lnSpc>
                <a:spcPct val="80000"/>
              </a:lnSpc>
              <a:buNone/>
            </a:pPr>
            <a:r>
              <a:rPr sz="2500" dirty="0">
                <a:latin typeface="Times New Roman" panose="02020603050405020304" pitchFamily="18" charset="0"/>
                <a:cs typeface="Times New Roman" panose="02020603050405020304" pitchFamily="18" charset="0"/>
              </a:rPr>
              <a:t>	     σφύριξε και υπέδειξε οφσάιντ. Ένας αναστεναγμός</a:t>
            </a:r>
            <a:endParaRPr sz="2500" dirty="0">
              <a:latin typeface="Times New Roman" panose="02020603050405020304" pitchFamily="18" charset="0"/>
              <a:cs typeface="Times New Roman" panose="02020603050405020304" pitchFamily="18" charset="0"/>
            </a:endParaRPr>
          </a:p>
          <a:p>
            <a:pPr>
              <a:lnSpc>
                <a:spcPct val="80000"/>
              </a:lnSpc>
              <a:buNone/>
            </a:pPr>
            <a:r>
              <a:rPr sz="2500" dirty="0">
                <a:latin typeface="Times New Roman" panose="02020603050405020304" pitchFamily="18" charset="0"/>
                <a:cs typeface="Times New Roman" panose="02020603050405020304" pitchFamily="18" charset="0"/>
              </a:rPr>
              <a:t>	     ανακούφισης ξέφυγε από τα χείλη του τερματοφύλακα.</a:t>
            </a:r>
            <a:endParaRPr lang="en-US" altLang="x-none" sz="2500" dirty="0">
              <a:latin typeface="Times New Roman" panose="02020603050405020304" pitchFamily="18" charset="0"/>
              <a:cs typeface="Times New Roman" panose="02020603050405020304" pitchFamily="18" charset="0"/>
            </a:endParaRPr>
          </a:p>
          <a:p>
            <a:pPr>
              <a:lnSpc>
                <a:spcPct val="80000"/>
              </a:lnSpc>
              <a:buNone/>
            </a:pPr>
            <a:endParaRPr sz="2500" dirty="0">
              <a:latin typeface="Times New Roman" panose="02020603050405020304" pitchFamily="18" charset="0"/>
              <a:cs typeface="Times New Roman" panose="02020603050405020304" pitchFamily="18" charset="0"/>
            </a:endParaRPr>
          </a:p>
          <a:p>
            <a:pPr>
              <a:lnSpc>
                <a:spcPct val="80000"/>
              </a:lnSpc>
              <a:buNone/>
            </a:pPr>
            <a:r>
              <a:rPr sz="2500" dirty="0">
                <a:latin typeface="Times New Roman" panose="02020603050405020304" pitchFamily="18" charset="0"/>
                <a:cs typeface="Times New Roman" panose="02020603050405020304" pitchFamily="18" charset="0"/>
              </a:rPr>
              <a:t>πρδ.  Δεν ήρθε στο σχολείο σήμερα. Ήταν άρρωστος.</a:t>
            </a:r>
            <a:endParaRPr lang="en-US" altLang="x-none" sz="2500" dirty="0">
              <a:latin typeface="Times New Roman" panose="02020603050405020304" pitchFamily="18" charset="0"/>
              <a:cs typeface="Times New Roman" panose="02020603050405020304" pitchFamily="18" charset="0"/>
            </a:endParaRPr>
          </a:p>
          <a:p>
            <a:pPr>
              <a:lnSpc>
                <a:spcPct val="80000"/>
              </a:lnSpc>
              <a:buNone/>
            </a:pPr>
            <a:endParaRPr sz="2500" dirty="0">
              <a:latin typeface="Times New Roman" panose="02020603050405020304" pitchFamily="18" charset="0"/>
              <a:cs typeface="Times New Roman" panose="02020603050405020304" pitchFamily="18" charset="0"/>
            </a:endParaRPr>
          </a:p>
          <a:p>
            <a:pPr>
              <a:lnSpc>
                <a:spcPct val="80000"/>
              </a:lnSpc>
            </a:pPr>
            <a:r>
              <a:rPr sz="2800" dirty="0">
                <a:latin typeface="Times New Roman" panose="02020603050405020304" pitchFamily="18" charset="0"/>
                <a:cs typeface="Times New Roman" panose="02020603050405020304" pitchFamily="18" charset="0"/>
              </a:rPr>
              <a:t>Τα κείμενα αυτά αποκτούν </a:t>
            </a:r>
            <a:r>
              <a:rPr sz="2800" b="1" dirty="0">
                <a:latin typeface="Times New Roman" panose="02020603050405020304" pitchFamily="18" charset="0"/>
                <a:cs typeface="Times New Roman" panose="02020603050405020304" pitchFamily="18" charset="0"/>
              </a:rPr>
              <a:t>την ενότητά τους </a:t>
            </a:r>
            <a:r>
              <a:rPr sz="2000" b="1" dirty="0">
                <a:latin typeface="Times New Roman" panose="02020603050405020304" pitchFamily="18" charset="0"/>
                <a:cs typeface="Times New Roman" panose="02020603050405020304" pitchFamily="18" charset="0"/>
              </a:rPr>
              <a:t>όχι από ρητούς, ανιχνεύσιμους δεσμούς</a:t>
            </a:r>
            <a:r>
              <a:rPr sz="2800" dirty="0">
                <a:latin typeface="Times New Roman" panose="02020603050405020304" pitchFamily="18" charset="0"/>
                <a:cs typeface="Times New Roman" panose="02020603050405020304" pitchFamily="18" charset="0"/>
              </a:rPr>
              <a:t>, αλλά από την </a:t>
            </a:r>
            <a:r>
              <a:rPr sz="2800" b="1" dirty="0">
                <a:latin typeface="Times New Roman" panose="02020603050405020304" pitchFamily="18" charset="0"/>
                <a:cs typeface="Times New Roman" panose="02020603050405020304" pitchFamily="18" charset="0"/>
              </a:rPr>
              <a:t>οικοδόμηση σχέσεων </a:t>
            </a:r>
            <a:r>
              <a:rPr sz="2800" dirty="0">
                <a:latin typeface="Times New Roman" panose="02020603050405020304" pitchFamily="18" charset="0"/>
                <a:cs typeface="Times New Roman" panose="02020603050405020304" pitchFamily="18" charset="0"/>
              </a:rPr>
              <a:t>ανάμεσα στο </a:t>
            </a:r>
            <a:r>
              <a:rPr sz="2800" dirty="0">
                <a:solidFill>
                  <a:srgbClr val="FF0000"/>
                </a:solidFill>
                <a:latin typeface="Times New Roman" panose="02020603050405020304" pitchFamily="18" charset="0"/>
                <a:cs typeface="Times New Roman" panose="02020603050405020304" pitchFamily="18" charset="0"/>
              </a:rPr>
              <a:t>κειμενικό τους σώμα </a:t>
            </a:r>
            <a:r>
              <a:rPr sz="2800" dirty="0">
                <a:latin typeface="Times New Roman" panose="02020603050405020304" pitchFamily="18" charset="0"/>
                <a:cs typeface="Times New Roman" panose="02020603050405020304" pitchFamily="18" charset="0"/>
              </a:rPr>
              <a:t>και στις </a:t>
            </a:r>
            <a:r>
              <a:rPr sz="2800" b="1" dirty="0">
                <a:solidFill>
                  <a:srgbClr val="FF0000"/>
                </a:solidFill>
                <a:latin typeface="Times New Roman" panose="02020603050405020304" pitchFamily="18" charset="0"/>
                <a:cs typeface="Times New Roman" panose="02020603050405020304" pitchFamily="18" charset="0"/>
              </a:rPr>
              <a:t>άρρητες γνωστικές/νοητικές τους προϋποθέσεις</a:t>
            </a:r>
            <a:r>
              <a:rPr sz="2800" dirty="0">
                <a:latin typeface="Times New Roman" panose="02020603050405020304" pitchFamily="18" charset="0"/>
                <a:cs typeface="Times New Roman" panose="02020603050405020304" pitchFamily="18" charset="0"/>
              </a:rPr>
              <a:t>.</a:t>
            </a:r>
            <a:endParaRPr lang="en-US" altLang="x-none" sz="2800" dirty="0">
              <a:latin typeface="Times New Roman" panose="02020603050405020304" pitchFamily="18" charset="0"/>
              <a:cs typeface="Times New Roman" panose="02020603050405020304" pitchFamily="18" charset="0"/>
            </a:endParaRPr>
          </a:p>
          <a:p>
            <a:pPr>
              <a:lnSpc>
                <a:spcPct val="80000"/>
              </a:lnSpc>
            </a:pPr>
            <a:endParaRPr sz="2800" dirty="0">
              <a:latin typeface="Times New Roman" panose="02020603050405020304" pitchFamily="18" charset="0"/>
              <a:cs typeface="Times New Roman" panose="02020603050405020304" pitchFamily="18" charset="0"/>
            </a:endParaRPr>
          </a:p>
          <a:p>
            <a:pPr>
              <a:lnSpc>
                <a:spcPct val="80000"/>
              </a:lnSpc>
            </a:pPr>
            <a:r>
              <a:rPr sz="2800" dirty="0">
                <a:latin typeface="Times New Roman" panose="02020603050405020304" pitchFamily="18" charset="0"/>
                <a:cs typeface="Times New Roman" panose="02020603050405020304" pitchFamily="18" charset="0"/>
              </a:rPr>
              <a:t>Αυτού του τύπου οι </a:t>
            </a:r>
            <a:r>
              <a:rPr sz="2800" b="1" dirty="0">
                <a:latin typeface="Times New Roman" panose="02020603050405020304" pitchFamily="18" charset="0"/>
                <a:cs typeface="Times New Roman" panose="02020603050405020304" pitchFamily="18" charset="0"/>
              </a:rPr>
              <a:t>νοηματικές συνδέσεις</a:t>
            </a:r>
            <a:r>
              <a:rPr sz="2800" dirty="0">
                <a:latin typeface="Times New Roman" panose="02020603050405020304" pitchFamily="18" charset="0"/>
                <a:cs typeface="Times New Roman" panose="02020603050405020304" pitchFamily="18" charset="0"/>
              </a:rPr>
              <a:t>, οι οποίες βασίζονται στην </a:t>
            </a:r>
            <a:r>
              <a:rPr sz="2800" b="1" dirty="0">
                <a:solidFill>
                  <a:srgbClr val="FF0000"/>
                </a:solidFill>
                <a:highlight>
                  <a:srgbClr val="FFFF00"/>
                </a:highlight>
                <a:latin typeface="Times New Roman" panose="02020603050405020304" pitchFamily="18" charset="0"/>
                <a:cs typeface="Times New Roman" panose="02020603050405020304" pitchFamily="18" charset="0"/>
              </a:rPr>
              <a:t>εξωκειμενική γνώση </a:t>
            </a:r>
            <a:r>
              <a:rPr sz="2800" dirty="0">
                <a:latin typeface="Times New Roman" panose="02020603050405020304" pitchFamily="18" charset="0"/>
                <a:cs typeface="Times New Roman" panose="02020603050405020304" pitchFamily="18" charset="0"/>
              </a:rPr>
              <a:t>του αποδέκτη, συνιστούν τη </a:t>
            </a:r>
            <a:r>
              <a:rPr sz="2800" b="1" i="1" dirty="0">
                <a:latin typeface="Times New Roman" panose="02020603050405020304" pitchFamily="18" charset="0"/>
                <a:cs typeface="Times New Roman" panose="02020603050405020304" pitchFamily="18" charset="0"/>
              </a:rPr>
              <a:t>συνεκτικότητα</a:t>
            </a:r>
            <a:r>
              <a:rPr sz="2800" dirty="0">
                <a:latin typeface="Times New Roman" panose="02020603050405020304" pitchFamily="18" charset="0"/>
                <a:cs typeface="Times New Roman" panose="02020603050405020304" pitchFamily="18" charset="0"/>
              </a:rPr>
              <a:t> ενός κειμένου.</a:t>
            </a:r>
            <a:endParaRPr lang="en-US" altLang="x-none" sz="2800" baseline="30000" dirty="0">
              <a:latin typeface="Times New Roman" panose="02020603050405020304" pitchFamily="18" charset="0"/>
              <a:cs typeface="Times New Roman" panose="02020603050405020304" pitchFamily="18" charset="0"/>
            </a:endParaRPr>
          </a:p>
          <a:p>
            <a:pPr>
              <a:lnSpc>
                <a:spcPct val="80000"/>
              </a:lnSpc>
            </a:pPr>
            <a:endParaRPr sz="2000" dirty="0">
              <a:latin typeface="Times New Roman" panose="02020603050405020304" pitchFamily="18" charset="0"/>
              <a:cs typeface="Times New Roman" panose="02020603050405020304" pitchFamily="18" charset="0"/>
            </a:endParaRPr>
          </a:p>
          <a:p>
            <a:pPr>
              <a:lnSpc>
                <a:spcPct val="80000"/>
              </a:lnSpc>
              <a:buNone/>
            </a:pPr>
            <a:endParaRPr sz="1800" dirty="0">
              <a:latin typeface="Times New Roman" panose="02020603050405020304" pitchFamily="18" charset="0"/>
              <a:cs typeface="Times New Roman" panose="02020603050405020304" pitchFamily="18" charset="0"/>
            </a:endParaRPr>
          </a:p>
          <a:p>
            <a:pPr>
              <a:lnSpc>
                <a:spcPct val="80000"/>
              </a:lnSpc>
              <a:buNone/>
            </a:pPr>
            <a:endParaRPr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anim calcmode="lin" valueType="num">
                                      <p:cBhvr additive="base">
                                        <p:cTn id="1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9144000"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Συνεκτικότητα: Ειδικότερος προσδιορισμός</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2531" name="2 - Θέση περιεχομένου"/>
          <p:cNvSpPr>
            <a:spLocks noGrp="1"/>
          </p:cNvSpPr>
          <p:nvPr>
            <p:ph idx="1" hasCustomPrompt="1"/>
          </p:nvPr>
        </p:nvSpPr>
        <p:spPr>
          <a:xfrm>
            <a:off x="0" y="1341438"/>
            <a:ext cx="9144000" cy="5516563"/>
          </a:xfrm>
        </p:spPr>
        <p:txBody>
          <a:bodyPr vert="horz" wrap="square" lIns="54864" tIns="91440" rIns="91440" bIns="45720" numCol="1" anchor="t" anchorCtr="0" compatLnSpc="1"/>
          <a:lstStyle/>
          <a:p>
            <a:endParaRPr sz="2000" dirty="0">
              <a:latin typeface="Times New Roman" panose="02020603050405020304" pitchFamily="18" charset="0"/>
              <a:cs typeface="Times New Roman" panose="02020603050405020304" pitchFamily="18" charset="0"/>
            </a:endParaRPr>
          </a:p>
          <a:p>
            <a:r>
              <a:rPr sz="2000" dirty="0">
                <a:latin typeface="Times New Roman" panose="02020603050405020304" pitchFamily="18" charset="0"/>
                <a:cs typeface="Times New Roman" panose="02020603050405020304" pitchFamily="18" charset="0"/>
              </a:rPr>
              <a:t>Η συνεκτικότητα βασίζεται σε </a:t>
            </a:r>
            <a:r>
              <a:rPr sz="2000" b="1" dirty="0">
                <a:solidFill>
                  <a:srgbClr val="FF0000"/>
                </a:solidFill>
                <a:latin typeface="Times New Roman" panose="02020603050405020304" pitchFamily="18" charset="0"/>
                <a:cs typeface="Times New Roman" panose="02020603050405020304" pitchFamily="18" charset="0"/>
              </a:rPr>
              <a:t>πρόσθετη πληροφόρηση </a:t>
            </a:r>
            <a:r>
              <a:rPr sz="2000" dirty="0">
                <a:latin typeface="Times New Roman" panose="02020603050405020304" pitchFamily="18" charset="0"/>
                <a:cs typeface="Times New Roman" panose="02020603050405020304" pitchFamily="18" charset="0"/>
              </a:rPr>
              <a:t>που </a:t>
            </a:r>
            <a:r>
              <a:rPr sz="2000" b="1" dirty="0">
                <a:latin typeface="Times New Roman" panose="02020603050405020304" pitchFamily="18" charset="0"/>
                <a:cs typeface="Times New Roman" panose="02020603050405020304" pitchFamily="18" charset="0"/>
              </a:rPr>
              <a:t>δεν είναι </a:t>
            </a:r>
            <a:r>
              <a:rPr sz="2000" b="1" dirty="0">
                <a:solidFill>
                  <a:srgbClr val="9D3232"/>
                </a:solidFill>
                <a:latin typeface="Times New Roman" panose="02020603050405020304" pitchFamily="18" charset="0"/>
                <a:cs typeface="Times New Roman" panose="02020603050405020304" pitchFamily="18" charset="0"/>
              </a:rPr>
              <a:t>ρητά</a:t>
            </a:r>
            <a:r>
              <a:rPr sz="2000" b="1" dirty="0">
                <a:latin typeface="Times New Roman" panose="02020603050405020304" pitchFamily="18" charset="0"/>
                <a:cs typeface="Times New Roman" panose="02020603050405020304" pitchFamily="18" charset="0"/>
              </a:rPr>
              <a:t> παρούσα στην επιφάνεια των κειμένων</a:t>
            </a:r>
            <a:r>
              <a:rPr sz="2000" dirty="0">
                <a:latin typeface="Times New Roman" panose="02020603050405020304" pitchFamily="18" charset="0"/>
                <a:cs typeface="Times New Roman" panose="02020603050405020304" pitchFamily="18" charset="0"/>
              </a:rPr>
              <a:t>, αλλά αντλείται από τις </a:t>
            </a:r>
            <a:r>
              <a:rPr sz="2000" b="1" dirty="0">
                <a:latin typeface="Times New Roman" panose="02020603050405020304" pitchFamily="18" charset="0"/>
                <a:cs typeface="Times New Roman" panose="02020603050405020304" pitchFamily="18" charset="0"/>
              </a:rPr>
              <a:t>γνωστικές αποθήκες</a:t>
            </a:r>
            <a:r>
              <a:rPr sz="2000" dirty="0">
                <a:latin typeface="Times New Roman" panose="02020603050405020304" pitchFamily="18" charset="0"/>
                <a:cs typeface="Times New Roman" panose="02020603050405020304" pitchFamily="18" charset="0"/>
              </a:rPr>
              <a:t> του αποδέκτη, ώστε να γεμίσουν τα </a:t>
            </a:r>
            <a:r>
              <a:rPr sz="2000" dirty="0">
                <a:solidFill>
                  <a:srgbClr val="FF0000"/>
                </a:solidFill>
                <a:latin typeface="Times New Roman" panose="02020603050405020304" pitchFamily="18" charset="0"/>
                <a:cs typeface="Times New Roman" panose="02020603050405020304" pitchFamily="18" charset="0"/>
              </a:rPr>
              <a:t>πληροφοριακά κενά </a:t>
            </a:r>
            <a:r>
              <a:rPr sz="2000" dirty="0">
                <a:latin typeface="Times New Roman" panose="02020603050405020304" pitchFamily="18" charset="0"/>
                <a:cs typeface="Times New Roman" panose="02020603050405020304" pitchFamily="18" charset="0"/>
              </a:rPr>
              <a:t>που συναντά στην προσπάθεια κατανόησης των κειμένων.</a:t>
            </a:r>
            <a:endParaRPr lang="en-US" altLang="x-none" sz="2000" dirty="0">
              <a:latin typeface="Times New Roman" panose="02020603050405020304" pitchFamily="18" charset="0"/>
              <a:cs typeface="Times New Roman" panose="02020603050405020304" pitchFamily="18" charset="0"/>
            </a:endParaRPr>
          </a:p>
          <a:p>
            <a:endParaRPr sz="2000" dirty="0">
              <a:latin typeface="Times New Roman" panose="02020603050405020304" pitchFamily="18" charset="0"/>
              <a:cs typeface="Times New Roman" panose="02020603050405020304" pitchFamily="18" charset="0"/>
            </a:endParaRPr>
          </a:p>
          <a:p>
            <a:r>
              <a:rPr sz="2000" dirty="0">
                <a:latin typeface="Times New Roman" panose="02020603050405020304" pitchFamily="18" charset="0"/>
                <a:cs typeface="Times New Roman" panose="02020603050405020304" pitchFamily="18" charset="0"/>
              </a:rPr>
              <a:t>Τα κείμενα αποκτούν τη συνεκτικότητά τους στο βαθμό που </a:t>
            </a:r>
            <a:r>
              <a:rPr sz="2000" b="1" dirty="0">
                <a:latin typeface="Times New Roman" panose="02020603050405020304" pitchFamily="18" charset="0"/>
                <a:cs typeface="Times New Roman" panose="02020603050405020304" pitchFamily="18" charset="0"/>
              </a:rPr>
              <a:t>δομούνται με συνέπεια γύρω από </a:t>
            </a:r>
            <a:r>
              <a:rPr sz="2000" b="1" dirty="0">
                <a:solidFill>
                  <a:srgbClr val="FF0000"/>
                </a:solidFill>
                <a:latin typeface="Times New Roman" panose="02020603050405020304" pitchFamily="18" charset="0"/>
                <a:cs typeface="Times New Roman" panose="02020603050405020304" pitchFamily="18" charset="0"/>
              </a:rPr>
              <a:t>εικόνες του κόσμου</a:t>
            </a:r>
            <a:r>
              <a:rPr sz="2000" dirty="0">
                <a:solidFill>
                  <a:srgbClr val="FF0000"/>
                </a:solidFill>
                <a:latin typeface="Times New Roman" panose="02020603050405020304" pitchFamily="18" charset="0"/>
                <a:cs typeface="Times New Roman" panose="02020603050405020304" pitchFamily="18" charset="0"/>
              </a:rPr>
              <a:t> </a:t>
            </a:r>
            <a:r>
              <a:rPr sz="2000" dirty="0">
                <a:latin typeface="Times New Roman" panose="02020603050405020304" pitchFamily="18" charset="0"/>
                <a:cs typeface="Times New Roman" panose="02020603050405020304" pitchFamily="18" charset="0"/>
              </a:rPr>
              <a:t>ενεργοποιημένες από τον αποδέκτη σχετικά με τις καταστάσεις στις οποίες αναφέρονται (π.χ. ποδοσφαιρικός αγώνας, λόγοι απουσίας από το σχολείο). </a:t>
            </a:r>
            <a:endParaRPr sz="2000" dirty="0">
              <a:latin typeface="Times New Roman" panose="02020603050405020304" pitchFamily="18" charset="0"/>
              <a:cs typeface="Times New Roman" panose="02020603050405020304" pitchFamily="18" charset="0"/>
            </a:endParaRPr>
          </a:p>
          <a:p>
            <a:endParaRPr sz="2000" dirty="0">
              <a:latin typeface="Times New Roman" panose="02020603050405020304" pitchFamily="18" charset="0"/>
              <a:cs typeface="Times New Roman" panose="02020603050405020304" pitchFamily="18" charset="0"/>
            </a:endParaRPr>
          </a:p>
          <a:p>
            <a:r>
              <a:rPr sz="2000" b="1" dirty="0">
                <a:latin typeface="Times New Roman" panose="02020603050405020304" pitchFamily="18" charset="0"/>
                <a:cs typeface="Times New Roman" panose="02020603050405020304" pitchFamily="18" charset="0"/>
              </a:rPr>
              <a:t>Εργαλειακές έννοιες</a:t>
            </a:r>
            <a:r>
              <a:rPr sz="2000" dirty="0">
                <a:latin typeface="Times New Roman" panose="02020603050405020304" pitchFamily="18" charset="0"/>
                <a:cs typeface="Times New Roman" panose="02020603050405020304" pitchFamily="18" charset="0"/>
              </a:rPr>
              <a:t> από το χώρο της ψυχολογίας και της τεχνητής νοημοσύνης</a:t>
            </a:r>
            <a:r>
              <a:rPr lang="el-GR" sz="2000" dirty="0">
                <a:latin typeface="Times New Roman" panose="02020603050405020304" pitchFamily="18" charset="0"/>
                <a:cs typeface="Times New Roman" panose="02020603050405020304" pitchFamily="18" charset="0"/>
              </a:rPr>
              <a:t>:</a:t>
            </a:r>
            <a:r>
              <a:rPr sz="2000" dirty="0">
                <a:latin typeface="Times New Roman" panose="02020603050405020304" pitchFamily="18" charset="0"/>
                <a:cs typeface="Times New Roman" panose="02020603050405020304" pitchFamily="18" charset="0"/>
              </a:rPr>
              <a:t> </a:t>
            </a:r>
            <a:r>
              <a:rPr sz="2000" i="1" dirty="0">
                <a:solidFill>
                  <a:srgbClr val="FF0000"/>
                </a:solidFill>
                <a:latin typeface="Times New Roman" panose="02020603050405020304" pitchFamily="18" charset="0"/>
                <a:cs typeface="Times New Roman" panose="02020603050405020304" pitchFamily="18" charset="0"/>
              </a:rPr>
              <a:t>σχήματα</a:t>
            </a:r>
            <a:r>
              <a:rPr sz="2000" dirty="0">
                <a:latin typeface="Times New Roman" panose="02020603050405020304" pitchFamily="18" charset="0"/>
                <a:cs typeface="Times New Roman" panose="02020603050405020304" pitchFamily="18" charset="0"/>
              </a:rPr>
              <a:t> (</a:t>
            </a:r>
            <a:r>
              <a:rPr lang="en-US" altLang="x-none" sz="2000" dirty="0">
                <a:latin typeface="Times New Roman" panose="02020603050405020304" pitchFamily="18" charset="0"/>
                <a:cs typeface="Times New Roman" panose="02020603050405020304" pitchFamily="18" charset="0"/>
              </a:rPr>
              <a:t>schemata</a:t>
            </a:r>
            <a:r>
              <a:rPr sz="2000" dirty="0">
                <a:latin typeface="Times New Roman" panose="02020603050405020304" pitchFamily="18" charset="0"/>
                <a:cs typeface="Times New Roman" panose="02020603050405020304" pitchFamily="18" charset="0"/>
              </a:rPr>
              <a:t>), </a:t>
            </a:r>
            <a:r>
              <a:rPr sz="2000" i="1" dirty="0">
                <a:solidFill>
                  <a:srgbClr val="FF0000"/>
                </a:solidFill>
                <a:latin typeface="Times New Roman" panose="02020603050405020304" pitchFamily="18" charset="0"/>
                <a:cs typeface="Times New Roman" panose="02020603050405020304" pitchFamily="18" charset="0"/>
              </a:rPr>
              <a:t>πλαίσιο</a:t>
            </a:r>
            <a:r>
              <a:rPr sz="2000" dirty="0">
                <a:latin typeface="Times New Roman" panose="02020603050405020304" pitchFamily="18" charset="0"/>
                <a:cs typeface="Times New Roman" panose="02020603050405020304" pitchFamily="18" charset="0"/>
              </a:rPr>
              <a:t> (</a:t>
            </a:r>
            <a:r>
              <a:rPr lang="en-US" altLang="x-none" sz="2000" dirty="0">
                <a:latin typeface="Times New Roman" panose="02020603050405020304" pitchFamily="18" charset="0"/>
                <a:cs typeface="Times New Roman" panose="02020603050405020304" pitchFamily="18" charset="0"/>
              </a:rPr>
              <a:t>frame</a:t>
            </a:r>
            <a:r>
              <a:rPr sz="2000" dirty="0">
                <a:latin typeface="Times New Roman" panose="02020603050405020304" pitchFamily="18" charset="0"/>
                <a:cs typeface="Times New Roman" panose="02020603050405020304" pitchFamily="18" charset="0"/>
              </a:rPr>
              <a:t>), </a:t>
            </a:r>
            <a:r>
              <a:rPr sz="2000" i="1" dirty="0">
                <a:solidFill>
                  <a:srgbClr val="FF0000"/>
                </a:solidFill>
                <a:latin typeface="Times New Roman" panose="02020603050405020304" pitchFamily="18" charset="0"/>
                <a:cs typeface="Times New Roman" panose="02020603050405020304" pitchFamily="18" charset="0"/>
              </a:rPr>
              <a:t>πρότυπο</a:t>
            </a:r>
            <a:r>
              <a:rPr sz="2000" i="1" dirty="0">
                <a:latin typeface="Times New Roman" panose="02020603050405020304" pitchFamily="18" charset="0"/>
                <a:cs typeface="Times New Roman" panose="02020603050405020304" pitchFamily="18" charset="0"/>
              </a:rPr>
              <a:t> </a:t>
            </a:r>
            <a:r>
              <a:rPr sz="2000" dirty="0">
                <a:latin typeface="Times New Roman" panose="02020603050405020304" pitchFamily="18" charset="0"/>
                <a:cs typeface="Times New Roman" panose="02020603050405020304" pitchFamily="18" charset="0"/>
              </a:rPr>
              <a:t>(</a:t>
            </a:r>
            <a:r>
              <a:rPr lang="en-US" altLang="x-none" sz="2000" dirty="0">
                <a:latin typeface="Times New Roman" panose="02020603050405020304" pitchFamily="18" charset="0"/>
                <a:cs typeface="Times New Roman" panose="02020603050405020304" pitchFamily="18" charset="0"/>
              </a:rPr>
              <a:t>script</a:t>
            </a:r>
            <a:r>
              <a:rPr sz="2000" dirty="0">
                <a:latin typeface="Times New Roman" panose="02020603050405020304" pitchFamily="18" charset="0"/>
                <a:cs typeface="Times New Roman" panose="02020603050405020304" pitchFamily="18" charset="0"/>
              </a:rPr>
              <a:t>).</a:t>
            </a:r>
            <a:endParaRPr sz="2000" dirty="0">
              <a:latin typeface="Times New Roman" panose="02020603050405020304" pitchFamily="18" charset="0"/>
              <a:cs typeface="Times New Roman" panose="02020603050405020304" pitchFamily="18" charset="0"/>
            </a:endParaRPr>
          </a:p>
          <a:p>
            <a:endParaRPr sz="2000" dirty="0">
              <a:latin typeface="Times New Roman" panose="02020603050405020304" pitchFamily="18" charset="0"/>
              <a:cs typeface="Times New Roman" panose="02020603050405020304" pitchFamily="18" charset="0"/>
            </a:endParaRPr>
          </a:p>
          <a:p>
            <a:r>
              <a:rPr sz="2000" b="1" dirty="0">
                <a:solidFill>
                  <a:srgbClr val="FF0000"/>
                </a:solidFill>
                <a:latin typeface="Times New Roman" panose="02020603050405020304" pitchFamily="18" charset="0"/>
                <a:cs typeface="Times New Roman" panose="02020603050405020304" pitchFamily="18" charset="0"/>
              </a:rPr>
              <a:t>Σχήματα</a:t>
            </a:r>
            <a:r>
              <a:rPr sz="2000" dirty="0">
                <a:latin typeface="Times New Roman" panose="02020603050405020304" pitchFamily="18" charset="0"/>
                <a:cs typeface="Times New Roman" panose="02020603050405020304" pitchFamily="18" charset="0"/>
              </a:rPr>
              <a:t>: πρόκειται για </a:t>
            </a:r>
            <a:r>
              <a:rPr sz="2000" dirty="0">
                <a:solidFill>
                  <a:srgbClr val="FF0000"/>
                </a:solidFill>
                <a:latin typeface="Times New Roman" panose="02020603050405020304" pitchFamily="18" charset="0"/>
                <a:cs typeface="Times New Roman" panose="02020603050405020304" pitchFamily="18" charset="0"/>
              </a:rPr>
              <a:t>νοητικές δομές βάσεων δεδομένων </a:t>
            </a:r>
            <a:r>
              <a:rPr sz="2000" dirty="0">
                <a:latin typeface="Times New Roman" panose="02020603050405020304" pitchFamily="18" charset="0"/>
                <a:cs typeface="Times New Roman" panose="02020603050405020304" pitchFamily="18" charset="0"/>
              </a:rPr>
              <a:t>εγκατεστημένες στη μνήμη και διαθέσιμες, όταν ανακληθούν, για τις ανάγκες του σχετικού κειμένου.</a:t>
            </a:r>
            <a:endParaRPr sz="2000" dirty="0">
              <a:latin typeface="Times New Roman" panose="02020603050405020304" pitchFamily="18" charset="0"/>
              <a:cs typeface="Times New Roman" panose="02020603050405020304" pitchFamily="18" charset="0"/>
            </a:endParaRPr>
          </a:p>
          <a:p>
            <a:pPr>
              <a:buNone/>
            </a:pP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Νοητικά σχήματα</a:t>
            </a:r>
            <a:endParaRPr kumimoji="0" lang="el-GR" sz="36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9939" name="2 - Θέση περιεχομένου"/>
          <p:cNvSpPr>
            <a:spLocks noGrp="1"/>
          </p:cNvSpPr>
          <p:nvPr>
            <p:ph idx="1" hasCustomPrompt="1"/>
          </p:nvPr>
        </p:nvSpPr>
        <p:spPr>
          <a:xfrm>
            <a:off x="0" y="1484313"/>
            <a:ext cx="9144000" cy="5373687"/>
          </a:xfrm>
        </p:spPr>
        <p:txBody>
          <a:bodyPr vert="horz" wrap="square" lIns="54864" tIns="91440" rIns="91440" bIns="45720" anchor="t" anchorCtr="0"/>
          <a:lstStyle/>
          <a:p>
            <a:r>
              <a:rPr lang="el-GR" altLang="el-GR" sz="2200" dirty="0">
                <a:latin typeface="Times New Roman" panose="02020603050405020304" pitchFamily="18" charset="0"/>
                <a:cs typeface="Times New Roman" panose="02020603050405020304" pitchFamily="18" charset="0"/>
              </a:rPr>
              <a:t>Τα </a:t>
            </a:r>
            <a:r>
              <a:rPr lang="el-GR" altLang="el-GR" sz="2200" b="1" dirty="0">
                <a:solidFill>
                  <a:srgbClr val="FF0000"/>
                </a:solidFill>
                <a:latin typeface="Times New Roman" panose="02020603050405020304" pitchFamily="18" charset="0"/>
                <a:cs typeface="Times New Roman" panose="02020603050405020304" pitchFamily="18" charset="0"/>
              </a:rPr>
              <a:t>νοητικά σχήματα </a:t>
            </a:r>
            <a:r>
              <a:rPr lang="el-GR" altLang="el-GR" sz="2200" b="1" dirty="0">
                <a:latin typeface="Times New Roman" panose="02020603050405020304" pitchFamily="18" charset="0"/>
                <a:cs typeface="Times New Roman" panose="02020603050405020304" pitchFamily="18" charset="0"/>
              </a:rPr>
              <a:t>αναπαριστούν</a:t>
            </a:r>
            <a:r>
              <a:rPr lang="el-GR" altLang="el-GR" sz="2200" dirty="0">
                <a:latin typeface="Times New Roman" panose="02020603050405020304" pitchFamily="18" charset="0"/>
                <a:cs typeface="Times New Roman" panose="02020603050405020304" pitchFamily="18" charset="0"/>
              </a:rPr>
              <a:t> τόσο με γενικό όσο και με ειδικότερο τρόπο </a:t>
            </a:r>
            <a:r>
              <a:rPr lang="el-GR" altLang="el-GR" sz="2200" b="1" dirty="0">
                <a:solidFill>
                  <a:srgbClr val="FF0000"/>
                </a:solidFill>
                <a:latin typeface="Times New Roman" panose="02020603050405020304" pitchFamily="18" charset="0"/>
                <a:cs typeface="Times New Roman" panose="02020603050405020304" pitchFamily="18" charset="0"/>
              </a:rPr>
              <a:t>τυπικές καταστάσεις</a:t>
            </a:r>
            <a:r>
              <a:rPr lang="el-GR" altLang="el-GR" sz="2200" dirty="0">
                <a:latin typeface="Times New Roman" panose="02020603050405020304" pitchFamily="18" charset="0"/>
                <a:cs typeface="Times New Roman" panose="02020603050405020304" pitchFamily="18" charset="0"/>
              </a:rPr>
              <a:t> και χρησιμοποιούνται από τον αποδέκτη για τη (μερική έστω)</a:t>
            </a:r>
            <a:r>
              <a:rPr lang="el-GR" altLang="el-GR" sz="2200" dirty="0">
                <a:solidFill>
                  <a:srgbClr val="FF0000"/>
                </a:solidFill>
                <a:latin typeface="Times New Roman" panose="02020603050405020304" pitchFamily="18" charset="0"/>
                <a:cs typeface="Times New Roman" panose="02020603050405020304" pitchFamily="18" charset="0"/>
              </a:rPr>
              <a:t> </a:t>
            </a:r>
            <a:r>
              <a:rPr lang="el-GR" altLang="el-GR" sz="2200" b="1" dirty="0">
                <a:solidFill>
                  <a:srgbClr val="FF0000"/>
                </a:solidFill>
                <a:latin typeface="Times New Roman" panose="02020603050405020304" pitchFamily="18" charset="0"/>
                <a:cs typeface="Times New Roman" panose="02020603050405020304" pitchFamily="18" charset="0"/>
              </a:rPr>
              <a:t>πρόβλεψη</a:t>
            </a:r>
            <a:r>
              <a:rPr lang="el-GR" altLang="el-GR" sz="2200" dirty="0">
                <a:solidFill>
                  <a:srgbClr val="FF0000"/>
                </a:solidFill>
                <a:latin typeface="Times New Roman" panose="02020603050405020304" pitchFamily="18" charset="0"/>
                <a:cs typeface="Times New Roman" panose="02020603050405020304" pitchFamily="18" charset="0"/>
              </a:rPr>
              <a:t> </a:t>
            </a:r>
            <a:r>
              <a:rPr lang="el-GR" altLang="el-GR" sz="2200" dirty="0">
                <a:latin typeface="Times New Roman" panose="02020603050405020304" pitchFamily="18" charset="0"/>
                <a:cs typeface="Times New Roman" panose="02020603050405020304" pitchFamily="18" charset="0"/>
              </a:rPr>
              <a:t>των παραμέτρων μιας συγκεκριμένης περίστασης στην οποία αναφέρεται το κείμενο.</a:t>
            </a:r>
            <a:endParaRPr lang="en-US" altLang="el-GR" sz="2200" dirty="0">
              <a:latin typeface="Times New Roman" panose="02020603050405020304" pitchFamily="18" charset="0"/>
              <a:cs typeface="Times New Roman" panose="02020603050405020304" pitchFamily="18" charset="0"/>
            </a:endParaRPr>
          </a:p>
          <a:p>
            <a:endParaRPr lang="el-GR" altLang="el-GR" sz="2200" dirty="0">
              <a:latin typeface="Times New Roman" panose="02020603050405020304" pitchFamily="18" charset="0"/>
              <a:cs typeface="Times New Roman" panose="02020603050405020304" pitchFamily="18" charset="0"/>
            </a:endParaRPr>
          </a:p>
          <a:p>
            <a:r>
              <a:rPr lang="el-GR" altLang="el-GR" sz="2200" b="1" dirty="0">
                <a:latin typeface="Times New Roman" panose="02020603050405020304" pitchFamily="18" charset="0"/>
                <a:cs typeface="Times New Roman" panose="02020603050405020304" pitchFamily="18" charset="0"/>
              </a:rPr>
              <a:t>Παραδείγματα νοητικών σχημάτων</a:t>
            </a:r>
            <a:r>
              <a:rPr lang="el-GR" altLang="el-GR" sz="2200" dirty="0">
                <a:latin typeface="Times New Roman" panose="02020603050405020304" pitchFamily="18" charset="0"/>
                <a:cs typeface="Times New Roman" panose="02020603050405020304" pitchFamily="18" charset="0"/>
              </a:rPr>
              <a:t>: </a:t>
            </a:r>
            <a:r>
              <a:rPr lang="el-GR" altLang="el-GR" sz="2200" i="1" dirty="0">
                <a:latin typeface="Times New Roman" panose="02020603050405020304" pitchFamily="18" charset="0"/>
                <a:cs typeface="Times New Roman" panose="02020603050405020304" pitchFamily="18" charset="0"/>
              </a:rPr>
              <a:t>ποδοσφαιρικός αγώνας, λόγοι απουσίας από το σχολείο, επίσκεψη στον οδοντίατρο, πάρτι γενεθλίων, παραγγελία σε εστιατόριο</a:t>
            </a:r>
            <a:r>
              <a:rPr lang="el-GR" altLang="el-GR" sz="2200" dirty="0">
                <a:latin typeface="Times New Roman" panose="02020603050405020304" pitchFamily="18" charset="0"/>
                <a:cs typeface="Times New Roman" panose="02020603050405020304" pitchFamily="18" charset="0"/>
              </a:rPr>
              <a:t>. </a:t>
            </a:r>
            <a:endParaRPr lang="el-GR" altLang="el-GR" sz="2200" dirty="0">
              <a:latin typeface="Times New Roman" panose="02020603050405020304" pitchFamily="18" charset="0"/>
              <a:cs typeface="Times New Roman" panose="02020603050405020304" pitchFamily="18" charset="0"/>
            </a:endParaRPr>
          </a:p>
          <a:p>
            <a:r>
              <a:rPr lang="el-GR" altLang="el-GR" sz="2200" dirty="0">
                <a:latin typeface="Times New Roman" panose="02020603050405020304" pitchFamily="18" charset="0"/>
                <a:cs typeface="Times New Roman" panose="02020603050405020304" pitchFamily="18" charset="0"/>
              </a:rPr>
              <a:t>Τα σχήματα αυτά, προκειμένου να χρησιμοποιηθούν για την </a:t>
            </a:r>
            <a:r>
              <a:rPr lang="el-GR" altLang="el-GR" sz="2200" dirty="0">
                <a:solidFill>
                  <a:srgbClr val="FF0000"/>
                </a:solidFill>
                <a:latin typeface="Times New Roman" panose="02020603050405020304" pitchFamily="18" charset="0"/>
                <a:cs typeface="Times New Roman" panose="02020603050405020304" pitchFamily="18" charset="0"/>
              </a:rPr>
              <a:t>κατανόηση ενός κειμένου</a:t>
            </a:r>
            <a:r>
              <a:rPr lang="el-GR" altLang="el-GR" sz="2200" dirty="0">
                <a:latin typeface="Times New Roman" panose="02020603050405020304" pitchFamily="18" charset="0"/>
                <a:cs typeface="Times New Roman" panose="02020603050405020304" pitchFamily="18" charset="0"/>
              </a:rPr>
              <a:t>, </a:t>
            </a:r>
            <a:r>
              <a:rPr lang="el-GR" altLang="el-GR" sz="2200" b="1" dirty="0">
                <a:latin typeface="Times New Roman" panose="02020603050405020304" pitchFamily="18" charset="0"/>
                <a:cs typeface="Times New Roman" panose="02020603050405020304" pitchFamily="18" charset="0"/>
              </a:rPr>
              <a:t>ενεργοποιούνται</a:t>
            </a:r>
            <a:r>
              <a:rPr lang="el-GR" altLang="el-GR" sz="2200" dirty="0">
                <a:latin typeface="Times New Roman" panose="02020603050405020304" pitchFamily="18" charset="0"/>
                <a:cs typeface="Times New Roman" panose="02020603050405020304" pitchFamily="18" charset="0"/>
              </a:rPr>
              <a:t> στο μυαλό ενός αποδέκτη </a:t>
            </a:r>
            <a:r>
              <a:rPr lang="el-GR" altLang="el-GR" sz="2200" b="1" dirty="0">
                <a:latin typeface="Times New Roman" panose="02020603050405020304" pitchFamily="18" charset="0"/>
                <a:cs typeface="Times New Roman" panose="02020603050405020304" pitchFamily="18" charset="0"/>
              </a:rPr>
              <a:t>με έναυσμα τις λέξεις ή φράσεις-κλειδιά του κειμένου ή την ίδια την περίσταση επικοινωνίας</a:t>
            </a:r>
            <a:r>
              <a:rPr lang="el-GR" altLang="el-GR" sz="2200" dirty="0">
                <a:latin typeface="Times New Roman" panose="02020603050405020304" pitchFamily="18" charset="0"/>
                <a:cs typeface="Times New Roman" panose="02020603050405020304" pitchFamily="18" charset="0"/>
              </a:rPr>
              <a:t>.</a:t>
            </a:r>
            <a:endParaRPr lang="en-US" altLang="el-GR" sz="2200" dirty="0">
              <a:latin typeface="Times New Roman" panose="02020603050405020304" pitchFamily="18" charset="0"/>
              <a:cs typeface="Times New Roman" panose="02020603050405020304" pitchFamily="18" charset="0"/>
            </a:endParaRPr>
          </a:p>
          <a:p>
            <a:endParaRPr lang="el-GR" altLang="el-GR" sz="2200" dirty="0">
              <a:latin typeface="Times New Roman" panose="02020603050405020304" pitchFamily="18" charset="0"/>
              <a:cs typeface="Times New Roman" panose="02020603050405020304" pitchFamily="18" charset="0"/>
            </a:endParaRPr>
          </a:p>
          <a:p>
            <a:r>
              <a:rPr lang="el-GR" altLang="el-GR" sz="2200" dirty="0">
                <a:latin typeface="Times New Roman" panose="02020603050405020304" pitchFamily="18" charset="0"/>
                <a:cs typeface="Times New Roman" panose="02020603050405020304" pitchFamily="18" charset="0"/>
              </a:rPr>
              <a:t>Σχηματικά, τα νοητικά σχήματα με το κατάλληλο ερέθισμα </a:t>
            </a:r>
            <a:r>
              <a:rPr lang="el-GR" altLang="el-GR" sz="2200" b="1" dirty="0">
                <a:latin typeface="Times New Roman" panose="02020603050405020304" pitchFamily="18" charset="0"/>
                <a:cs typeface="Times New Roman" panose="02020603050405020304" pitchFamily="18" charset="0"/>
              </a:rPr>
              <a:t>φουσκώνουν σαν μπαλόνια</a:t>
            </a:r>
            <a:r>
              <a:rPr lang="el-GR" altLang="el-GR" sz="2200" dirty="0">
                <a:latin typeface="Times New Roman" panose="02020603050405020304" pitchFamily="18" charset="0"/>
                <a:cs typeface="Times New Roman" panose="02020603050405020304" pitchFamily="18" charset="0"/>
              </a:rPr>
              <a:t> για να «υποδεχτούν» ένα κείμενο.</a:t>
            </a:r>
            <a:endParaRPr lang="el-GR" altLang="el-GR" sz="2200" dirty="0">
              <a:latin typeface="Times New Roman" panose="02020603050405020304" pitchFamily="18" charset="0"/>
              <a:cs typeface="Times New Roman" panose="02020603050405020304" pitchFamily="18" charset="0"/>
            </a:endParaRPr>
          </a:p>
          <a:p>
            <a:pPr>
              <a:buNone/>
            </a:pPr>
            <a:endParaRPr lang="el-GR" altLang="el-GR"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251520" y="0"/>
            <a:ext cx="8640960" cy="1412776"/>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l-GR" sz="45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Σύγκριση παραδειγμάτων</a:t>
            </a:r>
            <a:br>
              <a:rPr kumimoji="0" lang="el-GR" sz="45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br>
            <a:r>
              <a:rPr kumimoji="0" lang="el-GR" sz="28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a:t>
            </a:r>
            <a:r>
              <a:rPr kumimoji="0" lang="el-GR" sz="2800" b="1" i="0" u="none" strike="noStrike" kern="1200" cap="none" spc="0" normalizeH="0" baseline="0" noProof="0" dirty="0" err="1">
                <a:ln>
                  <a:noFill/>
                </a:ln>
                <a:solidFill>
                  <a:srgbClr val="66AF6C"/>
                </a:solidFill>
                <a:effectLst/>
                <a:uLnTx/>
                <a:uFillTx/>
                <a:latin typeface="Times New Roman" panose="02020603050405020304" pitchFamily="18" charset="0"/>
                <a:ea typeface="+mj-ea"/>
                <a:cs typeface="Times New Roman" panose="02020603050405020304" pitchFamily="18" charset="0"/>
              </a:rPr>
              <a:t>Βακιρτζή</a:t>
            </a:r>
            <a:r>
              <a:rPr kumimoji="0" lang="el-GR" sz="28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1998)</a:t>
            </a:r>
            <a:endParaRPr kumimoji="0" lang="el-GR" sz="28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endParaRPr>
          </a:p>
        </p:txBody>
      </p:sp>
      <p:sp>
        <p:nvSpPr>
          <p:cNvPr id="3" name="2 - Θέση περιεχομένου"/>
          <p:cNvSpPr>
            <a:spLocks noGrp="1"/>
          </p:cNvSpPr>
          <p:nvPr>
            <p:ph idx="1" hasCustomPrompt="1"/>
          </p:nvPr>
        </p:nvSpPr>
        <p:spPr>
          <a:xfrm>
            <a:off x="0" y="1557338"/>
            <a:ext cx="8974138" cy="5300663"/>
          </a:xfrm>
        </p:spPr>
        <p:txBody>
          <a:bodyPr vert="horz" wrap="square" lIns="54864" tIns="91440" rIns="91440" bIns="45720" numCol="1" anchor="t" anchorCtr="0" compatLnSpc="1"/>
          <a:lstStyle/>
          <a:p>
            <a:pPr>
              <a:buNone/>
            </a:pPr>
            <a:r>
              <a:rPr dirty="0">
                <a:latin typeface="Times New Roman" panose="02020603050405020304" pitchFamily="18" charset="0"/>
                <a:cs typeface="Times New Roman" panose="02020603050405020304" pitchFamily="18" charset="0"/>
              </a:rPr>
              <a:t>	</a:t>
            </a:r>
            <a:endParaRPr dirty="0">
              <a:latin typeface="Times New Roman" panose="02020603050405020304" pitchFamily="18" charset="0"/>
              <a:cs typeface="Times New Roman" panose="02020603050405020304" pitchFamily="18" charset="0"/>
            </a:endParaRPr>
          </a:p>
          <a:p>
            <a:pPr algn="just">
              <a:buNone/>
            </a:pPr>
            <a:r>
              <a:rPr dirty="0">
                <a:latin typeface="Times New Roman" panose="02020603050405020304" pitchFamily="18" charset="0"/>
                <a:cs typeface="Times New Roman" panose="02020603050405020304" pitchFamily="18" charset="0"/>
              </a:rPr>
              <a:t>	</a:t>
            </a:r>
            <a:r>
              <a:rPr sz="4000" i="1" dirty="0">
                <a:latin typeface="Times New Roman" panose="02020603050405020304" pitchFamily="18" charset="0"/>
                <a:cs typeface="Times New Roman" panose="02020603050405020304" pitchFamily="18" charset="0"/>
              </a:rPr>
              <a:t>Τα δίχτυα ξετινάχτηκαν από το κεραυνοβόλο σουτ. Ο διαιτητής σφύριξε και υπέδειξε οφσάιντ. Ένας αναστεναγμός ανακούφισης ξέφυγε από τα χείλη του τερματοφύλακα.</a:t>
            </a:r>
            <a:endParaRPr lang="en-US" altLang="x-none" sz="4000" i="1" dirty="0">
              <a:latin typeface="Times New Roman" panose="02020603050405020304" pitchFamily="18" charset="0"/>
              <a:cs typeface="Times New Roman" panose="02020603050405020304" pitchFamily="18" charset="0"/>
            </a:endParaRPr>
          </a:p>
          <a:p>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44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Σύγκριση παραδειγμάτων</a:t>
            </a:r>
            <a:br>
              <a:rPr kumimoji="0" lang="el-GR" sz="44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br>
            <a:r>
              <a:rPr kumimoji="0" lang="el-GR" sz="44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a:t>
            </a:r>
            <a:r>
              <a:rPr kumimoji="0" lang="el-GR" sz="31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a:t>
            </a:r>
            <a:r>
              <a:rPr kumimoji="0" lang="el-GR" sz="3100" b="1" i="0" u="none" strike="noStrike" kern="1200" cap="none" spc="0" normalizeH="0" baseline="0" noProof="0" dirty="0" err="1">
                <a:ln>
                  <a:noFill/>
                </a:ln>
                <a:solidFill>
                  <a:srgbClr val="66AF6C"/>
                </a:solidFill>
                <a:effectLst/>
                <a:uLnTx/>
                <a:uFillTx/>
                <a:latin typeface="Times New Roman" panose="02020603050405020304" pitchFamily="18" charset="0"/>
                <a:ea typeface="+mj-ea"/>
                <a:cs typeface="Times New Roman" panose="02020603050405020304" pitchFamily="18" charset="0"/>
              </a:rPr>
              <a:t>Βακιρτζή</a:t>
            </a:r>
            <a:r>
              <a:rPr kumimoji="0" lang="el-GR" sz="31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1998)</a:t>
            </a:r>
            <a:endParaRPr kumimoji="0" lang="el-GR" sz="31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a:lnSpc>
                <a:spcPct val="80000"/>
              </a:lnSpc>
              <a:buNone/>
            </a:pPr>
            <a:r>
              <a:rPr sz="1700" b="1" i="1" dirty="0">
                <a:latin typeface="Times New Roman" panose="02020603050405020304" pitchFamily="18" charset="0"/>
                <a:cs typeface="Times New Roman" panose="02020603050405020304" pitchFamily="18" charset="0"/>
              </a:rPr>
              <a:t>	</a:t>
            </a:r>
            <a:r>
              <a:rPr sz="2200" i="1" dirty="0">
                <a:latin typeface="Times New Roman" panose="02020603050405020304" pitchFamily="18" charset="0"/>
                <a:cs typeface="Times New Roman" panose="02020603050405020304" pitchFamily="18" charset="0"/>
              </a:rPr>
              <a:t>Τα δίχτυα της εστίας του τερματοφύλακα ξετινάχτηκαν από την ορμή με την οποία έπεσε επάνω τους η μπάλα από το κεραυνοβόλο σουτ της μπάλας από τον αντίπαλο παίκτη κατά τον επίσημο ποδοσφαιρικό αγώνα των δύο ποδοσφαιρικών ομάδων. Ο διαιτητής του ποδοσφαιρικού αγώνα των δύο ποδοσφαιρικών ομάδων την ίδια στιγμή σφύριξε με τη σφυρίχτρα του διαιτητή του ποδοσφαιρικού αγώνα των δύο ποδοσφαιρικών ομάδων και ο διαιτητής του ποδοσφαιρικού αγώνα των δύο ποδοσφαιρικών ομάδων σφυρίζοντας υπέδειξε την παράβαση του αντίπαλου παίκτη κατά τον επίσημο ποδοσφαιρικό αγώνα των δύο ποδοσφαιρικών ομάδων. Ο αντίπαλος παίκτης κατά τον επίσημο ποδοσφαιρικό αγώνα των δύο ποδοσφαιρικών ομάδων ήταν εκείνη τη στιγμή του επίσημου ποδοσφαιρικού αγώνα των δύο ποδοσφαιρικών ομάδων σε θέση οφσάιντ. Ένας αναστεναγμός ανακούφισης του τερματοφύλακα της εστίας που δέχτηκε το κεραυνοβόλο σουτ του αντίπαλου παίκτη κατά τον επίσημο ποδοσφαιρικό αγώνα των δύο ποδοσφαιρικών ομάδων ξέφυγε την ίδια στιγμή από τα χείλη του τερματοφύλακα της εστίας που δέχτηκε το κεραυνοβόλο σουτ του αντίπαλου παίκτη κατά τον επίσημο ποδοσφαιρικό αγώνα των δύο ποδοσφαιρικών ομάδων.</a:t>
            </a:r>
            <a:endParaRPr sz="2200" i="1" dirty="0">
              <a:latin typeface="Times New Roman" panose="02020603050405020304" pitchFamily="18" charset="0"/>
              <a:cs typeface="Times New Roman" panose="02020603050405020304" pitchFamily="18" charset="0"/>
            </a:endParaRPr>
          </a:p>
          <a:p>
            <a:pPr>
              <a:lnSpc>
                <a:spcPct val="80000"/>
              </a:lnSpc>
              <a:buNone/>
            </a:pPr>
            <a:endParaRPr sz="17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44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Σύγκριση παραδειγμάτων</a:t>
            </a:r>
            <a:br>
              <a:rPr kumimoji="0" lang="el-GR" sz="44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br>
            <a:r>
              <a:rPr kumimoji="0" lang="el-GR" sz="44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a:t>
            </a:r>
            <a:r>
              <a:rPr kumimoji="0" lang="el-GR" sz="31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a:t>
            </a:r>
            <a:r>
              <a:rPr kumimoji="0" lang="el-GR" sz="3100" b="1" i="0" u="none" strike="noStrike" kern="1200" cap="none" spc="0" normalizeH="0" baseline="0" noProof="0" dirty="0" err="1">
                <a:ln>
                  <a:noFill/>
                </a:ln>
                <a:solidFill>
                  <a:srgbClr val="66AF6C"/>
                </a:solidFill>
                <a:effectLst/>
                <a:uLnTx/>
                <a:uFillTx/>
                <a:latin typeface="Times New Roman" panose="02020603050405020304" pitchFamily="18" charset="0"/>
                <a:ea typeface="+mj-ea"/>
                <a:cs typeface="Times New Roman" panose="02020603050405020304" pitchFamily="18" charset="0"/>
              </a:rPr>
              <a:t>Βακιρτζή</a:t>
            </a:r>
            <a:r>
              <a:rPr kumimoji="0" lang="el-GR" sz="31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1998)</a:t>
            </a:r>
            <a:endParaRPr kumimoji="0" lang="el-GR" sz="31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a:lnSpc>
                <a:spcPct val="80000"/>
              </a:lnSpc>
              <a:buNone/>
            </a:pPr>
            <a:r>
              <a:rPr sz="1700" b="1" i="1" dirty="0">
                <a:latin typeface="Times New Roman" panose="02020603050405020304" pitchFamily="18" charset="0"/>
                <a:cs typeface="Times New Roman" panose="02020603050405020304" pitchFamily="18" charset="0"/>
              </a:rPr>
              <a:t>	</a:t>
            </a:r>
            <a:r>
              <a:rPr sz="2200" b="1" i="1" dirty="0">
                <a:latin typeface="Times New Roman" panose="02020603050405020304" pitchFamily="18" charset="0"/>
                <a:cs typeface="Times New Roman" panose="02020603050405020304" pitchFamily="18" charset="0"/>
              </a:rPr>
              <a:t>Τα δίχτυα </a:t>
            </a:r>
            <a:r>
              <a:rPr sz="2200" i="1" dirty="0">
                <a:latin typeface="Times New Roman" panose="02020603050405020304" pitchFamily="18" charset="0"/>
                <a:cs typeface="Times New Roman" panose="02020603050405020304" pitchFamily="18" charset="0"/>
              </a:rPr>
              <a:t>της εστίας του τερματοφύλακα </a:t>
            </a:r>
            <a:r>
              <a:rPr sz="2200" b="1" i="1" dirty="0">
                <a:latin typeface="Times New Roman" panose="02020603050405020304" pitchFamily="18" charset="0"/>
                <a:cs typeface="Times New Roman" panose="02020603050405020304" pitchFamily="18" charset="0"/>
              </a:rPr>
              <a:t>ξετινάχτηκαν </a:t>
            </a:r>
            <a:r>
              <a:rPr sz="2200" i="1" dirty="0">
                <a:latin typeface="Times New Roman" panose="02020603050405020304" pitchFamily="18" charset="0"/>
                <a:cs typeface="Times New Roman" panose="02020603050405020304" pitchFamily="18" charset="0"/>
              </a:rPr>
              <a:t>από</a:t>
            </a:r>
            <a:r>
              <a:rPr sz="2200" b="1" i="1" dirty="0">
                <a:latin typeface="Times New Roman" panose="02020603050405020304" pitchFamily="18" charset="0"/>
                <a:cs typeface="Times New Roman" panose="02020603050405020304" pitchFamily="18" charset="0"/>
              </a:rPr>
              <a:t> </a:t>
            </a:r>
            <a:r>
              <a:rPr sz="2200" i="1" dirty="0">
                <a:latin typeface="Times New Roman" panose="02020603050405020304" pitchFamily="18" charset="0"/>
                <a:cs typeface="Times New Roman" panose="02020603050405020304" pitchFamily="18" charset="0"/>
              </a:rPr>
              <a:t>την ορμή με την οποία έπεσε επάνω τους η μπάλα </a:t>
            </a:r>
            <a:r>
              <a:rPr sz="2200" b="1" i="1" dirty="0">
                <a:latin typeface="Times New Roman" panose="02020603050405020304" pitchFamily="18" charset="0"/>
                <a:cs typeface="Times New Roman" panose="02020603050405020304" pitchFamily="18" charset="0"/>
              </a:rPr>
              <a:t>από</a:t>
            </a:r>
            <a:r>
              <a:rPr sz="2200" i="1" dirty="0">
                <a:latin typeface="Times New Roman" panose="02020603050405020304" pitchFamily="18" charset="0"/>
                <a:cs typeface="Times New Roman" panose="02020603050405020304" pitchFamily="18" charset="0"/>
              </a:rPr>
              <a:t> </a:t>
            </a:r>
            <a:r>
              <a:rPr sz="2200" b="1" i="1" dirty="0">
                <a:latin typeface="Times New Roman" panose="02020603050405020304" pitchFamily="18" charset="0"/>
                <a:cs typeface="Times New Roman" panose="02020603050405020304" pitchFamily="18" charset="0"/>
              </a:rPr>
              <a:t>το κεραυνοβόλο σουτ </a:t>
            </a:r>
            <a:r>
              <a:rPr sz="2200" i="1" dirty="0">
                <a:latin typeface="Times New Roman" panose="02020603050405020304" pitchFamily="18" charset="0"/>
                <a:cs typeface="Times New Roman" panose="02020603050405020304" pitchFamily="18" charset="0"/>
              </a:rPr>
              <a:t>της μπάλας από τον αντίπαλο παίκτη κατά τον επίσημο ποδοσφαιρικό αγώνα των δύο ποδοσφαιρικών ομάδων</a:t>
            </a:r>
            <a:r>
              <a:rPr sz="2200" b="1" i="1" dirty="0">
                <a:latin typeface="Times New Roman" panose="02020603050405020304" pitchFamily="18" charset="0"/>
                <a:cs typeface="Times New Roman" panose="02020603050405020304" pitchFamily="18" charset="0"/>
              </a:rPr>
              <a:t>. Ο διαιτητής</a:t>
            </a:r>
            <a:r>
              <a:rPr sz="2200" i="1" dirty="0">
                <a:latin typeface="Times New Roman" panose="02020603050405020304" pitchFamily="18" charset="0"/>
                <a:cs typeface="Times New Roman" panose="02020603050405020304" pitchFamily="18" charset="0"/>
              </a:rPr>
              <a:t> του ποδοσφαιρικού αγώνα των δύο ποδοσφαιρικών ομάδων την ίδια στιγμή</a:t>
            </a:r>
            <a:r>
              <a:rPr sz="2200" b="1" i="1" dirty="0">
                <a:latin typeface="Times New Roman" panose="02020603050405020304" pitchFamily="18" charset="0"/>
                <a:cs typeface="Times New Roman" panose="02020603050405020304" pitchFamily="18" charset="0"/>
              </a:rPr>
              <a:t> σφύριξε </a:t>
            </a:r>
            <a:r>
              <a:rPr sz="2200" i="1" dirty="0">
                <a:latin typeface="Times New Roman" panose="02020603050405020304" pitchFamily="18" charset="0"/>
                <a:cs typeface="Times New Roman" panose="02020603050405020304" pitchFamily="18" charset="0"/>
              </a:rPr>
              <a:t>με τη σφυρίχτρα</a:t>
            </a:r>
            <a:r>
              <a:rPr sz="2200" b="1" i="1" dirty="0">
                <a:latin typeface="Times New Roman" panose="02020603050405020304" pitchFamily="18" charset="0"/>
                <a:cs typeface="Times New Roman" panose="02020603050405020304" pitchFamily="18" charset="0"/>
              </a:rPr>
              <a:t> </a:t>
            </a:r>
            <a:r>
              <a:rPr sz="2200" i="1" dirty="0">
                <a:latin typeface="Times New Roman" panose="02020603050405020304" pitchFamily="18" charset="0"/>
                <a:cs typeface="Times New Roman" panose="02020603050405020304" pitchFamily="18" charset="0"/>
              </a:rPr>
              <a:t>του διαιτητή του ποδοσφαιρικού αγώνα των δύο ποδοσφαιρικών ομάδων </a:t>
            </a:r>
            <a:r>
              <a:rPr sz="2200" b="1" i="1" dirty="0">
                <a:latin typeface="Times New Roman" panose="02020603050405020304" pitchFamily="18" charset="0"/>
                <a:cs typeface="Times New Roman" panose="02020603050405020304" pitchFamily="18" charset="0"/>
              </a:rPr>
              <a:t>και </a:t>
            </a:r>
            <a:r>
              <a:rPr sz="2200" i="1" dirty="0">
                <a:latin typeface="Times New Roman" panose="02020603050405020304" pitchFamily="18" charset="0"/>
                <a:cs typeface="Times New Roman" panose="02020603050405020304" pitchFamily="18" charset="0"/>
              </a:rPr>
              <a:t>ο διαιτητής του ποδοσφαιρικού αγώνα των δύο ποδοσφαιρικών ομάδων σφυρίζοντας </a:t>
            </a:r>
            <a:r>
              <a:rPr sz="2200" b="1" i="1" dirty="0">
                <a:latin typeface="Times New Roman" panose="02020603050405020304" pitchFamily="18" charset="0"/>
                <a:cs typeface="Times New Roman" panose="02020603050405020304" pitchFamily="18" charset="0"/>
              </a:rPr>
              <a:t>υπέδειξε </a:t>
            </a:r>
            <a:r>
              <a:rPr sz="2200" i="1" dirty="0">
                <a:latin typeface="Times New Roman" panose="02020603050405020304" pitchFamily="18" charset="0"/>
                <a:cs typeface="Times New Roman" panose="02020603050405020304" pitchFamily="18" charset="0"/>
              </a:rPr>
              <a:t>την παράβαση του αντίπαλου παίκτη κατά τον επίσημο ποδοσφαιρικό αγώνα των δύο ποδοσφαιρικών ομάδων</a:t>
            </a:r>
            <a:r>
              <a:rPr sz="2200" b="1" i="1" dirty="0">
                <a:latin typeface="Times New Roman" panose="02020603050405020304" pitchFamily="18" charset="0"/>
                <a:cs typeface="Times New Roman" panose="02020603050405020304" pitchFamily="18" charset="0"/>
              </a:rPr>
              <a:t>. </a:t>
            </a:r>
            <a:r>
              <a:rPr sz="2200" i="1" dirty="0">
                <a:latin typeface="Times New Roman" panose="02020603050405020304" pitchFamily="18" charset="0"/>
                <a:cs typeface="Times New Roman" panose="02020603050405020304" pitchFamily="18" charset="0"/>
              </a:rPr>
              <a:t>Ο αντίπαλος παίκτης κατά τον επίσημο ποδοσφαιρικό αγώνα των δύο ποδοσφαιρικών ομάδων ήταν εκείνη τη στιγμή του επίσημου ποδοσφαιρικού αγώνα των δύο ποδοσφαιρικών ομάδων σε θέση </a:t>
            </a:r>
            <a:r>
              <a:rPr sz="2200" b="1" i="1" dirty="0">
                <a:latin typeface="Times New Roman" panose="02020603050405020304" pitchFamily="18" charset="0"/>
                <a:cs typeface="Times New Roman" panose="02020603050405020304" pitchFamily="18" charset="0"/>
              </a:rPr>
              <a:t>οφσάιντ. Ένας αναστεναγμός ανακούφισης </a:t>
            </a:r>
            <a:r>
              <a:rPr sz="2200" i="1" dirty="0">
                <a:latin typeface="Times New Roman" panose="02020603050405020304" pitchFamily="18" charset="0"/>
                <a:cs typeface="Times New Roman" panose="02020603050405020304" pitchFamily="18" charset="0"/>
              </a:rPr>
              <a:t>του τερματοφύλακα της εστίας που δέχτηκε το κεραυνοβόλο σουτ του αντίπαλου παίκτη κατά τον επίσημο ποδοσφαιρικό αγώνα των δύο ποδοσφαιρικών ομάδων </a:t>
            </a:r>
            <a:r>
              <a:rPr sz="2200" b="1" i="1" dirty="0">
                <a:latin typeface="Times New Roman" panose="02020603050405020304" pitchFamily="18" charset="0"/>
                <a:cs typeface="Times New Roman" panose="02020603050405020304" pitchFamily="18" charset="0"/>
              </a:rPr>
              <a:t>ξέφυγε </a:t>
            </a:r>
            <a:r>
              <a:rPr sz="2200" i="1" dirty="0">
                <a:latin typeface="Times New Roman" panose="02020603050405020304" pitchFamily="18" charset="0"/>
                <a:cs typeface="Times New Roman" panose="02020603050405020304" pitchFamily="18" charset="0"/>
              </a:rPr>
              <a:t>την ίδια στιγμή </a:t>
            </a:r>
            <a:r>
              <a:rPr sz="2200" b="1" i="1" dirty="0">
                <a:latin typeface="Times New Roman" panose="02020603050405020304" pitchFamily="18" charset="0"/>
                <a:cs typeface="Times New Roman" panose="02020603050405020304" pitchFamily="18" charset="0"/>
              </a:rPr>
              <a:t>από τα χείλη του τερματοφύλακα</a:t>
            </a:r>
            <a:r>
              <a:rPr sz="2200" i="1" dirty="0">
                <a:latin typeface="Times New Roman" panose="02020603050405020304" pitchFamily="18" charset="0"/>
                <a:cs typeface="Times New Roman" panose="02020603050405020304" pitchFamily="18" charset="0"/>
              </a:rPr>
              <a:t> της εστίας που δέχτηκε το κεραυνοβόλο σουτ του αντίπαλου παίκτη κατά τον επίσημο ποδοσφαιρικό αγώνα των δύο ποδοσφαιρικών ομάδων.</a:t>
            </a:r>
            <a:endParaRPr sz="2200" i="1" dirty="0">
              <a:latin typeface="Times New Roman" panose="02020603050405020304" pitchFamily="18" charset="0"/>
              <a:cs typeface="Times New Roman" panose="02020603050405020304" pitchFamily="18" charset="0"/>
            </a:endParaRPr>
          </a:p>
          <a:p>
            <a:pPr>
              <a:lnSpc>
                <a:spcPct val="80000"/>
              </a:lnSpc>
              <a:buNone/>
            </a:pPr>
            <a:endParaRPr sz="17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40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Σύγκριση παραδειγμάτων</a:t>
            </a:r>
            <a:br>
              <a:rPr kumimoji="0" lang="el-GR" sz="40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br>
            <a:r>
              <a:rPr kumimoji="0" lang="el-GR" sz="28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a:t>
            </a:r>
            <a:r>
              <a:rPr kumimoji="0" lang="el-GR" sz="2800" b="1" i="0" u="none" strike="noStrike" kern="1200" cap="none" spc="0" normalizeH="0" baseline="0" noProof="0" dirty="0" err="1">
                <a:ln>
                  <a:noFill/>
                </a:ln>
                <a:solidFill>
                  <a:srgbClr val="66AF6C"/>
                </a:solidFill>
                <a:effectLst/>
                <a:uLnTx/>
                <a:uFillTx/>
                <a:latin typeface="Times New Roman" panose="02020603050405020304" pitchFamily="18" charset="0"/>
                <a:ea typeface="+mj-ea"/>
                <a:cs typeface="Times New Roman" panose="02020603050405020304" pitchFamily="18" charset="0"/>
              </a:rPr>
              <a:t>Βακιρτζή</a:t>
            </a:r>
            <a:r>
              <a:rPr kumimoji="0" lang="el-GR" sz="28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1998)</a:t>
            </a:r>
            <a:endParaRPr kumimoji="0" lang="el-GR" sz="28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12875"/>
            <a:ext cx="9144000" cy="5445125"/>
          </a:xfrm>
        </p:spPr>
        <p:txBody>
          <a:bodyPr vert="horz" wrap="square" lIns="54864" tIns="91440" rIns="91440" bIns="45720" numCol="1" rtlCol="0" anchor="t" anchorCtr="0" compatLnSpc="1"/>
          <a:lstStyle/>
          <a:p>
            <a:pPr>
              <a:lnSpc>
                <a:spcPct val="90000"/>
              </a:lnSpc>
            </a:pPr>
            <a:r>
              <a:rPr sz="2200" dirty="0">
                <a:latin typeface="Times New Roman" panose="02020603050405020304" pitchFamily="18" charset="0"/>
                <a:cs typeface="Times New Roman" panose="02020603050405020304" pitchFamily="18" charset="0"/>
              </a:rPr>
              <a:t>Το εκτενές κείμενο </a:t>
            </a:r>
            <a:r>
              <a:rPr sz="2200" b="1" dirty="0">
                <a:solidFill>
                  <a:srgbClr val="FF0000"/>
                </a:solidFill>
                <a:latin typeface="Times New Roman" panose="02020603050405020304" pitchFamily="18" charset="0"/>
                <a:cs typeface="Times New Roman" panose="02020603050405020304" pitchFamily="18" charset="0"/>
              </a:rPr>
              <a:t>ΔΕΝ θα παραγόταν </a:t>
            </a:r>
            <a:r>
              <a:rPr sz="2200" b="1" dirty="0">
                <a:latin typeface="Times New Roman" panose="02020603050405020304" pitchFamily="18" charset="0"/>
                <a:cs typeface="Times New Roman" panose="02020603050405020304" pitchFamily="18" charset="0"/>
              </a:rPr>
              <a:t>υπό φυσιολογικές συνθήκες </a:t>
            </a:r>
            <a:r>
              <a:rPr sz="2200" dirty="0">
                <a:latin typeface="Times New Roman" panose="02020603050405020304" pitchFamily="18" charset="0"/>
                <a:cs typeface="Times New Roman" panose="02020603050405020304" pitchFamily="18" charset="0"/>
              </a:rPr>
              <a:t>σε αντίθεση με το αρχικό μικρό. </a:t>
            </a:r>
            <a:endParaRPr sz="2200" dirty="0">
              <a:latin typeface="Times New Roman" panose="02020603050405020304" pitchFamily="18" charset="0"/>
              <a:cs typeface="Times New Roman" panose="02020603050405020304" pitchFamily="18" charset="0"/>
            </a:endParaRPr>
          </a:p>
          <a:p>
            <a:pPr>
              <a:lnSpc>
                <a:spcPct val="90000"/>
              </a:lnSpc>
            </a:pPr>
            <a:endParaRPr sz="2200" dirty="0">
              <a:latin typeface="Times New Roman" panose="02020603050405020304" pitchFamily="18" charset="0"/>
              <a:cs typeface="Times New Roman" panose="02020603050405020304" pitchFamily="18" charset="0"/>
            </a:endParaRPr>
          </a:p>
          <a:p>
            <a:pPr>
              <a:lnSpc>
                <a:spcPct val="90000"/>
              </a:lnSpc>
            </a:pPr>
            <a:r>
              <a:rPr sz="2200" dirty="0">
                <a:latin typeface="Times New Roman" panose="02020603050405020304" pitchFamily="18" charset="0"/>
                <a:cs typeface="Times New Roman" panose="02020603050405020304" pitchFamily="18" charset="0"/>
              </a:rPr>
              <a:t>Θα μπορούσε ίσως να εκφωνηθεί (ή να γραφτεί) αν ο αποδέκτης του δεν είχε </a:t>
            </a:r>
            <a:r>
              <a:rPr sz="2200" b="1" dirty="0">
                <a:latin typeface="Times New Roman" panose="02020603050405020304" pitchFamily="18" charset="0"/>
                <a:cs typeface="Times New Roman" panose="02020603050405020304" pitchFamily="18" charset="0"/>
              </a:rPr>
              <a:t>καμία σχέση με το δυτικό πολιτισμό </a:t>
            </a:r>
            <a:r>
              <a:rPr sz="2200" dirty="0">
                <a:latin typeface="Times New Roman" panose="02020603050405020304" pitchFamily="18" charset="0"/>
                <a:cs typeface="Times New Roman" panose="02020603050405020304" pitchFamily="18" charset="0"/>
              </a:rPr>
              <a:t>και τον αθλητισμό, αν άκουγε </a:t>
            </a:r>
            <a:r>
              <a:rPr sz="2200" b="1" dirty="0">
                <a:latin typeface="Times New Roman" panose="02020603050405020304" pitchFamily="18" charset="0"/>
                <a:cs typeface="Times New Roman" panose="02020603050405020304" pitchFamily="18" charset="0"/>
              </a:rPr>
              <a:t>πρώτη φορά για ποδόσφαιρο</a:t>
            </a:r>
            <a:r>
              <a:rPr sz="2200" dirty="0">
                <a:latin typeface="Times New Roman" panose="02020603050405020304" pitchFamily="18" charset="0"/>
                <a:cs typeface="Times New Roman" panose="02020603050405020304" pitchFamily="18" charset="0"/>
              </a:rPr>
              <a:t>, και επιπλέον </a:t>
            </a:r>
            <a:r>
              <a:rPr sz="2200" b="1" dirty="0">
                <a:latin typeface="Times New Roman" panose="02020603050405020304" pitchFamily="18" charset="0"/>
                <a:cs typeface="Times New Roman" panose="02020603050405020304" pitchFamily="18" charset="0"/>
              </a:rPr>
              <a:t>αν δυσκολευόταν να συγκρατήσει πληροφορίες</a:t>
            </a:r>
            <a:r>
              <a:rPr sz="2200" dirty="0">
                <a:latin typeface="Times New Roman" panose="02020603050405020304" pitchFamily="18" charset="0"/>
                <a:cs typeface="Times New Roman" panose="02020603050405020304" pitchFamily="18" charset="0"/>
              </a:rPr>
              <a:t> που μόλις κατατέθηκαν.</a:t>
            </a:r>
            <a:endParaRPr lang="en-US" altLang="x-none" sz="2200" dirty="0">
              <a:latin typeface="Times New Roman" panose="02020603050405020304" pitchFamily="18" charset="0"/>
              <a:cs typeface="Times New Roman" panose="02020603050405020304" pitchFamily="18" charset="0"/>
            </a:endParaRPr>
          </a:p>
          <a:p>
            <a:pPr>
              <a:lnSpc>
                <a:spcPct val="90000"/>
              </a:lnSpc>
              <a:buNone/>
            </a:pPr>
            <a:endParaRPr sz="2200" dirty="0">
              <a:latin typeface="Times New Roman" panose="02020603050405020304" pitchFamily="18" charset="0"/>
              <a:cs typeface="Times New Roman" panose="02020603050405020304" pitchFamily="18" charset="0"/>
            </a:endParaRPr>
          </a:p>
          <a:p>
            <a:pPr>
              <a:lnSpc>
                <a:spcPct val="90000"/>
              </a:lnSpc>
            </a:pPr>
            <a:r>
              <a:rPr sz="2200" dirty="0">
                <a:latin typeface="Times New Roman" panose="02020603050405020304" pitchFamily="18" charset="0"/>
                <a:cs typeface="Times New Roman" panose="02020603050405020304" pitchFamily="18" charset="0"/>
              </a:rPr>
              <a:t>Η </a:t>
            </a:r>
            <a:r>
              <a:rPr sz="2200" b="1" dirty="0">
                <a:latin typeface="Times New Roman" panose="02020603050405020304" pitchFamily="18" charset="0"/>
                <a:cs typeface="Times New Roman" panose="02020603050405020304" pitchFamily="18" charset="0"/>
              </a:rPr>
              <a:t>μη αποδεκτότητα </a:t>
            </a:r>
            <a:r>
              <a:rPr sz="2200" dirty="0">
                <a:latin typeface="Times New Roman" panose="02020603050405020304" pitchFamily="18" charset="0"/>
                <a:cs typeface="Times New Roman" panose="02020603050405020304" pitchFamily="18" charset="0"/>
              </a:rPr>
              <a:t>του εκτενούς κειμένου</a:t>
            </a:r>
            <a:endParaRPr sz="2200" dirty="0">
              <a:latin typeface="Times New Roman" panose="02020603050405020304" pitchFamily="18" charset="0"/>
              <a:cs typeface="Times New Roman" panose="02020603050405020304" pitchFamily="18" charset="0"/>
            </a:endParaRPr>
          </a:p>
          <a:p>
            <a:pPr lvl="1" indent="-318770">
              <a:lnSpc>
                <a:spcPct val="90000"/>
              </a:lnSpc>
              <a:spcBef>
                <a:spcPct val="0"/>
              </a:spcBef>
              <a:buFont typeface="Wingdings 2" panose="05020102010507070707" pitchFamily="18" charset="2"/>
              <a:buChar char=""/>
            </a:pPr>
            <a:r>
              <a:rPr sz="2000" b="1" dirty="0">
                <a:latin typeface="Times New Roman" panose="02020603050405020304" pitchFamily="18" charset="0"/>
                <a:cs typeface="Times New Roman" panose="02020603050405020304" pitchFamily="18" charset="0"/>
              </a:rPr>
              <a:t>δεν</a:t>
            </a:r>
            <a:r>
              <a:rPr sz="2000" dirty="0">
                <a:latin typeface="Times New Roman" panose="02020603050405020304" pitchFamily="18" charset="0"/>
                <a:cs typeface="Times New Roman" panose="02020603050405020304" pitchFamily="18" charset="0"/>
              </a:rPr>
              <a:t> οφείλεται στο ότι οι πληροφορίες του είναι </a:t>
            </a:r>
            <a:r>
              <a:rPr sz="2000" b="1" dirty="0">
                <a:latin typeface="Times New Roman" panose="02020603050405020304" pitchFamily="18" charset="0"/>
                <a:cs typeface="Times New Roman" panose="02020603050405020304" pitchFamily="18" charset="0"/>
              </a:rPr>
              <a:t>ψευδείς</a:t>
            </a:r>
            <a:r>
              <a:rPr sz="2000" dirty="0">
                <a:latin typeface="Times New Roman" panose="02020603050405020304" pitchFamily="18" charset="0"/>
                <a:cs typeface="Times New Roman" panose="02020603050405020304" pitchFamily="18" charset="0"/>
              </a:rPr>
              <a:t> </a:t>
            </a:r>
            <a:endParaRPr sz="2000" dirty="0">
              <a:latin typeface="Times New Roman" panose="02020603050405020304" pitchFamily="18" charset="0"/>
              <a:cs typeface="Times New Roman" panose="02020603050405020304" pitchFamily="18" charset="0"/>
            </a:endParaRPr>
          </a:p>
          <a:p>
            <a:pPr lvl="1" indent="-318770">
              <a:lnSpc>
                <a:spcPct val="90000"/>
              </a:lnSpc>
              <a:spcBef>
                <a:spcPct val="0"/>
              </a:spcBef>
              <a:buFont typeface="Wingdings 2" panose="05020102010507070707" pitchFamily="18" charset="2"/>
              <a:buChar char=""/>
            </a:pPr>
            <a:r>
              <a:rPr sz="2000" dirty="0">
                <a:latin typeface="Times New Roman" panose="02020603050405020304" pitchFamily="18" charset="0"/>
                <a:cs typeface="Times New Roman" panose="02020603050405020304" pitchFamily="18" charset="0"/>
              </a:rPr>
              <a:t>αλλά στο ότι οι περισσότερες από αυτές </a:t>
            </a:r>
            <a:r>
              <a:rPr sz="2000" b="1" dirty="0">
                <a:solidFill>
                  <a:srgbClr val="FF0000"/>
                </a:solidFill>
                <a:latin typeface="Times New Roman" panose="02020603050405020304" pitchFamily="18" charset="0"/>
                <a:cs typeface="Times New Roman" panose="02020603050405020304" pitchFamily="18" charset="0"/>
              </a:rPr>
              <a:t>εύκολα μπορούν να προϋποτεθούν</a:t>
            </a:r>
            <a:r>
              <a:rPr sz="2000" dirty="0">
                <a:latin typeface="Times New Roman" panose="02020603050405020304" pitchFamily="18" charset="0"/>
                <a:cs typeface="Times New Roman" panose="02020603050405020304" pitchFamily="18" charset="0"/>
              </a:rPr>
              <a:t>, και κατά συνέπεια είναι </a:t>
            </a:r>
            <a:r>
              <a:rPr sz="2000" b="1" dirty="0">
                <a:latin typeface="Times New Roman" panose="02020603050405020304" pitchFamily="18" charset="0"/>
                <a:cs typeface="Times New Roman" panose="02020603050405020304" pitchFamily="18" charset="0"/>
              </a:rPr>
              <a:t>περιττές</a:t>
            </a:r>
            <a:r>
              <a:rPr sz="2000" dirty="0">
                <a:latin typeface="Times New Roman" panose="02020603050405020304" pitchFamily="18" charset="0"/>
                <a:cs typeface="Times New Roman" panose="02020603050405020304" pitchFamily="18" charset="0"/>
              </a:rPr>
              <a:t>.</a:t>
            </a:r>
            <a:endParaRPr lang="en-US" altLang="x-none" sz="2000" dirty="0">
              <a:latin typeface="Times New Roman" panose="02020603050405020304" pitchFamily="18" charset="0"/>
              <a:cs typeface="Times New Roman" panose="02020603050405020304" pitchFamily="18" charset="0"/>
            </a:endParaRPr>
          </a:p>
          <a:p>
            <a:pPr>
              <a:lnSpc>
                <a:spcPct val="90000"/>
              </a:lnSpc>
              <a:buNone/>
            </a:pPr>
            <a:endParaRPr sz="2200" dirty="0">
              <a:latin typeface="Times New Roman" panose="02020603050405020304" pitchFamily="18" charset="0"/>
              <a:cs typeface="Times New Roman" panose="02020603050405020304" pitchFamily="18" charset="0"/>
            </a:endParaRPr>
          </a:p>
          <a:p>
            <a:pPr>
              <a:lnSpc>
                <a:spcPct val="90000"/>
              </a:lnSpc>
            </a:pPr>
            <a:r>
              <a:rPr sz="2200" dirty="0">
                <a:latin typeface="Times New Roman" panose="02020603050405020304" pitchFamily="18" charset="0"/>
                <a:cs typeface="Times New Roman" panose="02020603050405020304" pitchFamily="18" charset="0"/>
              </a:rPr>
              <a:t>Από τη στιγμή που αναφέρεται ότι </a:t>
            </a:r>
            <a:r>
              <a:rPr sz="2200" i="1" dirty="0">
                <a:latin typeface="Times New Roman" panose="02020603050405020304" pitchFamily="18" charset="0"/>
                <a:cs typeface="Times New Roman" panose="02020603050405020304" pitchFamily="18" charset="0"/>
              </a:rPr>
              <a:t>Τα δίχτυα ξετινάχτηκαν από το κεραυνοβόλο σουτ</a:t>
            </a:r>
            <a:r>
              <a:rPr sz="2200" dirty="0">
                <a:latin typeface="Times New Roman" panose="02020603050405020304" pitchFamily="18" charset="0"/>
                <a:cs typeface="Times New Roman" panose="02020603050405020304" pitchFamily="18" charset="0"/>
              </a:rPr>
              <a:t> μπορούμε να </a:t>
            </a:r>
            <a:r>
              <a:rPr sz="2200" b="1" dirty="0">
                <a:latin typeface="Times New Roman" panose="02020603050405020304" pitchFamily="18" charset="0"/>
                <a:cs typeface="Times New Roman" panose="02020603050405020304" pitchFamily="18" charset="0"/>
              </a:rPr>
              <a:t>προϋποθέσουμε</a:t>
            </a:r>
            <a:r>
              <a:rPr sz="2200" dirty="0">
                <a:latin typeface="Times New Roman" panose="02020603050405020304" pitchFamily="18" charset="0"/>
                <a:cs typeface="Times New Roman" panose="02020603050405020304" pitchFamily="18" charset="0"/>
              </a:rPr>
              <a:t> ότι πρόκειται </a:t>
            </a:r>
            <a:r>
              <a:rPr sz="2200" dirty="0">
                <a:solidFill>
                  <a:srgbClr val="FF0000"/>
                </a:solidFill>
                <a:latin typeface="Times New Roman" panose="02020603050405020304" pitchFamily="18" charset="0"/>
                <a:cs typeface="Times New Roman" panose="02020603050405020304" pitchFamily="18" charset="0"/>
              </a:rPr>
              <a:t>για τα δίχτυα της εστίας του τερματοφύλακα, που ξετινάχτηκαν από την ορμή με την οποία έπεσε επάνω τους η μπάλα</a:t>
            </a:r>
            <a:r>
              <a:rPr sz="2200" dirty="0">
                <a:latin typeface="Times New Roman" panose="02020603050405020304" pitchFamily="18" charset="0"/>
                <a:cs typeface="Times New Roman" panose="02020603050405020304" pitchFamily="18" charset="0"/>
              </a:rPr>
              <a:t> κ.ο.κ.</a:t>
            </a:r>
            <a:endParaRPr sz="2200" dirty="0">
              <a:latin typeface="Times New Roman" panose="02020603050405020304" pitchFamily="18" charset="0"/>
              <a:cs typeface="Times New Roman" panose="02020603050405020304" pitchFamily="18" charset="0"/>
            </a:endParaRPr>
          </a:p>
          <a:p>
            <a:pPr>
              <a:lnSpc>
                <a:spcPct val="90000"/>
              </a:lnSpc>
              <a:buNone/>
            </a:pP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251520" y="0"/>
            <a:ext cx="8640960"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40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Γνωστές πληροφορίες, προϋποθέσεις και νοητικά σχήματα</a:t>
            </a:r>
            <a:endParaRPr kumimoji="0" lang="el-GR" sz="40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45059" name="2 - Θέση περιεχομένου"/>
          <p:cNvSpPr>
            <a:spLocks noGrp="1"/>
          </p:cNvSpPr>
          <p:nvPr>
            <p:ph idx="1" hasCustomPrompt="1"/>
          </p:nvPr>
        </p:nvSpPr>
        <p:spPr>
          <a:xfrm>
            <a:off x="0" y="1412875"/>
            <a:ext cx="9144000" cy="5445125"/>
          </a:xfrm>
        </p:spPr>
        <p:txBody>
          <a:bodyPr vert="horz" wrap="square" lIns="54864" tIns="91440" rIns="91440" bIns="45720" anchor="t" anchorCtr="0"/>
          <a:lstStyle/>
          <a:p>
            <a:pPr>
              <a:buNone/>
            </a:pPr>
            <a:r>
              <a:rPr lang="el-GR" altLang="el-GR" sz="2800" dirty="0">
                <a:latin typeface="Times New Roman" panose="02020603050405020304" pitchFamily="18" charset="0"/>
                <a:cs typeface="Times New Roman" panose="02020603050405020304" pitchFamily="18" charset="0"/>
              </a:rPr>
              <a:t>Η οργάνωση του κειμένου υποστηρίζεται από</a:t>
            </a:r>
            <a:endParaRPr lang="el-GR" altLang="el-GR" sz="2800" dirty="0">
              <a:latin typeface="Times New Roman" panose="02020603050405020304" pitchFamily="18" charset="0"/>
              <a:cs typeface="Times New Roman" panose="02020603050405020304" pitchFamily="18" charset="0"/>
            </a:endParaRPr>
          </a:p>
          <a:p>
            <a:pPr>
              <a:buNone/>
            </a:pPr>
            <a:r>
              <a:rPr lang="el-GR" altLang="el-GR" sz="2800" dirty="0">
                <a:latin typeface="Times New Roman" panose="02020603050405020304" pitchFamily="18" charset="0"/>
                <a:cs typeface="Times New Roman" panose="02020603050405020304" pitchFamily="18" charset="0"/>
              </a:rPr>
              <a:t> </a:t>
            </a:r>
            <a:endParaRPr lang="en-US" altLang="el-GR" sz="2800" dirty="0">
              <a:latin typeface="Times New Roman" panose="02020603050405020304" pitchFamily="18" charset="0"/>
              <a:cs typeface="Times New Roman" panose="02020603050405020304" pitchFamily="18" charset="0"/>
            </a:endParaRPr>
          </a:p>
          <a:p>
            <a:r>
              <a:rPr lang="el-GR" altLang="el-GR" sz="2800" b="1" dirty="0">
                <a:latin typeface="Times New Roman" panose="02020603050405020304" pitchFamily="18" charset="0"/>
                <a:cs typeface="Times New Roman" panose="02020603050405020304" pitchFamily="18" charset="0"/>
              </a:rPr>
              <a:t>γνωστές πληροφορίες</a:t>
            </a:r>
            <a:r>
              <a:rPr lang="el-GR" altLang="el-GR" sz="2800" dirty="0">
                <a:latin typeface="Times New Roman" panose="02020603050405020304" pitchFamily="18" charset="0"/>
                <a:cs typeface="Times New Roman" panose="02020603050405020304" pitchFamily="18" charset="0"/>
              </a:rPr>
              <a:t> </a:t>
            </a:r>
            <a:r>
              <a:rPr lang="el-GR" altLang="el-GR" sz="2800" dirty="0">
                <a:latin typeface="Times New Roman" panose="02020603050405020304" pitchFamily="18" charset="0"/>
                <a:cs typeface="Times New Roman" panose="02020603050405020304" pitchFamily="18" charset="0"/>
                <a:sym typeface="Wingdings" panose="05000000000000000000" pitchFamily="2" charset="2"/>
              </a:rPr>
              <a:t> αρχή του κειμένου, χωρίς επιτονική έξαρση, ανασύρονται με συνοχικούς μηχανισμούς (υποκατάσταση, έλλειψη, επανάληψη)</a:t>
            </a:r>
            <a:endParaRPr lang="el-GR" altLang="el-GR" sz="2800" dirty="0">
              <a:latin typeface="Times New Roman" panose="02020603050405020304" pitchFamily="18" charset="0"/>
              <a:cs typeface="Times New Roman" panose="02020603050405020304" pitchFamily="18" charset="0"/>
              <a:sym typeface="Wingdings" panose="05000000000000000000" pitchFamily="2" charset="2"/>
            </a:endParaRPr>
          </a:p>
          <a:p>
            <a:r>
              <a:rPr lang="el-GR" altLang="el-GR" sz="2800" b="1" dirty="0">
                <a:latin typeface="Times New Roman" panose="02020603050405020304" pitchFamily="18" charset="0"/>
                <a:cs typeface="Times New Roman" panose="02020603050405020304" pitchFamily="18" charset="0"/>
              </a:rPr>
              <a:t>τις προϋποθετικές πληροφορίες των νοητικών σχημάτων</a:t>
            </a:r>
            <a:r>
              <a:rPr lang="el-GR" altLang="el-GR" sz="2800" dirty="0">
                <a:latin typeface="Times New Roman" panose="02020603050405020304" pitchFamily="18" charset="0"/>
                <a:cs typeface="Times New Roman" panose="02020603050405020304" pitchFamily="18" charset="0"/>
              </a:rPr>
              <a:t> </a:t>
            </a:r>
            <a:r>
              <a:rPr lang="el-GR" altLang="el-GR" sz="2800" dirty="0">
                <a:latin typeface="Times New Roman" panose="02020603050405020304" pitchFamily="18" charset="0"/>
                <a:cs typeface="Times New Roman" panose="02020603050405020304" pitchFamily="18" charset="0"/>
                <a:sym typeface="Wingdings" panose="05000000000000000000" pitchFamily="2" charset="2"/>
              </a:rPr>
              <a:t> </a:t>
            </a:r>
            <a:r>
              <a:rPr lang="el-GR" altLang="el-GR" sz="2800" dirty="0">
                <a:solidFill>
                  <a:srgbClr val="FF0000"/>
                </a:solidFill>
                <a:latin typeface="Times New Roman" panose="02020603050405020304" pitchFamily="18" charset="0"/>
                <a:cs typeface="Times New Roman" panose="02020603050405020304" pitchFamily="18" charset="0"/>
              </a:rPr>
              <a:t>δεν είναι ρητά κατατεθειμένες </a:t>
            </a:r>
            <a:endParaRPr lang="el-GR" altLang="el-GR" sz="2800" dirty="0">
              <a:solidFill>
                <a:srgbClr val="FF0000"/>
              </a:solidFill>
              <a:latin typeface="Times New Roman" panose="02020603050405020304" pitchFamily="18" charset="0"/>
              <a:cs typeface="Times New Roman" panose="02020603050405020304" pitchFamily="18" charset="0"/>
            </a:endParaRPr>
          </a:p>
          <a:p>
            <a:pPr marL="118745" indent="0">
              <a:buNone/>
            </a:pPr>
            <a:endParaRPr lang="el-GR" altLang="el-GR" sz="2800" dirty="0">
              <a:solidFill>
                <a:srgbClr val="FF0000"/>
              </a:solidFill>
              <a:latin typeface="Times New Roman" panose="02020603050405020304" pitchFamily="18" charset="0"/>
              <a:cs typeface="Times New Roman" panose="02020603050405020304" pitchFamily="18" charset="0"/>
            </a:endParaRPr>
          </a:p>
          <a:p>
            <a:pPr>
              <a:buFont typeface="Wingdings" panose="05000000000000000000" charset="0"/>
              <a:buChar char="Ø"/>
            </a:pPr>
            <a:r>
              <a:rPr lang="el-GR" altLang="el-GR" sz="2800" dirty="0">
                <a:latin typeface="Times New Roman" panose="02020603050405020304" pitchFamily="18" charset="0"/>
                <a:cs typeface="Times New Roman" panose="02020603050405020304" pitchFamily="18" charset="0"/>
              </a:rPr>
              <a:t>Οι </a:t>
            </a:r>
            <a:r>
              <a:rPr lang="el-GR" altLang="el-GR" sz="2800" b="1" dirty="0">
                <a:latin typeface="Times New Roman" panose="02020603050405020304" pitchFamily="18" charset="0"/>
                <a:cs typeface="Times New Roman" panose="02020603050405020304" pitchFamily="18" charset="0"/>
              </a:rPr>
              <a:t>προϋποθέσεις</a:t>
            </a:r>
            <a:r>
              <a:rPr lang="el-GR" altLang="el-GR" sz="2800" dirty="0">
                <a:latin typeface="Times New Roman" panose="02020603050405020304" pitchFamily="18" charset="0"/>
                <a:cs typeface="Times New Roman" panose="02020603050405020304" pitchFamily="18" charset="0"/>
              </a:rPr>
              <a:t> στηρίζονται στη </a:t>
            </a:r>
            <a:r>
              <a:rPr lang="el-GR" altLang="el-GR" sz="2800" b="1" dirty="0">
                <a:latin typeface="Times New Roman" panose="02020603050405020304" pitchFamily="18" charset="0"/>
                <a:cs typeface="Times New Roman" panose="02020603050405020304" pitchFamily="18" charset="0"/>
              </a:rPr>
              <a:t>γνώση</a:t>
            </a:r>
            <a:r>
              <a:rPr lang="el-GR" altLang="el-GR" sz="2800" dirty="0">
                <a:latin typeface="Times New Roman" panose="02020603050405020304" pitchFamily="18" charset="0"/>
                <a:cs typeface="Times New Roman" panose="02020603050405020304" pitchFamily="18" charset="0"/>
              </a:rPr>
              <a:t> μας π.χ. για τον τρόπο διεξαγωγής ενός ποδοσφαιρικού αγώνα, η οποία και αποτελεί </a:t>
            </a:r>
            <a:r>
              <a:rPr lang="el-GR" altLang="el-GR" sz="2800" b="1" dirty="0">
                <a:latin typeface="Times New Roman" panose="02020603050405020304" pitchFamily="18" charset="0"/>
                <a:cs typeface="Times New Roman" panose="02020603050405020304" pitchFamily="18" charset="0"/>
              </a:rPr>
              <a:t>το νοητικό σχήμα </a:t>
            </a:r>
            <a:r>
              <a:rPr lang="el-GR" altLang="el-GR" sz="2800" dirty="0">
                <a:latin typeface="Times New Roman" panose="02020603050405020304" pitchFamily="18" charset="0"/>
                <a:cs typeface="Times New Roman" panose="02020603050405020304" pitchFamily="18" charset="0"/>
              </a:rPr>
              <a:t>π.χ.</a:t>
            </a:r>
            <a:r>
              <a:rPr lang="el-GR" altLang="el-GR" sz="2800" b="1" dirty="0">
                <a:latin typeface="Times New Roman" panose="02020603050405020304" pitchFamily="18" charset="0"/>
                <a:cs typeface="Times New Roman" panose="02020603050405020304" pitchFamily="18" charset="0"/>
              </a:rPr>
              <a:t> </a:t>
            </a:r>
            <a:r>
              <a:rPr lang="el-GR" altLang="el-GR" sz="2800" dirty="0">
                <a:latin typeface="Times New Roman" panose="02020603050405020304" pitchFamily="18" charset="0"/>
                <a:cs typeface="Times New Roman" panose="02020603050405020304" pitchFamily="18" charset="0"/>
              </a:rPr>
              <a:t>ενός ποδοσφαιρικού αγώνα.</a:t>
            </a:r>
            <a:endParaRPr lang="en-US" altLang="el-GR" sz="2800" dirty="0">
              <a:latin typeface="Times New Roman" panose="02020603050405020304" pitchFamily="18" charset="0"/>
              <a:cs typeface="Times New Roman" panose="02020603050405020304" pitchFamily="18" charset="0"/>
            </a:endParaRPr>
          </a:p>
          <a:p>
            <a:endParaRPr lang="el-GR" altLang="el-GR" sz="2800" dirty="0">
              <a:solidFill>
                <a:srgbClr val="FF0000"/>
              </a:solidFill>
              <a:latin typeface="Times New Roman" panose="02020603050405020304" pitchFamily="18" charset="0"/>
              <a:cs typeface="Times New Roman" panose="02020603050405020304" pitchFamily="18" charset="0"/>
            </a:endParaRPr>
          </a:p>
          <a:p>
            <a:endParaRPr lang="el-GR" altLang="el-GR" sz="2000" dirty="0">
              <a:solidFill>
                <a:srgbClr val="FF0000"/>
              </a:solidFill>
              <a:latin typeface="Times New Roman" panose="02020603050405020304" pitchFamily="18" charset="0"/>
              <a:cs typeface="Times New Roman" panose="02020603050405020304" pitchFamily="18" charset="0"/>
            </a:endParaRPr>
          </a:p>
          <a:p>
            <a:pPr>
              <a:buNone/>
            </a:pPr>
            <a:endParaRPr lang="el-GR" alt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l-GR" sz="36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Συνοχικοί</a:t>
            </a: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μηχανισμοί</a:t>
            </a:r>
            <a:endParaRPr kumimoji="0" lang="el-GR" sz="36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eaLnBrk="1" hangingPunct="1">
              <a:lnSpc>
                <a:spcPct val="80000"/>
              </a:lnSpc>
              <a:buNone/>
            </a:pPr>
            <a:endParaRPr sz="2000" dirty="0">
              <a:latin typeface="Times New Roman" panose="02020603050405020304" pitchFamily="18" charset="0"/>
              <a:cs typeface="Times New Roman" panose="02020603050405020304" pitchFamily="18" charset="0"/>
            </a:endParaRPr>
          </a:p>
          <a:p>
            <a:pPr eaLnBrk="1" hangingPunct="1">
              <a:lnSpc>
                <a:spcPct val="80000"/>
              </a:lnSpc>
              <a:buFont typeface="Wingdings" panose="05000000000000000000" pitchFamily="2" charset="2"/>
              <a:buChar char="Ø"/>
            </a:pPr>
            <a:r>
              <a:rPr sz="2400" dirty="0">
                <a:latin typeface="Times New Roman" panose="02020603050405020304" pitchFamily="18" charset="0"/>
                <a:cs typeface="Times New Roman" panose="02020603050405020304" pitchFamily="18" charset="0"/>
              </a:rPr>
              <a:t>Συνοχή είναι η </a:t>
            </a:r>
            <a:r>
              <a:rPr lang="el-GR" altLang="el-GR" sz="2400" dirty="0">
                <a:latin typeface="Times New Roman" panose="02020603050405020304" pitchFamily="18" charset="0"/>
                <a:cs typeface="Times New Roman" panose="02020603050405020304" pitchFamily="18" charset="0"/>
              </a:rPr>
              <a:t>η κειμενική σύνδεση που προκύπτει όταν παρατηρείται </a:t>
            </a:r>
            <a:r>
              <a:rPr lang="el-GR" altLang="el-GR" sz="2400" b="1" dirty="0">
                <a:latin typeface="Times New Roman" panose="02020603050405020304" pitchFamily="18" charset="0"/>
                <a:cs typeface="Times New Roman" panose="02020603050405020304" pitchFamily="18" charset="0"/>
              </a:rPr>
              <a:t>σημασιολογική σχέση</a:t>
            </a:r>
            <a:r>
              <a:rPr lang="el-GR" altLang="el-GR" sz="2400" dirty="0">
                <a:latin typeface="Times New Roman" panose="02020603050405020304" pitchFamily="18" charset="0"/>
                <a:cs typeface="Times New Roman" panose="02020603050405020304" pitchFamily="18" charset="0"/>
              </a:rPr>
              <a:t> μεταξύ κάποιων κειμενικών στοιχείων, και συχνά όταν </a:t>
            </a:r>
            <a:r>
              <a:rPr lang="el-GR" altLang="el-GR" sz="2400" b="1" dirty="0">
                <a:latin typeface="Times New Roman" panose="02020603050405020304" pitchFamily="18" charset="0"/>
                <a:cs typeface="Times New Roman" panose="02020603050405020304" pitchFamily="18" charset="0"/>
              </a:rPr>
              <a:t>η ερμηνεία ενός κειμενικού στοιχείου εξαρτάται από κάποιο ή κάποια άλλα στοιχεία του ίδιου κειμένου</a:t>
            </a:r>
            <a:endParaRPr lang="el-GR" altLang="el-GR" sz="2400" b="1" dirty="0">
              <a:latin typeface="Times New Roman" panose="02020603050405020304" pitchFamily="18" charset="0"/>
              <a:cs typeface="Times New Roman" panose="02020603050405020304" pitchFamily="18" charset="0"/>
            </a:endParaRPr>
          </a:p>
          <a:p>
            <a:pPr eaLnBrk="1" hangingPunct="1">
              <a:lnSpc>
                <a:spcPct val="80000"/>
              </a:lnSpc>
              <a:buNone/>
            </a:pPr>
            <a:endParaRPr sz="2400" dirty="0">
              <a:latin typeface="Times New Roman" panose="02020603050405020304" pitchFamily="18" charset="0"/>
              <a:cs typeface="Times New Roman" panose="02020603050405020304" pitchFamily="18" charset="0"/>
            </a:endParaRPr>
          </a:p>
          <a:p>
            <a:pPr eaLnBrk="1" hangingPunct="1">
              <a:lnSpc>
                <a:spcPct val="80000"/>
              </a:lnSpc>
              <a:buNone/>
            </a:pPr>
            <a:r>
              <a:rPr sz="2400" dirty="0">
                <a:latin typeface="Times New Roman" panose="02020603050405020304" pitchFamily="18" charset="0"/>
                <a:cs typeface="Times New Roman" panose="02020603050405020304" pitchFamily="18" charset="0"/>
              </a:rPr>
              <a:t>Αναφερθήκαμε: </a:t>
            </a:r>
            <a:endParaRPr lang="en-US" altLang="x-none" sz="2400" dirty="0">
              <a:latin typeface="Times New Roman" panose="02020603050405020304" pitchFamily="18" charset="0"/>
              <a:cs typeface="Times New Roman" panose="02020603050405020304" pitchFamily="18" charset="0"/>
            </a:endParaRPr>
          </a:p>
          <a:p>
            <a:pPr eaLnBrk="1" hangingPunct="1">
              <a:lnSpc>
                <a:spcPct val="80000"/>
              </a:lnSpc>
              <a:buNone/>
            </a:pPr>
            <a:endParaRPr sz="2400" b="1" dirty="0">
              <a:latin typeface="Times New Roman" panose="02020603050405020304" pitchFamily="18" charset="0"/>
              <a:cs typeface="Times New Roman" panose="02020603050405020304" pitchFamily="18" charset="0"/>
            </a:endParaRPr>
          </a:p>
          <a:p>
            <a:pPr eaLnBrk="1" hangingPunct="1">
              <a:lnSpc>
                <a:spcPct val="80000"/>
              </a:lnSpc>
            </a:pPr>
            <a:r>
              <a:rPr sz="2400" u="sng" dirty="0">
                <a:latin typeface="Times New Roman" panose="02020603050405020304" pitchFamily="18" charset="0"/>
                <a:cs typeface="Times New Roman" panose="02020603050405020304" pitchFamily="18" charset="0"/>
              </a:rPr>
              <a:t>1</a:t>
            </a:r>
            <a:r>
              <a:rPr sz="2400" u="sng" baseline="30000" dirty="0">
                <a:latin typeface="Times New Roman" panose="02020603050405020304" pitchFamily="18" charset="0"/>
                <a:cs typeface="Times New Roman" panose="02020603050405020304" pitchFamily="18" charset="0"/>
              </a:rPr>
              <a:t>ον</a:t>
            </a:r>
            <a:r>
              <a:rPr sz="2400" dirty="0">
                <a:latin typeface="Times New Roman" panose="02020603050405020304" pitchFamily="18" charset="0"/>
                <a:cs typeface="Times New Roman" panose="02020603050405020304" pitchFamily="18" charset="0"/>
              </a:rPr>
              <a:t> σε συνοχικές σχέσεις μεταξύ μεμονωμένων κειμενικών στοιχείων </a:t>
            </a:r>
            <a:r>
              <a:rPr sz="2400" dirty="0">
                <a:solidFill>
                  <a:srgbClr val="FF0000"/>
                </a:solidFill>
                <a:latin typeface="Times New Roman" panose="02020603050405020304" pitchFamily="18" charset="0"/>
                <a:cs typeface="Times New Roman" panose="02020603050405020304" pitchFamily="18" charset="0"/>
              </a:rPr>
              <a:t>στο εσωτερικό μηνυμάτων </a:t>
            </a:r>
            <a:r>
              <a:rPr sz="2400" dirty="0">
                <a:latin typeface="Times New Roman" panose="02020603050405020304" pitchFamily="18" charset="0"/>
                <a:cs typeface="Times New Roman" panose="02020603050405020304" pitchFamily="18" charset="0"/>
              </a:rPr>
              <a:t>οι οποίες βασίζονται στις σημασιολογικές σχέσεις της </a:t>
            </a:r>
            <a:r>
              <a:rPr sz="2400" b="1" i="1" dirty="0">
                <a:latin typeface="Times New Roman" panose="02020603050405020304" pitchFamily="18" charset="0"/>
                <a:cs typeface="Times New Roman" panose="02020603050405020304" pitchFamily="18" charset="0"/>
              </a:rPr>
              <a:t>ομοιοαναφορικότητας</a:t>
            </a:r>
            <a:r>
              <a:rPr sz="2400" dirty="0">
                <a:latin typeface="Times New Roman" panose="02020603050405020304" pitchFamily="18" charset="0"/>
                <a:cs typeface="Times New Roman" panose="02020603050405020304" pitchFamily="18" charset="0"/>
              </a:rPr>
              <a:t>, της </a:t>
            </a:r>
            <a:r>
              <a:rPr sz="2400" b="1" i="1" dirty="0">
                <a:latin typeface="Times New Roman" panose="02020603050405020304" pitchFamily="18" charset="0"/>
                <a:cs typeface="Times New Roman" panose="02020603050405020304" pitchFamily="18" charset="0"/>
              </a:rPr>
              <a:t>ομοιοταξινόμησης</a:t>
            </a:r>
            <a:r>
              <a:rPr sz="2400" dirty="0">
                <a:latin typeface="Times New Roman" panose="02020603050405020304" pitchFamily="18" charset="0"/>
                <a:cs typeface="Times New Roman" panose="02020603050405020304" pitchFamily="18" charset="0"/>
              </a:rPr>
              <a:t> και της </a:t>
            </a:r>
            <a:r>
              <a:rPr sz="2400" b="1" i="1" dirty="0">
                <a:latin typeface="Times New Roman" panose="02020603050405020304" pitchFamily="18" charset="0"/>
                <a:cs typeface="Times New Roman" panose="02020603050405020304" pitchFamily="18" charset="0"/>
              </a:rPr>
              <a:t>ομοιοεκτατικότητας</a:t>
            </a:r>
            <a:endParaRPr lang="en-US" altLang="x-none" sz="2400" b="1" dirty="0">
              <a:latin typeface="Times New Roman" panose="02020603050405020304" pitchFamily="18" charset="0"/>
              <a:cs typeface="Times New Roman" panose="02020603050405020304" pitchFamily="18" charset="0"/>
            </a:endParaRPr>
          </a:p>
          <a:p>
            <a:pPr eaLnBrk="1" hangingPunct="1">
              <a:lnSpc>
                <a:spcPct val="80000"/>
              </a:lnSpc>
              <a:buNone/>
            </a:pPr>
            <a:endParaRPr sz="2400" b="1" dirty="0">
              <a:latin typeface="Times New Roman" panose="02020603050405020304" pitchFamily="18" charset="0"/>
              <a:cs typeface="Times New Roman" panose="02020603050405020304" pitchFamily="18" charset="0"/>
            </a:endParaRPr>
          </a:p>
          <a:p>
            <a:pPr eaLnBrk="1" hangingPunct="1">
              <a:lnSpc>
                <a:spcPct val="80000"/>
              </a:lnSpc>
            </a:pPr>
            <a:r>
              <a:rPr sz="2400" u="sng" dirty="0">
                <a:latin typeface="Times New Roman" panose="02020603050405020304" pitchFamily="18" charset="0"/>
                <a:cs typeface="Times New Roman" panose="02020603050405020304" pitchFamily="18" charset="0"/>
              </a:rPr>
              <a:t>2</a:t>
            </a:r>
            <a:r>
              <a:rPr sz="2400" u="sng" baseline="30000" dirty="0">
                <a:latin typeface="Times New Roman" panose="02020603050405020304" pitchFamily="18" charset="0"/>
                <a:cs typeface="Times New Roman" panose="02020603050405020304" pitchFamily="18" charset="0"/>
              </a:rPr>
              <a:t>ον</a:t>
            </a:r>
            <a:r>
              <a:rPr sz="2400" dirty="0">
                <a:latin typeface="Times New Roman" panose="02020603050405020304" pitchFamily="18" charset="0"/>
                <a:cs typeface="Times New Roman" panose="02020603050405020304" pitchFamily="18" charset="0"/>
              </a:rPr>
              <a:t>  σε συνοχικές σχέσεις </a:t>
            </a:r>
            <a:r>
              <a:rPr sz="2400" dirty="0">
                <a:solidFill>
                  <a:srgbClr val="FF0000"/>
                </a:solidFill>
                <a:latin typeface="Times New Roman" panose="02020603050405020304" pitchFamily="18" charset="0"/>
                <a:cs typeface="Times New Roman" panose="02020603050405020304" pitchFamily="18" charset="0"/>
              </a:rPr>
              <a:t>μεταξύ μηνυμάτων </a:t>
            </a:r>
            <a:r>
              <a:rPr sz="2400" dirty="0">
                <a:latin typeface="Times New Roman" panose="02020603050405020304" pitchFamily="18" charset="0"/>
                <a:cs typeface="Times New Roman" panose="02020603050405020304" pitchFamily="18" charset="0"/>
              </a:rPr>
              <a:t>οι οποίες βασίζονται σε σημασιολογικές σχέσεις όπως </a:t>
            </a:r>
            <a:r>
              <a:rPr sz="2400" b="1" dirty="0">
                <a:latin typeface="Times New Roman" panose="02020603050405020304" pitchFamily="18" charset="0"/>
                <a:cs typeface="Times New Roman" panose="02020603050405020304" pitchFamily="18" charset="0"/>
              </a:rPr>
              <a:t>η προσθετική</a:t>
            </a:r>
            <a:r>
              <a:rPr sz="2400" dirty="0">
                <a:latin typeface="Times New Roman" panose="02020603050405020304" pitchFamily="18" charset="0"/>
                <a:cs typeface="Times New Roman" panose="02020603050405020304" pitchFamily="18" charset="0"/>
              </a:rPr>
              <a:t>, </a:t>
            </a:r>
            <a:r>
              <a:rPr sz="2400" b="1" dirty="0">
                <a:latin typeface="Times New Roman" panose="02020603050405020304" pitchFamily="18" charset="0"/>
                <a:cs typeface="Times New Roman" panose="02020603050405020304" pitchFamily="18" charset="0"/>
              </a:rPr>
              <a:t>η αντιθετική</a:t>
            </a:r>
            <a:r>
              <a:rPr sz="2400" dirty="0">
                <a:latin typeface="Times New Roman" panose="02020603050405020304" pitchFamily="18" charset="0"/>
                <a:cs typeface="Times New Roman" panose="02020603050405020304" pitchFamily="18" charset="0"/>
              </a:rPr>
              <a:t>, </a:t>
            </a:r>
            <a:r>
              <a:rPr sz="2400" b="1" dirty="0">
                <a:latin typeface="Times New Roman" panose="02020603050405020304" pitchFamily="18" charset="0"/>
                <a:cs typeface="Times New Roman" panose="02020603050405020304" pitchFamily="18" charset="0"/>
              </a:rPr>
              <a:t>η αιτιακή</a:t>
            </a:r>
            <a:r>
              <a:rPr sz="2400" dirty="0">
                <a:latin typeface="Times New Roman" panose="02020603050405020304" pitchFamily="18" charset="0"/>
                <a:cs typeface="Times New Roman" panose="02020603050405020304" pitchFamily="18" charset="0"/>
              </a:rPr>
              <a:t>, </a:t>
            </a:r>
            <a:r>
              <a:rPr sz="2400" b="1" dirty="0">
                <a:latin typeface="Times New Roman" panose="02020603050405020304" pitchFamily="18" charset="0"/>
                <a:cs typeface="Times New Roman" panose="02020603050405020304" pitchFamily="18" charset="0"/>
              </a:rPr>
              <a:t>η συμπερασματική</a:t>
            </a:r>
            <a:r>
              <a:rPr sz="2400" dirty="0">
                <a:latin typeface="Times New Roman" panose="02020603050405020304" pitchFamily="18" charset="0"/>
                <a:cs typeface="Times New Roman" panose="02020603050405020304" pitchFamily="18" charset="0"/>
              </a:rPr>
              <a:t>, </a:t>
            </a:r>
            <a:r>
              <a:rPr sz="2400" b="1" dirty="0">
                <a:latin typeface="Times New Roman" panose="02020603050405020304" pitchFamily="18" charset="0"/>
                <a:cs typeface="Times New Roman" panose="02020603050405020304" pitchFamily="18" charset="0"/>
              </a:rPr>
              <a:t>η χρονική</a:t>
            </a:r>
            <a:r>
              <a:rPr sz="2400" dirty="0">
                <a:latin typeface="Times New Roman" panose="02020603050405020304" pitchFamily="18" charset="0"/>
                <a:cs typeface="Times New Roman" panose="02020603050405020304" pitchFamily="18" charset="0"/>
              </a:rPr>
              <a:t> κτλ.</a:t>
            </a:r>
            <a:endParaRPr sz="2400" b="1" dirty="0">
              <a:latin typeface="Times New Roman" panose="02020603050405020304" pitchFamily="18" charset="0"/>
              <a:cs typeface="Times New Roman" panose="02020603050405020304" pitchFamily="18" charset="0"/>
            </a:endParaRPr>
          </a:p>
          <a:p>
            <a:pPr eaLnBrk="1" hangingPunct="1">
              <a:lnSpc>
                <a:spcPct val="80000"/>
              </a:lnSpc>
              <a:buNone/>
            </a:pPr>
            <a:endParaRPr sz="1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Νοητικά σχήματα</a:t>
            </a:r>
            <a:endParaRPr kumimoji="0" lang="el-GR" sz="36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46083" name="2 - Θέση περιεχομένου"/>
          <p:cNvSpPr>
            <a:spLocks noGrp="1"/>
          </p:cNvSpPr>
          <p:nvPr>
            <p:ph idx="1" hasCustomPrompt="1"/>
          </p:nvPr>
        </p:nvSpPr>
        <p:spPr>
          <a:xfrm>
            <a:off x="0" y="1412875"/>
            <a:ext cx="9144000" cy="5445125"/>
          </a:xfrm>
        </p:spPr>
        <p:txBody>
          <a:bodyPr vert="horz" wrap="square" lIns="54864" tIns="91440" rIns="91440" bIns="45720" anchor="t" anchorCtr="0"/>
          <a:lstStyle/>
          <a:p>
            <a:r>
              <a:rPr lang="el-GR" altLang="el-GR" sz="2000" dirty="0">
                <a:latin typeface="Times New Roman" panose="02020603050405020304" pitchFamily="18" charset="0"/>
                <a:cs typeface="Times New Roman" panose="02020603050405020304" pitchFamily="18" charset="0"/>
              </a:rPr>
              <a:t>Αν ο πομπός εκτιμήσει πως </a:t>
            </a:r>
            <a:r>
              <a:rPr lang="el-GR" altLang="el-GR" sz="2000" b="1" dirty="0">
                <a:latin typeface="Times New Roman" panose="02020603050405020304" pitchFamily="18" charset="0"/>
                <a:cs typeface="Times New Roman" panose="02020603050405020304" pitchFamily="18" charset="0"/>
              </a:rPr>
              <a:t>το νοητικό σχήμα του αποδέκτη του είναι σε μεγάλο βαθμό αντίστοιχο με το δικό του</a:t>
            </a:r>
            <a:r>
              <a:rPr lang="el-GR" altLang="el-GR" sz="2000" dirty="0">
                <a:latin typeface="Times New Roman" panose="02020603050405020304" pitchFamily="18" charset="0"/>
                <a:cs typeface="Times New Roman" panose="02020603050405020304" pitchFamily="18" charset="0"/>
              </a:rPr>
              <a:t>, </a:t>
            </a:r>
            <a:r>
              <a:rPr lang="el-GR" altLang="el-GR" sz="2000" dirty="0">
                <a:solidFill>
                  <a:srgbClr val="FF0000"/>
                </a:solidFill>
                <a:latin typeface="Times New Roman" panose="02020603050405020304" pitchFamily="18" charset="0"/>
                <a:cs typeface="Times New Roman" panose="02020603050405020304" pitchFamily="18" charset="0"/>
              </a:rPr>
              <a:t>αναφέρει κυρίως </a:t>
            </a:r>
            <a:r>
              <a:rPr lang="el-GR" altLang="el-GR" sz="2000" b="1" dirty="0">
                <a:solidFill>
                  <a:srgbClr val="FF0000"/>
                </a:solidFill>
                <a:latin typeface="Times New Roman" panose="02020603050405020304" pitchFamily="18" charset="0"/>
                <a:cs typeface="Times New Roman" panose="02020603050405020304" pitchFamily="18" charset="0"/>
              </a:rPr>
              <a:t>εκείνα τα στοιχεία που </a:t>
            </a:r>
            <a:r>
              <a:rPr lang="el-GR" altLang="el-GR" sz="2400" b="1" dirty="0">
                <a:solidFill>
                  <a:srgbClr val="FF0000"/>
                </a:solidFill>
                <a:latin typeface="Times New Roman" panose="02020603050405020304" pitchFamily="18" charset="0"/>
                <a:cs typeface="Times New Roman" panose="02020603050405020304" pitchFamily="18" charset="0"/>
              </a:rPr>
              <a:t>τροποποιούνται</a:t>
            </a:r>
            <a:r>
              <a:rPr lang="el-GR" altLang="el-GR" sz="2400" dirty="0">
                <a:solidFill>
                  <a:srgbClr val="FF0000"/>
                </a:solidFill>
                <a:latin typeface="Times New Roman" panose="02020603050405020304" pitchFamily="18" charset="0"/>
                <a:cs typeface="Times New Roman" panose="02020603050405020304" pitchFamily="18" charset="0"/>
              </a:rPr>
              <a:t> </a:t>
            </a:r>
            <a:r>
              <a:rPr lang="el-GR" altLang="el-GR" sz="2000" dirty="0">
                <a:solidFill>
                  <a:srgbClr val="FF0000"/>
                </a:solidFill>
                <a:latin typeface="Times New Roman" panose="02020603050405020304" pitchFamily="18" charset="0"/>
                <a:cs typeface="Times New Roman" panose="02020603050405020304" pitchFamily="18" charset="0"/>
              </a:rPr>
              <a:t>σε κάθε συγκεκριμένη περίσταση</a:t>
            </a:r>
            <a:r>
              <a:rPr lang="el-GR" altLang="el-GR" sz="2000" dirty="0">
                <a:latin typeface="Times New Roman" panose="02020603050405020304" pitchFamily="18" charset="0"/>
                <a:cs typeface="Times New Roman" panose="02020603050405020304" pitchFamily="18" charset="0"/>
              </a:rPr>
              <a:t>, υποθέτοντας ότι τα υπόλοιπα εύκολα θα ανακτηθούν από το νοητικό σχήμα του αποδέκτη.</a:t>
            </a:r>
            <a:endParaRPr lang="el-GR" altLang="el-GR" sz="2000" dirty="0">
              <a:solidFill>
                <a:srgbClr val="FF0000"/>
              </a:solidFill>
              <a:latin typeface="Times New Roman" panose="02020603050405020304" pitchFamily="18" charset="0"/>
              <a:cs typeface="Times New Roman" panose="02020603050405020304" pitchFamily="18" charset="0"/>
            </a:endParaRPr>
          </a:p>
          <a:p>
            <a:pPr>
              <a:buNone/>
            </a:pPr>
            <a:endParaRPr lang="en-US" altLang="el-GR" sz="2000" dirty="0">
              <a:latin typeface="Times New Roman" panose="02020603050405020304" pitchFamily="18" charset="0"/>
              <a:cs typeface="Times New Roman" panose="02020603050405020304" pitchFamily="18" charset="0"/>
            </a:endParaRPr>
          </a:p>
          <a:p>
            <a:r>
              <a:rPr lang="el-GR" altLang="el-GR" sz="2000" b="1" dirty="0">
                <a:latin typeface="Times New Roman" panose="02020603050405020304" pitchFamily="18" charset="0"/>
                <a:cs typeface="Times New Roman" panose="02020603050405020304" pitchFamily="18" charset="0"/>
              </a:rPr>
              <a:t>Στο σχήμα </a:t>
            </a:r>
            <a:r>
              <a:rPr lang="el-GR" altLang="el-GR" sz="2800" b="1" dirty="0">
                <a:latin typeface="Times New Roman" panose="02020603050405020304" pitchFamily="18" charset="0"/>
                <a:cs typeface="Times New Roman" panose="02020603050405020304" pitchFamily="18" charset="0"/>
              </a:rPr>
              <a:t>του ποδοσφαιρικού αγώνα </a:t>
            </a:r>
            <a:r>
              <a:rPr lang="el-GR" altLang="el-GR" sz="2000" dirty="0">
                <a:solidFill>
                  <a:srgbClr val="FF0000"/>
                </a:solidFill>
                <a:latin typeface="Times New Roman" panose="02020603050405020304" pitchFamily="18" charset="0"/>
                <a:cs typeface="Times New Roman" panose="02020603050405020304" pitchFamily="18" charset="0"/>
              </a:rPr>
              <a:t>τα στοιχεία που κατά περίσταση </a:t>
            </a:r>
            <a:r>
              <a:rPr lang="el-GR" altLang="el-GR" sz="2400" dirty="0">
                <a:solidFill>
                  <a:srgbClr val="FF0000"/>
                </a:solidFill>
                <a:latin typeface="Times New Roman" panose="02020603050405020304" pitchFamily="18" charset="0"/>
                <a:cs typeface="Times New Roman" panose="02020603050405020304" pitchFamily="18" charset="0"/>
              </a:rPr>
              <a:t>τροποποιούνται</a:t>
            </a:r>
            <a:r>
              <a:rPr lang="el-GR" altLang="el-GR" sz="2000" dirty="0">
                <a:latin typeface="Times New Roman" panose="02020603050405020304" pitchFamily="18" charset="0"/>
                <a:cs typeface="Times New Roman" panose="02020603050405020304" pitchFamily="18" charset="0"/>
              </a:rPr>
              <a:t> είναι, μεταξύ άλλων, </a:t>
            </a:r>
            <a:r>
              <a:rPr lang="el-GR" altLang="el-GR" sz="2000" b="1" dirty="0">
                <a:latin typeface="Times New Roman" panose="02020603050405020304" pitchFamily="18" charset="0"/>
                <a:cs typeface="Times New Roman" panose="02020603050405020304" pitchFamily="18" charset="0"/>
              </a:rPr>
              <a:t>ο αριθμός και ο χρόνος των τερμάτων που σημειώθηκαν, οι παίκτες και ο τρόπος που τα σημείωσαν</a:t>
            </a:r>
            <a:r>
              <a:rPr lang="el-GR" altLang="el-GR" sz="2000" dirty="0">
                <a:latin typeface="Times New Roman" panose="02020603050405020304" pitchFamily="18" charset="0"/>
                <a:cs typeface="Times New Roman" panose="02020603050405020304" pitchFamily="18" charset="0"/>
              </a:rPr>
              <a:t>.</a:t>
            </a:r>
            <a:endParaRPr lang="el-GR" altLang="el-GR" sz="2000" dirty="0">
              <a:latin typeface="Times New Roman" panose="02020603050405020304" pitchFamily="18" charset="0"/>
              <a:cs typeface="Times New Roman" panose="02020603050405020304" pitchFamily="18" charset="0"/>
            </a:endParaRPr>
          </a:p>
          <a:p>
            <a:endParaRPr lang="el-GR" altLang="el-GR" sz="2000" dirty="0">
              <a:latin typeface="Times New Roman" panose="02020603050405020304" pitchFamily="18" charset="0"/>
              <a:cs typeface="Times New Roman" panose="02020603050405020304" pitchFamily="18" charset="0"/>
            </a:endParaRPr>
          </a:p>
          <a:p>
            <a:r>
              <a:rPr lang="el-GR" altLang="el-GR" sz="2000" dirty="0">
                <a:latin typeface="Times New Roman" panose="02020603050405020304" pitchFamily="18" charset="0"/>
                <a:cs typeface="Times New Roman" panose="02020603050405020304" pitchFamily="18" charset="0"/>
              </a:rPr>
              <a:t>Για την </a:t>
            </a:r>
            <a:r>
              <a:rPr lang="el-GR" altLang="el-GR" sz="2000" b="1" dirty="0">
                <a:latin typeface="Times New Roman" panose="02020603050405020304" pitchFamily="18" charset="0"/>
                <a:cs typeface="Times New Roman" panose="02020603050405020304" pitchFamily="18" charset="0"/>
              </a:rPr>
              <a:t>ολοκληρωμένη ερμηνεία ενός κειμένου </a:t>
            </a:r>
            <a:r>
              <a:rPr lang="el-GR" altLang="el-GR" sz="2000" dirty="0">
                <a:latin typeface="Times New Roman" panose="02020603050405020304" pitchFamily="18" charset="0"/>
                <a:cs typeface="Times New Roman" panose="02020603050405020304" pitchFamily="18" charset="0"/>
              </a:rPr>
              <a:t>απαιτείται συχνά η </a:t>
            </a:r>
            <a:r>
              <a:rPr lang="el-GR" altLang="el-GR" sz="2000" dirty="0">
                <a:solidFill>
                  <a:srgbClr val="FF0000"/>
                </a:solidFill>
                <a:latin typeface="Times New Roman" panose="02020603050405020304" pitchFamily="18" charset="0"/>
                <a:cs typeface="Times New Roman" panose="02020603050405020304" pitchFamily="18" charset="0"/>
              </a:rPr>
              <a:t>ενεργοποίηση</a:t>
            </a:r>
            <a:r>
              <a:rPr lang="el-GR" altLang="el-GR" sz="2000" dirty="0">
                <a:latin typeface="Times New Roman" panose="02020603050405020304" pitchFamily="18" charset="0"/>
                <a:cs typeface="Times New Roman" panose="02020603050405020304" pitchFamily="18" charset="0"/>
              </a:rPr>
              <a:t> </a:t>
            </a:r>
            <a:r>
              <a:rPr lang="el-GR" altLang="el-GR" sz="2000" b="1" dirty="0">
                <a:latin typeface="Times New Roman" panose="02020603050405020304" pitchFamily="18" charset="0"/>
                <a:cs typeface="Times New Roman" panose="02020603050405020304" pitchFamily="18" charset="0"/>
              </a:rPr>
              <a:t>περισσότερων του ενός σχημάτων </a:t>
            </a:r>
            <a:r>
              <a:rPr lang="el-GR" altLang="el-GR" sz="2000" dirty="0">
                <a:latin typeface="Times New Roman" panose="02020603050405020304" pitchFamily="18" charset="0"/>
                <a:cs typeface="Times New Roman" panose="02020603050405020304" pitchFamily="18" charset="0"/>
              </a:rPr>
              <a:t>και η ταχεία </a:t>
            </a:r>
            <a:r>
              <a:rPr lang="el-GR" altLang="el-GR" sz="2000" dirty="0">
                <a:solidFill>
                  <a:srgbClr val="FF0000"/>
                </a:solidFill>
                <a:latin typeface="Times New Roman" panose="02020603050405020304" pitchFamily="18" charset="0"/>
                <a:cs typeface="Times New Roman" panose="02020603050405020304" pitchFamily="18" charset="0"/>
              </a:rPr>
              <a:t>μετακίνηση</a:t>
            </a:r>
            <a:r>
              <a:rPr lang="el-GR" altLang="el-GR" sz="2000" dirty="0">
                <a:latin typeface="Times New Roman" panose="02020603050405020304" pitchFamily="18" charset="0"/>
                <a:cs typeface="Times New Roman" panose="02020603050405020304" pitchFamily="18" charset="0"/>
              </a:rPr>
              <a:t> του αποδέκτη από το ένα στο άλλο, ή η </a:t>
            </a:r>
            <a:r>
              <a:rPr lang="el-GR" altLang="el-GR" sz="2000" dirty="0">
                <a:solidFill>
                  <a:srgbClr val="FF0000"/>
                </a:solidFill>
                <a:latin typeface="Times New Roman" panose="02020603050405020304" pitchFamily="18" charset="0"/>
                <a:cs typeface="Times New Roman" panose="02020603050405020304" pitchFamily="18" charset="0"/>
              </a:rPr>
              <a:t>ταυτόχρονη χρήση πολλών μαζί.</a:t>
            </a:r>
            <a:endParaRPr lang="el-GR" altLang="el-GR" sz="2000" dirty="0">
              <a:solidFill>
                <a:srgbClr val="FF0000"/>
              </a:solidFill>
              <a:latin typeface="Times New Roman" panose="02020603050405020304" pitchFamily="18" charset="0"/>
              <a:cs typeface="Times New Roman" panose="02020603050405020304" pitchFamily="18" charset="0"/>
            </a:endParaRPr>
          </a:p>
          <a:p>
            <a:endParaRPr lang="el-GR" altLang="el-GR" sz="2000" dirty="0">
              <a:solidFill>
                <a:srgbClr val="FF0000"/>
              </a:solidFill>
              <a:latin typeface="Times New Roman" panose="02020603050405020304" pitchFamily="18" charset="0"/>
              <a:cs typeface="Times New Roman" panose="02020603050405020304" pitchFamily="18" charset="0"/>
            </a:endParaRPr>
          </a:p>
          <a:p>
            <a:r>
              <a:rPr lang="el-GR" altLang="el-GR" sz="2000" dirty="0">
                <a:latin typeface="Times New Roman" panose="02020603050405020304" pitchFamily="18" charset="0"/>
                <a:cs typeface="Times New Roman" panose="02020603050405020304" pitchFamily="18" charset="0"/>
              </a:rPr>
              <a:t>Π.χ. μαζί με το σχήμα </a:t>
            </a:r>
            <a:r>
              <a:rPr lang="el-GR" altLang="el-GR" sz="2800" b="1" dirty="0">
                <a:latin typeface="Times New Roman" panose="02020603050405020304" pitchFamily="18" charset="0"/>
                <a:cs typeface="Times New Roman" panose="02020603050405020304" pitchFamily="18" charset="0"/>
              </a:rPr>
              <a:t>«ποδοσφαιρικός αγώνας»</a:t>
            </a:r>
            <a:r>
              <a:rPr lang="el-GR" altLang="el-GR" sz="2800" dirty="0">
                <a:latin typeface="Times New Roman" panose="02020603050405020304" pitchFamily="18" charset="0"/>
                <a:cs typeface="Times New Roman" panose="02020603050405020304" pitchFamily="18" charset="0"/>
              </a:rPr>
              <a:t>, </a:t>
            </a:r>
            <a:r>
              <a:rPr lang="el-GR" altLang="el-GR" sz="2000" dirty="0">
                <a:latin typeface="Times New Roman" panose="02020603050405020304" pitchFamily="18" charset="0"/>
                <a:cs typeface="Times New Roman" panose="02020603050405020304" pitchFamily="18" charset="0"/>
              </a:rPr>
              <a:t>μπορεί να χρειαστεί παράλληλα να ενεργοποιηθούν σχήματα όπως </a:t>
            </a:r>
            <a:r>
              <a:rPr lang="el-GR" altLang="el-GR" sz="2000" b="1" dirty="0">
                <a:latin typeface="Times New Roman" panose="02020603050405020304" pitchFamily="18" charset="0"/>
                <a:cs typeface="Times New Roman" panose="02020603050405020304" pitchFamily="18" charset="0"/>
              </a:rPr>
              <a:t>«παράγοντες ποδοσφαιρικών ομάδων»</a:t>
            </a:r>
            <a:r>
              <a:rPr lang="el-GR" altLang="el-GR" sz="2000" dirty="0">
                <a:latin typeface="Times New Roman" panose="02020603050405020304" pitchFamily="18" charset="0"/>
                <a:cs typeface="Times New Roman" panose="02020603050405020304" pitchFamily="18" charset="0"/>
              </a:rPr>
              <a:t>, </a:t>
            </a:r>
            <a:r>
              <a:rPr lang="el-GR" altLang="el-GR" sz="2000" b="1" dirty="0">
                <a:latin typeface="Times New Roman" panose="02020603050405020304" pitchFamily="18" charset="0"/>
                <a:cs typeface="Times New Roman" panose="02020603050405020304" pitchFamily="18" charset="0"/>
              </a:rPr>
              <a:t>«φίλαθλοι ποδοσφαιρικών ομάδων»</a:t>
            </a:r>
            <a:r>
              <a:rPr lang="el-GR" altLang="el-GR" sz="2000" dirty="0">
                <a:latin typeface="Times New Roman" panose="02020603050405020304" pitchFamily="18" charset="0"/>
                <a:cs typeface="Times New Roman" panose="02020603050405020304" pitchFamily="18" charset="0"/>
              </a:rPr>
              <a:t>, </a:t>
            </a:r>
            <a:r>
              <a:rPr lang="el-GR" altLang="el-GR" sz="2000" b="1" dirty="0">
                <a:latin typeface="Times New Roman" panose="02020603050405020304" pitchFamily="18" charset="0"/>
                <a:cs typeface="Times New Roman" panose="02020603050405020304" pitchFamily="18" charset="0"/>
              </a:rPr>
              <a:t>«βία στα γήπεδα»</a:t>
            </a:r>
            <a:r>
              <a:rPr lang="el-GR" altLang="el-GR" sz="2000" dirty="0">
                <a:latin typeface="Times New Roman" panose="02020603050405020304" pitchFamily="18" charset="0"/>
                <a:cs typeface="Times New Roman" panose="02020603050405020304" pitchFamily="18" charset="0"/>
              </a:rPr>
              <a:t> κτλ.</a:t>
            </a:r>
            <a:endParaRPr lang="el-GR" altLang="el-GR" sz="2000" dirty="0">
              <a:solidFill>
                <a:srgbClr val="FF0000"/>
              </a:solidFill>
              <a:latin typeface="Times New Roman" panose="02020603050405020304" pitchFamily="18" charset="0"/>
              <a:cs typeface="Times New Roman" panose="02020603050405020304" pitchFamily="18" charset="0"/>
            </a:endParaRPr>
          </a:p>
          <a:p>
            <a:pPr>
              <a:buNone/>
            </a:pPr>
            <a:endParaRPr lang="el-GR" alt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8892480"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Συνεκτικότητα και η Θεωρία της Συνάφειας </a:t>
            </a:r>
            <a:b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των </a:t>
            </a:r>
            <a:r>
              <a:rPr kumimoji="0" lang="en-US" sz="3200" b="1" i="0" u="none" strike="noStrike" kern="1200" cap="none" spc="0" normalizeH="0" baseline="0" noProof="0" dirty="0" err="1">
                <a:ln>
                  <a:noFill/>
                </a:ln>
                <a:solidFill>
                  <a:srgbClr val="66AF6C"/>
                </a:solidFill>
                <a:effectLst/>
                <a:uLnTx/>
                <a:uFillTx/>
                <a:latin typeface="Times New Roman" panose="02020603050405020304" pitchFamily="18" charset="0"/>
                <a:ea typeface="+mj-ea"/>
                <a:cs typeface="Times New Roman" panose="02020603050405020304" pitchFamily="18" charset="0"/>
              </a:rPr>
              <a:t>Sperber</a:t>
            </a:r>
            <a:r>
              <a:rPr kumimoji="0" lang="el-GR" sz="32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και </a:t>
            </a:r>
            <a:r>
              <a:rPr kumimoji="0" lang="en-US" sz="32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Wilson</a:t>
            </a:r>
            <a:r>
              <a:rPr kumimoji="0" lang="el-GR" sz="3200" b="1" i="0" u="none" strike="noStrike" kern="1200" cap="none" spc="0" normalizeH="0" baseline="0" noProof="0" dirty="0">
                <a:ln>
                  <a:noFill/>
                </a:ln>
                <a:solidFill>
                  <a:srgbClr val="66AF6C"/>
                </a:solidFill>
                <a:effectLst/>
                <a:uLnTx/>
                <a:uFillTx/>
                <a:latin typeface="Times New Roman" panose="02020603050405020304" pitchFamily="18" charset="0"/>
                <a:ea typeface="+mj-ea"/>
                <a:cs typeface="Times New Roman" panose="02020603050405020304" pitchFamily="18" charset="0"/>
              </a:rPr>
              <a:t> (1986)</a:t>
            </a: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a:t>
            </a:r>
            <a:endPar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
        <p:nvSpPr>
          <p:cNvPr id="47107" name="2 - Θέση περιεχομένου"/>
          <p:cNvSpPr>
            <a:spLocks noGrp="1"/>
          </p:cNvSpPr>
          <p:nvPr>
            <p:ph idx="1" hasCustomPrompt="1"/>
          </p:nvPr>
        </p:nvSpPr>
        <p:spPr bwMode="auto">
          <a:xfrm>
            <a:off x="0" y="1412874"/>
            <a:ext cx="9144000" cy="5445126"/>
          </a:xfrm>
          <a:effectLst/>
          <a:scene3d>
            <a:camera prst="orthographicFront"/>
            <a:lightRig rig="balanced" dir="t"/>
          </a:scene3d>
          <a:sp3d prstMaterial="plastic"/>
        </p:spPr>
        <p:txBody>
          <a:bodyPr vert="horz" wrap="square" lIns="54864" tIns="91440" rIns="91440" bIns="45720" numCol="1" anchor="t" anchorCtr="0" compatLnSpc="1"/>
          <a:lstStyle/>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endPar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Η </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Θεωρία της Συνάφειας</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υποστηρίζει ότι βασική </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επιδίωξη της ανθρώπινης νόησης</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είναι η </a:t>
            </a:r>
            <a:r>
              <a:rPr kumimoji="0" lang="el-GR" altLang="el-GR" sz="2000" b="1" i="0"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βελτίωση και η επαύξηση </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της γνώσης για τον κόσμο</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en-US"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endPar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Σε κάθε επικοινωνία οι </a:t>
            </a:r>
            <a:r>
              <a:rPr kumimoji="0" lang="el-GR" altLang="el-GR" sz="2000" b="0"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αλληλεπιδρώντες</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ξεκινούν</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με </a:t>
            </a:r>
            <a:r>
              <a:rPr kumimoji="0" lang="el-GR" altLang="el-G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ένα σύνολο γνωστικών παραδοχών</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θα λέγαμε με </a:t>
            </a:r>
            <a:r>
              <a:rPr kumimoji="0" lang="el-GR" altLang="el-G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ένα σύνολο νοητικών σχημάτων</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των οποίων την </a:t>
            </a:r>
            <a:r>
              <a:rPr kumimoji="0" lang="el-GR" altLang="el-GR" sz="24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αναπαραστατική ακρίβεια</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θέλουν να ελέγξουν και να βελτιώσουν</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en-US"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endPar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Κατά συνέπεια κάθε </a:t>
            </a:r>
            <a:r>
              <a:rPr kumimoji="0" lang="el-GR" altLang="el-GR" sz="20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κειμενική</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πληροφορία είναι </a:t>
            </a:r>
            <a:r>
              <a:rPr kumimoji="0" lang="el-GR" altLang="el-GR" sz="2400" b="1"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συναφής</a:t>
            </a:r>
            <a:r>
              <a:rPr kumimoji="0" lang="el-GR" altLang="el-GR" sz="24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και </a:t>
            </a:r>
            <a:r>
              <a:rPr kumimoji="0" lang="el-GR" altLang="el-GR" sz="2400" b="1" i="1"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συνεκτική</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για έναν αποδέκτη όταν έχει κάποια </a:t>
            </a:r>
            <a:r>
              <a:rPr kumimoji="0" lang="el-GR" altLang="el-GR" sz="2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επίπτωση</a:t>
            </a:r>
            <a:r>
              <a:rPr kumimoji="0" lang="el-GR" altLang="el-GR" sz="24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στις γνωστικές του παραδοχές, στα νοητικά του σχήματα· </a:t>
            </a:r>
            <a:r>
              <a:rPr kumimoji="0" lang="el-GR" altLang="el-GR" sz="2000" b="0" i="0"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όταν δηλαδή του επιτρέπει να </a:t>
            </a:r>
            <a:r>
              <a:rPr kumimoji="0" lang="el-GR" altLang="el-GR" sz="2000" b="1"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τροποποιήσει τα σχήματά του</a:t>
            </a:r>
            <a:r>
              <a:rPr kumimoji="0" lang="el-GR" altLang="el-GR" sz="2000" b="0" i="0" u="none" strike="noStrike" kern="1200" cap="none" spc="0" normalizeH="0" baseline="0" noProof="0" dirty="0">
                <a:ln>
                  <a:noFill/>
                </a:ln>
                <a:solidFill>
                  <a:schemeClr val="tx1"/>
                </a:solidFill>
                <a:effectLst/>
                <a:highlight>
                  <a:srgbClr val="FFFF00"/>
                </a:highlight>
                <a:uLnTx/>
                <a:uFillTx/>
                <a:latin typeface="Times New Roman" panose="02020603050405020304" pitchFamily="18" charset="0"/>
                <a:ea typeface="+mn-ea"/>
                <a:cs typeface="Times New Roman" panose="02020603050405020304" pitchFamily="18" charset="0"/>
              </a:rPr>
              <a:t>, αποκτώντας έτσι μια </a:t>
            </a:r>
            <a:r>
              <a:rPr kumimoji="0" lang="el-GR" altLang="el-GR" sz="2000" b="0" i="0" u="none" strike="noStrike" kern="1200" cap="none" spc="0" normalizeH="0" baseline="0" noProof="0" dirty="0">
                <a:ln>
                  <a:noFill/>
                </a:ln>
                <a:solidFill>
                  <a:srgbClr val="FF0000"/>
                </a:solidFill>
                <a:effectLst/>
                <a:highlight>
                  <a:srgbClr val="FFFF00"/>
                </a:highlight>
                <a:uLnTx/>
                <a:uFillTx/>
                <a:latin typeface="Times New Roman" panose="02020603050405020304" pitchFamily="18" charset="0"/>
                <a:ea typeface="+mn-ea"/>
                <a:cs typeface="Times New Roman" panose="02020603050405020304" pitchFamily="18" charset="0"/>
              </a:rPr>
              <a:t>πιο ακριβή αναπαράσταση του κόσμου</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Char char=""/>
              <a:defRPr/>
            </a:pPr>
            <a:endPar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 </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Το </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κείμενο </a:t>
            </a:r>
            <a:r>
              <a:rPr kumimoji="0" lang="el-GR" altLang="el-GR" sz="20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νοηματοδοτείται</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altLang="el-G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από τα νοητικά σχήματα</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και με τη σειρά του </a:t>
            </a:r>
            <a:r>
              <a:rPr kumimoji="0" lang="el-GR" altLang="el-GR" sz="2000" b="1" i="0" u="none" strike="noStrike" kern="1200" cap="none" spc="0" normalizeH="0" baseline="0" noProof="0" dirty="0" err="1">
                <a:ln>
                  <a:noFill/>
                </a:ln>
                <a:solidFill>
                  <a:schemeClr val="tx1"/>
                </a:solidFill>
                <a:effectLst/>
                <a:uLnTx/>
                <a:uFillTx/>
                <a:latin typeface="Times New Roman" panose="02020603050405020304" pitchFamily="18" charset="0"/>
                <a:ea typeface="+mn-ea"/>
                <a:cs typeface="Times New Roman" panose="02020603050405020304" pitchFamily="18" charset="0"/>
              </a:rPr>
              <a:t>επανα-νοηματοδοτεί</a:t>
            </a:r>
            <a:r>
              <a:rPr kumimoji="0" lang="el-GR" altLang="el-GR"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 </a:t>
            </a:r>
            <a:r>
              <a:rPr kumimoji="0" lang="el-GR" altLang="el-G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τα νοητικά σχήματα</a:t>
            </a:r>
            <a:r>
              <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el-GR" altLang="el-GR" sz="2000" b="0"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438150" marR="0" lvl="0" indent="-319405" algn="l" defTabSz="914400" rtl="0" eaLnBrk="0" fontAlgn="base" latinLnBrk="0" hangingPunct="0">
              <a:lnSpc>
                <a:spcPct val="100000"/>
              </a:lnSpc>
              <a:spcBef>
                <a:spcPct val="0"/>
              </a:spcBef>
              <a:spcAft>
                <a:spcPct val="0"/>
              </a:spcAft>
              <a:buClr>
                <a:schemeClr val="accent1"/>
              </a:buClr>
              <a:buSzPct val="80000"/>
              <a:buFont typeface="Wingdings 2" panose="05020102010507070707" pitchFamily="18" charset="2"/>
              <a:buNone/>
              <a:defRPr/>
            </a:pPr>
            <a:endParaRPr kumimoji="0" lang="el-GR" altLang="el-G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8892480"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Συνεκτικότητα και η Θεωρία της Συνάφειας: </a:t>
            </a:r>
            <a:b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Παραδείγματα</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48131" name="2 - Θέση περιεχομένου"/>
          <p:cNvSpPr>
            <a:spLocks noGrp="1"/>
          </p:cNvSpPr>
          <p:nvPr>
            <p:ph idx="1" hasCustomPrompt="1"/>
          </p:nvPr>
        </p:nvSpPr>
        <p:spPr>
          <a:xfrm>
            <a:off x="0" y="1484313"/>
            <a:ext cx="9144000" cy="5373687"/>
          </a:xfrm>
        </p:spPr>
        <p:txBody>
          <a:bodyPr vert="horz" wrap="square" lIns="54864" tIns="91440" rIns="91440" bIns="45720" anchor="t" anchorCtr="0"/>
          <a:lstStyle/>
          <a:p>
            <a:r>
              <a:rPr lang="el-GR" altLang="el-GR" sz="2400" dirty="0">
                <a:latin typeface="Times New Roman" panose="02020603050405020304" pitchFamily="18" charset="0"/>
                <a:cs typeface="Times New Roman" panose="02020603050405020304" pitchFamily="18" charset="0"/>
              </a:rPr>
              <a:t>Κατά την </a:t>
            </a:r>
            <a:r>
              <a:rPr lang="el-GR" altLang="el-GR" sz="2400" b="1" dirty="0">
                <a:latin typeface="Times New Roman" panose="02020603050405020304" pitchFamily="18" charset="0"/>
                <a:cs typeface="Times New Roman" panose="02020603050405020304" pitchFamily="18" charset="0"/>
              </a:rPr>
              <a:t>πρόσληψη ενός κειμένου</a:t>
            </a:r>
            <a:r>
              <a:rPr lang="el-GR" altLang="el-GR" sz="2400" dirty="0">
                <a:latin typeface="Times New Roman" panose="02020603050405020304" pitchFamily="18" charset="0"/>
                <a:cs typeface="Times New Roman" panose="02020603050405020304" pitchFamily="18" charset="0"/>
              </a:rPr>
              <a:t>:</a:t>
            </a:r>
            <a:endParaRPr lang="el-GR" altLang="el-GR" sz="2400" dirty="0">
              <a:latin typeface="Times New Roman" panose="02020603050405020304" pitchFamily="18" charset="0"/>
              <a:cs typeface="Times New Roman" panose="02020603050405020304" pitchFamily="18" charset="0"/>
            </a:endParaRPr>
          </a:p>
          <a:p>
            <a:pPr lvl="1"/>
            <a:r>
              <a:rPr lang="el-GR" altLang="el-GR" sz="2400" dirty="0">
                <a:latin typeface="Times New Roman" panose="02020603050405020304" pitchFamily="18" charset="0"/>
                <a:cs typeface="Times New Roman" panose="02020603050405020304" pitchFamily="18" charset="0"/>
              </a:rPr>
              <a:t>Προσδιορίζονται οι </a:t>
            </a:r>
            <a:r>
              <a:rPr lang="el-GR" altLang="el-GR" sz="2400" i="1" dirty="0">
                <a:latin typeface="Times New Roman" panose="02020603050405020304" pitchFamily="18" charset="0"/>
                <a:cs typeface="Times New Roman" panose="02020603050405020304" pitchFamily="18" charset="0"/>
              </a:rPr>
              <a:t>μεταβλητές</a:t>
            </a:r>
            <a:r>
              <a:rPr lang="el-GR" altLang="el-GR" sz="2400" dirty="0">
                <a:latin typeface="Times New Roman" panose="02020603050405020304" pitchFamily="18" charset="0"/>
                <a:cs typeface="Times New Roman" panose="02020603050405020304" pitchFamily="18" charset="0"/>
              </a:rPr>
              <a:t> ενός νοητικού σχήματος (π.χ. ο αριθμός, ο χρόνος των τερμάτων, η συναισθηματική αντίδραση των παικτών κτλ.), </a:t>
            </a:r>
            <a:endParaRPr lang="el-GR" altLang="el-GR" sz="2400" dirty="0">
              <a:latin typeface="Times New Roman" panose="02020603050405020304" pitchFamily="18" charset="0"/>
              <a:cs typeface="Times New Roman" panose="02020603050405020304" pitchFamily="18" charset="0"/>
            </a:endParaRPr>
          </a:p>
          <a:p>
            <a:pPr lvl="1"/>
            <a:r>
              <a:rPr lang="el-GR" altLang="el-GR" sz="2400" dirty="0">
                <a:latin typeface="Times New Roman" panose="02020603050405020304" pitchFamily="18" charset="0"/>
                <a:cs typeface="Times New Roman" panose="02020603050405020304" pitchFamily="18" charset="0"/>
              </a:rPr>
              <a:t>Ενδυναμώνεται μια ήδη υπάρχουσα παραδοχή</a:t>
            </a:r>
            <a:endParaRPr lang="el-GR" altLang="el-GR" sz="2400" dirty="0">
              <a:latin typeface="Times New Roman" panose="02020603050405020304" pitchFamily="18" charset="0"/>
              <a:cs typeface="Times New Roman" panose="02020603050405020304" pitchFamily="18" charset="0"/>
            </a:endParaRPr>
          </a:p>
          <a:p>
            <a:pPr lvl="1"/>
            <a:r>
              <a:rPr lang="el-GR" altLang="el-GR" sz="2400" dirty="0">
                <a:latin typeface="Times New Roman" panose="02020603050405020304" pitchFamily="18" charset="0"/>
                <a:cs typeface="Times New Roman" panose="02020603050405020304" pitchFamily="18" charset="0"/>
              </a:rPr>
              <a:t>Απορρίπτεται μια ήδη υπάρχουσα παραδοχή</a:t>
            </a:r>
            <a:endParaRPr lang="el-GR" altLang="el-GR" sz="2400" dirty="0">
              <a:latin typeface="Times New Roman" panose="02020603050405020304" pitchFamily="18" charset="0"/>
              <a:cs typeface="Times New Roman" panose="02020603050405020304" pitchFamily="18" charset="0"/>
            </a:endParaRPr>
          </a:p>
          <a:p>
            <a:pPr lvl="1"/>
            <a:r>
              <a:rPr lang="el-GR" altLang="el-GR" sz="2400" dirty="0">
                <a:latin typeface="Times New Roman" panose="02020603050405020304" pitchFamily="18" charset="0"/>
                <a:cs typeface="Times New Roman" panose="02020603050405020304" pitchFamily="18" charset="0"/>
              </a:rPr>
              <a:t>Εξάγονται νέα συμπεράσματα</a:t>
            </a:r>
            <a:endParaRPr lang="en-US" altLang="el-GR" sz="2400" dirty="0">
              <a:latin typeface="Times New Roman" panose="02020603050405020304" pitchFamily="18" charset="0"/>
              <a:cs typeface="Times New Roman" panose="02020603050405020304" pitchFamily="18" charset="0"/>
            </a:endParaRPr>
          </a:p>
          <a:p>
            <a:pPr>
              <a:buNone/>
            </a:pPr>
            <a:endParaRPr lang="el-GR" altLang="el-GR" sz="2400" dirty="0">
              <a:latin typeface="Times New Roman" panose="02020603050405020304" pitchFamily="18" charset="0"/>
              <a:cs typeface="Times New Roman" panose="02020603050405020304" pitchFamily="18" charset="0"/>
            </a:endParaRPr>
          </a:p>
          <a:p>
            <a:pPr>
              <a:buNone/>
            </a:pPr>
            <a:r>
              <a:rPr lang="el-GR" altLang="el-GR" sz="2400" b="1" dirty="0">
                <a:latin typeface="Times New Roman" panose="02020603050405020304" pitchFamily="18" charset="0"/>
                <a:cs typeface="Times New Roman" panose="02020603050405020304" pitchFamily="18" charset="0"/>
              </a:rPr>
              <a:t>Ενδυνάμωση παραδοχής</a:t>
            </a:r>
            <a:endParaRPr lang="el-GR" altLang="el-GR" sz="2400" b="1" dirty="0">
              <a:latin typeface="Times New Roman" panose="02020603050405020304" pitchFamily="18" charset="0"/>
              <a:cs typeface="Times New Roman" panose="02020603050405020304" pitchFamily="18" charset="0"/>
            </a:endParaRPr>
          </a:p>
          <a:p>
            <a:r>
              <a:rPr lang="el-GR" altLang="el-GR" sz="2400" dirty="0">
                <a:latin typeface="Times New Roman" panose="02020603050405020304" pitchFamily="18" charset="0"/>
                <a:cs typeface="Times New Roman" panose="02020603050405020304" pitchFamily="18" charset="0"/>
              </a:rPr>
              <a:t>Αν έχω τη γνωστική παραδοχή ότι </a:t>
            </a:r>
            <a:r>
              <a:rPr lang="el-GR" altLang="el-GR" sz="2400" dirty="0">
                <a:solidFill>
                  <a:srgbClr val="FF0000"/>
                </a:solidFill>
                <a:latin typeface="Times New Roman" panose="02020603050405020304" pitchFamily="18" charset="0"/>
                <a:cs typeface="Times New Roman" panose="02020603050405020304" pitchFamily="18" charset="0"/>
              </a:rPr>
              <a:t>«υπάρχει ακρίβεια στην αγορά» </a:t>
            </a:r>
            <a:r>
              <a:rPr lang="el-GR" altLang="el-GR" sz="2400" dirty="0">
                <a:latin typeface="Times New Roman" panose="02020603050405020304" pitchFamily="18" charset="0"/>
                <a:cs typeface="Times New Roman" panose="02020603050405020304" pitchFamily="18" charset="0"/>
              </a:rPr>
              <a:t>και ένα κείμενο με </a:t>
            </a:r>
            <a:r>
              <a:rPr lang="el-GR" altLang="el-GR" sz="2400" b="1" dirty="0">
                <a:latin typeface="Times New Roman" panose="02020603050405020304" pitchFamily="18" charset="0"/>
                <a:cs typeface="Times New Roman" panose="02020603050405020304" pitchFamily="18" charset="0"/>
              </a:rPr>
              <a:t>πληροφορήσει επιπροσθέτως </a:t>
            </a:r>
            <a:r>
              <a:rPr lang="el-GR" altLang="el-GR" sz="2400" dirty="0">
                <a:latin typeface="Times New Roman" panose="02020603050405020304" pitchFamily="18" charset="0"/>
                <a:cs typeface="Times New Roman" panose="02020603050405020304" pitchFamily="18" charset="0"/>
              </a:rPr>
              <a:t>για την ύπαρξη ακρίβειας (π.χ. </a:t>
            </a:r>
            <a:r>
              <a:rPr lang="el-GR" altLang="el-GR" sz="2400" i="1" dirty="0">
                <a:solidFill>
                  <a:srgbClr val="FF0000"/>
                </a:solidFill>
                <a:latin typeface="Times New Roman" panose="02020603050405020304" pitchFamily="18" charset="0"/>
                <a:cs typeface="Times New Roman" panose="02020603050405020304" pitchFamily="18" charset="0"/>
              </a:rPr>
              <a:t>οι τιμές αυξήθηκαν πολύ</a:t>
            </a:r>
            <a:r>
              <a:rPr lang="el-GR" altLang="el-GR" sz="2400" dirty="0">
                <a:latin typeface="Times New Roman" panose="02020603050405020304" pitchFamily="18" charset="0"/>
                <a:cs typeface="Times New Roman" panose="02020603050405020304" pitchFamily="18" charset="0"/>
              </a:rPr>
              <a:t>), τότε η παραδοχή μου ενισχύεται.</a:t>
            </a:r>
            <a:endParaRPr lang="el-GR" altLang="el-GR" sz="2400" dirty="0">
              <a:latin typeface="Times New Roman" panose="02020603050405020304" pitchFamily="18" charset="0"/>
              <a:cs typeface="Times New Roman" panose="02020603050405020304" pitchFamily="18" charset="0"/>
            </a:endParaRPr>
          </a:p>
          <a:p>
            <a:pPr>
              <a:buNone/>
            </a:pPr>
            <a:endParaRPr lang="el-GR" alt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0" y="0"/>
            <a:ext cx="8964488"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Συνεκτικότητα και η Θεωρία της Συνάφειας: </a:t>
            </a:r>
            <a:b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Παραδείγματα</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12875"/>
            <a:ext cx="9144000" cy="5445125"/>
          </a:xfrm>
        </p:spPr>
        <p:txBody>
          <a:bodyPr vert="horz" wrap="square" lIns="54864" tIns="91440" rIns="91440" bIns="45720" numCol="1" rtlCol="0" anchor="t" anchorCtr="0" compatLnSpc="1"/>
          <a:lstStyle/>
          <a:p>
            <a:pPr>
              <a:lnSpc>
                <a:spcPct val="90000"/>
              </a:lnSpc>
              <a:buNone/>
            </a:pPr>
            <a:r>
              <a:rPr sz="2400" b="1" dirty="0">
                <a:latin typeface="Times New Roman" panose="02020603050405020304" pitchFamily="18" charset="0"/>
                <a:cs typeface="Times New Roman" panose="02020603050405020304" pitchFamily="18" charset="0"/>
              </a:rPr>
              <a:t>Απόρριψη παραδοχής </a:t>
            </a:r>
            <a:endParaRPr sz="2400" b="1" dirty="0">
              <a:latin typeface="Times New Roman" panose="02020603050405020304" pitchFamily="18" charset="0"/>
              <a:cs typeface="Times New Roman" panose="02020603050405020304" pitchFamily="18" charset="0"/>
            </a:endParaRPr>
          </a:p>
          <a:p>
            <a:pPr>
              <a:lnSpc>
                <a:spcPct val="90000"/>
              </a:lnSpc>
            </a:pPr>
            <a:r>
              <a:rPr sz="2400" dirty="0">
                <a:latin typeface="Times New Roman" panose="02020603050405020304" pitchFamily="18" charset="0"/>
                <a:cs typeface="Times New Roman" panose="02020603050405020304" pitchFamily="18" charset="0"/>
              </a:rPr>
              <a:t>Αν έχω τη γνωστική παραδοχή ότι </a:t>
            </a:r>
            <a:r>
              <a:rPr sz="2400" dirty="0">
                <a:solidFill>
                  <a:srgbClr val="FF0000"/>
                </a:solidFill>
                <a:latin typeface="Times New Roman" panose="02020603050405020304" pitchFamily="18" charset="0"/>
                <a:cs typeface="Times New Roman" panose="02020603050405020304" pitchFamily="18" charset="0"/>
              </a:rPr>
              <a:t>«υπάρχει ακρίβεια στην αγορά» </a:t>
            </a:r>
            <a:r>
              <a:rPr sz="2400" dirty="0">
                <a:latin typeface="Times New Roman" panose="02020603050405020304" pitchFamily="18" charset="0"/>
                <a:cs typeface="Times New Roman" panose="02020603050405020304" pitchFamily="18" charset="0"/>
              </a:rPr>
              <a:t>και ένα κείμενο </a:t>
            </a:r>
            <a:r>
              <a:rPr sz="2400" b="1" dirty="0">
                <a:latin typeface="Times New Roman" panose="02020603050405020304" pitchFamily="18" charset="0"/>
                <a:cs typeface="Times New Roman" panose="02020603050405020304" pitchFamily="18" charset="0"/>
              </a:rPr>
              <a:t>με πληροφορήσει τεκμηριωμένα για τη μείωση της ακρίβειας </a:t>
            </a:r>
            <a:r>
              <a:rPr sz="2400" dirty="0">
                <a:latin typeface="Times New Roman" panose="02020603050405020304" pitchFamily="18" charset="0"/>
                <a:cs typeface="Times New Roman" panose="02020603050405020304" pitchFamily="18" charset="0"/>
              </a:rPr>
              <a:t>(π.χ. </a:t>
            </a:r>
            <a:r>
              <a:rPr sz="2400" i="1" dirty="0">
                <a:solidFill>
                  <a:srgbClr val="FF0000"/>
                </a:solidFill>
                <a:latin typeface="Times New Roman" panose="02020603050405020304" pitchFamily="18" charset="0"/>
                <a:cs typeface="Times New Roman" panose="02020603050405020304" pitchFamily="18" charset="0"/>
              </a:rPr>
              <a:t>οι τιμές μειώθηκαν πολύ</a:t>
            </a:r>
            <a:r>
              <a:rPr lang="el-GR" sz="2400" i="1" dirty="0">
                <a:solidFill>
                  <a:srgbClr val="FF0000"/>
                </a:solidFill>
                <a:latin typeface="Times New Roman" panose="02020603050405020304" pitchFamily="18" charset="0"/>
                <a:cs typeface="Times New Roman" panose="02020603050405020304" pitchFamily="18" charset="0"/>
              </a:rPr>
              <a:t>, μετά την παρέμβαση του υπουργού</a:t>
            </a:r>
            <a:r>
              <a:rPr sz="2400" dirty="0">
                <a:latin typeface="Times New Roman" panose="02020603050405020304" pitchFamily="18" charset="0"/>
                <a:cs typeface="Times New Roman" panose="02020603050405020304" pitchFamily="18" charset="0"/>
              </a:rPr>
              <a:t>), η παραδοχή μου μετριάζεται ή/και απαλείφεται.</a:t>
            </a:r>
            <a:endParaRPr lang="en-US" altLang="x-none" sz="2400" dirty="0">
              <a:latin typeface="Times New Roman" panose="02020603050405020304" pitchFamily="18" charset="0"/>
              <a:cs typeface="Times New Roman" panose="02020603050405020304" pitchFamily="18" charset="0"/>
            </a:endParaRPr>
          </a:p>
          <a:p>
            <a:pPr>
              <a:lnSpc>
                <a:spcPct val="90000"/>
              </a:lnSpc>
              <a:buNone/>
            </a:pPr>
            <a:endParaRPr sz="2400" dirty="0">
              <a:latin typeface="Times New Roman" panose="02020603050405020304" pitchFamily="18" charset="0"/>
              <a:cs typeface="Times New Roman" panose="02020603050405020304" pitchFamily="18" charset="0"/>
            </a:endParaRPr>
          </a:p>
          <a:p>
            <a:pPr>
              <a:lnSpc>
                <a:spcPct val="90000"/>
              </a:lnSpc>
              <a:buNone/>
            </a:pPr>
            <a:r>
              <a:rPr sz="2400" b="1" dirty="0">
                <a:latin typeface="Times New Roman" panose="02020603050405020304" pitchFamily="18" charset="0"/>
                <a:cs typeface="Times New Roman" panose="02020603050405020304" pitchFamily="18" charset="0"/>
              </a:rPr>
              <a:t>Εξαγωγή συμπεράσματος</a:t>
            </a:r>
            <a:endParaRPr sz="2400" b="1" dirty="0">
              <a:latin typeface="Times New Roman" panose="02020603050405020304" pitchFamily="18" charset="0"/>
              <a:cs typeface="Times New Roman" panose="02020603050405020304" pitchFamily="18" charset="0"/>
            </a:endParaRPr>
          </a:p>
          <a:p>
            <a:pPr>
              <a:lnSpc>
                <a:spcPct val="90000"/>
              </a:lnSpc>
            </a:pPr>
            <a:r>
              <a:rPr sz="2400" dirty="0">
                <a:latin typeface="Times New Roman" panose="02020603050405020304" pitchFamily="18" charset="0"/>
                <a:cs typeface="Times New Roman" panose="02020603050405020304" pitchFamily="18" charset="0"/>
              </a:rPr>
              <a:t>Αν έχω τη γνωστική παραδοχή ότι </a:t>
            </a:r>
            <a:r>
              <a:rPr sz="2400" dirty="0">
                <a:solidFill>
                  <a:srgbClr val="FF0000"/>
                </a:solidFill>
                <a:latin typeface="Times New Roman" panose="02020603050405020304" pitchFamily="18" charset="0"/>
                <a:cs typeface="Times New Roman" panose="02020603050405020304" pitchFamily="18" charset="0"/>
              </a:rPr>
              <a:t>«Αν υπάρχει ακρίβεια στην αγορά, τότε δεν υπάρχει ευημερία»</a:t>
            </a:r>
            <a:r>
              <a:rPr sz="2400" dirty="0">
                <a:latin typeface="Times New Roman" panose="02020603050405020304" pitchFamily="18" charset="0"/>
                <a:cs typeface="Times New Roman" panose="02020603050405020304" pitchFamily="18" charset="0"/>
              </a:rPr>
              <a:t> και ένα κείμενο με πληροφορήσει ότι</a:t>
            </a:r>
            <a:endParaRPr sz="2400" dirty="0">
              <a:latin typeface="Times New Roman" panose="02020603050405020304" pitchFamily="18" charset="0"/>
              <a:cs typeface="Times New Roman" panose="02020603050405020304" pitchFamily="18" charset="0"/>
            </a:endParaRPr>
          </a:p>
          <a:p>
            <a:pPr>
              <a:lnSpc>
                <a:spcPct val="90000"/>
              </a:lnSpc>
              <a:buNone/>
            </a:pPr>
            <a:r>
              <a:rPr sz="2400" dirty="0">
                <a:solidFill>
                  <a:srgbClr val="FF0000"/>
                </a:solidFill>
                <a:latin typeface="Times New Roman" panose="02020603050405020304" pitchFamily="18" charset="0"/>
                <a:cs typeface="Times New Roman" panose="02020603050405020304" pitchFamily="18" charset="0"/>
              </a:rPr>
              <a:t>	«υπάρχει ακρίβεια στην αγορά»</a:t>
            </a:r>
            <a:r>
              <a:rPr sz="2400" dirty="0">
                <a:latin typeface="Times New Roman" panose="02020603050405020304" pitchFamily="18" charset="0"/>
                <a:cs typeface="Times New Roman" panose="02020603050405020304" pitchFamily="18" charset="0"/>
              </a:rPr>
              <a:t>,</a:t>
            </a:r>
            <a:r>
              <a:rPr sz="2400" dirty="0">
                <a:solidFill>
                  <a:srgbClr val="FF0000"/>
                </a:solidFill>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τότε οδηγούμαι στο συμπέρασμα ότι </a:t>
            </a:r>
            <a:r>
              <a:rPr sz="2400" b="1" dirty="0">
                <a:solidFill>
                  <a:srgbClr val="FF0000"/>
                </a:solidFill>
                <a:latin typeface="Times New Roman" panose="02020603050405020304" pitchFamily="18" charset="0"/>
                <a:cs typeface="Times New Roman" panose="02020603050405020304" pitchFamily="18" charset="0"/>
              </a:rPr>
              <a:t>«δεν υπάρχει ευημερία»</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a:lnSpc>
                <a:spcPct val="90000"/>
              </a:lnSpc>
              <a:buNone/>
            </a:pPr>
            <a:r>
              <a:rPr sz="2400" dirty="0">
                <a:latin typeface="Times New Roman" panose="02020603050405020304" pitchFamily="18" charset="0"/>
                <a:cs typeface="Times New Roman" panose="02020603050405020304" pitchFamily="18" charset="0"/>
              </a:rPr>
              <a:t> </a:t>
            </a:r>
            <a:endParaRPr sz="2400" dirty="0">
              <a:latin typeface="Times New Roman" panose="02020603050405020304" pitchFamily="18" charset="0"/>
              <a:cs typeface="Times New Roman" panose="02020603050405020304" pitchFamily="18" charset="0"/>
            </a:endParaRPr>
          </a:p>
          <a:p>
            <a:pPr>
              <a:lnSpc>
                <a:spcPct val="90000"/>
              </a:lnSpc>
              <a:buNone/>
            </a:pPr>
            <a:r>
              <a:rPr sz="2400" dirty="0">
                <a:latin typeface="Times New Roman" panose="02020603050405020304" pitchFamily="18" charset="0"/>
                <a:cs typeface="Times New Roman" panose="02020603050405020304" pitchFamily="18" charset="0"/>
                <a:sym typeface="Wingdings" panose="05000000000000000000" pitchFamily="2" charset="2"/>
              </a:rPr>
              <a:t> </a:t>
            </a:r>
            <a:r>
              <a:rPr sz="2400" dirty="0">
                <a:latin typeface="Times New Roman" panose="02020603050405020304" pitchFamily="18" charset="0"/>
                <a:cs typeface="Times New Roman" panose="02020603050405020304" pitchFamily="18" charset="0"/>
              </a:rPr>
              <a:t>Γενικότερα, στο πλαίσιο της θεωρίας των </a:t>
            </a:r>
            <a:r>
              <a:rPr lang="en-US" altLang="x-none" sz="2400" dirty="0">
                <a:latin typeface="Times New Roman" panose="02020603050405020304" pitchFamily="18" charset="0"/>
                <a:cs typeface="Times New Roman" panose="02020603050405020304" pitchFamily="18" charset="0"/>
              </a:rPr>
              <a:t>Sperber</a:t>
            </a:r>
            <a:r>
              <a:rPr sz="2400" dirty="0">
                <a:latin typeface="Times New Roman" panose="02020603050405020304" pitchFamily="18" charset="0"/>
                <a:cs typeface="Times New Roman" panose="02020603050405020304" pitchFamily="18" charset="0"/>
              </a:rPr>
              <a:t> και </a:t>
            </a:r>
            <a:r>
              <a:rPr lang="en-US" altLang="x-none" sz="2400" dirty="0">
                <a:latin typeface="Times New Roman" panose="02020603050405020304" pitchFamily="18" charset="0"/>
                <a:cs typeface="Times New Roman" panose="02020603050405020304" pitchFamily="18" charset="0"/>
              </a:rPr>
              <a:t>Wilson</a:t>
            </a:r>
            <a:r>
              <a:rPr sz="2400" dirty="0">
                <a:latin typeface="Times New Roman" panose="02020603050405020304" pitchFamily="18" charset="0"/>
                <a:cs typeface="Times New Roman" panose="02020603050405020304" pitchFamily="18" charset="0"/>
              </a:rPr>
              <a:t> </a:t>
            </a:r>
            <a:r>
              <a:rPr sz="2400" b="1" dirty="0">
                <a:latin typeface="Times New Roman" panose="02020603050405020304" pitchFamily="18" charset="0"/>
                <a:cs typeface="Times New Roman" panose="02020603050405020304" pitchFamily="18" charset="0"/>
              </a:rPr>
              <a:t>ένα συναφές κείμενο</a:t>
            </a:r>
            <a:r>
              <a:rPr sz="2400" dirty="0">
                <a:latin typeface="Times New Roman" panose="02020603050405020304" pitchFamily="18" charset="0"/>
                <a:cs typeface="Times New Roman" panose="02020603050405020304" pitchFamily="18" charset="0"/>
              </a:rPr>
              <a:t> είναι αυτό που </a:t>
            </a:r>
            <a:r>
              <a:rPr sz="2400" dirty="0">
                <a:solidFill>
                  <a:srgbClr val="FF0000"/>
                </a:solidFill>
                <a:latin typeface="Times New Roman" panose="02020603050405020304" pitchFamily="18" charset="0"/>
                <a:cs typeface="Times New Roman" panose="02020603050405020304" pitchFamily="18" charset="0"/>
              </a:rPr>
              <a:t> μεταβάλλει τις νοητικές παραδοχές του αποδέκτη, ενώ ταυτόχρονα νοηματοδοτείται το ίδιο</a:t>
            </a:r>
            <a:r>
              <a:rPr sz="2400" dirty="0">
                <a:latin typeface="Times New Roman" panose="02020603050405020304" pitchFamily="18" charset="0"/>
                <a:cs typeface="Times New Roman" panose="02020603050405020304" pitchFamily="18" charset="0"/>
              </a:rPr>
              <a:t>. Το κείμενο αυτό παρουσιάζει </a:t>
            </a:r>
            <a:r>
              <a:rPr sz="2400" b="1" i="1" dirty="0">
                <a:solidFill>
                  <a:srgbClr val="FF0000"/>
                </a:solidFill>
                <a:latin typeface="Times New Roman" panose="02020603050405020304" pitchFamily="18" charset="0"/>
                <a:cs typeface="Times New Roman" panose="02020603050405020304" pitchFamily="18" charset="0"/>
              </a:rPr>
              <a:t>σχέσεις συνεκτικότητας</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a:lnSpc>
                <a:spcPct val="90000"/>
              </a:lnSpc>
            </a:pPr>
            <a:endParaRPr sz="2000" dirty="0">
              <a:latin typeface="Times New Roman" panose="02020603050405020304" pitchFamily="18" charset="0"/>
              <a:cs typeface="Times New Roman" panose="02020603050405020304" pitchFamily="18" charset="0"/>
            </a:endParaRPr>
          </a:p>
          <a:p>
            <a:pPr>
              <a:lnSpc>
                <a:spcPct val="90000"/>
              </a:lnSpc>
              <a:buNone/>
            </a:pPr>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55576" y="1268760"/>
            <a:ext cx="8013192" cy="772680"/>
          </a:xfrm>
          <a:noFill/>
          <a:ln>
            <a:noFill/>
          </a:ln>
          <a:effectLst/>
          <a:sp3d prstMaterial="plastic"/>
        </p:spPr>
        <p:txBody>
          <a:bodyPr vert="horz" lIns="91440" tIns="0" rIns="91440" bIns="0" rtlCol="0" anchor="b">
            <a:normAutofit/>
            <a:scene3d>
              <a:camera prst="orthographicFront"/>
              <a:lightRig rig="threePt" dir="t">
                <a:rot lat="0" lon="0" rev="4800000"/>
              </a:lightRig>
            </a:scene3d>
            <a:sp3d prstMaterial="matte">
              <a:bevelT w="50800" h="1016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l-GR" sz="28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Σας ευχαριστώ για την προσοχή σας!</a:t>
            </a:r>
            <a:endParaRPr kumimoji="0" lang="el-GR" sz="28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Συνοπτικό διάγραμμα </a:t>
            </a:r>
            <a:r>
              <a:rPr kumimoji="0" lang="el-GR" sz="32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συνοχικών</a:t>
            </a: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μηχανισμών</a:t>
            </a:r>
            <a:endParaRPr kumimoji="0" lang="el-GR" sz="32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graphicFrame>
        <p:nvGraphicFramePr>
          <p:cNvPr id="19459" name="Content Placeholder 19458"/>
          <p:cNvGraphicFramePr>
            <a:graphicFrameLocks noGrp="1"/>
          </p:cNvGraphicFramePr>
          <p:nvPr>
            <p:ph idx="1" hasCustomPrompt="1"/>
          </p:nvPr>
        </p:nvGraphicFramePr>
        <p:xfrm>
          <a:off x="0" y="1557338"/>
          <a:ext cx="9144000" cy="5330825"/>
        </p:xfrm>
        <a:graphic>
          <a:graphicData uri="http://schemas.openxmlformats.org/drawingml/2006/table">
            <a:tbl>
              <a:tblPr/>
              <a:tblGrid>
                <a:gridCol w="2286000"/>
                <a:gridCol w="2284413"/>
                <a:gridCol w="2287587"/>
                <a:gridCol w="2286000"/>
              </a:tblGrid>
              <a:tr h="942975">
                <a:tc grid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b="1" dirty="0">
                          <a:solidFill>
                            <a:srgbClr val="FFFFFF"/>
                          </a:solidFill>
                          <a:latin typeface="Times New Roman" panose="02020603050405020304" pitchFamily="18" charset="0"/>
                          <a:cs typeface="Times New Roman" panose="02020603050405020304" pitchFamily="18" charset="0"/>
                        </a:rPr>
                        <a:t>Σχέσεις που συνάπτονται από (κάποιο ή κάποια) μεμονωμένα στοιχεία</a:t>
                      </a:r>
                      <a:endParaRPr lang="en-US" b="1"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03594B"/>
                    </a:solidFill>
                  </a:tcPr>
                </a:tc>
                <a:tc hMerge="1">
                  <a:tcPr>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tcPr>
                </a:tc>
                <a:tc grid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b="1" dirty="0">
                          <a:solidFill>
                            <a:srgbClr val="FFFFFF"/>
                          </a:solidFill>
                          <a:latin typeface="Times New Roman" panose="02020603050405020304" pitchFamily="18" charset="0"/>
                          <a:cs typeface="Times New Roman" panose="02020603050405020304" pitchFamily="18" charset="0"/>
                        </a:rPr>
                        <a:t>Σχέσεις μεταξύ μηνυμάτων</a:t>
                      </a:r>
                      <a:endParaRPr lang="en-US" b="1"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03594B"/>
                    </a:solidFill>
                  </a:tcPr>
                </a:tc>
                <a:tc hMerge="1">
                  <a:tcPr>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tcPr>
                </a:tc>
              </a:tr>
              <a:tr h="94297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1600" b="1" dirty="0">
                          <a:solidFill>
                            <a:srgbClr val="000000"/>
                          </a:solidFill>
                          <a:latin typeface="Times New Roman" panose="02020603050405020304" pitchFamily="18" charset="0"/>
                          <a:cs typeface="Times New Roman" panose="02020603050405020304" pitchFamily="18" charset="0"/>
                        </a:rPr>
                        <a:t>Λεξικογραμματικά μέσα </a:t>
                      </a:r>
                      <a:endParaRPr lang="en-US" sz="16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AAE3F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1600" b="1" dirty="0">
                          <a:solidFill>
                            <a:srgbClr val="000000"/>
                          </a:solidFill>
                          <a:latin typeface="Times New Roman" panose="02020603050405020304" pitchFamily="18" charset="0"/>
                          <a:cs typeface="Times New Roman" panose="02020603050405020304" pitchFamily="18" charset="0"/>
                        </a:rPr>
                        <a:t>Σημασιολογικές σχέσεις</a:t>
                      </a:r>
                      <a:endParaRPr lang="en-US" sz="16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CB2CE"/>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1600" b="1" dirty="0">
                          <a:solidFill>
                            <a:srgbClr val="000000"/>
                          </a:solidFill>
                          <a:latin typeface="Times New Roman" panose="02020603050405020304" pitchFamily="18" charset="0"/>
                          <a:cs typeface="Times New Roman" panose="02020603050405020304" pitchFamily="18" charset="0"/>
                        </a:rPr>
                        <a:t>Λεξικογραμματικά</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b="1" dirty="0">
                          <a:solidFill>
                            <a:srgbClr val="000000"/>
                          </a:solidFill>
                          <a:latin typeface="Times New Roman" panose="02020603050405020304" pitchFamily="18" charset="0"/>
                          <a:cs typeface="Times New Roman" panose="02020603050405020304" pitchFamily="18" charset="0"/>
                        </a:rPr>
                        <a:t>μέσα</a:t>
                      </a:r>
                      <a:endParaRPr lang="en-US" sz="16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A3FA9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1600" b="1" dirty="0">
                          <a:solidFill>
                            <a:srgbClr val="000000"/>
                          </a:solidFill>
                          <a:latin typeface="Times New Roman" panose="02020603050405020304" pitchFamily="18" charset="0"/>
                          <a:cs typeface="Times New Roman" panose="02020603050405020304" pitchFamily="18" charset="0"/>
                        </a:rPr>
                        <a:t>Σημασιολογικές </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b="1" dirty="0">
                          <a:solidFill>
                            <a:srgbClr val="000000"/>
                          </a:solidFill>
                          <a:latin typeface="Times New Roman" panose="02020603050405020304" pitchFamily="18" charset="0"/>
                          <a:cs typeface="Times New Roman" panose="02020603050405020304" pitchFamily="18" charset="0"/>
                        </a:rPr>
                        <a:t>σχέσεις</a:t>
                      </a:r>
                      <a:endParaRPr lang="en-US" sz="16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5ABFF"/>
                    </a:solidFill>
                  </a:tcPr>
                </a:tc>
              </a:tr>
              <a:tr h="184785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1600" dirty="0">
                          <a:solidFill>
                            <a:srgbClr val="000000"/>
                          </a:solidFill>
                          <a:latin typeface="Times New Roman" panose="02020603050405020304" pitchFamily="18" charset="0"/>
                          <a:cs typeface="Times New Roman" panose="02020603050405020304" pitchFamily="18" charset="0"/>
                        </a:rPr>
                        <a:t>Υποκατάσταση</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 αντωνυμίες, επιρρήματα, εκφράσεις αντικατάστασης) </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Έλλειψη</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endParaRPr lang="en-US" sz="16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AAE3F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Ομοιοαναφορικότητα</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Ομοιοταξινόμηση</a:t>
                      </a:r>
                      <a:endParaRPr lang="en-US" sz="16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CB2CE"/>
                    </a:solidFill>
                  </a:tcPr>
                </a:tc>
                <a:tc rowSpan="2">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2000" dirty="0">
                          <a:solidFill>
                            <a:srgbClr val="000000"/>
                          </a:solidFill>
                          <a:latin typeface="Times New Roman" panose="02020603050405020304" pitchFamily="18" charset="0"/>
                          <a:cs typeface="Times New Roman" panose="02020603050405020304" pitchFamily="18" charset="0"/>
                        </a:rPr>
                        <a:t>Δείκτες σύζευξης</a:t>
                      </a:r>
                      <a:endParaRPr sz="20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000" dirty="0">
                          <a:solidFill>
                            <a:srgbClr val="000000"/>
                          </a:solidFill>
                          <a:latin typeface="Times New Roman" panose="02020603050405020304" pitchFamily="18" charset="0"/>
                          <a:cs typeface="Times New Roman" panose="02020603050405020304" pitchFamily="18" charset="0"/>
                        </a:rPr>
                        <a:t>(σύνδεσμοι,</a:t>
                      </a:r>
                      <a:endParaRPr sz="20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000" dirty="0">
                          <a:solidFill>
                            <a:srgbClr val="000000"/>
                          </a:solidFill>
                          <a:latin typeface="Times New Roman" panose="02020603050405020304" pitchFamily="18" charset="0"/>
                          <a:cs typeface="Times New Roman" panose="02020603050405020304" pitchFamily="18" charset="0"/>
                        </a:rPr>
                        <a:t>επιρρήματα,</a:t>
                      </a:r>
                      <a:endParaRPr sz="20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000" dirty="0">
                          <a:solidFill>
                            <a:srgbClr val="000000"/>
                          </a:solidFill>
                          <a:latin typeface="Times New Roman" panose="02020603050405020304" pitchFamily="18" charset="0"/>
                          <a:cs typeface="Times New Roman" panose="02020603050405020304" pitchFamily="18" charset="0"/>
                        </a:rPr>
                        <a:t>φράσεις)</a:t>
                      </a:r>
                      <a:endParaRPr lang="en-US" sz="20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A3FA9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1600" dirty="0">
                          <a:solidFill>
                            <a:srgbClr val="000000"/>
                          </a:solidFill>
                          <a:latin typeface="Times New Roman" panose="02020603050405020304" pitchFamily="18" charset="0"/>
                          <a:cs typeface="Times New Roman" panose="02020603050405020304" pitchFamily="18" charset="0"/>
                        </a:rPr>
                        <a:t>Προσθετική</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Αντιθετική</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Αιτιακή</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Συμπερασματική</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Χρονική</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Ανακλαστική</a:t>
                      </a:r>
                      <a:endParaRPr lang="en-US" sz="16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5ABFF"/>
                    </a:solidFill>
                  </a:tcPr>
                </a:tc>
              </a:tr>
              <a:tr h="15970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Εκφράσεις συνωνυμίας, </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αντίθεσης,</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υπω/υπερωνυμίας,</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μερωνυμίας.</a:t>
                      </a: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endParaRPr sz="16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1600" dirty="0">
                          <a:solidFill>
                            <a:srgbClr val="000000"/>
                          </a:solidFill>
                          <a:latin typeface="Times New Roman" panose="02020603050405020304" pitchFamily="18" charset="0"/>
                          <a:cs typeface="Times New Roman" panose="02020603050405020304" pitchFamily="18" charset="0"/>
                        </a:rPr>
                        <a:t>Επανάληψη.</a:t>
                      </a:r>
                      <a:endParaRPr lang="en-US" sz="16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AAE3FC"/>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defTabSz="914400" eaLnBrk="1" hangingPunct="1">
                        <a:lnSpc>
                          <a:spcPct val="150000"/>
                        </a:lnSpc>
                        <a:buNone/>
                        <a:tabLst>
                          <a:tab pos="5257800" algn="l"/>
                        </a:tabLst>
                      </a:pPr>
                      <a:r>
                        <a:rPr sz="1600" dirty="0">
                          <a:solidFill>
                            <a:srgbClr val="000000"/>
                          </a:solidFill>
                          <a:latin typeface="Times New Roman" panose="02020603050405020304" pitchFamily="18" charset="0"/>
                          <a:cs typeface="Times New Roman" panose="02020603050405020304" pitchFamily="18" charset="0"/>
                        </a:rPr>
                        <a:t>Ομοιοεκτατικότητα</a:t>
                      </a:r>
                      <a:endParaRPr lang="en-US" sz="1600" dirty="0">
                        <a:solidFill>
                          <a:srgbClr val="000000"/>
                        </a:solidFill>
                        <a:latin typeface="Times New Roman" panose="02020603050405020304" pitchFamily="18" charset="0"/>
                        <a:ea typeface="Times New Roman" panose="02020603050405020304" pitchFamily="18" charset="0"/>
                      </a:endParaRPr>
                    </a:p>
                  </a:txBody>
                  <a:tcPr marL="68580" marR="68580" marT="0" marB="0">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FCB2CE"/>
                    </a:solidFill>
                  </a:tcPr>
                </a:tc>
                <a:tc vMerge="1">
                  <a:tcPr>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B w="12700" cap="flat" cmpd="sng">
                      <a:solidFill>
                        <a:schemeClr val="bg1"/>
                      </a:solidFill>
                      <a:prstDash val="solid"/>
                      <a:headEnd type="none" w="med" len="med"/>
                      <a:tailEnd type="none" w="med" len="med"/>
                    </a:lnB>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buNone/>
                      </a:pPr>
                      <a:endParaRPr lang="en-US" sz="1600" dirty="0">
                        <a:solidFill>
                          <a:srgbClr val="000000"/>
                        </a:solidFill>
                        <a:latin typeface="Times New Roman" panose="02020603050405020304" pitchFamily="18" charset="0"/>
                        <a:ea typeface="Times New Roman" panose="02020603050405020304" pitchFamily="18" charset="0"/>
                      </a:endParaRPr>
                    </a:p>
                  </a:txBody>
                  <a:tcPr marT="45712" marB="45712">
                    <a:lnL w="12700" cap="flat" cmpd="sng">
                      <a:solidFill>
                        <a:schemeClr val="bg1"/>
                      </a:solidFill>
                      <a:prstDash val="solid"/>
                      <a:headEnd type="none" w="med" len="med"/>
                      <a:tailEnd type="none" w="med" len="med"/>
                    </a:lnL>
                    <a:lnR w="12700" cap="flat" cmpd="sng">
                      <a:solidFill>
                        <a:schemeClr val="bg1"/>
                      </a:solidFill>
                      <a:prstDash val="solid"/>
                      <a:headEnd type="none" w="med" len="med"/>
                      <a:tailEnd type="none" w="med" len="med"/>
                    </a:lnR>
                    <a:lnT w="12700" cap="flat" cmpd="sng">
                      <a:solidFill>
                        <a:schemeClr val="bg1"/>
                      </a:solidFill>
                      <a:prstDash val="solid"/>
                      <a:headEnd type="none" w="med" len="med"/>
                      <a:tailEnd type="none" w="med" len="med"/>
                    </a:lnT>
                    <a:lnB w="12700" cap="flat" cmpd="sng">
                      <a:solidFill>
                        <a:schemeClr val="bg1"/>
                      </a:solidFill>
                      <a:prstDash val="solid"/>
                      <a:headEnd type="none" w="med" len="med"/>
                      <a:tailEnd type="none" w="med" len="med"/>
                    </a:lnB>
                    <a:lnTlToBr>
                      <a:noFill/>
                    </a:lnTlToBr>
                    <a:lnBlToTr>
                      <a:noFill/>
                    </a:lnBlToTr>
                    <a:solidFill>
                      <a:srgbClr val="D5ABFF"/>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l-GR" sz="4500" b="1" i="0" u="none" strike="noStrike" kern="1200" cap="none" spc="0" normalizeH="0" baseline="0" noProof="0">
              <a:ln>
                <a:noFill/>
              </a:ln>
              <a:solidFill>
                <a:srgbClr val="66AF6C"/>
              </a:solidFill>
              <a:effectLst/>
              <a:uLnTx/>
              <a:uFillTx/>
              <a:latin typeface="+mj-lt"/>
              <a:ea typeface="+mj-ea"/>
              <a:cs typeface="+mj-cs"/>
            </a:endParaRPr>
          </a:p>
        </p:txBody>
      </p:sp>
      <p:sp>
        <p:nvSpPr>
          <p:cNvPr id="20483" name="Θέση περιεχομένου 2"/>
          <p:cNvSpPr>
            <a:spLocks noGrp="1"/>
          </p:cNvSpPr>
          <p:nvPr>
            <p:ph idx="1" hasCustomPrompt="1"/>
          </p:nvPr>
        </p:nvSpPr>
        <p:spPr/>
        <p:txBody>
          <a:bodyPr vert="horz" wrap="square" lIns="54864" tIns="91440" rIns="91440" bIns="45720" anchor="t" anchorCtr="0"/>
          <a:lstStyle/>
          <a:p>
            <a:endParaRPr lang="el-GR" altLang="el-GR" dirty="0"/>
          </a:p>
        </p:txBody>
      </p:sp>
      <p:graphicFrame>
        <p:nvGraphicFramePr>
          <p:cNvPr id="20484" name="Αντικείμενο 3"/>
          <p:cNvGraphicFramePr>
            <a:graphicFrameLocks noChangeAspect="1"/>
          </p:cNvGraphicFramePr>
          <p:nvPr/>
        </p:nvGraphicFramePr>
        <p:xfrm>
          <a:off x="0" y="0"/>
          <a:ext cx="9145588" cy="6858000"/>
        </p:xfrm>
        <a:graphic>
          <a:graphicData uri="http://schemas.openxmlformats.org/presentationml/2006/ole">
            <mc:AlternateContent xmlns:mc="http://schemas.openxmlformats.org/markup-compatibility/2006">
              <mc:Choice xmlns:v="urn:schemas-microsoft-com:vml" Requires="v">
                <p:oleObj spid="_x0000_s3" name="" r:id="rId1" imgW="4572000" imgH="3429000" progId="PowerPoint.Slide.12">
                  <p:embed/>
                </p:oleObj>
              </mc:Choice>
              <mc:Fallback>
                <p:oleObj name="" r:id="rId1" imgW="4572000" imgH="3429000" progId="PowerPoint.Slide.12">
                  <p:embed/>
                  <p:pic>
                    <p:nvPicPr>
                      <p:cNvPr id="0" name="Picture 3075"/>
                      <p:cNvPicPr/>
                      <p:nvPr/>
                    </p:nvPicPr>
                    <p:blipFill>
                      <a:blip r:embed="rId2"/>
                      <a:stretch>
                        <a:fillRect/>
                      </a:stretch>
                    </p:blipFill>
                    <p:spPr>
                      <a:xfrm>
                        <a:off x="0" y="0"/>
                        <a:ext cx="9145588" cy="6858000"/>
                      </a:xfrm>
                      <a:prstGeom prst="rect">
                        <a:avLst/>
                      </a:prstGeom>
                      <a:noFill/>
                      <a:ln w="38100">
                        <a:noFill/>
                        <a:miter/>
                      </a:ln>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179512" y="0"/>
            <a:ext cx="8964488" cy="1408175"/>
          </a:xfrm>
          <a:noFill/>
          <a:ln>
            <a:noFill/>
          </a:ln>
          <a:effectLst/>
          <a:sp3d prstMaterial="plastic"/>
        </p:spPr>
        <p:txBody>
          <a:bodyPr vert="horz" lIns="91440" rIns="45720" rtlCol="0" anchor="ctr">
            <a:normAutofit fontScale="90000"/>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br>
              <a:rPr kumimoji="0" lang="en-US" sz="31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40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Πληροφορητικότητα</a:t>
            </a:r>
            <a:r>
              <a:rPr kumimoji="0" lang="el-GR" sz="40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a:t>
            </a:r>
            <a:br>
              <a:rPr kumimoji="0" lang="el-GR" sz="40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40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Οργάνωση των πληροφοριών</a:t>
            </a:r>
            <a:br>
              <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rPr>
            </a:br>
            <a:endParaRPr kumimoji="0" lang="el-GR" sz="45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21507" name="2 - Θέση περιεχομένου"/>
          <p:cNvSpPr>
            <a:spLocks noGrp="1"/>
          </p:cNvSpPr>
          <p:nvPr>
            <p:ph idx="1" hasCustomPrompt="1"/>
          </p:nvPr>
        </p:nvSpPr>
        <p:spPr>
          <a:xfrm>
            <a:off x="0" y="1484313"/>
            <a:ext cx="9144000" cy="5373687"/>
          </a:xfrm>
        </p:spPr>
        <p:txBody>
          <a:bodyPr vert="horz" wrap="square" lIns="54864" tIns="91440" rIns="91440" bIns="45720" anchor="t" anchorCtr="0"/>
          <a:lstStyle/>
          <a:p>
            <a:r>
              <a:rPr lang="el-GR" altLang="el-GR" sz="2400" dirty="0">
                <a:latin typeface="Times New Roman" panose="02020603050405020304" pitchFamily="18" charset="0"/>
                <a:cs typeface="Times New Roman" panose="02020603050405020304" pitchFamily="18" charset="0"/>
              </a:rPr>
              <a:t>Σε ένα κείμενο συνυπάρχουν </a:t>
            </a:r>
            <a:r>
              <a:rPr lang="el-GR" altLang="el-GR" sz="2400" b="1" dirty="0">
                <a:latin typeface="Times New Roman" panose="02020603050405020304" pitchFamily="18" charset="0"/>
                <a:cs typeface="Times New Roman" panose="02020603050405020304" pitchFamily="18" charset="0"/>
              </a:rPr>
              <a:t>γνωστές</a:t>
            </a:r>
            <a:r>
              <a:rPr lang="el-GR" altLang="el-GR" sz="2400" dirty="0">
                <a:latin typeface="Times New Roman" panose="02020603050405020304" pitchFamily="18" charset="0"/>
                <a:cs typeface="Times New Roman" panose="02020603050405020304" pitchFamily="18" charset="0"/>
              </a:rPr>
              <a:t> και </a:t>
            </a:r>
            <a:r>
              <a:rPr lang="el-GR" altLang="el-GR" sz="2400" b="1" dirty="0">
                <a:latin typeface="Times New Roman" panose="02020603050405020304" pitchFamily="18" charset="0"/>
                <a:cs typeface="Times New Roman" panose="02020603050405020304" pitchFamily="18" charset="0"/>
              </a:rPr>
              <a:t>νέες</a:t>
            </a:r>
            <a:r>
              <a:rPr lang="el-GR" altLang="el-GR" sz="2400" dirty="0">
                <a:latin typeface="Times New Roman" panose="02020603050405020304" pitchFamily="18" charset="0"/>
                <a:cs typeface="Times New Roman" panose="02020603050405020304" pitchFamily="18" charset="0"/>
              </a:rPr>
              <a:t> πληροφορίες.</a:t>
            </a:r>
            <a:endParaRPr lang="en-US" altLang="el-GR" sz="2400" dirty="0">
              <a:latin typeface="Times New Roman" panose="02020603050405020304" pitchFamily="18" charset="0"/>
              <a:cs typeface="Times New Roman" panose="02020603050405020304" pitchFamily="18" charset="0"/>
            </a:endParaRPr>
          </a:p>
          <a:p>
            <a:endParaRPr lang="en-US" altLang="el-GR" sz="2000" dirty="0">
              <a:latin typeface="Times New Roman" panose="02020603050405020304" pitchFamily="18" charset="0"/>
              <a:cs typeface="Times New Roman" panose="02020603050405020304" pitchFamily="18" charset="0"/>
            </a:endParaRPr>
          </a:p>
          <a:p>
            <a:r>
              <a:rPr lang="el-GR" altLang="el-GR" sz="2400" dirty="0">
                <a:latin typeface="Times New Roman" panose="02020603050405020304" pitchFamily="18" charset="0"/>
                <a:cs typeface="Times New Roman" panose="02020603050405020304" pitchFamily="18" charset="0"/>
              </a:rPr>
              <a:t>Η </a:t>
            </a:r>
            <a:r>
              <a:rPr lang="el-GR" altLang="el-GR" sz="2400" b="1" dirty="0">
                <a:latin typeface="Times New Roman" panose="02020603050405020304" pitchFamily="18" charset="0"/>
                <a:cs typeface="Times New Roman" panose="02020603050405020304" pitchFamily="18" charset="0"/>
              </a:rPr>
              <a:t>ισόρροπη αναλογία </a:t>
            </a:r>
            <a:r>
              <a:rPr lang="el-GR" altLang="el-GR" sz="2400" dirty="0">
                <a:latin typeface="Times New Roman" panose="02020603050405020304" pitchFamily="18" charset="0"/>
                <a:cs typeface="Times New Roman" panose="02020603050405020304" pitchFamily="18" charset="0"/>
              </a:rPr>
              <a:t>είναι αυτή που συμβάλλει στην αποτελεσματική σύσταση και κατανόηση του κειμένου.</a:t>
            </a:r>
            <a:endParaRPr lang="en-US" altLang="el-GR" sz="2400" dirty="0">
              <a:latin typeface="Times New Roman" panose="02020603050405020304" pitchFamily="18" charset="0"/>
              <a:cs typeface="Times New Roman" panose="02020603050405020304" pitchFamily="18" charset="0"/>
            </a:endParaRPr>
          </a:p>
          <a:p>
            <a:endParaRPr lang="en-US" altLang="el-GR" sz="2400" dirty="0">
              <a:latin typeface="Times New Roman" panose="02020603050405020304" pitchFamily="18" charset="0"/>
              <a:cs typeface="Times New Roman" panose="02020603050405020304" pitchFamily="18" charset="0"/>
            </a:endParaRPr>
          </a:p>
          <a:p>
            <a:r>
              <a:rPr lang="el-GR" altLang="el-GR" sz="2400" b="1" dirty="0">
                <a:highlight>
                  <a:srgbClr val="FFFF00"/>
                </a:highlight>
                <a:latin typeface="Times New Roman" panose="02020603050405020304" pitchFamily="18" charset="0"/>
                <a:cs typeface="Times New Roman" panose="02020603050405020304" pitchFamily="18" charset="0"/>
              </a:rPr>
              <a:t>Η οργάνωση</a:t>
            </a:r>
            <a:r>
              <a:rPr lang="el-GR" altLang="el-GR" sz="2400" dirty="0">
                <a:highlight>
                  <a:srgbClr val="FFFF00"/>
                </a:highlight>
                <a:latin typeface="Times New Roman" panose="02020603050405020304" pitchFamily="18" charset="0"/>
                <a:cs typeface="Times New Roman" panose="02020603050405020304" pitchFamily="18" charset="0"/>
              </a:rPr>
              <a:t> των πληροφοριών </a:t>
            </a:r>
            <a:r>
              <a:rPr lang="el-GR" altLang="el-GR" sz="2400" dirty="0">
                <a:solidFill>
                  <a:srgbClr val="FF0000"/>
                </a:solidFill>
                <a:highlight>
                  <a:srgbClr val="FFFF00"/>
                </a:highlight>
                <a:latin typeface="Times New Roman" panose="02020603050405020304" pitchFamily="18" charset="0"/>
                <a:cs typeface="Times New Roman" panose="02020603050405020304" pitchFamily="18" charset="0"/>
              </a:rPr>
              <a:t>βασίζεται</a:t>
            </a:r>
            <a:r>
              <a:rPr lang="el-GR" altLang="el-GR" sz="2400" dirty="0">
                <a:highlight>
                  <a:srgbClr val="FFFF00"/>
                </a:highlight>
                <a:latin typeface="Times New Roman" panose="02020603050405020304" pitchFamily="18" charset="0"/>
                <a:cs typeface="Times New Roman" panose="02020603050405020304" pitchFamily="18" charset="0"/>
              </a:rPr>
              <a:t> </a:t>
            </a:r>
            <a:r>
              <a:rPr lang="el-GR" altLang="el-GR" sz="2400" b="1" dirty="0">
                <a:highlight>
                  <a:srgbClr val="FFFF00"/>
                </a:highlight>
                <a:latin typeface="Times New Roman" panose="02020603050405020304" pitchFamily="18" charset="0"/>
                <a:cs typeface="Times New Roman" panose="02020603050405020304" pitchFamily="18" charset="0"/>
              </a:rPr>
              <a:t>στις παραδοχές και υποθέσεις του πομπού</a:t>
            </a:r>
            <a:r>
              <a:rPr lang="el-GR" altLang="el-GR" sz="2400" dirty="0">
                <a:highlight>
                  <a:srgbClr val="FFFF00"/>
                </a:highlight>
                <a:latin typeface="Times New Roman" panose="02020603050405020304" pitchFamily="18" charset="0"/>
                <a:cs typeface="Times New Roman" panose="02020603050405020304" pitchFamily="18" charset="0"/>
              </a:rPr>
              <a:t> </a:t>
            </a:r>
            <a:endParaRPr lang="el-GR" altLang="el-GR" sz="2400" dirty="0">
              <a:highlight>
                <a:srgbClr val="FFFF00"/>
              </a:highlight>
              <a:latin typeface="Times New Roman" panose="02020603050405020304" pitchFamily="18" charset="0"/>
              <a:cs typeface="Times New Roman" panose="02020603050405020304" pitchFamily="18" charset="0"/>
            </a:endParaRPr>
          </a:p>
          <a:p>
            <a:pPr lvl="1"/>
            <a:r>
              <a:rPr lang="el-GR" altLang="el-GR" sz="2400" dirty="0">
                <a:latin typeface="Times New Roman" panose="02020603050405020304" pitchFamily="18" charset="0"/>
                <a:cs typeface="Times New Roman" panose="02020603050405020304" pitchFamily="18" charset="0"/>
              </a:rPr>
              <a:t>σχετικά με όσα </a:t>
            </a:r>
            <a:r>
              <a:rPr lang="el-GR" altLang="el-GR" sz="2400" b="1" dirty="0">
                <a:latin typeface="Times New Roman" panose="02020603050405020304" pitchFamily="18" charset="0"/>
                <a:cs typeface="Times New Roman" panose="02020603050405020304" pitchFamily="18" charset="0"/>
              </a:rPr>
              <a:t>ο αποδέκτης είναι πιθανό </a:t>
            </a:r>
            <a:r>
              <a:rPr lang="el-GR" altLang="el-GR" sz="2400" b="1" dirty="0">
                <a:solidFill>
                  <a:srgbClr val="FF0000"/>
                </a:solidFill>
                <a:latin typeface="Times New Roman" panose="02020603050405020304" pitchFamily="18" charset="0"/>
                <a:cs typeface="Times New Roman" panose="02020603050405020304" pitchFamily="18" charset="0"/>
              </a:rPr>
              <a:t>να γνωρίζει</a:t>
            </a:r>
            <a:r>
              <a:rPr lang="el-GR" altLang="el-GR" sz="2400" b="1" dirty="0">
                <a:latin typeface="Times New Roman" panose="02020603050405020304" pitchFamily="18" charset="0"/>
                <a:cs typeface="Times New Roman" panose="02020603050405020304" pitchFamily="18" charset="0"/>
              </a:rPr>
              <a:t>, δηλαδή με ό,τι </a:t>
            </a:r>
            <a:r>
              <a:rPr lang="el-GR" altLang="el-GR" sz="2400" dirty="0">
                <a:latin typeface="Times New Roman" panose="02020603050405020304" pitchFamily="18" charset="0"/>
                <a:cs typeface="Times New Roman" panose="02020603050405020304" pitchFamily="18" charset="0"/>
              </a:rPr>
              <a:t>μπορεί να ανασύρει από τα </a:t>
            </a:r>
            <a:r>
              <a:rPr lang="el-GR" altLang="el-GR" sz="3200" dirty="0">
                <a:latin typeface="Times New Roman" panose="02020603050405020304" pitchFamily="18" charset="0"/>
                <a:cs typeface="Times New Roman" panose="02020603050405020304" pitchFamily="18" charset="0"/>
              </a:rPr>
              <a:t>γλωσσικά ή νοητικά </a:t>
            </a:r>
            <a:r>
              <a:rPr lang="el-GR" altLang="el-GR" sz="2400" dirty="0">
                <a:latin typeface="Times New Roman" panose="02020603050405020304" pitchFamily="18" charset="0"/>
                <a:cs typeface="Times New Roman" panose="02020603050405020304" pitchFamily="18" charset="0"/>
              </a:rPr>
              <a:t>συμφραζόμενα </a:t>
            </a:r>
            <a:r>
              <a:rPr lang="el-GR" altLang="el-GR" sz="2400" dirty="0">
                <a:latin typeface="Times New Roman" panose="02020603050405020304" pitchFamily="18" charset="0"/>
                <a:cs typeface="Times New Roman" panose="02020603050405020304" pitchFamily="18" charset="0"/>
                <a:sym typeface="Wingdings" panose="05000000000000000000" pitchFamily="2" charset="2"/>
              </a:rPr>
              <a:t></a:t>
            </a:r>
            <a:r>
              <a:rPr lang="el-GR" altLang="el-GR" sz="2400" dirty="0">
                <a:latin typeface="Times New Roman" panose="02020603050405020304" pitchFamily="18" charset="0"/>
                <a:cs typeface="Times New Roman" panose="02020603050405020304" pitchFamily="18" charset="0"/>
              </a:rPr>
              <a:t> </a:t>
            </a:r>
            <a:r>
              <a:rPr lang="el-GR" altLang="el-GR" sz="2400" b="1" i="1" dirty="0">
                <a:solidFill>
                  <a:srgbClr val="FF0000"/>
                </a:solidFill>
                <a:latin typeface="Times New Roman" panose="02020603050405020304" pitchFamily="18" charset="0"/>
                <a:cs typeface="Times New Roman" panose="02020603050405020304" pitchFamily="18" charset="0"/>
              </a:rPr>
              <a:t>γνωστές και δεδομένες πληροφορίες</a:t>
            </a:r>
            <a:endParaRPr lang="el-GR" altLang="el-GR" sz="2400" b="1" i="1" dirty="0">
              <a:solidFill>
                <a:srgbClr val="FF0000"/>
              </a:solidFill>
              <a:latin typeface="Times New Roman" panose="02020603050405020304" pitchFamily="18" charset="0"/>
              <a:cs typeface="Times New Roman" panose="02020603050405020304" pitchFamily="18" charset="0"/>
            </a:endParaRPr>
          </a:p>
          <a:p>
            <a:pPr lvl="1"/>
            <a:endParaRPr lang="el-GR" altLang="el-GR" sz="2400" dirty="0">
              <a:latin typeface="Times New Roman" panose="02020603050405020304" pitchFamily="18" charset="0"/>
              <a:cs typeface="Times New Roman" panose="02020603050405020304" pitchFamily="18" charset="0"/>
            </a:endParaRPr>
          </a:p>
          <a:p>
            <a:pPr lvl="1"/>
            <a:r>
              <a:rPr lang="el-GR" altLang="el-GR" sz="2400" dirty="0">
                <a:latin typeface="Times New Roman" panose="02020603050405020304" pitchFamily="18" charset="0"/>
                <a:cs typeface="Times New Roman" panose="02020603050405020304" pitchFamily="18" charset="0"/>
              </a:rPr>
              <a:t>σχετικά με όσα </a:t>
            </a:r>
            <a:r>
              <a:rPr lang="el-GR" altLang="el-GR" sz="2400" b="1" dirty="0">
                <a:latin typeface="Times New Roman" panose="02020603050405020304" pitchFamily="18" charset="0"/>
                <a:cs typeface="Times New Roman" panose="02020603050405020304" pitchFamily="18" charset="0"/>
              </a:rPr>
              <a:t>ο αποδέκτης είναι πιθανό </a:t>
            </a:r>
            <a:r>
              <a:rPr lang="el-GR" altLang="el-GR" sz="2400" b="1" dirty="0">
                <a:solidFill>
                  <a:srgbClr val="FF0000"/>
                </a:solidFill>
                <a:latin typeface="Times New Roman" panose="02020603050405020304" pitchFamily="18" charset="0"/>
                <a:cs typeface="Times New Roman" panose="02020603050405020304" pitchFamily="18" charset="0"/>
              </a:rPr>
              <a:t>να μη γνωρίζει </a:t>
            </a:r>
            <a:r>
              <a:rPr lang="el-GR" altLang="el-GR" sz="2400" dirty="0">
                <a:latin typeface="Times New Roman" panose="02020603050405020304" pitchFamily="18" charset="0"/>
                <a:cs typeface="Times New Roman" panose="02020603050405020304" pitchFamily="18" charset="0"/>
                <a:sym typeface="Wingdings" panose="05000000000000000000" pitchFamily="2" charset="2"/>
              </a:rPr>
              <a:t></a:t>
            </a:r>
            <a:r>
              <a:rPr lang="el-GR" altLang="el-GR" sz="2400" dirty="0">
                <a:latin typeface="Times New Roman" panose="02020603050405020304" pitchFamily="18" charset="0"/>
                <a:cs typeface="Times New Roman" panose="02020603050405020304" pitchFamily="18" charset="0"/>
              </a:rPr>
              <a:t> </a:t>
            </a:r>
            <a:r>
              <a:rPr lang="el-GR" altLang="el-GR" sz="2400" b="1" i="1" dirty="0">
                <a:solidFill>
                  <a:srgbClr val="FF0000"/>
                </a:solidFill>
                <a:latin typeface="Times New Roman" panose="02020603050405020304" pitchFamily="18" charset="0"/>
                <a:cs typeface="Times New Roman" panose="02020603050405020304" pitchFamily="18" charset="0"/>
              </a:rPr>
              <a:t>νέες πληροφορίες</a:t>
            </a:r>
            <a:endParaRPr lang="el-GR" altLang="el-GR" sz="2400" b="1" dirty="0">
              <a:latin typeface="Times New Roman" panose="02020603050405020304" pitchFamily="18" charset="0"/>
              <a:cs typeface="Times New Roman" panose="02020603050405020304" pitchFamily="18" charset="0"/>
            </a:endParaRPr>
          </a:p>
          <a:p>
            <a:pPr>
              <a:buNone/>
            </a:pPr>
            <a:endParaRPr lang="el-GR" altLang="el-GR"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Χωρική διάταξη των πληροφοριών</a:t>
            </a:r>
            <a:b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σύμφωνα με τον </a:t>
            </a:r>
            <a:r>
              <a:rPr kumimoji="0" lang="en-US" sz="3200" b="1" i="0" u="none" strike="noStrike" kern="1200" cap="none" spc="0" normalizeH="0" baseline="0" noProof="0" dirty="0" err="1">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Halliday</a:t>
            </a:r>
            <a:r>
              <a:rPr kumimoji="0" lang="el-GR" sz="32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 </a:t>
            </a:r>
            <a:r>
              <a:rPr kumimoji="0" lang="el-GR" sz="32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Θέμα - Ρήμα</a:t>
            </a:r>
            <a:endParaRPr kumimoji="0" lang="el-GR" sz="3200" b="1" i="0" u="none" strike="noStrike" kern="1200" cap="none" spc="0" normalizeH="0" baseline="0" noProof="0" dirty="0">
              <a:ln>
                <a:noFill/>
              </a:ln>
              <a:solidFill>
                <a:srgbClr val="FF0000"/>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a:lnSpc>
                <a:spcPct val="80000"/>
              </a:lnSpc>
            </a:pPr>
            <a:r>
              <a:rPr sz="2200" dirty="0">
                <a:latin typeface="Times New Roman" panose="02020603050405020304" pitchFamily="18" charset="0"/>
                <a:cs typeface="Times New Roman" panose="02020603050405020304" pitchFamily="18" charset="0"/>
              </a:rPr>
              <a:t>Η διάκριση μεταξύ </a:t>
            </a:r>
            <a:r>
              <a:rPr sz="2200" b="1" dirty="0">
                <a:latin typeface="Times New Roman" panose="02020603050405020304" pitchFamily="18" charset="0"/>
                <a:cs typeface="Times New Roman" panose="02020603050405020304" pitchFamily="18" charset="0"/>
              </a:rPr>
              <a:t>δεδομένων/γνωστών</a:t>
            </a:r>
            <a:r>
              <a:rPr sz="2200" dirty="0">
                <a:latin typeface="Times New Roman" panose="02020603050405020304" pitchFamily="18" charset="0"/>
                <a:cs typeface="Times New Roman" panose="02020603050405020304" pitchFamily="18" charset="0"/>
              </a:rPr>
              <a:t> και </a:t>
            </a:r>
            <a:r>
              <a:rPr sz="2200" b="1" dirty="0">
                <a:latin typeface="Times New Roman" panose="02020603050405020304" pitchFamily="18" charset="0"/>
                <a:cs typeface="Times New Roman" panose="02020603050405020304" pitchFamily="18" charset="0"/>
              </a:rPr>
              <a:t>νέων</a:t>
            </a:r>
            <a:r>
              <a:rPr sz="2200" dirty="0">
                <a:latin typeface="Times New Roman" panose="02020603050405020304" pitchFamily="18" charset="0"/>
                <a:cs typeface="Times New Roman" panose="02020603050405020304" pitchFamily="18" charset="0"/>
              </a:rPr>
              <a:t> πληροφοριών </a:t>
            </a:r>
            <a:r>
              <a:rPr sz="2200" dirty="0">
                <a:solidFill>
                  <a:srgbClr val="00B0F0"/>
                </a:solidFill>
                <a:latin typeface="Times New Roman" panose="02020603050405020304" pitchFamily="18" charset="0"/>
                <a:cs typeface="Times New Roman" panose="02020603050405020304" pitchFamily="18" charset="0"/>
              </a:rPr>
              <a:t>αντανακλάται</a:t>
            </a:r>
            <a:r>
              <a:rPr sz="2200" dirty="0">
                <a:latin typeface="Times New Roman" panose="02020603050405020304" pitchFamily="18" charset="0"/>
                <a:cs typeface="Times New Roman" panose="02020603050405020304" pitchFamily="18" charset="0"/>
              </a:rPr>
              <a:t> συχνά στη </a:t>
            </a:r>
            <a:r>
              <a:rPr sz="2800" b="1" dirty="0">
                <a:solidFill>
                  <a:srgbClr val="FF0000"/>
                </a:solidFill>
                <a:latin typeface="Times New Roman" panose="02020603050405020304" pitchFamily="18" charset="0"/>
                <a:cs typeface="Times New Roman" panose="02020603050405020304" pitchFamily="18" charset="0"/>
              </a:rPr>
              <a:t>χωρική διάταξη </a:t>
            </a:r>
            <a:r>
              <a:rPr sz="2200" dirty="0">
                <a:latin typeface="Times New Roman" panose="02020603050405020304" pitchFamily="18" charset="0"/>
                <a:cs typeface="Times New Roman" panose="02020603050405020304" pitchFamily="18" charset="0"/>
              </a:rPr>
              <a:t>των πληροφοριών.</a:t>
            </a:r>
            <a:r>
              <a:rPr lang="en-US" altLang="x-none" sz="2200" dirty="0">
                <a:latin typeface="Times New Roman" panose="02020603050405020304" pitchFamily="18" charset="0"/>
                <a:cs typeface="Times New Roman" panose="02020603050405020304" pitchFamily="18" charset="0"/>
              </a:rPr>
              <a:t> </a:t>
            </a:r>
            <a:r>
              <a:rPr sz="2200" dirty="0">
                <a:latin typeface="Times New Roman" panose="02020603050405020304" pitchFamily="18" charset="0"/>
                <a:cs typeface="Times New Roman" panose="02020603050405020304" pitchFamily="18" charset="0"/>
              </a:rPr>
              <a:t>Σχετική είναι η διάκριση ανάμεσα στο:</a:t>
            </a:r>
            <a:endParaRPr lang="en-US" altLang="x-none" sz="2200" dirty="0">
              <a:latin typeface="Times New Roman" panose="02020603050405020304" pitchFamily="18" charset="0"/>
              <a:cs typeface="Times New Roman" panose="02020603050405020304" pitchFamily="18" charset="0"/>
            </a:endParaRPr>
          </a:p>
          <a:p>
            <a:pPr>
              <a:lnSpc>
                <a:spcPct val="80000"/>
              </a:lnSpc>
            </a:pPr>
            <a:endParaRPr sz="2600" dirty="0">
              <a:latin typeface="Times New Roman" panose="02020603050405020304" pitchFamily="18" charset="0"/>
              <a:cs typeface="Times New Roman" panose="02020603050405020304" pitchFamily="18" charset="0"/>
            </a:endParaRPr>
          </a:p>
          <a:p>
            <a:pPr lvl="1" indent="-318770">
              <a:lnSpc>
                <a:spcPct val="80000"/>
              </a:lnSpc>
              <a:spcBef>
                <a:spcPct val="0"/>
              </a:spcBef>
              <a:buFont typeface="Wingdings 2" panose="05020102010507070707" pitchFamily="18" charset="2"/>
              <a:buChar char=""/>
            </a:pPr>
            <a:r>
              <a:rPr sz="2600" b="1" i="1" dirty="0">
                <a:latin typeface="Times New Roman" panose="02020603050405020304" pitchFamily="18" charset="0"/>
                <a:cs typeface="Times New Roman" panose="02020603050405020304" pitchFamily="18" charset="0"/>
              </a:rPr>
              <a:t>θέμα</a:t>
            </a:r>
            <a:r>
              <a:rPr sz="2600" dirty="0">
                <a:latin typeface="Times New Roman" panose="02020603050405020304" pitchFamily="18" charset="0"/>
                <a:cs typeface="Times New Roman" panose="02020603050405020304" pitchFamily="18" charset="0"/>
              </a:rPr>
              <a:t> (</a:t>
            </a:r>
            <a:r>
              <a:rPr lang="en-US" altLang="x-none" sz="2600" dirty="0">
                <a:latin typeface="Times New Roman" panose="02020603050405020304" pitchFamily="18" charset="0"/>
                <a:cs typeface="Times New Roman" panose="02020603050405020304" pitchFamily="18" charset="0"/>
              </a:rPr>
              <a:t>theme</a:t>
            </a:r>
            <a:r>
              <a:rPr sz="2600" dirty="0">
                <a:latin typeface="Times New Roman" panose="02020603050405020304" pitchFamily="18" charset="0"/>
                <a:cs typeface="Times New Roman" panose="02020603050405020304" pitchFamily="18" charset="0"/>
              </a:rPr>
              <a:t>) της πρότασης, δηλαδή σε αυτό για το οποίο γίνεται λόγος</a:t>
            </a:r>
            <a:endParaRPr lang="en-US" altLang="x-none" sz="2600" dirty="0">
              <a:latin typeface="Times New Roman" panose="02020603050405020304" pitchFamily="18" charset="0"/>
              <a:cs typeface="Times New Roman" panose="02020603050405020304" pitchFamily="18" charset="0"/>
            </a:endParaRPr>
          </a:p>
          <a:p>
            <a:pPr>
              <a:lnSpc>
                <a:spcPct val="80000"/>
              </a:lnSpc>
            </a:pPr>
            <a:endParaRPr sz="2600" dirty="0">
              <a:latin typeface="Times New Roman" panose="02020603050405020304" pitchFamily="18" charset="0"/>
              <a:cs typeface="Times New Roman" panose="02020603050405020304" pitchFamily="18" charset="0"/>
            </a:endParaRPr>
          </a:p>
          <a:p>
            <a:pPr lvl="1" indent="-318770">
              <a:lnSpc>
                <a:spcPct val="80000"/>
              </a:lnSpc>
              <a:spcBef>
                <a:spcPct val="0"/>
              </a:spcBef>
              <a:buFont typeface="Wingdings 2" panose="05020102010507070707" pitchFamily="18" charset="2"/>
              <a:buChar char=""/>
            </a:pPr>
            <a:r>
              <a:rPr sz="2600" b="1" i="1" dirty="0">
                <a:latin typeface="Times New Roman" panose="02020603050405020304" pitchFamily="18" charset="0"/>
                <a:cs typeface="Times New Roman" panose="02020603050405020304" pitchFamily="18" charset="0"/>
              </a:rPr>
              <a:t>ρήμα</a:t>
            </a:r>
            <a:r>
              <a:rPr sz="2600" dirty="0">
                <a:latin typeface="Times New Roman" panose="02020603050405020304" pitchFamily="18" charset="0"/>
                <a:cs typeface="Times New Roman" panose="02020603050405020304" pitchFamily="18" charset="0"/>
              </a:rPr>
              <a:t> (</a:t>
            </a:r>
            <a:r>
              <a:rPr lang="en-US" altLang="x-none" sz="2600" dirty="0">
                <a:latin typeface="Times New Roman" panose="02020603050405020304" pitchFamily="18" charset="0"/>
                <a:cs typeface="Times New Roman" panose="02020603050405020304" pitchFamily="18" charset="0"/>
              </a:rPr>
              <a:t>rheme</a:t>
            </a:r>
            <a:r>
              <a:rPr sz="2600" dirty="0">
                <a:latin typeface="Times New Roman" panose="02020603050405020304" pitchFamily="18" charset="0"/>
                <a:cs typeface="Times New Roman" panose="02020603050405020304" pitchFamily="18" charset="0"/>
              </a:rPr>
              <a:t>) της πρότασης, δηλαδή στο σχολιασμό του θέματος. </a:t>
            </a:r>
            <a:endParaRPr lang="en-US" altLang="x-none" sz="2600" dirty="0">
              <a:latin typeface="Times New Roman" panose="02020603050405020304" pitchFamily="18" charset="0"/>
              <a:cs typeface="Times New Roman" panose="02020603050405020304" pitchFamily="18" charset="0"/>
            </a:endParaRPr>
          </a:p>
          <a:p>
            <a:pPr>
              <a:lnSpc>
                <a:spcPct val="80000"/>
              </a:lnSpc>
            </a:pPr>
            <a:endParaRPr sz="2200" dirty="0">
              <a:latin typeface="Times New Roman" panose="02020603050405020304" pitchFamily="18" charset="0"/>
              <a:cs typeface="Times New Roman" panose="02020603050405020304" pitchFamily="18" charset="0"/>
            </a:endParaRPr>
          </a:p>
          <a:p>
            <a:pPr>
              <a:lnSpc>
                <a:spcPct val="80000"/>
              </a:lnSpc>
            </a:pPr>
            <a:r>
              <a:rPr sz="2200" dirty="0">
                <a:latin typeface="Times New Roman" panose="02020603050405020304" pitchFamily="18" charset="0"/>
                <a:cs typeface="Times New Roman" panose="02020603050405020304" pitchFamily="18" charset="0"/>
              </a:rPr>
              <a:t>Το </a:t>
            </a:r>
            <a:r>
              <a:rPr sz="2200" b="1" dirty="0">
                <a:latin typeface="Times New Roman" panose="02020603050405020304" pitchFamily="18" charset="0"/>
                <a:cs typeface="Times New Roman" panose="02020603050405020304" pitchFamily="18" charset="0"/>
              </a:rPr>
              <a:t>θέμα</a:t>
            </a:r>
            <a:r>
              <a:rPr sz="2200" dirty="0">
                <a:latin typeface="Times New Roman" panose="02020603050405020304" pitchFamily="18" charset="0"/>
                <a:cs typeface="Times New Roman" panose="02020603050405020304" pitchFamily="18" charset="0"/>
              </a:rPr>
              <a:t>, φορέας συχνά της </a:t>
            </a:r>
            <a:r>
              <a:rPr sz="2200" b="1" dirty="0">
                <a:latin typeface="Times New Roman" panose="02020603050405020304" pitchFamily="18" charset="0"/>
                <a:cs typeface="Times New Roman" panose="02020603050405020304" pitchFamily="18" charset="0"/>
              </a:rPr>
              <a:t>παλιάς, γνωστής πληροφορίας</a:t>
            </a:r>
            <a:r>
              <a:rPr sz="2000" b="1" dirty="0">
                <a:latin typeface="Times New Roman" panose="02020603050405020304" pitchFamily="18" charset="0"/>
                <a:cs typeface="Times New Roman" panose="02020603050405020304" pitchFamily="18" charset="0"/>
              </a:rPr>
              <a:t> </a:t>
            </a:r>
            <a:r>
              <a:rPr sz="1500" dirty="0">
                <a:solidFill>
                  <a:srgbClr val="FF0000"/>
                </a:solidFill>
                <a:latin typeface="Times New Roman" panose="02020603050405020304" pitchFamily="18" charset="0"/>
                <a:cs typeface="Times New Roman" panose="02020603050405020304" pitchFamily="18" charset="0"/>
              </a:rPr>
              <a:t>[</a:t>
            </a:r>
            <a:r>
              <a:rPr lang="el-GR" sz="1500" dirty="0">
                <a:solidFill>
                  <a:srgbClr val="FF0000"/>
                </a:solidFill>
                <a:latin typeface="Times New Roman" panose="02020603050405020304" pitchFamily="18" charset="0"/>
                <a:cs typeface="Times New Roman" panose="02020603050405020304" pitchFamily="18" charset="0"/>
                <a:sym typeface="+mn-ea"/>
              </a:rPr>
              <a:t>ανακτήσιμο και </a:t>
            </a:r>
            <a:r>
              <a:rPr sz="1500" dirty="0">
                <a:solidFill>
                  <a:srgbClr val="FF0000"/>
                </a:solidFill>
                <a:latin typeface="Times New Roman" panose="02020603050405020304" pitchFamily="18" charset="0"/>
                <a:cs typeface="Times New Roman" panose="02020603050405020304" pitchFamily="18" charset="0"/>
              </a:rPr>
              <a:t>λιγότερο πληροφοριακό περιεχόμενο]</a:t>
            </a:r>
            <a:r>
              <a:rPr sz="2000" dirty="0">
                <a:latin typeface="Times New Roman" panose="02020603050405020304" pitchFamily="18" charset="0"/>
                <a:cs typeface="Times New Roman" panose="02020603050405020304" pitchFamily="18" charset="0"/>
              </a:rPr>
              <a:t>, </a:t>
            </a:r>
            <a:r>
              <a:rPr sz="2200" dirty="0">
                <a:latin typeface="Times New Roman" panose="02020603050405020304" pitchFamily="18" charset="0"/>
                <a:cs typeface="Times New Roman" panose="02020603050405020304" pitchFamily="18" charset="0"/>
              </a:rPr>
              <a:t>τοποθετείται στο </a:t>
            </a:r>
            <a:r>
              <a:rPr sz="2200" b="1" dirty="0">
                <a:solidFill>
                  <a:srgbClr val="FF0000"/>
                </a:solidFill>
                <a:latin typeface="Times New Roman" panose="02020603050405020304" pitchFamily="18" charset="0"/>
                <a:cs typeface="Times New Roman" panose="02020603050405020304" pitchFamily="18" charset="0"/>
              </a:rPr>
              <a:t>σημείο εκκίνησης </a:t>
            </a:r>
            <a:r>
              <a:rPr sz="2200" dirty="0">
                <a:latin typeface="Times New Roman" panose="02020603050405020304" pitchFamily="18" charset="0"/>
                <a:cs typeface="Times New Roman" panose="02020603050405020304" pitchFamily="18" charset="0"/>
              </a:rPr>
              <a:t>της πρότασης ή γενικότερα του μηνύματος</a:t>
            </a:r>
            <a:endParaRPr lang="en-US" altLang="x-none" sz="2200" dirty="0">
              <a:latin typeface="Times New Roman" panose="02020603050405020304" pitchFamily="18" charset="0"/>
              <a:cs typeface="Times New Roman" panose="02020603050405020304" pitchFamily="18" charset="0"/>
            </a:endParaRPr>
          </a:p>
          <a:p>
            <a:pPr>
              <a:lnSpc>
                <a:spcPct val="80000"/>
              </a:lnSpc>
            </a:pPr>
            <a:endParaRPr sz="2200" dirty="0">
              <a:latin typeface="Times New Roman" panose="02020603050405020304" pitchFamily="18" charset="0"/>
              <a:cs typeface="Times New Roman" panose="02020603050405020304" pitchFamily="18" charset="0"/>
            </a:endParaRPr>
          </a:p>
          <a:p>
            <a:pPr>
              <a:lnSpc>
                <a:spcPct val="80000"/>
              </a:lnSpc>
            </a:pPr>
            <a:r>
              <a:rPr sz="2200" dirty="0">
                <a:latin typeface="Times New Roman" panose="02020603050405020304" pitchFamily="18" charset="0"/>
                <a:cs typeface="Times New Roman" panose="02020603050405020304" pitchFamily="18" charset="0"/>
              </a:rPr>
              <a:t>Το </a:t>
            </a:r>
            <a:r>
              <a:rPr sz="2200" b="1" dirty="0">
                <a:latin typeface="Times New Roman" panose="02020603050405020304" pitchFamily="18" charset="0"/>
                <a:cs typeface="Times New Roman" panose="02020603050405020304" pitchFamily="18" charset="0"/>
              </a:rPr>
              <a:t>ρήμα</a:t>
            </a:r>
            <a:r>
              <a:rPr sz="2200" dirty="0">
                <a:latin typeface="Times New Roman" panose="02020603050405020304" pitchFamily="18" charset="0"/>
                <a:cs typeface="Times New Roman" panose="02020603050405020304" pitchFamily="18" charset="0"/>
              </a:rPr>
              <a:t>, φορέας συχνά της </a:t>
            </a:r>
            <a:r>
              <a:rPr sz="2200" b="1" dirty="0">
                <a:latin typeface="Times New Roman" panose="02020603050405020304" pitchFamily="18" charset="0"/>
                <a:cs typeface="Times New Roman" panose="02020603050405020304" pitchFamily="18" charset="0"/>
              </a:rPr>
              <a:t>νέας πληροφορίας</a:t>
            </a:r>
            <a:r>
              <a:rPr sz="2000" b="1" dirty="0">
                <a:latin typeface="Times New Roman" panose="02020603050405020304" pitchFamily="18" charset="0"/>
                <a:cs typeface="Times New Roman" panose="02020603050405020304" pitchFamily="18" charset="0"/>
              </a:rPr>
              <a:t> </a:t>
            </a:r>
            <a:r>
              <a:rPr sz="1600" dirty="0">
                <a:solidFill>
                  <a:srgbClr val="FF0000"/>
                </a:solidFill>
                <a:latin typeface="Times New Roman" panose="02020603050405020304" pitchFamily="18" charset="0"/>
                <a:cs typeface="Times New Roman" panose="02020603050405020304" pitchFamily="18" charset="0"/>
              </a:rPr>
              <a:t>[περισσότερο  και σημαντικότερο πληροφοριακό περιεχόμενο] </a:t>
            </a:r>
            <a:r>
              <a:rPr sz="2200" dirty="0">
                <a:latin typeface="Times New Roman" panose="02020603050405020304" pitchFamily="18" charset="0"/>
                <a:cs typeface="Times New Roman" panose="02020603050405020304" pitchFamily="18" charset="0"/>
              </a:rPr>
              <a:t>που αναφέρεται στο θέμα, </a:t>
            </a:r>
            <a:r>
              <a:rPr sz="2200" b="1" dirty="0">
                <a:solidFill>
                  <a:srgbClr val="FF0000"/>
                </a:solidFill>
                <a:latin typeface="Times New Roman" panose="02020603050405020304" pitchFamily="18" charset="0"/>
                <a:cs typeface="Times New Roman" panose="02020603050405020304" pitchFamily="18" charset="0"/>
              </a:rPr>
              <a:t>ακολουθεί</a:t>
            </a:r>
            <a:r>
              <a:rPr sz="2200" dirty="0">
                <a:latin typeface="Times New Roman" panose="02020603050405020304" pitchFamily="18" charset="0"/>
                <a:cs typeface="Times New Roman" panose="02020603050405020304" pitchFamily="18" charset="0"/>
              </a:rPr>
              <a:t>.</a:t>
            </a:r>
            <a:endParaRPr sz="2200" dirty="0">
              <a:latin typeface="Times New Roman" panose="02020603050405020304" pitchFamily="18" charset="0"/>
              <a:cs typeface="Times New Roman" panose="02020603050405020304" pitchFamily="18" charset="0"/>
            </a:endParaRPr>
          </a:p>
          <a:p>
            <a:pPr>
              <a:lnSpc>
                <a:spcPct val="80000"/>
              </a:lnSpc>
              <a:buNone/>
            </a:pPr>
            <a:endParaRPr sz="2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251520" y="0"/>
            <a:ext cx="8568952" cy="1408175"/>
          </a:xfrm>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Επισημάνσεις </a:t>
            </a:r>
            <a:b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για τη διάκριση Θέμα - Ρήμα</a:t>
            </a:r>
            <a:endParaRPr kumimoji="0" lang="el-GR" sz="36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84313"/>
            <a:ext cx="9144000" cy="5373688"/>
          </a:xfrm>
        </p:spPr>
        <p:txBody>
          <a:bodyPr vert="horz" wrap="square" lIns="54864" tIns="91440" rIns="91440" bIns="45720" numCol="1" rtlCol="0" anchor="t" anchorCtr="0" compatLnSpc="1"/>
          <a:lstStyle/>
          <a:p>
            <a:pPr>
              <a:lnSpc>
                <a:spcPct val="80000"/>
              </a:lnSpc>
              <a:buNone/>
            </a:pPr>
            <a:r>
              <a:rPr sz="2000" dirty="0">
                <a:latin typeface="Times New Roman" panose="02020603050405020304" pitchFamily="18" charset="0"/>
                <a:cs typeface="Times New Roman" panose="02020603050405020304" pitchFamily="18" charset="0"/>
              </a:rPr>
              <a:t> </a:t>
            </a:r>
            <a:endParaRPr lang="en-US" altLang="x-none" sz="2000" dirty="0">
              <a:latin typeface="Times New Roman" panose="02020603050405020304" pitchFamily="18" charset="0"/>
              <a:cs typeface="Times New Roman" panose="02020603050405020304" pitchFamily="18" charset="0"/>
            </a:endParaRPr>
          </a:p>
          <a:p>
            <a:pPr>
              <a:lnSpc>
                <a:spcPct val="80000"/>
              </a:lnSpc>
              <a:buNone/>
            </a:pPr>
            <a:r>
              <a:rPr sz="2000" dirty="0">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sym typeface="Wingdings" panose="05000000000000000000" pitchFamily="2" charset="2"/>
              </a:rPr>
              <a:t> </a:t>
            </a:r>
            <a:r>
              <a:rPr sz="2400" b="1" dirty="0">
                <a:latin typeface="Times New Roman" panose="02020603050405020304" pitchFamily="18" charset="0"/>
                <a:cs typeface="Times New Roman" panose="02020603050405020304" pitchFamily="18" charset="0"/>
              </a:rPr>
              <a:t>Πρώτον</a:t>
            </a:r>
            <a:r>
              <a:rPr sz="2400" dirty="0">
                <a:latin typeface="Times New Roman" panose="02020603050405020304" pitchFamily="18" charset="0"/>
                <a:cs typeface="Times New Roman" panose="02020603050405020304" pitchFamily="18" charset="0"/>
              </a:rPr>
              <a:t>, </a:t>
            </a:r>
            <a:r>
              <a:rPr sz="2400" dirty="0">
                <a:solidFill>
                  <a:srgbClr val="00B0F0"/>
                </a:solidFill>
                <a:latin typeface="Times New Roman" panose="02020603050405020304" pitchFamily="18" charset="0"/>
                <a:cs typeface="Times New Roman" panose="02020603050405020304" pitchFamily="18" charset="0"/>
              </a:rPr>
              <a:t>η σύμπτωση</a:t>
            </a:r>
            <a:r>
              <a:rPr sz="2400" dirty="0">
                <a:latin typeface="Times New Roman" panose="02020603050405020304" pitchFamily="18" charset="0"/>
                <a:cs typeface="Times New Roman" panose="02020603050405020304" pitchFamily="18" charset="0"/>
              </a:rPr>
              <a:t> του </a:t>
            </a:r>
            <a:r>
              <a:rPr sz="2400" b="1" dirty="0">
                <a:latin typeface="Times New Roman" panose="02020603050405020304" pitchFamily="18" charset="0"/>
                <a:cs typeface="Times New Roman" panose="02020603050405020304" pitchFamily="18" charset="0"/>
              </a:rPr>
              <a:t>θέματος με τη </a:t>
            </a:r>
            <a:r>
              <a:rPr sz="2400" b="1" dirty="0">
                <a:solidFill>
                  <a:srgbClr val="FF0000"/>
                </a:solidFill>
                <a:latin typeface="Times New Roman" panose="02020603050405020304" pitchFamily="18" charset="0"/>
                <a:cs typeface="Times New Roman" panose="02020603050405020304" pitchFamily="18" charset="0"/>
              </a:rPr>
              <a:t>γνωστή πληροφορία</a:t>
            </a:r>
            <a:r>
              <a:rPr sz="2400" dirty="0">
                <a:solidFill>
                  <a:srgbClr val="FF0000"/>
                </a:solidFill>
                <a:latin typeface="Times New Roman" panose="02020603050405020304" pitchFamily="18" charset="0"/>
                <a:cs typeface="Times New Roman" panose="02020603050405020304" pitchFamily="18" charset="0"/>
              </a:rPr>
              <a:t> </a:t>
            </a:r>
            <a:r>
              <a:rPr sz="2400" dirty="0">
                <a:latin typeface="Times New Roman" panose="02020603050405020304" pitchFamily="18" charset="0"/>
                <a:cs typeface="Times New Roman" panose="02020603050405020304" pitchFamily="18" charset="0"/>
              </a:rPr>
              <a:t>και του </a:t>
            </a:r>
            <a:r>
              <a:rPr sz="2400" b="1" dirty="0">
                <a:latin typeface="Times New Roman" panose="02020603050405020304" pitchFamily="18" charset="0"/>
                <a:cs typeface="Times New Roman" panose="02020603050405020304" pitchFamily="18" charset="0"/>
              </a:rPr>
              <a:t>ρήματος με τη </a:t>
            </a:r>
            <a:r>
              <a:rPr sz="2400" b="1" dirty="0">
                <a:solidFill>
                  <a:srgbClr val="FF0000"/>
                </a:solidFill>
                <a:latin typeface="Times New Roman" panose="02020603050405020304" pitchFamily="18" charset="0"/>
                <a:cs typeface="Times New Roman" panose="02020603050405020304" pitchFamily="18" charset="0"/>
              </a:rPr>
              <a:t>νέα πληροφορία</a:t>
            </a:r>
            <a:r>
              <a:rPr sz="2400" dirty="0">
                <a:latin typeface="Times New Roman" panose="02020603050405020304" pitchFamily="18" charset="0"/>
                <a:cs typeface="Times New Roman" panose="02020603050405020304" pitchFamily="18" charset="0"/>
              </a:rPr>
              <a:t>, αν και συχνή, </a:t>
            </a:r>
            <a:r>
              <a:rPr sz="2400" dirty="0">
                <a:solidFill>
                  <a:srgbClr val="FF0000"/>
                </a:solidFill>
                <a:latin typeface="Times New Roman" panose="02020603050405020304" pitchFamily="18" charset="0"/>
                <a:cs typeface="Times New Roman" panose="02020603050405020304" pitchFamily="18" charset="0"/>
              </a:rPr>
              <a:t>δεν είναι καθολική και αναγκαστική</a:t>
            </a:r>
            <a:r>
              <a:rPr sz="2400" dirty="0">
                <a:latin typeface="Times New Roman" panose="02020603050405020304" pitchFamily="18" charset="0"/>
                <a:cs typeface="Times New Roman" panose="02020603050405020304" pitchFamily="18" charset="0"/>
              </a:rPr>
              <a:t>.</a:t>
            </a:r>
            <a:endParaRPr lang="en-US" altLang="x-none" sz="2400" dirty="0">
              <a:latin typeface="Times New Roman" panose="02020603050405020304" pitchFamily="18" charset="0"/>
              <a:cs typeface="Times New Roman" panose="02020603050405020304" pitchFamily="18" charset="0"/>
            </a:endParaRPr>
          </a:p>
          <a:p>
            <a:pPr>
              <a:lnSpc>
                <a:spcPct val="80000"/>
              </a:lnSpc>
            </a:pPr>
            <a:endParaRPr sz="2400" dirty="0">
              <a:latin typeface="Times New Roman" panose="02020603050405020304" pitchFamily="18" charset="0"/>
              <a:cs typeface="Times New Roman" panose="02020603050405020304" pitchFamily="18" charset="0"/>
            </a:endParaRPr>
          </a:p>
          <a:p>
            <a:pPr>
              <a:lnSpc>
                <a:spcPct val="80000"/>
              </a:lnSpc>
              <a:buNone/>
            </a:pPr>
            <a:r>
              <a:rPr sz="2800" dirty="0">
                <a:latin typeface="Times New Roman" panose="02020603050405020304" pitchFamily="18" charset="0"/>
                <a:cs typeface="Times New Roman" panose="02020603050405020304" pitchFamily="18" charset="0"/>
              </a:rPr>
              <a:t>Πρδ.  </a:t>
            </a:r>
            <a:r>
              <a:rPr sz="2800" i="1" dirty="0">
                <a:latin typeface="Times New Roman" panose="02020603050405020304" pitchFamily="18" charset="0"/>
                <a:cs typeface="Times New Roman" panose="02020603050405020304" pitchFamily="18" charset="0"/>
              </a:rPr>
              <a:t>Α: Τι έπαθες</a:t>
            </a:r>
            <a:r>
              <a:rPr lang="el-GR" sz="2800" i="1" dirty="0">
                <a:latin typeface="Times New Roman" panose="02020603050405020304" pitchFamily="18" charset="0"/>
                <a:cs typeface="Times New Roman" panose="02020603050405020304" pitchFamily="18" charset="0"/>
              </a:rPr>
              <a:t> </a:t>
            </a:r>
            <a:r>
              <a:rPr lang="el-GR" sz="2000" i="1" dirty="0">
                <a:latin typeface="Times New Roman" panose="02020603050405020304" pitchFamily="18" charset="0"/>
                <a:cs typeface="Times New Roman" panose="02020603050405020304" pitchFamily="18" charset="0"/>
              </a:rPr>
              <a:t>(με το καδρόνι)</a:t>
            </a:r>
            <a:r>
              <a:rPr sz="2800" i="1" dirty="0">
                <a:latin typeface="Times New Roman" panose="02020603050405020304" pitchFamily="18" charset="0"/>
                <a:cs typeface="Times New Roman" panose="02020603050405020304" pitchFamily="18" charset="0"/>
              </a:rPr>
              <a:t>;</a:t>
            </a:r>
            <a:endParaRPr sz="2800" i="1" dirty="0">
              <a:latin typeface="Times New Roman" panose="02020603050405020304" pitchFamily="18" charset="0"/>
              <a:cs typeface="Times New Roman" panose="02020603050405020304" pitchFamily="18" charset="0"/>
            </a:endParaRPr>
          </a:p>
          <a:p>
            <a:pPr>
              <a:lnSpc>
                <a:spcPct val="80000"/>
              </a:lnSpc>
              <a:buNone/>
            </a:pPr>
            <a:r>
              <a:rPr sz="2800" i="1" dirty="0">
                <a:latin typeface="Times New Roman" panose="02020603050405020304" pitchFamily="18" charset="0"/>
                <a:cs typeface="Times New Roman" panose="02020603050405020304" pitchFamily="18" charset="0"/>
              </a:rPr>
              <a:t>          Β: Ένα καδρόνι έπεσε στο κεφάλι μου</a:t>
            </a:r>
            <a:endParaRPr sz="2800" i="1" dirty="0">
              <a:latin typeface="Times New Roman" panose="02020603050405020304" pitchFamily="18" charset="0"/>
              <a:cs typeface="Times New Roman" panose="02020603050405020304" pitchFamily="18" charset="0"/>
            </a:endParaRPr>
          </a:p>
          <a:p>
            <a:pPr>
              <a:lnSpc>
                <a:spcPct val="80000"/>
              </a:lnSpc>
              <a:buNone/>
            </a:pPr>
            <a:endParaRPr sz="2400" dirty="0">
              <a:latin typeface="Times New Roman" panose="02020603050405020304" pitchFamily="18" charset="0"/>
              <a:cs typeface="Times New Roman" panose="02020603050405020304" pitchFamily="18" charset="0"/>
            </a:endParaRPr>
          </a:p>
          <a:p>
            <a:pPr>
              <a:lnSpc>
                <a:spcPct val="80000"/>
              </a:lnSpc>
            </a:pPr>
            <a:r>
              <a:rPr sz="2400" dirty="0">
                <a:latin typeface="Times New Roman" panose="02020603050405020304" pitchFamily="18" charset="0"/>
                <a:cs typeface="Times New Roman" panose="02020603050405020304" pitchFamily="18" charset="0"/>
              </a:rPr>
              <a:t>Η συνεισφορά του Β περιέχει </a:t>
            </a:r>
            <a:r>
              <a:rPr sz="2400" b="1" dirty="0">
                <a:solidFill>
                  <a:srgbClr val="FF0000"/>
                </a:solidFill>
                <a:latin typeface="Times New Roman" panose="02020603050405020304" pitchFamily="18" charset="0"/>
                <a:cs typeface="Times New Roman" panose="02020603050405020304" pitchFamily="18" charset="0"/>
              </a:rPr>
              <a:t>μόνο νέες πληροφορίες</a:t>
            </a:r>
            <a:r>
              <a:rPr sz="2400" dirty="0">
                <a:latin typeface="Times New Roman" panose="02020603050405020304" pitchFamily="18" charset="0"/>
                <a:cs typeface="Times New Roman" panose="02020603050405020304" pitchFamily="18" charset="0"/>
              </a:rPr>
              <a:t> τόσο στην αρχική θέση του θέματος όσο και στην ακόλουθη θέση του ρήματος</a:t>
            </a:r>
            <a:endParaRPr lang="en-US" altLang="x-none" sz="2400" dirty="0">
              <a:latin typeface="Times New Roman" panose="02020603050405020304" pitchFamily="18" charset="0"/>
              <a:cs typeface="Times New Roman" panose="02020603050405020304" pitchFamily="18" charset="0"/>
            </a:endParaRPr>
          </a:p>
          <a:p>
            <a:pPr>
              <a:lnSpc>
                <a:spcPct val="80000"/>
              </a:lnSpc>
            </a:pPr>
            <a:endParaRPr lang="en-US" altLang="x-none" sz="2400" dirty="0">
              <a:latin typeface="Times New Roman" panose="02020603050405020304" pitchFamily="18" charset="0"/>
              <a:cs typeface="Times New Roman" panose="02020603050405020304" pitchFamily="18" charset="0"/>
            </a:endParaRPr>
          </a:p>
          <a:p>
            <a:pPr>
              <a:lnSpc>
                <a:spcPct val="80000"/>
              </a:lnSpc>
            </a:pPr>
            <a:r>
              <a:rPr sz="2400" dirty="0">
                <a:latin typeface="Times New Roman" panose="02020603050405020304" pitchFamily="18" charset="0"/>
                <a:cs typeface="Times New Roman" panose="02020603050405020304" pitchFamily="18" charset="0"/>
              </a:rPr>
              <a:t>Η προσπάθεια κατανόησης </a:t>
            </a:r>
            <a:r>
              <a:rPr sz="2400" b="1" dirty="0">
                <a:latin typeface="Times New Roman" panose="02020603050405020304" pitchFamily="18" charset="0"/>
                <a:cs typeface="Times New Roman" panose="02020603050405020304" pitchFamily="18" charset="0"/>
              </a:rPr>
              <a:t>του ακριβούς συσχετισμού </a:t>
            </a:r>
            <a:r>
              <a:rPr sz="2400" dirty="0">
                <a:latin typeface="Times New Roman" panose="02020603050405020304" pitchFamily="18" charset="0"/>
                <a:cs typeface="Times New Roman" panose="02020603050405020304" pitchFamily="18" charset="0"/>
              </a:rPr>
              <a:t>των δύο διακρίσεων (θέματος-ρήματος και γνωστής-νέα</a:t>
            </a:r>
            <a:r>
              <a:rPr lang="el-GR" sz="2400" dirty="0">
                <a:latin typeface="Times New Roman" panose="02020603050405020304" pitchFamily="18" charset="0"/>
                <a:cs typeface="Times New Roman" panose="02020603050405020304" pitchFamily="18" charset="0"/>
              </a:rPr>
              <a:t>ς</a:t>
            </a:r>
            <a:r>
              <a:rPr sz="2400" dirty="0">
                <a:latin typeface="Times New Roman" panose="02020603050405020304" pitchFamily="18" charset="0"/>
                <a:cs typeface="Times New Roman" panose="02020603050405020304" pitchFamily="18" charset="0"/>
              </a:rPr>
              <a:t> πληροφορίας) έχει </a:t>
            </a:r>
            <a:r>
              <a:rPr sz="2400" b="1" dirty="0">
                <a:latin typeface="Times New Roman" panose="02020603050405020304" pitchFamily="18" charset="0"/>
                <a:cs typeface="Times New Roman" panose="02020603050405020304" pitchFamily="18" charset="0"/>
              </a:rPr>
              <a:t>πυροδοτήσει πολλές έρευνες </a:t>
            </a:r>
            <a:r>
              <a:rPr sz="2400" dirty="0">
                <a:latin typeface="Times New Roman" panose="02020603050405020304" pitchFamily="18" charset="0"/>
                <a:cs typeface="Times New Roman" panose="02020603050405020304" pitchFamily="18" charset="0"/>
              </a:rPr>
              <a:t>που εξετάζουν το συνδυασμό των δύο αυτών διακρίσεων σε ποικίλα συμφραζόμενα και είδη κειμένου.</a:t>
            </a:r>
            <a:endParaRPr sz="2400"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noFill/>
          <a:ln>
            <a:noFill/>
          </a:ln>
          <a:effectLst/>
          <a:sp3d prstMaterial="plastic"/>
        </p:spPr>
        <p:txBody>
          <a:bodyPr vert="horz" lIns="91440" rIns="45720" rtlCol="0" anchor="ctr">
            <a:normAutofit/>
            <a:scene3d>
              <a:camera prst="orthographicFront"/>
              <a:lightRig rig="threePt" dir="t">
                <a:rot lat="0" lon="0" rev="4800000"/>
              </a:lightRig>
            </a:scene3d>
            <a:sp3d prstMaterial="matte">
              <a:bevelT w="50800" h="10160"/>
            </a:sp3d>
          </a:bodyPr>
          <a:lstStyle/>
          <a:p>
            <a:pPr marL="0" marR="0" lvl="0" indent="0" algn="ctr" defTabSz="914400" rtl="0" eaLnBrk="0" fontAlgn="auto" latinLnBrk="0" hangingPunct="0">
              <a:lnSpc>
                <a:spcPct val="100000"/>
              </a:lnSpc>
              <a:spcBef>
                <a:spcPct val="0"/>
              </a:spcBef>
              <a:spcAft>
                <a:spcPts val="0"/>
              </a:spcAft>
              <a:buClrTx/>
              <a:buSzTx/>
              <a:buFontTx/>
              <a:buNone/>
              <a:defRPr/>
            </a:pP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Επισημάνσεις </a:t>
            </a:r>
            <a:b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br>
            <a:r>
              <a:rPr kumimoji="0" lang="el-GR" sz="3600" b="1" i="0" u="none" strike="noStrike" kern="1200" cap="none" spc="0" normalizeH="0" baseline="0" noProof="0" dirty="0">
                <a:ln>
                  <a:noFill/>
                </a:ln>
                <a:solidFill>
                  <a:schemeClr val="accent1">
                    <a:satMod val="150000"/>
                  </a:schemeClr>
                </a:solidFill>
                <a:effectLst/>
                <a:uLnTx/>
                <a:uFillTx/>
                <a:latin typeface="Times New Roman" panose="02020603050405020304" pitchFamily="18" charset="0"/>
                <a:ea typeface="+mj-ea"/>
                <a:cs typeface="Times New Roman" panose="02020603050405020304" pitchFamily="18" charset="0"/>
              </a:rPr>
              <a:t>για τη διάκριση Θέμα - Ρήμα</a:t>
            </a:r>
            <a:endParaRPr kumimoji="0" lang="el-GR" sz="3600" b="1" i="0" u="none" strike="noStrike" kern="1200" cap="none" spc="0" normalizeH="0" baseline="0" noProof="0" dirty="0">
              <a:ln>
                <a:noFill/>
              </a:ln>
              <a:solidFill>
                <a:schemeClr val="accent1">
                  <a:satMod val="150000"/>
                </a:schemeClr>
              </a:solidFill>
              <a:effectLst/>
              <a:uLnTx/>
              <a:uFillTx/>
              <a:latin typeface="+mj-lt"/>
              <a:ea typeface="+mj-ea"/>
              <a:cs typeface="+mj-cs"/>
            </a:endParaRPr>
          </a:p>
        </p:txBody>
      </p:sp>
      <p:sp>
        <p:nvSpPr>
          <p:cNvPr id="3" name="2 - Θέση περιεχομένου"/>
          <p:cNvSpPr>
            <a:spLocks noGrp="1"/>
          </p:cNvSpPr>
          <p:nvPr>
            <p:ph idx="1" hasCustomPrompt="1"/>
          </p:nvPr>
        </p:nvSpPr>
        <p:spPr>
          <a:xfrm>
            <a:off x="0" y="1412875"/>
            <a:ext cx="9144000" cy="5445125"/>
          </a:xfrm>
        </p:spPr>
        <p:txBody>
          <a:bodyPr vert="horz" wrap="square" lIns="54864" tIns="91440" rIns="91440" bIns="45720" numCol="1" rtlCol="0" anchor="t" anchorCtr="0" compatLnSpc="1"/>
          <a:lstStyle/>
          <a:p>
            <a:pPr>
              <a:lnSpc>
                <a:spcPct val="80000"/>
              </a:lnSpc>
              <a:buNone/>
            </a:pPr>
            <a:r>
              <a:rPr sz="2400" b="1" dirty="0">
                <a:latin typeface="Times New Roman" panose="02020603050405020304" pitchFamily="18" charset="0"/>
                <a:cs typeface="Times New Roman" panose="02020603050405020304" pitchFamily="18" charset="0"/>
                <a:sym typeface="Wingdings" panose="05000000000000000000" pitchFamily="2" charset="2"/>
              </a:rPr>
              <a:t> </a:t>
            </a:r>
            <a:r>
              <a:rPr sz="2400" b="1" dirty="0">
                <a:latin typeface="Times New Roman" panose="02020603050405020304" pitchFamily="18" charset="0"/>
                <a:cs typeface="Times New Roman" panose="02020603050405020304" pitchFamily="18" charset="0"/>
              </a:rPr>
              <a:t>Δεύτερον, </a:t>
            </a:r>
            <a:r>
              <a:rPr sz="2400" dirty="0">
                <a:latin typeface="Times New Roman" panose="02020603050405020304" pitchFamily="18" charset="0"/>
                <a:cs typeface="Times New Roman" panose="02020603050405020304" pitchFamily="18" charset="0"/>
              </a:rPr>
              <a:t>η διάκριση </a:t>
            </a:r>
            <a:r>
              <a:rPr sz="2400" dirty="0">
                <a:solidFill>
                  <a:srgbClr val="FF0000"/>
                </a:solidFill>
                <a:latin typeface="Times New Roman" panose="02020603050405020304" pitchFamily="18" charset="0"/>
                <a:cs typeface="Times New Roman" panose="02020603050405020304" pitchFamily="18" charset="0"/>
              </a:rPr>
              <a:t>θέματος</a:t>
            </a:r>
            <a:r>
              <a:rPr sz="2400" dirty="0">
                <a:latin typeface="Times New Roman" panose="02020603050405020304" pitchFamily="18" charset="0"/>
                <a:cs typeface="Times New Roman" panose="02020603050405020304" pitchFamily="18" charset="0"/>
              </a:rPr>
              <a:t> και </a:t>
            </a:r>
            <a:r>
              <a:rPr sz="2400" dirty="0">
                <a:solidFill>
                  <a:srgbClr val="FF0000"/>
                </a:solidFill>
                <a:latin typeface="Times New Roman" panose="02020603050405020304" pitchFamily="18" charset="0"/>
                <a:cs typeface="Times New Roman" panose="02020603050405020304" pitchFamily="18" charset="0"/>
              </a:rPr>
              <a:t>ρήματος</a:t>
            </a:r>
            <a:r>
              <a:rPr sz="2400" dirty="0">
                <a:latin typeface="Times New Roman" panose="02020603050405020304" pitchFamily="18" charset="0"/>
                <a:cs typeface="Times New Roman" panose="02020603050405020304" pitchFamily="18" charset="0"/>
              </a:rPr>
              <a:t> στις </a:t>
            </a:r>
            <a:r>
              <a:rPr sz="2400" b="1" dirty="0">
                <a:latin typeface="Times New Roman" panose="02020603050405020304" pitchFamily="18" charset="0"/>
                <a:cs typeface="Times New Roman" panose="02020603050405020304" pitchFamily="18" charset="0"/>
              </a:rPr>
              <a:t>καταφατικές προτάσεις</a:t>
            </a:r>
            <a:r>
              <a:rPr sz="2400" dirty="0">
                <a:latin typeface="Times New Roman" panose="02020603050405020304" pitchFamily="18" charset="0"/>
                <a:cs typeface="Times New Roman" panose="02020603050405020304" pitchFamily="18" charset="0"/>
              </a:rPr>
              <a:t> αντιστοιχεί στο </a:t>
            </a:r>
            <a:r>
              <a:rPr sz="2400" dirty="0">
                <a:solidFill>
                  <a:srgbClr val="FF0000"/>
                </a:solidFill>
                <a:latin typeface="Times New Roman" panose="02020603050405020304" pitchFamily="18" charset="0"/>
                <a:cs typeface="Times New Roman" panose="02020603050405020304" pitchFamily="18" charset="0"/>
              </a:rPr>
              <a:t>υποκείμενο (την ονοματική φράση) </a:t>
            </a:r>
            <a:r>
              <a:rPr sz="2400" dirty="0">
                <a:latin typeface="Times New Roman" panose="02020603050405020304" pitchFamily="18" charset="0"/>
                <a:cs typeface="Times New Roman" panose="02020603050405020304" pitchFamily="18" charset="0"/>
              </a:rPr>
              <a:t>και στο </a:t>
            </a:r>
            <a:r>
              <a:rPr sz="2400" dirty="0">
                <a:solidFill>
                  <a:srgbClr val="FF0000"/>
                </a:solidFill>
                <a:latin typeface="Times New Roman" panose="02020603050405020304" pitchFamily="18" charset="0"/>
                <a:cs typeface="Times New Roman" panose="02020603050405020304" pitchFamily="18" charset="0"/>
              </a:rPr>
              <a:t>κατηγόρημα (τη ρηματική φράση)</a:t>
            </a:r>
            <a:r>
              <a:rPr sz="2400" dirty="0">
                <a:latin typeface="Times New Roman" panose="02020603050405020304" pitchFamily="18" charset="0"/>
                <a:cs typeface="Times New Roman" panose="02020603050405020304" pitchFamily="18" charset="0"/>
              </a:rPr>
              <a:t>.</a:t>
            </a:r>
            <a:endParaRPr lang="en-US" altLang="x-none" sz="2400" dirty="0">
              <a:latin typeface="Times New Roman" panose="02020603050405020304" pitchFamily="18" charset="0"/>
              <a:cs typeface="Times New Roman" panose="02020603050405020304" pitchFamily="18" charset="0"/>
            </a:endParaRPr>
          </a:p>
          <a:p>
            <a:pPr>
              <a:lnSpc>
                <a:spcPct val="80000"/>
              </a:lnSpc>
              <a:buNone/>
            </a:pPr>
            <a:r>
              <a:rPr sz="2400" dirty="0">
                <a:latin typeface="Times New Roman" panose="02020603050405020304" pitchFamily="18" charset="0"/>
                <a:cs typeface="Times New Roman" panose="02020603050405020304" pitchFamily="18" charset="0"/>
              </a:rPr>
              <a:t> </a:t>
            </a:r>
            <a:endParaRPr lang="en-US" altLang="x-none" sz="2400" dirty="0">
              <a:latin typeface="Times New Roman" panose="02020603050405020304" pitchFamily="18" charset="0"/>
              <a:cs typeface="Times New Roman" panose="02020603050405020304" pitchFamily="18" charset="0"/>
            </a:endParaRPr>
          </a:p>
          <a:p>
            <a:pPr>
              <a:lnSpc>
                <a:spcPct val="80000"/>
              </a:lnSpc>
            </a:pPr>
            <a:r>
              <a:rPr sz="2400" dirty="0">
                <a:latin typeface="Times New Roman" panose="02020603050405020304" pitchFamily="18" charset="0"/>
                <a:cs typeface="Times New Roman" panose="02020603050405020304" pitchFamily="18" charset="0"/>
              </a:rPr>
              <a:t>Στην </a:t>
            </a:r>
            <a:r>
              <a:rPr sz="2400" b="1" dirty="0">
                <a:latin typeface="Times New Roman" panose="02020603050405020304" pitchFamily="18" charset="0"/>
                <a:cs typeface="Times New Roman" panose="02020603050405020304" pitchFamily="18" charset="0"/>
              </a:rPr>
              <a:t>αγγλική</a:t>
            </a:r>
            <a:r>
              <a:rPr sz="2400" dirty="0">
                <a:latin typeface="Times New Roman" panose="02020603050405020304" pitchFamily="18" charset="0"/>
                <a:cs typeface="Times New Roman" panose="02020603050405020304" pitchFamily="18" charset="0"/>
              </a:rPr>
              <a:t>, μια γλώσσα με αυστηρή σειρά όρων και περιορισμένη μορφολογία, η </a:t>
            </a:r>
            <a:r>
              <a:rPr sz="2400" b="1" dirty="0">
                <a:latin typeface="Times New Roman" panose="02020603050405020304" pitchFamily="18" charset="0"/>
                <a:cs typeface="Times New Roman" panose="02020603050405020304" pitchFamily="18" charset="0"/>
              </a:rPr>
              <a:t>αντιστοίχιση θέματος-υποκειμένου λειτουργεί </a:t>
            </a:r>
            <a:r>
              <a:rPr sz="2400" b="1" i="1" dirty="0">
                <a:latin typeface="Times New Roman" panose="02020603050405020304" pitchFamily="18" charset="0"/>
                <a:cs typeface="Times New Roman" panose="02020603050405020304" pitchFamily="18" charset="0"/>
              </a:rPr>
              <a:t>χωρίς προβλήματα</a:t>
            </a:r>
            <a:r>
              <a:rPr sz="2400" dirty="0">
                <a:latin typeface="Times New Roman" panose="02020603050405020304" pitchFamily="18" charset="0"/>
                <a:cs typeface="Times New Roman" panose="02020603050405020304" pitchFamily="18" charset="0"/>
              </a:rPr>
              <a:t>. </a:t>
            </a:r>
            <a:endParaRPr sz="2400" dirty="0">
              <a:latin typeface="Times New Roman" panose="02020603050405020304" pitchFamily="18" charset="0"/>
              <a:cs typeface="Times New Roman" panose="02020603050405020304" pitchFamily="18" charset="0"/>
            </a:endParaRPr>
          </a:p>
          <a:p>
            <a:pPr>
              <a:lnSpc>
                <a:spcPct val="80000"/>
              </a:lnSpc>
            </a:pPr>
            <a:endParaRPr sz="2400" dirty="0">
              <a:latin typeface="Times New Roman" panose="02020603050405020304" pitchFamily="18" charset="0"/>
              <a:cs typeface="Times New Roman" panose="02020603050405020304" pitchFamily="18" charset="0"/>
            </a:endParaRPr>
          </a:p>
          <a:p>
            <a:pPr>
              <a:lnSpc>
                <a:spcPct val="80000"/>
              </a:lnSpc>
            </a:pPr>
            <a:r>
              <a:rPr sz="2400" dirty="0">
                <a:latin typeface="Times New Roman" panose="02020603050405020304" pitchFamily="18" charset="0"/>
                <a:cs typeface="Times New Roman" panose="02020603050405020304" pitchFamily="18" charset="0"/>
              </a:rPr>
              <a:t>Στη </a:t>
            </a:r>
            <a:r>
              <a:rPr sz="2400" b="1" dirty="0">
                <a:latin typeface="Times New Roman" panose="02020603050405020304" pitchFamily="18" charset="0"/>
                <a:cs typeface="Times New Roman" panose="02020603050405020304" pitchFamily="18" charset="0"/>
              </a:rPr>
              <a:t>νέα ελληνική</a:t>
            </a:r>
            <a:r>
              <a:rPr sz="2400" dirty="0">
                <a:latin typeface="Times New Roman" panose="02020603050405020304" pitchFamily="18" charset="0"/>
                <a:cs typeface="Times New Roman" panose="02020603050405020304" pitchFamily="18" charset="0"/>
              </a:rPr>
              <a:t>, μια γλώσσα με σχετικά </a:t>
            </a:r>
            <a:r>
              <a:rPr sz="2400" dirty="0">
                <a:solidFill>
                  <a:srgbClr val="FF0000"/>
                </a:solidFill>
                <a:latin typeface="Times New Roman" panose="02020603050405020304" pitchFamily="18" charset="0"/>
                <a:cs typeface="Times New Roman" panose="02020603050405020304" pitchFamily="18" charset="0"/>
              </a:rPr>
              <a:t>ελεύθερη σειρά όρων</a:t>
            </a:r>
            <a:r>
              <a:rPr sz="2400" dirty="0">
                <a:latin typeface="Times New Roman" panose="02020603050405020304" pitchFamily="18" charset="0"/>
                <a:cs typeface="Times New Roman" panose="02020603050405020304" pitchFamily="18" charset="0"/>
              </a:rPr>
              <a:t> εξαιτίας του πλούσιου κλιτικού της συστήματος (μια γλώσσα </a:t>
            </a:r>
            <a:r>
              <a:rPr lang="en-US" altLang="x-none" sz="2400" dirty="0">
                <a:latin typeface="Times New Roman" panose="02020603050405020304" pitchFamily="18" charset="0"/>
                <a:cs typeface="Times New Roman" panose="02020603050405020304" pitchFamily="18" charset="0"/>
              </a:rPr>
              <a:t>pro</a:t>
            </a:r>
            <a:r>
              <a:rPr sz="2400" dirty="0">
                <a:latin typeface="Times New Roman" panose="02020603050405020304" pitchFamily="18" charset="0"/>
                <a:cs typeface="Times New Roman" panose="02020603050405020304" pitchFamily="18" charset="0"/>
              </a:rPr>
              <a:t>-</a:t>
            </a:r>
            <a:r>
              <a:rPr lang="en-US" altLang="x-none" sz="2400" dirty="0">
                <a:latin typeface="Times New Roman" panose="02020603050405020304" pitchFamily="18" charset="0"/>
                <a:cs typeface="Times New Roman" panose="02020603050405020304" pitchFamily="18" charset="0"/>
              </a:rPr>
              <a:t>drop</a:t>
            </a:r>
            <a:r>
              <a:rPr sz="2400" dirty="0">
                <a:latin typeface="Times New Roman" panose="02020603050405020304" pitchFamily="18" charset="0"/>
                <a:cs typeface="Times New Roman" panose="02020603050405020304" pitchFamily="18" charset="0"/>
              </a:rPr>
              <a:t>), η </a:t>
            </a:r>
            <a:r>
              <a:rPr sz="2400" b="1" dirty="0">
                <a:latin typeface="Times New Roman" panose="02020603050405020304" pitchFamily="18" charset="0"/>
                <a:cs typeface="Times New Roman" panose="02020603050405020304" pitchFamily="18" charset="0"/>
              </a:rPr>
              <a:t>αντιστοίχιση αυτή </a:t>
            </a:r>
            <a:r>
              <a:rPr sz="2400" b="1" i="1" dirty="0">
                <a:latin typeface="Times New Roman" panose="02020603050405020304" pitchFamily="18" charset="0"/>
                <a:cs typeface="Times New Roman" panose="02020603050405020304" pitchFamily="18" charset="0"/>
              </a:rPr>
              <a:t>παρουσιάζει προβλήματα</a:t>
            </a:r>
            <a:r>
              <a:rPr sz="2400" dirty="0">
                <a:latin typeface="Times New Roman" panose="02020603050405020304" pitchFamily="18" charset="0"/>
                <a:cs typeface="Times New Roman" panose="02020603050405020304" pitchFamily="18" charset="0"/>
              </a:rPr>
              <a:t>.</a:t>
            </a:r>
            <a:endParaRPr sz="2400" dirty="0">
              <a:latin typeface="Times New Roman" panose="02020603050405020304" pitchFamily="18" charset="0"/>
              <a:cs typeface="Times New Roman" panose="02020603050405020304" pitchFamily="18" charset="0"/>
            </a:endParaRPr>
          </a:p>
          <a:p>
            <a:pPr lvl="1" indent="-318770">
              <a:lnSpc>
                <a:spcPct val="80000"/>
              </a:lnSpc>
              <a:spcBef>
                <a:spcPct val="0"/>
              </a:spcBef>
              <a:buFont typeface="Wingdings 2" panose="05020102010507070707" pitchFamily="18" charset="2"/>
              <a:buChar char=""/>
            </a:pPr>
            <a:r>
              <a:rPr sz="2300" dirty="0">
                <a:solidFill>
                  <a:srgbClr val="FF0000"/>
                </a:solidFill>
                <a:latin typeface="Times New Roman" panose="02020603050405020304" pitchFamily="18" charset="0"/>
                <a:cs typeface="Times New Roman" panose="02020603050405020304" pitchFamily="18" charset="0"/>
              </a:rPr>
              <a:t>Το αντωνυμικό υποκείμενο</a:t>
            </a:r>
            <a:r>
              <a:rPr sz="2300" dirty="0">
                <a:latin typeface="Times New Roman" panose="02020603050405020304" pitchFamily="18" charset="0"/>
                <a:cs typeface="Times New Roman" panose="02020603050405020304" pitchFamily="18" charset="0"/>
              </a:rPr>
              <a:t> δεν είναι απαραίτητο, καθώς δηλώνεται από το κλιτικό μόρφημα του ρήματος, και κατά </a:t>
            </a:r>
            <a:r>
              <a:rPr sz="2300" b="1" dirty="0">
                <a:latin typeface="Times New Roman" panose="02020603050405020304" pitchFamily="18" charset="0"/>
                <a:cs typeface="Times New Roman" panose="02020603050405020304" pitchFamily="18" charset="0"/>
              </a:rPr>
              <a:t>συνέπεια είναι συνήθης μια πρόταση </a:t>
            </a:r>
            <a:r>
              <a:rPr sz="3200" b="1" dirty="0">
                <a:latin typeface="Times New Roman" panose="02020603050405020304" pitchFamily="18" charset="0"/>
                <a:cs typeface="Times New Roman" panose="02020603050405020304" pitchFamily="18" charset="0"/>
              </a:rPr>
              <a:t>με το ρήμα </a:t>
            </a:r>
            <a:r>
              <a:rPr sz="2300" b="1" dirty="0">
                <a:latin typeface="Times New Roman" panose="02020603050405020304" pitchFamily="18" charset="0"/>
                <a:cs typeface="Times New Roman" panose="02020603050405020304" pitchFamily="18" charset="0"/>
              </a:rPr>
              <a:t>στο σημείο εκκίνησης της πρότασης</a:t>
            </a:r>
            <a:r>
              <a:rPr sz="2300" dirty="0">
                <a:latin typeface="Times New Roman" panose="02020603050405020304" pitchFamily="18" charset="0"/>
                <a:cs typeface="Times New Roman" panose="02020603050405020304" pitchFamily="18" charset="0"/>
              </a:rPr>
              <a:t>:</a:t>
            </a:r>
            <a:endParaRPr sz="2300" dirty="0">
              <a:latin typeface="Times New Roman" panose="02020603050405020304" pitchFamily="18" charset="0"/>
              <a:cs typeface="Times New Roman" panose="02020603050405020304" pitchFamily="18" charset="0"/>
            </a:endParaRPr>
          </a:p>
          <a:p>
            <a:pPr>
              <a:lnSpc>
                <a:spcPct val="80000"/>
              </a:lnSpc>
            </a:pPr>
            <a:endParaRPr sz="2400" dirty="0">
              <a:latin typeface="Times New Roman" panose="02020603050405020304" pitchFamily="18" charset="0"/>
              <a:cs typeface="Times New Roman" panose="02020603050405020304" pitchFamily="18" charset="0"/>
            </a:endParaRPr>
          </a:p>
          <a:p>
            <a:pPr>
              <a:lnSpc>
                <a:spcPct val="80000"/>
              </a:lnSpc>
              <a:buNone/>
            </a:pPr>
            <a:r>
              <a:rPr sz="2400" dirty="0">
                <a:latin typeface="Times New Roman" panose="02020603050405020304" pitchFamily="18" charset="0"/>
                <a:cs typeface="Times New Roman" panose="02020603050405020304" pitchFamily="18" charset="0"/>
              </a:rPr>
              <a:t>Πρδ. </a:t>
            </a:r>
            <a:r>
              <a:rPr sz="2400" i="1" dirty="0">
                <a:latin typeface="Times New Roman" panose="02020603050405020304" pitchFamily="18" charset="0"/>
                <a:cs typeface="Times New Roman" panose="02020603050405020304" pitchFamily="18" charset="0"/>
              </a:rPr>
              <a:t>Κρατούσε σημειώσεις για τις απόψεις των συνομιλητών</a:t>
            </a:r>
            <a:endParaRPr lang="en-US" altLang="x-none" sz="2400" i="1" dirty="0">
              <a:latin typeface="Times New Roman" panose="02020603050405020304" pitchFamily="18" charset="0"/>
              <a:cs typeface="Times New Roman" panose="02020603050405020304" pitchFamily="18" charset="0"/>
            </a:endParaRPr>
          </a:p>
          <a:p>
            <a:pPr>
              <a:lnSpc>
                <a:spcPct val="80000"/>
              </a:lnSpc>
            </a:pPr>
            <a:endParaRPr sz="2000" dirty="0">
              <a:latin typeface="Times New Roman" panose="02020603050405020304" pitchFamily="18" charset="0"/>
              <a:cs typeface="Times New Roman" panose="02020603050405020304" pitchFamily="18" charset="0"/>
            </a:endParaRPr>
          </a:p>
          <a:p>
            <a:pPr>
              <a:lnSpc>
                <a:spcPct val="80000"/>
              </a:lnSpc>
              <a:buNone/>
            </a:pPr>
            <a:endParaRPr sz="1300" dirty="0">
              <a:latin typeface="Times New Roman" panose="02020603050405020304" pitchFamily="18" charset="0"/>
              <a:cs typeface="Times New Roman" panose="02020603050405020304" pitchFamily="18" charset="0"/>
            </a:endParaRPr>
          </a:p>
          <a:p>
            <a:pPr>
              <a:lnSpc>
                <a:spcPct val="80000"/>
              </a:lnSpc>
              <a:buNone/>
            </a:pPr>
            <a:endParaRPr sz="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Λειτουργική μονάδα">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Λειτουργική μονάδα">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Λειτουργική μονάδ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Λειτουργική μονάδα">
  <a:themeElements>
    <a:clrScheme name="Τήξη">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Λειτουργική μονάδα">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Λειτουργική μονάδα">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Module</Template>
  <TotalTime>0</TotalTime>
  <Words>20482</Words>
  <Application>WPS Presentation</Application>
  <PresentationFormat>Προβολή στην οθόνη (4:3)</PresentationFormat>
  <Paragraphs>405</Paragraphs>
  <Slides>34</Slides>
  <Notes>0</Notes>
  <HiddenSlides>0</HiddenSlides>
  <MMClips>0</MMClips>
  <ScaleCrop>false</ScaleCrop>
  <HeadingPairs>
    <vt:vector size="8" baseType="variant">
      <vt:variant>
        <vt:lpstr>已用的字体</vt:lpstr>
      </vt:variant>
      <vt:variant>
        <vt:i4>12</vt:i4>
      </vt:variant>
      <vt:variant>
        <vt:lpstr>主题</vt:lpstr>
      </vt:variant>
      <vt:variant>
        <vt:i4>2</vt:i4>
      </vt:variant>
      <vt:variant>
        <vt:lpstr>嵌入 OLE 服务器</vt:lpstr>
      </vt:variant>
      <vt:variant>
        <vt:i4>1</vt:i4>
      </vt:variant>
      <vt:variant>
        <vt:lpstr>幻灯片标题</vt:lpstr>
      </vt:variant>
      <vt:variant>
        <vt:i4>34</vt:i4>
      </vt:variant>
    </vt:vector>
  </HeadingPairs>
  <TitlesOfParts>
    <vt:vector size="49" baseType="lpstr">
      <vt:lpstr>Arial</vt:lpstr>
      <vt:lpstr>SimSun</vt:lpstr>
      <vt:lpstr>Wingdings</vt:lpstr>
      <vt:lpstr>Corbel</vt:lpstr>
      <vt:lpstr>Wingdings 2</vt:lpstr>
      <vt:lpstr>Wingdings 3</vt:lpstr>
      <vt:lpstr>Wingdings 2</vt:lpstr>
      <vt:lpstr>Calibri</vt:lpstr>
      <vt:lpstr>Times New Roman</vt:lpstr>
      <vt:lpstr>Microsoft YaHei</vt:lpstr>
      <vt:lpstr>Arial Unicode MS</vt:lpstr>
      <vt:lpstr>Wingdings</vt:lpstr>
      <vt:lpstr>Λειτουργική μονάδα</vt:lpstr>
      <vt:lpstr>1_Λειτουργική μονάδα</vt:lpstr>
      <vt:lpstr>PowerPoint.Slide.12</vt:lpstr>
      <vt:lpstr>Κειμενογλωσσολογία 9ο μάθημα  </vt:lpstr>
      <vt:lpstr>Κριτήρια κειμενικότητας (Beaugrande και Dressler 1981)</vt:lpstr>
      <vt:lpstr>Συνοχικοί μηχανισμοί</vt:lpstr>
      <vt:lpstr>Συνοπτικό διάγραμμα συνοχικών μηχανισμών</vt:lpstr>
      <vt:lpstr>PowerPoint 演示文稿</vt:lpstr>
      <vt:lpstr> Πληροφορητικότητα:  Οργάνωση των πληροφοριών </vt:lpstr>
      <vt:lpstr>Χωρική διάταξη των πληροφοριών σύμφωνα με τον Halliday: Θέμα - Ρήμα</vt:lpstr>
      <vt:lpstr>Επισημάνσεις  για τη διάκριση Θέμα - Ρήμα</vt:lpstr>
      <vt:lpstr>Επισημάνσεις  για τη διάκριση Θέμα - Ρήμα</vt:lpstr>
      <vt:lpstr>Επιτονισμός και πληροφορητικότητα</vt:lpstr>
      <vt:lpstr>Σύνταξη και πληροφορητικότητα</vt:lpstr>
      <vt:lpstr>Διαλογικότητα και πληροφορητικότητα</vt:lpstr>
      <vt:lpstr>Διαλογικότητα και πληροφορητικότητα</vt:lpstr>
      <vt:lpstr>Διαλογικότητα και πληροφορητικότητα</vt:lpstr>
      <vt:lpstr>Οργάνωση των πληροφοριών κατά Daneš (1974)</vt:lpstr>
      <vt:lpstr>Οργάνωση των πληροφοριών κατά Daneš (1974)</vt:lpstr>
      <vt:lpstr>Οργάνωση των πληροφοριών κατά Daneš (1974)</vt:lpstr>
      <vt:lpstr>Σύνθετη οργάνωση των πληροφοριών  (Κουτσουλέλου-Μίχου 1997: 93) </vt:lpstr>
      <vt:lpstr>Συμπερασματική παρατήρηση</vt:lpstr>
      <vt:lpstr>Κριτήρια κειμενικότητας (Beaugrande και Dressler 1981)</vt:lpstr>
      <vt:lpstr>   Συνεκτικότητα: Εισαγωγικές παρατηρήσεις  </vt:lpstr>
      <vt:lpstr>Συνεκτικότητα:  Παραδείγματα και Προσδιορισμός</vt:lpstr>
      <vt:lpstr>Συνεκτικότητα: Ειδικότερος προσδιορισμός</vt:lpstr>
      <vt:lpstr>Νοητικά σχήματα</vt:lpstr>
      <vt:lpstr>Σύγκριση παραδειγμάτων (Βακιρτζή 1998)</vt:lpstr>
      <vt:lpstr>Σύγκριση παραδειγμάτων  (Βακιρτζή 1998)</vt:lpstr>
      <vt:lpstr>Σύγκριση παραδειγμάτων  (Βακιρτζή 1998)</vt:lpstr>
      <vt:lpstr>Σύγκριση παραδειγμάτων  (Βακιρτζή 1998)</vt:lpstr>
      <vt:lpstr>Γνωστές πληροφορίες, προϋποθέσεις και νοητικά σχήματα</vt:lpstr>
      <vt:lpstr>Νοητικά σχήματα</vt:lpstr>
      <vt:lpstr>Συνεκτικότητα και η Θεωρία της Συνάφειας  των Sperber και Wilson (1986) </vt:lpstr>
      <vt:lpstr>Συνεκτικότητα και η Θεωρία της Συνάφειας:  Παραδείγματα</vt:lpstr>
      <vt:lpstr>Συνεκτικότητα και η Θεωρία της Συνάφειας:  Παραδείγματα</vt:lpstr>
      <vt:lpstr>Σας ευχαριστώ για την προσοχή σας!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Κειμενογλωσσολογία 1ο μάθημα</dc:title>
  <dc:creator>Μάγια</dc:creator>
  <cp:lastModifiedBy>Teratech</cp:lastModifiedBy>
  <cp:revision>379</cp:revision>
  <dcterms:created xsi:type="dcterms:W3CDTF">2015-09-10T19:01:00Z</dcterms:created>
  <dcterms:modified xsi:type="dcterms:W3CDTF">2024-11-25T10:18:01Z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DFB8B9EAA9FB4AD0BC3E80A6A93D1D2E_13</vt:lpwstr>
  </property>
  <property fmtid="{D5CDD505-2E9C-101B-9397-08002B2CF9AE}" pid="3" name="KSOProductBuildVer">
    <vt:lpwstr>1033-12.2.0.18911</vt:lpwstr>
  </property>
</Properties>
</file>