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7"/>
  </p:notesMasterIdLst>
  <p:sldIdLst>
    <p:sldId id="256" r:id="rId2"/>
    <p:sldId id="257" r:id="rId3"/>
    <p:sldId id="274" r:id="rId4"/>
    <p:sldId id="276" r:id="rId5"/>
    <p:sldId id="259" r:id="rId6"/>
    <p:sldId id="260" r:id="rId7"/>
    <p:sldId id="262" r:id="rId8"/>
    <p:sldId id="272" r:id="rId9"/>
    <p:sldId id="278" r:id="rId10"/>
    <p:sldId id="282" r:id="rId11"/>
    <p:sldId id="283" r:id="rId12"/>
    <p:sldId id="284" r:id="rId13"/>
    <p:sldId id="285" r:id="rId14"/>
    <p:sldId id="281" r:id="rId15"/>
    <p:sldId id="277" r:id="rId16"/>
    <p:sldId id="264" r:id="rId17"/>
    <p:sldId id="307" r:id="rId18"/>
    <p:sldId id="469" r:id="rId19"/>
    <p:sldId id="470" r:id="rId20"/>
    <p:sldId id="265" r:id="rId21"/>
    <p:sldId id="471" r:id="rId22"/>
    <p:sldId id="267" r:id="rId23"/>
    <p:sldId id="474" r:id="rId24"/>
    <p:sldId id="275" r:id="rId25"/>
    <p:sldId id="47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F653C-EAF1-427F-97B9-F062BD8F036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39C801-A67F-4747-86D8-BEC8EFFC138D}">
      <dgm:prSet/>
      <dgm:spPr/>
      <dgm:t>
        <a:bodyPr/>
        <a:lstStyle/>
        <a:p>
          <a:pPr algn="just"/>
          <a:r>
            <a:rPr lang="el-GR" b="1" i="0" baseline="0" dirty="0"/>
            <a:t>Οι ομιλητές γλωσσών πολιτισμικής κληρονομιάς (</a:t>
          </a:r>
          <a:r>
            <a:rPr lang="es-ES" b="1" i="0" baseline="0" dirty="0"/>
            <a:t>H</a:t>
          </a:r>
          <a:r>
            <a:rPr lang="el-GR" b="1" i="0" baseline="0" dirty="0"/>
            <a:t>eritage </a:t>
          </a:r>
          <a:r>
            <a:rPr lang="es-ES" b="1" i="0" baseline="0" dirty="0"/>
            <a:t>S</a:t>
          </a:r>
          <a:r>
            <a:rPr lang="el-GR" b="1" i="0" baseline="0" dirty="0"/>
            <a:t>peakers</a:t>
          </a:r>
          <a:r>
            <a:rPr lang="el-GR" b="0" i="0" baseline="0" dirty="0"/>
            <a:t>) είναι  ομιλητές των οποίων η πρώτη γλώσσα, η γλώσσα που χρησιμοποιούν στο σπίτι με την οικογένειά τους, διαφέρει από την κυρίαρχη/πλειονοτική γλώσσα της χώρας διαμονής τους. </a:t>
          </a:r>
          <a:endParaRPr lang="en-US" dirty="0"/>
        </a:p>
      </dgm:t>
    </dgm:pt>
    <dgm:pt modelId="{DDF0695B-8E33-43EC-AFF9-EE64B21F105D}" type="parTrans" cxnId="{E78A7297-9EFF-45A6-B094-65C8BDF2FC0D}">
      <dgm:prSet/>
      <dgm:spPr/>
      <dgm:t>
        <a:bodyPr/>
        <a:lstStyle/>
        <a:p>
          <a:endParaRPr lang="en-US"/>
        </a:p>
      </dgm:t>
    </dgm:pt>
    <dgm:pt modelId="{D90C5B7F-BA2A-4A12-9687-4F7C32FAAE62}" type="sibTrans" cxnId="{E78A7297-9EFF-45A6-B094-65C8BDF2FC0D}">
      <dgm:prSet/>
      <dgm:spPr/>
      <dgm:t>
        <a:bodyPr/>
        <a:lstStyle/>
        <a:p>
          <a:endParaRPr lang="en-US"/>
        </a:p>
      </dgm:t>
    </dgm:pt>
    <dgm:pt modelId="{4C30D6FC-734F-4332-BBDA-195A66D6BE27}">
      <dgm:prSet/>
      <dgm:spPr/>
      <dgm:t>
        <a:bodyPr/>
        <a:lstStyle/>
        <a:p>
          <a:pPr algn="just"/>
          <a:r>
            <a:rPr lang="el-GR" dirty="0"/>
            <a:t>Πρόκειται για </a:t>
          </a:r>
          <a:r>
            <a:rPr lang="el-GR" b="1" dirty="0"/>
            <a:t>γλώσσες</a:t>
          </a:r>
          <a:r>
            <a:rPr lang="el-GR" dirty="0"/>
            <a:t> που κατακτώνται σε </a:t>
          </a:r>
          <a:r>
            <a:rPr lang="el-GR" b="1" dirty="0"/>
            <a:t>δίγλωσσα ή πολύγλωσσα </a:t>
          </a:r>
          <a:r>
            <a:rPr lang="el-GR" dirty="0"/>
            <a:t>περιβάλλοντα με περιορισμένη έκθεση και κατά συνέπεια με μειωμένη χρήση. </a:t>
          </a:r>
          <a:endParaRPr lang="en-US" dirty="0"/>
        </a:p>
      </dgm:t>
    </dgm:pt>
    <dgm:pt modelId="{F3CD6F92-3A52-4620-B6AC-A383BB801673}" type="parTrans" cxnId="{F58B1DE9-A0A9-43F9-9649-8F2E03818617}">
      <dgm:prSet/>
      <dgm:spPr/>
      <dgm:t>
        <a:bodyPr/>
        <a:lstStyle/>
        <a:p>
          <a:endParaRPr lang="en-US"/>
        </a:p>
      </dgm:t>
    </dgm:pt>
    <dgm:pt modelId="{3C01C621-592C-48C3-8BDA-7F3DB32960C2}" type="sibTrans" cxnId="{F58B1DE9-A0A9-43F9-9649-8F2E03818617}">
      <dgm:prSet/>
      <dgm:spPr/>
      <dgm:t>
        <a:bodyPr/>
        <a:lstStyle/>
        <a:p>
          <a:endParaRPr lang="en-US"/>
        </a:p>
      </dgm:t>
    </dgm:pt>
    <dgm:pt modelId="{004C6D11-BA7C-416E-B98B-C55F17AE25A7}" type="pres">
      <dgm:prSet presAssocID="{1A2F653C-EAF1-427F-97B9-F062BD8F03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AD2B01-41F6-4961-81A8-05B34E09BE83}" type="pres">
      <dgm:prSet presAssocID="{2C39C801-A67F-4747-86D8-BEC8EFFC138D}" presName="hierRoot1" presStyleCnt="0"/>
      <dgm:spPr/>
    </dgm:pt>
    <dgm:pt modelId="{618BCE29-59ED-4981-8885-5C1CB189830E}" type="pres">
      <dgm:prSet presAssocID="{2C39C801-A67F-4747-86D8-BEC8EFFC138D}" presName="composite" presStyleCnt="0"/>
      <dgm:spPr/>
    </dgm:pt>
    <dgm:pt modelId="{2813964C-0A32-4D41-9337-152790D1B686}" type="pres">
      <dgm:prSet presAssocID="{2C39C801-A67F-4747-86D8-BEC8EFFC138D}" presName="background" presStyleLbl="node0" presStyleIdx="0" presStyleCnt="2"/>
      <dgm:spPr/>
    </dgm:pt>
    <dgm:pt modelId="{06B8F2D4-9356-4536-8777-7FCBA5AF118A}" type="pres">
      <dgm:prSet presAssocID="{2C39C801-A67F-4747-86D8-BEC8EFFC138D}" presName="text" presStyleLbl="fgAcc0" presStyleIdx="0" presStyleCnt="2">
        <dgm:presLayoutVars>
          <dgm:chPref val="3"/>
        </dgm:presLayoutVars>
      </dgm:prSet>
      <dgm:spPr/>
    </dgm:pt>
    <dgm:pt modelId="{49066E52-DEEE-40F8-809E-754229DA9DB4}" type="pres">
      <dgm:prSet presAssocID="{2C39C801-A67F-4747-86D8-BEC8EFFC138D}" presName="hierChild2" presStyleCnt="0"/>
      <dgm:spPr/>
    </dgm:pt>
    <dgm:pt modelId="{1EC9485C-1753-4EEC-AC9F-F40B467664E5}" type="pres">
      <dgm:prSet presAssocID="{4C30D6FC-734F-4332-BBDA-195A66D6BE27}" presName="hierRoot1" presStyleCnt="0"/>
      <dgm:spPr/>
    </dgm:pt>
    <dgm:pt modelId="{D092363D-78C4-48AB-A53B-4B2AAA88C785}" type="pres">
      <dgm:prSet presAssocID="{4C30D6FC-734F-4332-BBDA-195A66D6BE27}" presName="composite" presStyleCnt="0"/>
      <dgm:spPr/>
    </dgm:pt>
    <dgm:pt modelId="{30F30C14-7652-43B3-9F94-F043F4FB5208}" type="pres">
      <dgm:prSet presAssocID="{4C30D6FC-734F-4332-BBDA-195A66D6BE27}" presName="background" presStyleLbl="node0" presStyleIdx="1" presStyleCnt="2"/>
      <dgm:spPr/>
    </dgm:pt>
    <dgm:pt modelId="{D2A44CAC-91B5-44E5-99A2-6E1531BC305F}" type="pres">
      <dgm:prSet presAssocID="{4C30D6FC-734F-4332-BBDA-195A66D6BE27}" presName="text" presStyleLbl="fgAcc0" presStyleIdx="1" presStyleCnt="2">
        <dgm:presLayoutVars>
          <dgm:chPref val="3"/>
        </dgm:presLayoutVars>
      </dgm:prSet>
      <dgm:spPr/>
    </dgm:pt>
    <dgm:pt modelId="{AA402D1E-64F4-44C8-9C40-C54EF778DDCE}" type="pres">
      <dgm:prSet presAssocID="{4C30D6FC-734F-4332-BBDA-195A66D6BE27}" presName="hierChild2" presStyleCnt="0"/>
      <dgm:spPr/>
    </dgm:pt>
  </dgm:ptLst>
  <dgm:cxnLst>
    <dgm:cxn modelId="{AD0DE535-0139-42EB-B365-F8B2CEE53C58}" type="presOf" srcId="{4C30D6FC-734F-4332-BBDA-195A66D6BE27}" destId="{D2A44CAC-91B5-44E5-99A2-6E1531BC305F}" srcOrd="0" destOrd="0" presId="urn:microsoft.com/office/officeart/2005/8/layout/hierarchy1"/>
    <dgm:cxn modelId="{3E203D8C-F639-42DA-BE1C-CB5C90DC6904}" type="presOf" srcId="{1A2F653C-EAF1-427F-97B9-F062BD8F0365}" destId="{004C6D11-BA7C-416E-B98B-C55F17AE25A7}" srcOrd="0" destOrd="0" presId="urn:microsoft.com/office/officeart/2005/8/layout/hierarchy1"/>
    <dgm:cxn modelId="{9A423591-9C9F-421E-9A2F-D461B4B012D0}" type="presOf" srcId="{2C39C801-A67F-4747-86D8-BEC8EFFC138D}" destId="{06B8F2D4-9356-4536-8777-7FCBA5AF118A}" srcOrd="0" destOrd="0" presId="urn:microsoft.com/office/officeart/2005/8/layout/hierarchy1"/>
    <dgm:cxn modelId="{E78A7297-9EFF-45A6-B094-65C8BDF2FC0D}" srcId="{1A2F653C-EAF1-427F-97B9-F062BD8F0365}" destId="{2C39C801-A67F-4747-86D8-BEC8EFFC138D}" srcOrd="0" destOrd="0" parTransId="{DDF0695B-8E33-43EC-AFF9-EE64B21F105D}" sibTransId="{D90C5B7F-BA2A-4A12-9687-4F7C32FAAE62}"/>
    <dgm:cxn modelId="{F58B1DE9-A0A9-43F9-9649-8F2E03818617}" srcId="{1A2F653C-EAF1-427F-97B9-F062BD8F0365}" destId="{4C30D6FC-734F-4332-BBDA-195A66D6BE27}" srcOrd="1" destOrd="0" parTransId="{F3CD6F92-3A52-4620-B6AC-A383BB801673}" sibTransId="{3C01C621-592C-48C3-8BDA-7F3DB32960C2}"/>
    <dgm:cxn modelId="{47E021DA-5810-4A44-9E33-C1653D015AEB}" type="presParOf" srcId="{004C6D11-BA7C-416E-B98B-C55F17AE25A7}" destId="{8CAD2B01-41F6-4961-81A8-05B34E09BE83}" srcOrd="0" destOrd="0" presId="urn:microsoft.com/office/officeart/2005/8/layout/hierarchy1"/>
    <dgm:cxn modelId="{D8736CF9-B372-4D64-AF82-1F6CF53C67A1}" type="presParOf" srcId="{8CAD2B01-41F6-4961-81A8-05B34E09BE83}" destId="{618BCE29-59ED-4981-8885-5C1CB189830E}" srcOrd="0" destOrd="0" presId="urn:microsoft.com/office/officeart/2005/8/layout/hierarchy1"/>
    <dgm:cxn modelId="{8B97C449-10B9-4FBF-9EB0-FAACA366FCBE}" type="presParOf" srcId="{618BCE29-59ED-4981-8885-5C1CB189830E}" destId="{2813964C-0A32-4D41-9337-152790D1B686}" srcOrd="0" destOrd="0" presId="urn:microsoft.com/office/officeart/2005/8/layout/hierarchy1"/>
    <dgm:cxn modelId="{FC7D00D5-6A48-48E2-ACCE-642A1E76FA48}" type="presParOf" srcId="{618BCE29-59ED-4981-8885-5C1CB189830E}" destId="{06B8F2D4-9356-4536-8777-7FCBA5AF118A}" srcOrd="1" destOrd="0" presId="urn:microsoft.com/office/officeart/2005/8/layout/hierarchy1"/>
    <dgm:cxn modelId="{F44CC5B1-24E8-430F-A982-F7D464DC5EE6}" type="presParOf" srcId="{8CAD2B01-41F6-4961-81A8-05B34E09BE83}" destId="{49066E52-DEEE-40F8-809E-754229DA9DB4}" srcOrd="1" destOrd="0" presId="urn:microsoft.com/office/officeart/2005/8/layout/hierarchy1"/>
    <dgm:cxn modelId="{5274A491-F8D2-4FE6-8818-F36FFDCED4BB}" type="presParOf" srcId="{004C6D11-BA7C-416E-B98B-C55F17AE25A7}" destId="{1EC9485C-1753-4EEC-AC9F-F40B467664E5}" srcOrd="1" destOrd="0" presId="urn:microsoft.com/office/officeart/2005/8/layout/hierarchy1"/>
    <dgm:cxn modelId="{C4CE54EB-066C-4A8D-BE5A-DC4B789B0D32}" type="presParOf" srcId="{1EC9485C-1753-4EEC-AC9F-F40B467664E5}" destId="{D092363D-78C4-48AB-A53B-4B2AAA88C785}" srcOrd="0" destOrd="0" presId="urn:microsoft.com/office/officeart/2005/8/layout/hierarchy1"/>
    <dgm:cxn modelId="{B83C3A72-AC8A-4BAD-99DA-CD84B1F6B527}" type="presParOf" srcId="{D092363D-78C4-48AB-A53B-4B2AAA88C785}" destId="{30F30C14-7652-43B3-9F94-F043F4FB5208}" srcOrd="0" destOrd="0" presId="urn:microsoft.com/office/officeart/2005/8/layout/hierarchy1"/>
    <dgm:cxn modelId="{E433C604-8167-4390-AD41-EBB1431CFA7F}" type="presParOf" srcId="{D092363D-78C4-48AB-A53B-4B2AAA88C785}" destId="{D2A44CAC-91B5-44E5-99A2-6E1531BC305F}" srcOrd="1" destOrd="0" presId="urn:microsoft.com/office/officeart/2005/8/layout/hierarchy1"/>
    <dgm:cxn modelId="{1C6F9DA4-ECB1-4867-A3B6-234043A9ACA3}" type="presParOf" srcId="{1EC9485C-1753-4EEC-AC9F-F40B467664E5}" destId="{AA402D1E-64F4-44C8-9C40-C54EF778DD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3964C-0A32-4D41-9337-152790D1B686}">
      <dsp:nvSpPr>
        <dsp:cNvPr id="0" name=""/>
        <dsp:cNvSpPr/>
      </dsp:nvSpPr>
      <dsp:spPr>
        <a:xfrm>
          <a:off x="1265" y="67814"/>
          <a:ext cx="4440555" cy="281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8F2D4-9356-4536-8777-7FCBA5AF118A}">
      <dsp:nvSpPr>
        <dsp:cNvPr id="0" name=""/>
        <dsp:cNvSpPr/>
      </dsp:nvSpPr>
      <dsp:spPr>
        <a:xfrm>
          <a:off x="494660" y="536539"/>
          <a:ext cx="4440555" cy="2819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b="1" i="0" kern="1200" baseline="0" dirty="0"/>
            <a:t>Οι ομιλητές γλωσσών πολιτισμικής κληρονομιάς (</a:t>
          </a:r>
          <a:r>
            <a:rPr lang="es-ES" sz="2300" b="1" i="0" kern="1200" baseline="0" dirty="0"/>
            <a:t>H</a:t>
          </a:r>
          <a:r>
            <a:rPr lang="el-GR" sz="2300" b="1" i="0" kern="1200" baseline="0" dirty="0"/>
            <a:t>eritage </a:t>
          </a:r>
          <a:r>
            <a:rPr lang="es-ES" sz="2300" b="1" i="0" kern="1200" baseline="0" dirty="0"/>
            <a:t>S</a:t>
          </a:r>
          <a:r>
            <a:rPr lang="el-GR" sz="2300" b="1" i="0" kern="1200" baseline="0" dirty="0"/>
            <a:t>peakers</a:t>
          </a:r>
          <a:r>
            <a:rPr lang="el-GR" sz="2300" b="0" i="0" kern="1200" baseline="0" dirty="0"/>
            <a:t>) είναι  ομιλητές των οποίων η πρώτη γλώσσα, η γλώσσα που χρησιμοποιούν στο σπίτι με την οικογένειά τους, διαφέρει από την κυρίαρχη/πλειονοτική γλώσσα της χώρας διαμονής τους. </a:t>
          </a:r>
          <a:endParaRPr lang="en-US" sz="2300" kern="1200" dirty="0"/>
        </a:p>
      </dsp:txBody>
      <dsp:txXfrm>
        <a:off x="577248" y="619127"/>
        <a:ext cx="4275379" cy="2654576"/>
      </dsp:txXfrm>
    </dsp:sp>
    <dsp:sp modelId="{30F30C14-7652-43B3-9F94-F043F4FB5208}">
      <dsp:nvSpPr>
        <dsp:cNvPr id="0" name=""/>
        <dsp:cNvSpPr/>
      </dsp:nvSpPr>
      <dsp:spPr>
        <a:xfrm>
          <a:off x="5428610" y="67814"/>
          <a:ext cx="4440555" cy="281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44CAC-91B5-44E5-99A2-6E1531BC305F}">
      <dsp:nvSpPr>
        <dsp:cNvPr id="0" name=""/>
        <dsp:cNvSpPr/>
      </dsp:nvSpPr>
      <dsp:spPr>
        <a:xfrm>
          <a:off x="5922005" y="536539"/>
          <a:ext cx="4440555" cy="2819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Πρόκειται για </a:t>
          </a:r>
          <a:r>
            <a:rPr lang="el-GR" sz="2300" b="1" kern="1200" dirty="0"/>
            <a:t>γλώσσες</a:t>
          </a:r>
          <a:r>
            <a:rPr lang="el-GR" sz="2300" kern="1200" dirty="0"/>
            <a:t> που κατακτώνται σε </a:t>
          </a:r>
          <a:r>
            <a:rPr lang="el-GR" sz="2300" b="1" kern="1200" dirty="0"/>
            <a:t>δίγλωσσα ή πολύγλωσσα </a:t>
          </a:r>
          <a:r>
            <a:rPr lang="el-GR" sz="2300" kern="1200" dirty="0"/>
            <a:t>περιβάλλοντα με περιορισμένη έκθεση και κατά συνέπεια με μειωμένη χρήση. </a:t>
          </a:r>
          <a:endParaRPr lang="en-US" sz="2300" kern="1200" dirty="0"/>
        </a:p>
      </dsp:txBody>
      <dsp:txXfrm>
        <a:off x="6004593" y="619127"/>
        <a:ext cx="4275379" cy="2654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9EC55-8C8B-430D-9282-C6DFBA9B9DF6}" type="datetimeFigureOut">
              <a:rPr lang="es-CL" smtClean="0"/>
              <a:t>19-11-2025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63545-E476-4D3C-9CC6-41F959BD0CC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291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19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illustrate, in reference maintenance contexts both Greek and SP favor the use of null subjects and object </a:t>
            </a:r>
            <a:r>
              <a:rPr lang="en-US" baseline="0" dirty="0" err="1"/>
              <a:t>clitics</a:t>
            </a:r>
            <a:r>
              <a:rPr lang="en-US" baseline="0" dirty="0"/>
              <a:t> marked with blue in our table. By contrast, English requires the use of strong personal pronouns in both contexts.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F8FC-3506-F046-AABE-6CABF7DA964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37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s-CL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Turning to the domain</a:t>
            </a:r>
            <a:r>
              <a:rPr lang="en-US" baseline="0" dirty="0"/>
              <a:t> of word order, both GR and SP prefers or requires </a:t>
            </a:r>
            <a:r>
              <a:rPr lang="en-US" baseline="0" dirty="0" err="1"/>
              <a:t>postverbal</a:t>
            </a:r>
            <a:r>
              <a:rPr lang="en-US" baseline="0" dirty="0"/>
              <a:t> subjects in the context of object questions, object relatives, and main declaratives that are answers to wide focus questions. By contrast, English requires preverbal subjects. The use of </a:t>
            </a:r>
            <a:r>
              <a:rPr lang="en-US" baseline="0" dirty="0" err="1"/>
              <a:t>postverbal</a:t>
            </a:r>
            <a:r>
              <a:rPr lang="en-US" baseline="0" dirty="0"/>
              <a:t> subjects in the specific contexts would give rise to strong ungrammaticality.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F8FC-3506-F046-AABE-6CABF7DA964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BCCAEF9-C1C3-4327-A7B5-A71A6C39D0C4}" type="datetimeFigureOut">
              <a:rPr lang="es-CL" smtClean="0"/>
              <a:t>19-11-2025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933B832-2831-48F6-9CC3-751A44E3D627}" type="slidenum">
              <a:rPr lang="es-CL" smtClean="0"/>
              <a:t>‹#›</a:t>
            </a:fld>
            <a:endParaRPr lang="es-C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042987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EF9-C1C3-4327-A7B5-A71A6C39D0C4}" type="datetimeFigureOut">
              <a:rPr lang="es-CL" smtClean="0"/>
              <a:t>19-11-2025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832-2831-48F6-9CC3-751A44E3D6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3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EF9-C1C3-4327-A7B5-A71A6C39D0C4}" type="datetimeFigureOut">
              <a:rPr lang="es-CL" smtClean="0"/>
              <a:t>19-11-2025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832-2831-48F6-9CC3-751A44E3D6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21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EF9-C1C3-4327-A7B5-A71A6C39D0C4}" type="datetimeFigureOut">
              <a:rPr lang="es-CL" smtClean="0"/>
              <a:t>19-11-2025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832-2831-48F6-9CC3-751A44E3D6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691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 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Ελεύθερη σχεδίαση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5" name="Ελεύθερη σχεδίαση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6" name="Ελεύθερη σχεδίαση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Ελεύθερη σχεδίαση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8" name="Ελεύθερη σχεδίαση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Θέση ημερομηνίας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523E8645-97A8-40C2-9EB8-6033BC26017B}" type="datetime1">
              <a:rPr lang="el-GR" noProof="0" smtClean="0"/>
              <a:t>19/11/2025</a:t>
            </a:fld>
            <a:endParaRPr lang="el-GR" noProof="0"/>
          </a:p>
        </p:txBody>
      </p:sp>
      <p:sp>
        <p:nvSpPr>
          <p:cNvPr id="11" name="Θέση υποσέλιδου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13" name="Θέση περιεχομένου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4" name="Θέση περιεχομένου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6" name="Θέση περιεχομένου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7" name="Θέση περιεχομένου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2" name="Θέση αριθμού διαφάνειας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73676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EF9-C1C3-4327-A7B5-A71A6C39D0C4}" type="datetimeFigureOut">
              <a:rPr lang="es-CL" smtClean="0"/>
              <a:t>19-11-2025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832-2831-48F6-9CC3-751A44E3D6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734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CCAEF9-C1C3-4327-A7B5-A71A6C39D0C4}" type="datetimeFigureOut">
              <a:rPr lang="es-CL" smtClean="0"/>
              <a:t>19-11-2025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33B832-2831-48F6-9CC3-751A44E3D627}" type="slidenum">
              <a:rPr lang="es-CL" smtClean="0"/>
              <a:t>‹#›</a:t>
            </a:fld>
            <a:endParaRPr lang="es-C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2186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EF9-C1C3-4327-A7B5-A71A6C39D0C4}" type="datetimeFigureOut">
              <a:rPr lang="es-CL" smtClean="0"/>
              <a:t>19-11-2025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832-2831-48F6-9CC3-751A44E3D6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31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EF9-C1C3-4327-A7B5-A71A6C39D0C4}" type="datetimeFigureOut">
              <a:rPr lang="es-CL" smtClean="0"/>
              <a:t>19-11-2025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832-2831-48F6-9CC3-751A44E3D6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198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EF9-C1C3-4327-A7B5-A71A6C39D0C4}" type="datetimeFigureOut">
              <a:rPr lang="es-CL" smtClean="0"/>
              <a:t>19-11-2025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832-2831-48F6-9CC3-751A44E3D6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220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EF9-C1C3-4327-A7B5-A71A6C39D0C4}" type="datetimeFigureOut">
              <a:rPr lang="es-CL" smtClean="0"/>
              <a:t>19-11-2025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832-2831-48F6-9CC3-751A44E3D6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51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CCAEF9-C1C3-4327-A7B5-A71A6C39D0C4}" type="datetimeFigureOut">
              <a:rPr lang="es-CL" smtClean="0"/>
              <a:t>19-11-2025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33B832-2831-48F6-9CC3-751A44E3D627}" type="slidenum">
              <a:rPr lang="es-CL" smtClean="0"/>
              <a:t>‹#›</a:t>
            </a:fld>
            <a:endParaRPr lang="es-C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860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CCAEF9-C1C3-4327-A7B5-A71A6C39D0C4}" type="datetimeFigureOut">
              <a:rPr lang="es-CL" smtClean="0"/>
              <a:t>19-11-2025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33B832-2831-48F6-9CC3-751A44E3D627}" type="slidenum">
              <a:rPr lang="es-CL" smtClean="0"/>
              <a:t>‹#›</a:t>
            </a:fld>
            <a:endParaRPr lang="es-C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48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BCCAEF9-C1C3-4327-A7B5-A71A6C39D0C4}" type="datetimeFigureOut">
              <a:rPr lang="es-CL" smtClean="0"/>
              <a:t>19-11-2025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933B832-2831-48F6-9CC3-751A44E3D627}" type="slidenum">
              <a:rPr lang="es-CL" smtClean="0"/>
              <a:t>‹#›</a:t>
            </a:fld>
            <a:endParaRPr lang="es-C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458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lang.2023.1230408" TargetMode="External"/><Relationship Id="rId2" Type="http://schemas.openxmlformats.org/officeDocument/2006/relationships/hyperlink" Target="https://doi.org/10.1017/S1366728925100722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Christina.haska@uai.c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7/S136672892510072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E03AB-295D-6515-9BFE-A90590DD6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467201"/>
            <a:ext cx="8689976" cy="2509213"/>
          </a:xfrm>
        </p:spPr>
        <p:txBody>
          <a:bodyPr>
            <a:normAutofit fontScale="90000"/>
          </a:bodyPr>
          <a:lstStyle/>
          <a:p>
            <a:br>
              <a:rPr lang="es-CL" dirty="0"/>
            </a:br>
            <a:r>
              <a:rPr lang="el-GR" sz="3600" b="1" dirty="0"/>
              <a:t>Η Ελληνικη ως γλωσσα πολιτισμικης κληρονομιας  σε παιδια της Διασπορας της Νοτιου Αμερικης: Στασεις, πρακτικες και γλωσσικες χρησεις</a:t>
            </a:r>
            <a:br>
              <a:rPr lang="es-CL" sz="3600" dirty="0"/>
            </a:br>
            <a:endParaRPr lang="es-CL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683092-785E-8F75-ABB0-D441E5542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8649" y="3507093"/>
            <a:ext cx="6831673" cy="1086237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Χριστίνα Χάσκα</a:t>
            </a:r>
          </a:p>
          <a:p>
            <a:r>
              <a:rPr lang="el-GR" dirty="0"/>
              <a:t>Επίκουρη Καθηγήτρια </a:t>
            </a:r>
          </a:p>
          <a:p>
            <a:r>
              <a:rPr lang="es-CL" dirty="0"/>
              <a:t>Universidad Adolfo Ibáñez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E0B89E-823F-8CE6-6CC5-790534DC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69" y="5424075"/>
            <a:ext cx="5447653" cy="11353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47A60B5-C614-D11C-0675-EC0E3EB79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2" y="317860"/>
            <a:ext cx="5203371" cy="12823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34FE1F1-0F86-2C40-B653-D0C928369242}"/>
              </a:ext>
            </a:extLst>
          </p:cNvPr>
          <p:cNvSpPr txBox="1"/>
          <p:nvPr/>
        </p:nvSpPr>
        <p:spPr>
          <a:xfrm>
            <a:off x="4431295" y="4664090"/>
            <a:ext cx="6259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/>
              <a:t>Πάτρα, 19 Νοεμβρίου 2025</a:t>
            </a:r>
          </a:p>
          <a:p>
            <a:pPr algn="r"/>
            <a:r>
              <a:rPr lang="el-GR" b="1" dirty="0"/>
              <a:t> Κειμενογλωσσολογία</a:t>
            </a:r>
          </a:p>
          <a:p>
            <a:pPr algn="r"/>
            <a:r>
              <a:rPr lang="el-GR" b="1" dirty="0"/>
              <a:t>Καθ. Α. Αρχάκης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581933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750D0-6767-24E3-C4C2-F70026739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69285-3AA4-F566-6C26-AF265EF70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228599"/>
            <a:ext cx="11985171" cy="1698171"/>
          </a:xfrm>
        </p:spPr>
        <p:txBody>
          <a:bodyPr>
            <a:normAutofit/>
          </a:bodyPr>
          <a:lstStyle/>
          <a:p>
            <a:r>
              <a:rPr lang="el-GR" b="1" dirty="0"/>
              <a:t>Γλωσσικές Στάσεις (αρνητικές)</a:t>
            </a:r>
            <a:br>
              <a:rPr lang="en-US" b="1" dirty="0"/>
            </a:br>
            <a:r>
              <a:rPr lang="en-US" sz="3200" b="1" dirty="0"/>
              <a:t>(0=</a:t>
            </a:r>
            <a:r>
              <a:rPr lang="en-US" sz="3200" b="1" dirty="0" err="1"/>
              <a:t>δι</a:t>
            </a:r>
            <a:r>
              <a:rPr lang="en-US" sz="3200" b="1" dirty="0"/>
              <a:t>αφωνώ απόλυτα-4=είμαι απόλυτα σύμφωνος/η)</a:t>
            </a:r>
            <a:endParaRPr lang="es-CL" sz="32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D5293EC-4A8A-ECB3-49DE-F34040C81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491214"/>
              </p:ext>
            </p:extLst>
          </p:nvPr>
        </p:nvGraphicFramePr>
        <p:xfrm>
          <a:off x="1175657" y="1645920"/>
          <a:ext cx="10112828" cy="484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4432">
                  <a:extLst>
                    <a:ext uri="{9D8B030D-6E8A-4147-A177-3AD203B41FA5}">
                      <a16:colId xmlns:a16="http://schemas.microsoft.com/office/drawing/2014/main" val="2581299198"/>
                    </a:ext>
                  </a:extLst>
                </a:gridCol>
                <a:gridCol w="2536132">
                  <a:extLst>
                    <a:ext uri="{9D8B030D-6E8A-4147-A177-3AD203B41FA5}">
                      <a16:colId xmlns:a16="http://schemas.microsoft.com/office/drawing/2014/main" val="172960201"/>
                    </a:ext>
                  </a:extLst>
                </a:gridCol>
                <a:gridCol w="2536132">
                  <a:extLst>
                    <a:ext uri="{9D8B030D-6E8A-4147-A177-3AD203B41FA5}">
                      <a16:colId xmlns:a16="http://schemas.microsoft.com/office/drawing/2014/main" val="1112952526"/>
                    </a:ext>
                  </a:extLst>
                </a:gridCol>
                <a:gridCol w="2536132">
                  <a:extLst>
                    <a:ext uri="{9D8B030D-6E8A-4147-A177-3AD203B41FA5}">
                      <a16:colId xmlns:a16="http://schemas.microsoft.com/office/drawing/2014/main" val="3665601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Αρνητικές στάσεις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Γονείς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Γονείς ελληνικής καταγωγής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Γονείς ξένης καταγωγής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28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Αν μιλάμε μόνο ελληνικά στο σπίτι, θα επηρεαστεί αρνητικά η επίδοσή τους στο ισπανόφωνο σχολείο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0.35 (0.35)</a:t>
                      </a:r>
                    </a:p>
                    <a:p>
                      <a:pPr algn="ctr"/>
                      <a:r>
                        <a:rPr lang="el-GR" sz="2000" dirty="0"/>
                        <a:t>(0-3)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0.29 (0.29)</a:t>
                      </a:r>
                    </a:p>
                    <a:p>
                      <a:pPr algn="ctr"/>
                      <a:r>
                        <a:rPr lang="es-CL" sz="2000" dirty="0"/>
                        <a:t>(0-3)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0.5 (0.5)</a:t>
                      </a:r>
                    </a:p>
                    <a:p>
                      <a:pPr algn="ctr"/>
                      <a:r>
                        <a:rPr lang="es-CL" sz="2000" dirty="0"/>
                        <a:t>(0-3)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7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Αν τα παιδιά μου διατηρήσουν δεσμούς με την ελληνική τους κληρονομιά, ίσως να δυσκολευτούν να προσαρμοστούν στην ισπανόφωνη κοινότητα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0.16 (0.16)</a:t>
                      </a:r>
                    </a:p>
                    <a:p>
                      <a:pPr algn="ctr"/>
                      <a:r>
                        <a:rPr lang="el-GR" sz="2000" dirty="0"/>
                        <a:t>(0-3)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0.08 (0.08)</a:t>
                      </a:r>
                    </a:p>
                    <a:p>
                      <a:pPr algn="ctr"/>
                      <a:r>
                        <a:rPr lang="es-CL" sz="2000" dirty="0"/>
                        <a:t>(0-1)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0.25 (0.25)</a:t>
                      </a:r>
                    </a:p>
                    <a:p>
                      <a:pPr algn="ctr"/>
                      <a:r>
                        <a:rPr lang="es-CL" sz="2000" dirty="0"/>
                        <a:t>(0-3)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18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4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00D73-B22F-FCAB-826A-168C099FF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B7830-D5F0-D2C1-C5A2-4542B566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2" y="0"/>
            <a:ext cx="11985171" cy="1698171"/>
          </a:xfrm>
        </p:spPr>
        <p:txBody>
          <a:bodyPr>
            <a:normAutofit/>
          </a:bodyPr>
          <a:lstStyle/>
          <a:p>
            <a:r>
              <a:rPr lang="el-GR" b="1" dirty="0"/>
              <a:t>Τα κίνητρα </a:t>
            </a:r>
            <a:br>
              <a:rPr lang="en-US" sz="3200" b="1" dirty="0"/>
            </a:br>
            <a:r>
              <a:rPr lang="en-US" sz="3200" b="1" dirty="0"/>
              <a:t>(0=</a:t>
            </a:r>
            <a:r>
              <a:rPr lang="en-US" sz="3200" b="1" dirty="0" err="1"/>
              <a:t>δι</a:t>
            </a:r>
            <a:r>
              <a:rPr lang="en-US" sz="3200" b="1" dirty="0"/>
              <a:t>αφωνώ απόλυτα-4=είμαι απόλυτα σύμφωνος/η)</a:t>
            </a:r>
            <a:endParaRPr lang="es-CL" sz="3200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FE468A2-8821-2C92-9346-006E4BD32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84767"/>
              </p:ext>
            </p:extLst>
          </p:nvPr>
        </p:nvGraphicFramePr>
        <p:xfrm>
          <a:off x="1135742" y="1122436"/>
          <a:ext cx="10446658" cy="563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15887">
                  <a:extLst>
                    <a:ext uri="{9D8B030D-6E8A-4147-A177-3AD203B41FA5}">
                      <a16:colId xmlns:a16="http://schemas.microsoft.com/office/drawing/2014/main" val="2256653561"/>
                    </a:ext>
                  </a:extLst>
                </a:gridCol>
                <a:gridCol w="1604825">
                  <a:extLst>
                    <a:ext uri="{9D8B030D-6E8A-4147-A177-3AD203B41FA5}">
                      <a16:colId xmlns:a16="http://schemas.microsoft.com/office/drawing/2014/main" val="683972320"/>
                    </a:ext>
                  </a:extLst>
                </a:gridCol>
                <a:gridCol w="2214281">
                  <a:extLst>
                    <a:ext uri="{9D8B030D-6E8A-4147-A177-3AD203B41FA5}">
                      <a16:colId xmlns:a16="http://schemas.microsoft.com/office/drawing/2014/main" val="1985293912"/>
                    </a:ext>
                  </a:extLst>
                </a:gridCol>
                <a:gridCol w="2611665">
                  <a:extLst>
                    <a:ext uri="{9D8B030D-6E8A-4147-A177-3AD203B41FA5}">
                      <a16:colId xmlns:a16="http://schemas.microsoft.com/office/drawing/2014/main" val="806676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Κίνητρα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Γονείς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Γονείς ελληνικής καταγωγής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Γονείς ξένης καταγωγής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[…] γιατί θέλω να είναι ανεξάρτητα όταν επισκεπτόμαστε την Ελλάδα</a:t>
                      </a:r>
                    </a:p>
                    <a:p>
                      <a:pPr algn="ctr"/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3.61 (0.58)</a:t>
                      </a:r>
                    </a:p>
                    <a:p>
                      <a:pPr algn="ctr"/>
                      <a:r>
                        <a:rPr lang="el-GR" sz="2000" dirty="0"/>
                        <a:t>(2</a:t>
                      </a:r>
                      <a:r>
                        <a:rPr lang="es-ES" sz="2000" dirty="0"/>
                        <a:t>-4</a:t>
                      </a:r>
                      <a:r>
                        <a:rPr lang="el-GR" sz="2000" dirty="0"/>
                        <a:t>)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3.66 (0.48)</a:t>
                      </a:r>
                    </a:p>
                    <a:p>
                      <a:pPr algn="ctr"/>
                      <a:r>
                        <a:rPr lang="es-CL" sz="2000" dirty="0"/>
                        <a:t>(3-4)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3.5 (0.73)</a:t>
                      </a:r>
                    </a:p>
                    <a:p>
                      <a:pPr algn="ctr"/>
                      <a:r>
                        <a:rPr lang="es-CL" sz="2000" dirty="0"/>
                        <a:t>(2-4)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202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[…] </a:t>
                      </a:r>
                      <a:r>
                        <a:rPr lang="en-US" sz="2000" dirty="0" err="1"/>
                        <a:t>γι</a:t>
                      </a:r>
                      <a:r>
                        <a:rPr lang="en-US" sz="2000" dirty="0"/>
                        <a:t>ατί θα διευκολύνει την επικοινωνία τους με τους παππούδες, την ευρύτερη οικογένεια, και την ελληνική κοινότητα 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3.80 (0.50)</a:t>
                      </a:r>
                    </a:p>
                    <a:p>
                      <a:pPr algn="ctr"/>
                      <a:r>
                        <a:rPr lang="es-ES" sz="2000" dirty="0"/>
                        <a:t>(2-4)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3.79 (0.50)</a:t>
                      </a:r>
                    </a:p>
                    <a:p>
                      <a:pPr algn="ctr"/>
                      <a:r>
                        <a:rPr lang="es-CL" sz="2000" dirty="0"/>
                        <a:t>(2-4)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3.87 (0.34)</a:t>
                      </a:r>
                    </a:p>
                    <a:p>
                      <a:pPr algn="ctr"/>
                      <a:r>
                        <a:rPr lang="es-CL" sz="2000" dirty="0"/>
                        <a:t>(3-4)</a:t>
                      </a:r>
                    </a:p>
                    <a:p>
                      <a:pPr algn="ctr"/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475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[…] γιατί θα τα βοηθήσει να κατανοήσουν τον ελληνικό πολιτισμό</a:t>
                      </a:r>
                    </a:p>
                    <a:p>
                      <a:pPr algn="ctr"/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3.61 (0.66)</a:t>
                      </a:r>
                    </a:p>
                    <a:p>
                      <a:pPr algn="ctr"/>
                      <a:r>
                        <a:rPr lang="es-ES" sz="2000" dirty="0"/>
                        <a:t>(2-4)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3.83 (0.38)</a:t>
                      </a:r>
                    </a:p>
                    <a:p>
                      <a:pPr algn="ctr"/>
                      <a:r>
                        <a:rPr lang="es-CL" sz="2000" dirty="0"/>
                        <a:t>(3-4)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3.31 (0.87)</a:t>
                      </a:r>
                    </a:p>
                    <a:p>
                      <a:pPr algn="ctr"/>
                      <a:r>
                        <a:rPr lang="es-CL" sz="2000" dirty="0"/>
                        <a:t>(2-4)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830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[…] γιατί ανησυχώ ότι θα με κρίνει η οικογένεια μου και η ελληνική κοινότητα, αν δεν μάθουν τα παιδιά μου να μιλάνε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0.69 (0.69)</a:t>
                      </a:r>
                    </a:p>
                    <a:p>
                      <a:pPr algn="ctr"/>
                      <a:r>
                        <a:rPr lang="es-ES" sz="2000" dirty="0"/>
                        <a:t>(0-4)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0.95 (0.95)</a:t>
                      </a:r>
                    </a:p>
                    <a:p>
                      <a:pPr algn="ctr"/>
                      <a:r>
                        <a:rPr lang="es-CL" sz="2000" dirty="0"/>
                        <a:t>(0-4)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0.43 (0.43)</a:t>
                      </a:r>
                    </a:p>
                    <a:p>
                      <a:pPr algn="ctr"/>
                      <a:r>
                        <a:rPr lang="es-CL" sz="2000" dirty="0"/>
                        <a:t>(0-4)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32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7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63AB3-1DBD-EA85-066B-E001261A9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625A4-641C-B5E6-D9B4-7F5F706A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2" y="0"/>
            <a:ext cx="11985171" cy="1698171"/>
          </a:xfrm>
        </p:spPr>
        <p:txBody>
          <a:bodyPr>
            <a:normAutofit fontScale="90000"/>
          </a:bodyPr>
          <a:lstStyle/>
          <a:p>
            <a:br>
              <a:rPr lang="el-GR" b="1" dirty="0"/>
            </a:br>
            <a:r>
              <a:rPr lang="el-GR" sz="4900" b="1" dirty="0"/>
              <a:t>Ταυτότητα </a:t>
            </a:r>
            <a:br>
              <a:rPr lang="en-US" sz="3200" b="1" dirty="0"/>
            </a:br>
            <a:endParaRPr lang="es-CL" sz="36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98CCCC4-1EE0-F8C9-6E4B-8D85DA58F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866441"/>
              </p:ext>
            </p:extLst>
          </p:nvPr>
        </p:nvGraphicFramePr>
        <p:xfrm>
          <a:off x="1730828" y="1240969"/>
          <a:ext cx="9612086" cy="53711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18300">
                  <a:extLst>
                    <a:ext uri="{9D8B030D-6E8A-4147-A177-3AD203B41FA5}">
                      <a16:colId xmlns:a16="http://schemas.microsoft.com/office/drawing/2014/main" val="2581299198"/>
                    </a:ext>
                  </a:extLst>
                </a:gridCol>
                <a:gridCol w="1241689">
                  <a:extLst>
                    <a:ext uri="{9D8B030D-6E8A-4147-A177-3AD203B41FA5}">
                      <a16:colId xmlns:a16="http://schemas.microsoft.com/office/drawing/2014/main" val="172960201"/>
                    </a:ext>
                  </a:extLst>
                </a:gridCol>
                <a:gridCol w="2230620">
                  <a:extLst>
                    <a:ext uri="{9D8B030D-6E8A-4147-A177-3AD203B41FA5}">
                      <a16:colId xmlns:a16="http://schemas.microsoft.com/office/drawing/2014/main" val="1112952526"/>
                    </a:ext>
                  </a:extLst>
                </a:gridCol>
                <a:gridCol w="2621477">
                  <a:extLst>
                    <a:ext uri="{9D8B030D-6E8A-4147-A177-3AD203B41FA5}">
                      <a16:colId xmlns:a16="http://schemas.microsoft.com/office/drawing/2014/main" val="3665601406"/>
                    </a:ext>
                  </a:extLst>
                </a:gridCol>
              </a:tblGrid>
              <a:tr h="550188">
                <a:tc>
                  <a:txBody>
                    <a:bodyPr/>
                    <a:lstStyle/>
                    <a:p>
                      <a:pPr algn="ctr"/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Γονείς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Γονείς ελληνικής καταγωγής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Γονείς ξένης καταγωγής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28908"/>
                  </a:ext>
                </a:extLst>
              </a:tr>
              <a:tr h="29239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000" dirty="0"/>
                        <a:t>Είναι το Παγκόσμιο Κύπελο Ποδοσφαίρου και η Ελλάδα παίζει με  Χιλή/Ουρουγουάη/Αργεντινή.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000" dirty="0"/>
                        <a:t>Ποια ομάδα θα υποστηρίξεις;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000" dirty="0"/>
                        <a:t>(0=σίγουρα τη Χιλή/Ουρουγουάη/Αργεντινή, 4=σίγουρα την Ελλάδα)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2.19 (1.90)</a:t>
                      </a:r>
                    </a:p>
                    <a:p>
                      <a:pPr algn="ctr"/>
                      <a:r>
                        <a:rPr lang="el-GR" sz="2000" dirty="0"/>
                        <a:t>(0-4)</a:t>
                      </a:r>
                      <a:endParaRPr lang="es-CL" sz="2000" dirty="0"/>
                    </a:p>
                    <a:p>
                      <a:pPr algn="ctr"/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3.38</a:t>
                      </a:r>
                    </a:p>
                    <a:p>
                      <a:pPr algn="ctr"/>
                      <a:r>
                        <a:rPr lang="el-GR" sz="2000" dirty="0"/>
                        <a:t>(1.31)</a:t>
                      </a:r>
                    </a:p>
                    <a:p>
                      <a:pPr algn="ctr"/>
                      <a:r>
                        <a:rPr lang="el-GR" sz="2000" dirty="0"/>
                        <a:t>(0-4)</a:t>
                      </a:r>
                    </a:p>
                    <a:p>
                      <a:pPr algn="ctr"/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0.12</a:t>
                      </a:r>
                    </a:p>
                    <a:p>
                      <a:pPr algn="ctr"/>
                      <a:r>
                        <a:rPr lang="el-GR" sz="2000" dirty="0"/>
                        <a:t>(0.5)</a:t>
                      </a:r>
                    </a:p>
                    <a:p>
                      <a:pPr algn="ctr"/>
                      <a:r>
                        <a:rPr lang="el-GR" sz="2000" dirty="0"/>
                        <a:t>(0-2)</a:t>
                      </a:r>
                      <a:endParaRPr lang="es-CL" sz="2000" dirty="0"/>
                    </a:p>
                    <a:p>
                      <a:pPr algn="ctr"/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78251"/>
                  </a:ext>
                </a:extLst>
              </a:tr>
              <a:tr h="174625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Ποια περιγραφή σε αντιπροσωπεύει καλύτερα (0=Χιλιανός/η, Αργεντινός/η, Ουρουγουανός/η, 4=Έλληνας/ιδα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2.14 (1.86)</a:t>
                      </a:r>
                    </a:p>
                    <a:p>
                      <a:pPr algn="ctr"/>
                      <a:r>
                        <a:rPr lang="el-GR" sz="2000" dirty="0"/>
                        <a:t>(0-4)</a:t>
                      </a:r>
                      <a:endParaRPr lang="es-CL" sz="2000" dirty="0"/>
                    </a:p>
                    <a:p>
                      <a:pPr algn="ctr"/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3.48</a:t>
                      </a:r>
                    </a:p>
                    <a:p>
                      <a:pPr algn="ctr"/>
                      <a:r>
                        <a:rPr lang="el-GR" sz="2000" dirty="0"/>
                        <a:t>(0.90)</a:t>
                      </a:r>
                    </a:p>
                    <a:p>
                      <a:pPr algn="ctr"/>
                      <a:r>
                        <a:rPr lang="el-GR" sz="2000" dirty="0"/>
                        <a:t>(2-4)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0.12</a:t>
                      </a:r>
                    </a:p>
                    <a:p>
                      <a:pPr algn="ctr"/>
                      <a:r>
                        <a:rPr lang="el-GR" sz="2000" dirty="0"/>
                        <a:t>(0.5)</a:t>
                      </a:r>
                    </a:p>
                    <a:p>
                      <a:pPr algn="ctr"/>
                      <a:r>
                        <a:rPr lang="el-GR" sz="2000" dirty="0"/>
                        <a:t>(0-2)</a:t>
                      </a:r>
                      <a:endParaRPr lang="es-CL" sz="2000" dirty="0"/>
                    </a:p>
                    <a:p>
                      <a:pPr algn="ctr"/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18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0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D4475-A57B-E045-1B84-184AE885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EAC06-B6ED-F99A-A22D-37F3CF2F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7" y="500086"/>
            <a:ext cx="10896600" cy="1485900"/>
          </a:xfrm>
        </p:spPr>
        <p:txBody>
          <a:bodyPr>
            <a:noAutofit/>
          </a:bodyPr>
          <a:lstStyle/>
          <a:p>
            <a:r>
              <a:rPr lang="el-GR" b="1" dirty="0"/>
              <a:t>Ποσοτικό Γλωσσικό Εισαγόμενο</a:t>
            </a:r>
            <a:br>
              <a:rPr lang="en-US" b="1" dirty="0"/>
            </a:br>
            <a:r>
              <a:rPr lang="en-US" sz="2000" b="1" dirty="0"/>
              <a:t>(0=</a:t>
            </a:r>
            <a:r>
              <a:rPr lang="en-US" sz="2000" b="1" dirty="0" err="1"/>
              <a:t>σχεδόν</a:t>
            </a:r>
            <a:r>
              <a:rPr lang="en-US" sz="2000" b="1" dirty="0"/>
              <a:t> π</a:t>
            </a:r>
            <a:r>
              <a:rPr lang="en-US" sz="2000" b="1" dirty="0" err="1"/>
              <a:t>άντ</a:t>
            </a:r>
            <a:r>
              <a:rPr lang="en-US" sz="2000" b="1" dirty="0"/>
              <a:t>α </a:t>
            </a:r>
            <a:r>
              <a:rPr lang="el-GR" sz="2000" b="1" dirty="0"/>
              <a:t>ισπανικά</a:t>
            </a:r>
            <a:r>
              <a:rPr lang="en-US" sz="2000" b="1" dirty="0"/>
              <a:t>/</a:t>
            </a:r>
            <a:r>
              <a:rPr lang="en-US" sz="2000" b="1" dirty="0" err="1"/>
              <a:t>σχεδόν</a:t>
            </a:r>
            <a:r>
              <a:rPr lang="en-US" sz="2000" b="1" dirty="0"/>
              <a:t> π</a:t>
            </a:r>
            <a:r>
              <a:rPr lang="en-US" sz="2000" b="1" dirty="0" err="1"/>
              <a:t>οτέ</a:t>
            </a:r>
            <a:r>
              <a:rPr lang="en-US" sz="2000" b="1" dirty="0"/>
              <a:t> </a:t>
            </a:r>
            <a:r>
              <a:rPr lang="el-GR" sz="2000" b="1" dirty="0"/>
              <a:t>ε</a:t>
            </a:r>
            <a:r>
              <a:rPr lang="en-US" sz="2000" b="1" dirty="0"/>
              <a:t>λληνικά-4 =</a:t>
            </a:r>
            <a:r>
              <a:rPr lang="en-US" sz="2000" b="1" dirty="0" err="1"/>
              <a:t>σχεδόν</a:t>
            </a:r>
            <a:r>
              <a:rPr lang="en-US" sz="2000" b="1" dirty="0"/>
              <a:t> π</a:t>
            </a:r>
            <a:r>
              <a:rPr lang="el-GR" sz="2000" b="1" dirty="0"/>
              <a:t>ά</a:t>
            </a:r>
            <a:r>
              <a:rPr lang="en-US" sz="2000" b="1" dirty="0" err="1"/>
              <a:t>ντ</a:t>
            </a:r>
            <a:r>
              <a:rPr lang="en-US" sz="2000" b="1" dirty="0"/>
              <a:t>α </a:t>
            </a:r>
            <a:r>
              <a:rPr lang="el-GR" sz="2000" b="1" dirty="0"/>
              <a:t>ε</a:t>
            </a:r>
            <a:r>
              <a:rPr lang="en-US" sz="2000" b="1" dirty="0" err="1"/>
              <a:t>λληνικά</a:t>
            </a:r>
            <a:r>
              <a:rPr lang="en-US" sz="2000" b="1" dirty="0"/>
              <a:t>/</a:t>
            </a:r>
            <a:r>
              <a:rPr lang="en-US" sz="2000" b="1" dirty="0" err="1"/>
              <a:t>σχεδόν</a:t>
            </a:r>
            <a:r>
              <a:rPr lang="en-US" sz="2000" b="1" dirty="0"/>
              <a:t> π</a:t>
            </a:r>
            <a:r>
              <a:rPr lang="en-US" sz="2000" b="1" dirty="0" err="1"/>
              <a:t>οτέ</a:t>
            </a:r>
            <a:r>
              <a:rPr lang="en-US" sz="2000" b="1" dirty="0"/>
              <a:t> </a:t>
            </a:r>
            <a:r>
              <a:rPr lang="el-GR" sz="2000" b="1" dirty="0"/>
              <a:t>ισπανικ</a:t>
            </a:r>
            <a:r>
              <a:rPr lang="en-US" sz="2000" b="1" dirty="0"/>
              <a:t>ά)</a:t>
            </a:r>
            <a:endParaRPr lang="es-CL" sz="2000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53A4872D-D7D5-BB1A-EFA9-2394838CDC5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7692919"/>
              </p:ext>
            </p:extLst>
          </p:nvPr>
        </p:nvGraphicFramePr>
        <p:xfrm>
          <a:off x="1235528" y="3139849"/>
          <a:ext cx="9720943" cy="1285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40314">
                  <a:extLst>
                    <a:ext uri="{9D8B030D-6E8A-4147-A177-3AD203B41FA5}">
                      <a16:colId xmlns:a16="http://schemas.microsoft.com/office/drawing/2014/main" val="3231745352"/>
                    </a:ext>
                  </a:extLst>
                </a:gridCol>
                <a:gridCol w="2906753">
                  <a:extLst>
                    <a:ext uri="{9D8B030D-6E8A-4147-A177-3AD203B41FA5}">
                      <a16:colId xmlns:a16="http://schemas.microsoft.com/office/drawing/2014/main" val="1691517256"/>
                    </a:ext>
                  </a:extLst>
                </a:gridCol>
                <a:gridCol w="3573876">
                  <a:extLst>
                    <a:ext uri="{9D8B030D-6E8A-4147-A177-3AD203B41FA5}">
                      <a16:colId xmlns:a16="http://schemas.microsoft.com/office/drawing/2014/main" val="777666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Μητέρα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Πατέρας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98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Συχνότητα χρήσης ελληνικής γλώσσας</a:t>
                      </a:r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1.47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1.38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544282"/>
                  </a:ext>
                </a:extLst>
              </a:tr>
            </a:tbl>
          </a:graphicData>
        </a:graphic>
      </p:graphicFrame>
      <p:sp>
        <p:nvSpPr>
          <p:cNvPr id="3" name="Google Shape;243;p21">
            <a:extLst>
              <a:ext uri="{FF2B5EF4-FFF2-40B4-BE49-F238E27FC236}">
                <a16:creationId xmlns:a16="http://schemas.microsoft.com/office/drawing/2014/main" id="{50AAE56A-08DF-0BE7-6E8E-968A8F4D464C}"/>
              </a:ext>
            </a:extLst>
          </p:cNvPr>
          <p:cNvSpPr txBox="1"/>
          <p:nvPr/>
        </p:nvSpPr>
        <p:spPr>
          <a:xfrm>
            <a:off x="1366503" y="5246915"/>
            <a:ext cx="82782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b="1" i="1" kern="0" dirty="0" err="1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Ότ</a:t>
            </a:r>
            <a:r>
              <a:rPr lang="en-US" b="1" i="1" kern="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αν μιλάς στο παιδί σου ποια γλώσσα χρησιμοποιείς;</a:t>
            </a:r>
            <a:endParaRPr sz="1400" b="1" i="1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b="1" i="1" kern="0" dirty="0" err="1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Ότ</a:t>
            </a:r>
            <a:r>
              <a:rPr lang="en-US" b="1" i="1" kern="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αν το παιδί σου σου μιλάει ποια γλώσσα χρησιμοποιεί;</a:t>
            </a:r>
            <a:endParaRPr b="1" i="1" kern="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1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Google Shape;242;p21"/>
          <p:cNvGraphicFramePr/>
          <p:nvPr>
            <p:extLst>
              <p:ext uri="{D42A27DB-BD31-4B8C-83A1-F6EECF244321}">
                <p14:modId xmlns:p14="http://schemas.microsoft.com/office/powerpoint/2010/main" val="386836468"/>
              </p:ext>
            </p:extLst>
          </p:nvPr>
        </p:nvGraphicFramePr>
        <p:xfrm>
          <a:off x="2868772" y="2550659"/>
          <a:ext cx="5472600" cy="262256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3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/>
                        <a:t>Γλωσσική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Χρήση</a:t>
                      </a:r>
                      <a:endParaRPr sz="1800" b="1" dirty="0"/>
                    </a:p>
                  </a:txBody>
                  <a:tcPr marL="91450" marR="91450" marT="45725" marB="4572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>
                          <a:solidFill>
                            <a:schemeClr val="dk1"/>
                          </a:solidFill>
                        </a:rPr>
                        <a:t>Το</a:t>
                      </a: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dk1"/>
                          </a:solidFill>
                        </a:rPr>
                        <a:t>σύνολο</a:t>
                      </a: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dk1"/>
                          </a:solidFill>
                        </a:rPr>
                        <a:t>των</a:t>
                      </a: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 πα</a:t>
                      </a:r>
                      <a:r>
                        <a:rPr lang="en-US" sz="1800" b="1" dirty="0" err="1">
                          <a:solidFill>
                            <a:schemeClr val="dk1"/>
                          </a:solidFill>
                        </a:rPr>
                        <a:t>ιδιών</a:t>
                      </a: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 (N=</a:t>
                      </a:r>
                      <a:r>
                        <a:rPr lang="el-GR" sz="1800" b="1" dirty="0">
                          <a:solidFill>
                            <a:schemeClr val="dk1"/>
                          </a:solidFill>
                        </a:rPr>
                        <a:t>29</a:t>
                      </a: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/>
                        <a:t>Γλωσσική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χρήση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στο</a:t>
                      </a:r>
                      <a:r>
                        <a:rPr lang="en-US" sz="1800" b="1" dirty="0"/>
                        <a:t> σπ</a:t>
                      </a:r>
                      <a:r>
                        <a:rPr lang="en-US" sz="1800" b="1" dirty="0" err="1"/>
                        <a:t>ίτι</a:t>
                      </a:r>
                      <a:r>
                        <a:rPr lang="el-GR" sz="1800" b="1" dirty="0"/>
                        <a:t> μ</a:t>
                      </a:r>
                      <a:r>
                        <a:rPr lang="en-US" sz="1800" b="1" dirty="0"/>
                        <a:t>ε </a:t>
                      </a:r>
                      <a:r>
                        <a:rPr lang="en-US" sz="1800" b="1" dirty="0" err="1"/>
                        <a:t>γονείς</a:t>
                      </a:r>
                      <a:endParaRPr sz="1800" b="1" dirty="0"/>
                    </a:p>
                  </a:txBody>
                  <a:tcPr marL="91450" marR="91450" marT="45725" marB="4572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1.4</a:t>
                      </a:r>
                      <a:r>
                        <a:rPr lang="el-GR" sz="1800" b="1" dirty="0"/>
                        <a:t>2</a:t>
                      </a:r>
                      <a:endParaRPr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/>
                    </a:p>
                  </a:txBody>
                  <a:tcPr marL="91450" marR="91450" marT="45725" marB="457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/>
                        <a:t>Γλωσσική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χρήση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στο</a:t>
                      </a:r>
                      <a:r>
                        <a:rPr lang="en-US" sz="1800" b="1" dirty="0"/>
                        <a:t> σπ</a:t>
                      </a:r>
                      <a:r>
                        <a:rPr lang="en-US" sz="1800" b="1" dirty="0" err="1"/>
                        <a:t>ίτι</a:t>
                      </a:r>
                      <a:r>
                        <a:rPr lang="el-GR" sz="1800" b="1" dirty="0"/>
                        <a:t> μ</a:t>
                      </a:r>
                      <a:r>
                        <a:rPr lang="en-US" sz="1800" b="1" dirty="0"/>
                        <a:t>ε α</a:t>
                      </a:r>
                      <a:r>
                        <a:rPr lang="en-US" sz="1800" b="1" dirty="0" err="1"/>
                        <a:t>δέρφι</a:t>
                      </a:r>
                      <a:r>
                        <a:rPr lang="en-US" sz="1800" b="1" dirty="0"/>
                        <a:t>α </a:t>
                      </a:r>
                      <a:endParaRPr sz="1800" b="1" dirty="0"/>
                    </a:p>
                  </a:txBody>
                  <a:tcPr marL="91450" marR="91450" marT="45725" marB="4572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0.</a:t>
                      </a:r>
                      <a:r>
                        <a:rPr lang="el-GR" sz="1800" b="1" dirty="0"/>
                        <a:t>60</a:t>
                      </a:r>
                      <a:endParaRPr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/>
                    </a:p>
                  </a:txBody>
                  <a:tcPr marL="91450" marR="91450" marT="45725" marB="457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/>
                        <a:t>Γλωσσική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χρήση</a:t>
                      </a:r>
                      <a:endParaRPr lang="el-GR" sz="18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/>
                        <a:t>με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φίλους</a:t>
                      </a:r>
                      <a:endParaRPr sz="1800" b="1" dirty="0"/>
                    </a:p>
                  </a:txBody>
                  <a:tcPr marL="91450" marR="91450" marT="45725" marB="4572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1" dirty="0"/>
                        <a:t>1.15</a:t>
                      </a:r>
                      <a:endParaRPr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/>
                    </a:p>
                  </a:txBody>
                  <a:tcPr marL="91450" marR="91450" marT="45725" marB="457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ACDDF869-F722-4EF7-47BD-651D10EE6567}"/>
              </a:ext>
            </a:extLst>
          </p:cNvPr>
          <p:cNvSpPr txBox="1">
            <a:spLocks/>
          </p:cNvSpPr>
          <p:nvPr/>
        </p:nvSpPr>
        <p:spPr>
          <a:xfrm>
            <a:off x="925285" y="593484"/>
            <a:ext cx="108966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/>
              <a:t>Ποσοτικό Γλωσσικό Εισαγόμενο</a:t>
            </a:r>
            <a:br>
              <a:rPr lang="en-US" b="1" dirty="0"/>
            </a:br>
            <a:r>
              <a:rPr lang="en-US" sz="2000" b="1" dirty="0"/>
              <a:t>(0=</a:t>
            </a:r>
            <a:r>
              <a:rPr lang="en-US" sz="2000" b="1" dirty="0" err="1"/>
              <a:t>σχεδόν</a:t>
            </a:r>
            <a:r>
              <a:rPr lang="en-US" sz="2000" b="1" dirty="0"/>
              <a:t> π</a:t>
            </a:r>
            <a:r>
              <a:rPr lang="en-US" sz="2000" b="1" dirty="0" err="1"/>
              <a:t>άντ</a:t>
            </a:r>
            <a:r>
              <a:rPr lang="en-US" sz="2000" b="1" dirty="0"/>
              <a:t>α </a:t>
            </a:r>
            <a:r>
              <a:rPr lang="el-GR" sz="2000" b="1" dirty="0"/>
              <a:t>ισπανικά</a:t>
            </a:r>
            <a:r>
              <a:rPr lang="en-US" sz="2000" b="1" dirty="0"/>
              <a:t>/</a:t>
            </a:r>
            <a:r>
              <a:rPr lang="en-US" sz="2000" b="1" dirty="0" err="1"/>
              <a:t>σχεδόν</a:t>
            </a:r>
            <a:r>
              <a:rPr lang="en-US" sz="2000" b="1" dirty="0"/>
              <a:t> π</a:t>
            </a:r>
            <a:r>
              <a:rPr lang="en-US" sz="2000" b="1" dirty="0" err="1"/>
              <a:t>οτέ</a:t>
            </a:r>
            <a:r>
              <a:rPr lang="en-US" sz="2000" b="1" dirty="0"/>
              <a:t> </a:t>
            </a:r>
            <a:r>
              <a:rPr lang="el-GR" sz="2000" b="1" dirty="0"/>
              <a:t>ε</a:t>
            </a:r>
            <a:r>
              <a:rPr lang="en-US" sz="2000" b="1" dirty="0"/>
              <a:t>λληνικά-4 =</a:t>
            </a:r>
            <a:r>
              <a:rPr lang="en-US" sz="2000" b="1" dirty="0" err="1"/>
              <a:t>σχεδόν</a:t>
            </a:r>
            <a:r>
              <a:rPr lang="en-US" sz="2000" b="1" dirty="0"/>
              <a:t> π</a:t>
            </a:r>
            <a:r>
              <a:rPr lang="el-GR" sz="2000" b="1" dirty="0"/>
              <a:t>ά</a:t>
            </a:r>
            <a:r>
              <a:rPr lang="en-US" sz="2000" b="1" dirty="0" err="1"/>
              <a:t>ντ</a:t>
            </a:r>
            <a:r>
              <a:rPr lang="en-US" sz="2000" b="1" dirty="0"/>
              <a:t>α </a:t>
            </a:r>
            <a:r>
              <a:rPr lang="el-GR" sz="2000" b="1" dirty="0"/>
              <a:t>ε</a:t>
            </a:r>
            <a:r>
              <a:rPr lang="en-US" sz="2000" b="1" dirty="0" err="1"/>
              <a:t>λληνικά</a:t>
            </a:r>
            <a:r>
              <a:rPr lang="en-US" sz="2000" b="1" dirty="0"/>
              <a:t>/</a:t>
            </a:r>
            <a:r>
              <a:rPr lang="en-US" sz="2000" b="1" dirty="0" err="1"/>
              <a:t>σχεδόν</a:t>
            </a:r>
            <a:r>
              <a:rPr lang="en-US" sz="2000" b="1" dirty="0"/>
              <a:t> π</a:t>
            </a:r>
            <a:r>
              <a:rPr lang="en-US" sz="2000" b="1" dirty="0" err="1"/>
              <a:t>οτέ</a:t>
            </a:r>
            <a:r>
              <a:rPr lang="en-US" sz="2000" b="1" dirty="0"/>
              <a:t> </a:t>
            </a:r>
            <a:r>
              <a:rPr lang="el-GR" sz="2000" b="1" dirty="0"/>
              <a:t>ισπανικ</a:t>
            </a:r>
            <a:r>
              <a:rPr lang="en-US" sz="2000" b="1" dirty="0"/>
              <a:t>ά)</a:t>
            </a:r>
            <a:endParaRPr lang="es-CL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64A7B-42C7-C1EA-107C-8267555C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417630" cy="1485900"/>
          </a:xfrm>
        </p:spPr>
        <p:txBody>
          <a:bodyPr/>
          <a:lstStyle/>
          <a:p>
            <a:r>
              <a:rPr lang="el-GR" b="1" dirty="0"/>
              <a:t>Ποιοτικό Γλωσσικό Εισαγόμενο</a:t>
            </a:r>
            <a:endParaRPr lang="es-CL" b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FF894D9-E052-05A9-1E93-8FDEFA8438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625332"/>
              </p:ext>
            </p:extLst>
          </p:nvPr>
        </p:nvGraphicFramePr>
        <p:xfrm>
          <a:off x="4038600" y="1751956"/>
          <a:ext cx="5442857" cy="4532734"/>
        </p:xfrm>
        <a:graphic>
          <a:graphicData uri="http://schemas.openxmlformats.org/drawingml/2006/table">
            <a:tbl>
              <a:tblPr firstRow="1" firstCol="1" bandRow="1"/>
              <a:tblGrid>
                <a:gridCol w="3912356">
                  <a:extLst>
                    <a:ext uri="{9D8B030D-6E8A-4147-A177-3AD203B41FA5}">
                      <a16:colId xmlns:a16="http://schemas.microsoft.com/office/drawing/2014/main" val="1830974407"/>
                    </a:ext>
                  </a:extLst>
                </a:gridCol>
                <a:gridCol w="1530501">
                  <a:extLst>
                    <a:ext uri="{9D8B030D-6E8A-4147-A177-3AD203B41FA5}">
                      <a16:colId xmlns:a16="http://schemas.microsoft.com/office/drawing/2014/main" val="1731520093"/>
                    </a:ext>
                  </a:extLst>
                </a:gridCol>
              </a:tblGrid>
              <a:tr h="538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6" marR="5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Παιδιά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l-G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(N=29)</a:t>
                      </a:r>
                      <a:endParaRPr lang="es-C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6" marR="5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789148"/>
                  </a:ext>
                </a:extLst>
              </a:tr>
              <a:tr h="708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Έκθεση στην ελληνική γλώσσα από προσχολική ηλικία</a:t>
                      </a:r>
                    </a:p>
                  </a:txBody>
                  <a:tcPr marL="52926" marR="5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0.44 (0.19)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0.16-1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6" marR="5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985719"/>
                  </a:ext>
                </a:extLst>
              </a:tr>
              <a:tr h="708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Έκθεση στην ελληνική γλώσσα κατά τη διεξαγωγή της έρευνας</a:t>
                      </a:r>
                      <a:endParaRPr lang="es-C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6" marR="5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 (0.20)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0.03-0.75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6" marR="5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273739"/>
                  </a:ext>
                </a:extLst>
              </a:tr>
              <a:tr h="708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Πλούτος και ποικιλία ερεθισμάτων στα ελληνικά </a:t>
                      </a:r>
                      <a:endParaRPr lang="es-C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6" marR="5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 (0.14)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0-0.75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6" marR="5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663532"/>
                  </a:ext>
                </a:extLst>
              </a:tr>
              <a:tr h="708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αξίδια προς την Ελλάδα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εβδομάδων τα τελευταία 4 χρόνια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πριν από το 2022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C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6" marR="5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2.38 (1.54)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0-4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6" marR="5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884438"/>
                  </a:ext>
                </a:extLst>
              </a:tr>
              <a:tr h="708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αξίδια συγγενών από την Ελλάδα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εβδομάδων τα τελευταία 4 χρόνια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πριν από το 2022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C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6" marR="5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2.34 (3.43)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0-13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6" marR="5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008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85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F2841-E9A2-B3B2-1E34-446C895D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87" y="434071"/>
            <a:ext cx="10101943" cy="1485900"/>
          </a:xfrm>
        </p:spPr>
        <p:txBody>
          <a:bodyPr/>
          <a:lstStyle/>
          <a:p>
            <a:r>
              <a:rPr lang="el-GR" b="1" dirty="0"/>
              <a:t>Αξιολόγηση γλωσσικής επάρκειας παιδιών  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49E9B-986A-B31F-E86A-DE59A64BCD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594795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Δραστηριότητα Λεξιλογίου</a:t>
            </a:r>
          </a:p>
          <a:p>
            <a:pPr marL="0" indent="0">
              <a:buNone/>
            </a:pPr>
            <a:r>
              <a:rPr lang="el-GR" sz="2400" dirty="0"/>
              <a:t>50 κάρτες κλιμακούμενης δυσκολίας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A641E7-FAF9-DA4B-D62D-FF1EA1DB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50" y="2622640"/>
            <a:ext cx="2270508" cy="1879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791E9CF-1440-4EDE-9ABA-6BFB3B150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00" y="3731047"/>
            <a:ext cx="2270507" cy="19105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07048E7-CA87-C178-FA03-15F0E586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05" y="4665117"/>
            <a:ext cx="2270508" cy="2048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3495CB62-FBD5-0060-7BF8-74BB7EE932EF}"/>
              </a:ext>
            </a:extLst>
          </p:cNvPr>
          <p:cNvSpPr txBox="1"/>
          <p:nvPr/>
        </p:nvSpPr>
        <p:spPr>
          <a:xfrm rot="20740058">
            <a:off x="1360338" y="4965158"/>
            <a:ext cx="2575035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cmpd="thickThin">
            <a:solidFill>
              <a:schemeClr val="accent5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esto?</a:t>
            </a:r>
          </a:p>
          <a:p>
            <a:pPr algn="ctr"/>
            <a:r>
              <a:rPr lang="el-GR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είναι αυτό;</a:t>
            </a:r>
            <a:endParaRPr lang="es-AR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s-AR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ine afto?</a:t>
            </a:r>
            <a:r>
              <a:rPr lang="el-GR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F3CD70-477D-14BA-09F4-ACA1F1D4CF5B}"/>
              </a:ext>
            </a:extLst>
          </p:cNvPr>
          <p:cNvSpPr txBox="1"/>
          <p:nvPr/>
        </p:nvSpPr>
        <p:spPr>
          <a:xfrm>
            <a:off x="4381624" y="63442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/>
              <a:t>(</a:t>
            </a:r>
            <a:r>
              <a:rPr lang="en-GB" sz="1800" dirty="0"/>
              <a:t>Vogindroukas </a:t>
            </a:r>
            <a:r>
              <a:rPr lang="en-GB" sz="1800" i="1" dirty="0"/>
              <a:t>et al., </a:t>
            </a:r>
            <a:r>
              <a:rPr lang="en-GB" sz="1800" dirty="0"/>
              <a:t>2009</a:t>
            </a:r>
            <a:r>
              <a:rPr lang="el-GR" sz="1800" dirty="0"/>
              <a:t>)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304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4" y="151136"/>
            <a:ext cx="10231231" cy="1325563"/>
          </a:xfrm>
        </p:spPr>
        <p:txBody>
          <a:bodyPr rtlCol="0"/>
          <a:lstStyle/>
          <a:p>
            <a:pPr rtl="0"/>
            <a:r>
              <a:rPr lang="el-GR" sz="4400" dirty="0"/>
              <a:t>Ομόρριζες λέξεις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AF4034-FDC7-A0C3-F863-7CF199AE0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404" y="1242589"/>
            <a:ext cx="1245132" cy="10657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FBAD86-F932-75BA-BE6A-A3BC4912D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308" y="1009009"/>
            <a:ext cx="1482666" cy="13255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AA80D8-1030-9D74-B969-D367AD474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059" y="2039551"/>
            <a:ext cx="1377816" cy="11956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111634-4550-E4E1-0B37-052454137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8733" y="2604798"/>
            <a:ext cx="1482666" cy="12864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5C5FFA0-B8F2-BCD0-3DE3-DABCE4A66C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4155" y="3837570"/>
            <a:ext cx="1628151" cy="15290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02E136-AA00-0DC2-29C0-67B05894AD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3356" y="3818153"/>
            <a:ext cx="1482666" cy="14187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0C20ED4-3C15-AB4B-9108-57CDA7EC06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9867" y="3154306"/>
            <a:ext cx="1377816" cy="133547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535E357-67FE-E4E5-BFFD-7E4C55AAE0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2306" y="2179211"/>
            <a:ext cx="1099550" cy="10841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D39B454-9AD3-D6B6-57A7-15D506CF0E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2819" y="3093113"/>
            <a:ext cx="950867" cy="11885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BEFB60-789F-D7D2-5714-2D48E906F6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8107" y="4662307"/>
            <a:ext cx="1442709" cy="13066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FC6E217-543D-6B72-A72D-B700027E67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0925" y="1048940"/>
            <a:ext cx="1377816" cy="12741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02217E9-C415-E575-DEDD-E69B5700A3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37516" y="5155274"/>
            <a:ext cx="1482666" cy="141866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51AE860-2A41-872C-BD67-DA77B02CFA05}"/>
              </a:ext>
            </a:extLst>
          </p:cNvPr>
          <p:cNvSpPr txBox="1"/>
          <p:nvPr/>
        </p:nvSpPr>
        <p:spPr>
          <a:xfrm>
            <a:off x="4485856" y="637596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Vogindroukas</a:t>
            </a:r>
            <a:r>
              <a:rPr lang="en-CY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Y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2009) </a:t>
            </a:r>
            <a:endParaRPr lang="es-CL" sz="160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52CA639-456E-4891-0E01-3CE07A849168}"/>
              </a:ext>
            </a:extLst>
          </p:cNvPr>
          <p:cNvSpPr txBox="1">
            <a:spLocks/>
          </p:cNvSpPr>
          <p:nvPr/>
        </p:nvSpPr>
        <p:spPr>
          <a:xfrm>
            <a:off x="1746340" y="1009009"/>
            <a:ext cx="412096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75" indent="-182875" algn="l" defTabSz="91437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182875" algn="l" defTabSz="914377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182875" algn="l" defTabSz="914377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182875" algn="l" defTabSz="914377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182875" algn="l" defTabSz="914377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685783" marR="0" lvl="1" indent="-182875" algn="l" defTabSz="914377" rtl="0" eaLnBrk="1" fontAlgn="base" latinLnBrk="0" hangingPunct="1">
              <a:lnSpc>
                <a:spcPct val="90000"/>
              </a:lnSpc>
              <a:spcBef>
                <a:spcPts val="251"/>
              </a:spcBef>
              <a:spcAft>
                <a:spcPts val="0"/>
              </a:spcAft>
              <a:buClr>
                <a:srgbClr val="40BAD2"/>
              </a:buClr>
              <a:buSzTx/>
              <a:buFont typeface="Arial" pitchFamily="18" charset="2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/ki.’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θ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a.ra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 - 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.’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a.ra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 </a:t>
            </a:r>
          </a:p>
          <a:p>
            <a:pPr marL="685783" marR="0" lvl="1" indent="-182875" algn="l" defTabSz="914377" rtl="0" eaLnBrk="1" fontAlgn="base" latinLnBrk="0" hangingPunct="1">
              <a:lnSpc>
                <a:spcPct val="90000"/>
              </a:lnSpc>
              <a:spcBef>
                <a:spcPts val="251"/>
              </a:spcBef>
              <a:spcAft>
                <a:spcPts val="0"/>
              </a:spcAft>
              <a:buClr>
                <a:srgbClr val="40BAD2"/>
              </a:buClr>
              <a:buSzTx/>
              <a:buFont typeface="Arial" pitchFamily="18" charset="2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e.li.’ko.pte.ro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 - 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e.li.’ko.pte.ro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 </a:t>
            </a:r>
          </a:p>
          <a:p>
            <a:pPr marL="685783" marR="0" lvl="1" indent="-182875" algn="l" defTabSz="914377" rtl="0" eaLnBrk="1" fontAlgn="base" latinLnBrk="0" hangingPunct="1">
              <a:lnSpc>
                <a:spcPct val="90000"/>
              </a:lnSpc>
              <a:spcBef>
                <a:spcPts val="251"/>
              </a:spcBef>
              <a:spcAft>
                <a:spcPts val="0"/>
              </a:spcAft>
              <a:buClr>
                <a:srgbClr val="40BAD2"/>
              </a:buClr>
              <a:buSzTx/>
              <a:buFont typeface="Arial" pitchFamily="18" charset="2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.’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ko.ði.los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 - /ko.ko.’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dri.lo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  </a:t>
            </a:r>
          </a:p>
          <a:p>
            <a:pPr marL="685783" marR="0" lvl="1" indent="-182875" algn="l" defTabSz="914377" rtl="0" eaLnBrk="1" fontAlgn="base" latinLnBrk="0" hangingPunct="1">
              <a:lnSpc>
                <a:spcPct val="90000"/>
              </a:lnSpc>
              <a:spcBef>
                <a:spcPts val="251"/>
              </a:spcBef>
              <a:spcAft>
                <a:spcPts val="0"/>
              </a:spcAft>
              <a:buClr>
                <a:srgbClr val="40BAD2"/>
              </a:buClr>
              <a:buSzTx/>
              <a:buFont typeface="Arial" pitchFamily="18" charset="2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ka.’mi.la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 - /ka. ’me.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 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o/ </a:t>
            </a:r>
          </a:p>
          <a:p>
            <a:pPr marL="182875" marR="0" lvl="0" indent="-182875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019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Μορφοσυντακτικές Δομές</a:t>
            </a:r>
            <a:r>
              <a:rPr lang="en-US" b="1" dirty="0"/>
              <a:t> – </a:t>
            </a:r>
            <a:r>
              <a:rPr lang="el-GR" b="1" dirty="0"/>
              <a:t>Αναφοράς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974245"/>
              </p:ext>
            </p:extLst>
          </p:nvPr>
        </p:nvGraphicFramePr>
        <p:xfrm>
          <a:off x="3048000" y="1781717"/>
          <a:ext cx="9067800" cy="45102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38905">
                  <a:extLst>
                    <a:ext uri="{9D8B030D-6E8A-4147-A177-3AD203B41FA5}">
                      <a16:colId xmlns:a16="http://schemas.microsoft.com/office/drawing/2014/main" val="4258146968"/>
                    </a:ext>
                  </a:extLst>
                </a:gridCol>
                <a:gridCol w="2890495">
                  <a:extLst>
                    <a:ext uri="{9D8B030D-6E8A-4147-A177-3AD203B41FA5}">
                      <a16:colId xmlns:a16="http://schemas.microsoft.com/office/drawing/2014/main" val="410742747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63546085"/>
                    </a:ext>
                  </a:extLst>
                </a:gridCol>
              </a:tblGrid>
              <a:tr h="6990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Δομή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Ελληνικά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Ισπανικά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097708"/>
                  </a:ext>
                </a:extLst>
              </a:tr>
              <a:tr h="20803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Χρήση κενών υποκειμένων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Γιατί πήγε ο κύριος Γιάννης στο περίπτερο; 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j-lt"/>
                        </a:rPr>
                        <a:t>Γιατί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1302F4"/>
                          </a:solidFill>
                          <a:effectLst/>
                          <a:latin typeface="+mj-lt"/>
                        </a:rPr>
                        <a:t>pro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l-GR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ήθελε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l-GR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Ρ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l-GR" sz="2000" dirty="0">
                          <a:effectLst/>
                          <a:latin typeface="+mj-lt"/>
                        </a:rPr>
                        <a:t>να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l-GR" sz="2000" dirty="0">
                          <a:effectLst/>
                          <a:latin typeface="+mj-lt"/>
                        </a:rPr>
                        <a:t>αγοράσει εφημερίδα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.</a:t>
                      </a:r>
                      <a:endParaRPr lang="en-US" sz="20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+mj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+mj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+mj-lt"/>
                        </a:rPr>
                        <a:t>Porque</a:t>
                      </a:r>
                      <a:r>
                        <a:rPr lang="en-GB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1302F4"/>
                          </a:solidFill>
                          <a:effectLst/>
                          <a:latin typeface="+mj-lt"/>
                        </a:rPr>
                        <a:t>pro</a:t>
                      </a:r>
                      <a:r>
                        <a:rPr lang="en-GB" sz="20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quería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(V)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j-lt"/>
                        </a:rPr>
                        <a:t>comprar</a:t>
                      </a:r>
                      <a:r>
                        <a:rPr lang="en-GB" sz="2000" baseline="0" dirty="0">
                          <a:effectLst/>
                          <a:latin typeface="+mj-lt"/>
                        </a:rPr>
                        <a:t>  </a:t>
                      </a:r>
                      <a:r>
                        <a:rPr lang="en-GB" sz="2000" dirty="0">
                          <a:effectLst/>
                          <a:latin typeface="+mj-lt"/>
                        </a:rPr>
                        <a:t>un </a:t>
                      </a:r>
                      <a:r>
                        <a:rPr lang="es-ES" sz="2000" dirty="0">
                          <a:effectLst/>
                          <a:latin typeface="+mj-lt"/>
                        </a:rPr>
                        <a:t>periódico.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873830"/>
                  </a:ext>
                </a:extLst>
              </a:tr>
              <a:tr h="17308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Χρήση κλιτικών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Τι έγινε η μπάλα της Μαρίας;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1302F4"/>
                        </a:solidFill>
                        <a:effectLst/>
                        <a:latin typeface="+mj-lt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1302F4"/>
                        </a:solidFill>
                        <a:effectLst/>
                        <a:latin typeface="+mj-lt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1302F4"/>
                          </a:solidFill>
                          <a:effectLst/>
                          <a:latin typeface="+mj-lt"/>
                        </a:rPr>
                        <a:t>Την</a:t>
                      </a:r>
                      <a:r>
                        <a:rPr lang="en-US" sz="2000" b="1" dirty="0">
                          <a:solidFill>
                            <a:srgbClr val="1302F4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l-GR" sz="2000" b="1" dirty="0">
                          <a:solidFill>
                            <a:srgbClr val="1302F4"/>
                          </a:solidFill>
                          <a:effectLst/>
                          <a:latin typeface="+mj-lt"/>
                        </a:rPr>
                        <a:t>κλιτ. αντικειμένου</a:t>
                      </a:r>
                      <a:r>
                        <a:rPr lang="en-US" sz="2000" b="1" dirty="0">
                          <a:solidFill>
                            <a:srgbClr val="1302F4"/>
                          </a:solidFill>
                          <a:effectLst/>
                          <a:latin typeface="+mj-lt"/>
                        </a:rPr>
                        <a:t>) 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l-GR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πήρε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l-GR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Ρ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l-GR" sz="2000" dirty="0">
                          <a:effectLst/>
                          <a:latin typeface="+mj-lt"/>
                        </a:rPr>
                        <a:t>ο σκύλος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.</a:t>
                      </a:r>
                      <a:endParaRPr lang="en-US" sz="20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Se </a:t>
                      </a:r>
                      <a:r>
                        <a:rPr lang="en-GB" sz="2000" b="1" dirty="0">
                          <a:solidFill>
                            <a:srgbClr val="1302F4"/>
                          </a:solidFill>
                          <a:effectLst/>
                          <a:latin typeface="+mj-lt"/>
                        </a:rPr>
                        <a:t>la (obj. cl)</a:t>
                      </a:r>
                      <a:r>
                        <a:rPr lang="en-GB" sz="2000" b="1" dirty="0">
                          <a:effectLst/>
                          <a:latin typeface="+mj-lt"/>
                        </a:rPr>
                        <a:t>  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llevó</a:t>
                      </a:r>
                      <a:r>
                        <a:rPr lang="en-GB" sz="2000" dirty="0">
                          <a:effectLst/>
                          <a:latin typeface="+mj-lt"/>
                        </a:rPr>
                        <a:t>   </a:t>
                      </a:r>
                      <a:r>
                        <a:rPr lang="en-GB" sz="2000" b="1" dirty="0">
                          <a:solidFill>
                            <a:srgbClr val="F00024"/>
                          </a:solidFill>
                          <a:effectLst/>
                          <a:latin typeface="+mj-lt"/>
                        </a:rPr>
                        <a:t>(V)       </a:t>
                      </a:r>
                      <a:r>
                        <a:rPr lang="en-GB" sz="2000" dirty="0">
                          <a:effectLst/>
                          <a:latin typeface="+mj-lt"/>
                        </a:rPr>
                        <a:t>el </a:t>
                      </a:r>
                      <a:r>
                        <a:rPr lang="en-GB" sz="2000" dirty="0" err="1">
                          <a:effectLst/>
                          <a:latin typeface="+mj-lt"/>
                        </a:rPr>
                        <a:t>perro</a:t>
                      </a:r>
                      <a:r>
                        <a:rPr lang="en-GB" sz="2000" dirty="0">
                          <a:effectLst/>
                          <a:latin typeface="+mj-lt"/>
                        </a:rPr>
                        <a:t>. </a:t>
                      </a: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0833064"/>
                  </a:ext>
                </a:extLst>
              </a:tr>
            </a:tbl>
          </a:graphicData>
        </a:graphic>
      </p:graphicFrame>
      <p:pic>
        <p:nvPicPr>
          <p:cNvPr id="3" name="Picture 14">
            <a:extLst>
              <a:ext uri="{FF2B5EF4-FFF2-40B4-BE49-F238E27FC236}">
                <a16:creationId xmlns:a16="http://schemas.microsoft.com/office/drawing/2014/main" id="{C53675FD-2DF1-3FFC-F410-19CE93E3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76" y="2595037"/>
            <a:ext cx="2124824" cy="1667925"/>
          </a:xfrm>
          <a:prstGeom prst="rect">
            <a:avLst/>
          </a:prstGeom>
        </p:spPr>
      </p:pic>
      <p:pic>
        <p:nvPicPr>
          <p:cNvPr id="5" name="Google Shape;180;p9">
            <a:extLst>
              <a:ext uri="{FF2B5EF4-FFF2-40B4-BE49-F238E27FC236}">
                <a16:creationId xmlns:a16="http://schemas.microsoft.com/office/drawing/2014/main" id="{288ABC14-BE83-7672-5CE4-34FFDD2BC5A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036" y="4550041"/>
            <a:ext cx="2189008" cy="1622159"/>
          </a:xfrm>
          <a:prstGeom prst="rect">
            <a:avLst/>
          </a:prstGeom>
          <a:noFill/>
          <a:ln w="9525" cap="flat" cmpd="sng">
            <a:solidFill>
              <a:srgbClr val="545454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224998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410267"/>
              </p:ext>
            </p:extLst>
          </p:nvPr>
        </p:nvGraphicFramePr>
        <p:xfrm>
          <a:off x="3015797" y="1156608"/>
          <a:ext cx="8294460" cy="55739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16917">
                  <a:extLst>
                    <a:ext uri="{9D8B030D-6E8A-4147-A177-3AD203B41FA5}">
                      <a16:colId xmlns:a16="http://schemas.microsoft.com/office/drawing/2014/main" val="322457052"/>
                    </a:ext>
                  </a:extLst>
                </a:gridCol>
                <a:gridCol w="2841006">
                  <a:extLst>
                    <a:ext uri="{9D8B030D-6E8A-4147-A177-3AD203B41FA5}">
                      <a16:colId xmlns:a16="http://schemas.microsoft.com/office/drawing/2014/main" val="635481353"/>
                    </a:ext>
                  </a:extLst>
                </a:gridCol>
                <a:gridCol w="2536537">
                  <a:extLst>
                    <a:ext uri="{9D8B030D-6E8A-4147-A177-3AD203B41FA5}">
                      <a16:colId xmlns:a16="http://schemas.microsoft.com/office/drawing/2014/main" val="2767067559"/>
                    </a:ext>
                  </a:extLst>
                </a:gridCol>
              </a:tblGrid>
              <a:tr h="6068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Δομές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</a:rPr>
                        <a:t>Ελληνικά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</a:rPr>
                        <a:t>Ισπανικά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5755"/>
                  </a:ext>
                </a:extLst>
              </a:tr>
              <a:tr h="1668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Εξαρτημένες ερωτηματικές προτάσεις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1" dirty="0">
                          <a:solidFill>
                            <a:schemeClr val="tx1"/>
                          </a:solidFill>
                          <a:effectLst/>
                        </a:rPr>
                        <a:t>Η γιαγιά δε θυμάται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[…]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τι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effectLst/>
                        </a:rPr>
                        <a:t>έφαγε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effectLst/>
                        </a:rPr>
                        <a:t>Ρ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1302F4"/>
                          </a:solidFill>
                          <a:effectLst/>
                        </a:rPr>
                        <a:t>o </a:t>
                      </a:r>
                      <a:r>
                        <a:rPr lang="el-GR" sz="1800" b="1" dirty="0">
                          <a:solidFill>
                            <a:srgbClr val="1302F4"/>
                          </a:solidFill>
                          <a:effectLst/>
                        </a:rPr>
                        <a:t>Γιάννης</a:t>
                      </a:r>
                      <a:r>
                        <a:rPr lang="en-US" sz="1800" b="1" dirty="0">
                          <a:solidFill>
                            <a:srgbClr val="1302F4"/>
                          </a:solidFill>
                          <a:effectLst/>
                        </a:rPr>
                        <a:t> (</a:t>
                      </a:r>
                      <a:r>
                        <a:rPr lang="el-GR" sz="1800" b="1" dirty="0">
                          <a:solidFill>
                            <a:srgbClr val="1302F4"/>
                          </a:solidFill>
                          <a:effectLst/>
                        </a:rPr>
                        <a:t>Υ</a:t>
                      </a:r>
                      <a:r>
                        <a:rPr lang="en-US" sz="1800" b="1" dirty="0">
                          <a:solidFill>
                            <a:srgbClr val="1302F4"/>
                          </a:solidFill>
                          <a:effectLst/>
                        </a:rPr>
                        <a:t>)</a:t>
                      </a:r>
                      <a:endParaRPr lang="en-US" sz="1800" b="1" dirty="0">
                        <a:solidFill>
                          <a:srgbClr val="1302F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qué</a:t>
                      </a:r>
                      <a:r>
                        <a:rPr lang="en-US" sz="1800" dirty="0">
                          <a:effectLst/>
                        </a:rPr>
                        <a:t> se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</a:rPr>
                        <a:t>comió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 (V)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1302F4"/>
                          </a:solidFill>
                          <a:effectLst/>
                        </a:rPr>
                        <a:t>Juan (S)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889204"/>
                  </a:ext>
                </a:extLst>
              </a:tr>
              <a:tr h="13552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Εξαρτημένες αναφορικές άμεσου αντικειμένου 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1" dirty="0">
                          <a:solidFill>
                            <a:schemeClr val="tx1"/>
                          </a:solidFill>
                          <a:effectLst/>
                        </a:rPr>
                        <a:t>Δείχνει το παγωτό που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 […]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Το παγωτό που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effectLst/>
                        </a:rPr>
                        <a:t>τρώει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effectLst/>
                        </a:rPr>
                        <a:t>Ρ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) </a:t>
                      </a:r>
                      <a:r>
                        <a:rPr lang="el-GR" sz="1800" b="1" dirty="0">
                          <a:solidFill>
                            <a:srgbClr val="1302F4"/>
                          </a:solidFill>
                          <a:effectLst/>
                        </a:rPr>
                        <a:t>η Εύη</a:t>
                      </a:r>
                      <a:r>
                        <a:rPr lang="en-US" sz="1800" b="1" dirty="0">
                          <a:solidFill>
                            <a:srgbClr val="1302F4"/>
                          </a:solidFill>
                          <a:effectLst/>
                        </a:rPr>
                        <a:t> (</a:t>
                      </a:r>
                      <a:r>
                        <a:rPr lang="el-GR" sz="1800" b="1" dirty="0">
                          <a:solidFill>
                            <a:srgbClr val="1302F4"/>
                          </a:solidFill>
                          <a:effectLst/>
                        </a:rPr>
                        <a:t>Υ</a:t>
                      </a:r>
                      <a:r>
                        <a:rPr lang="en-US" sz="1800" b="1" dirty="0">
                          <a:solidFill>
                            <a:srgbClr val="1302F4"/>
                          </a:solidFill>
                          <a:effectLst/>
                        </a:rPr>
                        <a:t>)</a:t>
                      </a:r>
                      <a:endParaRPr lang="en-US" sz="1800" b="1" dirty="0">
                        <a:solidFill>
                          <a:srgbClr val="1302F4"/>
                        </a:solidFill>
                        <a:effectLst/>
                        <a:latin typeface="Arial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el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helado</a:t>
                      </a:r>
                      <a:r>
                        <a:rPr lang="en-GB" sz="1800" dirty="0">
                          <a:effectLst/>
                        </a:rPr>
                        <a:t> que </a:t>
                      </a:r>
                      <a:r>
                        <a:rPr lang="en-GB" sz="1800" dirty="0" err="1">
                          <a:solidFill>
                            <a:srgbClr val="F00024"/>
                          </a:solidFill>
                          <a:effectLst/>
                        </a:rPr>
                        <a:t>está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rgbClr val="FF0000"/>
                          </a:solidFill>
                          <a:effectLst/>
                        </a:rPr>
                        <a:t>comiendo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 (V)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rgbClr val="1302F4"/>
                          </a:solidFill>
                          <a:effectLst/>
                        </a:rPr>
                        <a:t>Evi</a:t>
                      </a:r>
                      <a:r>
                        <a:rPr lang="en-GB" sz="1800" b="1" dirty="0">
                          <a:solidFill>
                            <a:srgbClr val="1302F4"/>
                          </a:solidFill>
                          <a:effectLst/>
                        </a:rPr>
                        <a:t> (S)</a:t>
                      </a:r>
                      <a:endParaRPr lang="en-US" sz="1800" b="1" dirty="0">
                        <a:solidFill>
                          <a:srgbClr val="1302F4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8535964"/>
                  </a:ext>
                </a:extLst>
              </a:tr>
              <a:tr h="13308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Προτάσεις ευρείας πληροφοριακής εστίασης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1" dirty="0">
                          <a:solidFill>
                            <a:schemeClr val="tx1"/>
                          </a:solidFill>
                          <a:effectLst/>
                        </a:rPr>
                        <a:t>Τι έγινε η μπάλα της Μαρίας;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ην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effectLst/>
                        </a:rPr>
                        <a:t>πήρε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effectLst/>
                        </a:rPr>
                        <a:t>Ρ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1302F4"/>
                          </a:solidFill>
                          <a:effectLst/>
                        </a:rPr>
                        <a:t>o </a:t>
                      </a:r>
                      <a:r>
                        <a:rPr lang="el-GR" sz="1800" b="1" dirty="0">
                          <a:solidFill>
                            <a:srgbClr val="1302F4"/>
                          </a:solidFill>
                          <a:effectLst/>
                        </a:rPr>
                        <a:t>σκύλος</a:t>
                      </a:r>
                      <a:r>
                        <a:rPr lang="en-US" sz="1800" b="1" dirty="0">
                          <a:solidFill>
                            <a:srgbClr val="1302F4"/>
                          </a:solidFill>
                          <a:effectLst/>
                        </a:rPr>
                        <a:t> (</a:t>
                      </a:r>
                      <a:r>
                        <a:rPr lang="el-GR" sz="1800" b="1" dirty="0">
                          <a:solidFill>
                            <a:srgbClr val="1302F4"/>
                          </a:solidFill>
                          <a:effectLst/>
                        </a:rPr>
                        <a:t>Υ</a:t>
                      </a:r>
                      <a:r>
                        <a:rPr lang="en-US" sz="1800" b="1" dirty="0">
                          <a:solidFill>
                            <a:srgbClr val="1302F4"/>
                          </a:solidFill>
                          <a:effectLst/>
                        </a:rPr>
                        <a:t>)</a:t>
                      </a:r>
                      <a:endParaRPr lang="en-US" sz="1800" b="1" dirty="0">
                        <a:solidFill>
                          <a:srgbClr val="1302F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n-GB" sz="1800" b="0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rgbClr val="FF0000"/>
                          </a:solidFill>
                          <a:effectLst/>
                        </a:rPr>
                        <a:t>llevó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 (V)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rgbClr val="1302F4"/>
                          </a:solidFill>
                          <a:effectLst/>
                        </a:rPr>
                        <a:t>el</a:t>
                      </a:r>
                      <a:r>
                        <a:rPr lang="en-GB" sz="1800" b="1" dirty="0">
                          <a:solidFill>
                            <a:srgbClr val="1302F4"/>
                          </a:solidFill>
                          <a:effectLst/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rgbClr val="1302F4"/>
                          </a:solidFill>
                          <a:effectLst/>
                        </a:rPr>
                        <a:t>perro</a:t>
                      </a:r>
                      <a:r>
                        <a:rPr lang="en-GB" sz="1800" b="1" dirty="0">
                          <a:solidFill>
                            <a:srgbClr val="1302F4"/>
                          </a:solidFill>
                          <a:effectLst/>
                        </a:rPr>
                        <a:t> (S)</a:t>
                      </a:r>
                      <a:endParaRPr lang="en-US" sz="1800" b="1" dirty="0">
                        <a:solidFill>
                          <a:srgbClr val="1302F4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3840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A9FA1D3-A210-B267-B61F-83040C2E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311" y="315686"/>
            <a:ext cx="10108946" cy="1485900"/>
          </a:xfrm>
        </p:spPr>
        <p:txBody>
          <a:bodyPr/>
          <a:lstStyle/>
          <a:p>
            <a:r>
              <a:rPr lang="el-GR" b="1" dirty="0"/>
              <a:t>Μορφοσυντακτικές Δομές</a:t>
            </a:r>
            <a:r>
              <a:rPr lang="en-US" b="1" dirty="0"/>
              <a:t> – </a:t>
            </a:r>
            <a:r>
              <a:rPr lang="el-GR" b="1" dirty="0"/>
              <a:t>Ρ/Υ, Υ/Ρ </a:t>
            </a:r>
            <a:endParaRPr lang="en-US" b="1" dirty="0"/>
          </a:p>
        </p:txBody>
      </p:sp>
      <p:pic>
        <p:nvPicPr>
          <p:cNvPr id="7" name="Picture 2" descr="C:\Users\daskalak\Desktop\HL_Pictures\set3_2.jpg">
            <a:extLst>
              <a:ext uri="{FF2B5EF4-FFF2-40B4-BE49-F238E27FC236}">
                <a16:creationId xmlns:a16="http://schemas.microsoft.com/office/drawing/2014/main" id="{BE7F3E85-7A39-7C01-5311-701A18CA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" y="1798518"/>
            <a:ext cx="1814486" cy="12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8F5108E-30A0-C7CC-F81F-83384E743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61" y="3429000"/>
            <a:ext cx="1755045" cy="1590346"/>
          </a:xfrm>
          <a:prstGeom prst="rect">
            <a:avLst/>
          </a:prstGeom>
        </p:spPr>
      </p:pic>
      <p:pic>
        <p:nvPicPr>
          <p:cNvPr id="9" name="Google Shape;180;p9">
            <a:extLst>
              <a:ext uri="{FF2B5EF4-FFF2-40B4-BE49-F238E27FC236}">
                <a16:creationId xmlns:a16="http://schemas.microsoft.com/office/drawing/2014/main" id="{DBEC073B-9E69-D5C4-098E-98993FE36C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6481" y="5245065"/>
            <a:ext cx="1755045" cy="14858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04199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C6009-0C76-7E07-2095-FDC5DC36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Γλώσσες Πολιτισμικής Κληρονομιάς</a:t>
            </a:r>
            <a:endParaRPr lang="es-CL" b="1" dirty="0"/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53F2D99B-4DC9-0BE4-70C5-949BDD36290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2677870"/>
              </p:ext>
            </p:extLst>
          </p:nvPr>
        </p:nvGraphicFramePr>
        <p:xfrm>
          <a:off x="913774" y="2367092"/>
          <a:ext cx="103638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E5C8690-16A3-340A-D4DF-57CF600AED2A}"/>
              </a:ext>
            </a:extLst>
          </p:cNvPr>
          <p:cNvSpPr txBox="1"/>
          <p:nvPr/>
        </p:nvSpPr>
        <p:spPr>
          <a:xfrm>
            <a:off x="8751801" y="6172200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Franklin Gothic Book" panose="020B0503020102020204" pitchFamily="34" charset="0"/>
              <a:buNone/>
              <a:tabLst/>
              <a:defRPr/>
            </a:pP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Calibri"/>
                <a:cs typeface="Calibri"/>
                <a:sym typeface="Calibri"/>
              </a:rPr>
              <a:t>(Montrul 201</a:t>
            </a: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Calibri"/>
                <a:cs typeface="Calibri"/>
                <a:sym typeface="Calibri"/>
              </a:rPr>
              <a:t>5</a:t>
            </a: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Calibri"/>
                <a:cs typeface="Calibri"/>
                <a:sym typeface="Calibri"/>
              </a:rPr>
              <a:t>; 2023)</a:t>
            </a:r>
            <a:endParaRPr kumimoji="0" lang="es-C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3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E4BB1650-B616-4EFB-9FB7-5D93104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8A4F0D-FA35-2D65-6623-D25A1AA257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8720" y="1188720"/>
            <a:ext cx="5369029" cy="4480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l-GR" sz="2800" dirty="0"/>
          </a:p>
          <a:p>
            <a:pPr marL="0" indent="0" algn="ctr">
              <a:buNone/>
            </a:pPr>
            <a:r>
              <a:rPr lang="el-GR" sz="2800" b="1" i="1" dirty="0"/>
              <a:t>Μπορεί η τυπολογική ομοιότητα ελληνικών κι ισπανικών να βοηθήσει στην ανάπτυξη της ελληνικής ως γλώσσας πολιτισμικής κληρονομιάς παρά το χαμηλό ποσοστό ερεθισμάτων που δέχεται το παιδί;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B47C962-A905-4168-832D-BF622B381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527850" y="0"/>
            <a:ext cx="466414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0CAA55C-9F48-4F94-95AA-563539497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BB3E68-B6E9-4DF9-F4B4-CFC6167C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027" y="1252181"/>
            <a:ext cx="3132162" cy="4302457"/>
          </a:xfrm>
        </p:spPr>
        <p:txBody>
          <a:bodyPr>
            <a:normAutofit/>
          </a:bodyPr>
          <a:lstStyle/>
          <a:p>
            <a:br>
              <a:rPr lang="el-GR" sz="4000" b="1" dirty="0">
                <a:solidFill>
                  <a:schemeClr val="bg2"/>
                </a:solidFill>
              </a:rPr>
            </a:br>
            <a:r>
              <a:rPr lang="el-GR" sz="4000" b="1" dirty="0">
                <a:solidFill>
                  <a:schemeClr val="bg2"/>
                </a:solidFill>
              </a:rPr>
              <a:t>Ερώτημα 1</a:t>
            </a:r>
            <a:endParaRPr lang="es-CL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82D80F-4445-5C87-2C35-FA2912F06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BB1650-B616-4EFB-9FB7-5D93104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2C39B1-4492-C90F-514F-DAD5463EC4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8720" y="1188720"/>
            <a:ext cx="5369029" cy="4480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l-GR" sz="2800" dirty="0"/>
          </a:p>
          <a:p>
            <a:pPr marL="0" indent="0" algn="ctr">
              <a:buNone/>
            </a:pPr>
            <a:r>
              <a:rPr lang="el-GR" sz="2800" b="1" i="1" dirty="0"/>
              <a:t>Αρκούν οι θετικές στάσεις και τα κίνητρα των γονιών για να αναπτυχθεί και να διατηρηθεί η ελληνική γλώσσα στο δίγλωσσο αυτό περιβάλλον;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47C962-A905-4168-832D-BF622B381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527850" y="0"/>
            <a:ext cx="466414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0CAA55C-9F48-4F94-95AA-563539497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90558-79A4-F237-5C97-6E86841E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027" y="1252181"/>
            <a:ext cx="3132162" cy="4302457"/>
          </a:xfrm>
        </p:spPr>
        <p:txBody>
          <a:bodyPr>
            <a:normAutofit/>
          </a:bodyPr>
          <a:lstStyle/>
          <a:p>
            <a:br>
              <a:rPr lang="el-GR" sz="4000" b="1">
                <a:solidFill>
                  <a:schemeClr val="bg2"/>
                </a:solidFill>
              </a:rPr>
            </a:br>
            <a:r>
              <a:rPr lang="el-GR" sz="4000" b="1">
                <a:solidFill>
                  <a:schemeClr val="bg2"/>
                </a:solidFill>
              </a:rPr>
              <a:t>Ερώτημα 2</a:t>
            </a:r>
            <a:endParaRPr lang="es-CL" sz="40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012B4D-7E54-27B6-A2EC-82E057EE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br>
              <a:rPr lang="el-GR" sz="4600" b="1">
                <a:solidFill>
                  <a:schemeClr val="bg2"/>
                </a:solidFill>
              </a:rPr>
            </a:br>
            <a:r>
              <a:rPr lang="el-GR" sz="4600" b="1">
                <a:solidFill>
                  <a:schemeClr val="bg2"/>
                </a:solidFill>
              </a:rPr>
              <a:t>Συμπεράσματα</a:t>
            </a:r>
            <a:endParaRPr lang="es-CL" sz="4600" b="1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61F807-55C0-B5D6-4AE8-C10027C79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6720" y="791570"/>
            <a:ext cx="4892308" cy="5262390"/>
          </a:xfrm>
        </p:spPr>
        <p:txBody>
          <a:bodyPr anchor="ctr">
            <a:normAutofit/>
          </a:bodyPr>
          <a:lstStyle/>
          <a:p>
            <a:pPr marL="228600" lvl="0" indent="-228600"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2400" dirty="0"/>
              <a:t>Οι </a:t>
            </a:r>
            <a:r>
              <a:rPr lang="el-GR" sz="2400" b="1" dirty="0">
                <a:solidFill>
                  <a:srgbClr val="7030A0"/>
                </a:solidFill>
              </a:rPr>
              <a:t>στάσεις</a:t>
            </a:r>
            <a:r>
              <a:rPr lang="el-GR" sz="2400" dirty="0"/>
              <a:t> των γονιών/κηδεμόνων προς τη μετάδοση της ελληνικής γλώσσας είναι </a:t>
            </a:r>
            <a:r>
              <a:rPr lang="el-GR" sz="2400" b="1" dirty="0">
                <a:solidFill>
                  <a:srgbClr val="7030A0"/>
                </a:solidFill>
              </a:rPr>
              <a:t>θετικές</a:t>
            </a:r>
            <a:r>
              <a:rPr lang="el-GR" sz="2400" dirty="0"/>
              <a:t>. </a:t>
            </a:r>
          </a:p>
          <a:p>
            <a:pPr marL="0" lvl="0" indent="0"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l-GR" sz="2400" dirty="0"/>
          </a:p>
          <a:p>
            <a:pPr marL="228600" lvl="0" indent="-228600"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2400" dirty="0"/>
              <a:t>Τα </a:t>
            </a:r>
            <a:r>
              <a:rPr lang="el-GR" sz="2400" b="1" dirty="0">
                <a:solidFill>
                  <a:srgbClr val="7030A0"/>
                </a:solidFill>
              </a:rPr>
              <a:t>κίνητρα</a:t>
            </a:r>
            <a:r>
              <a:rPr lang="el-GR" sz="2400" dirty="0"/>
              <a:t> σχετίζονται με την επιθυμία διατήρησης της επικοινωνίας με τον ευρύτερο οικογενειακό κύκλο και γενικότερα με τη </a:t>
            </a:r>
            <a:r>
              <a:rPr lang="el-GR" sz="2400" b="1" dirty="0">
                <a:solidFill>
                  <a:srgbClr val="7030A0"/>
                </a:solidFill>
              </a:rPr>
              <a:t>χώρα καταγωγής</a:t>
            </a:r>
            <a:r>
              <a:rPr lang="el-GR" sz="2400" dirty="0"/>
              <a:t>.</a:t>
            </a:r>
          </a:p>
          <a:p>
            <a:pPr marL="0" indent="0">
              <a:buNone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65598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E8EC6B-4C9B-5126-C36D-CA2C22750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D9DA97-8806-8CFB-48E4-8739ADFB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br>
              <a:rPr lang="el-GR" sz="4600" b="1">
                <a:solidFill>
                  <a:schemeClr val="bg2"/>
                </a:solidFill>
              </a:rPr>
            </a:br>
            <a:r>
              <a:rPr lang="el-GR" sz="4600" b="1">
                <a:solidFill>
                  <a:schemeClr val="bg2"/>
                </a:solidFill>
              </a:rPr>
              <a:t>Συμπεράσματα</a:t>
            </a:r>
            <a:endParaRPr lang="es-CL" sz="4600" b="1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4061DC-99F4-6181-EC2A-79F0EF1510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1" y="791570"/>
            <a:ext cx="5608317" cy="5262390"/>
          </a:xfrm>
        </p:spPr>
        <p:txBody>
          <a:bodyPr anchor="ctr">
            <a:normAutofit/>
          </a:bodyPr>
          <a:lstStyle/>
          <a:p>
            <a:pPr marL="228600" lvl="0" indent="-228600" algn="just"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2400" dirty="0"/>
              <a:t>Υπάρχει μια </a:t>
            </a:r>
            <a:r>
              <a:rPr lang="el-GR" sz="2400" b="1" dirty="0">
                <a:solidFill>
                  <a:srgbClr val="7030A0"/>
                </a:solidFill>
              </a:rPr>
              <a:t>αναντιστοιχία</a:t>
            </a:r>
            <a:r>
              <a:rPr lang="el-GR" sz="2400" dirty="0"/>
              <a:t> ανάμεσα στις στάσεις και στις πρακτικές γλωσσικής χρήσης, γεγονός που μπορεί να οφείλεται:</a:t>
            </a:r>
          </a:p>
          <a:p>
            <a:pPr marL="0" lvl="0" indent="0"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sz="2400" dirty="0"/>
              <a:t>α. Στη συχνότητα και συνέπεια των </a:t>
            </a:r>
            <a:r>
              <a:rPr lang="el-GR" sz="2400" b="1" dirty="0">
                <a:solidFill>
                  <a:srgbClr val="7030A0"/>
                </a:solidFill>
              </a:rPr>
              <a:t>πρακτικών</a:t>
            </a:r>
            <a:r>
              <a:rPr lang="el-GR" sz="2400" dirty="0">
                <a:solidFill>
                  <a:srgbClr val="7030A0"/>
                </a:solidFill>
              </a:rPr>
              <a:t> </a:t>
            </a:r>
            <a:r>
              <a:rPr lang="el-GR" sz="2400" b="1" dirty="0">
                <a:solidFill>
                  <a:srgbClr val="7030A0"/>
                </a:solidFill>
              </a:rPr>
              <a:t>διεπίδρασης</a:t>
            </a:r>
            <a:r>
              <a:rPr lang="el-GR" sz="2400" dirty="0">
                <a:solidFill>
                  <a:srgbClr val="7030A0"/>
                </a:solidFill>
              </a:rPr>
              <a:t> </a:t>
            </a:r>
            <a:r>
              <a:rPr lang="el-GR" sz="2400" dirty="0"/>
              <a:t>μέσα στο σπίτι.</a:t>
            </a:r>
          </a:p>
          <a:p>
            <a:pPr marL="0" lvl="0" indent="0"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sz="2400" dirty="0"/>
              <a:t>β. Στις περιορισμένες </a:t>
            </a:r>
            <a:r>
              <a:rPr lang="el-GR" sz="2400" b="1" dirty="0">
                <a:solidFill>
                  <a:srgbClr val="7030A0"/>
                </a:solidFill>
              </a:rPr>
              <a:t>δυνατότητες</a:t>
            </a:r>
            <a:r>
              <a:rPr lang="el-GR" sz="2400" dirty="0"/>
              <a:t> εξάσκησης κι εκμάθησης της γλώσσας εκτός σπιτιού.</a:t>
            </a:r>
          </a:p>
          <a:p>
            <a:pPr marL="0" lvl="0" indent="0"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sz="2400" dirty="0"/>
              <a:t>γ. Στα </a:t>
            </a:r>
            <a:r>
              <a:rPr lang="el-GR" sz="2400" b="1" dirty="0">
                <a:solidFill>
                  <a:srgbClr val="7030A0"/>
                </a:solidFill>
              </a:rPr>
              <a:t>κίνητρα</a:t>
            </a:r>
            <a:r>
              <a:rPr lang="el-GR" sz="2400" dirty="0"/>
              <a:t> και στις </a:t>
            </a:r>
            <a:r>
              <a:rPr lang="el-GR" sz="2400" b="1" dirty="0">
                <a:solidFill>
                  <a:srgbClr val="7030A0"/>
                </a:solidFill>
              </a:rPr>
              <a:t>στάσεις</a:t>
            </a:r>
            <a:r>
              <a:rPr lang="el-GR" sz="2400" dirty="0"/>
              <a:t> των ίδιων των </a:t>
            </a:r>
            <a:r>
              <a:rPr lang="el-GR" sz="2400" b="1" dirty="0">
                <a:solidFill>
                  <a:srgbClr val="7030A0"/>
                </a:solidFill>
              </a:rPr>
              <a:t>παιδιών</a:t>
            </a:r>
            <a:r>
              <a:rPr lang="el-GR" sz="2400" dirty="0"/>
              <a:t> που μπορεί να ποικίλλουν.  </a:t>
            </a:r>
          </a:p>
          <a:p>
            <a:pPr marL="0" lvl="0" indent="0"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l-GR" sz="2400" dirty="0"/>
          </a:p>
          <a:p>
            <a:pPr marL="0" indent="0">
              <a:buNone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3076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F90C1-1A96-68AC-31EA-89DBFC68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4" y="-304799"/>
            <a:ext cx="9601200" cy="1485900"/>
          </a:xfrm>
        </p:spPr>
        <p:txBody>
          <a:bodyPr/>
          <a:lstStyle/>
          <a:p>
            <a:br>
              <a:rPr lang="el-GR" b="1" dirty="0"/>
            </a:br>
            <a:r>
              <a:rPr lang="el-GR" b="1" dirty="0"/>
              <a:t>Βιβλιογραφία</a:t>
            </a:r>
            <a:endParaRPr lang="es-CL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5291DF-8F76-5390-7B5A-5566752AAAE5}"/>
              </a:ext>
            </a:extLst>
          </p:cNvPr>
          <p:cNvSpPr txBox="1"/>
          <p:nvPr/>
        </p:nvSpPr>
        <p:spPr>
          <a:xfrm>
            <a:off x="805544" y="887187"/>
            <a:ext cx="11375571" cy="624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Daskalaki, E., Giannakou, A., Haska, C. and Chondrogianni, V. (2025). Switching the majority language: The case of heritage Greek in North and South America. Bilingualism: Language and Cognition 1–14. </a:t>
            </a:r>
            <a:r>
              <a:rPr lang="en-US" dirty="0">
                <a:latin typeface="+mj-lt"/>
                <a:hlinkClick r:id="rId2"/>
              </a:rPr>
              <a:t>https://doi.org/10.1017/S1366728925100722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Chondrogianni, V., &amp; Schwartz, R. G. (2020). Case marking and word order in Greek heritage children. </a:t>
            </a:r>
            <a:r>
              <a:rPr lang="en-US" i="1" dirty="0">
                <a:latin typeface="+mj-lt"/>
              </a:rPr>
              <a:t>Journal of Child Language, 47</a:t>
            </a:r>
            <a:r>
              <a:rPr lang="en-US" dirty="0">
                <a:latin typeface="+mj-lt"/>
              </a:rPr>
              <a:t>(4), 766–795.</a:t>
            </a:r>
            <a:endParaRPr lang="el-GR" dirty="0">
              <a:latin typeface="+mj-lt"/>
            </a:endParaRPr>
          </a:p>
          <a:p>
            <a:endParaRPr lang="el-GR" dirty="0">
              <a:latin typeface="+mj-lt"/>
            </a:endParaRPr>
          </a:p>
          <a:p>
            <a:r>
              <a:rPr lang="en-US" dirty="0">
                <a:latin typeface="+mj-lt"/>
              </a:rPr>
              <a:t>Chondrogianni, V. &amp; Daskalaki, E. (2023). Heritage language use in the country of residence </a:t>
            </a:r>
            <a:endParaRPr lang="es-CL" dirty="0">
              <a:latin typeface="+mj-lt"/>
            </a:endParaRPr>
          </a:p>
          <a:p>
            <a:r>
              <a:rPr lang="en-US" dirty="0">
                <a:latin typeface="+mj-lt"/>
              </a:rPr>
              <a:t>matters for language maintenance, but short visits to the homeland can boost heritage language outcomes. </a:t>
            </a:r>
            <a:r>
              <a:rPr lang="en-US" i="1" dirty="0">
                <a:latin typeface="+mj-lt"/>
              </a:rPr>
              <a:t>Front. Lang. Sci. </a:t>
            </a:r>
            <a:r>
              <a:rPr lang="en-US" dirty="0">
                <a:latin typeface="+mj-lt"/>
              </a:rPr>
              <a:t>2:1230408. </a:t>
            </a:r>
            <a:r>
              <a:rPr lang="en-US" u="sng" dirty="0">
                <a:latin typeface="+mj-lt"/>
                <a:hlinkClick r:id="rId3"/>
              </a:rPr>
              <a:t>https://doi.org/10.3389/flang.2023.1230408</a:t>
            </a:r>
            <a:r>
              <a:rPr lang="en-US" dirty="0">
                <a:latin typeface="+mj-lt"/>
              </a:rPr>
              <a:t> </a:t>
            </a:r>
            <a:endParaRPr lang="el-GR" dirty="0">
              <a:latin typeface="+mj-lt"/>
            </a:endParaRPr>
          </a:p>
          <a:p>
            <a:endParaRPr lang="es-CL" dirty="0">
              <a:latin typeface="+mj-lt"/>
            </a:endParaRPr>
          </a:p>
          <a:p>
            <a:r>
              <a:rPr lang="en-US" dirty="0">
                <a:latin typeface="+mj-lt"/>
              </a:rPr>
              <a:t>Daskalaki, E., Chondrogianni, V., Blom, E., Argyri, F., &amp; Paradis, J. (2019). Input effects </a:t>
            </a:r>
            <a:endParaRPr lang="es-CL" dirty="0">
              <a:latin typeface="+mj-lt"/>
            </a:endParaRPr>
          </a:p>
          <a:p>
            <a:r>
              <a:rPr lang="en-US" dirty="0">
                <a:latin typeface="+mj-lt"/>
              </a:rPr>
              <a:t>across domains: the case of </a:t>
            </a:r>
            <a:r>
              <a:rPr lang="en-US" dirty="0" err="1">
                <a:latin typeface="+mj-lt"/>
              </a:rPr>
              <a:t>greek</a:t>
            </a:r>
            <a:r>
              <a:rPr lang="en-US" dirty="0">
                <a:latin typeface="+mj-lt"/>
              </a:rPr>
              <a:t> subjects in child heritage language. </a:t>
            </a:r>
            <a:r>
              <a:rPr lang="en-US" i="1" dirty="0">
                <a:latin typeface="+mj-lt"/>
              </a:rPr>
              <a:t>Second </a:t>
            </a:r>
            <a:r>
              <a:rPr lang="en-US" i="1" dirty="0" err="1">
                <a:latin typeface="+mj-lt"/>
              </a:rPr>
              <a:t>LanguageResearch</a:t>
            </a:r>
            <a:r>
              <a:rPr lang="en-US" i="1" dirty="0">
                <a:latin typeface="+mj-lt"/>
              </a:rPr>
              <a:t>,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35</a:t>
            </a:r>
            <a:r>
              <a:rPr lang="en-US" dirty="0">
                <a:latin typeface="+mj-lt"/>
              </a:rPr>
              <a:t>: 421–445. </a:t>
            </a:r>
            <a:endParaRPr lang="el-GR" dirty="0">
              <a:latin typeface="+mj-lt"/>
            </a:endParaRPr>
          </a:p>
          <a:p>
            <a:endParaRPr lang="el-GR" kern="1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 algn="just">
              <a:spcAft>
                <a:spcPts val="800"/>
              </a:spcAft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Montrul, S. (2023). Heritage Languages: Language Acquired,</a:t>
            </a:r>
            <a:r>
              <a:rPr lang="el-GR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el-GR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Lost,</a:t>
            </a:r>
            <a:r>
              <a:rPr lang="el-GR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Language Regained.</a:t>
            </a:r>
            <a:r>
              <a:rPr lang="el-GR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Annual Reviews, 9, </a:t>
            </a:r>
            <a:r>
              <a:rPr lang="en-US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399–418.  </a:t>
            </a:r>
            <a:endParaRPr lang="el-GR" kern="1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 algn="just">
              <a:spcAft>
                <a:spcPts val="800"/>
              </a:spcAft>
              <a:buNone/>
            </a:pPr>
            <a:r>
              <a:rPr lang="en-US" dirty="0" err="1">
                <a:latin typeface="+mj-lt"/>
              </a:rPr>
              <a:t>Montrul</a:t>
            </a:r>
            <a:r>
              <a:rPr lang="en-US" dirty="0">
                <a:latin typeface="+mj-lt"/>
              </a:rPr>
              <a:t>, S. (2015). </a:t>
            </a:r>
            <a:r>
              <a:rPr lang="en-US" i="1" dirty="0">
                <a:latin typeface="+mj-lt"/>
              </a:rPr>
              <a:t>The Acquisition of Heritage Languages</a:t>
            </a:r>
            <a:r>
              <a:rPr lang="en-US" dirty="0">
                <a:latin typeface="+mj-lt"/>
              </a:rPr>
              <a:t>. Cambridge: Cambridge University Press. </a:t>
            </a:r>
            <a:endParaRPr lang="el-GR" dirty="0">
              <a:latin typeface="+mj-lt"/>
            </a:endParaRPr>
          </a:p>
          <a:p>
            <a:r>
              <a:rPr lang="en-US" dirty="0" err="1">
                <a:latin typeface="+mj-lt"/>
              </a:rPr>
              <a:t>Vogindroukas</a:t>
            </a:r>
            <a:r>
              <a:rPr lang="en-US" dirty="0">
                <a:latin typeface="+mj-lt"/>
              </a:rPr>
              <a:t>, I., Protopapas, A., &amp; </a:t>
            </a:r>
            <a:r>
              <a:rPr lang="en-US" dirty="0" err="1">
                <a:latin typeface="+mj-lt"/>
              </a:rPr>
              <a:t>Sideridis</a:t>
            </a:r>
            <a:r>
              <a:rPr lang="en-US" dirty="0">
                <a:latin typeface="+mj-lt"/>
              </a:rPr>
              <a:t>, G. (2009). </a:t>
            </a:r>
            <a:r>
              <a:rPr lang="en-US" i="1" dirty="0">
                <a:latin typeface="+mj-lt"/>
              </a:rPr>
              <a:t>Experiment on the Expressive Vocabulary </a:t>
            </a:r>
            <a:r>
              <a:rPr lang="en-US" dirty="0">
                <a:latin typeface="+mj-lt"/>
              </a:rPr>
              <a:t>(Greek Version of Renfrew Word Finding Vocabulary Test). </a:t>
            </a:r>
            <a:r>
              <a:rPr lang="en-US" dirty="0" err="1">
                <a:latin typeface="+mj-lt"/>
              </a:rPr>
              <a:t>Glafki</a:t>
            </a:r>
            <a:r>
              <a:rPr lang="en-US" dirty="0">
                <a:latin typeface="+mj-lt"/>
              </a:rPr>
              <a:t>.</a:t>
            </a:r>
            <a:endParaRPr lang="es-CL" dirty="0">
              <a:latin typeface="+mj-lt"/>
            </a:endParaRPr>
          </a:p>
          <a:p>
            <a:pPr marL="342900" indent="-285750" algn="just">
              <a:lnSpc>
                <a:spcPct val="107000"/>
              </a:lnSpc>
              <a:spcAft>
                <a:spcPts val="800"/>
              </a:spcAft>
            </a:pPr>
            <a:endParaRPr lang="es-CL" dirty="0">
              <a:latin typeface="+mj-lt"/>
            </a:endParaRPr>
          </a:p>
          <a:p>
            <a:pPr marL="342900" indent="-285750" algn="just">
              <a:lnSpc>
                <a:spcPct val="107000"/>
              </a:lnSpc>
              <a:spcAft>
                <a:spcPts val="800"/>
              </a:spcAft>
              <a:buNone/>
            </a:pPr>
            <a:endParaRPr lang="es-CL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32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F935ECC-CB87-CC92-62C1-19AB1F438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22" y="4613851"/>
            <a:ext cx="6831673" cy="1086237"/>
          </a:xfrm>
        </p:spPr>
        <p:txBody>
          <a:bodyPr>
            <a:noAutofit/>
          </a:bodyPr>
          <a:lstStyle/>
          <a:p>
            <a:r>
              <a:rPr lang="el-GR" sz="2800" b="1" dirty="0"/>
              <a:t>Σας ευχαριστώ πολύ</a:t>
            </a:r>
            <a:r>
              <a:rPr lang="es-CL" sz="2800" b="1" dirty="0"/>
              <a:t>!</a:t>
            </a:r>
            <a:r>
              <a:rPr lang="el-GR" sz="2800" b="1" dirty="0"/>
              <a:t> </a:t>
            </a:r>
            <a:endParaRPr lang="es-CL" sz="2800" b="1" dirty="0"/>
          </a:p>
          <a:p>
            <a:endParaRPr lang="el-GR" sz="2800" b="1" dirty="0"/>
          </a:p>
          <a:p>
            <a:r>
              <a:rPr lang="el-GR" sz="2800" b="1" dirty="0"/>
              <a:t>Χριστίνα Χάσκα</a:t>
            </a:r>
          </a:p>
          <a:p>
            <a:r>
              <a:rPr lang="es-CL" sz="2800" b="1" dirty="0">
                <a:hlinkClick r:id="rId2"/>
              </a:rPr>
              <a:t>christina.haska@uai.cl</a:t>
            </a:r>
            <a:r>
              <a:rPr lang="es-CL" sz="2800" b="1" dirty="0"/>
              <a:t> </a:t>
            </a:r>
            <a:endParaRPr lang="el-GR" sz="2800" b="1" dirty="0"/>
          </a:p>
          <a:p>
            <a:endParaRPr lang="es-CL" sz="28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1CD091C-42FD-C93A-9B7B-55CDB35DA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22" y="1326697"/>
            <a:ext cx="5385707" cy="21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FE6D941-AC20-3A5B-D793-6841591822DF}"/>
              </a:ext>
            </a:extLst>
          </p:cNvPr>
          <p:cNvSpPr txBox="1"/>
          <p:nvPr/>
        </p:nvSpPr>
        <p:spPr>
          <a:xfrm>
            <a:off x="1525360" y="3509900"/>
            <a:ext cx="508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Θεόφιλος,»Οι κουλούρες με τα κόκκινα αβγά, Οικογένεια του κυρίου Πάτρισον από το Σικάγο»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58516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7EA20-323B-909E-6A55-76510BBC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289" y="260983"/>
            <a:ext cx="10363826" cy="1485900"/>
          </a:xfrm>
        </p:spPr>
        <p:txBody>
          <a:bodyPr>
            <a:normAutofit/>
          </a:bodyPr>
          <a:lstStyle/>
          <a:p>
            <a:r>
              <a:rPr lang="el-GR" b="1" dirty="0"/>
              <a:t>Η Γλώσσα Πολιτισμικής Κληρονομιάς (ΓΠΚ) είναι μια δεύτερη/ξένη γλώσσα; 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6C5B2-21D7-A2FC-CDB9-D583B076E4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5289" y="2018750"/>
            <a:ext cx="10559768" cy="457826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dirty="0"/>
              <a:t>Θεωρείται </a:t>
            </a:r>
            <a:r>
              <a:rPr lang="el-GR" b="1" dirty="0">
                <a:solidFill>
                  <a:srgbClr val="7030A0"/>
                </a:solidFill>
              </a:rPr>
              <a:t>μητρική γλώσσα </a:t>
            </a:r>
            <a:r>
              <a:rPr lang="el-GR" dirty="0"/>
              <a:t>κυρίως όταν το παιδί εκτίθεται σε αυτή από τη γέννησή του.</a:t>
            </a:r>
            <a:endParaRPr lang="es-CL" b="1" dirty="0">
              <a:solidFill>
                <a:srgbClr val="7030A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7030A0"/>
                </a:solidFill>
              </a:rPr>
              <a:t>Κρίσιμη περίοδος </a:t>
            </a:r>
            <a:r>
              <a:rPr lang="el-GR" dirty="0"/>
              <a:t>στη γλωσσική ανάπτυξη του παιδιού.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dirty="0"/>
              <a:t>Τα </a:t>
            </a:r>
            <a:r>
              <a:rPr lang="el-GR" b="1" dirty="0">
                <a:solidFill>
                  <a:srgbClr val="7030A0"/>
                </a:solidFill>
              </a:rPr>
              <a:t>ερεθίσματα</a:t>
            </a:r>
            <a:r>
              <a:rPr lang="el-GR" dirty="0"/>
              <a:t> που λαμβάνονται μπορεί να μειώνονται δραστικά με τον καιρό λόγω των περιορισμένων δυνατοτήτων </a:t>
            </a:r>
            <a:r>
              <a:rPr lang="el-GR" b="1" dirty="0">
                <a:solidFill>
                  <a:srgbClr val="7030A0"/>
                </a:solidFill>
              </a:rPr>
              <a:t>χρήσης κι εκμάθησης της ΓΠΚ </a:t>
            </a:r>
            <a:r>
              <a:rPr lang="el-GR" dirty="0"/>
              <a:t>εκτός οικογενειακού περιβάλλοντος.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Η </a:t>
            </a:r>
            <a:r>
              <a:rPr lang="el-GR" b="1" dirty="0">
                <a:solidFill>
                  <a:srgbClr val="7030A0"/>
                </a:solidFill>
              </a:rPr>
              <a:t>ανάπτυξη κι η διατήρηση της ΓΠΚ </a:t>
            </a:r>
            <a:r>
              <a:rPr lang="el-GR" dirty="0"/>
              <a:t>δεν είναι αυτονόητη, ποικίλλει κι εξαρτάται από διάφορους </a:t>
            </a:r>
            <a:r>
              <a:rPr lang="el-GR" b="1" dirty="0">
                <a:solidFill>
                  <a:srgbClr val="7030A0"/>
                </a:solidFill>
              </a:rPr>
              <a:t>παράγοντες</a:t>
            </a:r>
            <a:r>
              <a:rPr lang="el-GR" dirty="0"/>
              <a:t>: </a:t>
            </a:r>
          </a:p>
          <a:p>
            <a:pPr marL="0" indent="0">
              <a:buNone/>
            </a:pPr>
            <a:r>
              <a:rPr lang="el-GR" dirty="0"/>
              <a:t>       </a:t>
            </a:r>
            <a:r>
              <a:rPr lang="el-GR" b="1" dirty="0">
                <a:solidFill>
                  <a:srgbClr val="7030A0"/>
                </a:solidFill>
              </a:rPr>
              <a:t>Ηλικία</a:t>
            </a:r>
            <a:r>
              <a:rPr lang="el-GR" dirty="0"/>
              <a:t> του παιδιού (ταυτόχρονη</a:t>
            </a:r>
            <a:r>
              <a:rPr lang="es-CL" dirty="0"/>
              <a:t> </a:t>
            </a:r>
            <a:r>
              <a:rPr lang="el-GR" dirty="0"/>
              <a:t>ή διαδοχική διγλωσσία)</a:t>
            </a:r>
          </a:p>
          <a:p>
            <a:pPr marL="0" indent="0">
              <a:buNone/>
            </a:pPr>
            <a:r>
              <a:rPr lang="el-GR" dirty="0"/>
              <a:t>       </a:t>
            </a:r>
            <a:r>
              <a:rPr lang="el-GR" b="1" dirty="0">
                <a:solidFill>
                  <a:srgbClr val="7030A0"/>
                </a:solidFill>
              </a:rPr>
              <a:t>Στάσεις</a:t>
            </a:r>
            <a:r>
              <a:rPr lang="el-GR" dirty="0"/>
              <a:t>/ιδεολογίες και πρακτικές/</a:t>
            </a:r>
            <a:r>
              <a:rPr lang="el-GR" b="1" dirty="0">
                <a:solidFill>
                  <a:srgbClr val="7030A0"/>
                </a:solidFill>
              </a:rPr>
              <a:t>κίνητρα</a:t>
            </a:r>
            <a:r>
              <a:rPr lang="el-GR" dirty="0"/>
              <a:t> των γονιών/κηδεμόνων</a:t>
            </a:r>
          </a:p>
          <a:p>
            <a:pPr marL="0" indent="0">
              <a:buNone/>
            </a:pPr>
            <a:r>
              <a:rPr lang="el-GR" dirty="0"/>
              <a:t>       Επίπεδο επάρκειας </a:t>
            </a:r>
            <a:r>
              <a:rPr lang="el-GR" b="1" dirty="0">
                <a:solidFill>
                  <a:srgbClr val="7030A0"/>
                </a:solidFill>
              </a:rPr>
              <a:t>γλωσσομάθειας</a:t>
            </a:r>
            <a:r>
              <a:rPr lang="el-GR" dirty="0"/>
              <a:t> των γονιών/κηδεμόνων</a:t>
            </a:r>
          </a:p>
          <a:p>
            <a:pPr marL="0" indent="0">
              <a:buNone/>
            </a:pPr>
            <a:r>
              <a:rPr lang="el-GR" dirty="0"/>
              <a:t>       </a:t>
            </a:r>
            <a:r>
              <a:rPr lang="el-GR" b="1" dirty="0">
                <a:solidFill>
                  <a:srgbClr val="7030A0"/>
                </a:solidFill>
              </a:rPr>
              <a:t>Ποσότητα</a:t>
            </a:r>
            <a:r>
              <a:rPr lang="el-GR" dirty="0"/>
              <a:t> και </a:t>
            </a:r>
            <a:r>
              <a:rPr lang="el-GR" b="1" dirty="0">
                <a:solidFill>
                  <a:srgbClr val="7030A0"/>
                </a:solidFill>
              </a:rPr>
              <a:t>ποιότητα</a:t>
            </a:r>
            <a:r>
              <a:rPr lang="el-GR" dirty="0"/>
              <a:t> του </a:t>
            </a:r>
            <a:r>
              <a:rPr lang="el-GR" b="1" dirty="0">
                <a:solidFill>
                  <a:srgbClr val="7030A0"/>
                </a:solidFill>
              </a:rPr>
              <a:t>γλωσσικού εισαγόμενου</a:t>
            </a:r>
          </a:p>
          <a:p>
            <a:pPr marL="0" indent="0">
              <a:buNone/>
            </a:pPr>
            <a:r>
              <a:rPr lang="el-GR" dirty="0"/>
              <a:t>	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DEE19F-DDE3-361F-7959-7C3EAAFAF65E}"/>
              </a:ext>
            </a:extLst>
          </p:cNvPr>
          <p:cNvSpPr txBox="1"/>
          <p:nvPr/>
        </p:nvSpPr>
        <p:spPr>
          <a:xfrm>
            <a:off x="6422259" y="64123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+mj-lt"/>
                <a:ea typeface="Corbel"/>
                <a:cs typeface="Corbel"/>
                <a:sym typeface="Corbel"/>
              </a:rPr>
              <a:t>(</a:t>
            </a:r>
            <a:r>
              <a:rPr lang="en-US" sz="1800" b="0" i="0" u="none" strike="noStrike" cap="none" dirty="0">
                <a:latin typeface="+mj-lt"/>
                <a:ea typeface="Corbel"/>
                <a:cs typeface="Corbel"/>
                <a:sym typeface="Corbel"/>
              </a:rPr>
              <a:t>Chondrogianni &amp; Schwarz, 2020; Daskalaki et al., 2019</a:t>
            </a:r>
            <a:r>
              <a:rPr lang="el-GR" dirty="0">
                <a:latin typeface="+mj-lt"/>
                <a:ea typeface="Corbel"/>
                <a:cs typeface="Corbel"/>
                <a:sym typeface="Corbel"/>
              </a:rPr>
              <a:t>)</a:t>
            </a:r>
            <a:r>
              <a:rPr lang="en-US" sz="1800" b="0" i="0" u="none" strike="noStrike" cap="none" dirty="0">
                <a:latin typeface="+mj-lt"/>
                <a:ea typeface="Corbel"/>
                <a:cs typeface="Corbel"/>
                <a:sym typeface="Corbel"/>
              </a:rPr>
              <a:t> </a:t>
            </a:r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09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95BA8-E621-541C-754D-6C1AB260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582385"/>
            <a:ext cx="10983686" cy="1485900"/>
          </a:xfrm>
        </p:spPr>
        <p:txBody>
          <a:bodyPr/>
          <a:lstStyle/>
          <a:p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Το γλωσσικό εισαγόμενο (</a:t>
            </a:r>
            <a:r>
              <a:rPr kumimoji="0" lang="es-CL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linguistic</a:t>
            </a:r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 input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)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09FB83-41AF-609B-EE18-4AC9AB5D2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7030A0"/>
                </a:solidFill>
              </a:rPr>
              <a:t>Πόσοτητα</a:t>
            </a:r>
            <a:r>
              <a:rPr lang="el-GR" b="1" dirty="0"/>
              <a:t> γλωσσικού εισαγόμενου</a:t>
            </a:r>
          </a:p>
          <a:p>
            <a:pPr marL="0" indent="0">
              <a:buNone/>
            </a:pPr>
            <a:r>
              <a:rPr lang="el-GR" b="1" dirty="0"/>
              <a:t>-------------------------------------------------------------------</a:t>
            </a:r>
          </a:p>
          <a:p>
            <a:pPr marL="0" indent="0">
              <a:buNone/>
            </a:pPr>
            <a:r>
              <a:rPr lang="el-GR" b="1" dirty="0">
                <a:solidFill>
                  <a:srgbClr val="7030A0"/>
                </a:solidFill>
              </a:rPr>
              <a:t>Συχνότητα</a:t>
            </a:r>
            <a:r>
              <a:rPr lang="el-GR" dirty="0"/>
              <a:t> χρήσης της ΓΠΚ</a:t>
            </a:r>
          </a:p>
          <a:p>
            <a:pPr marL="0" indent="0">
              <a:buNone/>
            </a:pPr>
            <a:r>
              <a:rPr lang="el-GR" b="1" dirty="0">
                <a:solidFill>
                  <a:srgbClr val="7030A0"/>
                </a:solidFill>
              </a:rPr>
              <a:t>Βαθμός</a:t>
            </a:r>
            <a:r>
              <a:rPr lang="el-GR" b="1" dirty="0"/>
              <a:t> </a:t>
            </a:r>
            <a:r>
              <a:rPr lang="el-GR" dirty="0"/>
              <a:t>έκθεσης</a:t>
            </a:r>
            <a:r>
              <a:rPr lang="el-GR" b="1" dirty="0"/>
              <a:t> </a:t>
            </a:r>
            <a:r>
              <a:rPr lang="el-GR" dirty="0"/>
              <a:t>στη ΓΠΚ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7030A0"/>
                </a:solidFill>
              </a:rPr>
              <a:t>Ηλικία</a:t>
            </a:r>
            <a:r>
              <a:rPr lang="el-GR" dirty="0"/>
              <a:t>  έκθεσης στην κυρίαρκη/πλειονοτική γλώσσα (διαφορά στη γλωσσική ανάπτυξη πριν/μετά τα 4 έτη)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C8A7B-8845-D2F9-4364-C272A85B0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7030A0"/>
                </a:solidFill>
              </a:rPr>
              <a:t>Ποιότητα</a:t>
            </a:r>
            <a:r>
              <a:rPr lang="el-GR" b="1" dirty="0"/>
              <a:t> γλωσσικού εισαγόμενου</a:t>
            </a:r>
          </a:p>
          <a:p>
            <a:pPr marL="0" indent="0">
              <a:buNone/>
            </a:pPr>
            <a:r>
              <a:rPr lang="el-GR" b="1" dirty="0"/>
              <a:t>-------------------------------------------------------------------</a:t>
            </a:r>
          </a:p>
          <a:p>
            <a:pPr marL="0" indent="0">
              <a:buNone/>
            </a:pPr>
            <a:r>
              <a:rPr lang="el-GR" b="1" dirty="0">
                <a:solidFill>
                  <a:srgbClr val="7030A0"/>
                </a:solidFill>
              </a:rPr>
              <a:t>Πλούτος</a:t>
            </a:r>
            <a:r>
              <a:rPr lang="el-GR" dirty="0"/>
              <a:t> και </a:t>
            </a:r>
            <a:r>
              <a:rPr lang="el-GR" b="1" dirty="0">
                <a:solidFill>
                  <a:srgbClr val="7030A0"/>
                </a:solidFill>
              </a:rPr>
              <a:t>ποικιλία</a:t>
            </a:r>
            <a:r>
              <a:rPr lang="el-GR" dirty="0"/>
              <a:t> ερεθισμάτων </a:t>
            </a:r>
          </a:p>
          <a:p>
            <a:pPr marL="0" indent="0">
              <a:buNone/>
            </a:pPr>
            <a:r>
              <a:rPr lang="el-GR" dirty="0"/>
              <a:t>Δυνατότητα πολλαπλής </a:t>
            </a:r>
            <a:r>
              <a:rPr lang="el-GR" b="1" dirty="0">
                <a:solidFill>
                  <a:srgbClr val="7030A0"/>
                </a:solidFill>
              </a:rPr>
              <a:t>διεπίδρασης</a:t>
            </a:r>
            <a:r>
              <a:rPr lang="el-GR" dirty="0"/>
              <a:t> με άτομα που ομιλούν τη ΓΠΚ</a:t>
            </a:r>
          </a:p>
          <a:p>
            <a:pPr marL="0" indent="0">
              <a:buNone/>
            </a:pPr>
            <a:r>
              <a:rPr lang="el-GR" dirty="0"/>
              <a:t>Σχολικός </a:t>
            </a:r>
            <a:r>
              <a:rPr lang="el-GR" b="1" dirty="0">
                <a:solidFill>
                  <a:srgbClr val="7030A0"/>
                </a:solidFill>
              </a:rPr>
              <a:t>γραμματισμός</a:t>
            </a:r>
          </a:p>
          <a:p>
            <a:pPr marL="0" indent="0">
              <a:buNone/>
            </a:pPr>
            <a:r>
              <a:rPr lang="el-GR" b="1" dirty="0">
                <a:solidFill>
                  <a:srgbClr val="7030A0"/>
                </a:solidFill>
              </a:rPr>
              <a:t>Χρήση</a:t>
            </a:r>
            <a:r>
              <a:rPr lang="el-GR" dirty="0"/>
              <a:t> της ΓΠΚ στο πλαίσιο </a:t>
            </a:r>
            <a:r>
              <a:rPr lang="el-GR" b="1" dirty="0">
                <a:solidFill>
                  <a:srgbClr val="7030A0"/>
                </a:solidFill>
              </a:rPr>
              <a:t>εξωσχολικών</a:t>
            </a:r>
            <a:r>
              <a:rPr lang="el-GR" dirty="0"/>
              <a:t> ή άλλων ψυχαγωγικών </a:t>
            </a:r>
            <a:r>
              <a:rPr lang="el-GR" b="1" dirty="0">
                <a:solidFill>
                  <a:srgbClr val="7030A0"/>
                </a:solidFill>
              </a:rPr>
              <a:t>δραστηριοτήτων</a:t>
            </a:r>
            <a:r>
              <a:rPr lang="el-GR" dirty="0"/>
              <a:t> 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6FAEF2-AC4E-1B11-F3CE-10521F1E76C1}"/>
              </a:ext>
            </a:extLst>
          </p:cNvPr>
          <p:cNvSpPr txBox="1"/>
          <p:nvPr/>
        </p:nvSpPr>
        <p:spPr>
          <a:xfrm>
            <a:off x="5551714" y="6302829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Franklin Gothic Book" panose="020B0503020102020204" pitchFamily="34" charset="0"/>
              <a:buNone/>
              <a:tabLst/>
              <a:defRPr/>
            </a:pP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Calibri"/>
                <a:cs typeface="Calibri"/>
                <a:sym typeface="Calibri"/>
              </a:rPr>
              <a:t>(Montrul, 2023)</a:t>
            </a:r>
            <a:endParaRPr kumimoji="0" lang="es-C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97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C5A39E-128C-0E38-E32E-2D109386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Η μελέτη μας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516856-BA90-921B-6A3F-42C46DCB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49" y="1964872"/>
            <a:ext cx="7466279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buFont typeface="Franklin Gothic Book" panose="020B0503020102020204" pitchFamily="34" charset="0"/>
              <a:buNone/>
            </a:pPr>
            <a:r>
              <a:rPr lang="en-US" sz="2400" b="1" i="1" dirty="0">
                <a:solidFill>
                  <a:srgbClr val="7030A0"/>
                </a:solidFill>
              </a:rPr>
              <a:t>Switching the majority language: </a:t>
            </a:r>
            <a:endParaRPr lang="es-CL" sz="2400" b="1" i="1" dirty="0">
              <a:solidFill>
                <a:srgbClr val="7030A0"/>
              </a:solidFill>
            </a:endParaRPr>
          </a:p>
          <a:p>
            <a:pPr algn="ctr">
              <a:buFont typeface="Franklin Gothic Book" panose="020B0503020102020204" pitchFamily="34" charset="0"/>
              <a:buNone/>
            </a:pPr>
            <a:r>
              <a:rPr lang="en-US" sz="2400" b="1" i="1" dirty="0">
                <a:solidFill>
                  <a:srgbClr val="7030A0"/>
                </a:solidFill>
              </a:rPr>
              <a:t>The case of Heritage</a:t>
            </a:r>
            <a:r>
              <a:rPr lang="el-GR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>
                <a:solidFill>
                  <a:srgbClr val="7030A0"/>
                </a:solidFill>
              </a:rPr>
              <a:t>Greek in North and South America </a:t>
            </a:r>
          </a:p>
          <a:p>
            <a:pPr algn="ctr">
              <a:buFont typeface="Franklin Gothic Book" panose="020B0503020102020204" pitchFamily="34" charset="0"/>
              <a:buNone/>
            </a:pPr>
            <a:endParaRPr lang="en-US" sz="2400" dirty="0"/>
          </a:p>
          <a:p>
            <a:pPr>
              <a:buFont typeface="Franklin Gothic Book" panose="020B0503020102020204" pitchFamily="34" charset="0"/>
              <a:buNone/>
            </a:pPr>
            <a:r>
              <a:rPr lang="en-US" b="1" dirty="0"/>
              <a:t>Lila Daskalaki</a:t>
            </a:r>
            <a:r>
              <a:rPr lang="en-US" dirty="0"/>
              <a:t>, University of Alberta (</a:t>
            </a:r>
            <a:r>
              <a:rPr lang="el-GR" b="1" dirty="0">
                <a:solidFill>
                  <a:srgbClr val="7030A0"/>
                </a:solidFill>
              </a:rPr>
              <a:t>Καναδάς</a:t>
            </a:r>
            <a:r>
              <a:rPr lang="en-US" dirty="0"/>
              <a:t>)</a:t>
            </a:r>
          </a:p>
          <a:p>
            <a:pPr>
              <a:buFont typeface="Franklin Gothic Book" panose="020B0503020102020204" pitchFamily="34" charset="0"/>
              <a:buNone/>
            </a:pPr>
            <a:r>
              <a:rPr lang="en-US" b="1" dirty="0"/>
              <a:t>Aretousa Giannakou</a:t>
            </a:r>
            <a:r>
              <a:rPr lang="en-US" dirty="0"/>
              <a:t>, University of Nicosia (</a:t>
            </a:r>
            <a:r>
              <a:rPr lang="el-GR" b="1" dirty="0">
                <a:solidFill>
                  <a:srgbClr val="7030A0"/>
                </a:solidFill>
              </a:rPr>
              <a:t>Κύπρος</a:t>
            </a:r>
            <a:r>
              <a:rPr lang="en-US" dirty="0"/>
              <a:t>)</a:t>
            </a:r>
          </a:p>
          <a:p>
            <a:pPr>
              <a:buFont typeface="Franklin Gothic Book" panose="020B0503020102020204" pitchFamily="34" charset="0"/>
              <a:buNone/>
            </a:pPr>
            <a:r>
              <a:rPr lang="en-US" b="1" dirty="0"/>
              <a:t>Christina Haska</a:t>
            </a:r>
            <a:r>
              <a:rPr lang="en-US" dirty="0"/>
              <a:t>, Universidad Adolfo Ibáñez (</a:t>
            </a:r>
            <a:r>
              <a:rPr lang="el-GR" b="1" dirty="0">
                <a:solidFill>
                  <a:srgbClr val="7030A0"/>
                </a:solidFill>
              </a:rPr>
              <a:t>Χιλή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b="1" dirty="0"/>
              <a:t>Vicky Chondrogianni</a:t>
            </a:r>
            <a:r>
              <a:rPr lang="en-US" dirty="0"/>
              <a:t>, University of Edinburgh (</a:t>
            </a:r>
            <a:r>
              <a:rPr lang="el-GR" b="1" dirty="0">
                <a:solidFill>
                  <a:srgbClr val="7030A0"/>
                </a:solidFill>
              </a:rPr>
              <a:t>Ηνωμένο Βασίλειο</a:t>
            </a:r>
            <a:r>
              <a:rPr lang="en-US" dirty="0"/>
              <a:t>)</a:t>
            </a:r>
          </a:p>
          <a:p>
            <a:pPr>
              <a:buFont typeface="Franklin Gothic Book" panose="020B0503020102020204" pitchFamily="34" charset="0"/>
              <a:buNone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6" name="Marcador de contenido 5" descr="Mapa&#10;&#10;El contenido generado por IA puede ser incorrecto.">
            <a:extLst>
              <a:ext uri="{FF2B5EF4-FFF2-40B4-BE49-F238E27FC236}">
                <a16:creationId xmlns:a16="http://schemas.microsoft.com/office/drawing/2014/main" id="{0ADBCBB0-BB80-0E12-0A92-F68F2569F2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7"/>
          <a:stretch>
            <a:fillRect/>
          </a:stretch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4DCFC5-363A-0604-8360-4B39B1E7AD50}"/>
              </a:ext>
            </a:extLst>
          </p:cNvPr>
          <p:cNvSpPr txBox="1"/>
          <p:nvPr/>
        </p:nvSpPr>
        <p:spPr>
          <a:xfrm>
            <a:off x="290204" y="5832804"/>
            <a:ext cx="6997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Daskalaki, E., Giannakou, A., Haska, C. and Chondrogianni, V. (2025). Switching the majority language: The case of heritage Greek in North and South America. Bilingualism: Language and Cognition 1–14. </a:t>
            </a:r>
            <a:r>
              <a:rPr lang="en-US" sz="1400" dirty="0">
                <a:hlinkClick r:id="rId3"/>
              </a:rPr>
              <a:t>https://doi.org/10.1017/S1366728925100722</a:t>
            </a:r>
            <a:r>
              <a:rPr lang="en-US" sz="1400" dirty="0"/>
              <a:t> 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3260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3C1AE-D4D3-98C8-3B32-B7C1BDEC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314" y="470531"/>
            <a:ext cx="9601200" cy="1485900"/>
          </a:xfrm>
        </p:spPr>
        <p:txBody>
          <a:bodyPr/>
          <a:lstStyle/>
          <a:p>
            <a:r>
              <a:rPr lang="el-GR" b="1" dirty="0"/>
              <a:t>Ο πληθυσμός από Ν. Αμερική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5F1D21-1A15-BEC1-F7C0-E68FB58ADC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8314" y="1480458"/>
            <a:ext cx="10363826" cy="5377542"/>
          </a:xfrm>
        </p:spPr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 dirty="0">
                <a:solidFill>
                  <a:srgbClr val="7030A0"/>
                </a:solidFill>
              </a:rPr>
              <a:t>29 παιδιά </a:t>
            </a:r>
            <a:r>
              <a:rPr lang="el-GR" dirty="0"/>
              <a:t>ελληνικής καταγωγής (</a:t>
            </a:r>
            <a:r>
              <a:rPr lang="el-GR" b="1" dirty="0">
                <a:solidFill>
                  <a:srgbClr val="7030A0"/>
                </a:solidFill>
              </a:rPr>
              <a:t>18 /Αργεντινή, 10/Χιλή, 1/Ουρουγουάη</a:t>
            </a:r>
            <a:r>
              <a:rPr lang="el-GR" dirty="0"/>
              <a:t>)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l-GR" dirty="0"/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 dirty="0">
                <a:solidFill>
                  <a:srgbClr val="7030A0"/>
                </a:solidFill>
              </a:rPr>
              <a:t>2</a:t>
            </a:r>
            <a:r>
              <a:rPr lang="es-CL" b="1" dirty="0">
                <a:solidFill>
                  <a:srgbClr val="7030A0"/>
                </a:solidFill>
              </a:rPr>
              <a:t>0</a:t>
            </a:r>
            <a:r>
              <a:rPr lang="el-GR" b="1" dirty="0">
                <a:solidFill>
                  <a:srgbClr val="7030A0"/>
                </a:solidFill>
              </a:rPr>
              <a:t> οικογένειες </a:t>
            </a:r>
            <a:r>
              <a:rPr lang="el-GR" dirty="0"/>
              <a:t>(μεικτοί γάμοι, ένας εκ των 2 γονιών Έλληνας/ίδα ή και οι δύο γονείς ελληνικής καταγωγής ίδιας/ή διαφορετικής γενιάς)</a:t>
            </a:r>
          </a:p>
          <a:p>
            <a:pPr marL="228600" lvl="0" indent="-22860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 dirty="0">
                <a:solidFill>
                  <a:srgbClr val="7030A0"/>
                </a:solidFill>
              </a:rPr>
              <a:t>4</a:t>
            </a:r>
            <a:r>
              <a:rPr lang="es-CL" b="1" dirty="0">
                <a:solidFill>
                  <a:srgbClr val="7030A0"/>
                </a:solidFill>
              </a:rPr>
              <a:t>0</a:t>
            </a:r>
            <a:r>
              <a:rPr lang="el-GR" dirty="0">
                <a:solidFill>
                  <a:srgbClr val="7030A0"/>
                </a:solidFill>
              </a:rPr>
              <a:t> </a:t>
            </a:r>
            <a:r>
              <a:rPr lang="el-GR" b="1" dirty="0">
                <a:solidFill>
                  <a:srgbClr val="7030A0"/>
                </a:solidFill>
              </a:rPr>
              <a:t>γονείς</a:t>
            </a:r>
            <a:r>
              <a:rPr lang="el-GR" dirty="0">
                <a:solidFill>
                  <a:srgbClr val="7030A0"/>
                </a:solidFill>
              </a:rPr>
              <a:t> </a:t>
            </a:r>
            <a:r>
              <a:rPr lang="el-GR" dirty="0"/>
              <a:t>(εκ των  οποίων οι </a:t>
            </a:r>
            <a:r>
              <a:rPr lang="el-GR" b="1" dirty="0">
                <a:solidFill>
                  <a:srgbClr val="7030A0"/>
                </a:solidFill>
              </a:rPr>
              <a:t>18</a:t>
            </a:r>
            <a:r>
              <a:rPr lang="el-GR" dirty="0"/>
              <a:t>, 1</a:t>
            </a:r>
            <a:r>
              <a:rPr lang="el-GR" baseline="30000" dirty="0"/>
              <a:t>ης</a:t>
            </a:r>
            <a:r>
              <a:rPr lang="el-GR" dirty="0"/>
              <a:t> ελληνικής</a:t>
            </a:r>
            <a:r>
              <a:rPr lang="el-GR" baseline="30000" dirty="0"/>
              <a:t> </a:t>
            </a:r>
            <a:r>
              <a:rPr lang="el-GR" dirty="0"/>
              <a:t>γενιάς: </a:t>
            </a:r>
            <a:r>
              <a:rPr lang="es-CL" b="1" dirty="0">
                <a:solidFill>
                  <a:srgbClr val="7030A0"/>
                </a:solidFill>
              </a:rPr>
              <a:t>6</a:t>
            </a:r>
            <a:r>
              <a:rPr lang="el-GR" dirty="0"/>
              <a:t>,  2</a:t>
            </a:r>
            <a:r>
              <a:rPr lang="el-GR" baseline="30000" dirty="0"/>
              <a:t>ης </a:t>
            </a:r>
            <a:r>
              <a:rPr lang="el-GR" dirty="0"/>
              <a:t> ή 3</a:t>
            </a:r>
            <a:r>
              <a:rPr lang="el-GR" baseline="30000" dirty="0"/>
              <a:t>ης </a:t>
            </a:r>
            <a:r>
              <a:rPr lang="el-GR" dirty="0"/>
              <a:t>γενιάς και </a:t>
            </a:r>
            <a:r>
              <a:rPr lang="el-GR" b="1" dirty="0">
                <a:solidFill>
                  <a:srgbClr val="7030A0"/>
                </a:solidFill>
              </a:rPr>
              <a:t>1</a:t>
            </a:r>
            <a:r>
              <a:rPr lang="es-CL" b="1" dirty="0">
                <a:solidFill>
                  <a:srgbClr val="7030A0"/>
                </a:solidFill>
              </a:rPr>
              <a:t>6</a:t>
            </a:r>
            <a:r>
              <a:rPr lang="el-GR" dirty="0"/>
              <a:t> ξένης καταγωγής (Χιλή, Αργεντινή, Ουρουγουάη)</a:t>
            </a:r>
          </a:p>
          <a:p>
            <a:pPr marL="228600" lvl="0" indent="-22860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 dirty="0">
                <a:solidFill>
                  <a:srgbClr val="7030A0"/>
                </a:solidFill>
              </a:rPr>
              <a:t>22 παιδιά </a:t>
            </a:r>
            <a:r>
              <a:rPr lang="el-GR" dirty="0"/>
              <a:t>από μεικτές οικογένειες, </a:t>
            </a:r>
            <a:r>
              <a:rPr lang="el-GR" b="1" dirty="0">
                <a:solidFill>
                  <a:srgbClr val="7030A0"/>
                </a:solidFill>
              </a:rPr>
              <a:t>5</a:t>
            </a:r>
            <a:r>
              <a:rPr lang="es-CL" b="1" dirty="0">
                <a:solidFill>
                  <a:srgbClr val="7030A0"/>
                </a:solidFill>
              </a:rPr>
              <a:t>,</a:t>
            </a:r>
            <a:r>
              <a:rPr lang="el-GR" b="1" dirty="0">
                <a:solidFill>
                  <a:srgbClr val="7030A0"/>
                </a:solidFill>
              </a:rPr>
              <a:t> 3</a:t>
            </a:r>
            <a:r>
              <a:rPr lang="el-GR" b="1" baseline="30000" dirty="0">
                <a:solidFill>
                  <a:srgbClr val="7030A0"/>
                </a:solidFill>
              </a:rPr>
              <a:t>ης</a:t>
            </a:r>
            <a:r>
              <a:rPr lang="el-GR" b="1" dirty="0">
                <a:solidFill>
                  <a:srgbClr val="7030A0"/>
                </a:solidFill>
              </a:rPr>
              <a:t> ελληνικής γενιάς </a:t>
            </a:r>
            <a:r>
              <a:rPr lang="el-GR" dirty="0"/>
              <a:t>και </a:t>
            </a:r>
            <a:r>
              <a:rPr lang="el-GR" b="1" dirty="0">
                <a:solidFill>
                  <a:srgbClr val="7030A0"/>
                </a:solidFill>
              </a:rPr>
              <a:t>2, 2.5 ελληνικής γενιάς </a:t>
            </a:r>
            <a:r>
              <a:rPr lang="el-GR" dirty="0"/>
              <a:t>(ο ένας γονιός 1</a:t>
            </a:r>
            <a:r>
              <a:rPr lang="el-GR" baseline="30000" dirty="0"/>
              <a:t>ης</a:t>
            </a:r>
            <a:r>
              <a:rPr lang="el-GR" dirty="0"/>
              <a:t> κι ο άλλος 2</a:t>
            </a:r>
            <a:r>
              <a:rPr lang="el-GR" baseline="30000" dirty="0"/>
              <a:t>ης </a:t>
            </a:r>
            <a:r>
              <a:rPr lang="el-GR" dirty="0"/>
              <a:t> ή 3</a:t>
            </a:r>
            <a:r>
              <a:rPr lang="el-GR" baseline="30000" dirty="0"/>
              <a:t>ης </a:t>
            </a:r>
            <a:r>
              <a:rPr lang="el-GR" dirty="0"/>
              <a:t>ελληνικής γενιάς)</a:t>
            </a:r>
          </a:p>
          <a:p>
            <a:pPr marL="685800" lvl="1" indent="-22860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dirty="0"/>
              <a:t>Παιδιά ηλικίας 5 με 15 χρονών (μέσος όρος ηλικίας</a:t>
            </a:r>
            <a:r>
              <a:rPr lang="el-GR" b="1" dirty="0">
                <a:solidFill>
                  <a:srgbClr val="7030A0"/>
                </a:solidFill>
              </a:rPr>
              <a:t>: 9,5 ετών</a:t>
            </a:r>
            <a:r>
              <a:rPr lang="el-GR" dirty="0"/>
              <a:t>).</a:t>
            </a:r>
          </a:p>
          <a:p>
            <a:pPr marL="685800" lvl="1" indent="-22860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dirty="0"/>
              <a:t>Παιδιά γεννημένα σε </a:t>
            </a:r>
            <a:r>
              <a:rPr lang="el-GR" b="1" dirty="0">
                <a:solidFill>
                  <a:srgbClr val="7030A0"/>
                </a:solidFill>
              </a:rPr>
              <a:t>Χιλή, Αργεντινή, Ουρουγουάη </a:t>
            </a:r>
            <a:r>
              <a:rPr lang="el-GR" dirty="0"/>
              <a:t>ή που είχαν μεταναστεύσει στις χώρες αυτές πριν από την ηλικία των 5.</a:t>
            </a:r>
          </a:p>
          <a:p>
            <a:pPr marL="685800" lvl="1" indent="-22860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dirty="0"/>
              <a:t>10 παιδιά γραμμένα σε </a:t>
            </a:r>
            <a:r>
              <a:rPr lang="el-GR" dirty="0">
                <a:solidFill>
                  <a:srgbClr val="7030A0"/>
                </a:solidFill>
              </a:rPr>
              <a:t>ισπανόφωνα</a:t>
            </a:r>
            <a:r>
              <a:rPr lang="el-GR" dirty="0"/>
              <a:t> </a:t>
            </a:r>
            <a:r>
              <a:rPr lang="el-GR" b="1" dirty="0">
                <a:solidFill>
                  <a:srgbClr val="7030A0"/>
                </a:solidFill>
              </a:rPr>
              <a:t>σχολεία</a:t>
            </a:r>
            <a:r>
              <a:rPr lang="el-GR" dirty="0"/>
              <a:t>, 18  σε </a:t>
            </a:r>
            <a:r>
              <a:rPr lang="el-GR" dirty="0">
                <a:solidFill>
                  <a:srgbClr val="7030A0"/>
                </a:solidFill>
              </a:rPr>
              <a:t>ισπανοαγγλόφωνα</a:t>
            </a:r>
            <a:r>
              <a:rPr lang="el-GR" dirty="0"/>
              <a:t> και 1 σε </a:t>
            </a:r>
            <a:r>
              <a:rPr lang="el-GR" dirty="0">
                <a:solidFill>
                  <a:srgbClr val="7030A0"/>
                </a:solidFill>
              </a:rPr>
              <a:t>ισπανογαλλόφωνο</a:t>
            </a:r>
            <a:r>
              <a:rPr lang="el-GR" dirty="0"/>
              <a:t>.</a:t>
            </a:r>
          </a:p>
          <a:p>
            <a:pPr marL="685800" lvl="1" indent="-22860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dirty="0"/>
              <a:t> Όλα τα παιδιά παρακολουθούν </a:t>
            </a:r>
            <a:r>
              <a:rPr lang="el-GR" b="1" dirty="0">
                <a:solidFill>
                  <a:srgbClr val="7030A0"/>
                </a:solidFill>
              </a:rPr>
              <a:t>μαθήματα ελληνικής γλώσσας </a:t>
            </a:r>
            <a:r>
              <a:rPr lang="el-GR" dirty="0"/>
              <a:t>λίγες ώρες την εβδομάδα είτε σε Κοινοτικά σχολεία είτε κατ’οίκον.</a:t>
            </a:r>
          </a:p>
        </p:txBody>
      </p:sp>
    </p:spTree>
    <p:extLst>
      <p:ext uri="{BB962C8B-B14F-4D97-AF65-F5344CB8AC3E}">
        <p14:creationId xmlns:p14="http://schemas.microsoft.com/office/powerpoint/2010/main" val="32675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8C51B0B-101D-689F-5395-5C5E6A29858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1080290"/>
              </p:ext>
            </p:extLst>
          </p:nvPr>
        </p:nvGraphicFramePr>
        <p:xfrm>
          <a:off x="1219200" y="1849817"/>
          <a:ext cx="5101025" cy="3817495"/>
        </p:xfrm>
        <a:graphic>
          <a:graphicData uri="http://schemas.openxmlformats.org/drawingml/2006/table">
            <a:tbl>
              <a:tblPr firstRow="1" firstCol="1" bandRow="1"/>
              <a:tblGrid>
                <a:gridCol w="2133600">
                  <a:extLst>
                    <a:ext uri="{9D8B030D-6E8A-4147-A177-3AD203B41FA5}">
                      <a16:colId xmlns:a16="http://schemas.microsoft.com/office/drawing/2014/main" val="1257622969"/>
                    </a:ext>
                  </a:extLst>
                </a:gridCol>
                <a:gridCol w="2967425">
                  <a:extLst>
                    <a:ext uri="{9D8B030D-6E8A-4147-A177-3AD203B41FA5}">
                      <a16:colId xmlns:a16="http://schemas.microsoft.com/office/drawing/2014/main" val="727885373"/>
                    </a:ext>
                  </a:extLst>
                </a:gridCol>
              </a:tblGrid>
              <a:tr h="603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dirty="0"/>
                        <a:t> </a:t>
                      </a:r>
                      <a:endParaRPr lang="es-CL" dirty="0"/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Παιδιά</a:t>
                      </a:r>
                      <a:r>
                        <a:rPr lang="en-US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(N=29)</a:t>
                      </a:r>
                      <a:endParaRPr lang="es-CL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64157"/>
                  </a:ext>
                </a:extLst>
              </a:tr>
              <a:tr h="1126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b="1" dirty="0"/>
                        <a:t>Ηλικία</a:t>
                      </a:r>
                      <a:endParaRPr lang="es-CL" b="1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b="1" dirty="0"/>
                        <a:t>(Age in </a:t>
                      </a:r>
                      <a:r>
                        <a:rPr lang="es-CL" b="1" dirty="0" err="1"/>
                        <a:t>months</a:t>
                      </a:r>
                      <a:r>
                        <a:rPr lang="es-CL" b="1" dirty="0"/>
                        <a:t>)</a:t>
                      </a:r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113.3 (33.23) </a:t>
                      </a:r>
                      <a:endParaRPr lang="es-C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60-190</a:t>
                      </a:r>
                      <a:endParaRPr lang="es-C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66025"/>
                  </a:ext>
                </a:extLst>
              </a:tr>
              <a:tr h="817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b="1" dirty="0"/>
                        <a:t>Κοινωνικοοικονομική Κατάσταση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b="1" dirty="0"/>
                        <a:t>(</a:t>
                      </a:r>
                      <a:r>
                        <a:rPr lang="es-CL" b="1" dirty="0"/>
                        <a:t>SES</a:t>
                      </a:r>
                      <a:r>
                        <a:rPr lang="el-GR" b="1" dirty="0"/>
                        <a:t>)</a:t>
                      </a:r>
                      <a:endParaRPr lang="es-CL" b="1" dirty="0"/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19.03 (3.23) </a:t>
                      </a:r>
                      <a:endParaRPr lang="el-GR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14-24</a:t>
                      </a:r>
                      <a:endParaRPr lang="es-C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362604"/>
                  </a:ext>
                </a:extLst>
              </a:tr>
              <a:tr h="1126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b="1" dirty="0"/>
                        <a:t>Ηλικία έκθεσης στην ισπανική γλώσσα</a:t>
                      </a:r>
                      <a:endParaRPr lang="en-US" b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b="1" dirty="0"/>
                        <a:t>(</a:t>
                      </a:r>
                      <a:r>
                        <a:rPr lang="en-US" b="1" dirty="0" err="1"/>
                        <a:t>AoA</a:t>
                      </a:r>
                      <a:r>
                        <a:rPr lang="en-US" b="1" dirty="0"/>
                        <a:t>)</a:t>
                      </a:r>
                      <a:endParaRPr lang="es-CL" b="1" dirty="0"/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22.93 (16.00)</a:t>
                      </a:r>
                      <a:endParaRPr lang="es-C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0-60</a:t>
                      </a:r>
                      <a:endParaRPr lang="es-C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083259"/>
                  </a:ext>
                </a:extLst>
              </a:tr>
            </a:tbl>
          </a:graphicData>
        </a:graphic>
      </p:graphicFrame>
      <p:graphicFrame>
        <p:nvGraphicFramePr>
          <p:cNvPr id="13" name="Marcador de contenido 4">
            <a:extLst>
              <a:ext uri="{FF2B5EF4-FFF2-40B4-BE49-F238E27FC236}">
                <a16:creationId xmlns:a16="http://schemas.microsoft.com/office/drawing/2014/main" id="{EE48D445-CADD-79FA-DE9D-AD9ED651B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511315"/>
              </p:ext>
            </p:extLst>
          </p:nvPr>
        </p:nvGraphicFramePr>
        <p:xfrm>
          <a:off x="6466115" y="1849817"/>
          <a:ext cx="5118421" cy="3881551"/>
        </p:xfrm>
        <a:graphic>
          <a:graphicData uri="http://schemas.openxmlformats.org/drawingml/2006/table">
            <a:tbl>
              <a:tblPr firstRow="1" firstCol="1" bandRow="1"/>
              <a:tblGrid>
                <a:gridCol w="2416628">
                  <a:extLst>
                    <a:ext uri="{9D8B030D-6E8A-4147-A177-3AD203B41FA5}">
                      <a16:colId xmlns:a16="http://schemas.microsoft.com/office/drawing/2014/main" val="1257622969"/>
                    </a:ext>
                  </a:extLst>
                </a:gridCol>
                <a:gridCol w="2701793">
                  <a:extLst>
                    <a:ext uri="{9D8B030D-6E8A-4147-A177-3AD203B41FA5}">
                      <a16:colId xmlns:a16="http://schemas.microsoft.com/office/drawing/2014/main" val="727885373"/>
                    </a:ext>
                  </a:extLst>
                </a:gridCol>
              </a:tblGrid>
              <a:tr h="603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dirty="0"/>
                        <a:t> </a:t>
                      </a:r>
                      <a:endParaRPr lang="es-CL" dirty="0"/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Γονείς</a:t>
                      </a:r>
                      <a:r>
                        <a:rPr lang="en-US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(N=</a:t>
                      </a:r>
                      <a:r>
                        <a:rPr lang="el-GR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CL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64157"/>
                  </a:ext>
                </a:extLst>
              </a:tr>
              <a:tr h="1126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b="1" dirty="0"/>
                        <a:t>Ηλικία</a:t>
                      </a:r>
                      <a:endParaRPr lang="es-CL" b="1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b="1" dirty="0"/>
                        <a:t>(Age in </a:t>
                      </a:r>
                      <a:r>
                        <a:rPr lang="es-ES" b="1" dirty="0" err="1"/>
                        <a:t>year</a:t>
                      </a:r>
                      <a:r>
                        <a:rPr lang="es-CL" b="1" dirty="0"/>
                        <a:t>s)</a:t>
                      </a:r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46.25 (5.59)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34-62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66025"/>
                  </a:ext>
                </a:extLst>
              </a:tr>
              <a:tr h="817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b="1" dirty="0"/>
                        <a:t>Κοινωνικοοικονομική Κατάσταση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b="1" dirty="0"/>
                        <a:t>(</a:t>
                      </a:r>
                      <a:r>
                        <a:rPr lang="es-CL" b="1" dirty="0"/>
                        <a:t>SES</a:t>
                      </a:r>
                      <a:r>
                        <a:rPr lang="el-GR" b="1" dirty="0"/>
                        <a:t>)</a:t>
                      </a:r>
                      <a:endParaRPr lang="es-CL" b="1" dirty="0"/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18.97 (3.2)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12-24</a:t>
                      </a:r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362604"/>
                  </a:ext>
                </a:extLst>
              </a:tr>
              <a:tr h="1126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b="1" dirty="0"/>
                        <a:t>Γλωσσική Επάρκεια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b="1" dirty="0"/>
                        <a:t>(</a:t>
                      </a:r>
                      <a:r>
                        <a:rPr lang="es-CL" b="1" dirty="0" err="1"/>
                        <a:t>Language</a:t>
                      </a:r>
                      <a:r>
                        <a:rPr lang="es-CL" b="1" dirty="0"/>
                        <a:t> </a:t>
                      </a:r>
                      <a:r>
                        <a:rPr lang="es-CL" b="1" dirty="0" err="1"/>
                        <a:t>Proficiency</a:t>
                      </a:r>
                      <a:r>
                        <a:rPr lang="el-GR" b="1" dirty="0"/>
                        <a:t>)</a:t>
                      </a:r>
                      <a:endParaRPr lang="es-CL" b="1" dirty="0"/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Ελληνικά: 2.71 (1.48)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Ισπανικά: 3.52 (0.67)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0-4</a:t>
                      </a:r>
                      <a:endParaRPr lang="es-C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4" marR="50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083259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23770E38-70B3-BA58-20DD-A775A5A8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314" y="470531"/>
            <a:ext cx="9601200" cy="1485900"/>
          </a:xfrm>
        </p:spPr>
        <p:txBody>
          <a:bodyPr/>
          <a:lstStyle/>
          <a:p>
            <a:r>
              <a:rPr lang="el-GR" b="1" dirty="0"/>
              <a:t>Ο πληθυσμός από Ν. Αμερική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67082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CFB5F-A42D-1CB4-3156-ACFE16C5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320"/>
            <a:ext cx="9601200" cy="1005337"/>
          </a:xfrm>
        </p:spPr>
        <p:txBody>
          <a:bodyPr/>
          <a:lstStyle/>
          <a:p>
            <a:r>
              <a:rPr lang="el-GR" b="1" dirty="0"/>
              <a:t>Το υλικό συλλογής δεδομένων</a:t>
            </a:r>
            <a:endParaRPr lang="es-CL" b="1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E27BD2-3878-7071-AC94-76D7D1A44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2261238"/>
            <a:ext cx="4443984" cy="823912"/>
          </a:xfrm>
          <a:custGeom>
            <a:avLst/>
            <a:gdLst>
              <a:gd name="connsiteX0" fmla="*/ 0 w 4443984"/>
              <a:gd name="connsiteY0" fmla="*/ 0 h 823912"/>
              <a:gd name="connsiteX1" fmla="*/ 466618 w 4443984"/>
              <a:gd name="connsiteY1" fmla="*/ 0 h 823912"/>
              <a:gd name="connsiteX2" fmla="*/ 933237 w 4443984"/>
              <a:gd name="connsiteY2" fmla="*/ 0 h 823912"/>
              <a:gd name="connsiteX3" fmla="*/ 1444295 w 4443984"/>
              <a:gd name="connsiteY3" fmla="*/ 0 h 823912"/>
              <a:gd name="connsiteX4" fmla="*/ 1866473 w 4443984"/>
              <a:gd name="connsiteY4" fmla="*/ 0 h 823912"/>
              <a:gd name="connsiteX5" fmla="*/ 2421971 w 4443984"/>
              <a:gd name="connsiteY5" fmla="*/ 0 h 823912"/>
              <a:gd name="connsiteX6" fmla="*/ 3021909 w 4443984"/>
              <a:gd name="connsiteY6" fmla="*/ 0 h 823912"/>
              <a:gd name="connsiteX7" fmla="*/ 3621847 w 4443984"/>
              <a:gd name="connsiteY7" fmla="*/ 0 h 823912"/>
              <a:gd name="connsiteX8" fmla="*/ 4443984 w 4443984"/>
              <a:gd name="connsiteY8" fmla="*/ 0 h 823912"/>
              <a:gd name="connsiteX9" fmla="*/ 4443984 w 4443984"/>
              <a:gd name="connsiteY9" fmla="*/ 428434 h 823912"/>
              <a:gd name="connsiteX10" fmla="*/ 4443984 w 4443984"/>
              <a:gd name="connsiteY10" fmla="*/ 823912 h 823912"/>
              <a:gd name="connsiteX11" fmla="*/ 3977366 w 4443984"/>
              <a:gd name="connsiteY11" fmla="*/ 823912 h 823912"/>
              <a:gd name="connsiteX12" fmla="*/ 3555187 w 4443984"/>
              <a:gd name="connsiteY12" fmla="*/ 823912 h 823912"/>
              <a:gd name="connsiteX13" fmla="*/ 2955249 w 4443984"/>
              <a:gd name="connsiteY13" fmla="*/ 823912 h 823912"/>
              <a:gd name="connsiteX14" fmla="*/ 2533071 w 4443984"/>
              <a:gd name="connsiteY14" fmla="*/ 823912 h 823912"/>
              <a:gd name="connsiteX15" fmla="*/ 1888693 w 4443984"/>
              <a:gd name="connsiteY15" fmla="*/ 823912 h 823912"/>
              <a:gd name="connsiteX16" fmla="*/ 1333195 w 4443984"/>
              <a:gd name="connsiteY16" fmla="*/ 823912 h 823912"/>
              <a:gd name="connsiteX17" fmla="*/ 777697 w 4443984"/>
              <a:gd name="connsiteY17" fmla="*/ 823912 h 823912"/>
              <a:gd name="connsiteX18" fmla="*/ 0 w 4443984"/>
              <a:gd name="connsiteY18" fmla="*/ 823912 h 823912"/>
              <a:gd name="connsiteX19" fmla="*/ 0 w 4443984"/>
              <a:gd name="connsiteY19" fmla="*/ 411956 h 823912"/>
              <a:gd name="connsiteX20" fmla="*/ 0 w 4443984"/>
              <a:gd name="connsiteY20" fmla="*/ 0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43984" h="823912" fill="none" extrusionOk="0">
                <a:moveTo>
                  <a:pt x="0" y="0"/>
                </a:moveTo>
                <a:cubicBezTo>
                  <a:pt x="167466" y="-29294"/>
                  <a:pt x="371489" y="24189"/>
                  <a:pt x="466618" y="0"/>
                </a:cubicBezTo>
                <a:cubicBezTo>
                  <a:pt x="561747" y="-24189"/>
                  <a:pt x="701634" y="1545"/>
                  <a:pt x="933237" y="0"/>
                </a:cubicBezTo>
                <a:cubicBezTo>
                  <a:pt x="1164840" y="-1545"/>
                  <a:pt x="1341610" y="25519"/>
                  <a:pt x="1444295" y="0"/>
                </a:cubicBezTo>
                <a:cubicBezTo>
                  <a:pt x="1546980" y="-25519"/>
                  <a:pt x="1747303" y="11537"/>
                  <a:pt x="1866473" y="0"/>
                </a:cubicBezTo>
                <a:cubicBezTo>
                  <a:pt x="1985643" y="-11537"/>
                  <a:pt x="2287877" y="13069"/>
                  <a:pt x="2421971" y="0"/>
                </a:cubicBezTo>
                <a:cubicBezTo>
                  <a:pt x="2556065" y="-13069"/>
                  <a:pt x="2775074" y="12509"/>
                  <a:pt x="3021909" y="0"/>
                </a:cubicBezTo>
                <a:cubicBezTo>
                  <a:pt x="3268744" y="-12509"/>
                  <a:pt x="3330677" y="56636"/>
                  <a:pt x="3621847" y="0"/>
                </a:cubicBezTo>
                <a:cubicBezTo>
                  <a:pt x="3913017" y="-56636"/>
                  <a:pt x="4046070" y="91845"/>
                  <a:pt x="4443984" y="0"/>
                </a:cubicBezTo>
                <a:cubicBezTo>
                  <a:pt x="4450089" y="89387"/>
                  <a:pt x="4417886" y="271606"/>
                  <a:pt x="4443984" y="428434"/>
                </a:cubicBezTo>
                <a:cubicBezTo>
                  <a:pt x="4470082" y="585262"/>
                  <a:pt x="4439493" y="712545"/>
                  <a:pt x="4443984" y="823912"/>
                </a:cubicBezTo>
                <a:cubicBezTo>
                  <a:pt x="4329577" y="842976"/>
                  <a:pt x="4127499" y="817081"/>
                  <a:pt x="3977366" y="823912"/>
                </a:cubicBezTo>
                <a:cubicBezTo>
                  <a:pt x="3827233" y="830743"/>
                  <a:pt x="3759592" y="800991"/>
                  <a:pt x="3555187" y="823912"/>
                </a:cubicBezTo>
                <a:cubicBezTo>
                  <a:pt x="3350782" y="846833"/>
                  <a:pt x="3196947" y="791800"/>
                  <a:pt x="2955249" y="823912"/>
                </a:cubicBezTo>
                <a:cubicBezTo>
                  <a:pt x="2713551" y="856024"/>
                  <a:pt x="2686283" y="793741"/>
                  <a:pt x="2533071" y="823912"/>
                </a:cubicBezTo>
                <a:cubicBezTo>
                  <a:pt x="2379859" y="854083"/>
                  <a:pt x="2023596" y="812492"/>
                  <a:pt x="1888693" y="823912"/>
                </a:cubicBezTo>
                <a:cubicBezTo>
                  <a:pt x="1753790" y="835332"/>
                  <a:pt x="1537502" y="808467"/>
                  <a:pt x="1333195" y="823912"/>
                </a:cubicBezTo>
                <a:cubicBezTo>
                  <a:pt x="1128888" y="839357"/>
                  <a:pt x="982347" y="769086"/>
                  <a:pt x="777697" y="823912"/>
                </a:cubicBezTo>
                <a:cubicBezTo>
                  <a:pt x="573047" y="878738"/>
                  <a:pt x="198600" y="822594"/>
                  <a:pt x="0" y="823912"/>
                </a:cubicBezTo>
                <a:cubicBezTo>
                  <a:pt x="-42852" y="714848"/>
                  <a:pt x="44425" y="582614"/>
                  <a:pt x="0" y="411956"/>
                </a:cubicBezTo>
                <a:cubicBezTo>
                  <a:pt x="-44425" y="241298"/>
                  <a:pt x="19810" y="119058"/>
                  <a:pt x="0" y="0"/>
                </a:cubicBezTo>
                <a:close/>
              </a:path>
              <a:path w="4443984" h="823912" stroke="0" extrusionOk="0">
                <a:moveTo>
                  <a:pt x="0" y="0"/>
                </a:moveTo>
                <a:cubicBezTo>
                  <a:pt x="156850" y="-21499"/>
                  <a:pt x="348519" y="37434"/>
                  <a:pt x="599938" y="0"/>
                </a:cubicBezTo>
                <a:cubicBezTo>
                  <a:pt x="851357" y="-37434"/>
                  <a:pt x="914962" y="24560"/>
                  <a:pt x="1066556" y="0"/>
                </a:cubicBezTo>
                <a:cubicBezTo>
                  <a:pt x="1218150" y="-24560"/>
                  <a:pt x="1383951" y="22850"/>
                  <a:pt x="1622054" y="0"/>
                </a:cubicBezTo>
                <a:cubicBezTo>
                  <a:pt x="1860157" y="-22850"/>
                  <a:pt x="2032932" y="31742"/>
                  <a:pt x="2221992" y="0"/>
                </a:cubicBezTo>
                <a:cubicBezTo>
                  <a:pt x="2411052" y="-31742"/>
                  <a:pt x="2456864" y="24687"/>
                  <a:pt x="2688610" y="0"/>
                </a:cubicBezTo>
                <a:cubicBezTo>
                  <a:pt x="2920356" y="-24687"/>
                  <a:pt x="3073613" y="28617"/>
                  <a:pt x="3244108" y="0"/>
                </a:cubicBezTo>
                <a:cubicBezTo>
                  <a:pt x="3414603" y="-28617"/>
                  <a:pt x="3586730" y="21185"/>
                  <a:pt x="3888486" y="0"/>
                </a:cubicBezTo>
                <a:cubicBezTo>
                  <a:pt x="4190242" y="-21185"/>
                  <a:pt x="4206214" y="61549"/>
                  <a:pt x="4443984" y="0"/>
                </a:cubicBezTo>
                <a:cubicBezTo>
                  <a:pt x="4463972" y="195419"/>
                  <a:pt x="4437321" y="238468"/>
                  <a:pt x="4443984" y="395478"/>
                </a:cubicBezTo>
                <a:cubicBezTo>
                  <a:pt x="4450647" y="552488"/>
                  <a:pt x="4428918" y="610270"/>
                  <a:pt x="4443984" y="823912"/>
                </a:cubicBezTo>
                <a:cubicBezTo>
                  <a:pt x="4220389" y="854149"/>
                  <a:pt x="4093832" y="774500"/>
                  <a:pt x="3977366" y="823912"/>
                </a:cubicBezTo>
                <a:cubicBezTo>
                  <a:pt x="3860900" y="873324"/>
                  <a:pt x="3653659" y="781220"/>
                  <a:pt x="3466308" y="823912"/>
                </a:cubicBezTo>
                <a:cubicBezTo>
                  <a:pt x="3278957" y="866604"/>
                  <a:pt x="3168485" y="820429"/>
                  <a:pt x="2955249" y="823912"/>
                </a:cubicBezTo>
                <a:cubicBezTo>
                  <a:pt x="2742013" y="827395"/>
                  <a:pt x="2584064" y="812272"/>
                  <a:pt x="2399751" y="823912"/>
                </a:cubicBezTo>
                <a:cubicBezTo>
                  <a:pt x="2215438" y="835552"/>
                  <a:pt x="2044351" y="788994"/>
                  <a:pt x="1844253" y="823912"/>
                </a:cubicBezTo>
                <a:cubicBezTo>
                  <a:pt x="1644155" y="858830"/>
                  <a:pt x="1566882" y="792517"/>
                  <a:pt x="1333195" y="823912"/>
                </a:cubicBezTo>
                <a:cubicBezTo>
                  <a:pt x="1099508" y="855307"/>
                  <a:pt x="1046975" y="809386"/>
                  <a:pt x="911017" y="823912"/>
                </a:cubicBezTo>
                <a:cubicBezTo>
                  <a:pt x="775059" y="838438"/>
                  <a:pt x="352710" y="816411"/>
                  <a:pt x="0" y="823912"/>
                </a:cubicBezTo>
                <a:cubicBezTo>
                  <a:pt x="-34887" y="721639"/>
                  <a:pt x="2319" y="538540"/>
                  <a:pt x="0" y="420195"/>
                </a:cubicBezTo>
                <a:cubicBezTo>
                  <a:pt x="-2319" y="301850"/>
                  <a:pt x="6388" y="8839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1417261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7030A0"/>
                </a:solidFill>
              </a:rPr>
              <a:t>Για τα παιδιά</a:t>
            </a:r>
            <a:endParaRPr lang="es-CL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2D61E-57D7-6433-181E-F893971EF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5771" y="3085150"/>
            <a:ext cx="4443984" cy="2562193"/>
          </a:xfr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tabLst/>
              <a:defRPr/>
            </a:pPr>
            <a:r>
              <a:rPr lang="el-GR" b="1" kern="0" dirty="0">
                <a:solidFill>
                  <a:srgbClr val="7030A0"/>
                </a:solidFill>
                <a:latin typeface="+mj-lt"/>
                <a:ea typeface="Calibri"/>
                <a:cs typeface="Calibri"/>
                <a:sym typeface="Calibri"/>
              </a:rPr>
              <a:t>2 Δ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ραστηριότητες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Λεξιλογίου</a:t>
            </a:r>
            <a:r>
              <a:rPr kumimoji="0" lang="es-CL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 (F</a:t>
            </a:r>
            <a:r>
              <a:rPr lang="es-CL" kern="0" dirty="0" err="1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lashcards</a:t>
            </a:r>
            <a:r>
              <a:rPr lang="es-CL" kern="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)</a:t>
            </a:r>
            <a:endParaRPr lang="el-GR" kern="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  <a:tabLst/>
              <a:defRPr/>
            </a:pPr>
            <a:r>
              <a:rPr lang="el-GR" kern="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Συμπλήρωσης προτάσεων διαφορετικών δομών για τη χρήση υποκειμένου και κλιτικών (ερωτοαπαντήσεις με εικόνες</a:t>
            </a:r>
            <a:r>
              <a:rPr kumimoji="0" lang="el-GR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tabLst/>
              <a:defRPr/>
            </a:pPr>
            <a:endParaRPr kumimoji="0" lang="el-GR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tabLst/>
              <a:defRPr/>
            </a:pPr>
            <a:endParaRPr kumimoji="0" lang="el-GR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s-CL" sz="24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9F57CE-2BDD-EC60-A07A-484B577B2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79250" y="992111"/>
            <a:ext cx="4443984" cy="823912"/>
          </a:xfrm>
          <a:custGeom>
            <a:avLst/>
            <a:gdLst>
              <a:gd name="connsiteX0" fmla="*/ 0 w 4443984"/>
              <a:gd name="connsiteY0" fmla="*/ 0 h 823912"/>
              <a:gd name="connsiteX1" fmla="*/ 466618 w 4443984"/>
              <a:gd name="connsiteY1" fmla="*/ 0 h 823912"/>
              <a:gd name="connsiteX2" fmla="*/ 1022116 w 4443984"/>
              <a:gd name="connsiteY2" fmla="*/ 0 h 823912"/>
              <a:gd name="connsiteX3" fmla="*/ 1444295 w 4443984"/>
              <a:gd name="connsiteY3" fmla="*/ 0 h 823912"/>
              <a:gd name="connsiteX4" fmla="*/ 1866473 w 4443984"/>
              <a:gd name="connsiteY4" fmla="*/ 0 h 823912"/>
              <a:gd name="connsiteX5" fmla="*/ 2288652 w 4443984"/>
              <a:gd name="connsiteY5" fmla="*/ 0 h 823912"/>
              <a:gd name="connsiteX6" fmla="*/ 2799710 w 4443984"/>
              <a:gd name="connsiteY6" fmla="*/ 0 h 823912"/>
              <a:gd name="connsiteX7" fmla="*/ 3266328 w 4443984"/>
              <a:gd name="connsiteY7" fmla="*/ 0 h 823912"/>
              <a:gd name="connsiteX8" fmla="*/ 3688507 w 4443984"/>
              <a:gd name="connsiteY8" fmla="*/ 0 h 823912"/>
              <a:gd name="connsiteX9" fmla="*/ 4443984 w 4443984"/>
              <a:gd name="connsiteY9" fmla="*/ 0 h 823912"/>
              <a:gd name="connsiteX10" fmla="*/ 4443984 w 4443984"/>
              <a:gd name="connsiteY10" fmla="*/ 428434 h 823912"/>
              <a:gd name="connsiteX11" fmla="*/ 4443984 w 4443984"/>
              <a:gd name="connsiteY11" fmla="*/ 823912 h 823912"/>
              <a:gd name="connsiteX12" fmla="*/ 3977366 w 4443984"/>
              <a:gd name="connsiteY12" fmla="*/ 823912 h 823912"/>
              <a:gd name="connsiteX13" fmla="*/ 3332988 w 4443984"/>
              <a:gd name="connsiteY13" fmla="*/ 823912 h 823912"/>
              <a:gd name="connsiteX14" fmla="*/ 2733050 w 4443984"/>
              <a:gd name="connsiteY14" fmla="*/ 823912 h 823912"/>
              <a:gd name="connsiteX15" fmla="*/ 2221992 w 4443984"/>
              <a:gd name="connsiteY15" fmla="*/ 823912 h 823912"/>
              <a:gd name="connsiteX16" fmla="*/ 1755374 w 4443984"/>
              <a:gd name="connsiteY16" fmla="*/ 823912 h 823912"/>
              <a:gd name="connsiteX17" fmla="*/ 1155436 w 4443984"/>
              <a:gd name="connsiteY17" fmla="*/ 823912 h 823912"/>
              <a:gd name="connsiteX18" fmla="*/ 733257 w 4443984"/>
              <a:gd name="connsiteY18" fmla="*/ 823912 h 823912"/>
              <a:gd name="connsiteX19" fmla="*/ 0 w 4443984"/>
              <a:gd name="connsiteY19" fmla="*/ 823912 h 823912"/>
              <a:gd name="connsiteX20" fmla="*/ 0 w 4443984"/>
              <a:gd name="connsiteY20" fmla="*/ 411956 h 823912"/>
              <a:gd name="connsiteX21" fmla="*/ 0 w 4443984"/>
              <a:gd name="connsiteY21" fmla="*/ 0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43984" h="823912" fill="none" extrusionOk="0">
                <a:moveTo>
                  <a:pt x="0" y="0"/>
                </a:moveTo>
                <a:cubicBezTo>
                  <a:pt x="199476" y="-28126"/>
                  <a:pt x="305500" y="45613"/>
                  <a:pt x="466618" y="0"/>
                </a:cubicBezTo>
                <a:cubicBezTo>
                  <a:pt x="627736" y="-45613"/>
                  <a:pt x="776697" y="59601"/>
                  <a:pt x="1022116" y="0"/>
                </a:cubicBezTo>
                <a:cubicBezTo>
                  <a:pt x="1267535" y="-59601"/>
                  <a:pt x="1272434" y="21873"/>
                  <a:pt x="1444295" y="0"/>
                </a:cubicBezTo>
                <a:cubicBezTo>
                  <a:pt x="1616156" y="-21873"/>
                  <a:pt x="1733935" y="35594"/>
                  <a:pt x="1866473" y="0"/>
                </a:cubicBezTo>
                <a:cubicBezTo>
                  <a:pt x="1999011" y="-35594"/>
                  <a:pt x="2165596" y="41041"/>
                  <a:pt x="2288652" y="0"/>
                </a:cubicBezTo>
                <a:cubicBezTo>
                  <a:pt x="2411708" y="-41041"/>
                  <a:pt x="2547528" y="20846"/>
                  <a:pt x="2799710" y="0"/>
                </a:cubicBezTo>
                <a:cubicBezTo>
                  <a:pt x="3051892" y="-20846"/>
                  <a:pt x="3111910" y="24972"/>
                  <a:pt x="3266328" y="0"/>
                </a:cubicBezTo>
                <a:cubicBezTo>
                  <a:pt x="3420746" y="-24972"/>
                  <a:pt x="3559201" y="3435"/>
                  <a:pt x="3688507" y="0"/>
                </a:cubicBezTo>
                <a:cubicBezTo>
                  <a:pt x="3817813" y="-3435"/>
                  <a:pt x="4068271" y="63"/>
                  <a:pt x="4443984" y="0"/>
                </a:cubicBezTo>
                <a:cubicBezTo>
                  <a:pt x="4478405" y="104505"/>
                  <a:pt x="4419784" y="284230"/>
                  <a:pt x="4443984" y="428434"/>
                </a:cubicBezTo>
                <a:cubicBezTo>
                  <a:pt x="4468184" y="572638"/>
                  <a:pt x="4423563" y="696843"/>
                  <a:pt x="4443984" y="823912"/>
                </a:cubicBezTo>
                <a:cubicBezTo>
                  <a:pt x="4255791" y="858883"/>
                  <a:pt x="4096440" y="801105"/>
                  <a:pt x="3977366" y="823912"/>
                </a:cubicBezTo>
                <a:cubicBezTo>
                  <a:pt x="3858292" y="846719"/>
                  <a:pt x="3506267" y="775142"/>
                  <a:pt x="3332988" y="823912"/>
                </a:cubicBezTo>
                <a:cubicBezTo>
                  <a:pt x="3159709" y="872682"/>
                  <a:pt x="2871903" y="801311"/>
                  <a:pt x="2733050" y="823912"/>
                </a:cubicBezTo>
                <a:cubicBezTo>
                  <a:pt x="2594197" y="846513"/>
                  <a:pt x="2463931" y="814577"/>
                  <a:pt x="2221992" y="823912"/>
                </a:cubicBezTo>
                <a:cubicBezTo>
                  <a:pt x="1980053" y="833247"/>
                  <a:pt x="1949107" y="769811"/>
                  <a:pt x="1755374" y="823912"/>
                </a:cubicBezTo>
                <a:cubicBezTo>
                  <a:pt x="1561641" y="878013"/>
                  <a:pt x="1394853" y="810771"/>
                  <a:pt x="1155436" y="823912"/>
                </a:cubicBezTo>
                <a:cubicBezTo>
                  <a:pt x="916019" y="837053"/>
                  <a:pt x="862995" y="797637"/>
                  <a:pt x="733257" y="823912"/>
                </a:cubicBezTo>
                <a:cubicBezTo>
                  <a:pt x="603519" y="850187"/>
                  <a:pt x="181241" y="751582"/>
                  <a:pt x="0" y="823912"/>
                </a:cubicBezTo>
                <a:cubicBezTo>
                  <a:pt x="-18058" y="732135"/>
                  <a:pt x="21151" y="591218"/>
                  <a:pt x="0" y="411956"/>
                </a:cubicBezTo>
                <a:cubicBezTo>
                  <a:pt x="-21151" y="232694"/>
                  <a:pt x="49425" y="172927"/>
                  <a:pt x="0" y="0"/>
                </a:cubicBezTo>
                <a:close/>
              </a:path>
              <a:path w="4443984" h="823912" stroke="0" extrusionOk="0">
                <a:moveTo>
                  <a:pt x="0" y="0"/>
                </a:moveTo>
                <a:cubicBezTo>
                  <a:pt x="123000" y="-18976"/>
                  <a:pt x="442383" y="38759"/>
                  <a:pt x="599938" y="0"/>
                </a:cubicBezTo>
                <a:cubicBezTo>
                  <a:pt x="757493" y="-38759"/>
                  <a:pt x="846054" y="15813"/>
                  <a:pt x="1022116" y="0"/>
                </a:cubicBezTo>
                <a:cubicBezTo>
                  <a:pt x="1198178" y="-15813"/>
                  <a:pt x="1395776" y="14951"/>
                  <a:pt x="1622054" y="0"/>
                </a:cubicBezTo>
                <a:cubicBezTo>
                  <a:pt x="1848332" y="-14951"/>
                  <a:pt x="2082676" y="367"/>
                  <a:pt x="2266432" y="0"/>
                </a:cubicBezTo>
                <a:cubicBezTo>
                  <a:pt x="2450188" y="-367"/>
                  <a:pt x="2581274" y="22979"/>
                  <a:pt x="2688610" y="0"/>
                </a:cubicBezTo>
                <a:cubicBezTo>
                  <a:pt x="2795946" y="-22979"/>
                  <a:pt x="3017012" y="10223"/>
                  <a:pt x="3110789" y="0"/>
                </a:cubicBezTo>
                <a:cubicBezTo>
                  <a:pt x="3204566" y="-10223"/>
                  <a:pt x="3438812" y="40706"/>
                  <a:pt x="3532967" y="0"/>
                </a:cubicBezTo>
                <a:cubicBezTo>
                  <a:pt x="3627122" y="-40706"/>
                  <a:pt x="3991724" y="25078"/>
                  <a:pt x="4443984" y="0"/>
                </a:cubicBezTo>
                <a:cubicBezTo>
                  <a:pt x="4478888" y="99817"/>
                  <a:pt x="4420822" y="259667"/>
                  <a:pt x="4443984" y="420195"/>
                </a:cubicBezTo>
                <a:cubicBezTo>
                  <a:pt x="4467146" y="580723"/>
                  <a:pt x="4443855" y="676547"/>
                  <a:pt x="4443984" y="823912"/>
                </a:cubicBezTo>
                <a:cubicBezTo>
                  <a:pt x="4275074" y="865720"/>
                  <a:pt x="4088371" y="762013"/>
                  <a:pt x="3799606" y="823912"/>
                </a:cubicBezTo>
                <a:cubicBezTo>
                  <a:pt x="3510841" y="885811"/>
                  <a:pt x="3493073" y="780576"/>
                  <a:pt x="3332988" y="823912"/>
                </a:cubicBezTo>
                <a:cubicBezTo>
                  <a:pt x="3172903" y="867248"/>
                  <a:pt x="2988740" y="761851"/>
                  <a:pt x="2733050" y="823912"/>
                </a:cubicBezTo>
                <a:cubicBezTo>
                  <a:pt x="2477360" y="885973"/>
                  <a:pt x="2372333" y="807078"/>
                  <a:pt x="2221992" y="823912"/>
                </a:cubicBezTo>
                <a:cubicBezTo>
                  <a:pt x="2071651" y="840746"/>
                  <a:pt x="1969690" y="796791"/>
                  <a:pt x="1755374" y="823912"/>
                </a:cubicBezTo>
                <a:cubicBezTo>
                  <a:pt x="1541058" y="851033"/>
                  <a:pt x="1378156" y="760126"/>
                  <a:pt x="1155436" y="823912"/>
                </a:cubicBezTo>
                <a:cubicBezTo>
                  <a:pt x="932716" y="887698"/>
                  <a:pt x="891907" y="810000"/>
                  <a:pt x="644378" y="823912"/>
                </a:cubicBezTo>
                <a:cubicBezTo>
                  <a:pt x="396849" y="837824"/>
                  <a:pt x="240879" y="753119"/>
                  <a:pt x="0" y="823912"/>
                </a:cubicBezTo>
                <a:cubicBezTo>
                  <a:pt x="-49213" y="623982"/>
                  <a:pt x="9329" y="556311"/>
                  <a:pt x="0" y="395478"/>
                </a:cubicBezTo>
                <a:cubicBezTo>
                  <a:pt x="-9329" y="234645"/>
                  <a:pt x="44627" y="90735"/>
                  <a:pt x="0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68666694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7030A0"/>
                </a:solidFill>
              </a:rPr>
              <a:t>Για τους γονείς</a:t>
            </a:r>
            <a:endParaRPr lang="es-CL" b="1" dirty="0">
              <a:solidFill>
                <a:srgbClr val="7030A0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4FD905-3641-CFA1-3AF1-7FA7D7DB1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79250" y="1774161"/>
            <a:ext cx="4443984" cy="4125884"/>
          </a:xfr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2000"/>
              <a:buNone/>
              <a:defRPr/>
            </a:pPr>
            <a:r>
              <a:rPr lang="el-GR" b="1" kern="0" dirty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Ερωτηματολόγιο</a:t>
            </a:r>
            <a:r>
              <a:rPr lang="el-GR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ALEQ_</a:t>
            </a:r>
            <a:r>
              <a:rPr lang="el-GR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Heritage Ερωτήσεις δημογραφικού τύπου (ηλικία, οικονομικοκοινωνική κατάσταση, γενιά ελληνικής καταγωγής) καθώς και επιπρόσθετες ερωτήσεις για την αξιόλογηση της ποσότητας και ποιότητας του γλωσσικού εισαγόμενου αναφορικά με:</a:t>
            </a:r>
          </a:p>
          <a:p>
            <a:pPr marL="685800" lvl="1" indent="-228600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/>
            </a:pPr>
            <a:r>
              <a:rPr lang="el-GR" b="1" i="0" kern="0" dirty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Επισκέψεις</a:t>
            </a:r>
            <a:r>
              <a:rPr lang="el-GR" i="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προς και από τη χώρα καταγωγής</a:t>
            </a:r>
          </a:p>
          <a:p>
            <a:pPr marL="685800" lvl="1" indent="-228600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/>
            </a:pPr>
            <a:r>
              <a:rPr lang="el-GR" b="1" i="0" kern="0" dirty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Γλωσσική χρήση </a:t>
            </a:r>
            <a:r>
              <a:rPr lang="el-GR" i="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στην προσχολική ηλικία</a:t>
            </a:r>
          </a:p>
          <a:p>
            <a:pPr marL="685800" lvl="1" indent="-228600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/>
            </a:pPr>
            <a:r>
              <a:rPr lang="el-GR" b="1" i="0" kern="0" dirty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Στάσεις, κίνητρα, ταυτότητα </a:t>
            </a:r>
            <a:r>
              <a:rPr lang="el-GR" i="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των γονιών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727B86-7DFB-63BF-4621-790E0FA477C1}"/>
              </a:ext>
            </a:extLst>
          </p:cNvPr>
          <p:cNvSpPr txBox="1"/>
          <p:nvPr/>
        </p:nvSpPr>
        <p:spPr>
          <a:xfrm>
            <a:off x="1219200" y="1393182"/>
            <a:ext cx="6096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Calibri"/>
                <a:cs typeface="Calibri"/>
                <a:sym typeface="Calibri"/>
              </a:rPr>
              <a:t>Ημιδομημένη Συνέντευξη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F65E6FC-2156-04C0-39DC-D5E1AA0E6DF3}"/>
              </a:ext>
            </a:extLst>
          </p:cNvPr>
          <p:cNvSpPr txBox="1"/>
          <p:nvPr/>
        </p:nvSpPr>
        <p:spPr>
          <a:xfrm>
            <a:off x="713017" y="6133291"/>
            <a:ext cx="11478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(</a:t>
            </a:r>
            <a:r>
              <a:rPr lang="en-US" dirty="0"/>
              <a:t>Chondrogianni</a:t>
            </a:r>
            <a:r>
              <a:rPr lang="el-GR" dirty="0"/>
              <a:t> </a:t>
            </a:r>
            <a:r>
              <a:rPr lang="en-US" dirty="0"/>
              <a:t>&amp; Daskalaki,</a:t>
            </a:r>
            <a:r>
              <a:rPr lang="el-GR" dirty="0"/>
              <a:t> </a:t>
            </a:r>
            <a:r>
              <a:rPr lang="en-US" dirty="0"/>
              <a:t>2023</a:t>
            </a:r>
            <a:r>
              <a:rPr lang="el-GR" dirty="0"/>
              <a:t>;</a:t>
            </a:r>
            <a:r>
              <a:rPr lang="en-US" dirty="0"/>
              <a:t> </a:t>
            </a: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Daskalaki </a:t>
            </a:r>
            <a:r>
              <a:rPr kumimoji="0" lang="el-GR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et al., </a:t>
            </a: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2019 προσαρμογή Paradis, 2011</a:t>
            </a:r>
            <a:r>
              <a:rPr lang="el-GR" kern="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; </a:t>
            </a:r>
            <a:r>
              <a:rPr lang="en-GB" dirty="0">
                <a:latin typeface="+mj-lt"/>
              </a:rPr>
              <a:t>Vogindroukas </a:t>
            </a:r>
            <a:r>
              <a:rPr lang="en-GB" i="1" dirty="0">
                <a:latin typeface="+mj-lt"/>
              </a:rPr>
              <a:t>et al., </a:t>
            </a:r>
            <a:r>
              <a:rPr lang="en-GB" dirty="0">
                <a:latin typeface="+mj-lt"/>
              </a:rPr>
              <a:t>2009</a:t>
            </a: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265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984BD-81D5-1BE3-D282-E945E0BD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228599"/>
            <a:ext cx="11985171" cy="1698171"/>
          </a:xfrm>
        </p:spPr>
        <p:txBody>
          <a:bodyPr>
            <a:normAutofit/>
          </a:bodyPr>
          <a:lstStyle/>
          <a:p>
            <a:r>
              <a:rPr lang="el-GR" b="1" dirty="0"/>
              <a:t>Γλωσσικές Στάσεις (θετικές) </a:t>
            </a:r>
            <a:br>
              <a:rPr lang="en-US" b="1" dirty="0"/>
            </a:br>
            <a:r>
              <a:rPr lang="en-US" sz="3200" b="1" dirty="0"/>
              <a:t>(0=</a:t>
            </a:r>
            <a:r>
              <a:rPr lang="en-US" sz="3200" b="1" dirty="0" err="1"/>
              <a:t>δι</a:t>
            </a:r>
            <a:r>
              <a:rPr lang="en-US" sz="3200" b="1" dirty="0"/>
              <a:t>αφωνώ απόλυτα-4=είμαι απόλυτα σύμφωνος/η)</a:t>
            </a:r>
            <a:endParaRPr lang="es-CL" sz="32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D43C287-687C-A7FE-D596-F633927F1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12516"/>
              </p:ext>
            </p:extLst>
          </p:nvPr>
        </p:nvGraphicFramePr>
        <p:xfrm>
          <a:off x="1295400" y="1926770"/>
          <a:ext cx="9601199" cy="423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77727">
                  <a:extLst>
                    <a:ext uri="{9D8B030D-6E8A-4147-A177-3AD203B41FA5}">
                      <a16:colId xmlns:a16="http://schemas.microsoft.com/office/drawing/2014/main" val="2581299198"/>
                    </a:ext>
                  </a:extLst>
                </a:gridCol>
                <a:gridCol w="2407824">
                  <a:extLst>
                    <a:ext uri="{9D8B030D-6E8A-4147-A177-3AD203B41FA5}">
                      <a16:colId xmlns:a16="http://schemas.microsoft.com/office/drawing/2014/main" val="172960201"/>
                    </a:ext>
                  </a:extLst>
                </a:gridCol>
                <a:gridCol w="2407824">
                  <a:extLst>
                    <a:ext uri="{9D8B030D-6E8A-4147-A177-3AD203B41FA5}">
                      <a16:colId xmlns:a16="http://schemas.microsoft.com/office/drawing/2014/main" val="1112952526"/>
                    </a:ext>
                  </a:extLst>
                </a:gridCol>
                <a:gridCol w="2407824">
                  <a:extLst>
                    <a:ext uri="{9D8B030D-6E8A-4147-A177-3AD203B41FA5}">
                      <a16:colId xmlns:a16="http://schemas.microsoft.com/office/drawing/2014/main" val="3665601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Θετικές στάσεις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Γονείς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Γονείς ελληνικής καταγωγής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Γονείς ξένης καταγωγής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28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Είναι προτεραιότητά μου να μάθουν τα παιδιά μου να μιλάνε και να καταλαβαίνουν ελληνικά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3.83 (0.43)</a:t>
                      </a:r>
                    </a:p>
                    <a:p>
                      <a:pPr algn="ctr"/>
                      <a:r>
                        <a:rPr lang="el-GR" sz="2000" dirty="0"/>
                        <a:t>(2-4)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3.91 (0.28)</a:t>
                      </a:r>
                    </a:p>
                    <a:p>
                      <a:pPr algn="ctr"/>
                      <a:r>
                        <a:rPr lang="es-CL" sz="2000" dirty="0"/>
                        <a:t>(3-4)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3.62 (0.71)</a:t>
                      </a:r>
                    </a:p>
                    <a:p>
                      <a:pPr algn="ctr"/>
                      <a:r>
                        <a:rPr lang="es-CL" sz="2000" dirty="0"/>
                        <a:t>(2-4)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7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Είναι προτεραιότητά μου να μάθουν τα παιδιά μου να γράφουν και να διαβάζουν ελληνικά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3.21 (1.00)</a:t>
                      </a:r>
                    </a:p>
                    <a:p>
                      <a:pPr algn="ctr"/>
                      <a:r>
                        <a:rPr lang="el-GR" sz="2000" dirty="0"/>
                        <a:t>(0-4)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3.29 (0.95)</a:t>
                      </a:r>
                    </a:p>
                    <a:p>
                      <a:pPr algn="ctr"/>
                      <a:r>
                        <a:rPr lang="es-CL" sz="2000" dirty="0"/>
                        <a:t>(0-4)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3 (1.09)</a:t>
                      </a:r>
                    </a:p>
                    <a:p>
                      <a:pPr algn="ctr"/>
                      <a:r>
                        <a:rPr lang="es-CL" sz="2000" dirty="0"/>
                        <a:t>(0-4)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18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9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14595</TotalTime>
  <Words>2367</Words>
  <Application>Microsoft Office PowerPoint</Application>
  <PresentationFormat>Ευρεία οθόνη</PresentationFormat>
  <Paragraphs>337</Paragraphs>
  <Slides>25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5" baseType="lpstr">
      <vt:lpstr>Aptos</vt:lpstr>
      <vt:lpstr>Arial</vt:lpstr>
      <vt:lpstr>Calibri</vt:lpstr>
      <vt:lpstr>Charis SIL</vt:lpstr>
      <vt:lpstr>Corbel</vt:lpstr>
      <vt:lpstr>Franklin Gothic Book</vt:lpstr>
      <vt:lpstr>Times New Roman</vt:lpstr>
      <vt:lpstr>Wingdings</vt:lpstr>
      <vt:lpstr>Wingdings 2</vt:lpstr>
      <vt:lpstr>Recorte</vt:lpstr>
      <vt:lpstr> Η Ελληνικη ως γλωσσα πολιτισμικης κληρονομιας  σε παιδια της Διασπορας της Νοτιου Αμερικης: Στασεις, πρακτικες και γλωσσικες χρησεις </vt:lpstr>
      <vt:lpstr>Γλώσσες Πολιτισμικής Κληρονομιάς</vt:lpstr>
      <vt:lpstr>Η Γλώσσα Πολιτισμικής Κληρονομιάς (ΓΠΚ) είναι μια δεύτερη/ξένη γλώσσα; </vt:lpstr>
      <vt:lpstr>Το γλωσσικό εισαγόμενο (linguistic input)</vt:lpstr>
      <vt:lpstr>Η μελέτη μας</vt:lpstr>
      <vt:lpstr>Ο πληθυσμός από Ν. Αμερική</vt:lpstr>
      <vt:lpstr>Ο πληθυσμός από Ν. Αμερική</vt:lpstr>
      <vt:lpstr>Το υλικό συλλογής δεδομένων</vt:lpstr>
      <vt:lpstr>Γλωσσικές Στάσεις (θετικές)  (0=διαφωνώ απόλυτα-4=είμαι απόλυτα σύμφωνος/η)</vt:lpstr>
      <vt:lpstr>Γλωσσικές Στάσεις (αρνητικές) (0=διαφωνώ απόλυτα-4=είμαι απόλυτα σύμφωνος/η)</vt:lpstr>
      <vt:lpstr>Τα κίνητρα  (0=διαφωνώ απόλυτα-4=είμαι απόλυτα σύμφωνος/η)</vt:lpstr>
      <vt:lpstr> Ταυτότητα  </vt:lpstr>
      <vt:lpstr>Ποσοτικό Γλωσσικό Εισαγόμενο (0=σχεδόν πάντα ισπανικά/σχεδόν ποτέ ελληνικά-4 =σχεδόν πάντα ελληνικά/σχεδόν ποτέ ισπανικά)</vt:lpstr>
      <vt:lpstr>Παρουσίαση του PowerPoint</vt:lpstr>
      <vt:lpstr>Ποιοτικό Γλωσσικό Εισαγόμενο</vt:lpstr>
      <vt:lpstr>Αξιολόγηση γλωσσικής επάρκειας παιδιών  </vt:lpstr>
      <vt:lpstr>Ομόρριζες λέξεις</vt:lpstr>
      <vt:lpstr>Μορφοσυντακτικές Δομές – Αναφοράς </vt:lpstr>
      <vt:lpstr>Μορφοσυντακτικές Δομές – Ρ/Υ, Υ/Ρ </vt:lpstr>
      <vt:lpstr> Ερώτημα 1</vt:lpstr>
      <vt:lpstr> Ερώτημα 2</vt:lpstr>
      <vt:lpstr> Συμπεράσματα</vt:lpstr>
      <vt:lpstr> Συμπεράσματα</vt:lpstr>
      <vt:lpstr> Βιβλιογραφία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Christina Haska</dc:creator>
  <cp:lastModifiedBy>User</cp:lastModifiedBy>
  <cp:revision>40</cp:revision>
  <dcterms:created xsi:type="dcterms:W3CDTF">2025-10-15T07:11:51Z</dcterms:created>
  <dcterms:modified xsi:type="dcterms:W3CDTF">2025-11-19T18:24:49Z</dcterms:modified>
</cp:coreProperties>
</file>