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3"/>
  </p:notesMasterIdLst>
  <p:sldIdLst>
    <p:sldId id="256" r:id="rId2"/>
    <p:sldId id="293" r:id="rId3"/>
    <p:sldId id="285" r:id="rId4"/>
    <p:sldId id="294" r:id="rId5"/>
    <p:sldId id="325" r:id="rId6"/>
    <p:sldId id="292" r:id="rId7"/>
    <p:sldId id="295" r:id="rId8"/>
    <p:sldId id="296" r:id="rId9"/>
    <p:sldId id="297" r:id="rId10"/>
    <p:sldId id="320" r:id="rId11"/>
    <p:sldId id="298" r:id="rId12"/>
    <p:sldId id="299" r:id="rId13"/>
    <p:sldId id="300" r:id="rId14"/>
    <p:sldId id="301" r:id="rId15"/>
    <p:sldId id="302" r:id="rId16"/>
    <p:sldId id="304" r:id="rId17"/>
    <p:sldId id="272" r:id="rId18"/>
    <p:sldId id="303" r:id="rId19"/>
    <p:sldId id="324" r:id="rId20"/>
    <p:sldId id="307" r:id="rId21"/>
    <p:sldId id="308" r:id="rId22"/>
    <p:sldId id="309" r:id="rId23"/>
    <p:sldId id="326" r:id="rId24"/>
    <p:sldId id="310" r:id="rId25"/>
    <p:sldId id="311" r:id="rId26"/>
    <p:sldId id="312" r:id="rId27"/>
    <p:sldId id="313" r:id="rId28"/>
    <p:sldId id="314" r:id="rId29"/>
    <p:sldId id="316" r:id="rId30"/>
    <p:sldId id="317" r:id="rId31"/>
    <p:sldId id="270" r:id="rId32"/>
  </p:sldIdLst>
  <p:sldSz cx="9144000" cy="6858000" type="screen4x3"/>
  <p:notesSz cx="6858000" cy="9144000"/>
  <p:defaultTextStyle>
    <a:defPPr>
      <a:defRPr lang="el-GR"/>
    </a:defPPr>
    <a:lvl1pPr marL="0" lvl="0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lvl="1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lvl="2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lvl="3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lvl="4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lvl="5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lvl="6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lvl="7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lvl="8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59" d="100"/>
          <a:sy n="59" d="100"/>
        </p:scale>
        <p:origin x="1500" y="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 showFormatting="0"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l-GR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69FD1168-2BFD-4566-8D8D-4A0EB0BB1C73}" type="datetimeFigureOut">
              <a:rPr kumimoji="0" lang="el-GR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18/11/2024</a:t>
            </a:fld>
            <a:endParaRPr kumimoji="0" lang="el-GR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l-GR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dirty="0"/>
              <a:t>Kλικ για επεξεργασία των στυλ του υποδείγματος</a:t>
            </a:r>
          </a:p>
          <a:p>
            <a:pPr lvl="1"/>
            <a:r>
              <a:rPr dirty="0"/>
              <a:t>Δεύτερου επιπέδου</a:t>
            </a:r>
          </a:p>
          <a:p>
            <a:pPr lvl="2"/>
            <a:r>
              <a:rPr dirty="0"/>
              <a:t>Τρίτου επιπέδου</a:t>
            </a:r>
          </a:p>
          <a:p>
            <a:pPr lvl="3"/>
            <a:r>
              <a:rPr dirty="0"/>
              <a:t>Τέταρτου επιπέδου</a:t>
            </a:r>
          </a:p>
          <a:p>
            <a:pPr lvl="4"/>
            <a:r>
              <a:rPr dirty="0"/>
              <a:t>Πέμπτου επιπέδου</a:t>
            </a:r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l-GR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/>
          <a:lstStyle/>
          <a:p>
            <a:pPr lvl="0" algn="r" eaLnBrk="1" hangingPunct="1">
              <a:buNone/>
            </a:pPr>
            <a:fld id="{9A0DB2DC-4C9A-4742-B13C-FB6460FD3503}" type="slidenum">
              <a:rPr lang="el-GR" altLang="el-GR" sz="1200" dirty="0">
                <a:latin typeface="Calibri" panose="020F0502020204030204" pitchFamily="34" charset="0"/>
              </a:rPr>
              <a:t>‹#›</a:t>
            </a:fld>
            <a:endParaRPr lang="el-GR" altLang="el-GR" sz="1200" dirty="0">
              <a:latin typeface="Calibri" panose="020F050202020403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bg>
      <p:bgPr>
        <a:blipFill rotWithShape="0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8 - Ορθογώνιο"/>
          <p:cNvSpPr/>
          <p:nvPr/>
        </p:nvSpPr>
        <p:spPr bwMode="ltGray">
          <a:xfrm>
            <a:off x="0" y="0"/>
            <a:ext cx="9144000" cy="513556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10 - Ορθογώνιο"/>
          <p:cNvSpPr/>
          <p:nvPr/>
        </p:nvSpPr>
        <p:spPr bwMode="invGray">
          <a:xfrm>
            <a:off x="0" y="5127625"/>
            <a:ext cx="9144000" cy="46038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" name="1 - Τίτλος"/>
          <p:cNvSpPr>
            <a:spLocks noGrp="1"/>
          </p:cNvSpPr>
          <p:nvPr>
            <p:ph type="ctrTitle" hasCustomPrompt="1"/>
          </p:nvPr>
        </p:nvSpPr>
        <p:spPr>
          <a:xfrm>
            <a:off x="685800" y="3355848"/>
            <a:ext cx="8077200" cy="1673352"/>
          </a:xfrm>
        </p:spPr>
        <p:txBody>
          <a:bodyPr tIns="0" bIns="0" anchor="t"/>
          <a:lstStyle>
            <a:lvl1pPr algn="l">
              <a:defRPr sz="4700" b="1"/>
            </a:lvl1pPr>
          </a:lstStyle>
          <a:p>
            <a:r>
              <a:rPr lang="el-GR"/>
              <a:t>Kλικ για επεξεργασία του τίτλου</a:t>
            </a:r>
            <a:endParaRPr lang="en-US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 hasCustomPrompt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  <a:endParaRPr lang="en-US"/>
          </a:p>
        </p:txBody>
      </p:sp>
      <p:sp>
        <p:nvSpPr>
          <p:cNvPr id="9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477000"/>
            <a:ext cx="2133600" cy="274638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3B70C0C-EBB1-4F63-B906-1C3864641A04}" type="datetimeFigureOut">
              <a:rPr kumimoji="0" lang="el-GR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9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18/11/2024</a:t>
            </a:fld>
            <a:endParaRPr kumimoji="0" lang="el-GR" sz="12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9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1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2640013" y="6477000"/>
            <a:ext cx="5508625" cy="274638"/>
          </a:xfrm>
          <a:prstGeom prst="rect">
            <a:avLst/>
          </a:prstGeom>
        </p:spPr>
        <p:txBody>
          <a:bodyPr vert="horz" lIns="45720" rIns="45720" bIns="0" rtlCol="0" anchor="b"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l-GR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9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2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8204200" y="6477000"/>
            <a:ext cx="733425" cy="274638"/>
          </a:xfrm>
          <a:prstGeom prst="rect">
            <a:avLst/>
          </a:prstGeom>
        </p:spPr>
        <p:txBody>
          <a:bodyPr vert="horz" wrap="square" lIns="91440" tIns="45720" rIns="91440" bIns="0" numCol="1" anchor="b" anchorCtr="0" compatLnSpc="1"/>
          <a:lstStyle/>
          <a:p>
            <a:pPr algn="r" eaLnBrk="1" hangingPunct="1">
              <a:buNone/>
            </a:pPr>
            <a:fld id="{9A0DB2DC-4C9A-4742-B13C-FB6460FD3503}" type="slidenum">
              <a:rPr lang="el-GR" altLang="el-GR" dirty="0">
                <a:solidFill>
                  <a:srgbClr val="FFFFFF"/>
                </a:solidFill>
                <a:latin typeface="Corbel" panose="020B0503020204020204" pitchFamily="34" charset="0"/>
              </a:rPr>
              <a:t>‹#›</a:t>
            </a:fld>
            <a:endParaRPr lang="el-GR" altLang="el-GR" dirty="0">
              <a:solidFill>
                <a:srgbClr val="FFFFFF"/>
              </a:solidFill>
              <a:latin typeface="Corbel" panose="020B0503020204020204" pitchFamily="34" charset="0"/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  <a:endParaRPr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2309C9E4-DD98-4DC0-B405-7BCDB34A28B7}" type="datetimeFigureOut">
              <a:rPr kumimoji="0" lang="el-GR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9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18/11/2024</a:t>
            </a:fld>
            <a:endParaRPr kumimoji="0" lang="el-GR" sz="12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9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l-GR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9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el-GR" altLang="el-GR" dirty="0"/>
              <a:t>‹#›</a:t>
            </a:fld>
            <a:endParaRPr lang="el-GR" altLang="el-GR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Κατακόρυφος τίτλος και Κείμενο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8 - Ορθογώνιο"/>
          <p:cNvSpPr/>
          <p:nvPr/>
        </p:nvSpPr>
        <p:spPr bwMode="invGray">
          <a:xfrm>
            <a:off x="6599238" y="0"/>
            <a:ext cx="46038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10 - Ορθογώνιο"/>
          <p:cNvSpPr/>
          <p:nvPr/>
        </p:nvSpPr>
        <p:spPr bwMode="ltGray">
          <a:xfrm>
            <a:off x="6648450" y="0"/>
            <a:ext cx="2514600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" name="1 - Κατακόρυφος τίτλος"/>
          <p:cNvSpPr>
            <a:spLocks noGrp="1"/>
          </p:cNvSpPr>
          <p:nvPr>
            <p:ph type="title" orient="vert" hasCustomPrompt="1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/>
          <a:p>
            <a:r>
              <a:rPr lang="el-GR"/>
              <a:t>Kλικ για επεξεργασία του τίτλου</a:t>
            </a:r>
            <a:endParaRPr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 hasCustomPrompt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/>
          </a:p>
        </p:txBody>
      </p:sp>
      <p:sp>
        <p:nvSpPr>
          <p:cNvPr id="9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477000"/>
            <a:ext cx="2133600" cy="274638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9A9D5411-3903-4337-B81A-2CE7316B7DEF}" type="datetimeFigureOut">
              <a:rPr kumimoji="0" lang="el-GR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9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18/11/2024</a:t>
            </a:fld>
            <a:endParaRPr kumimoji="0" lang="el-GR" sz="12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9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1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2640013" y="6376988"/>
            <a:ext cx="3836988" cy="365125"/>
          </a:xfrm>
          <a:prstGeom prst="rect">
            <a:avLst/>
          </a:prstGeom>
        </p:spPr>
        <p:txBody>
          <a:bodyPr vert="horz" lIns="45720" rIns="45720" bIns="0" rtlCol="0" anchor="b"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l-GR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9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2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8204200" y="6477000"/>
            <a:ext cx="733425" cy="274638"/>
          </a:xfrm>
          <a:prstGeom prst="rect">
            <a:avLst/>
          </a:prstGeom>
        </p:spPr>
        <p:txBody>
          <a:bodyPr vert="horz" wrap="square" lIns="91440" tIns="45720" rIns="91440" bIns="0" numCol="1" anchor="b" anchorCtr="0" compatLnSpc="1"/>
          <a:lstStyle/>
          <a:p>
            <a:pPr algn="r" eaLnBrk="1" hangingPunct="1">
              <a:buNone/>
            </a:pPr>
            <a:fld id="{9A0DB2DC-4C9A-4742-B13C-FB6460FD3503}" type="slidenum">
              <a:rPr lang="el-GR" altLang="el-GR" dirty="0">
                <a:latin typeface="Corbel" panose="020B0503020204020204" pitchFamily="34" charset="0"/>
              </a:rPr>
              <a:t>‹#›</a:t>
            </a:fld>
            <a:endParaRPr lang="el-GR" altLang="el-GR" dirty="0">
              <a:latin typeface="Corbel" panose="020B0503020204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 hasCustomPrompt="1"/>
          </p:nvPr>
        </p:nvSpPr>
        <p:spPr>
          <a:xfrm>
            <a:off x="457200" y="155448"/>
            <a:ext cx="8229600" cy="1252728"/>
          </a:xfrm>
        </p:spPr>
        <p:txBody>
          <a:bodyPr/>
          <a:lstStyle/>
          <a:p>
            <a:r>
              <a:rPr lang="el-GR"/>
              <a:t>Kλικ για επεξεργασία του τίτλου</a:t>
            </a:r>
            <a:endParaRPr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2309C9E4-DD98-4DC0-B405-7BCDB34A28B7}" type="datetimeFigureOut">
              <a:rPr kumimoji="0" lang="el-GR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9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18/11/2024</a:t>
            </a:fld>
            <a:endParaRPr kumimoji="0" lang="el-GR" sz="12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9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l-GR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9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el-GR" altLang="el-GR" dirty="0"/>
              <a:t>‹#›</a:t>
            </a:fld>
            <a:endParaRPr lang="el-GR" altLang="el-GR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bg>
      <p:bgPr>
        <a:blipFill rotWithShape="0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8 - Ορθογώνιο"/>
          <p:cNvSpPr/>
          <p:nvPr/>
        </p:nvSpPr>
        <p:spPr bwMode="ltGray">
          <a:xfrm>
            <a:off x="0" y="0"/>
            <a:ext cx="9144000" cy="260191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10 - Ορθογώνιο"/>
          <p:cNvSpPr/>
          <p:nvPr/>
        </p:nvSpPr>
        <p:spPr bwMode="invGray">
          <a:xfrm>
            <a:off x="0" y="2601913"/>
            <a:ext cx="9144000" cy="46038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" name="1 - Τίτλος"/>
          <p:cNvSpPr>
            <a:spLocks noGrp="1"/>
          </p:cNvSpPr>
          <p:nvPr>
            <p:ph type="title" hasCustomPrompt="1"/>
          </p:nvPr>
        </p:nvSpPr>
        <p:spPr>
          <a:xfrm>
            <a:off x="749808" y="118872"/>
            <a:ext cx="8013192" cy="1636776"/>
          </a:xfrm>
        </p:spPr>
        <p:txBody>
          <a:bodyPr tIns="0" rIns="91440" bIns="0" anchor="b"/>
          <a:lstStyle>
            <a:lvl1pPr algn="l">
              <a:defRPr sz="4700" b="1" cap="none" baseline="0"/>
            </a:lvl1pPr>
          </a:lstStyle>
          <a:p>
            <a:r>
              <a:rPr lang="el-GR"/>
              <a:t>Kλικ για επεξεργασία του τίτλου</a:t>
            </a:r>
            <a:endParaRPr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 hasCustomPrompt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9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477000"/>
            <a:ext cx="2133600" cy="274638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744283B7-1D8D-4F61-AB16-905AA70B1A8F}" type="datetimeFigureOut">
              <a:rPr kumimoji="0" lang="el-GR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9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18/11/2024</a:t>
            </a:fld>
            <a:endParaRPr kumimoji="0" lang="el-GR" sz="12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9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1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2640013" y="6477000"/>
            <a:ext cx="5508625" cy="274638"/>
          </a:xfrm>
          <a:prstGeom prst="rect">
            <a:avLst/>
          </a:prstGeom>
        </p:spPr>
        <p:txBody>
          <a:bodyPr vert="horz" lIns="45720" rIns="45720" bIns="0" rtlCol="0" anchor="b"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l-GR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9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2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8204200" y="6477000"/>
            <a:ext cx="733425" cy="274638"/>
          </a:xfrm>
          <a:prstGeom prst="rect">
            <a:avLst/>
          </a:prstGeom>
        </p:spPr>
        <p:txBody>
          <a:bodyPr vert="horz" wrap="square" lIns="91440" tIns="45720" rIns="91440" bIns="0" numCol="1" anchor="b" anchorCtr="0" compatLnSpc="1"/>
          <a:lstStyle/>
          <a:p>
            <a:pPr algn="r" eaLnBrk="1" hangingPunct="1">
              <a:buNone/>
            </a:pPr>
            <a:fld id="{9A0DB2DC-4C9A-4742-B13C-FB6460FD3503}" type="slidenum">
              <a:rPr lang="el-GR" altLang="el-GR" dirty="0">
                <a:solidFill>
                  <a:srgbClr val="FFFFFF"/>
                </a:solidFill>
                <a:latin typeface="Corbel" panose="020B0503020204020204" pitchFamily="34" charset="0"/>
              </a:rPr>
              <a:t>‹#›</a:t>
            </a:fld>
            <a:endParaRPr lang="el-GR" altLang="el-GR" dirty="0">
              <a:solidFill>
                <a:srgbClr val="FFFFFF"/>
              </a:solidFill>
              <a:latin typeface="Corbel" panose="020B0503020204020204" pitchFamily="34" charset="0"/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  <a:endParaRPr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 hasCustomPrompt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 hasCustomPrompt="1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2309C9E4-DD98-4DC0-B405-7BCDB34A28B7}" type="datetimeFigureOut">
              <a:rPr kumimoji="0" lang="el-GR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9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18/11/2024</a:t>
            </a:fld>
            <a:endParaRPr kumimoji="0" lang="el-GR" sz="12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9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l-GR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9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el-GR" altLang="el-GR" dirty="0"/>
              <a:t>‹#›</a:t>
            </a:fld>
            <a:endParaRPr lang="el-GR" altLang="el-GR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/>
              <a:t>Kλικ για επεξεργασία του τίτλου</a:t>
            </a:r>
            <a:endParaRPr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 hasCustomPrompt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 hasCustomPrompt="1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 hasCustomPrompt="1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 hasCustomPrompt="1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2309C9E4-DD98-4DC0-B405-7BCDB34A28B7}" type="datetimeFigureOut">
              <a:rPr kumimoji="0" lang="el-GR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9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18/11/2024</a:t>
            </a:fld>
            <a:endParaRPr kumimoji="0" lang="el-GR" sz="12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9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l-GR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9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el-GR" altLang="el-GR" dirty="0"/>
              <a:t>‹#›</a:t>
            </a:fld>
            <a:endParaRPr lang="el-GR" altLang="el-GR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2309C9E4-DD98-4DC0-B405-7BCDB34A28B7}" type="datetimeFigureOut">
              <a:rPr kumimoji="0" lang="el-GR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9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18/11/2024</a:t>
            </a:fld>
            <a:endParaRPr kumimoji="0" lang="el-GR" sz="12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9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l-GR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9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el-GR" altLang="el-GR" dirty="0"/>
              <a:t>‹#›</a:t>
            </a:fld>
            <a:endParaRPr lang="el-GR" altLang="el-GR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Κενή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1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477000"/>
            <a:ext cx="2133600" cy="274638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662D40F5-5338-422F-A7A7-BA31577BF09A}" type="datetimeFigureOut">
              <a:rPr kumimoji="0" lang="el-GR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9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18/11/2024</a:t>
            </a:fld>
            <a:endParaRPr kumimoji="0" lang="el-GR" sz="12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9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2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2640013" y="6477000"/>
            <a:ext cx="5508625" cy="274638"/>
          </a:xfrm>
          <a:prstGeom prst="rect">
            <a:avLst/>
          </a:prstGeom>
        </p:spPr>
        <p:txBody>
          <a:bodyPr vert="horz" lIns="45720" rIns="45720" bIns="0" rtlCol="0" anchor="b"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l-GR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9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3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8204200" y="6477000"/>
            <a:ext cx="733425" cy="274638"/>
          </a:xfrm>
          <a:prstGeom prst="rect">
            <a:avLst/>
          </a:prstGeom>
        </p:spPr>
        <p:txBody>
          <a:bodyPr vert="horz" wrap="square" lIns="91440" tIns="45720" rIns="91440" bIns="0" numCol="1" anchor="b" anchorCtr="0" compatLnSpc="1"/>
          <a:lstStyle/>
          <a:p>
            <a:pPr algn="r" eaLnBrk="1" hangingPunct="1">
              <a:buNone/>
            </a:pPr>
            <a:fld id="{9A0DB2DC-4C9A-4742-B13C-FB6460FD3503}" type="slidenum">
              <a:rPr lang="el-GR" altLang="el-GR" dirty="0">
                <a:latin typeface="Corbel" panose="020B0503020204020204" pitchFamily="34" charset="0"/>
              </a:rPr>
              <a:t>‹#›</a:t>
            </a:fld>
            <a:endParaRPr lang="el-GR" altLang="el-GR" dirty="0">
              <a:latin typeface="Corbel" panose="020B0503020204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8 - Ορθογώνιο"/>
          <p:cNvSpPr/>
          <p:nvPr/>
        </p:nvSpPr>
        <p:spPr bwMode="invGray">
          <a:xfrm>
            <a:off x="2855913" y="0"/>
            <a:ext cx="46038" cy="145415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10 - Ορθογώνιο"/>
          <p:cNvSpPr/>
          <p:nvPr/>
        </p:nvSpPr>
        <p:spPr bwMode="invGray">
          <a:xfrm>
            <a:off x="2855913" y="0"/>
            <a:ext cx="46038" cy="145415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" name="1 - Τίτλος"/>
          <p:cNvSpPr>
            <a:spLocks noGrp="1"/>
          </p:cNvSpPr>
          <p:nvPr>
            <p:ph type="title" hasCustomPrompt="1"/>
          </p:nvPr>
        </p:nvSpPr>
        <p:spPr>
          <a:xfrm>
            <a:off x="167838" y="152400"/>
            <a:ext cx="2523744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</a:lstStyle>
          <a:p>
            <a:r>
              <a:rPr lang="el-GR"/>
              <a:t>Kλικ για επεξεργασία του τίτλου</a:t>
            </a:r>
            <a:endParaRPr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 hasCustomPrompt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 hasCustomPrompt="1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9" name="4 - Θέση ημερομηνίας"/>
          <p:cNvSpPr>
            <a:spLocks noGrp="1"/>
          </p:cNvSpPr>
          <p:nvPr>
            <p:ph type="dt" sz="half" idx="12"/>
          </p:nvPr>
        </p:nvSpPr>
        <p:spPr>
          <a:xfrm>
            <a:off x="457200" y="6477000"/>
            <a:ext cx="2133600" cy="274638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6995F503-AAC9-48CF-8B94-49E10AE08143}" type="datetimeFigureOut">
              <a:rPr kumimoji="0" lang="el-GR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9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18/11/2024</a:t>
            </a:fld>
            <a:endParaRPr kumimoji="0" lang="el-GR" sz="12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9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1" name="5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2640013" y="6477000"/>
            <a:ext cx="5508625" cy="274638"/>
          </a:xfrm>
          <a:prstGeom prst="rect">
            <a:avLst/>
          </a:prstGeom>
        </p:spPr>
        <p:txBody>
          <a:bodyPr vert="horz" lIns="45720" rIns="45720" bIns="0" rtlCol="0" anchor="b"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l-GR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9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2" name="6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8204200" y="6477000"/>
            <a:ext cx="733425" cy="274638"/>
          </a:xfrm>
          <a:prstGeom prst="rect">
            <a:avLst/>
          </a:prstGeom>
        </p:spPr>
        <p:txBody>
          <a:bodyPr vert="horz" wrap="square" lIns="91440" tIns="45720" rIns="91440" bIns="0" numCol="1" anchor="b" anchorCtr="0" compatLnSpc="1"/>
          <a:lstStyle/>
          <a:p>
            <a:pPr algn="r" eaLnBrk="1" hangingPunct="1">
              <a:buNone/>
            </a:pPr>
            <a:fld id="{9A0DB2DC-4C9A-4742-B13C-FB6460FD3503}" type="slidenum">
              <a:rPr lang="el-GR" altLang="el-GR" dirty="0">
                <a:latin typeface="Corbel" panose="020B0503020204020204" pitchFamily="34" charset="0"/>
              </a:rPr>
              <a:t>‹#›</a:t>
            </a:fld>
            <a:endParaRPr lang="el-GR" altLang="el-GR" dirty="0">
              <a:latin typeface="Corbel" panose="020B0503020204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8 - Ορθογώνιο"/>
          <p:cNvSpPr/>
          <p:nvPr/>
        </p:nvSpPr>
        <p:spPr>
          <a:xfrm>
            <a:off x="2855913" y="0"/>
            <a:ext cx="46038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10 - Ορθογώνιο"/>
          <p:cNvSpPr/>
          <p:nvPr/>
        </p:nvSpPr>
        <p:spPr bwMode="invGray">
          <a:xfrm>
            <a:off x="2855913" y="0"/>
            <a:ext cx="46038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" name="1 - Τίτλος"/>
          <p:cNvSpPr>
            <a:spLocks noGrp="1"/>
          </p:cNvSpPr>
          <p:nvPr>
            <p:ph type="title" hasCustomPrompt="1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</a:lstStyle>
          <a:p>
            <a:r>
              <a:rPr lang="el-GR"/>
              <a:t>Kλικ για επεξεργασία του τίτλου</a:t>
            </a:r>
            <a:endParaRPr lang="en-US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 hasCustomPrompt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 vert="horz" wrap="square" lIns="54864" tIns="91440" rIns="91440" bIns="45720" numCol="1" rtlCol="0" anchor="t" anchorCtr="0" compatLnSpc="1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2" panose="05020102010507070707" pitchFamily="18" charset="2"/>
              <a:buNone/>
              <a:defRPr/>
            </a:pPr>
            <a:r>
              <a:rPr kumimoji="0" lang="el-GR" sz="3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Κάντε κλικ στο εικονίδιο για να προσθέσετε μια εικόνα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 hasCustomPrompt="1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9" name="4 - Θέση ημερομηνίας"/>
          <p:cNvSpPr>
            <a:spLocks noGrp="1"/>
          </p:cNvSpPr>
          <p:nvPr>
            <p:ph type="dt" sz="half" idx="12"/>
          </p:nvPr>
        </p:nvSpPr>
        <p:spPr>
          <a:xfrm>
            <a:off x="165100" y="1169988"/>
            <a:ext cx="2522538" cy="201613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E51AF2FB-B791-4FED-8CA4-E6907C75D3E8}" type="datetimeFigureOut">
              <a:rPr kumimoji="0" lang="el-GR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9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18/11/2024</a:t>
            </a:fld>
            <a:endParaRPr kumimoji="0" lang="el-GR" sz="12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9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1" name="5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035300" y="1169988"/>
            <a:ext cx="5194300" cy="201613"/>
          </a:xfrm>
          <a:prstGeom prst="rect">
            <a:avLst/>
          </a:prstGeom>
        </p:spPr>
        <p:txBody>
          <a:bodyPr vert="horz" lIns="45720" rIns="45720" bIns="0" rtlCol="0" anchor="b"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l-GR" sz="1200" b="0" i="0" u="none" strike="noStrike" kern="1200" cap="none" spc="0" normalizeH="0" baseline="0" noProof="0">
              <a:ln>
                <a:noFill/>
              </a:ln>
              <a:solidFill>
                <a:schemeClr val="bg1">
                  <a:shade val="5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2" name="6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8339138" y="1169988"/>
            <a:ext cx="733425" cy="201613"/>
          </a:xfrm>
          <a:prstGeom prst="rect">
            <a:avLst/>
          </a:prstGeom>
        </p:spPr>
        <p:txBody>
          <a:bodyPr vert="horz" wrap="square" lIns="91440" tIns="45720" rIns="91440" bIns="0" numCol="1" anchor="b" anchorCtr="0" compatLnSpc="1"/>
          <a:lstStyle/>
          <a:p>
            <a:pPr algn="r" eaLnBrk="1" hangingPunct="1">
              <a:buNone/>
            </a:pPr>
            <a:fld id="{9A0DB2DC-4C9A-4742-B13C-FB6460FD3503}" type="slidenum">
              <a:rPr lang="el-GR" altLang="el-GR" dirty="0">
                <a:latin typeface="Corbel" panose="020B0503020204020204" pitchFamily="34" charset="0"/>
              </a:rPr>
              <a:t>‹#›</a:t>
            </a:fld>
            <a:endParaRPr lang="el-GR" altLang="el-GR" dirty="0">
              <a:latin typeface="Corbel" panose="020B0503020204020204" pitchFamily="34" charset="0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- Ορθογώνιο"/>
          <p:cNvSpPr/>
          <p:nvPr/>
        </p:nvSpPr>
        <p:spPr bwMode="invGray">
          <a:xfrm>
            <a:off x="0" y="1436688"/>
            <a:ext cx="9144000" cy="4445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6 - Ορθογώνιο"/>
          <p:cNvSpPr/>
          <p:nvPr/>
        </p:nvSpPr>
        <p:spPr bwMode="ltGray">
          <a:xfrm>
            <a:off x="0" y="0"/>
            <a:ext cx="9144000" cy="143351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0950"/>
          </a:xfrm>
          <a:prstGeom prst="rect">
            <a:avLst/>
          </a:prstGeom>
        </p:spPr>
        <p:txBody>
          <a:bodyPr vert="horz" lIns="91440" rIns="45720" rtlCol="0" anchor="ctr"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pPr lvl="0"/>
            <a:r>
              <a:rPr dirty="0"/>
              <a:t>Kλικ για επεξεργασία του τίτλου</a:t>
            </a:r>
            <a:endParaRPr lang="en-US" altLang="x-none" dirty="0"/>
          </a:p>
        </p:txBody>
      </p:sp>
      <p:sp>
        <p:nvSpPr>
          <p:cNvPr id="1029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774825"/>
            <a:ext cx="8229600" cy="4625975"/>
          </a:xfrm>
          <a:prstGeom prst="rect">
            <a:avLst/>
          </a:prstGeom>
          <a:noFill/>
          <a:ln w="9525">
            <a:noFill/>
          </a:ln>
        </p:spPr>
        <p:txBody>
          <a:bodyPr lIns="54864" tIns="91440"/>
          <a:lstStyle/>
          <a:p>
            <a:pPr lvl="0"/>
            <a:r>
              <a:rPr lang="el-GR" altLang="el-GR" dirty="0"/>
              <a:t>Kλικ για επεξεργασία των στυλ του υποδείγματος</a:t>
            </a:r>
          </a:p>
          <a:p>
            <a:pPr lvl="1"/>
            <a:r>
              <a:rPr lang="el-GR" altLang="el-GR" dirty="0"/>
              <a:t>Δεύτερου επιπέδου</a:t>
            </a:r>
          </a:p>
          <a:p>
            <a:pPr lvl="2"/>
            <a:r>
              <a:rPr lang="el-GR" altLang="el-GR" dirty="0"/>
              <a:t>Τρίτου επιπέδου</a:t>
            </a:r>
          </a:p>
          <a:p>
            <a:pPr lvl="3"/>
            <a:r>
              <a:rPr lang="el-GR" altLang="el-GR" dirty="0"/>
              <a:t>Τέταρτου επιπέδου</a:t>
            </a:r>
          </a:p>
          <a:p>
            <a:pPr lvl="4"/>
            <a:r>
              <a:rPr lang="el-GR" altLang="el-GR" dirty="0"/>
              <a:t>Πέμπτου επιπέδου</a:t>
            </a:r>
            <a:endParaRPr lang="en-US" altLang="el-GR" dirty="0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477000"/>
            <a:ext cx="2133600" cy="274638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tint val="95000"/>
                  </a:schemeClr>
                </a:solidFill>
                <a:latin typeface="+mn-lt"/>
                <a:cs typeface="+mn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2309C9E4-DD98-4DC0-B405-7BCDB34A28B7}" type="datetimeFigureOut">
              <a:rPr kumimoji="0" lang="el-GR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9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18/11/2024</a:t>
            </a:fld>
            <a:endParaRPr kumimoji="0" lang="el-GR" sz="12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9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2640013" y="6477000"/>
            <a:ext cx="5508625" cy="274638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tint val="95000"/>
                  </a:schemeClr>
                </a:solidFill>
                <a:latin typeface="+mn-lt"/>
                <a:cs typeface="+mn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l-GR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9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8204200" y="6477000"/>
            <a:ext cx="733425" cy="274638"/>
          </a:xfrm>
          <a:prstGeom prst="rect">
            <a:avLst/>
          </a:prstGeom>
        </p:spPr>
        <p:txBody>
          <a:bodyPr vert="horz" wrap="square" lIns="91440" tIns="45720" rIns="91440" bIns="0" numCol="1" anchor="b" anchorCtr="0" compatLnSpc="1"/>
          <a:lstStyle>
            <a:lvl1pPr algn="r">
              <a:defRPr sz="1200">
                <a:solidFill>
                  <a:srgbClr val="3F3F3F"/>
                </a:solidFill>
                <a:latin typeface="Corbel" panose="020B0503020204020204" pitchFamily="34" charset="0"/>
              </a:defRPr>
            </a:lvl1pPr>
          </a:lstStyle>
          <a:p>
            <a:pPr lvl="0" eaLnBrk="1" hangingPunct="1">
              <a:buNone/>
            </a:pPr>
            <a:fld id="{9A0DB2DC-4C9A-4742-B13C-FB6460FD3503}" type="slidenum">
              <a:rPr lang="el-GR" altLang="el-GR" dirty="0"/>
              <a:t>‹#›</a:t>
            </a:fld>
            <a:endParaRPr lang="el-GR" altLang="el-GR" dirty="0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500" b="1" kern="1200">
          <a:solidFill>
            <a:srgbClr val="66AF6C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500" b="1">
          <a:solidFill>
            <a:srgbClr val="66AF6C"/>
          </a:solidFill>
          <a:latin typeface="Corbel" panose="020B0503020204020204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500" b="1">
          <a:solidFill>
            <a:srgbClr val="66AF6C"/>
          </a:solidFill>
          <a:latin typeface="Corbel" panose="020B0503020204020204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500" b="1">
          <a:solidFill>
            <a:srgbClr val="66AF6C"/>
          </a:solidFill>
          <a:latin typeface="Corbel" panose="020B0503020204020204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500" b="1">
          <a:solidFill>
            <a:srgbClr val="66AF6C"/>
          </a:solidFill>
          <a:latin typeface="Corbel" panose="020B050302020402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500" b="1">
          <a:solidFill>
            <a:srgbClr val="66AF6C"/>
          </a:solidFill>
          <a:latin typeface="Corbel" panose="020B050302020402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500" b="1">
          <a:solidFill>
            <a:srgbClr val="66AF6C"/>
          </a:solidFill>
          <a:latin typeface="Corbel" panose="020B050302020402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500" b="1">
          <a:solidFill>
            <a:srgbClr val="66AF6C"/>
          </a:solidFill>
          <a:latin typeface="Corbel" panose="020B050302020402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500" b="1">
          <a:solidFill>
            <a:srgbClr val="66AF6C"/>
          </a:solidFill>
          <a:latin typeface="Corbel" panose="020B0503020204020204" pitchFamily="34" charset="0"/>
        </a:defRPr>
      </a:lvl9pPr>
    </p:titleStyle>
    <p:bodyStyle>
      <a:lvl1pPr marL="438150" indent="-319405" algn="l" rtl="0" eaLnBrk="0" fontAlgn="base" hangingPunct="0">
        <a:spcBef>
          <a:spcPct val="0"/>
        </a:spcBef>
        <a:spcAft>
          <a:spcPct val="0"/>
        </a:spcAft>
        <a:buClr>
          <a:schemeClr val="accent1"/>
        </a:buClr>
        <a:buSzPct val="80000"/>
        <a:buFont typeface="Wingdings 2" panose="05020102010507070707" pitchFamily="18" charset="2"/>
        <a:buChar char="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0250" indent="-2730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anose="05000000000000000000" pitchFamily="2" charset="2"/>
        <a:buChar char="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5680" indent="-228600" algn="l" rtl="0" eaLnBrk="0" fontAlgn="base" hangingPunct="0">
        <a:spcBef>
          <a:spcPct val="20000"/>
        </a:spcBef>
        <a:spcAft>
          <a:spcPct val="0"/>
        </a:spcAft>
        <a:buClr>
          <a:srgbClr val="A8CDD7"/>
        </a:buClr>
        <a:buFont typeface="Arial" panose="020B0604020202020204" pitchFamily="34" charset="0"/>
        <a:buChar char="▪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025" indent="-182880" algn="l" rtl="0" eaLnBrk="0" fontAlgn="base" hangingPunct="0">
        <a:spcBef>
          <a:spcPct val="20000"/>
        </a:spcBef>
        <a:spcAft>
          <a:spcPct val="0"/>
        </a:spcAft>
        <a:buClr>
          <a:srgbClr val="C0BEAF"/>
        </a:buClr>
        <a:buFont typeface="Arial" panose="020B0604020202020204" pitchFamily="34" charset="0"/>
        <a:buChar char="▪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5575" indent="-182880" algn="l" rtl="0" eaLnBrk="0" fontAlgn="base" hangingPunct="0">
        <a:spcBef>
          <a:spcPct val="20000"/>
        </a:spcBef>
        <a:spcAft>
          <a:spcPct val="0"/>
        </a:spcAft>
        <a:buClr>
          <a:srgbClr val="CEC597"/>
        </a:buClr>
        <a:buFont typeface="Wingdings 3" panose="05040102010807070707" pitchFamily="18" charset="2"/>
        <a:buChar char=""/>
        <a:defRPr lang="en-US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27505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 panose="05020102010507070707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 panose="05020102010507070707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30095" indent="-182880" algn="l" rtl="0" eaLnBrk="1" latinLnBrk="0" hangingPunct="1">
        <a:spcBef>
          <a:spcPct val="20000"/>
        </a:spcBef>
        <a:buClr>
          <a:schemeClr val="accent2"/>
        </a:buClr>
        <a:buFont typeface="Wingdings 2" panose="05020102010507070707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390" indent="-182880" algn="l" rtl="0" eaLnBrk="1" latinLnBrk="0" hangingPunct="1">
        <a:spcBef>
          <a:spcPct val="20000"/>
        </a:spcBef>
        <a:buClr>
          <a:schemeClr val="accent3"/>
        </a:buClr>
        <a:buFont typeface="Wingdings 2" panose="05020102010507070707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 hasCustomPrompt="1"/>
          </p:nvPr>
        </p:nvSpPr>
        <p:spPr>
          <a:xfrm>
            <a:off x="683568" y="1628800"/>
            <a:ext cx="8077200" cy="1673352"/>
          </a:xfrm>
          <a:noFill/>
          <a:ln>
            <a:noFill/>
          </a:ln>
          <a:effectLst/>
          <a:sp3d prstMaterial="plastic"/>
        </p:spPr>
        <p:txBody>
          <a:bodyPr vert="horz" lIns="91440" tIns="0" rIns="45720" bIns="0" rtlCol="0" anchor="t">
            <a:normAutofit fontScale="90000"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l-GR" sz="4700" b="1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satMod val="1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Κειμενογλωσσολογία</a:t>
            </a:r>
            <a:br>
              <a:rPr kumimoji="0" lang="el-GR" sz="4700" b="1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satMod val="1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</a:br>
            <a:r>
              <a:rPr kumimoji="0" lang="el-GR" altLang="en-GB" sz="2200" b="1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satMod val="1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8</a:t>
            </a:r>
            <a:r>
              <a:rPr kumimoji="0" lang="el-GR" sz="2200" b="1" i="0" u="none" strike="noStrike" kern="1200" cap="none" spc="0" normalizeH="0" baseline="30000" noProof="0" dirty="0">
                <a:ln>
                  <a:noFill/>
                </a:ln>
                <a:solidFill>
                  <a:schemeClr val="accent1">
                    <a:satMod val="1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ο</a:t>
            </a:r>
            <a:r>
              <a:rPr kumimoji="0" lang="el-GR" sz="2200" b="1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satMod val="1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μάθημα </a:t>
            </a:r>
            <a:br>
              <a:rPr kumimoji="0" lang="el-GR" sz="4700" b="1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satMod val="1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</a:br>
            <a:endParaRPr kumimoji="0" lang="el-GR" sz="47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satMod val="150000"/>
                </a:schemeClr>
              </a:solidFill>
              <a:effectLst/>
              <a:uLnTx/>
              <a:uFillTx/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 hasCustomPrompt="1"/>
          </p:nvPr>
        </p:nvSpPr>
        <p:spPr>
          <a:noFill/>
          <a:ln>
            <a:noFill/>
          </a:ln>
          <a:effectLst/>
          <a:sp3d prstMaterial="plastic"/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l-GR" sz="2800" b="1" i="0" u="none" strike="noStrike" kern="1200" cap="none" spc="0" normalizeH="0" baseline="0" noProof="0" dirty="0" err="1">
                <a:ln>
                  <a:noFill/>
                </a:ln>
                <a:solidFill>
                  <a:schemeClr val="accent1">
                    <a:satMod val="1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Συνοχικοί</a:t>
            </a:r>
            <a:r>
              <a:rPr kumimoji="0" lang="el-GR" sz="2800" b="1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satMod val="1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μηχανισμοί </a:t>
            </a:r>
            <a:br>
              <a:rPr kumimoji="0" lang="el-GR" sz="2800" b="1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satMod val="1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</a:br>
            <a:r>
              <a:rPr kumimoji="0" lang="el-GR" sz="2800" b="1" i="0" u="none" strike="noStrike" kern="1200" cap="none" spc="0" normalizeH="0" baseline="0" noProof="0" dirty="0" err="1">
                <a:ln>
                  <a:noFill/>
                </a:ln>
                <a:solidFill>
                  <a:schemeClr val="accent1">
                    <a:satMod val="1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ομοιοαναφορικότητα</a:t>
            </a:r>
            <a:r>
              <a:rPr kumimoji="0" lang="el-GR" sz="2800" b="1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satMod val="1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και </a:t>
            </a:r>
            <a:r>
              <a:rPr kumimoji="0" lang="el-GR" sz="2800" b="1" i="0" u="none" strike="noStrike" kern="1200" cap="none" spc="0" normalizeH="0" baseline="0" noProof="0" dirty="0" err="1">
                <a:ln>
                  <a:noFill/>
                </a:ln>
                <a:solidFill>
                  <a:schemeClr val="accent1">
                    <a:satMod val="1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ομοιοταξινόμησης</a:t>
            </a:r>
            <a:endParaRPr kumimoji="0" lang="el-GR" sz="28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satMod val="150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18435" name="Content Placeholder 18434"/>
          <p:cNvGraphicFramePr>
            <a:graphicFrameLocks noGrp="1"/>
          </p:cNvGraphicFramePr>
          <p:nvPr>
            <p:ph idx="1" hasCustomPrompt="1"/>
          </p:nvPr>
        </p:nvGraphicFramePr>
        <p:xfrm>
          <a:off x="755650" y="2060575"/>
          <a:ext cx="7704138" cy="4307517"/>
        </p:xfrm>
        <a:graphic>
          <a:graphicData uri="http://schemas.openxmlformats.org/drawingml/2006/table">
            <a:tbl>
              <a:tblPr/>
              <a:tblGrid>
                <a:gridCol w="38528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512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131888">
                <a:tc gridSpan="2"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buNone/>
                      </a:pPr>
                      <a:r>
                        <a:rPr sz="2400" b="1" dirty="0">
                          <a:solidFill>
                            <a:srgbClr val="FFFF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Σχέσεις που συνάπτονται μεταξύ μεμονωμένων στοιχείων</a:t>
                      </a:r>
                      <a:endParaRPr lang="en-US" sz="2400" b="1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1431" marR="91431" marT="45717" marB="45717">
                    <a:lnL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3594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>
                    <a:lnR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33475"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eaLnBrk="1" hangingPunct="1">
                        <a:buNone/>
                      </a:pPr>
                      <a:r>
                        <a:rPr sz="2400" b="1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Σημασιολογικές σχέσεις</a:t>
                      </a:r>
                      <a:endParaRPr sz="2400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lvl="0" eaLnBrk="1" hangingPunct="1">
                        <a:buNone/>
                      </a:pPr>
                      <a:endParaRPr lang="en-US" sz="1600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1431" marR="91431" marT="45717" marB="45717">
                    <a:lnL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AE3FC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eaLnBrk="1" hangingPunct="1">
                        <a:buNone/>
                      </a:pPr>
                      <a:r>
                        <a:rPr sz="2400" b="1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Λεξικογραμματικά μέσα </a:t>
                      </a:r>
                      <a:endParaRPr lang="en-US" altLang="x-none" sz="2400" b="1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lvl="0" eaLnBrk="1" hangingPunct="1">
                        <a:buNone/>
                      </a:pPr>
                      <a:endParaRPr lang="en-US" sz="1600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1431" marR="91431" marT="45717" marB="45717">
                    <a:lnL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B2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41525"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eaLnBrk="1" hangingPunct="1">
                        <a:buNone/>
                      </a:pPr>
                      <a:r>
                        <a:rPr sz="16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Ομοιοαναφορικότητα</a:t>
                      </a:r>
                    </a:p>
                    <a:p>
                      <a:pPr lvl="0" eaLnBrk="1" hangingPunct="1">
                        <a:buNone/>
                      </a:pPr>
                      <a:endParaRPr sz="1600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lvl="0" eaLnBrk="1" hangingPunct="1">
                        <a:buNone/>
                      </a:pPr>
                      <a:endParaRPr sz="1600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lvl="0" eaLnBrk="1" hangingPunct="1">
                        <a:buNone/>
                      </a:pPr>
                      <a:r>
                        <a:rPr sz="16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Ομοιοταξινόμηση</a:t>
                      </a:r>
                      <a:endParaRPr lang="en-US" altLang="x-none" sz="1600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lvl="0" eaLnBrk="1" hangingPunct="1">
                        <a:buNone/>
                      </a:pPr>
                      <a:endParaRPr lang="en-US" sz="1600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1431" marR="91431" marT="45717" marB="45717">
                    <a:lnL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AE3FC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eaLnBrk="1" hangingPunct="1">
                        <a:buNone/>
                      </a:pPr>
                      <a:endParaRPr lang="en-US" altLang="x-none" sz="1600" b="1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lvl="0" eaLnBrk="1" hangingPunct="1">
                        <a:buNone/>
                      </a:pPr>
                      <a:r>
                        <a:rPr sz="1600" b="1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Υποκατάσταση</a:t>
                      </a:r>
                    </a:p>
                    <a:p>
                      <a:pPr lvl="0" eaLnBrk="1" hangingPunct="1">
                        <a:buNone/>
                      </a:pPr>
                      <a:r>
                        <a:rPr sz="16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(= αντωνυμίες, επιρρήματα, ρήματα, εκφράσεις αντικατάστασης) </a:t>
                      </a:r>
                    </a:p>
                    <a:p>
                      <a:pPr lvl="0" eaLnBrk="1" hangingPunct="1">
                        <a:buNone/>
                      </a:pPr>
                      <a:endParaRPr lang="en-US" altLang="x-none" sz="1600" b="1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lvl="0" eaLnBrk="1" hangingPunct="1">
                        <a:buNone/>
                      </a:pPr>
                      <a:endParaRPr lang="en-US" altLang="x-none" sz="1600" b="1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lvl="0" eaLnBrk="1" hangingPunct="1">
                        <a:buNone/>
                      </a:pPr>
                      <a:r>
                        <a:rPr sz="1600" b="1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Έλλειψη</a:t>
                      </a:r>
                    </a:p>
                    <a:p>
                      <a:pPr lvl="0" eaLnBrk="1" hangingPunct="1">
                        <a:buNone/>
                      </a:pPr>
                      <a:endParaRPr lang="en-US" sz="1600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1431" marR="91431" marT="45717" marB="45717">
                    <a:lnL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B2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 hasCustomPrompt="1"/>
          </p:nvPr>
        </p:nvSpPr>
        <p:spPr>
          <a:xfrm>
            <a:off x="0" y="0"/>
            <a:ext cx="9144000" cy="1408175"/>
          </a:xfrm>
          <a:noFill/>
          <a:ln>
            <a:noFill/>
          </a:ln>
          <a:effectLst/>
          <a:sp3d prstMaterial="plastic"/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l-GR" sz="3600" b="1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satMod val="1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Υποκατάσταση και Έλλειψη </a:t>
            </a:r>
            <a:br>
              <a:rPr kumimoji="0" lang="el-GR" sz="3600" b="1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satMod val="1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</a:br>
            <a:r>
              <a:rPr kumimoji="0" lang="el-GR" sz="3600" b="1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satMod val="1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ως έμμεσοι μηχανισμοί κωδικοποίησης</a:t>
            </a:r>
            <a:endParaRPr kumimoji="0" lang="el-GR" sz="36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satMod val="150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9459" name="2 - Θέση περιεχομένου"/>
          <p:cNvSpPr>
            <a:spLocks noGrp="1"/>
          </p:cNvSpPr>
          <p:nvPr>
            <p:ph idx="1" hasCustomPrompt="1"/>
          </p:nvPr>
        </p:nvSpPr>
        <p:spPr>
          <a:xfrm>
            <a:off x="0" y="1484313"/>
            <a:ext cx="9144000" cy="5373687"/>
          </a:xfrm>
        </p:spPr>
        <p:txBody>
          <a:bodyPr vert="horz" wrap="square" lIns="54864" tIns="91440" rIns="91440" bIns="45720" anchor="t" anchorCtr="0"/>
          <a:lstStyle/>
          <a:p>
            <a:r>
              <a:rPr lang="el-GR" altLang="el-GR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Κοινή ιδιότητα </a:t>
            </a:r>
            <a:r>
              <a:rPr lang="el-GR" altLang="el-GR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των μηχανισμών πραγμάτωσης της ομοιοναφορικότητας και της ομοιοταξινόμησης</a:t>
            </a:r>
            <a:r>
              <a:rPr lang="el-GR" altLang="el-G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lvl="1"/>
            <a:r>
              <a:rPr lang="el-GR" altLang="el-G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το στοιχείο [β], </a:t>
            </a:r>
            <a:r>
              <a:rPr lang="el-GR" altLang="el-G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υποκαθιστώντας</a:t>
            </a:r>
            <a:r>
              <a:rPr lang="el-GR" altLang="el-G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altLang="el-GR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ρητά ή ελλειπτικά</a:t>
            </a:r>
            <a:r>
              <a:rPr lang="el-GR" alt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altLang="el-G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το στοιχείο [α], αποτελεί έναν </a:t>
            </a:r>
            <a:r>
              <a:rPr lang="el-GR" altLang="el-GR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έμμεσο μηχανισμό κωδικοποίησης</a:t>
            </a:r>
            <a:r>
              <a:rPr lang="el-GR" altLang="el-G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altLang="el-G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endParaRPr lang="el-GR" altLang="el-G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l-GR" altLang="el-G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Αυτό σημαίνει ότι </a:t>
            </a:r>
            <a:r>
              <a:rPr lang="el-GR" altLang="el-G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η ερμηνεία του στοιχείου [β] δεν είναι άμεση και εμφανής</a:t>
            </a:r>
            <a:r>
              <a:rPr lang="el-GR" altLang="el-G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όπως αυτή του στοιχείου [α], η οποία επιτυγχάνεται χωρίς παραπομπή σε άλλα στοιχεία του κειμένου.</a:t>
            </a:r>
            <a:endParaRPr lang="en-US" altLang="el-G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endParaRPr lang="el-GR" altLang="el-G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l-GR" altLang="el-G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Η ερμηνεία του [β] πραγματοποιείται μόνο </a:t>
            </a:r>
            <a:r>
              <a:rPr lang="el-GR" altLang="el-G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αν ανατρέξουμε σε </a:t>
            </a:r>
            <a:r>
              <a:rPr lang="el-GR" altLang="el-GR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άλλες πηγές</a:t>
            </a:r>
            <a:r>
              <a:rPr lang="el-GR" altLang="el-G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altLang="el-G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endParaRPr lang="el-GR" altLang="el-G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l-GR" altLang="el-G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Το στοιχείο [β] </a:t>
            </a:r>
            <a:r>
              <a:rPr lang="el-GR" altLang="el-G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προϋποθέτει το στοιχείο [α], </a:t>
            </a:r>
            <a:r>
              <a:rPr lang="el-GR" altLang="el-G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και δεν είναι δυνατόν να αποκωδικοποιηθεί αποτελεσματικά παρά μόνο παραπέμποντας σε αυτό</a:t>
            </a:r>
            <a:endParaRPr lang="en-US" altLang="el-G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endParaRPr lang="el-GR" altLang="el-G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l-GR" altLang="el-G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Γι’ αυτόν ακριβώς το λόγο το στοιχείο </a:t>
            </a:r>
            <a:r>
              <a:rPr lang="el-GR" altLang="el-G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[β] έχει αναφορικό, συσχετιστικό χαρακτήρα.</a:t>
            </a:r>
            <a:endParaRPr lang="el-GR" altLang="el-GR" sz="20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 hasCustomPrompt="1"/>
          </p:nvPr>
        </p:nvSpPr>
        <p:spPr>
          <a:noFill/>
          <a:ln>
            <a:noFill/>
          </a:ln>
          <a:effectLst/>
          <a:sp3d prstMaterial="plastic"/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l-GR" sz="4000" b="1" i="0" u="none" strike="noStrike" kern="1200" cap="none" spc="0" normalizeH="0" baseline="0" noProof="0" dirty="0" err="1">
                <a:ln>
                  <a:noFill/>
                </a:ln>
                <a:solidFill>
                  <a:schemeClr val="accent1">
                    <a:satMod val="1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Ενδοφορικότητα</a:t>
            </a:r>
            <a:endParaRPr kumimoji="0" lang="el-GR" sz="40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satMod val="150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 hasCustomPrompt="1"/>
          </p:nvPr>
        </p:nvSpPr>
        <p:spPr>
          <a:xfrm>
            <a:off x="179388" y="1484313"/>
            <a:ext cx="8785225" cy="5373688"/>
          </a:xfrm>
        </p:spPr>
        <p:txBody>
          <a:bodyPr vert="horz" wrap="square" lIns="54864" tIns="91440" rIns="91440" bIns="45720" numCol="1" rtlCol="0" anchor="t" anchorCtr="0" compatLnSpc="1"/>
          <a:lstStyle/>
          <a:p>
            <a:pPr>
              <a:lnSpc>
                <a:spcPct val="80000"/>
              </a:lnSpc>
            </a:pPr>
            <a:r>
              <a:rPr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Η ερμηνευτική πηγή του [β] εντοπίζεται: </a:t>
            </a:r>
            <a:endParaRPr lang="en-US" altLang="x-none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80000"/>
              </a:lnSpc>
            </a:pPr>
            <a:endParaRPr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80000"/>
              </a:lnSpc>
              <a:buFont typeface="Corbel" panose="020B0503020204020204" pitchFamily="34" charset="0"/>
              <a:buAutoNum type="arabicPeriod"/>
            </a:pPr>
            <a:r>
              <a:rPr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στα </a:t>
            </a:r>
            <a:r>
              <a:rPr sz="2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ενδοκειμενικά</a:t>
            </a:r>
            <a:r>
              <a:rPr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γλωσσικά συμφραζόμενα και, </a:t>
            </a:r>
          </a:p>
          <a:p>
            <a:pPr>
              <a:lnSpc>
                <a:spcPct val="80000"/>
              </a:lnSpc>
              <a:buFont typeface="Corbel" panose="020B0503020204020204" pitchFamily="34" charset="0"/>
              <a:buAutoNum type="arabicPeriod"/>
            </a:pPr>
            <a:r>
              <a:rPr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στα </a:t>
            </a:r>
            <a:r>
              <a:rPr sz="2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εξωκειμενικά</a:t>
            </a:r>
            <a:r>
              <a:rPr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συμφραζόμενα της περίστασης.</a:t>
            </a:r>
          </a:p>
          <a:p>
            <a:pPr>
              <a:lnSpc>
                <a:spcPct val="80000"/>
              </a:lnSpc>
              <a:buFont typeface="Corbel" panose="020B0503020204020204" pitchFamily="34" charset="0"/>
              <a:buAutoNum type="arabicPeriod"/>
            </a:pPr>
            <a:endParaRPr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80000"/>
              </a:lnSpc>
            </a:pPr>
            <a:r>
              <a:rPr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Στην </a:t>
            </a:r>
            <a:r>
              <a:rPr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πρώτη περίπτωση</a:t>
            </a:r>
            <a:r>
              <a:rPr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το [β] είναι </a:t>
            </a:r>
            <a:r>
              <a:rPr sz="2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ενδοφορικό</a:t>
            </a:r>
            <a:r>
              <a:rPr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διότι η πηγή του, το στοιχείο [α], βρίσκεται μέσα στο κείμενο.</a:t>
            </a:r>
          </a:p>
          <a:p>
            <a:pPr>
              <a:lnSpc>
                <a:spcPct val="80000"/>
              </a:lnSpc>
            </a:pPr>
            <a:endParaRPr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80000"/>
              </a:lnSpc>
            </a:pPr>
            <a:r>
              <a:rPr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Κατά την ανάπτυξη ενός κειμένου, το ενδοφορικό στοιχείο [β] ενός δεσμού μπορεί </a:t>
            </a:r>
          </a:p>
          <a:p>
            <a:pPr lvl="1" indent="-318770">
              <a:lnSpc>
                <a:spcPct val="80000"/>
              </a:lnSpc>
              <a:spcBef>
                <a:spcPct val="0"/>
              </a:spcBef>
              <a:buFont typeface="Wingdings 2" panose="05020102010507070707" pitchFamily="18" charset="2"/>
              <a:buChar char=""/>
            </a:pPr>
            <a:endParaRPr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indent="-318770">
              <a:lnSpc>
                <a:spcPct val="80000"/>
              </a:lnSpc>
              <a:spcBef>
                <a:spcPct val="0"/>
              </a:spcBef>
              <a:buFont typeface="Wingdings 2" panose="05020102010507070707" pitchFamily="18" charset="2"/>
              <a:buChar char=""/>
            </a:pPr>
            <a:r>
              <a:rPr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είτε να προηγείται </a:t>
            </a:r>
          </a:p>
          <a:p>
            <a:pPr lvl="1" indent="-318770">
              <a:lnSpc>
                <a:spcPct val="80000"/>
              </a:lnSpc>
              <a:spcBef>
                <a:spcPct val="0"/>
              </a:spcBef>
              <a:buFont typeface="Wingdings 2" panose="05020102010507070707" pitchFamily="18" charset="2"/>
              <a:buChar char=""/>
            </a:pPr>
            <a:r>
              <a:rPr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είτε να ακολουθεί το στοιχείο [α], </a:t>
            </a:r>
          </a:p>
          <a:p>
            <a:pPr lvl="1" indent="-318770">
              <a:lnSpc>
                <a:spcPct val="80000"/>
              </a:lnSpc>
              <a:spcBef>
                <a:spcPct val="0"/>
              </a:spcBef>
              <a:buNone/>
            </a:pPr>
            <a:endParaRPr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indent="-318770">
              <a:lnSpc>
                <a:spcPct val="80000"/>
              </a:lnSpc>
              <a:spcBef>
                <a:spcPct val="0"/>
              </a:spcBef>
              <a:buNone/>
            </a:pPr>
            <a:r>
              <a:rPr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την ερμηνευτική του πηγή που αποτελεί το </a:t>
            </a:r>
            <a:r>
              <a:rPr sz="2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κειμενικό</a:t>
            </a:r>
          </a:p>
          <a:p>
            <a:pPr lvl="1" indent="-318770">
              <a:lnSpc>
                <a:spcPct val="80000"/>
              </a:lnSpc>
              <a:spcBef>
                <a:spcPct val="0"/>
              </a:spcBef>
              <a:buNone/>
            </a:pPr>
            <a:r>
              <a:rPr sz="2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αντικείμενο αναφοράς του</a:t>
            </a:r>
            <a:r>
              <a:rPr sz="2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sz="2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80000"/>
              </a:lnSpc>
              <a:buNone/>
            </a:pPr>
            <a:endParaRPr sz="19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 hasCustomPrompt="1"/>
          </p:nvPr>
        </p:nvSpPr>
        <p:spPr>
          <a:noFill/>
          <a:ln>
            <a:noFill/>
          </a:ln>
          <a:effectLst/>
          <a:sp3d prstMaterial="plastic"/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l-GR" sz="4000" b="1" i="0" u="none" strike="noStrike" kern="1200" cap="none" spc="0" normalizeH="0" baseline="0" noProof="0" dirty="0" err="1">
                <a:ln>
                  <a:noFill/>
                </a:ln>
                <a:solidFill>
                  <a:schemeClr val="accent1">
                    <a:satMod val="1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Ενδοφορικότητα</a:t>
            </a:r>
            <a:endParaRPr kumimoji="0" lang="el-GR" sz="40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satMod val="150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 hasCustomPrompt="1"/>
          </p:nvPr>
        </p:nvSpPr>
        <p:spPr>
          <a:xfrm>
            <a:off x="0" y="1484313"/>
            <a:ext cx="9144000" cy="5373688"/>
          </a:xfrm>
        </p:spPr>
        <p:txBody>
          <a:bodyPr vert="horz" wrap="square" lIns="54864" tIns="91440" rIns="91440" bIns="45720" numCol="1" rtlCol="0" anchor="t" anchorCtr="0" compatLnSpc="1"/>
          <a:lstStyle/>
          <a:p>
            <a:pPr>
              <a:lnSpc>
                <a:spcPct val="90000"/>
              </a:lnSpc>
            </a:pPr>
            <a:endParaRPr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</a:pPr>
            <a:r>
              <a:rPr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Όταν το [α] προηγείται και το [β] ακολουθεί τότε ο δεσμός ονομάζεται </a:t>
            </a:r>
            <a:r>
              <a:rPr sz="2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αναδρομή</a:t>
            </a:r>
            <a:r>
              <a:rPr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altLang="x-none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anaphora</a:t>
            </a:r>
            <a:r>
              <a:rPr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pPr>
              <a:lnSpc>
                <a:spcPct val="90000"/>
              </a:lnSpc>
              <a:buNone/>
            </a:pPr>
            <a:endParaRPr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</a:pPr>
            <a:r>
              <a:rPr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Όταν το [β] προηγείται και το [α] ακολουθεί, τότε ο δεσμός ονομάζεται </a:t>
            </a:r>
            <a:r>
              <a:rPr sz="2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καταδρομή</a:t>
            </a:r>
            <a:r>
              <a:rPr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altLang="x-none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cataphora</a:t>
            </a:r>
            <a:r>
              <a:rPr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όπως στα δύο ακόλουθα παραδείγματα </a:t>
            </a:r>
            <a:r>
              <a:rPr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ομοιοαναφορικής σχέσης</a:t>
            </a:r>
            <a:r>
              <a:rPr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>
              <a:lnSpc>
                <a:spcPct val="90000"/>
              </a:lnSpc>
              <a:buNone/>
            </a:pPr>
            <a:endParaRPr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</a:pPr>
            <a:endParaRPr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  <a:buNone/>
            </a:pPr>
            <a:r>
              <a:rPr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πρδ.   Δεν υπάρχει αμφιβολία ότι </a:t>
            </a:r>
            <a:r>
              <a:rPr sz="26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αυτό</a:t>
            </a:r>
            <a:r>
              <a:rPr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συνέβη: </a:t>
            </a:r>
            <a:r>
              <a:rPr sz="26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Ο Γιάννης πήρε</a:t>
            </a:r>
          </a:p>
          <a:p>
            <a:pPr>
              <a:lnSpc>
                <a:spcPct val="90000"/>
              </a:lnSpc>
              <a:buNone/>
            </a:pPr>
            <a:r>
              <a:rPr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</a:t>
            </a:r>
            <a:r>
              <a:rPr sz="26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το αυτοκίνητο,  χωρίς να το ξέρει ο πατέρας του</a:t>
            </a:r>
            <a:r>
              <a:rPr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lnSpc>
                <a:spcPct val="90000"/>
              </a:lnSpc>
              <a:buNone/>
            </a:pPr>
            <a:endParaRPr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  <a:buNone/>
            </a:pPr>
            <a:r>
              <a:rPr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πρδ.   Είναι ωραίος, έξυπνος, γοητευτικός. Ο νέος διευθυντής μας</a:t>
            </a:r>
          </a:p>
          <a:p>
            <a:pPr>
              <a:lnSpc>
                <a:spcPct val="90000"/>
              </a:lnSpc>
              <a:buNone/>
            </a:pPr>
            <a:r>
              <a:rPr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κατέπληξε όλους.</a:t>
            </a:r>
          </a:p>
          <a:p>
            <a:pPr>
              <a:lnSpc>
                <a:spcPct val="90000"/>
              </a:lnSpc>
              <a:buNone/>
            </a:pPr>
            <a:endParaRPr sz="30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 hasCustomPrompt="1"/>
          </p:nvPr>
        </p:nvSpPr>
        <p:spPr>
          <a:noFill/>
          <a:ln>
            <a:noFill/>
          </a:ln>
          <a:effectLst/>
          <a:sp3d prstMaterial="plastic"/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l-GR" sz="4000" b="1" i="0" u="none" strike="noStrike" kern="1200" cap="none" spc="0" normalizeH="0" baseline="0" noProof="0" dirty="0" err="1">
                <a:ln>
                  <a:noFill/>
                </a:ln>
                <a:solidFill>
                  <a:schemeClr val="accent1">
                    <a:satMod val="1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Ενδοφορικότητα</a:t>
            </a:r>
            <a:endParaRPr kumimoji="0" lang="el-GR" sz="40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satMod val="150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 hasCustomPrompt="1"/>
          </p:nvPr>
        </p:nvSpPr>
        <p:spPr>
          <a:xfrm>
            <a:off x="179388" y="1484313"/>
            <a:ext cx="8964612" cy="5373687"/>
          </a:xfrm>
        </p:spPr>
        <p:txBody>
          <a:bodyPr vert="horz" wrap="square" lIns="54864" tIns="91440" rIns="91440" bIns="45720" anchor="t" anchorCtr="0"/>
          <a:lstStyle/>
          <a:p>
            <a:endParaRPr lang="el-GR" altLang="el-GR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r>
              <a:rPr lang="el-GR" altLang="el-G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πρδ.    </a:t>
            </a:r>
            <a:r>
              <a:rPr lang="el-GR" altLang="el-G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Δεν υπάρχει αμφιβολία ότι </a:t>
            </a:r>
            <a:r>
              <a:rPr lang="el-GR" altLang="el-GR" sz="2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αυτό</a:t>
            </a:r>
            <a:r>
              <a:rPr lang="el-GR" altLang="el-G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συνέβη: </a:t>
            </a:r>
            <a:r>
              <a:rPr lang="el-GR" altLang="el-GR" sz="2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Ο Γιάννης πήρε το </a:t>
            </a:r>
          </a:p>
          <a:p>
            <a:pPr>
              <a:buNone/>
            </a:pPr>
            <a:r>
              <a:rPr lang="el-GR" altLang="el-G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</a:t>
            </a:r>
            <a:r>
              <a:rPr lang="el-GR" altLang="el-GR" sz="2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αυτοκίνητο,  χωρίς να το ξέρει ο πατέρας του</a:t>
            </a:r>
            <a:r>
              <a:rPr lang="el-GR" altLang="el-G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buNone/>
            </a:pPr>
            <a:endParaRPr lang="el-GR" altLang="el-GR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l-GR" altLang="el-G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Στο παράδειγμα αυτό βλέπουμε ότι οι συνοχικοί δεσμοί μπορεί να υπάρχουν μεταξύ </a:t>
            </a:r>
            <a:r>
              <a:rPr lang="el-GR" altLang="el-GR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ενός κειμενικού στοιχείου</a:t>
            </a:r>
            <a:r>
              <a:rPr lang="el-GR" altLang="el-G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και </a:t>
            </a:r>
            <a:r>
              <a:rPr lang="el-GR" altLang="el-GR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ολόκληρων κειμενικών τμημάτων</a:t>
            </a:r>
            <a:r>
              <a:rPr lang="el-GR" altLang="el-G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λ.χ. μιας πρότασης.</a:t>
            </a:r>
          </a:p>
          <a:p>
            <a:pPr>
              <a:buNone/>
            </a:pPr>
            <a:endParaRPr lang="el-GR" altLang="el-GR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r>
              <a:rPr lang="el-GR" altLang="el-G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πρδ.  </a:t>
            </a:r>
            <a:r>
              <a:rPr lang="el-GR" altLang="el-G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Είναι ωραίος, έξυπνος, γοητευτικός. Ο νέος διευθυντής μας</a:t>
            </a:r>
          </a:p>
          <a:p>
            <a:pPr>
              <a:buNone/>
            </a:pPr>
            <a:r>
              <a:rPr lang="el-GR" altLang="el-G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κατέπληξε όλους.</a:t>
            </a:r>
          </a:p>
          <a:p>
            <a:pPr>
              <a:buFontTx/>
              <a:buChar char="-"/>
            </a:pPr>
            <a:endParaRPr lang="el-GR" altLang="el-GR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l-GR" altLang="el-G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Στο παράδειγμα αυτό η ομοιοαναφορική σχέση πραγματώνεται ανάμεσα στο </a:t>
            </a:r>
            <a:r>
              <a:rPr lang="el-GR" altLang="el-GR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ελλειπτικό υποκείμενο του «είναι» </a:t>
            </a:r>
            <a:r>
              <a:rPr lang="el-GR" altLang="el-G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και στην ονοματική φράση «ο νέος διευθυντής».</a:t>
            </a:r>
          </a:p>
          <a:p>
            <a:endParaRPr lang="el-GR" altLang="el-GR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endParaRPr lang="el-GR" altLang="el-G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endParaRPr lang="el-GR" altLang="el-G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 hasCustomPrompt="1"/>
          </p:nvPr>
        </p:nvSpPr>
        <p:spPr>
          <a:noFill/>
          <a:ln>
            <a:noFill/>
          </a:ln>
          <a:effectLst/>
          <a:sp3d prstMaterial="plastic"/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l-GR" sz="4000" b="1" i="0" u="none" strike="noStrike" kern="1200" cap="none" spc="0" normalizeH="0" baseline="0" noProof="0" dirty="0" err="1">
                <a:ln>
                  <a:noFill/>
                </a:ln>
                <a:solidFill>
                  <a:schemeClr val="accent1">
                    <a:satMod val="1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Εξωφορικότητα</a:t>
            </a:r>
            <a:endParaRPr kumimoji="0" lang="el-GR" sz="40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satMod val="150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 hasCustomPrompt="1"/>
          </p:nvPr>
        </p:nvSpPr>
        <p:spPr>
          <a:xfrm>
            <a:off x="0" y="1412875"/>
            <a:ext cx="9144000" cy="5445125"/>
          </a:xfrm>
        </p:spPr>
        <p:txBody>
          <a:bodyPr vert="horz" wrap="square" lIns="54864" tIns="91440" rIns="91440" bIns="45720" numCol="1" anchor="t" anchorCtr="0" compatLnSpc="1"/>
          <a:lstStyle/>
          <a:p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Στη </a:t>
            </a:r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δεύτερη περίπτωση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όπου η ερμηνευτική πηγή εντοπίζεται στα συμφραζόμενα της περίστασης, </a:t>
            </a:r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το [β] είναι </a:t>
            </a:r>
            <a:r>
              <a:rPr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εξω-φορικό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διότι ακριβώς η πηγή του είναι έξω από το κείμενο.</a:t>
            </a:r>
          </a:p>
          <a:p>
            <a:endParaRPr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sz="24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Ας φανταστούμε</a:t>
            </a:r>
            <a:r>
              <a:rPr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λ.χ., μια κατάσταση όπου ένα μικρό παιδί κάνει θόρυβο χτυπώντας τα μαχαιροπίρουνα, ενώ ο γονιός του προσπαθεί να διαβάσει ένα σημαντικό άρθρο στην εφημερίδα. Ο γονιός τότε μπορεί να πει:  πρδ. Μην το ξανακάνεις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buNone/>
            </a:pPr>
            <a:endParaRPr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Τα στοιχεία </a:t>
            </a:r>
            <a:r>
              <a:rPr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το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και «ξανακάνεις» είναι </a:t>
            </a:r>
            <a:r>
              <a:rPr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έμμεσα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και δεν μπορούν να ερμηνευτούν παρά μόνο αν </a:t>
            </a:r>
            <a:r>
              <a:rPr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ανατρέξει κανείς σε εξωκειμενικά γεγονότα της περίστασης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buNone/>
            </a:pPr>
            <a:endParaRPr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Για κάποιον που δεν είναι παρών σε συνομιλίες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τα εξω-φορικά στοιχεία 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συνιστούν </a:t>
            </a:r>
            <a:r>
              <a:rPr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θολούς και συχνά δυσερμήνευτους δεσμούς του κειμένου 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με την εξωκειμενική περίσταση.</a:t>
            </a:r>
          </a:p>
          <a:p>
            <a:pPr>
              <a:buNone/>
            </a:pPr>
            <a:endParaRPr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 hasCustomPrompt="1"/>
          </p:nvPr>
        </p:nvSpPr>
        <p:spPr>
          <a:noFill/>
          <a:ln>
            <a:noFill/>
          </a:ln>
          <a:effectLst/>
          <a:sp3d prstMaterial="plastic"/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l-GR" sz="4000" b="1" i="0" u="none" strike="noStrike" kern="1200" cap="none" spc="0" normalizeH="0" baseline="0" noProof="0" dirty="0" err="1">
                <a:ln>
                  <a:noFill/>
                </a:ln>
                <a:solidFill>
                  <a:schemeClr val="accent1">
                    <a:satMod val="1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Εξωφορικότητα</a:t>
            </a:r>
            <a:endParaRPr kumimoji="0" lang="el-GR" sz="4000" b="1" i="0" u="none" strike="noStrike" kern="1200" cap="none" spc="0" normalizeH="0" baseline="0" noProof="0" dirty="0">
              <a:ln>
                <a:noFill/>
              </a:ln>
              <a:solidFill>
                <a:srgbClr val="66AF6C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24579" name="2 - Θέση περιεχομένου"/>
          <p:cNvSpPr>
            <a:spLocks noGrp="1"/>
          </p:cNvSpPr>
          <p:nvPr>
            <p:ph idx="1" hasCustomPrompt="1"/>
          </p:nvPr>
        </p:nvSpPr>
        <p:spPr>
          <a:xfrm>
            <a:off x="250825" y="1628775"/>
            <a:ext cx="8435975" cy="5040313"/>
          </a:xfrm>
        </p:spPr>
        <p:txBody>
          <a:bodyPr vert="horz" wrap="square" lIns="54864" tIns="91440" rIns="91440" bIns="45720" anchor="t" anchorCtr="0"/>
          <a:lstStyle/>
          <a:p>
            <a:r>
              <a:rPr lang="el-GR" altLang="el-G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Αν όλοι οι δεσμοί του κειμένου είναι εξω-φορικοί, τότε για κάποιον μη άμεσα παρόντα και μη προτιθέμενο αποδέκτη του (λ.χ. ωτακουστή) μπορεί να είναι εντελώς ακατανόητο και </a:t>
            </a:r>
            <a:r>
              <a:rPr lang="el-GR" altLang="el-G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να μην αποτελεί κείμενο</a:t>
            </a:r>
            <a:r>
              <a:rPr lang="el-GR" altLang="el-G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altLang="el-G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[</a:t>
            </a:r>
            <a:r>
              <a:rPr lang="el-GR" altLang="el-G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τον βλέπεις εκεί; Και συνεχίζει να μου λέει αυτά που έχω γράψει εδώ</a:t>
            </a:r>
            <a:r>
              <a:rPr lang="el-GR" altLang="el-G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]</a:t>
            </a:r>
          </a:p>
          <a:p>
            <a:pPr>
              <a:buNone/>
            </a:pPr>
            <a:endParaRPr lang="el-GR" altLang="el-G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l-GR" altLang="el-G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Οι εξω-φορικοί δεσμοί ενός κειμένου </a:t>
            </a:r>
            <a:r>
              <a:rPr lang="el-GR" altLang="el-G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δεν είναι αυστηρά συνοχικοί </a:t>
            </a:r>
            <a:r>
              <a:rPr lang="el-GR" altLang="el-GR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—</a:t>
            </a:r>
            <a:r>
              <a:rPr lang="el-GR" altLang="el-G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με τη στενή έννοια του όρου</a:t>
            </a:r>
            <a:r>
              <a:rPr lang="el-GR" altLang="el-GR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—</a:t>
            </a:r>
            <a:r>
              <a:rPr lang="el-GR" altLang="el-G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ακριβώς επειδή η ερμηνευτική πηγή τους βρίσκεται εκτός του ρητού κειμένου.</a:t>
            </a:r>
          </a:p>
          <a:p>
            <a:endParaRPr lang="el-GR" altLang="el-GR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 hasCustomPrompt="1"/>
          </p:nvPr>
        </p:nvSpPr>
        <p:spPr/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l-GR" sz="4500" b="1" i="0" u="none" strike="noStrike" kern="1200" cap="none" spc="0" normalizeH="0" baseline="0" noProof="0">
              <a:ln>
                <a:noFill/>
              </a:ln>
              <a:solidFill>
                <a:schemeClr val="accent1">
                  <a:satMod val="150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25603" name="4 - Θέση περιεχομένου"/>
          <p:cNvPicPr>
            <a:picLocks noGrp="1" noChangeAspect="1"/>
          </p:cNvPicPr>
          <p:nvPr>
            <p:ph idx="1" hasCustomPrompt="1"/>
          </p:nvPr>
        </p:nvPicPr>
        <p:blipFill>
          <a:blip r:embed="rId2"/>
          <a:srcRect l="9033" t="5217" r="7861" b="19920"/>
          <a:stretch>
            <a:fillRect/>
          </a:stretch>
        </p:blipFill>
        <p:spPr>
          <a:xfrm>
            <a:off x="2339975" y="1557338"/>
            <a:ext cx="4032250" cy="4995862"/>
          </a:xfr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 hasCustomPrompt="1"/>
          </p:nvPr>
        </p:nvSpPr>
        <p:spPr>
          <a:xfrm>
            <a:off x="0" y="0"/>
            <a:ext cx="9144000" cy="1412776"/>
          </a:xfrm>
          <a:noFill/>
          <a:ln>
            <a:noFill/>
          </a:ln>
          <a:effectLst/>
          <a:sp3d prstMaterial="plastic"/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l-GR" sz="2800" b="1" i="0" u="none" strike="noStrike" kern="1200" cap="none" spc="0" normalizeH="0" baseline="0" noProof="0" dirty="0">
                <a:ln>
                  <a:noFill/>
                </a:ln>
                <a:solidFill>
                  <a:srgbClr val="66AF6C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Διαγραμματικά: </a:t>
            </a:r>
            <a:br>
              <a:rPr kumimoji="0" lang="el-GR" sz="2800" b="1" i="0" u="none" strike="noStrike" kern="1200" cap="none" spc="0" normalizeH="0" baseline="0" noProof="0" dirty="0">
                <a:ln>
                  <a:noFill/>
                </a:ln>
                <a:solidFill>
                  <a:srgbClr val="66AF6C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</a:br>
            <a:b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66AF6C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</a:br>
            <a:r>
              <a:rPr kumimoji="0" lang="el-GR" sz="2800" b="1" i="0" u="sng" strike="noStrike" kern="1200" cap="none" spc="0" normalizeH="0" baseline="0" noProof="0" dirty="0">
                <a:ln>
                  <a:noFill/>
                </a:ln>
                <a:solidFill>
                  <a:srgbClr val="66AF6C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Οι έμμεσοι μηχανισμοί κωδικοποίησης </a:t>
            </a:r>
            <a:endParaRPr kumimoji="0" lang="el-GR" sz="28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satMod val="150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26627" name="2 - Θέση περιεχομένου"/>
          <p:cNvSpPr>
            <a:spLocks noGrp="1"/>
          </p:cNvSpPr>
          <p:nvPr>
            <p:ph idx="1" hasCustomPrompt="1"/>
          </p:nvPr>
        </p:nvSpPr>
        <p:spPr>
          <a:xfrm>
            <a:off x="250825" y="1557338"/>
            <a:ext cx="8713788" cy="5129212"/>
          </a:xfrm>
        </p:spPr>
        <p:txBody>
          <a:bodyPr vert="horz" wrap="square" lIns="54864" tIns="91440" rIns="91440" bIns="45720" anchor="t" anchorCtr="0"/>
          <a:lstStyle/>
          <a:p>
            <a:pPr algn="ctr">
              <a:buNone/>
            </a:pPr>
            <a:r>
              <a:rPr lang="el-GR" altLang="el-G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Η υποκατάσταση και η έλλειψη </a:t>
            </a:r>
          </a:p>
          <a:p>
            <a:pPr algn="ctr">
              <a:buNone/>
            </a:pPr>
            <a:r>
              <a:rPr lang="el-GR" alt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είναι </a:t>
            </a:r>
            <a:r>
              <a:rPr lang="el-GR" altLang="el-GR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έμμεσοι μηχανισμοί κωδικοποίησης </a:t>
            </a:r>
          </a:p>
          <a:p>
            <a:pPr>
              <a:buNone/>
            </a:pPr>
            <a:endParaRPr lang="el-GR" altLang="el-G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r>
              <a:rPr lang="el-GR" alt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παραπέμπουν σε</a:t>
            </a:r>
            <a:endParaRPr lang="el-GR" altLang="el-GR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endParaRPr lang="el-GR" altLang="el-G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l-GR" alt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Εξωκειμενικά συμφραζόμενα </a:t>
            </a:r>
            <a:r>
              <a:rPr lang="el-GR" altLang="el-G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(εξωφορικό [β])</a:t>
            </a:r>
          </a:p>
          <a:p>
            <a:pPr>
              <a:buFont typeface="Wingdings" panose="05000000000000000000" pitchFamily="2" charset="2"/>
              <a:buChar char="Ø"/>
            </a:pPr>
            <a:endParaRPr lang="el-GR" altLang="el-G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l-GR" alt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Ενδοκειμενικά συμφραζόμενα </a:t>
            </a:r>
            <a:r>
              <a:rPr lang="el-GR" altLang="el-G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(ενδοφορικό [β])</a:t>
            </a:r>
            <a:r>
              <a:rPr lang="el-GR" alt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l-GR" altLang="el-G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Σε προηγούμενο απόσπασμα (αναδρομή)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l-GR" altLang="el-G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Σε επόμενο απόσπασμα (καταδρομή)</a:t>
            </a:r>
            <a:endParaRPr lang="el-GR" altLang="el-GR" sz="3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 hasCustomPrompt="1"/>
          </p:nvPr>
        </p:nvSpPr>
        <p:spPr>
          <a:xfrm>
            <a:off x="251520" y="155448"/>
            <a:ext cx="8640960" cy="1252727"/>
          </a:xfrm>
          <a:noFill/>
          <a:ln>
            <a:noFill/>
          </a:ln>
          <a:effectLst/>
          <a:sp3d prstMaterial="plastic"/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l-GR" sz="3200" b="1" i="0" u="none" strike="noStrike" kern="1200" cap="none" spc="0" normalizeH="0" baseline="0" noProof="0" dirty="0" err="1">
                <a:ln>
                  <a:noFill/>
                </a:ln>
                <a:solidFill>
                  <a:schemeClr val="accent1">
                    <a:satMod val="1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Ομοιοεκτατικότητα</a:t>
            </a:r>
            <a:br>
              <a:rPr kumimoji="0" lang="el-GR" sz="3200" b="1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satMod val="1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</a:br>
            <a:r>
              <a:rPr kumimoji="0" lang="el-GR" sz="3200" b="1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satMod val="1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(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satMod val="1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co-extension)</a:t>
            </a:r>
            <a:endParaRPr kumimoji="0" lang="el-GR" sz="32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satMod val="150000"/>
                </a:schemeClr>
              </a:solidFill>
              <a:effectLst/>
              <a:uLnTx/>
              <a:uFillTx/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  <p:sp>
        <p:nvSpPr>
          <p:cNvPr id="27651" name="2 - Θέση περιεχομένου"/>
          <p:cNvSpPr>
            <a:spLocks noGrp="1"/>
          </p:cNvSpPr>
          <p:nvPr>
            <p:ph idx="1" hasCustomPrompt="1"/>
          </p:nvPr>
        </p:nvSpPr>
        <p:spPr>
          <a:xfrm>
            <a:off x="0" y="1628775"/>
            <a:ext cx="9144000" cy="5229225"/>
          </a:xfrm>
        </p:spPr>
        <p:txBody>
          <a:bodyPr vert="horz" wrap="square" lIns="54864" tIns="91440" rIns="91440" bIns="45720" anchor="t" anchorCtr="0"/>
          <a:lstStyle/>
          <a:p>
            <a:pPr>
              <a:buNone/>
            </a:pPr>
            <a:r>
              <a:rPr lang="el-GR" altLang="el-G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πρδ.  </a:t>
            </a:r>
            <a:r>
              <a:rPr lang="el-GR" altLang="el-GR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Ο Γιάννης τότε έτρεξε στο </a:t>
            </a:r>
            <a:r>
              <a:rPr lang="el-GR" altLang="el-GR" sz="2800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αυτοκίνητό</a:t>
            </a:r>
            <a:r>
              <a:rPr lang="el-GR" altLang="el-GR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του. Στις δύσκολες 	ώρες το </a:t>
            </a:r>
            <a:r>
              <a:rPr lang="el-GR" altLang="el-GR" sz="2800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αμάξι</a:t>
            </a:r>
            <a:r>
              <a:rPr lang="el-GR" altLang="el-GR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ήταν το καταφύγιό του. </a:t>
            </a:r>
          </a:p>
          <a:p>
            <a:endParaRPr lang="el-GR" altLang="el-G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l-GR" altLang="el-G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Παρατηρείται συνοχικός δεσμός ανάμεσα στα στοιχεία «αυτοκίνητο» [α] και «αμάξι» [β].</a:t>
            </a:r>
          </a:p>
          <a:p>
            <a:pPr>
              <a:buNone/>
            </a:pPr>
            <a:endParaRPr lang="el-GR" altLang="el-G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l-GR" altLang="el-G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Κανένα από τα στοιχεία του δεσμού αυτού </a:t>
            </a:r>
            <a:r>
              <a:rPr lang="el-GR" altLang="el-GR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δεν είναι έμμεσο</a:t>
            </a:r>
            <a:r>
              <a:rPr lang="el-GR" altLang="el-G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buNone/>
            </a:pPr>
            <a:endParaRPr lang="el-GR" altLang="el-G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l-GR" altLang="el-G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Δεν χρειάζεται να ανατρέξουμε σε κάτι άλλο για να ερμηνεύσουμε τόσο το «αυτοκίνητο» όσο και το «αμάξι».</a:t>
            </a:r>
          </a:p>
          <a:p>
            <a:pPr>
              <a:buNone/>
            </a:pPr>
            <a:endParaRPr lang="el-GR" altLang="el-G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l-GR" altLang="el-G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Πρόκειται για δύο λεξικά στοιχεία, για </a:t>
            </a:r>
            <a:r>
              <a:rPr lang="el-GR" altLang="el-G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δύο λέξεις περιεχομένου, που εντάσσονται/εκτείνοναι στο </a:t>
            </a:r>
            <a:r>
              <a:rPr lang="el-GR" altLang="el-GR" sz="2000" b="1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ίδιο</a:t>
            </a:r>
            <a:r>
              <a:rPr lang="el-GR" altLang="el-G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ευρύτερο </a:t>
            </a:r>
            <a:r>
              <a:rPr lang="el-GR" altLang="el-GR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σημασιολογικό πεδίο</a:t>
            </a:r>
            <a:r>
              <a:rPr lang="el-GR" altLang="el-G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στο πλαίσιο του οποίου παρατηρούνται </a:t>
            </a:r>
            <a:r>
              <a:rPr lang="el-GR" altLang="el-GR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σημασιολογικές συσχετίσεις</a:t>
            </a:r>
            <a:r>
              <a:rPr lang="el-GR" altLang="el-G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buNone/>
            </a:pPr>
            <a:endParaRPr lang="el-GR" altLang="el-GR" sz="2800" i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 hasCustomPrompt="1"/>
          </p:nvPr>
        </p:nvSpPr>
        <p:spPr>
          <a:xfrm>
            <a:off x="179512" y="0"/>
            <a:ext cx="8640960" cy="1441368"/>
          </a:xfrm>
          <a:noFill/>
          <a:ln>
            <a:noFill/>
          </a:ln>
          <a:effectLst/>
          <a:sp3d prstMaterial="plastic"/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l-GR" sz="2800" b="1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satMod val="1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Κριτήρια </a:t>
            </a:r>
            <a:r>
              <a:rPr kumimoji="0" lang="el-GR" sz="2800" b="1" i="0" u="none" strike="noStrike" kern="1200" cap="none" spc="0" normalizeH="0" baseline="0" noProof="0" dirty="0" err="1">
                <a:ln>
                  <a:noFill/>
                </a:ln>
                <a:solidFill>
                  <a:schemeClr val="accent1">
                    <a:satMod val="1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κειμενικότητας</a:t>
            </a:r>
            <a:r>
              <a:rPr kumimoji="0" lang="el-GR" sz="2800" b="1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satMod val="1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kumimoji="0" lang="el-G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(</a:t>
            </a:r>
            <a:r>
              <a:rPr kumimoji="0" lang="de-DE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Beaugrande</a:t>
            </a:r>
            <a:r>
              <a:rPr kumimoji="0" lang="el-G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και </a:t>
            </a:r>
            <a:r>
              <a:rPr kumimoji="0" lang="de-DE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Dressler</a:t>
            </a:r>
            <a:r>
              <a:rPr kumimoji="0" lang="el-G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1981)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 hasCustomPrompt="1"/>
          </p:nvPr>
        </p:nvSpPr>
        <p:spPr>
          <a:xfrm>
            <a:off x="0" y="1484313"/>
            <a:ext cx="9144000" cy="5373688"/>
          </a:xfrm>
        </p:spPr>
        <p:txBody>
          <a:bodyPr vert="horz" wrap="square" lIns="54864" tIns="91440" rIns="91440" bIns="45720" numCol="1" rtlCol="0" anchor="t" anchorCtr="0" compatLnSpc="1"/>
          <a:lstStyle/>
          <a:p>
            <a:pPr eaLnBrk="1" hangingPunct="1">
              <a:lnSpc>
                <a:spcPct val="90000"/>
              </a:lnSpc>
              <a:buNone/>
            </a:pPr>
            <a:endParaRPr lang="en-US" altLang="x-none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  <a:buFont typeface="Corbel" panose="020B0503020204020204" pitchFamily="34" charset="0"/>
              <a:buAutoNum type="arabicPeriod"/>
            </a:pPr>
            <a:r>
              <a:rPr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Συνοχή,</a:t>
            </a:r>
            <a:endParaRPr lang="en-US" altLang="x-none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  <a:buFont typeface="Corbel" panose="020B0503020204020204" pitchFamily="34" charset="0"/>
              <a:buAutoNum type="arabicPeriod"/>
            </a:pPr>
            <a:r>
              <a:rPr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πληροφορητικότητα,</a:t>
            </a:r>
            <a:endParaRPr lang="en-US" altLang="x-none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  <a:buFont typeface="Corbel" panose="020B0503020204020204" pitchFamily="34" charset="0"/>
              <a:buAutoNum type="arabicPeriod"/>
            </a:pPr>
            <a:r>
              <a:rPr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συνεκτικότητα,</a:t>
            </a:r>
            <a:endParaRPr lang="en-US" altLang="x-none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  <a:buFont typeface="Corbel" panose="020B0503020204020204" pitchFamily="34" charset="0"/>
              <a:buAutoNum type="arabicPeriod"/>
            </a:pPr>
            <a:r>
              <a:rPr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προθετικότητα,</a:t>
            </a:r>
            <a:endParaRPr lang="en-US" altLang="x-none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  <a:buFont typeface="Corbel" panose="020B0503020204020204" pitchFamily="34" charset="0"/>
              <a:buAutoNum type="arabicPeriod"/>
            </a:pPr>
            <a:r>
              <a:rPr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διακειμενικότητα,</a:t>
            </a:r>
            <a:endParaRPr lang="en-US" altLang="x-none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  <a:buFont typeface="Corbel" panose="020B0503020204020204" pitchFamily="34" charset="0"/>
              <a:buAutoNum type="arabicPeriod"/>
            </a:pPr>
            <a:r>
              <a:rPr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περιστασιακότητα και</a:t>
            </a:r>
            <a:endParaRPr lang="en-US" altLang="x-none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  <a:buFont typeface="Corbel" panose="020B0503020204020204" pitchFamily="34" charset="0"/>
              <a:buAutoNum type="arabicPeriod"/>
            </a:pPr>
            <a:r>
              <a:rPr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αποδεκτότητα.</a:t>
            </a:r>
            <a:endParaRPr lang="en-US" altLang="x-none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  <a:buFont typeface="Corbel" panose="020B0503020204020204" pitchFamily="34" charset="0"/>
              <a:buAutoNum type="arabicPeriod"/>
            </a:pPr>
            <a:endParaRPr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Τα κριτήρια αυτά θεωρούμε ότι συμβάλλουν στη </a:t>
            </a:r>
            <a:r>
              <a:rPr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συνειδητοποίηση</a:t>
            </a:r>
            <a:r>
              <a:rPr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του τρόπου </a:t>
            </a:r>
            <a:r>
              <a:rPr sz="2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οργάνωσης</a:t>
            </a:r>
            <a:r>
              <a:rPr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sz="2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σύστασης</a:t>
            </a:r>
            <a:r>
              <a:rPr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και </a:t>
            </a:r>
            <a:r>
              <a:rPr sz="2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κατανόησης</a:t>
            </a:r>
            <a:r>
              <a:rPr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ενός κειμένου, νοούμενου </a:t>
            </a:r>
            <a:r>
              <a:rPr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ΟΧΙ</a:t>
            </a:r>
            <a:r>
              <a:rPr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ως απλής συμπαράθεσης προτάσεων</a:t>
            </a:r>
            <a:r>
              <a:rPr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αλλά </a:t>
            </a:r>
            <a:r>
              <a:rPr sz="2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ως ενότητας λόγου με λειτουργικό χαρακτήρα</a:t>
            </a:r>
            <a:r>
              <a:rPr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eaLnBrk="1" hangingPunct="1">
              <a:lnSpc>
                <a:spcPct val="90000"/>
              </a:lnSpc>
              <a:buNone/>
            </a:pPr>
            <a:endParaRPr sz="1900" dirty="0">
              <a:solidFill>
                <a:srgbClr val="595959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 hasCustomPrompt="1"/>
          </p:nvPr>
        </p:nvSpPr>
        <p:spPr>
          <a:xfrm>
            <a:off x="179512" y="0"/>
            <a:ext cx="8712968" cy="1408175"/>
          </a:xfrm>
          <a:noFill/>
          <a:ln>
            <a:noFill/>
          </a:ln>
          <a:effectLst/>
          <a:sp3d prstMaterial="plastic"/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l-GR" sz="2800" b="1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satMod val="1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Σημασιολογικές σχέσεις</a:t>
            </a:r>
            <a:br>
              <a:rPr kumimoji="0" lang="el-GR" sz="2800" b="1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satMod val="1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</a:br>
            <a:r>
              <a:rPr kumimoji="0" lang="el-GR" sz="2800" b="1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satMod val="1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εντός σημασιολογικού πεδίου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 hasCustomPrompt="1"/>
          </p:nvPr>
        </p:nvSpPr>
        <p:spPr>
          <a:xfrm>
            <a:off x="0" y="1484313"/>
            <a:ext cx="9144000" cy="5373688"/>
          </a:xfrm>
        </p:spPr>
        <p:txBody>
          <a:bodyPr vert="horz" wrap="square" lIns="54864" tIns="91440" rIns="91440" bIns="45720" numCol="1" rtlCol="0" anchor="t" anchorCtr="0" compatLnSpc="1"/>
          <a:lstStyle/>
          <a:p>
            <a:pPr eaLnBrk="1" hangingPunct="1">
              <a:lnSpc>
                <a:spcPct val="90000"/>
              </a:lnSpc>
            </a:pP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Στο </a:t>
            </a:r>
            <a:r>
              <a:rPr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ίδιο σημασιολογικό πεδίο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διακρίνονται συνήθως οι ακόλουθες σχέσεις:</a:t>
            </a:r>
          </a:p>
          <a:p>
            <a:pPr eaLnBrk="1" hangingPunct="1">
              <a:lnSpc>
                <a:spcPct val="90000"/>
              </a:lnSpc>
              <a:buNone/>
            </a:pPr>
            <a:endParaRPr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  <a:buFont typeface="Corbel" panose="020B0503020204020204" pitchFamily="34" charset="0"/>
              <a:buAutoNum type="arabicPeriod"/>
            </a:pPr>
            <a:r>
              <a:rPr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η </a:t>
            </a:r>
            <a:r>
              <a:rPr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συνωνυμία</a:t>
            </a:r>
            <a:r>
              <a:rPr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δηλαδή η </a:t>
            </a:r>
            <a:r>
              <a:rPr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ομοιότητα</a:t>
            </a:r>
            <a:r>
              <a:rPr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—</a:t>
            </a:r>
            <a:r>
              <a:rPr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και σε ορισμένες περιπτώσεις ταυτότητα</a:t>
            </a:r>
            <a:r>
              <a:rPr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—</a:t>
            </a:r>
            <a:r>
              <a:rPr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μεταξύ των σημασιών, λ.χ. «αυτοκίνητο»/«αμάξι»</a:t>
            </a:r>
          </a:p>
          <a:p>
            <a:pPr eaLnBrk="1" hangingPunct="1">
              <a:lnSpc>
                <a:spcPct val="90000"/>
              </a:lnSpc>
              <a:buFont typeface="Corbel" panose="020B0503020204020204" pitchFamily="34" charset="0"/>
              <a:buAutoNum type="arabicPeriod"/>
            </a:pPr>
            <a:r>
              <a:rPr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η </a:t>
            </a:r>
            <a:r>
              <a:rPr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αντωνυμία</a:t>
            </a:r>
            <a:r>
              <a:rPr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δηλαδή η </a:t>
            </a:r>
            <a:r>
              <a:rPr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πολική διαφοροποίηση </a:t>
            </a:r>
            <a:r>
              <a:rPr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σημασιών, λ.χ. «νέος»/«γέρος»</a:t>
            </a:r>
          </a:p>
          <a:p>
            <a:pPr eaLnBrk="1" hangingPunct="1">
              <a:lnSpc>
                <a:spcPct val="90000"/>
              </a:lnSpc>
              <a:buFont typeface="Corbel" panose="020B0503020204020204" pitchFamily="34" charset="0"/>
              <a:buAutoNum type="arabicPeriod"/>
            </a:pPr>
            <a:r>
              <a:rPr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η </a:t>
            </a:r>
            <a:r>
              <a:rPr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υπωνυμία</a:t>
            </a:r>
            <a:r>
              <a:rPr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δηλαδή ο </a:t>
            </a:r>
            <a:r>
              <a:rPr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εγκλεισμός</a:t>
            </a:r>
            <a:r>
              <a:rPr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μιας στενότερης σημασίας σε μια ευρύτερη, </a:t>
            </a:r>
            <a:r>
              <a:rPr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υπερώνυμη </a:t>
            </a:r>
            <a:r>
              <a:rPr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σημασία, λ.χ. «πορτοκάλι»/«φρούτο».</a:t>
            </a:r>
          </a:p>
          <a:p>
            <a:pPr eaLnBrk="1" hangingPunct="1">
              <a:lnSpc>
                <a:spcPct val="90000"/>
              </a:lnSpc>
              <a:buFont typeface="Corbel" panose="020B0503020204020204" pitchFamily="34" charset="0"/>
              <a:buAutoNum type="arabicPeriod"/>
            </a:pPr>
            <a:r>
              <a:rPr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η </a:t>
            </a:r>
            <a:r>
              <a:rPr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μερωνυμία</a:t>
            </a:r>
            <a:r>
              <a:rPr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δηλαδή η σχέση </a:t>
            </a:r>
            <a:r>
              <a:rPr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μέρους-όλου</a:t>
            </a:r>
            <a:r>
              <a:rPr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λ.χ. «δέντρο»/«ρίζα»/«κλαδί».</a:t>
            </a:r>
          </a:p>
          <a:p>
            <a:pPr eaLnBrk="1" hangingPunct="1">
              <a:lnSpc>
                <a:spcPct val="90000"/>
              </a:lnSpc>
              <a:buNone/>
            </a:pPr>
            <a:endParaRPr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 hasCustomPrompt="1"/>
          </p:nvPr>
        </p:nvSpPr>
        <p:spPr>
          <a:noFill/>
          <a:ln>
            <a:noFill/>
          </a:ln>
          <a:effectLst/>
          <a:sp3d prstMaterial="plastic"/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satMod val="1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E</a:t>
            </a:r>
            <a:r>
              <a:rPr kumimoji="0" lang="el-GR" sz="3200" b="1" i="0" u="none" strike="noStrike" kern="1200" cap="none" spc="0" normalizeH="0" baseline="0" noProof="0" dirty="0" err="1">
                <a:ln>
                  <a:noFill/>
                </a:ln>
                <a:solidFill>
                  <a:schemeClr val="accent1">
                    <a:satMod val="1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πανάληψη</a:t>
            </a:r>
            <a:endParaRPr kumimoji="0" lang="el-GR" sz="32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satMod val="150000"/>
                </a:schemeClr>
              </a:solidFill>
              <a:effectLst/>
              <a:uLnTx/>
              <a:uFillTx/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  <p:sp>
        <p:nvSpPr>
          <p:cNvPr id="29699" name="2 - Θέση περιεχομένου"/>
          <p:cNvSpPr>
            <a:spLocks noGrp="1"/>
          </p:cNvSpPr>
          <p:nvPr>
            <p:ph idx="1" hasCustomPrompt="1"/>
          </p:nvPr>
        </p:nvSpPr>
        <p:spPr>
          <a:xfrm>
            <a:off x="0" y="1412875"/>
            <a:ext cx="9144000" cy="5445125"/>
          </a:xfrm>
        </p:spPr>
        <p:txBody>
          <a:bodyPr vert="horz" wrap="square" lIns="54864" tIns="91440" rIns="91440" bIns="45720" anchor="t" anchorCtr="0"/>
          <a:lstStyle/>
          <a:p>
            <a:pPr eaLnBrk="1" hangingPunct="1"/>
            <a:r>
              <a:rPr lang="el-GR" altLang="el-G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Ο μηχανισμός της </a:t>
            </a:r>
            <a:r>
              <a:rPr lang="el-GR" altLang="el-GR" sz="20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επανάληψης</a:t>
            </a:r>
            <a:r>
              <a:rPr lang="el-GR" altLang="el-G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altLang="el-GR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—</a:t>
            </a:r>
            <a:r>
              <a:rPr lang="el-GR" altLang="el-G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ο οποίος ωστόσο δεν συνιστά σημασιολογική σχέση με τη στενή έννοια του όρου</a:t>
            </a:r>
            <a:r>
              <a:rPr lang="el-GR" altLang="el-GR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—</a:t>
            </a:r>
            <a:r>
              <a:rPr lang="el-GR" altLang="el-G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επιτυγχάνει συνοχικές συνάψεις, μέσω της </a:t>
            </a:r>
            <a:r>
              <a:rPr lang="el-GR" altLang="el-G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επαναφοράς </a:t>
            </a:r>
            <a:r>
              <a:rPr lang="el-GR" altLang="el-G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της </a:t>
            </a:r>
            <a:r>
              <a:rPr lang="el-GR" altLang="el-GR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ίδιας σημασίας</a:t>
            </a:r>
            <a:r>
              <a:rPr lang="el-GR" altLang="el-G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ή του </a:t>
            </a:r>
            <a:r>
              <a:rPr lang="el-GR" altLang="el-GR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ίδιου συντακτικού σχήματος </a:t>
            </a:r>
            <a:r>
              <a:rPr lang="el-GR" altLang="el-G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el-G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Halliday</a:t>
            </a:r>
            <a:r>
              <a:rPr lang="el-GR" altLang="el-G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και </a:t>
            </a:r>
            <a:r>
              <a:rPr lang="en-US" altLang="el-G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Hasan</a:t>
            </a:r>
            <a:r>
              <a:rPr lang="el-GR" altLang="el-G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1985: 81). </a:t>
            </a:r>
          </a:p>
          <a:p>
            <a:pPr eaLnBrk="1" hangingPunct="1">
              <a:buNone/>
            </a:pPr>
            <a:endParaRPr lang="el-GR" altLang="el-G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buNone/>
            </a:pPr>
            <a:r>
              <a:rPr lang="el-GR" altLang="el-G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Πρδ.  </a:t>
            </a:r>
            <a:r>
              <a:rPr lang="el-GR" altLang="el-G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Παντού υπήρχαν </a:t>
            </a:r>
            <a:r>
              <a:rPr lang="el-GR" altLang="el-GR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παιδιά</a:t>
            </a:r>
            <a:r>
              <a:rPr lang="el-GR" altLang="el-G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l-GR" altLang="el-GR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Παιδιά</a:t>
            </a:r>
            <a:r>
              <a:rPr lang="el-GR" altLang="el-G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στα δωμάτια, </a:t>
            </a:r>
            <a:r>
              <a:rPr lang="el-GR" altLang="el-GR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παιδιά</a:t>
            </a:r>
            <a:r>
              <a:rPr lang="el-GR" altLang="el-G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στους 	διαδρόμους, </a:t>
            </a:r>
            <a:r>
              <a:rPr lang="el-GR" altLang="el-GR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παιδιά</a:t>
            </a:r>
            <a:r>
              <a:rPr lang="el-GR" altLang="el-G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στην αυλή.</a:t>
            </a:r>
            <a:endParaRPr lang="el-GR" altLang="el-G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el-GR" altLang="el-G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el-GR" altLang="el-G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Η επανάληψη, ως επαναφορά της ίδιας σημασίας, παρατηρείται και σε εμφανίσεις </a:t>
            </a:r>
            <a:r>
              <a:rPr lang="el-GR" altLang="el-G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διαφορετικών μορφολογικών τύπων της ίδιας λεξικής μονάδας</a:t>
            </a:r>
            <a:r>
              <a:rPr lang="el-GR" altLang="el-G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όπως τα «</a:t>
            </a:r>
            <a:r>
              <a:rPr lang="el-GR" altLang="el-GR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αποφάσισε»</a:t>
            </a:r>
            <a:r>
              <a:rPr lang="el-GR" altLang="el-G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και «</a:t>
            </a:r>
            <a:r>
              <a:rPr lang="el-GR" altLang="el-GR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απόφαση»</a:t>
            </a:r>
            <a:r>
              <a:rPr lang="el-GR" altLang="el-G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στο ακόλουθο παράδειγμα:</a:t>
            </a:r>
          </a:p>
          <a:p>
            <a:pPr eaLnBrk="1" hangingPunct="1"/>
            <a:endParaRPr lang="el-GR" altLang="el-G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buNone/>
            </a:pPr>
            <a:r>
              <a:rPr lang="el-GR" altLang="el-G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Πρδ. </a:t>
            </a:r>
            <a:r>
              <a:rPr lang="el-GR" altLang="el-G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Η επιτροπή </a:t>
            </a:r>
            <a:r>
              <a:rPr lang="el-GR" altLang="el-GR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αποφάσισε</a:t>
            </a:r>
            <a:r>
              <a:rPr lang="el-GR" altLang="el-G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την υποδειγματική τιμωρία των φοιτητών</a:t>
            </a:r>
          </a:p>
          <a:p>
            <a:pPr eaLnBrk="1" hangingPunct="1">
              <a:buNone/>
            </a:pPr>
            <a:r>
              <a:rPr lang="el-GR" altLang="el-G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    που αντέγραφαν στις εξετάσεις. Η </a:t>
            </a:r>
            <a:r>
              <a:rPr lang="el-GR" altLang="el-GR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απόφαση</a:t>
            </a:r>
            <a:r>
              <a:rPr lang="el-GR" altLang="el-G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αυτή ελπίζουμε να</a:t>
            </a:r>
          </a:p>
          <a:p>
            <a:pPr eaLnBrk="1" hangingPunct="1">
              <a:buNone/>
            </a:pPr>
            <a:r>
              <a:rPr lang="el-GR" altLang="el-G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    λειτουργήσει παραδειγματικά</a:t>
            </a:r>
            <a:r>
              <a:rPr lang="el-GR" altLang="el-G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l-GR" altLang="el-GR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 hasCustomPrompt="1"/>
          </p:nvPr>
        </p:nvSpPr>
        <p:spPr>
          <a:xfrm>
            <a:off x="323528" y="0"/>
            <a:ext cx="8568952" cy="1408175"/>
          </a:xfrm>
          <a:noFill/>
          <a:ln>
            <a:noFill/>
          </a:ln>
          <a:effectLst/>
          <a:sp3d prstMaterial="plastic"/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l-GR" sz="3200" b="1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satMod val="1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Σημασιολογικές σχέσεις και </a:t>
            </a:r>
            <a:r>
              <a:rPr kumimoji="0" lang="el-GR" sz="3200" b="1" i="0" u="none" strike="noStrike" kern="1200" cap="none" spc="0" normalizeH="0" baseline="0" noProof="0" dirty="0" err="1">
                <a:ln>
                  <a:noFill/>
                </a:ln>
                <a:solidFill>
                  <a:schemeClr val="accent1">
                    <a:satMod val="1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ομοιοεκτατικότητα</a:t>
            </a:r>
            <a:endParaRPr kumimoji="0" lang="el-GR" sz="32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satMod val="150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0723" name="2 - Θέση περιεχομένου"/>
          <p:cNvSpPr>
            <a:spLocks noGrp="1"/>
          </p:cNvSpPr>
          <p:nvPr>
            <p:ph idx="1" hasCustomPrompt="1"/>
          </p:nvPr>
        </p:nvSpPr>
        <p:spPr>
          <a:xfrm>
            <a:off x="0" y="1484313"/>
            <a:ext cx="9144000" cy="5373687"/>
          </a:xfrm>
        </p:spPr>
        <p:txBody>
          <a:bodyPr vert="horz" wrap="square" lIns="54864" tIns="91440" rIns="91440" bIns="45720" anchor="t" anchorCtr="0"/>
          <a:lstStyle/>
          <a:p>
            <a:pPr eaLnBrk="1" hangingPunct="1"/>
            <a:endParaRPr lang="el-GR" altLang="el-G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el-GR" altLang="el-G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Όταν </a:t>
            </a:r>
            <a:r>
              <a:rPr lang="el-GR" altLang="el-G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δύο λεξικές εκφράσεις </a:t>
            </a:r>
            <a:r>
              <a:rPr lang="el-GR" altLang="el-G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βρίσκονται συστηματικά σε </a:t>
            </a:r>
            <a:r>
              <a:rPr lang="el-GR" altLang="el-G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μία από τις παραπάνω σημασιολογικές σχέσεις</a:t>
            </a:r>
            <a:r>
              <a:rPr lang="el-GR" altLang="el-G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τότε μπορούν να εγκαταστήσουν ένα </a:t>
            </a:r>
            <a:r>
              <a:rPr lang="el-GR" altLang="el-GR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συνοχικό δεσμό ομοιοεκτατικότητας </a:t>
            </a:r>
            <a:r>
              <a:rPr lang="el-GR" altLang="el-GR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 </a:t>
            </a:r>
            <a:r>
              <a:rPr lang="el-GR" altLang="el-G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altLang="el-GR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εκτείνονται στο ίδιο σημασιολογικό πεδίο. </a:t>
            </a:r>
          </a:p>
          <a:p>
            <a:pPr eaLnBrk="1" hangingPunct="1">
              <a:buNone/>
            </a:pPr>
            <a:endParaRPr lang="el-GR" altLang="el-G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el-GR" altLang="el-G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Ο</a:t>
            </a:r>
            <a:r>
              <a:rPr lang="el-GR" altLang="el-GR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μοιοεκτατικότητα</a:t>
            </a:r>
            <a:r>
              <a:rPr lang="el-GR" altLang="el-G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l-GR" altLang="el-G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όρος </a:t>
            </a:r>
            <a:r>
              <a:rPr lang="el-GR" altLang="el-G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όχι διαφανής </a:t>
            </a:r>
            <a:r>
              <a:rPr lang="el-GR" altLang="el-G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el-G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Halliday</a:t>
            </a:r>
            <a:r>
              <a:rPr lang="el-GR" altLang="el-G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&amp; </a:t>
            </a:r>
            <a:r>
              <a:rPr lang="en-US" altLang="el-G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Hasan</a:t>
            </a:r>
            <a:r>
              <a:rPr lang="el-GR" altLang="el-G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1985: 74).</a:t>
            </a:r>
          </a:p>
          <a:p>
            <a:pPr lvl="1" eaLnBrk="1" hangingPunct="1"/>
            <a:r>
              <a:rPr lang="el-GR" altLang="el-G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Δεν περιγράφει τη σχέση </a:t>
            </a:r>
            <a:r>
              <a:rPr lang="el-GR" altLang="el-G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γλώσσας – κόσμου</a:t>
            </a:r>
            <a:r>
              <a:rPr lang="el-GR" altLang="el-G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αλλά </a:t>
            </a:r>
            <a:r>
              <a:rPr lang="el-GR" altLang="el-G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γλώσσας – μεταγλώσσας</a:t>
            </a:r>
            <a:endParaRPr lang="el-GR" altLang="el-G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buNone/>
            </a:pPr>
            <a:endParaRPr lang="el-GR" altLang="el-G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el-GR" altLang="el-G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Δεν πρέπει να αποκλείσουμε το ενδεχόμενο της υπαγωγής των παραπάνω σημασιολογικών σχέσεων στις </a:t>
            </a:r>
            <a:r>
              <a:rPr lang="el-GR" altLang="el-GR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ευρύτερες σχέσεις </a:t>
            </a:r>
            <a:r>
              <a:rPr lang="el-GR" altLang="el-G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της </a:t>
            </a:r>
            <a:r>
              <a:rPr lang="el-GR" altLang="el-G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ομοιοαναφορικότητας ή ομοιοταξινόμησης</a:t>
            </a:r>
            <a:endParaRPr lang="el-GR" altLang="el-G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buNone/>
            </a:pPr>
            <a:endParaRPr lang="el-GR" altLang="el-G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buNone/>
            </a:pPr>
            <a:endParaRPr lang="el-GR" altLang="el-G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el-GR" altLang="el-GR" sz="2000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 hasCustomPrompt="1"/>
          </p:nvPr>
        </p:nvSpPr>
        <p:spPr>
          <a:xfrm>
            <a:off x="251520" y="0"/>
            <a:ext cx="8892480" cy="1408175"/>
          </a:xfrm>
          <a:noFill/>
          <a:ln>
            <a:noFill/>
          </a:ln>
          <a:effectLst/>
          <a:sp3d prstMaterial="plastic"/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l-GR" sz="3200" b="1" i="0" u="none" strike="noStrike" kern="1200" cap="none" spc="0" normalizeH="0" baseline="0" noProof="0" dirty="0" err="1">
                <a:ln>
                  <a:noFill/>
                </a:ln>
                <a:solidFill>
                  <a:schemeClr val="accent1">
                    <a:satMod val="1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Ομοιοαναφορικότητα</a:t>
            </a:r>
            <a:r>
              <a:rPr kumimoji="0" lang="el-GR" sz="3200" b="1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satMod val="1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, </a:t>
            </a:r>
            <a:r>
              <a:rPr kumimoji="0" lang="el-GR" sz="3200" b="1" i="0" u="none" strike="noStrike" kern="1200" cap="none" spc="0" normalizeH="0" baseline="0" noProof="0" dirty="0" err="1">
                <a:ln>
                  <a:noFill/>
                </a:ln>
                <a:solidFill>
                  <a:schemeClr val="accent1">
                    <a:satMod val="1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ομοιοταξινόμηση</a:t>
            </a:r>
            <a:br>
              <a:rPr kumimoji="0" lang="el-GR" sz="3200" b="1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satMod val="1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</a:br>
            <a:r>
              <a:rPr kumimoji="0" lang="el-GR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στην</a:t>
            </a:r>
            <a:r>
              <a:rPr kumimoji="0" lang="el-GR" sz="3200" b="1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satMod val="1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kumimoji="0" lang="el-GR" sz="3200" b="1" i="0" u="none" strike="noStrike" kern="1200" cap="none" spc="0" normalizeH="0" baseline="0" noProof="0" dirty="0" err="1">
                <a:ln>
                  <a:noFill/>
                </a:ln>
                <a:solidFill>
                  <a:schemeClr val="accent1">
                    <a:satMod val="1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ομοιοεκτατικότητα</a:t>
            </a:r>
            <a:endParaRPr kumimoji="0" lang="el-GR" sz="3200" b="1" i="0" u="none" strike="noStrike" kern="1200" cap="none" spc="0" normalizeH="0" baseline="0" noProof="0" dirty="0">
              <a:ln>
                <a:noFill/>
              </a:ln>
              <a:solidFill>
                <a:srgbClr val="66AF6C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 hasCustomPrompt="1"/>
          </p:nvPr>
        </p:nvSpPr>
        <p:spPr>
          <a:xfrm>
            <a:off x="0" y="1484313"/>
            <a:ext cx="9144000" cy="5373687"/>
          </a:xfrm>
        </p:spPr>
        <p:txBody>
          <a:bodyPr vert="horz" wrap="square" lIns="54864" tIns="91440" rIns="91440" bIns="45720" anchor="t" anchorCtr="0"/>
          <a:lstStyle/>
          <a:p>
            <a:pPr algn="ctr">
              <a:buNone/>
            </a:pPr>
            <a:r>
              <a:rPr lang="el-GR" altLang="el-G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Παραδείγματα:</a:t>
            </a:r>
          </a:p>
          <a:p>
            <a:pPr>
              <a:buNone/>
            </a:pPr>
            <a:r>
              <a:rPr lang="el-GR" altLang="el-GR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Ο Γιάννης έτρεξε στο </a:t>
            </a:r>
            <a:r>
              <a:rPr lang="el-GR" altLang="el-GR" sz="2800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αυτοκίνητο</a:t>
            </a:r>
            <a:r>
              <a:rPr lang="el-GR" altLang="el-GR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Στις δύσκολες ώρες</a:t>
            </a:r>
          </a:p>
          <a:p>
            <a:pPr>
              <a:buNone/>
            </a:pPr>
            <a:r>
              <a:rPr lang="el-GR" altLang="el-GR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το </a:t>
            </a:r>
            <a:r>
              <a:rPr lang="el-GR" altLang="el-GR" sz="2800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αμάξι</a:t>
            </a:r>
            <a:r>
              <a:rPr lang="el-GR" altLang="el-GR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ήταν το καταφύγιό του</a:t>
            </a:r>
            <a:endParaRPr lang="el-GR" altLang="el-G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l-GR" altLang="el-G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Συνωνυμία, καταδρομική/</a:t>
            </a:r>
            <a:r>
              <a:rPr lang="el-GR" altLang="el-GR" sz="2000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αναδρομική</a:t>
            </a:r>
            <a:r>
              <a:rPr lang="el-GR" altLang="el-G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ομοιοαναφορικότητα</a:t>
            </a:r>
          </a:p>
          <a:p>
            <a:pPr algn="just">
              <a:buNone/>
            </a:pPr>
            <a:endParaRPr lang="el-GR" altLang="el-G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buNone/>
            </a:pPr>
            <a:r>
              <a:rPr lang="el-GR" altLang="el-G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Δες αυτό το </a:t>
            </a:r>
            <a:r>
              <a:rPr lang="el-GR" altLang="el-GR" sz="2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σκίουρο</a:t>
            </a:r>
            <a:r>
              <a:rPr lang="el-GR" altLang="el-G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Μην κάνεις όμως θόρυβο. Θα το</a:t>
            </a:r>
          </a:p>
          <a:p>
            <a:pPr eaLnBrk="1" hangingPunct="1">
              <a:buNone/>
            </a:pPr>
            <a:r>
              <a:rPr lang="el-GR" altLang="el-G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τρομάξεις το</a:t>
            </a:r>
            <a:r>
              <a:rPr lang="el-GR" altLang="el-GR" sz="2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ζωάκι</a:t>
            </a:r>
            <a:r>
              <a:rPr lang="el-GR" altLang="el-G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l-GR" altLang="el-G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el-GR" altLang="el-G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Υπερωνυμία/υπωνυμία, καταδρομική/αναδρομική ομοιοαναφορικότητα</a:t>
            </a:r>
          </a:p>
          <a:p>
            <a:pPr algn="just">
              <a:buNone/>
            </a:pPr>
            <a:endParaRPr lang="el-GR" altLang="el-GR" dirty="0"/>
          </a:p>
          <a:p>
            <a:pPr algn="just">
              <a:buNone/>
            </a:pPr>
            <a:r>
              <a:rPr lang="el-GR" altLang="el-G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Το </a:t>
            </a:r>
            <a:r>
              <a:rPr lang="el-GR" altLang="el-GR" sz="2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αυτοκίνητο</a:t>
            </a:r>
            <a:r>
              <a:rPr lang="el-GR" altLang="el-G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του Γιάννη έχει ότοκρουζ. Πολύ  θα ’θελα να</a:t>
            </a:r>
          </a:p>
          <a:p>
            <a:pPr algn="just">
              <a:buNone/>
            </a:pPr>
            <a:r>
              <a:rPr lang="el-GR" altLang="el-G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είχα </a:t>
            </a:r>
            <a:r>
              <a:rPr lang="el-GR" altLang="el-GR" sz="2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ένα τέτοιο όχημα</a:t>
            </a:r>
            <a:r>
              <a:rPr lang="el-GR" altLang="el-G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el-GR" altLang="el-G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Υπερωνυμία/υπωνυμία, καταδρομική/αναδρομική ομοιοταξινόμηση</a:t>
            </a:r>
          </a:p>
          <a:p>
            <a:pPr algn="just">
              <a:buFont typeface="Wingdings" panose="05000000000000000000" pitchFamily="2" charset="2"/>
              <a:buChar char="§"/>
            </a:pPr>
            <a:endParaRPr lang="el-GR" altLang="el-G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 hasCustomPrompt="1"/>
          </p:nvPr>
        </p:nvSpPr>
        <p:spPr>
          <a:noFill/>
          <a:ln>
            <a:noFill/>
          </a:ln>
          <a:effectLst/>
          <a:sp3d prstMaterial="plastic"/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l-GR" sz="3200" b="1" i="0" u="none" strike="noStrike" kern="1200" cap="none" spc="0" normalizeH="0" baseline="0" noProof="0" dirty="0" err="1">
                <a:ln>
                  <a:noFill/>
                </a:ln>
                <a:solidFill>
                  <a:schemeClr val="accent1">
                    <a:satMod val="1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Συνοχικές</a:t>
            </a:r>
            <a:r>
              <a:rPr kumimoji="0" lang="el-GR" sz="3200" b="1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satMod val="1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αλυσίδες</a:t>
            </a:r>
            <a:endParaRPr kumimoji="0" lang="el-GR" sz="32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satMod val="150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 hasCustomPrompt="1"/>
          </p:nvPr>
        </p:nvSpPr>
        <p:spPr>
          <a:xfrm>
            <a:off x="0" y="1408113"/>
            <a:ext cx="9144000" cy="5449887"/>
          </a:xfrm>
        </p:spPr>
        <p:txBody>
          <a:bodyPr vert="horz" wrap="square" lIns="54864" tIns="91440" rIns="91440" bIns="45720" anchor="t" anchorCtr="0"/>
          <a:lstStyle/>
          <a:p>
            <a:pPr eaLnBrk="1" hangingPunct="1">
              <a:lnSpc>
                <a:spcPct val="80000"/>
              </a:lnSpc>
            </a:pPr>
            <a:r>
              <a:rPr lang="el-GR" altLang="el-G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Ομοιοαναφορικότητα - Ομοιοταξινόμηση – Ομοιοεκτατικότητα:</a:t>
            </a:r>
          </a:p>
          <a:p>
            <a:pPr eaLnBrk="1" hangingPunct="1">
              <a:lnSpc>
                <a:spcPct val="80000"/>
              </a:lnSpc>
              <a:buNone/>
            </a:pPr>
            <a:r>
              <a:rPr lang="el-GR" altLang="el-GR" sz="24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	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Char char="à"/>
            </a:pPr>
            <a:r>
              <a:rPr lang="el-GR" altLang="el-G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Επιτελούνται όχι μόνο με τη σύνδεση δύο στοιχείων, αλλά</a:t>
            </a:r>
          </a:p>
          <a:p>
            <a:pPr eaLnBrk="1" hangingPunct="1">
              <a:lnSpc>
                <a:spcPct val="80000"/>
              </a:lnSpc>
              <a:buNone/>
            </a:pPr>
            <a:r>
              <a:rPr lang="el-GR" altLang="el-G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διαμορφώνοντας μια </a:t>
            </a:r>
            <a:r>
              <a:rPr lang="el-GR" altLang="el-GR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συνοχική αλυσίδα</a:t>
            </a:r>
            <a:r>
              <a:rPr lang="el-GR" altLang="el-G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στοιχείων </a:t>
            </a:r>
            <a:r>
              <a:rPr lang="el-GR" altLang="el-G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το</a:t>
            </a:r>
          </a:p>
          <a:p>
            <a:pPr eaLnBrk="1" hangingPunct="1">
              <a:lnSpc>
                <a:spcPct val="80000"/>
              </a:lnSpc>
              <a:buNone/>
            </a:pPr>
            <a:r>
              <a:rPr lang="el-GR" altLang="el-G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καθένα από τα οποία σχετίζεται με τα άλλα:</a:t>
            </a:r>
          </a:p>
          <a:p>
            <a:pPr eaLnBrk="1" hangingPunct="1">
              <a:lnSpc>
                <a:spcPct val="80000"/>
              </a:lnSpc>
            </a:pPr>
            <a:endParaRPr lang="el-GR" altLang="el-GR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80000"/>
              </a:lnSpc>
              <a:buNone/>
            </a:pPr>
            <a:r>
              <a:rPr lang="el-GR" altLang="el-G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Πρδ.  Δίπλα μας μένει </a:t>
            </a:r>
            <a:r>
              <a:rPr lang="el-GR" altLang="el-GR" sz="26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μια μικρή κοπέλα</a:t>
            </a:r>
            <a:r>
              <a:rPr lang="el-GR" altLang="el-G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Χτες ο πατέρας </a:t>
            </a:r>
            <a:r>
              <a:rPr lang="el-GR" altLang="el-GR" sz="26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της</a:t>
            </a:r>
            <a:r>
              <a:rPr lang="el-GR" altLang="el-G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altLang="el-GR" sz="26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την</a:t>
            </a:r>
            <a:r>
              <a:rPr lang="el-GR" altLang="el-G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eaLnBrk="1" hangingPunct="1">
              <a:lnSpc>
                <a:spcPct val="80000"/>
              </a:lnSpc>
              <a:buNone/>
            </a:pPr>
            <a:r>
              <a:rPr lang="el-GR" altLang="el-G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πήρε και πήγαν βόλτα. </a:t>
            </a:r>
            <a:r>
              <a:rPr lang="el-GR" altLang="el-GR" sz="26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Της</a:t>
            </a:r>
            <a:r>
              <a:rPr lang="el-GR" altLang="el-G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αγόρασε παγωτό και </a:t>
            </a:r>
            <a:r>
              <a:rPr lang="el-GR" altLang="el-GR" sz="26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την</a:t>
            </a:r>
            <a:r>
              <a:rPr lang="el-GR" altLang="el-G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eaLnBrk="1" hangingPunct="1">
              <a:lnSpc>
                <a:spcPct val="80000"/>
              </a:lnSpc>
              <a:buNone/>
            </a:pPr>
            <a:r>
              <a:rPr lang="el-GR" altLang="el-G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ανέβασε στα αυτοκινητάκια. Μετά </a:t>
            </a:r>
            <a:r>
              <a:rPr lang="el-GR" altLang="el-GR" sz="26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της </a:t>
            </a:r>
            <a:r>
              <a:rPr lang="el-GR" altLang="el-G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έδειξε από μακριά</a:t>
            </a:r>
          </a:p>
          <a:p>
            <a:pPr eaLnBrk="1" hangingPunct="1">
              <a:lnSpc>
                <a:spcPct val="80000"/>
              </a:lnSpc>
              <a:buNone/>
            </a:pPr>
            <a:r>
              <a:rPr lang="el-GR" altLang="el-G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το κάστρο της πόλης. Όταν βλέπω </a:t>
            </a:r>
            <a:r>
              <a:rPr lang="el-GR" altLang="el-GR" sz="26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τέτοια κορίτσια</a:t>
            </a:r>
            <a:r>
              <a:rPr lang="el-GR" altLang="el-G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θυμάμαι</a:t>
            </a:r>
          </a:p>
          <a:p>
            <a:pPr eaLnBrk="1" hangingPunct="1">
              <a:lnSpc>
                <a:spcPct val="80000"/>
              </a:lnSpc>
              <a:buNone/>
            </a:pPr>
            <a:r>
              <a:rPr lang="el-GR" altLang="el-G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τα παιδικά μου χρόνια.</a:t>
            </a:r>
          </a:p>
          <a:p>
            <a:pPr eaLnBrk="1" hangingPunct="1">
              <a:lnSpc>
                <a:spcPct val="80000"/>
              </a:lnSpc>
              <a:buNone/>
            </a:pPr>
            <a:endParaRPr lang="el-GR" altLang="el-GR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el-GR" altLang="el-G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Τα υπογραμμισμένα στοιχεία συνδέονται μεταξύ τους και αναφέρονται </a:t>
            </a:r>
            <a:r>
              <a:rPr lang="el-GR" altLang="el-GR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όλα στην ίδια μικρή κοπέλα </a:t>
            </a:r>
            <a:r>
              <a:rPr lang="el-GR" altLang="el-G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(ομοιοαναφορικότητα, ομοιοταξινόμηση, ομοιεκτατικότητα). Με τον τρόπο αυτό διαμορφώνουν μια </a:t>
            </a:r>
            <a:r>
              <a:rPr lang="el-GR" altLang="el-GR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συνοχική αλυσίδα </a:t>
            </a:r>
            <a:r>
              <a:rPr lang="el-GR" altLang="el-G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η οποία </a:t>
            </a:r>
            <a:r>
              <a:rPr lang="el-GR" altLang="el-GR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διατρέχει</a:t>
            </a:r>
            <a:r>
              <a:rPr lang="el-GR" altLang="el-G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ολόκληρο το κείμενο.</a:t>
            </a:r>
          </a:p>
          <a:p>
            <a:pPr eaLnBrk="1" hangingPunct="1">
              <a:lnSpc>
                <a:spcPct val="80000"/>
              </a:lnSpc>
              <a:buNone/>
            </a:pPr>
            <a:endParaRPr lang="el-GR" altLang="el-GR" sz="19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 hasCustomPrompt="1"/>
          </p:nvPr>
        </p:nvSpPr>
        <p:spPr>
          <a:noFill/>
          <a:ln>
            <a:noFill/>
          </a:ln>
          <a:effectLst/>
          <a:sp3d prstMaterial="plastic"/>
        </p:spPr>
        <p:txBody>
          <a:bodyPr vert="horz" lIns="91440" rIns="45720" rtlCol="0" anchor="ctr">
            <a:normAutofit fontScale="90000"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br>
              <a:rPr kumimoji="0" lang="el-GR" sz="2800" b="1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satMod val="1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</a:br>
            <a:r>
              <a:rPr kumimoji="0" lang="el-GR" sz="3600" b="1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satMod val="1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Σύζευξη:</a:t>
            </a:r>
            <a:br>
              <a:rPr kumimoji="0" lang="el-GR" sz="3600" b="1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satMod val="1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</a:br>
            <a:r>
              <a:rPr kumimoji="0" lang="el-GR" sz="3600" b="1" i="0" u="none" strike="noStrike" kern="1200" cap="none" spc="0" normalizeH="0" baseline="0" noProof="0" dirty="0" err="1">
                <a:ln>
                  <a:noFill/>
                </a:ln>
                <a:solidFill>
                  <a:schemeClr val="accent1">
                    <a:satMod val="1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Συνοχικές</a:t>
            </a:r>
            <a:r>
              <a:rPr kumimoji="0" lang="el-GR" sz="3600" b="1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satMod val="1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σχέσεις μεταξύ μηνυμάτων</a:t>
            </a:r>
            <a:br>
              <a:rPr kumimoji="0" lang="el-GR" sz="2800" b="1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satMod val="1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</a:br>
            <a:endParaRPr kumimoji="0" lang="el-GR" sz="28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satMod val="150000"/>
                </a:schemeClr>
              </a:solidFill>
              <a:effectLst/>
              <a:uLnTx/>
              <a:uFillTx/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  <p:sp>
        <p:nvSpPr>
          <p:cNvPr id="33795" name="2 - Θέση περιεχομένου"/>
          <p:cNvSpPr>
            <a:spLocks noGrp="1"/>
          </p:cNvSpPr>
          <p:nvPr>
            <p:ph idx="1" hasCustomPrompt="1"/>
          </p:nvPr>
        </p:nvSpPr>
        <p:spPr>
          <a:xfrm>
            <a:off x="0" y="1412875"/>
            <a:ext cx="9144000" cy="5445125"/>
          </a:xfrm>
        </p:spPr>
        <p:txBody>
          <a:bodyPr vert="horz" wrap="square" lIns="54864" tIns="91440" rIns="91440" bIns="45720" anchor="t" anchorCtr="0"/>
          <a:lstStyle/>
          <a:p>
            <a:pPr eaLnBrk="1" hangingPunct="1">
              <a:buNone/>
            </a:pPr>
            <a:endParaRPr lang="el-GR" altLang="el-GR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buNone/>
            </a:pPr>
            <a:r>
              <a:rPr lang="el-GR" altLang="el-G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Έως τώρα συζητήσαμε</a:t>
            </a:r>
            <a:r>
              <a:rPr lang="el-GR" altLang="el-G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eaLnBrk="1" hangingPunct="1"/>
            <a:endParaRPr lang="el-GR" altLang="el-G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el-GR" altLang="el-G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συνοχικούς μηχανισμούς (στο πλαίσιο της ομοιοαναφορικότητας, της ομοιοταξινόμησης και της ομοιοεκτατικότητας) που αναφέρονται σε </a:t>
            </a:r>
            <a:r>
              <a:rPr lang="el-GR" altLang="el-G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μεμονωμένα συστατικά στοιχεία</a:t>
            </a:r>
            <a:r>
              <a:rPr lang="el-GR" altLang="el-G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altLang="el-GR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στο εσωτερικό μηνυμάτων</a:t>
            </a:r>
            <a:r>
              <a:rPr lang="el-GR" altLang="el-G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eaLnBrk="1" hangingPunct="1"/>
            <a:r>
              <a:rPr lang="el-GR" altLang="el-G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Η σύνδεση των μεμονωμένων συστατικών είναι αυτή που δημιουργεί συνοχή.</a:t>
            </a:r>
          </a:p>
          <a:p>
            <a:pPr eaLnBrk="1" hangingPunct="1">
              <a:buNone/>
            </a:pPr>
            <a:endParaRPr lang="el-GR" altLang="el-G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buNone/>
            </a:pPr>
            <a:r>
              <a:rPr lang="el-GR" altLang="el-G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Προχωρούμε σε</a:t>
            </a:r>
            <a:r>
              <a:rPr lang="el-GR" altLang="el-G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eaLnBrk="1" hangingPunct="1">
              <a:buNone/>
            </a:pPr>
            <a:endParaRPr lang="el-GR" altLang="el-G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el-GR" altLang="el-GR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συνοχικούς μηχανισμών </a:t>
            </a:r>
            <a:r>
              <a:rPr lang="el-GR" altLang="el-GR" sz="24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σύζευξης</a:t>
            </a:r>
            <a:r>
              <a:rPr lang="el-GR" altLang="el-GR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altLang="el-G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el-G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conjunction</a:t>
            </a:r>
            <a:r>
              <a:rPr lang="el-GR" altLang="el-G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που τα μέλη των δεσμών τους </a:t>
            </a:r>
            <a:r>
              <a:rPr lang="el-GR" altLang="el-G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δεν είναι μεμονωμένα συστατικά στοιχεία</a:t>
            </a:r>
            <a:r>
              <a:rPr lang="el-GR" altLang="el-G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αλλά </a:t>
            </a:r>
            <a:r>
              <a:rPr lang="el-GR" altLang="el-G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ολόκληρα μηνύματα</a:t>
            </a:r>
            <a:r>
              <a:rPr lang="el-GR" altLang="el-G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eaLnBrk="1" hangingPunct="1"/>
            <a:endParaRPr lang="el-GR" altLang="el-G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buNone/>
            </a:pPr>
            <a:endParaRPr lang="el-GR" altLang="el-GR" sz="2000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 hasCustomPrompt="1"/>
          </p:nvPr>
        </p:nvSpPr>
        <p:spPr>
          <a:noFill/>
          <a:ln>
            <a:noFill/>
          </a:ln>
          <a:effectLst/>
          <a:sp3d prstMaterial="plastic"/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l-GR" sz="3200" b="1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satMod val="1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Δείκτες σύζευξης</a:t>
            </a:r>
            <a:endParaRPr kumimoji="0" lang="el-GR" sz="32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satMod val="150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4819" name="2 - Θέση περιεχομένου"/>
          <p:cNvSpPr>
            <a:spLocks noGrp="1"/>
          </p:cNvSpPr>
          <p:nvPr>
            <p:ph idx="1" hasCustomPrompt="1"/>
          </p:nvPr>
        </p:nvSpPr>
        <p:spPr>
          <a:xfrm>
            <a:off x="0" y="1484313"/>
            <a:ext cx="9144000" cy="5373687"/>
          </a:xfrm>
        </p:spPr>
        <p:txBody>
          <a:bodyPr vert="horz" wrap="square" lIns="54864" tIns="91440" rIns="91440" bIns="45720" anchor="t" anchorCtr="0"/>
          <a:lstStyle/>
          <a:p>
            <a:pPr eaLnBrk="1" hangingPunct="1"/>
            <a:r>
              <a:rPr lang="el-GR" altLang="el-G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Οι </a:t>
            </a:r>
            <a:r>
              <a:rPr lang="el-GR" altLang="el-G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δείκτες σύζευξης</a:t>
            </a:r>
            <a:r>
              <a:rPr lang="el-GR" altLang="el-G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(ή </a:t>
            </a:r>
            <a:r>
              <a:rPr lang="el-GR" altLang="el-G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δείκτες οργάνωσης του λόγου)</a:t>
            </a:r>
            <a:r>
              <a:rPr lang="el-GR" altLang="el-G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altLang="el-G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δεν αποτελούν το [α] ή το [β]</a:t>
            </a:r>
            <a:r>
              <a:rPr lang="el-GR" altLang="el-G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μέλος ενός συνοχικού δεσμού, </a:t>
            </a:r>
            <a:r>
              <a:rPr lang="el-GR" altLang="el-G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δεν αποτελούν δηλαδή μηχανισμούς με τους οποίους «απλώνεται» κανείς </a:t>
            </a:r>
            <a:r>
              <a:rPr lang="el-GR" altLang="el-G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μέσα στο προηγούμενο ή στο επόμενο κείμενο.</a:t>
            </a:r>
          </a:p>
          <a:p>
            <a:pPr eaLnBrk="1" hangingPunct="1">
              <a:buNone/>
            </a:pPr>
            <a:endParaRPr lang="el-GR" altLang="el-G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el-GR" altLang="el-G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Εκφράζουν όμως </a:t>
            </a:r>
            <a:r>
              <a:rPr lang="el-GR" altLang="el-G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σημασιολογικές σχέσεις</a:t>
            </a:r>
            <a:r>
              <a:rPr lang="el-GR" altLang="el-G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οι οποίες </a:t>
            </a:r>
            <a:r>
              <a:rPr lang="el-GR" altLang="el-G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προϋποθέτουν</a:t>
            </a:r>
            <a:r>
              <a:rPr lang="el-GR" altLang="el-G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την ύπαρξη </a:t>
            </a:r>
            <a:r>
              <a:rPr lang="el-GR" altLang="el-G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κειμενικών μηνυμάτων</a:t>
            </a:r>
            <a:r>
              <a:rPr lang="el-GR" altLang="el-G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και </a:t>
            </a:r>
            <a:r>
              <a:rPr lang="el-GR" altLang="el-G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προσδιορίζουν τον τρόπο σύνδεσης </a:t>
            </a:r>
            <a:r>
              <a:rPr lang="el-GR" altLang="el-G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αυτού που ακολουθεί με αυτό που έχει προηγηθεί.</a:t>
            </a:r>
          </a:p>
          <a:p>
            <a:pPr eaLnBrk="1" hangingPunct="1">
              <a:buNone/>
            </a:pPr>
            <a:endParaRPr lang="el-GR" altLang="el-G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buNone/>
            </a:pPr>
            <a:r>
              <a:rPr lang="el-GR" altLang="el-G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Πρδ.</a:t>
            </a:r>
            <a:r>
              <a:rPr lang="el-GR" altLang="el-G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[Ο Γιάννης αγόρασε κινητό τηλέφωνο], </a:t>
            </a:r>
            <a:r>
              <a:rPr lang="el-GR" altLang="el-GR" sz="24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αλλά</a:t>
            </a:r>
            <a:r>
              <a:rPr lang="el-GR" altLang="el-G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[δεν ξέρει να το χρησιμοποιεί].</a:t>
            </a:r>
          </a:p>
          <a:p>
            <a:pPr eaLnBrk="1" hangingPunct="1">
              <a:buNone/>
            </a:pPr>
            <a:endParaRPr lang="el-GR" altLang="el-GR" sz="2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buNone/>
            </a:pPr>
            <a:r>
              <a:rPr lang="el-GR" altLang="el-G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Πρδ. </a:t>
            </a:r>
            <a:r>
              <a:rPr lang="el-GR" altLang="el-G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[Ο Γιάννης τρέχει πολύ γρήγορα], </a:t>
            </a:r>
            <a:r>
              <a:rPr lang="el-GR" altLang="el-GR" sz="24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αλλά</a:t>
            </a:r>
            <a:r>
              <a:rPr lang="el-GR" altLang="el-G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[(ο Γιώργος δεν μπορεί να</a:t>
            </a:r>
          </a:p>
          <a:p>
            <a:pPr eaLnBrk="1" hangingPunct="1">
              <a:buNone/>
            </a:pPr>
            <a:r>
              <a:rPr lang="el-GR" altLang="el-G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    κάνει το ίδιο), </a:t>
            </a:r>
            <a:r>
              <a:rPr lang="el-GR" altLang="el-GR" sz="24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γιατί</a:t>
            </a:r>
            <a:r>
              <a:rPr lang="el-GR" altLang="el-G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(έσπασε το πόδι του)]</a:t>
            </a:r>
          </a:p>
          <a:p>
            <a:pPr eaLnBrk="1" hangingPunct="1">
              <a:buNone/>
            </a:pPr>
            <a:endParaRPr lang="el-GR" altLang="el-GR" sz="20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buNone/>
            </a:pPr>
            <a:endParaRPr lang="el-GR" altLang="el-G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buNone/>
            </a:pPr>
            <a:endParaRPr lang="el-GR" altLang="el-GR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 hasCustomPrompt="1"/>
          </p:nvPr>
        </p:nvSpPr>
        <p:spPr>
          <a:xfrm>
            <a:off x="251520" y="155448"/>
            <a:ext cx="8435280" cy="1252727"/>
          </a:xfrm>
          <a:noFill/>
          <a:ln>
            <a:noFill/>
          </a:ln>
          <a:effectLst/>
          <a:sp3d prstMaterial="plastic"/>
        </p:spPr>
        <p:txBody>
          <a:bodyPr vert="horz" lIns="91440" rIns="45720" rtlCol="0" anchor="ctr">
            <a:normAutofit fontScale="90000"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l-GR" sz="4500" b="1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satMod val="15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 </a:t>
            </a:r>
            <a:br>
              <a:rPr kumimoji="0" lang="el-GR" sz="4500" b="1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satMod val="15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l-GR" sz="4800" b="1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satMod val="1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kumimoji="0" lang="el-GR" sz="3600" b="1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satMod val="1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Σημασιολογικές σχέσεις που εκφράζουν</a:t>
            </a:r>
            <a:br>
              <a:rPr kumimoji="0" lang="el-GR" sz="3600" b="1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satMod val="1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</a:br>
            <a:r>
              <a:rPr kumimoji="0" lang="el-GR" sz="3600" b="1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satMod val="1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οι δείκτες σύζευξης</a:t>
            </a:r>
            <a:br>
              <a:rPr kumimoji="0" lang="el-GR" sz="4500" b="1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satMod val="15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el-GR" sz="45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satMod val="150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5843" name="2 - Θέση περιεχομένου"/>
          <p:cNvSpPr>
            <a:spLocks noGrp="1"/>
          </p:cNvSpPr>
          <p:nvPr>
            <p:ph idx="1" hasCustomPrompt="1"/>
          </p:nvPr>
        </p:nvSpPr>
        <p:spPr>
          <a:xfrm>
            <a:off x="0" y="1412875"/>
            <a:ext cx="9144000" cy="5445125"/>
          </a:xfrm>
        </p:spPr>
        <p:txBody>
          <a:bodyPr vert="horz" wrap="square" lIns="54864" tIns="91440" rIns="91440" bIns="45720" anchor="t" anchorCtr="0"/>
          <a:lstStyle/>
          <a:p>
            <a:pPr eaLnBrk="1" hangingPunct="1">
              <a:buFont typeface="Wingdings" panose="05000000000000000000" pitchFamily="2" charset="2"/>
              <a:buChar char="v"/>
            </a:pPr>
            <a:r>
              <a:rPr lang="el-GR" altLang="el-G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Προσθετική</a:t>
            </a:r>
            <a:r>
              <a:rPr lang="el-GR" altLang="el-G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l-GR" altLang="el-G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και</a:t>
            </a:r>
            <a:r>
              <a:rPr lang="el-GR" altLang="el-G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l-GR" altLang="el-G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ακόμη</a:t>
            </a:r>
            <a:r>
              <a:rPr lang="el-GR" altLang="el-G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l-GR" altLang="el-G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επιπλέον, πρώτον, δεύτερον</a:t>
            </a:r>
            <a:r>
              <a:rPr lang="el-GR" altLang="el-G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κτλ.</a:t>
            </a:r>
          </a:p>
          <a:p>
            <a:pPr eaLnBrk="1" hangingPunct="1">
              <a:buFont typeface="Wingdings" panose="05000000000000000000" pitchFamily="2" charset="2"/>
              <a:buChar char="v"/>
            </a:pPr>
            <a:endParaRPr lang="el-GR" altLang="el-G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buFont typeface="Wingdings" panose="05000000000000000000" pitchFamily="2" charset="2"/>
              <a:buChar char="v"/>
            </a:pPr>
            <a:r>
              <a:rPr lang="el-GR" altLang="el-G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Αντιθετική</a:t>
            </a:r>
            <a:r>
              <a:rPr lang="el-GR" altLang="el-G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l-GR" altLang="el-G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αλλά</a:t>
            </a:r>
            <a:r>
              <a:rPr lang="el-GR" altLang="el-G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l-GR" altLang="el-G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όμως</a:t>
            </a:r>
            <a:r>
              <a:rPr lang="el-GR" altLang="el-G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l-GR" altLang="el-G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μα</a:t>
            </a:r>
            <a:r>
              <a:rPr lang="el-GR" altLang="el-G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l-GR" altLang="el-G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ωστόσο, απεναντίας</a:t>
            </a:r>
            <a:r>
              <a:rPr lang="el-GR" altLang="el-G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κτλ.</a:t>
            </a:r>
          </a:p>
          <a:p>
            <a:pPr eaLnBrk="1" hangingPunct="1">
              <a:buFont typeface="Wingdings" panose="05000000000000000000" pitchFamily="2" charset="2"/>
              <a:buChar char="v"/>
            </a:pPr>
            <a:endParaRPr lang="el-GR" altLang="el-G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buFont typeface="Wingdings" panose="05000000000000000000" pitchFamily="2" charset="2"/>
              <a:buChar char="v"/>
            </a:pPr>
            <a:r>
              <a:rPr lang="el-GR" altLang="el-G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Αιτιακή (ή εξηγητική ή ενισχυτική συμπεράσματος)</a:t>
            </a:r>
            <a:r>
              <a:rPr lang="el-GR" altLang="el-G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l-GR" altLang="el-G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επειδή</a:t>
            </a:r>
            <a:r>
              <a:rPr lang="el-GR" altLang="el-G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l-GR" altLang="el-G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γιατί</a:t>
            </a:r>
            <a:r>
              <a:rPr lang="el-GR" altLang="el-G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l-GR" altLang="el-G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διότι</a:t>
            </a:r>
            <a:r>
              <a:rPr lang="el-GR" altLang="el-G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l-GR" altLang="el-G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γι’ αυτό το λόγο, καθώς, άλλωστε</a:t>
            </a:r>
            <a:r>
              <a:rPr lang="el-GR" altLang="el-G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κτλ.</a:t>
            </a:r>
          </a:p>
          <a:p>
            <a:pPr eaLnBrk="1" hangingPunct="1">
              <a:buFont typeface="Wingdings" panose="05000000000000000000" pitchFamily="2" charset="2"/>
              <a:buChar char="v"/>
            </a:pPr>
            <a:endParaRPr lang="el-GR" altLang="el-G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buFont typeface="Wingdings" panose="05000000000000000000" pitchFamily="2" charset="2"/>
              <a:buChar char="v"/>
            </a:pPr>
            <a:r>
              <a:rPr lang="el-GR" altLang="el-G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Συμπερασματική</a:t>
            </a:r>
            <a:r>
              <a:rPr lang="el-GR" altLang="el-G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l-GR" altLang="el-G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γι’ αυτό</a:t>
            </a:r>
            <a:r>
              <a:rPr lang="el-GR" altLang="el-G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l-GR" altLang="el-G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επομένως</a:t>
            </a:r>
            <a:r>
              <a:rPr lang="el-GR" altLang="el-G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l-GR" altLang="el-G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κατά συνέπεια, συμπερασματικά </a:t>
            </a:r>
            <a:r>
              <a:rPr lang="el-GR" altLang="el-G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κτλ.</a:t>
            </a:r>
          </a:p>
          <a:p>
            <a:pPr eaLnBrk="1" hangingPunct="1">
              <a:buFont typeface="Wingdings" panose="05000000000000000000" pitchFamily="2" charset="2"/>
              <a:buChar char="v"/>
            </a:pPr>
            <a:endParaRPr lang="el-GR" altLang="el-G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buFont typeface="Wingdings" panose="05000000000000000000" pitchFamily="2" charset="2"/>
              <a:buChar char="v"/>
            </a:pPr>
            <a:r>
              <a:rPr lang="el-GR" altLang="el-G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Χρονική</a:t>
            </a:r>
            <a:r>
              <a:rPr lang="el-GR" altLang="el-G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l-GR" altLang="el-G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μετά</a:t>
            </a:r>
            <a:r>
              <a:rPr lang="el-GR" altLang="el-G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l-GR" altLang="el-G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ύστερα</a:t>
            </a:r>
            <a:r>
              <a:rPr lang="el-GR" altLang="el-G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l-GR" altLang="el-G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τώρα</a:t>
            </a:r>
            <a:r>
              <a:rPr lang="el-GR" altLang="el-G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l-GR" altLang="el-G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τελικά</a:t>
            </a:r>
            <a:r>
              <a:rPr lang="el-GR" altLang="el-G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κτλ.</a:t>
            </a:r>
          </a:p>
          <a:p>
            <a:pPr eaLnBrk="1" hangingPunct="1">
              <a:buFont typeface="Wingdings" panose="05000000000000000000" pitchFamily="2" charset="2"/>
              <a:buChar char="v"/>
            </a:pPr>
            <a:endParaRPr lang="el-GR" altLang="el-G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buFont typeface="Wingdings" panose="05000000000000000000" pitchFamily="2" charset="2"/>
              <a:buChar char="v"/>
            </a:pPr>
            <a:r>
              <a:rPr lang="el-GR" altLang="el-G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Ανακλαστική</a:t>
            </a:r>
            <a:r>
              <a:rPr lang="el-GR" altLang="el-G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l-GR" altLang="el-G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δηλαδή</a:t>
            </a:r>
            <a:r>
              <a:rPr lang="el-GR" altLang="el-G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l-GR" altLang="el-G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μ’ άλλα λόγια</a:t>
            </a:r>
            <a:r>
              <a:rPr lang="el-GR" altLang="el-G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l-GR" altLang="el-G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θέλω να πω</a:t>
            </a:r>
            <a:r>
              <a:rPr lang="el-GR" altLang="el-G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l-GR" altLang="el-G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εννοώ</a:t>
            </a:r>
            <a:r>
              <a:rPr lang="el-GR" altLang="el-G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κτλ.</a:t>
            </a:r>
          </a:p>
          <a:p>
            <a:pPr eaLnBrk="1" hangingPunct="1">
              <a:buNone/>
            </a:pPr>
            <a:endParaRPr lang="el-GR" altLang="el-GR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 hasCustomPrompt="1"/>
          </p:nvPr>
        </p:nvSpPr>
        <p:spPr>
          <a:noFill/>
          <a:ln>
            <a:noFill/>
          </a:ln>
          <a:effectLst/>
          <a:sp3d prstMaterial="plastic"/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l-GR" sz="3200" b="1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satMod val="1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Συνοπτικό διάγραμμα </a:t>
            </a:r>
            <a:r>
              <a:rPr kumimoji="0" lang="el-GR" sz="3200" b="1" i="0" u="none" strike="noStrike" kern="1200" cap="none" spc="0" normalizeH="0" baseline="0" noProof="0" dirty="0" err="1">
                <a:ln>
                  <a:noFill/>
                </a:ln>
                <a:solidFill>
                  <a:schemeClr val="accent1">
                    <a:satMod val="1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συνοχικών</a:t>
            </a:r>
            <a:r>
              <a:rPr kumimoji="0" lang="el-GR" sz="3200" b="1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satMod val="1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μηχανισμών</a:t>
            </a:r>
            <a:endParaRPr kumimoji="0" lang="el-GR" sz="32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satMod val="150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36867" name="Content Placeholder 36866"/>
          <p:cNvGraphicFramePr>
            <a:graphicFrameLocks noGrp="1"/>
          </p:cNvGraphicFramePr>
          <p:nvPr>
            <p:ph idx="1" hasCustomPrompt="1"/>
          </p:nvPr>
        </p:nvGraphicFramePr>
        <p:xfrm>
          <a:off x="0" y="1557338"/>
          <a:ext cx="9144000" cy="5330825"/>
        </p:xfrm>
        <a:graphic>
          <a:graphicData uri="http://schemas.openxmlformats.org/drawingml/2006/table">
            <a:tbl>
              <a:tblPr/>
              <a:tblGrid>
                <a:gridCol w="228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844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8758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942975">
                <a:tc gridSpan="2"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eaLnBrk="1" hangingPunct="1">
                        <a:buNone/>
                      </a:pPr>
                      <a:r>
                        <a:rPr b="1" dirty="0">
                          <a:solidFill>
                            <a:srgbClr val="FFFF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Σχέσεις που συνάπτονται από (κάποιο ή κάποια) μεμονωμένα στοιχεία</a:t>
                      </a:r>
                      <a:endParaRPr lang="en-US" b="1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T="45712" marB="45712">
                    <a:lnL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3594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>
                    <a:lnR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eaLnBrk="1" hangingPunct="1">
                        <a:buNone/>
                      </a:pPr>
                      <a:r>
                        <a:rPr b="1" dirty="0">
                          <a:solidFill>
                            <a:srgbClr val="FFFF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Σχέσεις μεταξύ μηνυμάτων</a:t>
                      </a:r>
                      <a:endParaRPr lang="en-US" b="1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T="45712" marB="45712">
                    <a:lnL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3594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>
                    <a:lnR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42975"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eaLnBrk="1" hangingPunct="1">
                        <a:buNone/>
                      </a:pPr>
                      <a:r>
                        <a:rPr sz="1600" b="1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Λεξικογραμματικά μέσα </a:t>
                      </a:r>
                      <a:endParaRPr lang="en-US" sz="1600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T="45712" marB="45712">
                    <a:lnL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AE3FC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eaLnBrk="1" hangingPunct="1">
                        <a:buNone/>
                      </a:pPr>
                      <a:r>
                        <a:rPr sz="1600" b="1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Σημασιολογικές σχέσεις</a:t>
                      </a:r>
                      <a:endParaRPr lang="en-US" sz="1600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T="45712" marB="45712">
                    <a:lnL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B2CE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eaLnBrk="1" hangingPunct="1">
                        <a:buNone/>
                      </a:pPr>
                      <a:r>
                        <a:rPr sz="1600" b="1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Λεξικογραμματικά</a:t>
                      </a:r>
                      <a:endParaRPr sz="1600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lvl="0" eaLnBrk="1" hangingPunct="1">
                        <a:buNone/>
                      </a:pPr>
                      <a:r>
                        <a:rPr sz="1600" b="1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μέσα</a:t>
                      </a:r>
                      <a:endParaRPr lang="en-US" sz="1600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T="45712" marB="45712">
                    <a:lnL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3FA9C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eaLnBrk="1" hangingPunct="1">
                        <a:buNone/>
                      </a:pPr>
                      <a:r>
                        <a:rPr sz="1600" b="1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Σημασιολογικές </a:t>
                      </a:r>
                      <a:endParaRPr sz="1600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lvl="0" eaLnBrk="1" hangingPunct="1">
                        <a:buNone/>
                      </a:pPr>
                      <a:r>
                        <a:rPr sz="1600" b="1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σχέσεις</a:t>
                      </a:r>
                      <a:endParaRPr lang="en-US" sz="1600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T="45712" marB="45712">
                    <a:lnL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A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47850"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eaLnBrk="1" hangingPunct="1">
                        <a:buNone/>
                      </a:pPr>
                      <a:r>
                        <a:rPr sz="16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Υποκατάσταση</a:t>
                      </a:r>
                    </a:p>
                    <a:p>
                      <a:pPr lvl="0" eaLnBrk="1" hangingPunct="1">
                        <a:buNone/>
                      </a:pPr>
                      <a:r>
                        <a:rPr sz="16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(= αντωνυμίες, επιρρήματα, εκφράσεις αντικατάστασης) </a:t>
                      </a:r>
                    </a:p>
                    <a:p>
                      <a:pPr lvl="0" eaLnBrk="1" hangingPunct="1">
                        <a:buNone/>
                      </a:pPr>
                      <a:endParaRPr sz="1600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lvl="0" eaLnBrk="1" hangingPunct="1">
                        <a:buNone/>
                      </a:pPr>
                      <a:r>
                        <a:rPr sz="16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Έλλειψη</a:t>
                      </a:r>
                    </a:p>
                    <a:p>
                      <a:pPr lvl="0" eaLnBrk="1" hangingPunct="1">
                        <a:buNone/>
                      </a:pPr>
                      <a:endParaRPr lang="en-US" sz="1600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T="45712" marB="45712">
                    <a:lnL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AE3FC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eaLnBrk="1" hangingPunct="1">
                        <a:buNone/>
                      </a:pPr>
                      <a:r>
                        <a:rPr sz="16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Ομοιοαναφορικότητα</a:t>
                      </a:r>
                    </a:p>
                    <a:p>
                      <a:pPr lvl="0" eaLnBrk="1" hangingPunct="1">
                        <a:buNone/>
                      </a:pPr>
                      <a:endParaRPr sz="1600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lvl="0" eaLnBrk="1" hangingPunct="1">
                        <a:buNone/>
                      </a:pPr>
                      <a:endParaRPr sz="1600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lvl="0" eaLnBrk="1" hangingPunct="1">
                        <a:buNone/>
                      </a:pPr>
                      <a:r>
                        <a:rPr sz="16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Ομοιοταξινόμηση</a:t>
                      </a:r>
                      <a:endParaRPr lang="en-US" sz="1600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T="45712" marB="45712">
                    <a:lnL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B2CE"/>
                    </a:solidFill>
                  </a:tcPr>
                </a:tc>
                <a:tc rowSpan="2"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eaLnBrk="1" hangingPunct="1">
                        <a:buNone/>
                      </a:pPr>
                      <a:r>
                        <a:rPr sz="20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Δείκτες σύζευξης</a:t>
                      </a:r>
                    </a:p>
                    <a:p>
                      <a:pPr lvl="0" eaLnBrk="1" hangingPunct="1">
                        <a:buNone/>
                      </a:pPr>
                      <a:r>
                        <a:rPr sz="20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(σύνδεσμοι,</a:t>
                      </a:r>
                    </a:p>
                    <a:p>
                      <a:pPr lvl="0" eaLnBrk="1" hangingPunct="1">
                        <a:buNone/>
                      </a:pPr>
                      <a:r>
                        <a:rPr sz="20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επιρρήματα,</a:t>
                      </a:r>
                    </a:p>
                    <a:p>
                      <a:pPr lvl="0" eaLnBrk="1" hangingPunct="1">
                        <a:buNone/>
                      </a:pPr>
                      <a:r>
                        <a:rPr sz="20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φράσεις)</a:t>
                      </a:r>
                      <a:endParaRPr lang="en-US" sz="2000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T="45712" marB="45712">
                    <a:lnL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3FA9C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eaLnBrk="1" hangingPunct="1">
                        <a:buNone/>
                      </a:pPr>
                      <a:r>
                        <a:rPr sz="16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Προσθετική</a:t>
                      </a:r>
                    </a:p>
                    <a:p>
                      <a:pPr lvl="0" eaLnBrk="1" hangingPunct="1">
                        <a:buNone/>
                      </a:pPr>
                      <a:r>
                        <a:rPr sz="16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Αντιθετική</a:t>
                      </a:r>
                    </a:p>
                    <a:p>
                      <a:pPr lvl="0" eaLnBrk="1" hangingPunct="1">
                        <a:buNone/>
                      </a:pPr>
                      <a:r>
                        <a:rPr sz="16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Αιτιακή</a:t>
                      </a:r>
                    </a:p>
                    <a:p>
                      <a:pPr lvl="0" eaLnBrk="1" hangingPunct="1">
                        <a:buNone/>
                      </a:pPr>
                      <a:r>
                        <a:rPr sz="16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Συμπερασματική</a:t>
                      </a:r>
                    </a:p>
                    <a:p>
                      <a:pPr lvl="0" eaLnBrk="1" hangingPunct="1">
                        <a:buNone/>
                      </a:pPr>
                      <a:r>
                        <a:rPr sz="16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Χρονική</a:t>
                      </a:r>
                    </a:p>
                    <a:p>
                      <a:pPr lvl="0" eaLnBrk="1" hangingPunct="1">
                        <a:buNone/>
                      </a:pPr>
                      <a:r>
                        <a:rPr sz="16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Ανακλαστική</a:t>
                      </a:r>
                      <a:endParaRPr lang="en-US" sz="1600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T="45712" marB="45712">
                    <a:lnL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A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97025"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eaLnBrk="1" hangingPunct="1">
                        <a:buNone/>
                      </a:pPr>
                      <a:r>
                        <a:rPr sz="16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Εκφράσεις συνωνυμίας, </a:t>
                      </a:r>
                    </a:p>
                    <a:p>
                      <a:pPr lvl="0" eaLnBrk="1" hangingPunct="1">
                        <a:buNone/>
                      </a:pPr>
                      <a:r>
                        <a:rPr sz="16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αντίθεσης,</a:t>
                      </a:r>
                    </a:p>
                    <a:p>
                      <a:pPr lvl="0" eaLnBrk="1" hangingPunct="1">
                        <a:buNone/>
                      </a:pPr>
                      <a:r>
                        <a:rPr sz="16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υπω/υπερωνυμίας,</a:t>
                      </a:r>
                    </a:p>
                    <a:p>
                      <a:pPr lvl="0" eaLnBrk="1" hangingPunct="1">
                        <a:buNone/>
                      </a:pPr>
                      <a:r>
                        <a:rPr sz="16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μερωνυμίας.</a:t>
                      </a:r>
                    </a:p>
                    <a:p>
                      <a:pPr lvl="0" eaLnBrk="1" hangingPunct="1">
                        <a:buNone/>
                      </a:pPr>
                      <a:endParaRPr sz="1600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lvl="0" eaLnBrk="1" hangingPunct="1">
                        <a:buNone/>
                      </a:pPr>
                      <a:r>
                        <a:rPr sz="16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Επανάληψη.</a:t>
                      </a:r>
                      <a:endParaRPr lang="en-US" sz="1600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T="45712" marB="45712">
                    <a:lnL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AE3FC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defTabSz="914400" eaLnBrk="1" hangingPunct="1">
                        <a:lnSpc>
                          <a:spcPct val="150000"/>
                        </a:lnSpc>
                        <a:buNone/>
                        <a:tabLst>
                          <a:tab pos="5257800" algn="l"/>
                        </a:tabLst>
                      </a:pPr>
                      <a:r>
                        <a:rPr sz="16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Ομοιοεκτατικότητα</a:t>
                      </a:r>
                      <a:endParaRPr lang="en-US" sz="1600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B2C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>
                    <a:lnL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R>
                    <a:lnB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eaLnBrk="1" hangingPunct="1">
                        <a:buNone/>
                      </a:pPr>
                      <a:endParaRPr lang="en-US" sz="1600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T="45712" marB="45712">
                    <a:lnL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A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 hasCustomPrompt="1"/>
          </p:nvPr>
        </p:nvSpPr>
        <p:spPr>
          <a:noFill/>
          <a:ln>
            <a:noFill/>
          </a:ln>
          <a:effectLst/>
          <a:sp3d prstMaterial="plastic"/>
        </p:spPr>
        <p:txBody>
          <a:bodyPr vert="horz" lIns="91440" rIns="45720" rtlCol="0" anchor="ctr">
            <a:normAutofit fontScale="90000"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br>
              <a:rPr kumimoji="0" lang="el-GR" sz="3100" b="1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satMod val="1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</a:br>
            <a:r>
              <a:rPr kumimoji="0" lang="el-GR" sz="3100" b="1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satMod val="1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Τα όρια της συμβολής των </a:t>
            </a:r>
            <a:r>
              <a:rPr kumimoji="0" lang="el-GR" sz="3100" b="1" i="0" u="none" strike="noStrike" kern="1200" cap="none" spc="0" normalizeH="0" baseline="0" noProof="0" dirty="0" err="1">
                <a:ln>
                  <a:noFill/>
                </a:ln>
                <a:solidFill>
                  <a:schemeClr val="accent1">
                    <a:satMod val="1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συνοχικών</a:t>
            </a:r>
            <a:r>
              <a:rPr kumimoji="0" lang="el-GR" sz="3100" b="1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satMod val="1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μηχανισμών στην </a:t>
            </a:r>
            <a:r>
              <a:rPr kumimoji="0" lang="el-GR" sz="3100" b="1" i="0" u="none" strike="noStrike" kern="1200" cap="none" spc="0" normalizeH="0" baseline="0" noProof="0" dirty="0" err="1">
                <a:ln>
                  <a:noFill/>
                </a:ln>
                <a:solidFill>
                  <a:schemeClr val="accent1">
                    <a:satMod val="1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κειμενικότητα</a:t>
            </a:r>
            <a:br>
              <a:rPr kumimoji="0" lang="el-GR" sz="4500" b="1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satMod val="15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el-GR" sz="45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satMod val="150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7891" name="2 - Θέση περιεχομένου"/>
          <p:cNvSpPr>
            <a:spLocks noGrp="1"/>
          </p:cNvSpPr>
          <p:nvPr>
            <p:ph idx="1" hasCustomPrompt="1"/>
          </p:nvPr>
        </p:nvSpPr>
        <p:spPr>
          <a:xfrm>
            <a:off x="0" y="1484313"/>
            <a:ext cx="9144000" cy="5184775"/>
          </a:xfrm>
        </p:spPr>
        <p:txBody>
          <a:bodyPr vert="horz" wrap="square" lIns="54864" tIns="91440" rIns="91440" bIns="45720" anchor="t" anchorCtr="0"/>
          <a:lstStyle/>
          <a:p>
            <a:pPr eaLnBrk="1" hangingPunct="1"/>
            <a:endParaRPr lang="el-GR" altLang="el-G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el-GR" altLang="el-G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Έχει δοθεί ιδιαίτερη έμφαση στη μελέτη των συνοχικών μηχανισμών.</a:t>
            </a:r>
          </a:p>
          <a:p>
            <a:pPr eaLnBrk="1" hangingPunct="1"/>
            <a:endParaRPr lang="el-GR" altLang="el-G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el-GR" altLang="el-G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Ωστόσο, οι μηχανισμοί αυτοί, </a:t>
            </a:r>
            <a:r>
              <a:rPr lang="el-GR" altLang="el-G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αν και συντελούν και ενισχύουν την ενότητα ενός κειμένου</a:t>
            </a:r>
            <a:r>
              <a:rPr lang="el-GR" altLang="el-G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l-GR" altLang="el-GR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δεν μπορούν από μόνοι τους να τη διασφαλίσουν</a:t>
            </a:r>
            <a:r>
              <a:rPr lang="el-GR" altLang="el-G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eaLnBrk="1" hangingPunct="1">
              <a:buNone/>
            </a:pPr>
            <a:endParaRPr lang="el-GR" altLang="el-G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el-GR" altLang="el-G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Η παρουσία τους δε συνεπάγεται αναγκαστικά και την ύπαρξη κειμένου</a:t>
            </a:r>
            <a:r>
              <a:rPr lang="el-GR" altLang="el-G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όπως φαίνεται από το ακόλουθο παράδειγμα:</a:t>
            </a:r>
          </a:p>
          <a:p>
            <a:pPr eaLnBrk="1" hangingPunct="1">
              <a:buNone/>
            </a:pPr>
            <a:endParaRPr lang="el-GR" altLang="el-G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buNone/>
            </a:pPr>
            <a:endParaRPr lang="el-GR" altLang="el-GR" sz="2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 hasCustomPrompt="1"/>
          </p:nvPr>
        </p:nvSpPr>
        <p:spPr>
          <a:noFill/>
          <a:ln>
            <a:noFill/>
          </a:ln>
          <a:effectLst/>
          <a:sp3d prstMaterial="plastic"/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l-GR" sz="3600" b="1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satMod val="1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ΣΥΝΟΧΗ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 hasCustomPrompt="1"/>
          </p:nvPr>
        </p:nvSpPr>
        <p:spPr>
          <a:xfrm>
            <a:off x="0" y="1484313"/>
            <a:ext cx="9144000" cy="5373688"/>
          </a:xfrm>
        </p:spPr>
        <p:txBody>
          <a:bodyPr vert="horz" wrap="square" lIns="54864" tIns="91440" rIns="91440" bIns="45720" numCol="1" rtlCol="0" anchor="t" anchorCtr="0" compatLnSpc="1"/>
          <a:lstStyle/>
          <a:p>
            <a:pPr eaLnBrk="1" hangingPunct="1">
              <a:lnSpc>
                <a:spcPct val="80000"/>
              </a:lnSpc>
              <a:buNone/>
            </a:pPr>
            <a:endParaRPr sz="2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el-GR" altLang="el-G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Είναι η κειμενική σύνδεση που προκύπτει όταν παρατηρείται </a:t>
            </a:r>
            <a:r>
              <a:rPr lang="el-GR" altLang="el-G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σημασιολογική σχέση</a:t>
            </a:r>
            <a:r>
              <a:rPr lang="el-GR" altLang="el-G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μεταξύ κάποιων κειμενικών στοιχείων, και συχνά όταν </a:t>
            </a:r>
            <a:r>
              <a:rPr lang="el-GR" altLang="el-G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η ερμηνεία ενός κειμενικού στοιχείου εξαρτάται από κάποιο ή κάποια άλλα στοιχεία του ίδιου κειμένου</a:t>
            </a:r>
          </a:p>
          <a:p>
            <a:pPr eaLnBrk="1" hangingPunct="1">
              <a:lnSpc>
                <a:spcPct val="80000"/>
              </a:lnSpc>
            </a:pPr>
            <a:endParaRPr lang="en-US" altLang="x-none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80000"/>
              </a:lnSpc>
            </a:pPr>
            <a:r>
              <a:rPr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Οι </a:t>
            </a:r>
            <a:r>
              <a:rPr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συνοχικοί μηχανισμοί</a:t>
            </a:r>
            <a:r>
              <a:rPr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τίθενται σε λειτουργία με τη χρησιμοποίηση </a:t>
            </a:r>
            <a:r>
              <a:rPr sz="2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απτών, περιγράψιμων </a:t>
            </a:r>
            <a:r>
              <a:rPr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δεικτών</a:t>
            </a:r>
            <a:r>
              <a:rPr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που συνδέουν </a:t>
            </a:r>
            <a:r>
              <a:rPr sz="2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επιφανειακά</a:t>
            </a:r>
            <a:r>
              <a:rPr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συστατικά του κειμένου (λέξεις, φράσεις, προτάσεις).</a:t>
            </a:r>
            <a:endParaRPr lang="en-US" altLang="x-none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80000"/>
              </a:lnSpc>
              <a:buNone/>
            </a:pPr>
            <a:endParaRPr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80000"/>
              </a:lnSpc>
            </a:pPr>
            <a:r>
              <a:rPr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Οι δείκτες αυτοί ονομάζονται </a:t>
            </a:r>
            <a:r>
              <a:rPr sz="2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συνοχικοί δεσμοί</a:t>
            </a:r>
            <a:r>
              <a:rPr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altLang="x-none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cohesive ties</a:t>
            </a:r>
            <a:r>
              <a:rPr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endParaRPr lang="en-US" altLang="x-none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80000"/>
              </a:lnSpc>
              <a:buNone/>
            </a:pPr>
            <a:endParaRPr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en-US" altLang="x-none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όρος </a:t>
            </a:r>
            <a:r>
              <a:rPr sz="2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δεσμός</a:t>
            </a:r>
            <a:r>
              <a:rPr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συνεπάγεται σχέση ανάμεσα σε δύο μέρη. Μια σχηματική απεικόνισή του είναι η εξής: </a:t>
            </a:r>
            <a:r>
              <a:rPr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[α] ↔ [β]</a:t>
            </a:r>
            <a:r>
              <a:rPr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eaLnBrk="1" hangingPunct="1">
              <a:lnSpc>
                <a:spcPct val="80000"/>
              </a:lnSpc>
              <a:buNone/>
            </a:pPr>
            <a:endParaRPr sz="2500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 hasCustomPrompt="1"/>
          </p:nvPr>
        </p:nvSpPr>
        <p:spPr>
          <a:noFill/>
          <a:ln>
            <a:noFill/>
          </a:ln>
          <a:effectLst/>
          <a:sp3d prstMaterial="plastic"/>
        </p:spPr>
        <p:txBody>
          <a:bodyPr vert="horz" lIns="91440" rIns="45720" rtlCol="0" anchor="ctr">
            <a:no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l-GR" sz="2800" b="1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satMod val="1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Τα όρια της συμβολής των </a:t>
            </a:r>
            <a:r>
              <a:rPr kumimoji="0" lang="el-GR" sz="2800" b="1" i="0" u="none" strike="noStrike" kern="1200" cap="none" spc="0" normalizeH="0" baseline="0" noProof="0" dirty="0" err="1">
                <a:ln>
                  <a:noFill/>
                </a:ln>
                <a:solidFill>
                  <a:schemeClr val="accent1">
                    <a:satMod val="1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συνοχικών</a:t>
            </a:r>
            <a:r>
              <a:rPr kumimoji="0" lang="el-GR" sz="2800" b="1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satMod val="1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μηχανισμών στην </a:t>
            </a:r>
            <a:r>
              <a:rPr kumimoji="0" lang="el-GR" sz="2800" b="1" i="0" u="none" strike="noStrike" kern="1200" cap="none" spc="0" normalizeH="0" baseline="0" noProof="0" dirty="0" err="1">
                <a:ln>
                  <a:noFill/>
                </a:ln>
                <a:solidFill>
                  <a:schemeClr val="accent1">
                    <a:satMod val="1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κειμενικότητα</a:t>
            </a:r>
            <a:endParaRPr kumimoji="0" lang="el-GR" sz="28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satMod val="150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26627" name="2 - Θέση περιεχομένου"/>
          <p:cNvSpPr>
            <a:spLocks noGrp="1"/>
          </p:cNvSpPr>
          <p:nvPr>
            <p:ph idx="1" hasCustomPrompt="1"/>
          </p:nvPr>
        </p:nvSpPr>
        <p:spPr>
          <a:xfrm>
            <a:off x="0" y="1484313"/>
            <a:ext cx="9144000" cy="5373688"/>
          </a:xfrm>
        </p:spPr>
        <p:txBody>
          <a:bodyPr vert="horz" wrap="square" lIns="54864" tIns="91440" rIns="91440" bIns="45720" numCol="1" anchor="t" anchorCtr="0" compatLnSpc="1"/>
          <a:lstStyle/>
          <a:p>
            <a:pPr algn="just" eaLnBrk="1" hangingPunct="1">
              <a:buNone/>
            </a:pP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Πρδ. </a:t>
            </a:r>
            <a:r>
              <a:rPr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Το αυτοκίνητό μου είναι </a:t>
            </a:r>
            <a:r>
              <a:rPr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μαύρο</a:t>
            </a:r>
            <a:r>
              <a:rPr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Το </a:t>
            </a:r>
            <a:r>
              <a:rPr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μαύρο</a:t>
            </a:r>
            <a:r>
              <a:rPr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χρώμα ήταν πολύ της</a:t>
            </a:r>
          </a:p>
          <a:p>
            <a:pPr algn="just" eaLnBrk="1" hangingPunct="1">
              <a:buNone/>
            </a:pPr>
            <a:r>
              <a:rPr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    μόδας στη δεκαετία του </a:t>
            </a:r>
            <a:r>
              <a:rPr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’70</a:t>
            </a:r>
            <a:r>
              <a:rPr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Κατά συνέπεια, </a:t>
            </a:r>
            <a:r>
              <a:rPr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στα </a:t>
            </a:r>
            <a:r>
              <a:rPr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εβδομήντα</a:t>
            </a:r>
            <a:r>
              <a:rPr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τους</a:t>
            </a:r>
          </a:p>
          <a:p>
            <a:pPr algn="just" eaLnBrk="1" hangingPunct="1">
              <a:buNone/>
            </a:pPr>
            <a:r>
              <a:rPr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χρόνια οι πιο πολλοί άνθρωποι έχουν πάρει </a:t>
            </a:r>
            <a:r>
              <a:rPr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σύνταξη</a:t>
            </a:r>
            <a:r>
              <a:rPr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Με τον όρο</a:t>
            </a:r>
          </a:p>
          <a:p>
            <a:pPr algn="just" eaLnBrk="1" hangingPunct="1">
              <a:buNone/>
            </a:pPr>
            <a:r>
              <a:rPr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αυτό</a:t>
            </a:r>
            <a:r>
              <a:rPr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εννοούμε τη σωστή πλοκή των λέξεων στον προφορικό ή</a:t>
            </a:r>
          </a:p>
          <a:p>
            <a:pPr algn="just" eaLnBrk="1" hangingPunct="1">
              <a:buNone/>
            </a:pPr>
            <a:r>
              <a:rPr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γραπτό </a:t>
            </a:r>
            <a:r>
              <a:rPr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λόγο</a:t>
            </a:r>
            <a:r>
              <a:rPr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Ο </a:t>
            </a:r>
            <a:r>
              <a:rPr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λόγος</a:t>
            </a:r>
            <a:r>
              <a:rPr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δηλαδή</a:t>
            </a:r>
            <a:r>
              <a:rPr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θεωρείται από πολλούς ειδικούς</a:t>
            </a:r>
          </a:p>
          <a:p>
            <a:pPr algn="just" eaLnBrk="1" hangingPunct="1">
              <a:buNone/>
            </a:pPr>
            <a:r>
              <a:rPr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αποκλειστικό προνόμιο του </a:t>
            </a:r>
            <a:r>
              <a:rPr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ανθρώπου</a:t>
            </a:r>
            <a:r>
              <a:rPr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Ο </a:t>
            </a:r>
            <a:r>
              <a:rPr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άνθρωπος</a:t>
            </a:r>
            <a:r>
              <a:rPr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είναι</a:t>
            </a:r>
          </a:p>
          <a:p>
            <a:pPr algn="just" eaLnBrk="1" hangingPunct="1">
              <a:buNone/>
            </a:pPr>
            <a:r>
              <a:rPr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κοινωνικό ον (Βακιρτζή, 1998: 9). </a:t>
            </a:r>
          </a:p>
          <a:p>
            <a:pPr eaLnBrk="1" hangingPunct="1">
              <a:buNone/>
            </a:pPr>
            <a:endParaRPr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Κάθε πρόταση του κειμένου συνδέεται με την προηγούμενη μέσω ενός συνοχικού δεσμού (επανάληψης, σύζευξης, υποκατάστασης).</a:t>
            </a:r>
          </a:p>
          <a:p>
            <a:pPr eaLnBrk="1" hangingPunct="1"/>
            <a:endParaRPr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Η σύνδεση αυτή όμως με κανέναν τρόπο </a:t>
            </a:r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δεν εξασφαλίζει την ενότητα και την κειμενικότητά του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eaLnBrk="1" hangingPunct="1">
              <a:buNone/>
            </a:pPr>
            <a:endParaRPr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 hasCustomPrompt="1"/>
          </p:nvPr>
        </p:nvSpPr>
        <p:spPr>
          <a:xfrm>
            <a:off x="755576" y="1268760"/>
            <a:ext cx="8013192" cy="772680"/>
          </a:xfrm>
          <a:noFill/>
          <a:ln>
            <a:noFill/>
          </a:ln>
          <a:effectLst/>
          <a:sp3d prstMaterial="plastic"/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l-GR" sz="2800" b="1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satMod val="1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Σας ευχαριστώ για την προσοχή σας!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 hasCustomPrompt="1"/>
          </p:nvPr>
        </p:nvSpPr>
        <p:spPr>
          <a:noFill/>
          <a:ln>
            <a:noFill/>
          </a:ln>
          <a:effectLst/>
          <a:sp3d prstMaterial="plastic"/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l-GR" sz="3600" b="1" i="0" u="none" strike="noStrike" kern="1200" cap="none" spc="0" normalizeH="0" baseline="0" noProof="0" dirty="0" err="1">
                <a:ln>
                  <a:noFill/>
                </a:ln>
                <a:solidFill>
                  <a:schemeClr val="accent1">
                    <a:satMod val="1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Συνοχικοί</a:t>
            </a:r>
            <a:r>
              <a:rPr kumimoji="0" lang="el-GR" sz="3600" b="1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satMod val="1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μηχανισμοί</a:t>
            </a:r>
            <a:endParaRPr kumimoji="0" lang="el-GR" sz="36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satMod val="150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 hasCustomPrompt="1"/>
          </p:nvPr>
        </p:nvSpPr>
        <p:spPr>
          <a:xfrm>
            <a:off x="0" y="1484313"/>
            <a:ext cx="9144000" cy="5373688"/>
          </a:xfrm>
        </p:spPr>
        <p:txBody>
          <a:bodyPr vert="horz" wrap="square" lIns="54864" tIns="91440" rIns="91440" bIns="45720" numCol="1" rtlCol="0" anchor="t" anchorCtr="0" compatLnSpc="1"/>
          <a:lstStyle/>
          <a:p>
            <a:pPr eaLnBrk="1" hangingPunct="1">
              <a:lnSpc>
                <a:spcPct val="80000"/>
              </a:lnSpc>
              <a:buNone/>
            </a:pPr>
            <a:r>
              <a:rPr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Θα αναφερθούμε: </a:t>
            </a:r>
            <a:endParaRPr lang="en-US" altLang="x-none" sz="3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80000"/>
              </a:lnSpc>
              <a:buNone/>
            </a:pPr>
            <a:endParaRPr sz="3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80000"/>
              </a:lnSpc>
            </a:pPr>
            <a:r>
              <a:rPr sz="3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sz="3400" u="sng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ον</a:t>
            </a:r>
            <a:r>
              <a:rPr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σε συνοχικές σχέσεις μεταξύ μεμονωμένων κειμενικών στοιχείων </a:t>
            </a:r>
            <a:r>
              <a:rPr sz="3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στο εσωτερικό μηνυμάτων </a:t>
            </a:r>
            <a:r>
              <a:rPr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οι οποίες βασίζονται στις σημασιολογικές σχέσεις της </a:t>
            </a:r>
            <a:r>
              <a:rPr sz="3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ομοιοαναφορικότητας</a:t>
            </a:r>
            <a:r>
              <a:rPr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της </a:t>
            </a:r>
            <a:r>
              <a:rPr sz="3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ομοιοταξινόμησης</a:t>
            </a:r>
            <a:r>
              <a:rPr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και της </a:t>
            </a:r>
            <a:r>
              <a:rPr sz="3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ομοιοεκτατικότητας</a:t>
            </a:r>
            <a:endParaRPr lang="en-US" altLang="x-none" sz="3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80000"/>
              </a:lnSpc>
              <a:buNone/>
            </a:pPr>
            <a:endParaRPr sz="3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80000"/>
              </a:lnSpc>
            </a:pPr>
            <a:r>
              <a:rPr sz="3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sz="3400" u="sng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ον</a:t>
            </a:r>
            <a:r>
              <a:rPr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σε συνοχικές σχέσεις </a:t>
            </a:r>
            <a:r>
              <a:rPr sz="3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μεταξύ μηνυμάτων </a:t>
            </a:r>
            <a:r>
              <a:rPr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οι οποίες βασίζονται σε σημασιολογικές σχέσεις όπως </a:t>
            </a:r>
            <a:r>
              <a:rPr sz="3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η προσθετική</a:t>
            </a:r>
            <a:r>
              <a:rPr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sz="3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η αντιθετική</a:t>
            </a:r>
            <a:r>
              <a:rPr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sz="3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η αιτιακή</a:t>
            </a:r>
            <a:r>
              <a:rPr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sz="3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η συμπερασματική</a:t>
            </a:r>
            <a:r>
              <a:rPr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sz="3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η χρονική</a:t>
            </a:r>
            <a:r>
              <a:rPr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κτλ.</a:t>
            </a:r>
            <a:endParaRPr sz="3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80000"/>
              </a:lnSpc>
              <a:buNone/>
            </a:pPr>
            <a:endParaRPr sz="18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 hasCustomPrompt="1"/>
          </p:nvPr>
        </p:nvSpPr>
        <p:spPr>
          <a:xfrm>
            <a:off x="0" y="0"/>
            <a:ext cx="8892480" cy="1408175"/>
          </a:xfrm>
          <a:noFill/>
          <a:ln>
            <a:noFill/>
          </a:ln>
          <a:effectLst/>
          <a:sp3d prstMaterial="plastic"/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l-GR" sz="3200" b="1" i="0" u="none" strike="noStrike" kern="1200" cap="none" spc="0" normalizeH="0" baseline="0" noProof="0" dirty="0" err="1">
                <a:ln>
                  <a:noFill/>
                </a:ln>
                <a:solidFill>
                  <a:schemeClr val="accent1">
                    <a:satMod val="1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Ομοιοαναφορικότητα</a:t>
            </a:r>
            <a:r>
              <a:rPr kumimoji="0" lang="el-GR" sz="3200" b="1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satMod val="1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και </a:t>
            </a:r>
            <a:r>
              <a:rPr kumimoji="0" lang="el-GR" sz="3200" b="1" i="0" u="none" strike="noStrike" kern="1200" cap="none" spc="0" normalizeH="0" baseline="0" noProof="0" dirty="0" err="1">
                <a:ln>
                  <a:noFill/>
                </a:ln>
                <a:solidFill>
                  <a:schemeClr val="accent1">
                    <a:satMod val="1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Ομοιοταξινόμηση</a:t>
            </a:r>
            <a:b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satMod val="1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</a:br>
            <a:endParaRPr kumimoji="0" lang="el-GR" sz="28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satMod val="150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3315" name="2 - Θέση περιεχομένου"/>
          <p:cNvSpPr>
            <a:spLocks noGrp="1"/>
          </p:cNvSpPr>
          <p:nvPr>
            <p:ph idx="1" hasCustomPrompt="1"/>
          </p:nvPr>
        </p:nvSpPr>
        <p:spPr>
          <a:xfrm>
            <a:off x="0" y="1341438"/>
            <a:ext cx="9144000" cy="5516562"/>
          </a:xfrm>
        </p:spPr>
        <p:txBody>
          <a:bodyPr vert="horz" wrap="square" lIns="54864" tIns="91440" rIns="91440" bIns="45720" anchor="t" anchorCtr="0"/>
          <a:lstStyle/>
          <a:p>
            <a:pPr eaLnBrk="1" hangingPunct="1">
              <a:buNone/>
            </a:pPr>
            <a:r>
              <a:rPr lang="el-GR" altLang="el-G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  <a:p>
            <a:pPr eaLnBrk="1" hangingPunct="1">
              <a:buNone/>
            </a:pPr>
            <a:r>
              <a:rPr lang="el-GR" altLang="el-G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Πρδ.</a:t>
            </a:r>
            <a:r>
              <a:rPr lang="el-GR" altLang="el-G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Ο Γιάννης αγόρασε </a:t>
            </a:r>
            <a:r>
              <a:rPr lang="el-GR" altLang="el-GR" sz="2400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κινητό τηλέφωνο</a:t>
            </a:r>
            <a:r>
              <a:rPr lang="el-GR" altLang="el-G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αλλά δεν ξέρει να </a:t>
            </a:r>
            <a:r>
              <a:rPr lang="el-GR" altLang="el-GR" sz="2400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το</a:t>
            </a:r>
            <a:endParaRPr lang="el-GR" altLang="el-GR" sz="2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buNone/>
            </a:pPr>
            <a:r>
              <a:rPr lang="el-GR" altLang="el-G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     χρησιμοποιεί</a:t>
            </a:r>
          </a:p>
          <a:p>
            <a:pPr eaLnBrk="1" hangingPunct="1">
              <a:buNone/>
            </a:pPr>
            <a:endParaRPr lang="el-GR" altLang="el-GR" sz="2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el-GR" altLang="el-G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altLang="el-G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l-GR" altLang="el-G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σημασιολογική σχέση ανάμεσα στα [β] και [α] είναι η </a:t>
            </a:r>
            <a:r>
              <a:rPr lang="el-GR" altLang="el-G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κοινή αναφορά, η ταυτότητα αναφοράς</a:t>
            </a:r>
            <a:r>
              <a:rPr lang="el-GR" altLang="el-G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eaLnBrk="1" hangingPunct="1">
              <a:buNone/>
            </a:pPr>
            <a:endParaRPr lang="el-GR" altLang="el-G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buNone/>
            </a:pPr>
            <a:r>
              <a:rPr lang="el-GR" altLang="el-G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Πρδ. </a:t>
            </a:r>
            <a:r>
              <a:rPr lang="el-GR" altLang="el-G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Ο Γιάννης </a:t>
            </a:r>
            <a:r>
              <a:rPr lang="el-GR" altLang="el-GR" sz="2400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τρέχει πολύ γρήγορα</a:t>
            </a:r>
            <a:r>
              <a:rPr lang="el-GR" altLang="el-G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αλλά [(ο Γιώργος δεν μπορεί </a:t>
            </a:r>
            <a:r>
              <a:rPr lang="el-GR" altLang="el-GR" sz="2400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να</a:t>
            </a:r>
          </a:p>
          <a:p>
            <a:pPr eaLnBrk="1" hangingPunct="1">
              <a:buNone/>
            </a:pPr>
            <a:r>
              <a:rPr lang="el-GR" altLang="el-G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    </a:t>
            </a:r>
            <a:r>
              <a:rPr lang="el-GR" altLang="el-GR" sz="2400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κάνει το ίδιο</a:t>
            </a:r>
            <a:r>
              <a:rPr lang="el-GR" altLang="el-G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γιατί (έσπασε το πόδι του)]</a:t>
            </a:r>
          </a:p>
          <a:p>
            <a:pPr eaLnBrk="1" hangingPunct="1">
              <a:buNone/>
            </a:pPr>
            <a:endParaRPr lang="el-GR" altLang="el-GR" sz="2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el-G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l-GR" altLang="el-G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σημασιολογική σχέση ανάμεσα στα [β] και [α] προκύπτει από το γεγονός ότι ανήκουν </a:t>
            </a:r>
            <a:r>
              <a:rPr lang="el-GR" altLang="el-GR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στην ίδια κατηγορία, στην ίδια τάξη πραγμάτων, διαδικασιών ή καταστάσεων</a:t>
            </a:r>
            <a:r>
              <a:rPr lang="el-GR" altLang="el-G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l-GR" altLang="el-G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Κάθε άκρο όμως του δεσμού αναφέρεται σε διαφορετικό μέλος της ίδιας ομάδας</a:t>
            </a:r>
            <a:r>
              <a:rPr lang="el-GR" altLang="el-G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eaLnBrk="1" hangingPunct="1">
              <a:buNone/>
            </a:pPr>
            <a:endParaRPr lang="el-GR" altLang="el-G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el-GR" altLang="el-GR" sz="2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 hasCustomPrompt="1"/>
          </p:nvPr>
        </p:nvSpPr>
        <p:spPr>
          <a:xfrm>
            <a:off x="0" y="0"/>
            <a:ext cx="9144000" cy="1408175"/>
          </a:xfrm>
          <a:noFill/>
          <a:ln>
            <a:noFill/>
          </a:ln>
          <a:effectLst/>
          <a:sp3d prstMaterial="plastic"/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l-GR" sz="4000" b="1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satMod val="1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Υποκατάσταση</a:t>
            </a:r>
            <a:endParaRPr kumimoji="0" lang="el-GR" sz="40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satMod val="150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4339" name="2 - Θέση περιεχομένου"/>
          <p:cNvSpPr>
            <a:spLocks noGrp="1"/>
          </p:cNvSpPr>
          <p:nvPr>
            <p:ph idx="1" hasCustomPrompt="1"/>
          </p:nvPr>
        </p:nvSpPr>
        <p:spPr>
          <a:xfrm>
            <a:off x="0" y="1412875"/>
            <a:ext cx="9144000" cy="5445125"/>
          </a:xfrm>
        </p:spPr>
        <p:txBody>
          <a:bodyPr vert="horz" wrap="square" lIns="54864" tIns="91440" rIns="91440" bIns="45720" anchor="t" anchorCtr="0"/>
          <a:lstStyle/>
          <a:p>
            <a:pPr eaLnBrk="1" hangingPunct="1"/>
            <a:r>
              <a:rPr lang="el-GR" altLang="el-G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Οι σημασιολογικές σχέσεις της </a:t>
            </a:r>
            <a:r>
              <a:rPr lang="el-GR" altLang="el-GR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ομοιοαναφορικότητας</a:t>
            </a:r>
            <a:r>
              <a:rPr lang="el-GR" altLang="el-G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και της </a:t>
            </a:r>
            <a:r>
              <a:rPr lang="el-GR" altLang="el-GR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ομοιοταξινόμησης</a:t>
            </a:r>
            <a:r>
              <a:rPr lang="el-GR" altLang="el-G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μπορούν </a:t>
            </a:r>
            <a:r>
              <a:rPr lang="el-GR" altLang="el-G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να πραγματωθούν </a:t>
            </a:r>
            <a:r>
              <a:rPr lang="el-GR" altLang="el-G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από </a:t>
            </a:r>
            <a:r>
              <a:rPr lang="el-GR" altLang="el-G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συγκεκριμένες ομάδες λεξικογραμματικών μέσων.</a:t>
            </a:r>
            <a:endParaRPr lang="en-US" altLang="el-GR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buNone/>
            </a:pPr>
            <a:endParaRPr lang="el-GR" altLang="el-G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el-GR" altLang="el-G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Έτσι για την </a:t>
            </a:r>
            <a:r>
              <a:rPr lang="el-GR" altLang="el-GR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ομοιοαναφορικότητα</a:t>
            </a:r>
            <a:r>
              <a:rPr lang="el-GR" altLang="el-G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συνήθως χρησιμοποιούνται όλες σχεδόν οι κατηγορίες των </a:t>
            </a:r>
            <a:r>
              <a:rPr lang="el-GR" altLang="el-G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αντωνυμιών</a:t>
            </a:r>
            <a:r>
              <a:rPr lang="el-GR" altLang="el-G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l-GR" altLang="el-G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επιρρήματα</a:t>
            </a:r>
            <a:r>
              <a:rPr lang="el-GR" altLang="el-G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όπως τα </a:t>
            </a:r>
            <a:r>
              <a:rPr lang="el-GR" altLang="el-GR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εκεί</a:t>
            </a:r>
            <a:r>
              <a:rPr lang="el-GR" altLang="el-G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l-GR" altLang="el-GR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τότε</a:t>
            </a:r>
            <a:r>
              <a:rPr lang="el-GR" altLang="el-G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l-GR" altLang="el-GR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έτσι</a:t>
            </a:r>
            <a:r>
              <a:rPr lang="el-GR" altLang="el-G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και </a:t>
            </a:r>
            <a:r>
              <a:rPr lang="el-GR" altLang="el-G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ειδικές εκφράσεις αντικατάστασης</a:t>
            </a:r>
            <a:r>
              <a:rPr lang="el-GR" altLang="el-G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(αντί-τυποι), όπως «ο πρώτος», «ο δεύτερος», «ο τελευταίος» κτλ.</a:t>
            </a:r>
            <a:endParaRPr lang="en-US" altLang="el-G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buNone/>
            </a:pPr>
            <a:endParaRPr lang="el-GR" altLang="el-G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el-GR" altLang="el-G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Για την </a:t>
            </a:r>
            <a:r>
              <a:rPr lang="el-GR" altLang="el-GR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ομοιοταξινόμηση</a:t>
            </a:r>
            <a:r>
              <a:rPr lang="el-GR" altLang="el-G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συνήθως χρησιμοποιούνται </a:t>
            </a:r>
            <a:r>
              <a:rPr lang="el-GR" altLang="el-G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ρήματα</a:t>
            </a:r>
            <a:r>
              <a:rPr lang="el-GR" altLang="el-G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όπως το «κάνω», </a:t>
            </a:r>
            <a:r>
              <a:rPr lang="el-GR" altLang="el-G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αντωνυμίες</a:t>
            </a:r>
            <a:r>
              <a:rPr lang="el-GR" altLang="el-G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με τις οποίες επιτυγχάνεται αντικατάσταση, όπως </a:t>
            </a:r>
            <a:r>
              <a:rPr lang="el-GR" altLang="el-GR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(ο) ίδιος</a:t>
            </a:r>
            <a:r>
              <a:rPr lang="el-GR" altLang="el-G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l-GR" altLang="el-GR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(ο) τέτοιος</a:t>
            </a:r>
            <a:r>
              <a:rPr lang="el-GR" altLang="el-G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και </a:t>
            </a:r>
            <a:r>
              <a:rPr lang="el-GR" altLang="el-G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επιρρήματα</a:t>
            </a:r>
            <a:r>
              <a:rPr lang="el-GR" altLang="el-G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όπως το </a:t>
            </a:r>
            <a:r>
              <a:rPr lang="el-GR" altLang="el-GR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έτσι</a:t>
            </a:r>
            <a:r>
              <a:rPr lang="el-GR" altLang="el-G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altLang="el-G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buNone/>
            </a:pPr>
            <a:endParaRPr lang="el-GR" altLang="el-G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el-GR" altLang="el-G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Τα λεξικογραμματικά μέσα, τόσο της ομοιοαναφορικότητας όσο και της ομοιοταξινόμησης, θεωρούμε ότι υπάγονται στο </a:t>
            </a:r>
            <a:r>
              <a:rPr lang="el-GR" altLang="el-G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μηχανισμό της </a:t>
            </a:r>
            <a:r>
              <a:rPr lang="el-GR" altLang="el-GR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υποκατάστασης</a:t>
            </a:r>
            <a:r>
              <a:rPr lang="el-GR" altLang="el-G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l-GR" altLang="el-GR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όπου το στοιχείο [β] αναπληρώνει / παίρνει τη θέση του στοιχείου [α]. </a:t>
            </a:r>
            <a:endParaRPr lang="el-GR" altLang="el-GR" sz="2000" b="1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 hasCustomPrompt="1"/>
          </p:nvPr>
        </p:nvSpPr>
        <p:spPr>
          <a:noFill/>
          <a:ln>
            <a:noFill/>
          </a:ln>
          <a:effectLst/>
          <a:sp3d prstMaterial="plastic"/>
        </p:spPr>
        <p:txBody>
          <a:bodyPr vert="horz" lIns="91440" rIns="45720" rtlCol="0" anchor="ctr">
            <a:normAutofit fontScale="90000"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br>
              <a:rPr kumimoji="0" lang="en-US" sz="3100" b="0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satMod val="1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</a:br>
            <a:r>
              <a:rPr kumimoji="0" lang="el-GR" sz="4400" b="1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satMod val="1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Έλλειψη</a:t>
            </a:r>
            <a:r>
              <a:rPr kumimoji="0" lang="el-GR" sz="4400" b="0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satMod val="1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br>
              <a:rPr kumimoji="0" lang="el-GR" sz="4400" b="1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satMod val="1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</a:br>
            <a:endParaRPr kumimoji="0" lang="el-GR" sz="44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satMod val="150000"/>
                </a:schemeClr>
              </a:solidFill>
              <a:effectLst/>
              <a:uLnTx/>
              <a:uFillTx/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  <p:sp>
        <p:nvSpPr>
          <p:cNvPr id="15363" name="2 - Θέση περιεχομένου"/>
          <p:cNvSpPr>
            <a:spLocks noGrp="1"/>
          </p:cNvSpPr>
          <p:nvPr>
            <p:ph idx="1" hasCustomPrompt="1"/>
          </p:nvPr>
        </p:nvSpPr>
        <p:spPr>
          <a:xfrm>
            <a:off x="0" y="1412875"/>
            <a:ext cx="9144000" cy="5445125"/>
          </a:xfrm>
        </p:spPr>
        <p:txBody>
          <a:bodyPr vert="horz" wrap="square" lIns="54864" tIns="91440" rIns="91440" bIns="45720" anchor="t" anchorCtr="0"/>
          <a:lstStyle/>
          <a:p>
            <a:endParaRPr lang="el-GR" altLang="el-G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l-GR" altLang="el-G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Η ομοιοαναφορικότητα και η ομοιοταξινόμηση </a:t>
            </a:r>
            <a:r>
              <a:rPr lang="el-GR" altLang="el-G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πραγματώνονται και μέσω του μηχανισμού της έ</a:t>
            </a:r>
            <a:r>
              <a:rPr lang="el-GR" altLang="el-GR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λλειψης</a:t>
            </a:r>
            <a:r>
              <a:rPr lang="en-US" altLang="el-GR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altLang="el-G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l-GR" altLang="el-G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l-GR" altLang="el-G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Η </a:t>
            </a:r>
            <a:r>
              <a:rPr lang="el-GR" altLang="el-G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έλλειψη</a:t>
            </a:r>
            <a:r>
              <a:rPr lang="el-GR" altLang="el-G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ορίζεται ως </a:t>
            </a:r>
            <a:r>
              <a:rPr lang="el-GR" altLang="el-GR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η μορφή υποκατάστασης όπου το στοιχείο [α] αναπληρώνεται από το κενό</a:t>
            </a:r>
            <a:r>
              <a:rPr lang="el-GR" altLang="el-G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altLang="el-G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endParaRPr lang="el-GR" altLang="el-G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l-GR" altLang="el-G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Η έλλειψη </a:t>
            </a:r>
            <a:r>
              <a:rPr lang="el-GR" altLang="el-G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εμφανίζεται </a:t>
            </a:r>
            <a:r>
              <a:rPr lang="el-GR" altLang="el-G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όταν κάτι που είναι δομικά απαραίτητο παραμένει άρρητο, αλλά είναι άμεσα συναγόμενο από όσα έχουν λεχθεί προηγουμένως</a:t>
            </a:r>
            <a:r>
              <a:rPr lang="el-GR" altLang="el-G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altLang="el-G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endParaRPr lang="el-GR" altLang="el-G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endParaRPr lang="el-GR" altLang="el-GR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 hasCustomPrompt="1"/>
          </p:nvPr>
        </p:nvSpPr>
        <p:spPr>
          <a:noFill/>
          <a:ln>
            <a:noFill/>
          </a:ln>
          <a:effectLst/>
          <a:sp3d prstMaterial="plastic"/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l-GR" sz="4000" b="1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satMod val="1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Έλλειψη</a:t>
            </a:r>
            <a:endParaRPr kumimoji="0" lang="el-GR" sz="40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satMod val="150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 hasCustomPrompt="1"/>
          </p:nvPr>
        </p:nvSpPr>
        <p:spPr>
          <a:xfrm>
            <a:off x="0" y="1557338"/>
            <a:ext cx="9144000" cy="5300663"/>
          </a:xfrm>
        </p:spPr>
        <p:txBody>
          <a:bodyPr vert="horz" wrap="square" lIns="54864" tIns="91440" rIns="91440" bIns="45720" numCol="1" rtlCol="0" anchor="t" anchorCtr="0" compatLnSpc="1"/>
          <a:lstStyle/>
          <a:p>
            <a:pPr>
              <a:buNone/>
            </a:pPr>
            <a:r>
              <a:rPr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πρδ.  Η Ιωάννα έφερε μερικά γαρίφαλα και η Κατερίνα μερικά</a:t>
            </a:r>
          </a:p>
          <a:p>
            <a:pPr>
              <a:buNone/>
            </a:pPr>
            <a:r>
              <a:rPr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τριαντάφυλλα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>
              <a:buNone/>
            </a:pPr>
            <a:endParaRPr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Στο παράδειγμα αυτό υπάρχει μια συγκεκριμένη δομική σχισμή:</a:t>
            </a:r>
            <a:endParaRPr lang="en-US" altLang="x-none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endParaRPr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Το κατηγόρημα της δεύτερης πρότασης είναι ελλειπτικό διότι απουσιάζει το ρήμα «έφερε», το οποίο όμως συνάγεται από την προηγούμενη πρόταση.</a:t>
            </a:r>
            <a:endParaRPr lang="en-US" altLang="x-none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endParaRPr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Τόσο το «έφερε» της πρώτης πρότασης όσο και το εννοούμενο «έφερε» της δεύτερης ανήκουν στην ίδια ομάδα (διαδικασιών), αποτελούν όμως διαφορετικά μέλη της ομάδας αυτής </a:t>
            </a:r>
            <a:r>
              <a:rPr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—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πραγματώνουν δηλαδή τη σχέση της ομοιοταξινόμησης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altLang="x-none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endParaRPr lang="en-US" altLang="x-none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 hasCustomPrompt="1"/>
          </p:nvPr>
        </p:nvSpPr>
        <p:spPr>
          <a:noFill/>
          <a:ln>
            <a:noFill/>
          </a:ln>
          <a:effectLst/>
          <a:sp3d prstMaterial="plastic"/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l-GR" sz="4000" b="1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satMod val="1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Έλλειψη</a:t>
            </a:r>
            <a:endParaRPr kumimoji="0" lang="el-GR" sz="40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satMod val="150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 hasCustomPrompt="1"/>
          </p:nvPr>
        </p:nvSpPr>
        <p:spPr>
          <a:xfrm>
            <a:off x="0" y="1412875"/>
            <a:ext cx="9144000" cy="5445125"/>
          </a:xfrm>
        </p:spPr>
        <p:txBody>
          <a:bodyPr vert="horz" wrap="square" lIns="54864" tIns="91440" rIns="91440" bIns="45720" numCol="1" anchor="t" anchorCtr="0" compatLnSpc="1"/>
          <a:lstStyle/>
          <a:p>
            <a:endParaRPr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r>
              <a:rPr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πρδ.       </a:t>
            </a:r>
            <a:r>
              <a:rPr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Α: Μπορώ να δανειστώ </a:t>
            </a:r>
            <a:r>
              <a:rPr sz="2400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το μολύβι σου</a:t>
            </a:r>
            <a:r>
              <a:rPr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>
              <a:buNone/>
            </a:pPr>
            <a:r>
              <a:rPr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Β: Ναι, αλλά τι έκανες </a:t>
            </a:r>
            <a:r>
              <a:rPr sz="2400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το δικό σου</a:t>
            </a:r>
            <a:r>
              <a:rPr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endParaRPr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Στο παράδειγμα αυτό παρατηρείται τόσο </a:t>
            </a:r>
            <a:r>
              <a:rPr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ο μηχανισμός της έλλειψης 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όσο και η σημασιολογική σχέση της </a:t>
            </a:r>
            <a:r>
              <a:rPr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ομοιοταξινόμησης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Ο συνοχικός δεσμός συνάπτεται μεταξύ της ονοματικής φράσης «το μολύβι σου» [α] και της ελλειπτικής ονοματικής φράσης «το δικό σου» (ενν. «μολύβι») [β].</a:t>
            </a:r>
            <a:endParaRPr lang="en-US" altLang="x-none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endParaRPr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Προφανώς έχουμε </a:t>
            </a:r>
            <a:r>
              <a:rPr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δύο διαφορετικά αντικείμενα αναφοράς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altLang="x-none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endParaRPr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Ανήκουν βέβαια </a:t>
            </a:r>
            <a:r>
              <a:rPr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στην ίδια τάξη πραγμάτων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αλλά αποτελούν </a:t>
            </a:r>
            <a:r>
              <a:rPr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δύο διαφορετικά μέλη της τάξης αυτής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altLang="x-none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endParaRPr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Κατά συνέπεια</a:t>
            </a:r>
            <a:r>
              <a:rPr lang="en-US" altLang="x-none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η μεταξύ τους σχέση είναι αυτή </a:t>
            </a:r>
            <a:r>
              <a:rPr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της ομοιοταξινόμησης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buNone/>
            </a:pPr>
            <a:endParaRPr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Λειτουργική μονάδα">
  <a:themeElements>
    <a:clrScheme name="Τήξη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Λειτουργική μονάδα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Λειτουργική μονάδα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2574</Words>
  <Application>Microsoft Office PowerPoint</Application>
  <PresentationFormat>Προβολή στην οθόνη (4:3)</PresentationFormat>
  <Paragraphs>314</Paragraphs>
  <Slides>31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7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31</vt:i4>
      </vt:variant>
    </vt:vector>
  </HeadingPairs>
  <TitlesOfParts>
    <vt:vector size="39" baseType="lpstr">
      <vt:lpstr>Arial</vt:lpstr>
      <vt:lpstr>Calibri</vt:lpstr>
      <vt:lpstr>Corbel</vt:lpstr>
      <vt:lpstr>Times New Roman</vt:lpstr>
      <vt:lpstr>Wingdings</vt:lpstr>
      <vt:lpstr>Wingdings 2</vt:lpstr>
      <vt:lpstr>Wingdings 3</vt:lpstr>
      <vt:lpstr>Λειτουργική μονάδα</vt:lpstr>
      <vt:lpstr>Κειμενογλωσσολογία 8ο μάθημα  </vt:lpstr>
      <vt:lpstr>Κριτήρια κειμενικότητας (Beaugrande και Dressler 1981)</vt:lpstr>
      <vt:lpstr>ΣΥΝΟΧΗ</vt:lpstr>
      <vt:lpstr>Συνοχικοί μηχανισμοί</vt:lpstr>
      <vt:lpstr>Ομοιοαναφορικότητα και Ομοιοταξινόμηση </vt:lpstr>
      <vt:lpstr>Υποκατάσταση</vt:lpstr>
      <vt:lpstr> Έλλειψη  </vt:lpstr>
      <vt:lpstr>Έλλειψη</vt:lpstr>
      <vt:lpstr>Έλλειψη</vt:lpstr>
      <vt:lpstr>Συνοχικοί μηχανισμοί  ομοιοαναφορικότητα και ομοιοταξινόμησης</vt:lpstr>
      <vt:lpstr>Υποκατάσταση και Έλλειψη  ως έμμεσοι μηχανισμοί κωδικοποίησης</vt:lpstr>
      <vt:lpstr>Ενδοφορικότητα</vt:lpstr>
      <vt:lpstr>Ενδοφορικότητα</vt:lpstr>
      <vt:lpstr>Ενδοφορικότητα</vt:lpstr>
      <vt:lpstr>Εξωφορικότητα</vt:lpstr>
      <vt:lpstr>Εξωφορικότητα</vt:lpstr>
      <vt:lpstr>Παρουσίαση του PowerPoint</vt:lpstr>
      <vt:lpstr>Διαγραμματικά:   Οι έμμεσοι μηχανισμοί κωδικοποίησης </vt:lpstr>
      <vt:lpstr>Ομοιοεκτατικότητα (co-extension)</vt:lpstr>
      <vt:lpstr>Σημασιολογικές σχέσεις  εντός σημασιολογικού πεδίου</vt:lpstr>
      <vt:lpstr>Eπανάληψη</vt:lpstr>
      <vt:lpstr>Σημασιολογικές σχέσεις και ομοιοεκτατικότητα</vt:lpstr>
      <vt:lpstr>Ομοιοαναφορικότητα, ομοιοταξινόμηση στην ομοιοεκτατικότητα</vt:lpstr>
      <vt:lpstr>Συνοχικές αλυσίδες</vt:lpstr>
      <vt:lpstr> Σύζευξη: Συνοχικές σχέσεις μεταξύ μηνυμάτων </vt:lpstr>
      <vt:lpstr>Δείκτες σύζευξης</vt:lpstr>
      <vt:lpstr>   Σημασιολογικές σχέσεις που εκφράζουν  οι δείκτες σύζευξης </vt:lpstr>
      <vt:lpstr>Συνοπτικό διάγραμμα συνοχικών μηχανισμών</vt:lpstr>
      <vt:lpstr> Τα όρια της συμβολής των συνοχικών μηχανισμών στην κειμενικότητα </vt:lpstr>
      <vt:lpstr>Τα όρια της συμβολής των συνοχικών μηχανισμών στην κειμενικότητα</vt:lpstr>
      <vt:lpstr>Σας ευχαριστώ για την προσοχή σας!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Argiris Archakis</dc:creator>
  <cp:lastModifiedBy>Αρχάκης Αργύρης</cp:lastModifiedBy>
  <cp:revision>7</cp:revision>
  <dcterms:created xsi:type="dcterms:W3CDTF">2015-09-10T19:01:00Z</dcterms:created>
  <dcterms:modified xsi:type="dcterms:W3CDTF">2024-11-18T10:20:50Z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6774FC758E4140E3878338571ECD9A67_13</vt:lpwstr>
  </property>
  <property fmtid="{D5CDD505-2E9C-101B-9397-08002B2CF9AE}" pid="3" name="KSOProductBuildVer">
    <vt:lpwstr>1033-12.2.0.18911</vt:lpwstr>
  </property>
</Properties>
</file>