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323" r:id="rId3"/>
    <p:sldId id="314" r:id="rId4"/>
    <p:sldId id="302" r:id="rId5"/>
    <p:sldId id="300" r:id="rId6"/>
    <p:sldId id="324" r:id="rId7"/>
    <p:sldId id="349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285" r:id="rId20"/>
    <p:sldId id="286" r:id="rId21"/>
    <p:sldId id="294" r:id="rId22"/>
    <p:sldId id="287" r:id="rId23"/>
    <p:sldId id="288" r:id="rId24"/>
    <p:sldId id="289" r:id="rId25"/>
    <p:sldId id="290" r:id="rId26"/>
    <p:sldId id="291" r:id="rId27"/>
    <p:sldId id="292" r:id="rId28"/>
    <p:sldId id="270" r:id="rId29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/>
    <p:restoredTop sz="94248"/>
  </p:normalViewPr>
  <p:slideViewPr>
    <p:cSldViewPr showGuides="1">
      <p:cViewPr varScale="1">
        <p:scale>
          <a:sx n="59" d="100"/>
          <a:sy n="59" d="100"/>
        </p:scale>
        <p:origin x="15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950966-633A-4CE0-89C8-AA9F3BEBC412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10/11/2024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Kλικ για επεξεργασία των στυλ του υποδείγματος</a:t>
            </a:r>
          </a:p>
          <a:p>
            <a:pPr lvl="1"/>
            <a:r>
              <a:rPr dirty="0"/>
              <a:t>Δεύτερου επιπέδου</a:t>
            </a:r>
          </a:p>
          <a:p>
            <a:pPr lvl="2"/>
            <a:r>
              <a:rPr dirty="0"/>
              <a:t>Τρίτου επιπέδου</a:t>
            </a:r>
          </a:p>
          <a:p>
            <a:pPr lvl="3"/>
            <a:r>
              <a:rPr dirty="0"/>
              <a:t>Τέταρτου επιπέδου</a:t>
            </a:r>
          </a:p>
          <a:p>
            <a:pPr lvl="4"/>
            <a:r>
              <a:rPr dirty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/>
              <a:t>‹#›</a:t>
            </a:fld>
            <a:endParaRPr lang="el-GR" alt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3 - Θέση αριθμού διαφάνειας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el-GR" altLang="el-GR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D29909-DF66-437B-A5C1-3DF234C36404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B8AE548-6073-4D96-9E03-F29258D1DD6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4648BEB-436C-4CAA-86F2-80D04BCA670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4E67C9-5200-4BBA-9AFD-FF6D519E255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2B0248A-3234-49A3-90F1-DF1611728B01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3B5D589-53A8-452B-922C-40C6F90F8EB4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lstStyle/>
          <a:p>
            <a:pPr lvl="0"/>
            <a:r>
              <a:rPr lang="el-GR" altLang="el-GR" dirty="0"/>
              <a:t>Kλικ για επεξεργασία των στυλ του υποδείγματος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10/11/2024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Συνοχή</a:t>
            </a:r>
            <a:b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33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3"/>
          </a:xfrm>
        </p:spPr>
        <p:txBody>
          <a:bodyPr vert="horz" wrap="square" lIns="54864" tIns="91440" rIns="91440" bIns="45720" numCol="1" anchor="t" anchorCtr="0" compatLnSpc="1"/>
          <a:lstStyle/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[Ο Γιάννης αγόρασε </a:t>
            </a: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κινητό τηλέφωνο]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[δεν ξέρει να </a:t>
            </a: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χρησιμοποιεί].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[Ο Γιάννης </a:t>
            </a: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τρέχει πολύ γρήγορα]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[(ο Γιώργος δεν μπορεί να </a:t>
            </a: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 το ίδιο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(έσπασε το πόδι του)].</a:t>
            </a: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1 η ερμηνεία του αντωνυμικού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εξαρτάται από την ερμηνεία της ονοματικής φράσης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κινητό τηλέφωνο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στο 2 η ερμηνεία της ρηματικής φράσης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 το ίδιο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εξαρτάται από την ερμηνεία της επίσης ρηματικής φράσης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τρέχει πολύ γρήγορα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 στο 1 όσο και στο 2 η ερμηνεία της πρότασης που ακολουθεί το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εξαρτάται από την ερμηνεία της πρότασης που προηγείται του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Η επόμενη πρόταση αντιτίθεται στην προηγούμενη.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ίδιο τρόπο, στο 2 η ερμηνεία της πρότασης που ακολουθεί το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εξαρτάται από την προηγούμενη, διότι εξηγεί ό,τι περιγράφεται σε αυτήν.</a:t>
            </a:r>
          </a:p>
          <a:p>
            <a:pPr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Πληροφορητικότητα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informativity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8964613" cy="53006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ότι, για να είναι αποδεκτό, ένα κείμενο πρέπει να περιέχει για τους συγκεκριμένους αποδέκτες του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νέες πληροφορίες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ισορροπημένη διαδοχή γνωστών και </a:t>
            </a:r>
            <a:r>
              <a:rPr lang="el-GR" altLang="el-G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νέων πληροφοριών</a:t>
            </a:r>
            <a:endParaRPr lang="en-US" altLang="el-G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σε ένα κείμενο υπάρχουν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πολλές καινούριες και μη αναμενόμενες πληροφορίες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διαδικασία κατανόησής του καθίσταται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δύσκολη,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 ως ένα σημείο ενδιαφέρουσα.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ένας αναγνώστης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γνωρίζει όλα όσα αναφέρονται σε ένα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τότε αυτό καταντά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βαρετό, κουραστικό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ίσως εν τέλει να απορριφθεί ως τέτοιο. 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όμως συμβαίνει και όταν ο αποδέκτης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αναγνωρίζει τίποτα γνωστό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αυτά που προσλαμβάνει.</a:t>
            </a: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9644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Συνεκτικότητα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coherence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557338"/>
            <a:ext cx="8507413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κειμενική σύνδεση που επιτυγχάνεται βάσει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εξωκειμενικής γνώσης του αποδέκτη.</a:t>
            </a:r>
          </a:p>
          <a:p>
            <a:pPr eaLnBrk="1" hangingPunct="1"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Τα δίχτυα ξετινάχτηκαν από το κεραυνοβόλο σουτ. Ο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διαιτητής σφύριξε και υπέδειξε οφσάιντ. Ένας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αναστεναγμός ανακούφισης ξέφυγε από τα χείλη του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τερματοφύλακα.</a:t>
            </a: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δεν παρατηρούνται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συνοχικές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συνδέσεις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κείμενο είναι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απολύτως κατανοητό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καθόλου προβληματικό.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Συνεκτικότητα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συνδέσεις μεταξύ των προτάσεων επιτυγχάνονται βάσει της </a:t>
            </a:r>
            <a:r>
              <a:rPr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αναμενόμενης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εξωκειμενικής γνώσης του αποδέκτη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τους κανόνες και τον τρόπο διεξαγωγής ενός ποδοσφαιρικού αγώνα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κείμενο δηλαδή δομείται με συνέπεια γύρω από μια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νοητική  εικόνα του κόσμου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αναφέρεται στο ποδόσφαιρο.</a:t>
            </a:r>
          </a:p>
          <a:p>
            <a:pPr eaLnBrk="1" hangingPunct="1">
              <a:lnSpc>
                <a:spcPct val="80000"/>
              </a:lnSpc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ίδιο τρόπο, η γνώση του αποδέκτη, και ειδικότερα η επίγνωση ότι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αρρώστια κάποιου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μπορεί να είναι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αιτία της απουσίας του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σχολείο, είναι αυτή που εξασφαλίζει την ερμηνεία του κειμένου και στο ακόλουθο παράδειγμα: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Δεν ήρθε στο σχολείο σήμερα. Ήταν άρρωστος.</a:t>
            </a:r>
          </a:p>
          <a:p>
            <a:pPr eaLnBrk="1" hangingPunct="1">
              <a:lnSpc>
                <a:spcPct val="80000"/>
              </a:lnSpc>
              <a:buNone/>
            </a:pPr>
            <a:endParaRPr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Προθετικότητα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intentionality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 ο πομπός ενός κειμένου (συγγραφέας ή ομιλητής) πρέπει να έχει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συνειδητή πρόθεση επίτευξης συγκεκριμένων στόχων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την παραγωγή του κειμένου, όπως λ.χ.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πληροφόρηση ή η υποστήριξη μιας θέσης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δεν υπάρχει προθετικότητα, τότε η παραχθείσα ακολουθία λέξεων ή προτάσεων δεν μπορεί να διαχωριστεί, λ.χ., από την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άσκηση καλλιγραφίας ή ορθογραφίας ενός μαθητή </a:t>
            </a:r>
            <a:r>
              <a:rPr lang="el-GR" alt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[πρβ. όμως επιβράβευση από καθηγητή]</a:t>
            </a:r>
            <a:endParaRPr lang="en-US" alt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Επιπλέον,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φαινομενικά μη-κείμενο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λόγω απουσίας συνοχής ή/και συνεκτικότητας) μπορεί εν τέλει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θεωρηθεί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 του αποδοθούν συγκεκριμένες επικοινωνιακές προθέσεις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δημιουργία ιδιαίτερων ακουστικών αποτελεσμάτων ή/και σάτιρα των παραδοσιακών ποιητικών συμβάσεων:</a:t>
            </a:r>
            <a:endParaRPr lang="el-GR" alt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Προθετικότητα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3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fr-F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Ota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fr-F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ota ota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ota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ota ota boo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 Oo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 Oo ota ota ota  (Jan Hanlo)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Κάτω απ’ τις κουβαροσουκιές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κάθεται η λωτομάτα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κόβει ντομάτα για σαλάτα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καδάμπες και γαντζιές.</a:t>
            </a:r>
          </a:p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Πώς τραγουδεί τζιντζιριστά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κι οι μπαμπουκαλαμιώνες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τους αμπανοζιοδεντρώνες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γνέφουνται στα λιμνιά...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Γ. Σεφέρης,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Ινδικό παραμύθι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8712968" cy="1412776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Διακειμενικότητα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intertextuality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 η παραγωγή και η κατανόηση ενός κειμένου εξαρτάται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γνώση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έχουν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άλλα ομοειδή κείμενα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τόσο ο πομπός όσο και ο δέκτης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Έτσι, λ.χ., ένα μάθημα ιστορίας είναι κείμενο επειδή συνδέεται και σε κάποιο βαθμό αντανακλά τόσο στη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μορφή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αιτιότητα)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όσο και στο περιεχόμενο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παρελθοντικά γεγονότα)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άλλα μαθήματα ιστορίας. 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διακειμενικότητα δηλαδή συνδέεται με την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τυπολογία των κειμενικών ειδών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Κάθε κείμενο εντάσσεται μαζί με άλλα σε μια ευρύτερη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κειμενική κατηγορία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[πρβ. αφήγηση, περιγραφή,  επιχειρηματολογία]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Μεταξύ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ομοειδών κειμένων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παρατηρείται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συσχετισμός μορφής ή/και περιεχομένου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Περιστασιακότητα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situationality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επισημαίνει ότι, για να είναι αποδεκτό, ένα κείμενο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πρέπει να είναι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προσαρμοσμένο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</a:t>
            </a:r>
            <a:r>
              <a:rPr lang="el-GR" altLang="el-GR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εξωκειμενική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περίσταση επικοινωνίας και ότι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ερμηνεύεται σε συνάρτηση με την περίσταση αυτή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(πρβ. προφορικότητα  </a:t>
            </a:r>
            <a:r>
              <a:rPr lang="en-US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γραπτότητα)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Μια πινακίδα που γράφει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ΑΡΓΑ </a:t>
            </a:r>
            <a:r>
              <a:rPr lang="el-GR" altLang="el-G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ΠΑΙΔΙΑ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el-GR" altLang="el-G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συνήθως τοποθετημένη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μέρος στο οποίο συχνάζουν παιδιά και από </a:t>
            </a:r>
            <a:r>
              <a:rPr lang="el-GR" altLang="el-GR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όπου περνούν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οχήματα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λειτουργεί για μια συγκεκριμένη ομάδα αποδεκτών (οδηγών και μοτοσικλετιστών)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υπόδειξη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μειώσουν την ταχύτητά τους. 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λειτουργία αυτή δεν θα μπορούσε να πραγματωθεί αν η ίδια πινακίδα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ήταν τοποθετημένη στο μέσον της ερήμου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όπου ούτε παιδιά παίζουν ούτε οχήματα περνούν.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Αποδεκτότητα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acceptability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αποδέκτες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ενός κειμένου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αναγνωρίζουν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αυτό έναν ή περισσότερους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συνεπιδρώντες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παράγοντες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όσους αναφέραμε παραπάνω, ώστε να δικαιολογήσουν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και γιατί τα γλωσσικά στοιχεία που προσλαμβάνουν έχουν ενότητα και νόημα 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(σε συνάρτηση με το κοινωνικό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νοητικό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μορφωτικό επίπεδο των αποδεκτών)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βέβαια δυνατόν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ορισμένοι παραλήπτες, σε αντίθεση με κάποιους άλλους,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μην μπορούν να αναγνωρίσουν καμία συνάφεια σε ένα κείμενο, το οποίο τότε καθίσταται γι’ αυτούς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 αποδεκτό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(βλ. ποιήματα 5 &amp; 6).</a:t>
            </a:r>
          </a:p>
          <a:p>
            <a:pPr eaLnBrk="1" hangingPunct="1">
              <a:lnSpc>
                <a:spcPct val="80000"/>
              </a:lnSpc>
              <a:buNone/>
            </a:pP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μηχανισμοί: Γενικές παρατηρήσεις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μηχανισμοί</a:t>
            </a:r>
            <a:r>
              <a:rPr lang="en-US" altLang="x-non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αποτελούν τους πιο πολυσυζητημένους παράγοντες κειμενικής σύστασης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Εισηγητές τους οι 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Halliday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Hasan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κλασικό έργο </a:t>
            </a:r>
            <a:r>
              <a:rPr lang="en-US" altLang="x-none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Cohesion in English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(1976).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μηχανισμοί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τίθενται σε λειτουργία με τη χρησιμοποίηση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απτών, περιγράψιμων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δεικτών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συνδέουν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επιφανειακά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συστατικά του κειμένου (λέξεις, φράσεις, προτάσεις).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δείκτες αυτοί ονομάζονται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δεσμοί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cohesive ties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όρος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δεσμός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συνεπάγεται σχέση ανάμεσα σε δύο μέρη. Μια σχηματική απεικόνισή του είναι η εξής: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[α] ↔ [β]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84352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λειτουργική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</a:t>
            </a: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>
            <a:noAutofit/>
          </a:bodyPr>
          <a:lstStyle/>
          <a:p>
            <a:pPr algn="ctr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βασικοί τρόποι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προσέγγισης της γλώσσας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πρώτος: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την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 ως αφηρημένη δομή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επιχειρεί τον προσδιορισμό του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γραμματικά ορθού σχηματισμού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πρότασης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επιδιώκει την περιγραφή και ερμηνεία των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αμιγώς γλωσσικών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φαινομένων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λαμβάνει συστηματικά υπόψη τα συμφραζόμενα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Ο δεύτερος: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κάθε απόσπασμα λόγου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ενδιαφέρεται για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 κειμενικό απόσπασμα που αποκτά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 και νόημα συναρτώμενο με τα συμφραζόμενα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ό,τι δηλαδή το περιβάλλει (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είναι ένα άλλο απόσπασμα λόγου, είτε η εξωγλωσσική περίσταση και οι συμμετέχοντες σε αυτήν, είτε ακόμα η κοινή γνώση των συνομιλητών για τον κόσμο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 : Γενικές παρατηρήσεις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συλλάβουμε το κείμενο ως ένα εκτεινόμενο πεδίο στο οποίο διάφορα μηνύματα μπορούν να διαδέχονται το ένα το άλλο, τότε τα στοιχεία που λειτουργούν ως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δύο άκρα του δεσμού, τα [α] και [β], 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χωρικά απομακρυσμένα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όμως μία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σχέση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ανάμεσα στα δύο αυτά στοιχεία η οποία αναπαριστάνεται με το βέλος με τις δύο αιχμές.</a:t>
            </a:r>
            <a:endParaRPr lang="en-US" altLang="x-none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φύση της σχέσης αυτής είναι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σημασιολογική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[α] και [β] μπορεί να είναι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altLang="x-none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x-none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μέρη διαφορετικών μηνυμάτων ή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ιι)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ολόκληρα μηνύματα.</a:t>
            </a:r>
            <a:endParaRPr lang="en-US" altLang="x-none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μηχανισμοί: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Πορεία της παρουσίασής μας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αναφερθούμε: </a:t>
            </a:r>
            <a:endParaRPr lang="en-US" altLang="x-none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3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συνοχικές σχέσεις μεταξύ μεμονωμένων κειμενικών στοιχείων </a:t>
            </a:r>
            <a:r>
              <a:rPr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εσωτερικό μηνυμάτων 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οποίες βασίζονται στις σημασιολογικές σχέσεις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ομοιοεκτατικότητας</a:t>
            </a:r>
            <a:endParaRPr lang="en-US" altLang="x-none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3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σε συνοχικές σχέσεις </a:t>
            </a:r>
            <a:r>
              <a:rPr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μηνυμάτων 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οποίες βασίζονται σε σημασιολογικές σχέσεις όπως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προσθετική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αντιθετική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αιτιακή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συμπερασματική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χρονική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referentiality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θυμηθούμε το παράδειγμα:</a:t>
            </a: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αγόρασε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κινητό τηλέφωνο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δεν ξέρει να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χρησιμοποιεί</a:t>
            </a: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Προσέχουμε τη σχέση ανάμεσα στον αδύνατο τύπο της προσωπικής αντωνυμίας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στη λεξική φράση «κινητό τηλέφωνο».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αντωνυμικό είναι το στοιχείο [β], ενώ η ονοματική φράση το στοιχείο [α].</a:t>
            </a:r>
          </a:p>
          <a:p>
            <a:pPr eaLnBrk="1" hangingPunct="1"/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σημασιολογική σχέση ανάμεσα στα [β] και [α] του παραδείγματος είναι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κοινή αναφορά, η ταυτότητα αναφοράς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αντωνυμικό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δεν αναφέρεται σε κανένα άλλο τηλέφωνο παρά στο «κινητό τηλέφωνο» που έχει προηγουμένως αναφερθεί.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δε εξωκειμενικά αντικείμενα αναφοράς και των δύο αυτών εκφράσεων καταλήγουν στην ίδια οντότητα του κόσμου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9644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classification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07315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θυμηθούμε το παράδειγμα: 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[Ο Γιάννης </a:t>
            </a:r>
            <a:r>
              <a:rPr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τρέχει πολύ γρήγορα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αλλά [(ο Γιώργος δεν μπορεί να </a:t>
            </a:r>
            <a:r>
              <a:rPr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 το ίδιο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γιατί (έσπασε το πόδι του)]</a:t>
            </a:r>
          </a:p>
          <a:p>
            <a:pPr eaLnBrk="1" hangingPunct="1">
              <a:lnSpc>
                <a:spcPct val="80000"/>
              </a:lnSpc>
            </a:pP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Προσέχουμε τη σχέση ανάμεσα στις ρηματικές φράσεις «κάνει το ίδιο» [β] και «τρέχει πολύ γρήγορα» [α].</a:t>
            </a:r>
          </a:p>
          <a:p>
            <a:pPr eaLnBrk="1" hangingPunct="1"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περίπτωση αυτή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πρόκειται για ταυτότητα αναφοράς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καθώς το τρέξιμο του Γιάννη είναι ένα διαφορετικό εξωκειμενικό γεγονός από το τρέξιμο του Γιώργου </a:t>
            </a:r>
            <a:r>
              <a:rPr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καλύτερα από το τρέξιμο που θα έκανε ο Γιώργος αν δεν είχε σπάσει το πόδι του.</a:t>
            </a:r>
          </a:p>
          <a:p>
            <a:pPr eaLnBrk="1" hangingPunct="1">
              <a:lnSpc>
                <a:spcPct val="8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αυτού του είδους τις σημασιολογικές σχέσεις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τα δύο άκρα του δεσμού ανήκουν </a:t>
            </a:r>
            <a:r>
              <a:rPr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ίδια κατηγορία, στην ίδια τάξη πραγμάτων, διαδικασιών ή καταστάσεων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άκρο όμως του δεσμού αναφέρεται σε διαφορετικό μέλος της ίδιας ομάδας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και η διαδικασία με την οποία σχετίζεται τόσο ο Γιάννης όσο και ο Γιώργος είναι η ίδια (το τρέξιμο),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διαφορετικό γεγονός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αποτελεί το τρέξιμο του Γιάννη και διαφορετικό το τρέξιμο που θα έκανε ο Γιώργος.</a:t>
            </a:r>
          </a:p>
          <a:p>
            <a:pPr eaLnBrk="1" hangingPunct="1">
              <a:lnSpc>
                <a:spcPct val="80000"/>
              </a:lnSpc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Ειδικές περιπτώσεις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77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12875"/>
            <a:ext cx="8785225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Σχετικά με τους συνοχικούς δεσμούς της ομοιοαναφορικότητας και της ομοιοταξινόμησης, αξίζει να επισημανθεί ότι είναι δυνατόν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πιθανολογηθεί μεν το είδος της σημασιολογικής σχέσης ανάμεσα στα δύο άκρα ενός δεσμού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(δηλαδή ποια στοιχεία συσχετίζονται και με ποιον τρόπο),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όμως να είναι δυνατή πάντα η ακριβής ερμηνεία τους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Ειδικές περιπτώσεις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31775" y="1918970"/>
            <a:ext cx="8763000" cy="4733290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[Κάποιοι] [[</a:t>
            </a:r>
            <a:r>
              <a:rPr lang="el-GR" altLang="el-G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]] ζήτησαν ψωμί και [[</a:t>
            </a:r>
            <a:r>
              <a:rPr lang="el-GR" altLang="el-G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αυτός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]] [τους] έδωσε λίγο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συνοχικός δεσμός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ανάμεσα στις εκφράσεις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κάποιοι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όμως να είναι δυνατόν να καθοριστούν οι εξωκειμενικές </a:t>
            </a:r>
            <a: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οντότητες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αναφοράς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οριστικοί προσδιοριστές, εξαρτώμενοι ερμηνευτικά από τους αόριστους, λειτουργούν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συσχετιστικά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9644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Ειδικές περιπτώσεις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81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2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Α: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διαρκώς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πράγμα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Β: Ναι, αλλά μην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κάνεις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κι εσύ</a:t>
            </a: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συνοχικός δεσμός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ανάμεσα στις εκφράσεις «κάνει το ίδιο πράγμα»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«το κάνεις»,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να είναι δυνατόν να εξακριβωθεί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δραστηριότητα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οποία αναφέρονται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βέβαια τέτοιων κειμένων με πολλούς ανερμήνευτους δεσμούς είναι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ασθενική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εκτός αν προϋποτίθενται εξωκειμενικά συμφραζόμενα και εξω-φορικοί δεσμοί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Υποκατάσταση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σημασιολογικές σχέσεις της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μπορούν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πραγματωθούν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συγκεκριμένες ομάδες λεξικογραμματικών μέσων.</a:t>
            </a:r>
            <a:endParaRPr lang="en-US" alt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 για την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συνήθως χρησιμοποιούνται όλες σχεδόν οι κατηγορίες των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αντωνυμιών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τα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εκεί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τότε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ειδικές εκφράσεις αντικατάστασης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(αντί-τυποι), όπως «ο πρώτος», «ο δεύτερος», «ο τελευταίος» κτλ.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συνήθως χρησιμοποιούνται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το «κάνω»,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αντωνυμίες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τις οποίες επιτυγχάνεται αντικατάσταση, όπως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(ο) ίδιος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(ο) τέτοιος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το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λεξικογραμματικά μέσα, τόσο της ομοιοαναφορικότητας όσο και της ομοιοταξινόμησης, θεωρούμε ότι υπάγονται στο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μηχανισμό της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υποκατάστασης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όπου το στοιχείο [β] αναπληρώνει / παίρνει τη θέση του στοιχείου [α]. </a:t>
            </a:r>
            <a:endParaRPr lang="el-GR" altLang="el-GR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55576" y="1268760"/>
            <a:ext cx="8013192" cy="772680"/>
          </a:xfrm>
          <a:noFill/>
          <a:ln>
            <a:noFill/>
          </a:ln>
          <a:effectLst/>
          <a:sp3d prstMaterial="plastic"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Σας ευχαριστώ για την προσοχή σας!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55448"/>
            <a:ext cx="8784976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λειτουργική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οριοθέτηση της έννοιας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alliday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asan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1985: 10)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7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Μπορούμε να προσδιορίσουμε  την έννοια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λέγοντας ότι πρόκειται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συγκεκριμένη γλωσσική χρήση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ενότητα λόγου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λειτουργικό χαρακτήρα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ΔΗΛΑΔΗ: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πραγματωμένη γλώσσα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μέσα σε ένα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συγκεκριμένο πλαίσιο συμφραζομένων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επιτελεί μια συγκεκριμένη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«δουλειά»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εκφέρεται με ένα συγκεκριμένο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ενότητα λόγου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(προφορικού ή γραπτού)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παίζει κάποιο </a:t>
            </a:r>
            <a:r>
              <a:rPr lang="el-GR" altLang="el-G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ρόλο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ένα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πλαίσιο συμφραζομένων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επιχειρεί να πληροφορήσει κάποιον, να ρωτήσει κάτι, να πείσει για κάτι)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την θεωρούμε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/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331470" y="155575"/>
            <a:ext cx="8627110" cy="1252220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Αναλυτικά Προγράμματα Σπουδών για το γλωσσικό μάθημα: Ιστορική προσέγγιση</a:t>
            </a:r>
          </a:p>
        </p:txBody>
      </p:sp>
      <p:sp>
        <p:nvSpPr>
          <p:cNvPr id="1229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λέξη και τη μορφολογία της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πρόταση και τη σύνταξή της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κείμενο και τη σύστασή του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ιδεολογική συγκρότηση του κειμένου και τη σύλληψή του ως μέσο κατασκευής ταυτοτήτων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2003: Νέο Αναλυτικό Πρόγραμμα Σπουδών</a:t>
            </a:r>
          </a:p>
          <a:p>
            <a:pPr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2006: Νέα εγχειρίδια γλωσσικής διδασκαλίας</a:t>
            </a: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Υιοθετείται </a:t>
            </a:r>
            <a:r>
              <a:rPr lang="el-GR" alt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κειμενοκεντρική-επικοινωνιακή διδακτική προσέγγιση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μάθημα της γλώσσας εστιάζεται στην αναγνώριση του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είδους του κειμένου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στο εντοπισμό του </a:t>
            </a:r>
            <a:r>
              <a:rPr lang="el-GR" altLang="el-GR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λειτουργικού του ρόλου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(δηλ. γιατί έχει αυτή 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μορφή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αυτό το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περιεχόμενο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ποιος είναι 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του;).</a:t>
            </a: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διδάσκονται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κυρίως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λογοτεχνικά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είδη, αλλά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ποικίλα κειμενικά είδη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(δημοσιογραφικό άρθρο, πρόσκληση, βιογραφία, επιχειρηματολογία).</a:t>
            </a:r>
          </a:p>
          <a:p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στόχος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οι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μαθητές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-επεξεργαζόμενοι τα κείμενα- να γίνουν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ικανοί χειριστές της γλώσσας σε διάφορες περιστάσεις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Έμφαση δίνεται στη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 των γραμματικών φαινομένων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στην αναγνώριση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γραμματικών τύπων και χρήση ορολογίας (</a:t>
            </a:r>
            <a:r>
              <a:rPr lang="el-GR" alt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χρόνοι στις αφηγήσεις, επίθετα στα περιγραφικά κείμενα, εγκλίσεις στις οδηγίες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4"/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Ιορδανίδου (2006)</a:t>
            </a:r>
            <a:endParaRPr lang="el-GR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4136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Beaugrande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Dressler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1981)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  <a:buNone/>
            </a:pP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πληροφορητικότητα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περιστασιακότητα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αποδεκτότητα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κριτήρια αυτά θεωρούμε ότι συμβάλλουν στη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συνειδητοποίηση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κειμένου, νοούμενου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ΟΧΙ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απλής συμπαράθεσης προτάσεων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ενότητας λόγου με λειτουργικό χαρακτήρα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None/>
            </a:pPr>
            <a:endParaRPr sz="19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90" y="2349500"/>
            <a:ext cx="8423910" cy="4051300"/>
          </a:xfrm>
        </p:spPr>
        <p:txBody>
          <a:bodyPr/>
          <a:lstStyle/>
          <a:p>
            <a:pPr marL="118745" indent="0">
              <a:buNone/>
            </a:pP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Ο Γιάννης θέλει να πάει στο κορίτσι του. Ο κ. Παπαδόπουλος μένει σ’ ένα κοντινό χωριό. Η ηλεκτρική σκούπα δεν λειτουργεί. Ο κουρέας λίγο παρακάτω δεν ήταν ανοιχτός. Το τελευταίο κρεμμύδι έχει πουληθεί. Θα ξυριστεί με τη μηχανή.</a:t>
            </a: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84976" cy="1484784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Halliday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Hasan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1976) 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«Δεν είναι εύκολο σε κανονικές συνθήκες να βρούμε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μη-κείμενα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κειμενικότητα είναι θέμα βαθμού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είναι πολύ δύσκολο να εντοπίσουμε κάποιο απόσπασμα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καθόλου κειμενικότητα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Και αυτό διότι συνήθως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επιμένουμε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ερμηνεύουμε με κάθε δυνατό τρόπο οποιοδήποτε απόσπασμα ως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«Ακόμα κι αν κάποιος, βρεθεί αντιμέτωπος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μια σειρά από λέξεις τυχαία παρμένες από το λεξικό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θα καταβάλει κάθε προσπάθεια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να τις ερμηνεύσει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σαν να είναι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 θεωρούμε τα επτά κριτήρια που θα παρουσιάσουμε στη συνέχεια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διαγνωστικές σταθερές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αν κάτι είναι ή όχι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«εργαλεία» συνειδητοποίησης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Συνοχή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cohesion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κειμενική σύνδεση που προκύπτει όταν παρατηρείται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σημασιολογική σχέση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κάποιων κειμενικών στοιχείων, και συχνά όταν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ενός κειμενικού στοιχείου εξαρτάται από κάποιο ή κάποια άλλα στοιχεία του ίδιου κειμένου</a:t>
            </a: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π.χ.: </a:t>
            </a:r>
            <a:endParaRPr lang="el-GR" alt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Ο Γιάννης αγόρασε κινητό τηλέφωνο, αλλά δεν ξέρει να το χρησιμοποιεί.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Ο Γιάννης τρέχει πολύ γρήγορα, αλλά ο Γιώργος δεν μπορεί να κάνει το ίδιο, γιατί έσπασε το πόδι του.</a:t>
            </a:r>
          </a:p>
          <a:p>
            <a:pPr eaLnBrk="1" hangingPunct="1">
              <a:buNone/>
            </a:pPr>
            <a:endParaRPr lang="el-GR" altLang="el-G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2611</Words>
  <Application>Microsoft Office PowerPoint</Application>
  <PresentationFormat>Προβολή στην οθόνη (4:3)</PresentationFormat>
  <Paragraphs>217</Paragraphs>
  <Slides>28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Λειτουργική μονάδα</vt:lpstr>
      <vt:lpstr>Κειμενογλωσσολογία 7ο μάθημα  </vt:lpstr>
      <vt:lpstr>Προς μία λειτουργική οριοθέτηση της έννοιας κείμενο</vt:lpstr>
      <vt:lpstr>Προς μία λειτουργική οριοθέτηση της έννοιας κείμενο (Ηalliday &amp; Ηasan 1985: 10) </vt:lpstr>
      <vt:lpstr>Τα Αναλυτικά Προγράμματα Σπουδών για το γλωσσικό μάθημα: Ιστορική προσέγγιση</vt:lpstr>
      <vt:lpstr>Η εξέλιξη της στοχοθεσίας στα βιβλία της Γλώσσας και στα Αναλυτικά Προγράμματα</vt:lpstr>
      <vt:lpstr>Κριτήρια κειμενικότητας (Beaugrande και Dressler 1981)</vt:lpstr>
      <vt:lpstr>Παρουσίαση του PowerPoint</vt:lpstr>
      <vt:lpstr>Κριτήρια κειμενικότητας (Halliday &amp; Hasan 1976)  </vt:lpstr>
      <vt:lpstr>Συνοχή (cohesion)</vt:lpstr>
      <vt:lpstr>   Συνοχή </vt:lpstr>
      <vt:lpstr>Πληροφορητικότητα (informativity)</vt:lpstr>
      <vt:lpstr>Συνεκτικότητα (coherence)</vt:lpstr>
      <vt:lpstr>Συνεκτικότητα</vt:lpstr>
      <vt:lpstr> Προθετικότητα (intentionality)</vt:lpstr>
      <vt:lpstr> Προθετικότητα</vt:lpstr>
      <vt:lpstr>Διακειμενικότητα (intertextuality)</vt:lpstr>
      <vt:lpstr>Περιστασιακότητα (situationality)</vt:lpstr>
      <vt:lpstr> Αποδεκτότητα (acceptability)</vt:lpstr>
      <vt:lpstr>Συνοχικοί μηχανισμοί: Γενικές παρατηρήσεις</vt:lpstr>
      <vt:lpstr>Συνοχικοί μηχανισμοί : Γενικές παρατηρήσεις</vt:lpstr>
      <vt:lpstr>Συνοχικοί μηχανισμοί: Πορεία της παρουσίασής μας</vt:lpstr>
      <vt:lpstr>Ομοιοαναφορικότητα  (co-referentiality)</vt:lpstr>
      <vt:lpstr>Ομοιοταξινόμηση  (co-classification)</vt:lpstr>
      <vt:lpstr>Ομοιοαναφορικότητα και ομοιοταξινόμηση: Ειδικές περιπτώσεις</vt:lpstr>
      <vt:lpstr>Ομοιοαναφορικότητα και ομοιοταξινόμηση: Ειδικές περιπτώσεις</vt:lpstr>
      <vt:lpstr>Ομοιοαναφορικότητα και ομοιοταξινόμηση: Ειδικές περιπτώσεις</vt:lpstr>
      <vt:lpstr>Υποκατάσταση</vt:lpstr>
      <vt:lpstr>Σας ευχαριστώ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Κειμενογλωσσολογία 6ο μάθημα  </dc:title>
  <dc:creator/>
  <cp:lastModifiedBy>Αρχάκης Αργύρης</cp:lastModifiedBy>
  <cp:revision>19</cp:revision>
  <dcterms:created xsi:type="dcterms:W3CDTF">2015-09-10T19:01:00Z</dcterms:created>
  <dcterms:modified xsi:type="dcterms:W3CDTF">2024-11-10T10:51:26Z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76A6730F67744539BB7A26C0433CAD62_13</vt:lpwstr>
  </property>
  <property fmtid="{D5CDD505-2E9C-101B-9397-08002B2CF9AE}" pid="3" name="KSOProductBuildVer">
    <vt:lpwstr>1033-12.2.0.18607</vt:lpwstr>
  </property>
</Properties>
</file>