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6" r:id="rId4"/>
    <p:sldId id="297" r:id="rId5"/>
    <p:sldId id="303" r:id="rId6"/>
    <p:sldId id="304" r:id="rId7"/>
    <p:sldId id="305" r:id="rId8"/>
    <p:sldId id="306" r:id="rId9"/>
    <p:sldId id="307" r:id="rId10"/>
    <p:sldId id="308" r:id="rId11"/>
    <p:sldId id="323" r:id="rId12"/>
    <p:sldId id="310" r:id="rId13"/>
    <p:sldId id="311" r:id="rId14"/>
    <p:sldId id="313" r:id="rId15"/>
    <p:sldId id="314" r:id="rId16"/>
    <p:sldId id="302" r:id="rId17"/>
    <p:sldId id="298" r:id="rId18"/>
    <p:sldId id="299" r:id="rId19"/>
    <p:sldId id="324" r:id="rId20"/>
    <p:sldId id="300" r:id="rId21"/>
    <p:sldId id="315" r:id="rId22"/>
    <p:sldId id="316" r:id="rId23"/>
    <p:sldId id="320" r:id="rId24"/>
    <p:sldId id="321" r:id="rId25"/>
    <p:sldId id="322" r:id="rId26"/>
    <p:sldId id="325" r:id="rId27"/>
    <p:sldId id="301" r:id="rId28"/>
    <p:sldId id="341" r:id="rId29"/>
    <p:sldId id="342" r:id="rId30"/>
    <p:sldId id="270" r:id="rId31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/>
    <p:restoredTop sz="94660"/>
  </p:normalViewPr>
  <p:slideViewPr>
    <p:cSldViewPr showGuides="1">
      <p:cViewPr varScale="1">
        <p:scale>
          <a:sx n="59" d="100"/>
          <a:sy n="59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ECD4BD3-2EB3-4E38-B5F7-C64982D12E4C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65A7498-C4DD-46A8-ADC4-454E08F41DBE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AF1239-F154-486A-B988-ADF86336A2F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3A8BCF-99EB-4A4C-90EF-5C7C46EE023F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12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300FFB9-89E2-482E-9899-829044C519DA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E9BC32-A81C-4A90-9B58-867B6CFD6263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A601AFA-59F0-464A-AC00-23CADBEEF0F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9EBA20A-B451-4747-B6C7-313618C3B101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F49D1B-3627-48E3-8901-D12B157A0E0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2114D8-CA0A-4AF8-9E90-AD6392A2DBDD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12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426FBC4-2899-415F-9E2D-CB12FB957EB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FFEBB6D-4E94-4138-8FE4-A40FD6EE15BB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lstStyle/>
          <a:p>
            <a:pPr lvl="0"/>
            <a:r>
              <a:rPr lang="el-GR" altLang="el-GR" dirty="0"/>
              <a:t>Kλικ για επεξεργασία των στυλ του υποδείγματος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BFBA47E-7C33-44CD-BAFB-45F257057308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 eaLnBrk="1" hangingPunct="1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D200794-137D-442F-A6FB-E899B4A50840}" type="slidenum">
              <a:rPr kumimoji="0" lang="el-GR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</a:fld>
            <a:endParaRPr kumimoji="0" lang="el-GR" altLang="el-GR" sz="12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5072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Επίδραση των κοινωνικών συνθηκών στη σύσταση και ερμηνεία του κειμένου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Χαραλαμπόπουλος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1999: 47)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964612" cy="5373687"/>
          </a:xfrm>
        </p:spPr>
        <p:txBody>
          <a:bodyPr vert="horz" wrap="square" lIns="54864" tIns="91440" rIns="91440" bIns="45720" anchor="t" anchorCtr="0"/>
          <a:lstStyle/>
          <a:p>
            <a:pPr eaLnBrk="1" hangingPunct="1">
              <a:buNone/>
            </a:pP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Δώσε μου ένα ποτήρι νερό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πρόταση αυτή μπορεί να την πει ένα παιδί στη μητέρα του. Σε μια άγνωστη κυρία όμως θα πει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 δίνετε, σας παρακαλώ, ένα ποτήρι νερό;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ή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Έχετε την καλοσύνη να μου δώσετε ένα ποτήρι νερό;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όμως οι τελευταίες δύο προτάσεις έχουν ως παραλήπτη όχι μια άγνωστη κυρία αλλά τη μητέρα του παιδιού, τότε συνήθως χάνουν την ευγενική τους υπόσταση και αποκτούν μια μάλλον περιπαικτική ή/και ειρωνική διάσταση.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800" b="1" i="1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Συμπερασματιικά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341438"/>
            <a:ext cx="9144000" cy="5516562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Μπορούμε να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συνοψίσουμε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τις παραπάνω παρατηρήσεις ως εξής: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γραμματικά ορθών προτάσεων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αποτελεί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ούτε αναγκαία ούτε επαρκή συνθήκη για τη σύσταση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κείμενο μπορεί να αποτελείται μόνο από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μεμονωμένη πρόταση ή και λέξη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ερμηνεία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ενός κειμένου γίνεται πάντα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σχέση με συγκεκριμένες συμφραστικές παραδοχές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Συμπερασματικά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>
            <a:noAutofit/>
          </a:bodyPr>
          <a:lstStyle/>
          <a:p>
            <a:pPr algn="ctr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βασικοί τρόποι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προσέγγισης της γλώσσας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πρώτος: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την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 ως αφηρημένη δομή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επιχειρεί τον προσδιορισμό του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γραμματικά ορθού σχηματισμού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επιδιώκει την περιγραφή και ερμηνεία των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αμιγώς γλωσσικών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φαινομένων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λαμβάνει συστηματικά υπόψη τα συμφραζόμενα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Ο δεύτερος: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απόσπασμα λόγου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αλλιώς τις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κειμενικές προτάσεις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ενδιαφέρεται για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κειμενικό απόσπασμα που αποκτά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νόημα συναρτώμενο με τα συμφραζόμενα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ό,τι δηλαδή το περιβάλλει (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είναι ένα άλλο απόσπασμα λόγου, είτε η εξωγλωσσική περίσταση και οι συμμετέχοντες σε αυτήν, είτε ακόμα η κοινή γνώση των συνομιλητών για τον κόσμο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</a:t>
            </a:r>
            <a:r>
              <a:rPr kumimoji="0" lang="el-GR" sz="2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Συμπερασματικά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18477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παραγωγή και κατανόηση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μπορεί να περιορίζεται στην αναγνώριση γραμματικά ορθών προτάσεων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αναγκαστικά λαμβάνει υπόψη, εκτός από τις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περιβάλλουσες γλωσσικές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τις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ψυχολογικές, κοινωνικές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γενικότερα </a:t>
            </a:r>
            <a:r>
              <a:rPr lang="el-GR" alt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συμφραστικές παραμέτρους.</a:t>
            </a:r>
            <a:endParaRPr lang="el-GR" altLang="el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γλώσσα πραγματώνεται και χρησιμοποιείται πάντα σε σχέση με ένα συμφραστικό επικοινωνιακό πλαίσιο και πάντα ως κείμενο. </a:t>
            </a:r>
            <a:endParaRPr lang="el-GR" altLang="el-G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84976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Συμπερασματικά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alliday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asan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1985: 10)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Μπορούμε να προσδιορίσουμε  την έννοια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λέγοντας ότι πρόκειται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συγκεκριμένη γλωσσική χρήση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ενότητα λόγου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λειτουργικό χαρακτήρα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ΔΗΛΑΔΗ: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πραγματωμένη γλώσσα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συγκεκριμένο πλαίσιο συμφραζομένων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επιτελεί μια συγκεκριμένη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«δουλειά»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εκφέρεται με ένα συγκεκριμένο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ενότητα λόγου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(προφορικού ή γραπτού)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παίζει κάποιο </a:t>
            </a:r>
            <a:r>
              <a:rPr lang="el-GR" altLang="el-G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ρόλο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ένα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επιχειρεί να πληροφορήσει κάποιον, να ρωτήσει κάτι, να πείσει για κάτι)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την θεωρούμε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/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-36195" y="11430"/>
            <a:ext cx="9152890" cy="139636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Αναλυτικά Προγράμματα Σπουδών για το γλωσσικό μάθημα: Ιστορική επισκόπηση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και τη μορφολογία της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πρόταση και τη σύνταξή της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κείμενο και τη σύστασή του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ιδεολογική συγκρότηση του κειμένου και τη σύλληψή του ως μέσο κατασκευής ταυτοτήτων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55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1976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Καταργείται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διδασκαλία της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καθαρεύουσας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Ανοίγει ο δρόμος για τη διδασκαλίας της ‘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μητρικής’ γλώσσας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φυσικών ομιλητών.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γλωσσικό μάθημα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διαιρείται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επιμέρους τομείς, όπως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ανάγνωση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γραμματική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έκθεση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Δίνεται έμφαση στη γραμματική, και ειδικότερα στη </a:t>
            </a:r>
            <a:r>
              <a:rPr lang="el-GR" altLang="el-G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λέξη και τα μορφολογικά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παραδείγματά της </a:t>
            </a: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λιγότερο στη θέση της στην πρόταση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με βάση την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παραδοσιακή μεταγλωσσική ορολογία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pPr>
              <a:buNone/>
            </a:pPr>
            <a:r>
              <a:rPr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Αρχές της δεκαετίας του ’80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Καταργείται το πολυτονικό σύστημα και εισάγεται το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μονοτονικό σύστημα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Εισάγονται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Αναλυτικό Πρόγραμμα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διδακτικά εγχειρίδια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 Γλώσσα.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η καλλιέργεια της (προφορικής και γραπτής)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έκφρασης των μαθητών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την άσκησή τους 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 της γλώσσας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οργανωτική αρχή που διέπει τα νέα βιβλία είναι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ενιαία και όχι η τεμαχισμένη σε επιμέρους τομείς προσέγγιση της γλώσσας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κείμενο – γραμματικοσυντακτικά φαινόμενα – λεξιλόγιο – παραγωγή λόγου.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 την προγραμματική διακήρυξη για έμφαση 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γλώσσας,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διδακτική πράξη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προσανατολισμένη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προτασιακή ανάλυση και εξάσκηση με μεταγλωσσικό κυρίως τρόπο –δομιστικού τύπου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εκ τούτου, έχουμε μετατόπιση του ενδιαφέροντος 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στην πρόταση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Παρατηρείται ένα αξιοσημείωτο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χάσμα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σχηματισμό της πρότασης στη συγκρότηση του κειμένου</a:t>
            </a:r>
            <a:r>
              <a:rPr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Ερωτήματα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σε σχέση με το Αναλυτικό πρόγραμμα και τα βιβλία της γλώσσας των αρχών της δεκαετίας του ’80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1520" y="1772815"/>
            <a:ext cx="8640960" cy="4824537"/>
          </a:xfrm>
        </p:spPr>
        <p:txBody>
          <a:bodyPr vert="horz" wrap="square" lIns="54864" tIns="91440" rIns="91440" bIns="45720" numCol="1" anchor="t" anchorCtr="0" compatLnSpc="1"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Γιατί δίνεται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προτεραιότητα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αφηρημένη και αφαιρετική διδασκαλία του ορθού σχηματισμού της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πρότασης και των όρων της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Πώς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κατοχυρώνεται θεωρητικά, αλλά κυρίως πώς επιτυγχάνεται διδακτικά,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μετάβαση από την πρόταση στη συμφραστικά προσαρμοσμένη και επικοινωνιακά αποτελεσματική συγκρότηση του κειμένου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Char char=""/>
            </a:pPr>
            <a:endParaRPr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64096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2003: Νέο Αναλυτικό Πρόγραμμα Σπουδών</a:t>
            </a:r>
            <a:endParaRPr lang="el-GR" altLang="el-G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2006: Νέα εγχειρίδια γλωσσικής διδασκαλίας</a:t>
            </a:r>
            <a:endParaRPr lang="el-GR" altLang="el-G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Υιοθετείται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κειμενοκεντρική-επικοινωνιακή διδακτική προσέγγιση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 της γλώσσας εστιάζεται στην αναγνώριση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είδους του 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στον εντοπισμό του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λειτουργικού του ρόλου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(δηλ. γιατί έχει αυτή 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μορφή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αυτό το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περιεχόμενο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ποιος είναι 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του;).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διδάσκονται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κυρίως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λογοτεχνικά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είδη, αλλά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ποικίλα 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(δημοσιογραφικό άρθρο, πρόσκληση, βιογραφία, επιχειρηματολογία).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στόχος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μαθητές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-επεξεργαζόμενοι τα κείμενα- να γίνουν </a:t>
            </a:r>
            <a:r>
              <a:rPr lang="el-GR" altLang="el-G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ικανοί χειριστές της γλώσσας σε διάφορες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δίνεται στη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των γραμματικών φαινομένων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στην αναγνώριση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γραμματικών τύπων και χρήση ορολογίας 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χρόνοι στις αφηγήσεις, επίθετα στα περιγραφικά κείμενα, εγκλίσεις στις οδηγίες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Ιορδανίδου (2006)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9144000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έννοια του κειμένου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Παρατηρήσεις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Font typeface="Wingdings" panose="05000000000000000000" pitchFamily="2" charset="2"/>
              <a:buChar char="Ø"/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" panose="05000000000000000000" pitchFamily="2" charset="2"/>
              <a:buChar char="Ø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Γιάννης, τον είδα χθες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(απάντηση στην ερώτηση ‘Που είναι ο Γιάννης;)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Ποιος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(από σας) </a:t>
            </a:r>
            <a:r>
              <a:rPr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είν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 τα καλαμαράκια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(κατά το σερβίρισμα φαγητού σε εστιατόριο)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 ξέρει που θα βρει ξενοdοχείο. Μπορείς να με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είξει;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(αίτηση πληροφορίας από </a:t>
            </a:r>
            <a:r>
              <a:rPr lang="el-G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μετανάστη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Εγώ έφαγα όλο το παγωτό μου, αλλά έθελα κι άλλο.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(παράπονο μικρού παιδιού)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pPr eaLnBrk="1" hangingPunct="1"/>
            <a:r>
              <a:rPr lang="el-GR" altLang="el-GR" sz="1200" dirty="0">
                <a:latin typeface="Arial" panose="020B0604020202020204" pitchFamily="34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  <a:endParaRPr lang="el-GR" altLang="el-GR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πρέπει να ασκηθούν ώστε να μπορούν 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προσαρμόζουν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λόγο τους,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ανακοινώσεις, ειδοποιήσεις, προσκλήσεις, παράπονα, αφηγήσεις) ή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γραπτό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αιτήσεις, συμπλήρωση εντύπων, αναφορές, υπομνήματα), στις διάφορες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επίσης να είναι σε θέση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κατανοούν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λόγο, προφορικό (π.χ. ειδήσεις, διαφημίσεις, διαμαρτυρίες, συνθήματα, αφηγήσεις) ή γραπτό (π.χ. εφημερίδες, οδηγίες χρήσης, ετικέτες προϊόντων, συμβόλαια).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 ζητούμενο είναι η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παραγωγή και κατανόηση 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τους μαθητές προφορικού και γραπτού λόγου σε διάφορες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φυσικές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περιστάσεις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στις οποίες θα συμμετέχουν έχοντας συγκεκριμένη και σαφή επικοινωνιακή πρόθεση.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Επιδιώκεται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εμπλοκή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μαθητών σε δραστηριότητες που αναφέρονται σε θέματα που τους αφορούν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δίνοντας έτσι το έναυσμα παραγωγής και πρόσληψης ποικίλων μορφών και ειδών λόγου.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88640"/>
            <a:ext cx="9144000" cy="93610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προσέγγιση στη διδασκαλία της γλώσσας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πρέπει να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συνειδητοποιήσουν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δομικό μηχανισμό της γλώσσας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όχι για να αναγνωρίζουν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μεταγλωσσικά τα διάφορα γραμματικά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αξιοποιούν τις δυνατότητες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τους παρέχει το γλωσσικό σύστημα ώστε να παράγουν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αποτελεσματικό λόγο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χρόνοι στις αφηγήσεις, επίθετα στα περιγραφικά κείμενα, εγκλίσεις στις οδηγίες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που ενδιαφέρει κυρίως είναι να κατανοήσουν τις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λειτουργίες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γλωσσικών στοιχείων και των γλωσσικών δομών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πώς συμβάλλουν στην επίτευξη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επικοινωνιακού αποτελέσματος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8892480" cy="125272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άρση της ασυνέχειας μεταξύ του καθημερινού και σχολικού περιβάλλοντος</a:t>
            </a:r>
            <a:b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«Οι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επικοινωνιακές ασκήσεις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 σαν </a:t>
            </a:r>
            <a:r>
              <a:rPr lang="el-GR" altLang="el-G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αφορμή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προσωπικά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βιώματα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μαθητών,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πραγματικές ή προσομοιωμένες περιστάσεις επικοινωνίας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ποικίλες ανθρώπινες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δραστηριότητες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δίνουν κίνητρο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στους μαθητές, εφόσον σχετίζονται με πράγματα που τους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ενδιαφέρουν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αυτό τον τρόπο οι μαθητές βοηθούνται στην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 και συνειδητοποίηση της 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δομής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γλώσσας </a:t>
            </a:r>
            <a:r>
              <a:rPr lang="el-GR" altLang="el-G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μέσα από τη χρήση της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Μοσχονάς (2003: 27-28)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9144000" cy="1041304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lstStyle/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Πολύ χρήσιμη επικοινωνιακή άσκηση είναι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σύγκριση κειμένων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παρόμοιο περιεχόμενο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που έχουν γραφτεί όμως για να πετύχουν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σκοπό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απευθύνονται σε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αποδέκτη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 σύγκριση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κατανοείται το περιεχόμενο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κειμένου και εντοπίζονται τα σημεία που διαμορφώνουν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διαφορετικό ύφος</a:t>
            </a:r>
            <a:r>
              <a:rPr lang="en-US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πρβ. ‘συνωστισμός’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Μ. Ασία)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Συνειδητοποιούν οι μαθητές πως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 ενός κειμένου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φρασεολογία 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λεξιλόγιο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ύφος του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προσδιορίζονται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παράγοντες που συνιστούν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την περίσταση επικοινωνίας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numCol="1" anchor="t" anchorCtr="0" compatLnSpc="1"/>
          <a:lstStyle/>
          <a:p>
            <a:pPr algn="ctr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Σύγκριση κειμένων (/άρθρων) διαφορετικών εφημερίδων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2800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λόγος βουλευτών στο κοινοβούλιο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</a:t>
            </a:r>
            <a:r>
              <a:rPr sz="2800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γραφή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εξομάλυνση προφορικού λόγου βουλευτών στα πρακτικά της Βουλής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 αποσπασμάτων από τα πρακτικά της Βουλής και πλαισίωσή τους με διαφορετικές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ιδεολογικές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αποχρώσεις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διαφορετικές εφημερίδες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κυβερνητικές / αντιπολιτευόμενες,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δεξιές / αριστερές,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συντηρητικές / προοδευτικές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(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Archakis &amp; Tsakona  2009)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λειτουργική (κειμενοκεντρική-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επικοινωνιακή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προσέγγιση στη διδασκαλία της γλώσσας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(Χαραλαμπόπουλος &amp; Χατζησαββίδης 1997)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5875" y="1370965"/>
            <a:ext cx="9128125" cy="5487035"/>
          </a:xfrm>
        </p:spPr>
        <p:txBody>
          <a:bodyPr vert="horz" wrap="square" lIns="54864" tIns="91440" rIns="91440" bIns="45720" numCol="1" anchor="t" anchorCtr="0" compatLnSpc="1"/>
          <a:lstStyle/>
          <a:p>
            <a:pPr marL="574675" indent="-457200">
              <a:buFont typeface="Wingdings" panose="05000000000000000000" pitchFamily="2" charset="2"/>
              <a:buChar char="Ø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 το φάσμα της </a:t>
            </a:r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κειμενικής και επικοινωνιακής πολυμορφίας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ευρύτατο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πρέπει να αποφασίσουμε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ποια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κριτήρια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ορίσουμε το περιεχόμενο της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διδακτέας γλωσσικής ύλης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κριτήριο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μπορούσε να είναι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ανάγκες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[κριτικής ?] ένταξης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κοινωνικό σύνολο </a:t>
            </a:r>
            <a:r>
              <a:rPr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ΣΥΝΕΝΤΕΥΞΕΙΣ: συ</a:t>
            </a:r>
            <a:r>
              <a:rPr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νομιλίες διαπραγμάτευσης, ρήξης, σύνθεσης, ερμηνεία εντολών, υπόμνημα, </a:t>
            </a:r>
            <a:r>
              <a:rPr lang="en-US" altLang="x-none" sz="1800" i="1" dirty="0">
                <a:solidFill>
                  <a:srgbClr val="9D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en-US" altLang="x-none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alt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Δ</a:t>
            </a:r>
            <a:r>
              <a:rPr lang="el-GR" alt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ιαφορετικές ανάγκες πλειονοτικών / μεταναστών μαθητών/τριών.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μαθητές θα πρέπει να αποκτήσουν τη γλωσσική, επικοινωνιακή και κειμενική εκπαίδευση που θα τους επιτρέπει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επικοινωνούν αποτελεσματικά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πλαίσια των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κοινωνικών, επαγγελματικών και άλλων δραστηριοτήτων τους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 2" panose="05020102010507070707" pitchFamily="18" charset="2"/>
              <a:buChar char=""/>
            </a:pP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Ανίχνευση μελλοντικών αναγκών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/>
          <a:p>
            <a:r>
              <a:rPr lang="el-GR" altLang="el-GR" sz="1200" dirty="0">
                <a:latin typeface="Arial" panose="020B0604020202020204" pitchFamily="34" charset="0"/>
                <a:cs typeface="Times New Roman" panose="02020603050405020304" pitchFamily="18" charset="0"/>
              </a:rPr>
              <a:t>Ποια αποσπάσματα από τα παρακάτω θεωρείτε ότι είναι κείμενα, ποια όχι και γιατί;</a:t>
            </a:r>
            <a:endParaRPr lang="el-GR" altLang="el-GR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8964488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εξέλιξη της </a:t>
            </a: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στοχοθεσίας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στα βιβλία της Γλώσσας και στα Αναλυτικά Προγράμματα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08113"/>
            <a:ext cx="9144000" cy="5449887"/>
          </a:xfrm>
        </p:spPr>
        <p:txBody>
          <a:bodyPr vert="horz" wrap="square" lIns="54864" tIns="91440" rIns="91440" bIns="45720" anchor="t" anchorCtr="0"/>
          <a:lstStyle/>
          <a:p>
            <a:pPr>
              <a:buNone/>
            </a:pP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2011: Πρόγραμμα Σπουδών με βάση τον κριτικό γραμματισμό</a:t>
            </a: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διαμόρφωση ενός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κριτικού υποκειμένου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θα είναι σε θέση να κατανοεί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πώς λειτουργούν οι γλώσσες στα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οικονομικά, πολιτικά, κοινωνικοπολιτισμικά και ιδεολογικά τους συμφραζόμενα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Επιδιώκεται, μεταξύ άλλων, οι μαθητές και οι μαθήτριες να κατανοούν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η νέα ελληνική, όπως και κάθε ζωντανή γλώσσα, χαρακτηρίζεται από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γεωγραφική και κοινωνική ποικιλότητα </a:t>
            </a:r>
            <a:endParaRPr lang="el-GR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οι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μορφές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 ως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ενδείκτες κοινωνικών παραμέτρων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(π.χ. φύλου, ηλικίας, κοινωνικής τάξης)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ως μηχανισμοί δόμησης ταυτοτήτων, ιδεολογιών, στάσεων </a:t>
            </a:r>
            <a:endParaRPr lang="el-GR" alt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ότι τα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κειμενικά είδη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γλωσσική τους μορφή αποτελούν προϊόντα κοινωνικών παραγόντων και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σχέσεων εξουσίας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των επικοινωνούντων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Συνθήματα και αντιγλώσσα, δελτία ειδήσεων και επιβολή μιας αλήθειας] 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Παιδαγωγικό Ινστιτούτο 2011</a:t>
            </a:r>
            <a:r>
              <a:rPr lang="el-GR" alt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alt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Έμφαση στη σχέση του κειμένου με ιδεολογίες, ταυτότητες, σχέσεις εξουσίας</a:t>
            </a:r>
            <a:endParaRPr lang="el-GR" altLang="el-GR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Σπουδών 2011: Αντιφάσεις</a:t>
            </a:r>
            <a:endParaRPr lang="el-GR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" y="1434465"/>
            <a:ext cx="9111615" cy="5416550"/>
          </a:xfrm>
        </p:spPr>
        <p:txBody>
          <a:bodyPr/>
          <a:lstStyle/>
          <a:p>
            <a:pPr marL="118745" indent="0">
              <a:buNone/>
            </a:pPr>
            <a:r>
              <a:rPr lang="en-US" sz="2000" b="1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ΠΣ του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τίθετ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αι σε ισχύ για όλη την υποχρεωτική εκπαίδευση</a:t>
            </a:r>
            <a:r>
              <a:rPr lang="el-GR" alt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000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ροτείνετ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αι προς εφαρμογή </a:t>
            </a:r>
            <a:r>
              <a:rPr lang="en-US" sz="20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σε συνδυασμό με το ΠΣ του 2003</a:t>
            </a: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ΠΣ του 2011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αποβ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πει: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στην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ανα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σύστ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αση της σχολικής τάξης ως μιας κοινότητας αναγνωστών, η οποία θα διέπεται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αξίες της δημοκρατίας, της ισότητας, του σεβασμού της διαφοράς, του πλουραλισμού, του διαλόγου, της κριτικής εγρήγορσης και αυτογνωσίας, της διαπολιτισμικής συνείδησης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2011: 22).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υτό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ΠΣ, πα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ρογρ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αμματική του αντιρατσιστική στόχευση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επιδιώκει «να φέρει σε μια πρώτη επαφή τους μαθητές και τις μαθήτριες με τις αξίες του ελληνικού πολιτισμού, τον τρόπο σκέψης των αρχαίων Ελλήνων» (ΠΣ 2011: 37) και «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επιθυμεί τη συνολική προβολή του νεοελληνικού πολιτισμού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(ΠΣ 2011: 26).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6345" lvl="8" indent="457200">
              <a:buNone/>
            </a:pPr>
            <a:endParaRPr lang="el-G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76345" lvl="8" indent="457200">
              <a:buNone/>
            </a:pP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Τσάμη (υπό </a:t>
            </a:r>
            <a:r>
              <a:rPr lang="el-GR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δημ</a:t>
            </a:r>
            <a:r>
              <a:rPr lang="el-G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1200" dirty="0"/>
          </a:p>
          <a:p>
            <a:pPr marL="118745" indent="0"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" y="155575"/>
            <a:ext cx="8724265" cy="1252855"/>
          </a:xfrm>
        </p:spPr>
        <p:txBody>
          <a:bodyPr/>
          <a:lstStyle/>
          <a:p>
            <a:r>
              <a:rPr lang="el-GR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Σπουδών 2022: Ρευστός ρατσισμός</a:t>
            </a:r>
            <a:endParaRPr lang="el-GR" alt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" y="1493520"/>
            <a:ext cx="9118600" cy="5357495"/>
          </a:xfrm>
        </p:spPr>
        <p:txBody>
          <a:bodyPr/>
          <a:lstStyle/>
          <a:p>
            <a:pPr marL="118745" indent="0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Στο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ίδιο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μήκος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κύμ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ατος κινείται και το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ΠΣ του 2022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Ειδικότερ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α, ο Οδηγός Εκπαιδευτικού για το μάθημα της Νεοελληνικής Γλώσσας στο Γυμνάσιο, με σαφή αντιρατσιστική στόχευση, αναφέρει: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δεδομένη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ολυ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πολιτισμική σύνθεση του σύγχρονου ελληνικού σχολείου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κατάλληλος γλωσσικός προσδιορισμός της διαφορετικότητας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σεβασμό και αποδοχή των κάθε είδους ιδιαιτεροτήτων του μαθητικού πληθυσμού, αποτελεί καθημερινή πρόκληση και μείζον διακύβευμα για τη σχολική κοινότητα, καθώς συνδέεται με φαινόμενα όπως η γλωσσική κατάχρηση και ο λεκτικός εκφοβισμός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2022β: 126).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εδώ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πα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ρά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τον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ρητά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εκ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πεφρασμένο σεβασμό στην πολυγλωσσία και την πολυπολιτισμικότητα εξυμνείται «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μακραίωνη προφορική και γραπτή παράδοση» της ελληνικής γλώσσας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2022α: 3). Η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φομοιωτική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αδικασία εξοικείωσης και εκμάθησης της ελληνικής ‘δικαιολογείται’ προσδιορίζοντάς την ως το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γκ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αίο </a:t>
            </a:r>
            <a:r>
              <a:rPr lang="el-GR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όχημ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ρόσ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βασης σε όλες τις πτυχές της πολύπλοκης αντικειμενικής και υποκειμενικής πραγματικότητας και μέσο επαγγελματικής και κοινωνικής ανέλιξης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(ΠΣ 2022β: 1).</a:t>
            </a:r>
            <a:r>
              <a:rPr lang="el-G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endParaRPr lang="el-GR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8745" indent="0">
              <a:buNone/>
            </a:pPr>
            <a:r>
              <a:rPr lang="el-G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		  </a:t>
            </a:r>
            <a:r>
              <a:rPr lang="el-GR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Τσάμη (υπό </a:t>
            </a:r>
            <a:r>
              <a:rPr lang="el-GR" alt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δημ</a:t>
            </a:r>
            <a:r>
              <a:rPr lang="el-GR" alt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51520" y="155448"/>
            <a:ext cx="8496944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έννοια του κειμένου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Εισαγωγικές Παρατηρήσεις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5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θέλει να πάει στο κορίτσι του. Ο κ. Παπαδόπουλος μένει σ’ ένα κοντινό χωριό. Η ηλεκτρική σκούπα δεν λειτουργεί. Ο κουρέας λίγο παρακάτω δεν ήταν ανοιχτός. Το τελευταίο κρεμμύδι έχει πουληθεί. Θα ξυριστεί με τη μηχανή.</a:t>
            </a:r>
            <a:endParaRPr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None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Κάτσε καλά, κάτσε καλά  Γεράσιμε! 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(σύνθημα από διαδηλώσεις)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Βοήθειααα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!(έκκληση για βοήθεια μπροστά από κίνδυνο)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ΆαααΧ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!(κραυγή πόνου εξαιτίας τραύματος)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Font typeface="Corbel" panose="020B0503020204020204" pitchFamily="34" charset="0"/>
              <a:buAutoNum type="arabicPeriod" startAt="6"/>
            </a:pP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Αύριο το βράδυ στις 8:00 φορώντας λευκό φόρεμα και κόκκινο κραγιόν θα με περιμένεις στο γνωστό μέρος</a:t>
            </a:r>
            <a:r>
              <a:rPr lang="en-US" altLang="x-none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Εκεί θα’ρθω  να σε συναντήσω.</a:t>
            </a:r>
            <a:endParaRPr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None/>
            </a:pPr>
            <a:endParaRPr sz="1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395536" y="188639"/>
            <a:ext cx="8229600" cy="1252729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 ως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ακολουθία ορθών προτάσεων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συνήθης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‘εικονιστική’ σύλληψη του κειμένου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έμφαση στην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στην ανάλυσή της είναι αυτή της </a:t>
            </a: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ακολουθίας ορθών προτάσεων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των οποίων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κωδικοποιείται ένα μήνυμα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Ειδικότερα, και από μια επικοινωνιακή προοπτική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λέγαμε ότι ο συγγραφέας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επιλέγει ένα μήνυμα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οποίο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κωδικοποιεί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διαμορφώνοντας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προτάσεις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βάσει της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γραμματικής και του λεξικού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en-US" altLang="x-none" sz="2000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Αυτή η ακολουθία προτάσεων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μεταδίδεται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ακροατή ή στον αναγνώστη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μέσω του καναλιού επικοινωνίας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(γραφής, ηχητικών κυμάτων, νευμάτων κτλ.), ο οποίος το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αποκωδικοποιεί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βασιζόμενος επίσης στη γραμματική και στο λεξικό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Κείμενο: αποτέλεσμα της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προσθετικής απαρίθμησης προτάσεων 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Διάκριση κειμένου – πρότασης: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ποσοτική και όχι ποιοτική</a:t>
            </a:r>
            <a:r>
              <a:rPr lang="en-US" altLang="x-non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sz="1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Ορθές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προτάσεις</a:t>
            </a: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713788" cy="5300663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lnSpc>
                <a:spcPct val="80000"/>
              </a:lnSpc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Μια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ορθών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συντακτικοσημασιολογικά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προτάσεων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αναγκαία συνθήκη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έχουμε]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 σύσταση ενός κειμένου: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προφορικός λόγος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βρίθει από αποσπασματικές και μη ορθές γραμματικά προτάσεις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altLang="x-none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«Η Ελένη μάς έφερε τον καινούριο της συνοδό,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οποίος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   να σου πω, δεν του δώσα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καμιά σημασία»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όπου, παρά το ότι το αναφορικό στοιχείο «ο οποίος», που εισάγει αναφορική πρόταση, είναι σε πτώση ονομαστική, το υποκείμενο του ρήματος της αναφορικής πρότασης είναι διαφορετικό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lnSpc>
                <a:spcPct val="80000"/>
              </a:lnSpc>
              <a:buNone/>
            </a:pP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7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Ορθές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προτάσεις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964613" cy="496887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lvl="1">
              <a:lnSpc>
                <a:spcPct val="80000"/>
              </a:lnSpc>
            </a:pP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λόγο των μικρών παιδιών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παρατηρούνται διάφορα γραμματικά λάθη χωρίς αυτά να εμποδίζουν αναγκαστικά τη σύσταση κειμένου</a:t>
            </a:r>
            <a:r>
              <a:rPr lang="en-US" alt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lang="en-US" altLang="x-non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«Έφαγα όλο το παγωτό μου, αλλά </a:t>
            </a:r>
            <a:r>
              <a:rPr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θελα κι άλλο»</a:t>
            </a:r>
            <a:endParaRPr lang="en-US" altLang="x-none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None/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x-non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ίδιο μπορεί να συμβαίνει και 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λόγο των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αλλόγλωσσων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π.χ.  «καπετάνιο λέει δεν μπορεί ν’ αφήσω μπαμπόρι</a:t>
            </a:r>
            <a:r>
              <a:rPr sz="27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κι εμείς το ’ξερε, δεν μπορεί» </a:t>
            </a:r>
            <a:endParaRPr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(από τουρκόφωνο της μουσουλμανικής μειονότητας στη Θράκη)</a:t>
            </a:r>
            <a:r>
              <a:rPr lang="en-US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Ακολουθία ορθών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προτάσεων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700213"/>
            <a:ext cx="8435975" cy="4968875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Μία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ακολουθία ορθών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προτάσεων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επαρκής συνθήκη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έχουμε κείμενο]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Δεν μπορούμε να παραθέτουμε ορθές προτάσεις τη μία δίπλα στην άλλη ελπίζοντας ότι το σύνολό τους θα είναι φορέας νοήματος: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Ο Γιάννης θέλει να πάει στο κορίτσι του. Ο κ. Παπαδόπουλος μένει σ’ ένα κοντινό χωριό. Η ηλεκτρική σκούπα δε λειτουργεί. Ο κουρέας λίγο παρακάτω δεν ήταν ανοικτός. Το τελευταίο κρεμμύδι έχει πουληθεί. Θα ξυριστεί με τη μηχανή.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Wingdings" panose="05000000000000000000" pitchFamily="2" charset="2"/>
              <a:buChar char="Ø"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παραπάνω απόσπασμα είναι εμφανέστατη η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απουσία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συνεκτικών δεσμών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Ακολουθία ορθών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προτάσεων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631825" indent="-514350">
              <a:lnSpc>
                <a:spcPct val="90000"/>
              </a:lnSpc>
              <a:buNone/>
            </a:pPr>
            <a:r>
              <a:rPr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κείμενο δεν αποτελείται αναγκαστικά από μια ακολουθία </a:t>
            </a: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προτά</a:t>
            </a:r>
            <a:r>
              <a:rPr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συνίσταται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altLang="x-none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«Δε θα περάσει [το νομοσχέδιο]!»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lnSpc>
                <a:spcPct val="90000"/>
              </a:lnSpc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από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μόνο λέξη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μπορεί να ανήκει σε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πρωτεύουσα λεξική κατηγορία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«βοήθεια!» 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None/>
            </a:pP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 και σε μια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δευτερεύουσα λεξική κατηγορία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τα επιφωνήματα.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lnSpc>
                <a:spcPct val="90000"/>
              </a:lnSpc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lnSpc>
                <a:spcPct val="90000"/>
              </a:lnSpc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π.χ. όταν ερχόμαστε αντιμέτωποι με μια δυσάρεστη κατάσταση, εκφωνούμε εκφωνήματα όπως «Αααχ» ή «Αμάν», χωρίς να προηγείται ή να ακολουθεί αναγκαστικά γλωσσικό συμφραζόμενο</a:t>
            </a:r>
            <a:r>
              <a:rPr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lnSpc>
                <a:spcPct val="90000"/>
              </a:lnSpc>
              <a:buNone/>
            </a:pPr>
            <a:endParaRPr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συμφραζόμενα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lstStyle/>
          <a:p>
            <a:pPr marL="574675" indent="-457200"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Για την ολοκληρωμένη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παραγωγή και ερμηνεία ενός κειμένου 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αρκεί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αναγνώριση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ορθότητας των επιμέρους προτάσεων (σε μια ακολουθία προτάσεων) και των συστατικών τους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απαραίτητος και ο συνυπολογισμός (εξωγλωσσικών και ενδογλωσσικών)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συμφραστικών παραμέτρων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Font typeface="Corbel" panose="020B0503020204020204" pitchFamily="34" charset="0"/>
              <a:buAutoNum type="arabicPeriod" startAt="3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1.θα ’ρθω αύριο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υπόσχεση ή προειδοποίηση;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Κάνει ψύχρα εδώ μέσα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δήλωση ή αίτηση;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>
              <a:buNone/>
            </a:pP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Έχεις να κάνεις τίποτα το βράδυ;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ερώτηση ή πρόσκληση;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74675" indent="-457200">
              <a:buNone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κατανόησή των 1, 2, 3 δεν αρκεί η εφαρμογή των συντακτικών και σημασιολογικών κανόνων, αλλά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απαραίτητη και η επίγνωση του ποιος τις εκφωνεί, σε ποιον και με ποιο σκοπό, όπως επίσης και  σε ποιο περιβάλλον.</a:t>
            </a: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4675" indent="-457200"/>
            <a:endParaRPr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17576</Words>
  <Application>WPS Presentation</Application>
  <PresentationFormat>Προβολή στην οθόνη (4:3)</PresentationFormat>
  <Paragraphs>318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Arial</vt:lpstr>
      <vt:lpstr>SimSun</vt:lpstr>
      <vt:lpstr>Wingdings</vt:lpstr>
      <vt:lpstr>Corbel</vt:lpstr>
      <vt:lpstr>Wingdings 2</vt:lpstr>
      <vt:lpstr>Wingdings 3</vt:lpstr>
      <vt:lpstr>Wingdings 2</vt:lpstr>
      <vt:lpstr>Times New Roman</vt:lpstr>
      <vt:lpstr>Microsoft YaHei</vt:lpstr>
      <vt:lpstr>Arial Unicode MS</vt:lpstr>
      <vt:lpstr>Calibri</vt:lpstr>
      <vt:lpstr>Λειτουργική μονάδα</vt:lpstr>
      <vt:lpstr>Κειμενογλωσσολογία 6ο μάθημα  </vt:lpstr>
      <vt:lpstr>Η έννοια του κειμένου: Εισαγωγικές Παρατηρήσεις</vt:lpstr>
      <vt:lpstr>Η έννοια του κειμένου: Εισαγωγικές Παρατηρήσεις</vt:lpstr>
      <vt:lpstr> Το κείμενο ως ακολουθία ορθών προτάσεων  </vt:lpstr>
      <vt:lpstr>? Ορθές προτάσεις</vt:lpstr>
      <vt:lpstr>? Ορθές προτάσεις</vt:lpstr>
      <vt:lpstr>? Ακολουθία ορθών προτάσεων</vt:lpstr>
      <vt:lpstr>? Ακολουθία ορθών προτάσεων</vt:lpstr>
      <vt:lpstr>Προς μία λειτουργική οριοθέτηση της έννοιας κείμενο  συμφραζόμενα</vt:lpstr>
      <vt:lpstr>Επίδραση των κοινωνικών συνθηκών στη σύσταση και ερμηνεία του κειμένου (Χαραλαμπόπουλος 1999: 47)</vt:lpstr>
      <vt:lpstr>Προς μία λειτουργική οριοθέτηση της έννοιας κείμενο: Συμπερασματιικά</vt:lpstr>
      <vt:lpstr>Προς μία λειτουργική οριοθέτηση της έννοιας κείμενο: Συμπερασματικά</vt:lpstr>
      <vt:lpstr>Προς μία λειτουργική οριοθέτηση της έννοιας κείμενο: Συμπερασματικά</vt:lpstr>
      <vt:lpstr>Προς μία λειτουργική οριοθέτηση της έννοιας κείμενο: Συμπερασματικά (Ηalliday &amp; Ηasan 1985: 10) </vt:lpstr>
      <vt:lpstr>Τα Αναλυτικά Προγράμματα Σπουδών για το γλωσσικό μάθημα: Ιστορική επισκόπηση</vt:lpstr>
      <vt:lpstr>Η εξέλιξη της στοχοθεσίας στα βιβλία της Γλώσσας και στα Αναλυτικά Προγράμματα</vt:lpstr>
      <vt:lpstr>Η εξέλιξη της στοχοθεσίας στα βιβλία της Γλώσσας και στα Αναλυτικά Προγράμματα</vt:lpstr>
      <vt:lpstr>Ερωτήματα σε σχέση με το Αναλυτικό πρόγραμμα και τα βιβλία της γλώσσας των αρχών της δεκαετίας του ’80</vt:lpstr>
      <vt:lpstr>Η εξέλιξη της στοχοθεσίας στα βιβλία της Γλώσσας και στα Αναλυτικά Προγράμματα</vt:lpstr>
      <vt:lpstr>Η λειτουργική (κειμενοκεντρική-επικοινωνιακή) προσέγγιση στη διδασκαλία της γλώσσας  (Χαραλαμπόπουλος &amp; Χατζησαββίδης 1997)</vt:lpstr>
      <vt:lpstr>Η λειτουργική (κειμενοκεντρική-επικοινωνιακή) προσέγγιση στη διδασκαλία της γλώσσας (Χαραλαμπόπουλος &amp; Χατζησαββίδης 1997)</vt:lpstr>
      <vt:lpstr>Η λειτουργική (κειμενοκεντρική-επικοινωνιακή) προσέγγιση στη διδασκαλία της γλώσσας  άρση της ασυνέχειας μεταξύ του καθημερινού και σχολικού περιβάλλοντος </vt:lpstr>
      <vt:lpstr>Η λειτουργική (κειμενοκεντρική-επικοινωνιακή) προσέγγιση στη διδασκαλία της γλώσσας (Χαραλαμπόπουλος &amp; Χατζησαββίδης 1997)</vt:lpstr>
      <vt:lpstr>Η λειτουργική (κειμενοκεντρική-επικοινωνιακή) προσέγγιση στη διδασκαλία της γλώσσας</vt:lpstr>
      <vt:lpstr>Η λειτουργική (κειμενοκεντρική-επικοινωνιακή) προσέγγιση στη διδασκαλία της γλώσσας  (Χαραλαμπόπουλος &amp; Χατζησαββίδης 1997)</vt:lpstr>
      <vt:lpstr>Η εξέλιξη της στοχοθεσίας στα βιβλία της Γλώσσας και στα Αναλυτικά Προγράμματα</vt:lpstr>
      <vt:lpstr>Πρόγραμμα Σπουδών 2011: Αντιφάσεις</vt:lpstr>
      <vt:lpstr>Πρόγραμμα Σπουδών 2022: Ρευστός ρατσισμός</vt:lpstr>
      <vt:lpstr>Σας ευχαριστώ για την προσοχή σας!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Κειμενογλωσσολογία 1ο μάθημα</dc:title>
  <dc:creator>Μάγια</dc:creator>
  <cp:lastModifiedBy>Teratech</cp:lastModifiedBy>
  <cp:revision>307</cp:revision>
  <dcterms:created xsi:type="dcterms:W3CDTF">2015-09-10T19:01:00Z</dcterms:created>
  <dcterms:modified xsi:type="dcterms:W3CDTF">2024-11-03T19:56:02Z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7E79C542EF8A44A88223BDD785B90665_13</vt:lpwstr>
  </property>
  <property fmtid="{D5CDD505-2E9C-101B-9397-08002B2CF9AE}" pid="3" name="KSOProductBuildVer">
    <vt:lpwstr>1033-12.2.0.18607</vt:lpwstr>
  </property>
</Properties>
</file>