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92" r:id="rId3"/>
    <p:sldId id="505" r:id="rId4"/>
    <p:sldId id="667" r:id="rId5"/>
    <p:sldId id="635" r:id="rId6"/>
    <p:sldId id="672" r:id="rId8"/>
    <p:sldId id="273" r:id="rId9"/>
    <p:sldId id="274" r:id="rId10"/>
    <p:sldId id="275" r:id="rId11"/>
    <p:sldId id="815" r:id="rId12"/>
    <p:sldId id="326" r:id="rId13"/>
    <p:sldId id="1379" r:id="rId14"/>
    <p:sldId id="1380" r:id="rId15"/>
    <p:sldId id="1381" r:id="rId16"/>
    <p:sldId id="1382" r:id="rId17"/>
    <p:sldId id="1434" r:id="rId18"/>
    <p:sldId id="1383" r:id="rId19"/>
    <p:sldId id="1384" r:id="rId20"/>
    <p:sldId id="1385" r:id="rId21"/>
    <p:sldId id="882" r:id="rId22"/>
    <p:sldId id="1340" r:id="rId23"/>
    <p:sldId id="818" r:id="rId24"/>
    <p:sldId id="1426" r:id="rId25"/>
    <p:sldId id="1427" r:id="rId26"/>
    <p:sldId id="1430" r:id="rId27"/>
    <p:sldId id="1431" r:id="rId28"/>
    <p:sldId id="883" r:id="rId29"/>
    <p:sldId id="861" r:id="rId30"/>
    <p:sldId id="1432" r:id="rId31"/>
    <p:sldId id="1177" r:id="rId32"/>
    <p:sldId id="661" r:id="rId33"/>
    <p:sldId id="1424" r:id="rId34"/>
    <p:sldId id="1425" r:id="rId35"/>
    <p:sldId id="662" r:id="rId36"/>
    <p:sldId id="665" r:id="rId37"/>
    <p:sldId id="555" r:id="rId38"/>
    <p:sldId id="637" r:id="rId39"/>
    <p:sldId id="638" r:id="rId40"/>
    <p:sldId id="552" r:id="rId41"/>
    <p:sldId id="553" r:id="rId42"/>
    <p:sldId id="640" r:id="rId43"/>
    <p:sldId id="639" r:id="rId44"/>
    <p:sldId id="641" r:id="rId45"/>
    <p:sldId id="1008" r:id="rId46"/>
    <p:sldId id="1010" r:id="rId47"/>
    <p:sldId id="628" r:id="rId48"/>
    <p:sldId id="1417" r:id="rId49"/>
    <p:sldId id="1418" r:id="rId50"/>
    <p:sldId id="1412" r:id="rId51"/>
    <p:sldId id="1413" r:id="rId52"/>
    <p:sldId id="1414" r:id="rId53"/>
    <p:sldId id="1409" r:id="rId54"/>
    <p:sldId id="1411" r:id="rId55"/>
  </p:sldIdLst>
  <p:sldSz cx="13004800" cy="9753600"/>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 initials="A" lastIdx="6" clrIdx="0"/>
  <p:cmAuthor id="1" name="Vasia Tsami" initials="V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41A1D"/>
    <a:srgbClr val="E95420"/>
    <a:srgbClr val="FF8908"/>
    <a:srgbClr val="FDA02A"/>
    <a:srgbClr val="FD9F40"/>
    <a:srgbClr val="FD7F40"/>
    <a:srgbClr val="EC8651"/>
    <a:srgbClr val="EC8349"/>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3842" autoAdjust="0"/>
  </p:normalViewPr>
  <p:slideViewPr>
    <p:cSldViewPr snapToGrid="0" showGuides="1">
      <p:cViewPr varScale="1">
        <p:scale>
          <a:sx n="60" d="100"/>
          <a:sy n="60" d="100"/>
        </p:scale>
        <p:origin x="1258" y="58"/>
      </p:cViewPr>
      <p:guideLst>
        <p:guide orient="horz" pos="3072"/>
        <p:guide pos="4096"/>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FEC34F7-4A61-470A-A4CE-C88371FF5F1B}" type="doc">
      <dgm:prSet loTypeId="urn:microsoft.com/office/officeart/2005/8/layout/arrow1" loCatId="relationship" qsTypeId="urn:microsoft.com/office/officeart/2005/8/quickstyle/simple1#3" qsCatId="simple" csTypeId="urn:microsoft.com/office/officeart/2005/8/colors/colorful5#1" csCatId="colorful" phldr="1"/>
      <dgm:spPr/>
      <dgm:t>
        <a:bodyPr/>
        <a:lstStyle/>
        <a:p>
          <a:endParaRPr lang="el-GR"/>
        </a:p>
      </dgm:t>
    </dgm:pt>
    <dgm:pt modelId="{3F5BD937-2787-465D-BD9B-C556AB6E2AE4}">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gm:t>
    </dgm:pt>
    <dgm:pt modelId="{8E1BD1B7-D959-42C5-9871-DFA03E0E68BD}" cxnId="{28652113-EDD6-4906-A2AD-8F3498C61706}"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20FF28D-1CEA-47A8-9CDA-596570CFC3EA}" cxnId="{28652113-EDD6-4906-A2AD-8F3498C61706}"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A63A376-3506-48F2-8B1D-82652FD27CF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EF31D917-70C1-4D9E-9A0E-946E727472D7}" cxnId="{0D0444D9-DFEF-4D0A-8DBA-3BD2F633DFD9}"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F92398F1-0D08-4174-B84E-8B752C50599C}" cxnId="{0D0444D9-DFEF-4D0A-8DBA-3BD2F633DFD9}"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1C010C7B-2C8B-4C47-B4F5-F9F21C267F06}" type="pres">
      <dgm:prSet presAssocID="{8FEC34F7-4A61-470A-A4CE-C88371FF5F1B}" presName="cycle" presStyleCnt="0">
        <dgm:presLayoutVars>
          <dgm:dir/>
          <dgm:resizeHandles val="exact"/>
        </dgm:presLayoutVars>
      </dgm:prSet>
      <dgm:spPr/>
    </dgm:pt>
    <dgm:pt modelId="{68613395-20B5-414A-9CBC-E451A720F71F}" type="pres">
      <dgm:prSet presAssocID="{3F5BD937-2787-465D-BD9B-C556AB6E2AE4}" presName="arrow" presStyleLbl="node1" presStyleIdx="0" presStyleCnt="2">
        <dgm:presLayoutVars>
          <dgm:bulletEnabled val="1"/>
        </dgm:presLayoutVars>
      </dgm:prSet>
      <dgm:spPr/>
    </dgm:pt>
    <dgm:pt modelId="{82B07DEC-079E-475D-A708-680D941F48C0}" type="pres">
      <dgm:prSet presAssocID="{5A63A376-3506-48F2-8B1D-82652FD27CF0}" presName="arrow" presStyleLbl="node1" presStyleIdx="1" presStyleCnt="2">
        <dgm:presLayoutVars>
          <dgm:bulletEnabled val="1"/>
        </dgm:presLayoutVars>
      </dgm:prSet>
      <dgm:spPr/>
    </dgm:pt>
  </dgm:ptLst>
  <dgm:cxnLst>
    <dgm:cxn modelId="{28652113-EDD6-4906-A2AD-8F3498C61706}" srcId="{8FEC34F7-4A61-470A-A4CE-C88371FF5F1B}" destId="{3F5BD937-2787-465D-BD9B-C556AB6E2AE4}" srcOrd="0" destOrd="0" parTransId="{8E1BD1B7-D959-42C5-9871-DFA03E0E68BD}" sibTransId="{520FF28D-1CEA-47A8-9CDA-596570CFC3EA}"/>
    <dgm:cxn modelId="{63274B84-39E1-4DD5-B1A3-C7E769F32324}" type="presOf" srcId="{5A63A376-3506-48F2-8B1D-82652FD27CF0}" destId="{82B07DEC-079E-475D-A708-680D941F48C0}" srcOrd="0" destOrd="0" presId="urn:microsoft.com/office/officeart/2005/8/layout/arrow1"/>
    <dgm:cxn modelId="{81E7D6CD-5D3D-4A29-9D9A-820891A4F031}" type="presOf" srcId="{8FEC34F7-4A61-470A-A4CE-C88371FF5F1B}" destId="{1C010C7B-2C8B-4C47-B4F5-F9F21C267F06}" srcOrd="0" destOrd="0" presId="urn:microsoft.com/office/officeart/2005/8/layout/arrow1"/>
    <dgm:cxn modelId="{0D0444D9-DFEF-4D0A-8DBA-3BD2F633DFD9}" srcId="{8FEC34F7-4A61-470A-A4CE-C88371FF5F1B}" destId="{5A63A376-3506-48F2-8B1D-82652FD27CF0}" srcOrd="1" destOrd="0" parTransId="{EF31D917-70C1-4D9E-9A0E-946E727472D7}" sibTransId="{F92398F1-0D08-4174-B84E-8B752C50599C}"/>
    <dgm:cxn modelId="{FBB176EC-2474-44D6-9C8B-C624F641E76C}" type="presOf" srcId="{3F5BD937-2787-465D-BD9B-C556AB6E2AE4}" destId="{68613395-20B5-414A-9CBC-E451A720F71F}" srcOrd="0" destOrd="0" presId="urn:microsoft.com/office/officeart/2005/8/layout/arrow1"/>
    <dgm:cxn modelId="{8842F10E-B67E-40C4-8C09-85D1780CCADD}" type="presParOf" srcId="{1C010C7B-2C8B-4C47-B4F5-F9F21C267F06}" destId="{68613395-20B5-414A-9CBC-E451A720F71F}" srcOrd="0" destOrd="0" presId="urn:microsoft.com/office/officeart/2005/8/layout/arrow1"/>
    <dgm:cxn modelId="{DDB198F2-B8F3-4A6B-893C-80A226328C42}" type="presParOf" srcId="{1C010C7B-2C8B-4C47-B4F5-F9F21C267F06}" destId="{82B07DEC-079E-475D-A708-680D941F48C0}" srcOrd="1"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BC5A8-5B81-43B1-B687-E9397C625CC3}" type="doc">
      <dgm:prSet loTypeId="urn:microsoft.com/office/officeart/2005/8/layout/arrow5" loCatId="relationship" qsTypeId="urn:microsoft.com/office/officeart/2005/8/quickstyle/simple1#4" qsCatId="simple" csTypeId="urn:microsoft.com/office/officeart/2005/8/colors/colorful5#2" csCatId="colorful" phldr="1"/>
      <dgm:spPr/>
      <dgm:t>
        <a:bodyPr/>
        <a:lstStyle/>
        <a:p>
          <a:endParaRPr lang="el-GR"/>
        </a:p>
      </dgm:t>
    </dgm:pt>
    <dgm:pt modelId="{A7B14A8A-A3A9-440D-8CC0-3EA0AF1EA27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gm:t>
    </dgm:pt>
    <dgm:pt modelId="{C8D8EB18-6131-4B8A-A88C-5EFA0590A7C9}" cxnId="{4FA94568-228D-4B62-8C3F-664B6667BC32}"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ED786E68-D00D-4972-A211-6F6E644E9C6B}" cxnId="{4FA94568-228D-4B62-8C3F-664B6667BC32}"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BB8712E6-0CE4-4971-A614-D6DE398D6899}">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6816FFC5-CBB7-4422-B422-930229561DC2}" cxnId="{6AB20C23-EA1B-4051-83CE-0A193E37796E}"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48C9A5A-77B4-46F2-A5DD-CC0D7860BEBE}" cxnId="{6AB20C23-EA1B-4051-83CE-0A193E37796E}"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9E79626B-AF3B-45FD-823E-F9BA896DB4A6}" type="pres">
      <dgm:prSet presAssocID="{296BC5A8-5B81-43B1-B687-E9397C625CC3}" presName="diagram" presStyleCnt="0">
        <dgm:presLayoutVars>
          <dgm:dir/>
          <dgm:resizeHandles val="exact"/>
        </dgm:presLayoutVars>
      </dgm:prSet>
      <dgm:spPr/>
    </dgm:pt>
    <dgm:pt modelId="{11148A8A-652D-4632-A898-F67B0040EB30}" type="pres">
      <dgm:prSet presAssocID="{A7B14A8A-A3A9-440D-8CC0-3EA0AF1EA270}" presName="arrow" presStyleLbl="node1" presStyleIdx="0" presStyleCnt="2" custRadScaleRad="71402" custRadScaleInc="-934">
        <dgm:presLayoutVars>
          <dgm:bulletEnabled val="1"/>
        </dgm:presLayoutVars>
      </dgm:prSet>
      <dgm:spPr/>
    </dgm:pt>
    <dgm:pt modelId="{CC128405-C4E0-4433-9980-4E62101341D7}" type="pres">
      <dgm:prSet presAssocID="{BB8712E6-0CE4-4971-A614-D6DE398D6899}" presName="arrow" presStyleLbl="node1" presStyleIdx="1" presStyleCnt="2" custRadScaleRad="57681" custRadScaleInc="1157">
        <dgm:presLayoutVars>
          <dgm:bulletEnabled val="1"/>
        </dgm:presLayoutVars>
      </dgm:prSet>
      <dgm:spPr/>
    </dgm:pt>
  </dgm:ptLst>
  <dgm:cxnLst>
    <dgm:cxn modelId="{6AB20C23-EA1B-4051-83CE-0A193E37796E}" srcId="{296BC5A8-5B81-43B1-B687-E9397C625CC3}" destId="{BB8712E6-0CE4-4971-A614-D6DE398D6899}" srcOrd="1" destOrd="0" parTransId="{6816FFC5-CBB7-4422-B422-930229561DC2}" sibTransId="{548C9A5A-77B4-46F2-A5DD-CC0D7860BEBE}"/>
    <dgm:cxn modelId="{BFBCDB3A-DBB7-4928-B8E0-491324B93BFB}" type="presOf" srcId="{BB8712E6-0CE4-4971-A614-D6DE398D6899}" destId="{CC128405-C4E0-4433-9980-4E62101341D7}" srcOrd="0" destOrd="0" presId="urn:microsoft.com/office/officeart/2005/8/layout/arrow5"/>
    <dgm:cxn modelId="{4FA94568-228D-4B62-8C3F-664B6667BC32}" srcId="{296BC5A8-5B81-43B1-B687-E9397C625CC3}" destId="{A7B14A8A-A3A9-440D-8CC0-3EA0AF1EA270}" srcOrd="0" destOrd="0" parTransId="{C8D8EB18-6131-4B8A-A88C-5EFA0590A7C9}" sibTransId="{ED786E68-D00D-4972-A211-6F6E644E9C6B}"/>
    <dgm:cxn modelId="{F4F9B2F2-7ADD-49CD-9501-7EB52AE79C7C}" type="presOf" srcId="{296BC5A8-5B81-43B1-B687-E9397C625CC3}" destId="{9E79626B-AF3B-45FD-823E-F9BA896DB4A6}" srcOrd="0" destOrd="0" presId="urn:microsoft.com/office/officeart/2005/8/layout/arrow5"/>
    <dgm:cxn modelId="{753CD7F3-A591-4E9F-8A9C-B79122C01E1D}" type="presOf" srcId="{A7B14A8A-A3A9-440D-8CC0-3EA0AF1EA270}" destId="{11148A8A-652D-4632-A898-F67B0040EB30}" srcOrd="0" destOrd="0" presId="urn:microsoft.com/office/officeart/2005/8/layout/arrow5"/>
    <dgm:cxn modelId="{4E565C38-B3A7-414B-8912-79AB3031F138}" type="presParOf" srcId="{9E79626B-AF3B-45FD-823E-F9BA896DB4A6}" destId="{11148A8A-652D-4632-A898-F67B0040EB30}" srcOrd="0" destOrd="0" presId="urn:microsoft.com/office/officeart/2005/8/layout/arrow5"/>
    <dgm:cxn modelId="{72EEBB71-D52E-460F-99EA-00ED924A8662}" type="presParOf" srcId="{9E79626B-AF3B-45FD-823E-F9BA896DB4A6}" destId="{CC128405-C4E0-4433-9980-4E62101341D7}" srcOrd="1" destOrd="0" presId="urn:microsoft.com/office/officeart/2005/8/layout/arrow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51139" cy="4225570"/>
        <a:chOff x="0" y="0"/>
        <a:chExt cx="8451139" cy="4225570"/>
      </a:xfrm>
    </dsp:grpSpPr>
    <dsp:sp modelId="{68613395-20B5-414A-9CBC-E451A720F71F}">
      <dsp:nvSpPr>
        <dsp:cNvPr id="3" name="Up Arrow 2"/>
        <dsp:cNvSpPr/>
      </dsp:nvSpPr>
      <dsp:spPr bwMode="white">
        <a:xfrm rot="16200000">
          <a:off x="0" y="100609"/>
          <a:ext cx="4024352" cy="4024352"/>
        </a:xfrm>
        <a:prstGeom prst="up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sp:txBody>
      <dsp:txXfrm rot="16200000">
        <a:off x="0" y="100609"/>
        <a:ext cx="4024352" cy="4024352"/>
      </dsp:txXfrm>
    </dsp:sp>
    <dsp:sp modelId="{82B07DEC-079E-475D-A708-680D941F48C0}">
      <dsp:nvSpPr>
        <dsp:cNvPr id="4" name="Up Arrow 3"/>
        <dsp:cNvSpPr/>
      </dsp:nvSpPr>
      <dsp:spPr bwMode="white">
        <a:xfrm rot="27000000">
          <a:off x="4426787" y="100609"/>
          <a:ext cx="4024352" cy="4024352"/>
        </a:xfrm>
        <a:prstGeom prst="up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4426787" y="100609"/>
        <a:ext cx="4024352" cy="4024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74311" cy="4148741"/>
        <a:chOff x="0" y="0"/>
        <a:chExt cx="8374311" cy="4148741"/>
      </a:xfrm>
    </dsp:grpSpPr>
    <dsp:sp modelId="{11148A8A-652D-4632-A898-F67B0040EB30}">
      <dsp:nvSpPr>
        <dsp:cNvPr id="3" name="Down Arrow 2"/>
        <dsp:cNvSpPr/>
      </dsp:nvSpPr>
      <dsp:spPr bwMode="white">
        <a:xfrm rot="16200000">
          <a:off x="627906" y="126432"/>
          <a:ext cx="3987767" cy="3987767"/>
        </a:xfrm>
        <a:prstGeom prst="down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sp:txBody>
      <dsp:txXfrm rot="16200000">
        <a:off x="627906" y="126432"/>
        <a:ext cx="3987767" cy="3987767"/>
      </dsp:txXfrm>
    </dsp:sp>
    <dsp:sp modelId="{CC128405-C4E0-4433-9980-4E62101341D7}">
      <dsp:nvSpPr>
        <dsp:cNvPr id="4" name="Down Arrow 3"/>
        <dsp:cNvSpPr/>
      </dsp:nvSpPr>
      <dsp:spPr bwMode="white">
        <a:xfrm rot="27000000">
          <a:off x="3457537" y="126461"/>
          <a:ext cx="3987767" cy="3987767"/>
        </a:xfrm>
        <a:prstGeom prst="down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3457537" y="126461"/>
        <a:ext cx="3987767" cy="398776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175" tIns="46587" rIns="93175" bIns="46587"/>
          <a:lstStyle/>
          <a:p/>
        </p:txBody>
      </p:sp>
      <p:sp>
        <p:nvSpPr>
          <p:cNvPr id="117" name="Shape 117"/>
          <p:cNvSpPr>
            <a:spLocks noGrp="1"/>
          </p:cNvSpPr>
          <p:nvPr>
            <p:ph type="body" sz="quarter" idx="1"/>
          </p:nvPr>
        </p:nvSpPr>
        <p:spPr>
          <a:xfrm>
            <a:off x="934721" y="4415791"/>
            <a:ext cx="5140960" cy="4183380"/>
          </a:xfrm>
          <a:prstGeom prst="rect">
            <a:avLst/>
          </a:prstGeom>
        </p:spPr>
        <p:txBody>
          <a:bodyPr lIns="93175" tIns="46587" rIns="93175" bIns="46587"/>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a:t>Οι </a:t>
            </a:r>
            <a:r>
              <a:rPr lang="en-US" dirty="0"/>
              <a:t>Cope &amp; </a:t>
            </a:r>
            <a:r>
              <a:rPr lang="en-US" dirty="0" err="1"/>
              <a:t>Kalantzis</a:t>
            </a:r>
            <a:r>
              <a:rPr lang="en-US" dirty="0"/>
              <a:t> </a:t>
            </a:r>
            <a:r>
              <a:rPr lang="el-GR" dirty="0"/>
              <a:t>προτείνουν την εφαρμογή του μοντέλου των </a:t>
            </a:r>
            <a:r>
              <a:rPr lang="el-GR" dirty="0" err="1"/>
              <a:t>πολυγραμματισμών</a:t>
            </a:r>
            <a:r>
              <a:rPr lang="el-GR" dirty="0"/>
              <a:t> σε 4 φάσεις: τοποθετημένη πρακτική, ανοιχτή διδασκαλία, κριτική πλαισίωση και μετασχηματισμένη πρακτική. </a:t>
            </a:r>
            <a:endParaRPr lang="el-GR" dirty="0"/>
          </a:p>
          <a:p>
            <a:pPr marL="171450" indent="-171450">
              <a:buFont typeface="Arial" panose="020B0604020202020204" pitchFamily="34" charset="0"/>
              <a:buChar char="•"/>
            </a:pPr>
            <a:r>
              <a:rPr lang="el-GR" dirty="0"/>
              <a:t>Το 2012 μετονομάζουν τις φάσεις αυτές σε: </a:t>
            </a:r>
            <a:r>
              <a:rPr lang="el-GR" b="1" dirty="0"/>
              <a:t>Βιώνοντας, </a:t>
            </a:r>
            <a:r>
              <a:rPr lang="el-GR" b="1" dirty="0" err="1"/>
              <a:t>Εννοιολογώντας</a:t>
            </a:r>
            <a:r>
              <a:rPr lang="el-GR" b="1" dirty="0"/>
              <a:t>, Αναλύοντας και Εφαρμόζοντας</a:t>
            </a:r>
            <a:r>
              <a:rPr lang="el-GR" dirty="0"/>
              <a:t>, αντίστοιχα. Και επίσης επιμερίζουν την κάθε φάση σε δύο στάδια.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2"/>
        <p:cNvGrpSpPr/>
        <p:nvPr/>
      </p:nvGrpSpPr>
      <p:grpSpPr>
        <a:xfrm>
          <a:off x="0" y="0"/>
          <a:ext cx="0" cy="0"/>
          <a:chOff x="0" y="0"/>
          <a:chExt cx="0" cy="0"/>
        </a:xfrm>
      </p:grpSpPr>
      <p:sp>
        <p:nvSpPr>
          <p:cNvPr id="1563" name="Google Shape;1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2"/>
        <p:cNvGrpSpPr/>
        <p:nvPr/>
      </p:nvGrpSpPr>
      <p:grpSpPr>
        <a:xfrm>
          <a:off x="0" y="0"/>
          <a:ext cx="0" cy="0"/>
          <a:chOff x="0" y="0"/>
          <a:chExt cx="0" cy="0"/>
        </a:xfrm>
      </p:grpSpPr>
      <p:sp>
        <p:nvSpPr>
          <p:cNvPr id="1563" name="Google Shape;1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μετά τον Δεύτερο Παγκόσμιο Πόλεμο και τις ναζιστικές θηριωδίες, ο ρατσιστικός λόγος αμφισβητήθηκε έντονα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Winant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100).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ανθρωπίνων δικαιωμάτων οδήγησε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Όπως υποδηλώνει ο ίδιος ο όρος, ο αντιρατσιστικός λόγος βρίσκεται σε ανταγωνιστική σχέση με τον ρατσιστικό.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Ακολουθώντας την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Brien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προσδιορίζεται ως «κάθε θεωρία και/ή πρακτική που επιδιώκει να αμφισβητήσει, να μειώσει ή να εξαλείψει τις εκδηλώσεις ρατσισμού στην κοινωνία». </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σύμφωνα με τις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Anthias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Lloyd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ο αντιρατσιστικός λόγος αποτελεί «μια απάντηση στον/στους ρατσισμό/</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κατασκευή ενός θετικού σχεδίου για το είδος της κοινωνίας όπου οι άνθρωποι μπορούν να συμβιώνουν με αρμονία και αμοιβαίο σεβασμό»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16).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διάδοση και η ευρεία κυκλοφορία του αντιρατσιστικού λόγου είχε ως αποτέλεσμα τη θέσπιση αντιρατσιστικών νόμων στις περισσότερες δυτικές χώρες. Στην Ελλάδα ο Ν. 4285/2014-ΦΕΚ 191/Α/10-9-2014 ήρθε να ενισχύσει και να συμπληρώσει τον παλιότερο Ν. 927/1979-ΦΕΚ 139/Α/28.6.1979. Τα συγκεκριμένα νομοθετικά πλαίσια προτάσσουν την (έστω και προσχηματική) ισότητα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πλειονοτικών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τους μειονοτικούς-μεταναστευτικούς πληθυσμούς και κατοχυρώνουν νομικά την αποδοχή του/της «άλλου/ης».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Θα μπορούσαμε να πούμε ότι οι δύο αυτοί λόγοι βρίσκονται σε μια </a:t>
            </a:r>
            <a:r>
              <a:rPr lang="el-GR" sz="1800" i="1" dirty="0">
                <a:effectLst/>
                <a:latin typeface="Times New Roman" panose="02020603050405020304" pitchFamily="18" charset="0"/>
                <a:ea typeface="Calibri" panose="020F0502020204030204" pitchFamily="34" charset="0"/>
              </a:rPr>
              <a:t>ιδεολογική αντιπαράθεση </a:t>
            </a:r>
            <a:r>
              <a:rPr lang="el-GR" sz="1800" dirty="0">
                <a:effectLst/>
                <a:latin typeface="Times New Roman" panose="02020603050405020304" pitchFamily="18" charset="0"/>
                <a:ea typeface="Calibri" panose="020F0502020204030204" pitchFamily="34" charset="0"/>
              </a:rPr>
              <a:t>(βλ. </a:t>
            </a:r>
            <a:r>
              <a:rPr lang="el-GR" sz="1800" dirty="0" err="1">
                <a:effectLst/>
                <a:latin typeface="Times New Roman" panose="02020603050405020304" pitchFamily="18" charset="0"/>
                <a:ea typeface="Calibri" panose="020F0502020204030204" pitchFamily="34" charset="0"/>
              </a:rPr>
              <a:t>ideological</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debate</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Βlommaert</a:t>
            </a:r>
            <a:r>
              <a:rPr lang="el-GR" sz="1800" dirty="0">
                <a:effectLst/>
                <a:latin typeface="Times New Roman" panose="02020603050405020304" pitchFamily="18" charset="0"/>
                <a:ea typeface="Calibri" panose="020F0502020204030204" pitchFamily="34" charset="0"/>
              </a:rPr>
              <a:t> 1999: 9),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Πρόκειται για δύο διαφορετικούς, αντιθετικούς λόγους που ο καθένας επιχειρεί να αναπαραστήσει πτυχές του κόσμου συνδέοντάς τες με διαφορετικά γλωσσικά και κοινωνικά νοήματα.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η αντιπαράθεση αυτή συχνά δεν εμποδίζει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κειμενική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συνύπαρξη των λόγων αυτών.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rPr>
              <a:t>Η θεσμοθετημένη απαγόρευση των καταφανών ρατσιστικών συμπεριφορών και </a:t>
            </a:r>
            <a:r>
              <a:rPr lang="el-GR" sz="1800" dirty="0" err="1">
                <a:effectLst/>
                <a:latin typeface="Times New Roman" panose="02020603050405020304" pitchFamily="18" charset="0"/>
                <a:ea typeface="Calibri" panose="020F0502020204030204" pitchFamily="34" charset="0"/>
              </a:rPr>
              <a:t>ξενοφοβικών</a:t>
            </a:r>
            <a:r>
              <a:rPr lang="el-GR" sz="1800" dirty="0">
                <a:effectLst/>
                <a:latin typeface="Times New Roman" panose="02020603050405020304" pitchFamily="18" charset="0"/>
                <a:ea typeface="Calibri" panose="020F0502020204030204" pitchFamily="34" charset="0"/>
              </a:rPr>
              <a:t> πρακτικών (</a:t>
            </a:r>
            <a:r>
              <a:rPr lang="el-GR" sz="1800" dirty="0" err="1">
                <a:effectLst/>
                <a:latin typeface="Times New Roman" panose="02020603050405020304" pitchFamily="18" charset="0"/>
                <a:ea typeface="Calibri" panose="020F0502020204030204" pitchFamily="34" charset="0"/>
              </a:rPr>
              <a:t>Anthias</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Lloyd</a:t>
            </a:r>
            <a:r>
              <a:rPr lang="el-GR" sz="1800" dirty="0">
                <a:effectLst/>
                <a:latin typeface="Times New Roman" panose="02020603050405020304" pitchFamily="18" charset="0"/>
                <a:ea typeface="Calibri" panose="020F0502020204030204" pitchFamily="34" charset="0"/>
              </a:rPr>
              <a:t> 2002: 16) οδηγεί συχνά στην αντιρατσιστική πλαισίωση ρατσιστικών θέσεων και, ως εκ τούτου, στην </a:t>
            </a:r>
            <a:r>
              <a:rPr lang="el-GR" sz="1800" dirty="0" err="1">
                <a:effectLst/>
                <a:latin typeface="Times New Roman" panose="02020603050405020304" pitchFamily="18" charset="0"/>
                <a:ea typeface="Calibri" panose="020F0502020204030204" pitchFamily="34" charset="0"/>
              </a:rPr>
              <a:t>υπόρρητη</a:t>
            </a:r>
            <a:r>
              <a:rPr lang="el-GR" sz="1800" dirty="0">
                <a:effectLst/>
                <a:latin typeface="Times New Roman" panose="02020603050405020304" pitchFamily="18" charset="0"/>
                <a:ea typeface="Calibri" panose="020F0502020204030204" pitchFamily="34" charset="0"/>
              </a:rPr>
              <a:t> και συγκαλυμμένη αναπαραγωγή και προώθηση ρατσιστικών προκαταλήψεων. </a:t>
            </a:r>
            <a:endParaRPr lang="el-GR" sz="1800" dirty="0">
              <a:effectLst/>
              <a:latin typeface="Times New Roman" panose="02020603050405020304" pitchFamily="18"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Οδηγεί, δηλαδή, σε αμφισημίες, οι οποίες, σύμφωνα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(2011, 2013, 2016), συνιστούν ένα νέο είδος ρατσισμού, 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ρευστό ρατσισμό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liquid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racism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 οποίος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δεν πρέπει να ιδωθεί ως ένα μετριασμένο ή αμφισβητούμενο κατάλοιπο ρατσισμού, αλλά μάλλον ως μια αμφίσημη μορφή, η οποία ενθαρρύνεται σήμερα και αποδυναμώνει τις ποικίλες άμυνες ενάντια στις ρατσιστικές αξιώσεις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63-64).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17575" y="744538"/>
            <a:ext cx="4962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625600" y="1596249"/>
            <a:ext cx="9753600" cy="3395698"/>
          </a:xfrm>
        </p:spPr>
        <p:txBody>
          <a:bodyPr anchor="b"/>
          <a:lstStyle>
            <a:lvl1pPr algn="ctr">
              <a:defRPr sz="6400"/>
            </a:lvl1pPr>
          </a:lstStyle>
          <a:p>
            <a:r>
              <a:rPr lang="el-GR"/>
              <a:t>Κάντε κλικ για να επεξεργαστείτε τον τίτλο υποδείγματος</a:t>
            </a:r>
            <a:endParaRPr lang="el-GR"/>
          </a:p>
        </p:txBody>
      </p:sp>
      <p:sp>
        <p:nvSpPr>
          <p:cNvPr id="3" name="Υπότιτλος 2"/>
          <p:cNvSpPr>
            <a:spLocks noGrp="1"/>
          </p:cNvSpPr>
          <p:nvPr>
            <p:ph type="subTitle" idx="1" hasCustomPrompt="1"/>
          </p:nvPr>
        </p:nvSpPr>
        <p:spPr>
          <a:xfrm>
            <a:off x="1625600" y="5122898"/>
            <a:ext cx="9753600" cy="2354862"/>
          </a:xfrm>
        </p:spPr>
        <p:txBody>
          <a:bodyPr/>
          <a:lstStyle>
            <a:lvl1pPr marL="0" indent="0" algn="ctr">
              <a:buNone/>
              <a:defRPr sz="2560"/>
            </a:lvl1pPr>
            <a:lvl2pPr marL="487680" indent="0" algn="ctr">
              <a:buNone/>
              <a:defRPr sz="2135"/>
            </a:lvl2pPr>
            <a:lvl3pPr marL="975360" indent="0" algn="ctr">
              <a:buNone/>
              <a:defRPr sz="1920"/>
            </a:lvl3pPr>
            <a:lvl4pPr marL="1463040" indent="0" algn="ctr">
              <a:buNone/>
              <a:defRPr sz="1705"/>
            </a:lvl4pPr>
            <a:lvl5pPr marL="1950720" indent="0" algn="ctr">
              <a:buNone/>
              <a:defRPr sz="1705"/>
            </a:lvl5pPr>
            <a:lvl6pPr marL="2438400" indent="0" algn="ctr">
              <a:buNone/>
              <a:defRPr sz="1705"/>
            </a:lvl6pPr>
            <a:lvl7pPr marL="2926080" indent="0" algn="ctr">
              <a:buNone/>
              <a:defRPr sz="1705"/>
            </a:lvl7pPr>
            <a:lvl8pPr marL="3413760" indent="0" algn="ctr">
              <a:buNone/>
              <a:defRPr sz="1705"/>
            </a:lvl8pPr>
            <a:lvl9pPr marL="3901440" indent="0" algn="ctr">
              <a:buNone/>
              <a:defRPr sz="1705"/>
            </a:lvl9pPr>
          </a:lstStyle>
          <a:p>
            <a:r>
              <a:rPr lang="el-GR"/>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06560" y="519289"/>
            <a:ext cx="2804160" cy="8265725"/>
          </a:xfrm>
        </p:spPr>
        <p:txBody>
          <a:bodyPr vert="eaVert"/>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a:xfrm>
            <a:off x="894080" y="519289"/>
            <a:ext cx="8249920" cy="8265725"/>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hasCustomPrompt="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hasCustomPrompt="1"/>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04100" y="882756"/>
            <a:ext cx="12150460" cy="921702"/>
          </a:xfrm>
        </p:spPr>
        <p:txBody>
          <a:bodyPr/>
          <a:lstStyle>
            <a:lvl1pPr>
              <a:defRPr sz="3415"/>
            </a:lvl1pPr>
          </a:lstStyle>
          <a:p>
            <a:r>
              <a:rPr lang="el-GR" dirty="0"/>
              <a:t>Στυλ κύριου τίτλου</a:t>
            </a:r>
            <a:endParaRPr lang="en-US" dirty="0"/>
          </a:p>
        </p:txBody>
      </p:sp>
      <p:sp>
        <p:nvSpPr>
          <p:cNvPr id="3" name="Θέση περιεχομένου 2"/>
          <p:cNvSpPr>
            <a:spLocks noGrp="1"/>
          </p:cNvSpPr>
          <p:nvPr>
            <p:ph idx="1" hasCustomPrompt="1"/>
          </p:nvPr>
        </p:nvSpPr>
        <p:spPr>
          <a:xfrm>
            <a:off x="204100" y="2009281"/>
            <a:ext cx="12596599" cy="7340177"/>
          </a:xfrm>
        </p:spPr>
        <p:txBody>
          <a:bodyPr/>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n-US" dirty="0"/>
          </a:p>
        </p:txBody>
      </p:sp>
      <p:sp>
        <p:nvSpPr>
          <p:cNvPr id="6" name="Θέση αριθμού διαφάνειας 22"/>
          <p:cNvSpPr>
            <a:spLocks noGrp="1"/>
          </p:cNvSpPr>
          <p:nvPr>
            <p:ph type="sldNum" sz="quarter" idx="12"/>
          </p:nvPr>
        </p:nvSpPr>
        <p:spPr/>
        <p:txBody>
          <a:bodyPr/>
          <a:lstStyle>
            <a:lvl1pPr>
              <a:defRPr/>
            </a:lvl1pPr>
          </a:lstStyle>
          <a:p>
            <a:pPr>
              <a:defRPr/>
            </a:pPr>
            <a:fld id="{8EF9E99C-49F3-4FFD-8C51-54C41D6CDCF3}" type="slidenum">
              <a:rPr lang="el-GR"/>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87307" y="2431628"/>
            <a:ext cx="11216640" cy="4057226"/>
          </a:xfrm>
        </p:spPr>
        <p:txBody>
          <a:bodyPr anchor="b"/>
          <a:lstStyle>
            <a:lvl1pPr>
              <a:defRPr sz="6400"/>
            </a:lvl1p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87307" y="6527237"/>
            <a:ext cx="11216640" cy="2133599"/>
          </a:xfrm>
        </p:spPr>
        <p:txBody>
          <a:bodyPr/>
          <a:lstStyle>
            <a:lvl1pPr marL="0" indent="0">
              <a:buNone/>
              <a:defRPr sz="2560">
                <a:solidFill>
                  <a:schemeClr val="tx1">
                    <a:tint val="75000"/>
                  </a:schemeClr>
                </a:solidFill>
              </a:defRPr>
            </a:lvl1pPr>
            <a:lvl2pPr marL="487680" indent="0">
              <a:buNone/>
              <a:defRPr sz="2135">
                <a:solidFill>
                  <a:schemeClr val="tx1">
                    <a:tint val="75000"/>
                  </a:schemeClr>
                </a:solidFill>
              </a:defRPr>
            </a:lvl2pPr>
            <a:lvl3pPr marL="975360" indent="0">
              <a:buNone/>
              <a:defRPr sz="1920">
                <a:solidFill>
                  <a:schemeClr val="tx1">
                    <a:tint val="75000"/>
                  </a:schemeClr>
                </a:solidFill>
              </a:defRPr>
            </a:lvl3pPr>
            <a:lvl4pPr marL="1463040" indent="0">
              <a:buNone/>
              <a:defRPr sz="1705">
                <a:solidFill>
                  <a:schemeClr val="tx1">
                    <a:tint val="75000"/>
                  </a:schemeClr>
                </a:solidFill>
              </a:defRPr>
            </a:lvl4pPr>
            <a:lvl5pPr marL="1950720" indent="0">
              <a:buNone/>
              <a:defRPr sz="1705">
                <a:solidFill>
                  <a:schemeClr val="tx1">
                    <a:tint val="75000"/>
                  </a:schemeClr>
                </a:solidFill>
              </a:defRPr>
            </a:lvl5pPr>
            <a:lvl6pPr marL="2438400" indent="0">
              <a:buNone/>
              <a:defRPr sz="1705">
                <a:solidFill>
                  <a:schemeClr val="tx1">
                    <a:tint val="75000"/>
                  </a:schemeClr>
                </a:solidFill>
              </a:defRPr>
            </a:lvl6pPr>
            <a:lvl7pPr marL="2926080" indent="0">
              <a:buNone/>
              <a:defRPr sz="1705">
                <a:solidFill>
                  <a:schemeClr val="tx1">
                    <a:tint val="75000"/>
                  </a:schemeClr>
                </a:solidFill>
              </a:defRPr>
            </a:lvl7pPr>
            <a:lvl8pPr marL="3413760" indent="0">
              <a:buNone/>
              <a:defRPr sz="1705">
                <a:solidFill>
                  <a:schemeClr val="tx1">
                    <a:tint val="75000"/>
                  </a:schemeClr>
                </a:solidFill>
              </a:defRPr>
            </a:lvl8pPr>
            <a:lvl9pPr marL="3901440" indent="0">
              <a:buNone/>
              <a:defRPr sz="1705">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sz="half" idx="1" hasCustomPrompt="1"/>
          </p:nvPr>
        </p:nvSpPr>
        <p:spPr>
          <a:xfrm>
            <a:off x="8940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περιεχομένου 3"/>
          <p:cNvSpPr>
            <a:spLocks noGrp="1"/>
          </p:cNvSpPr>
          <p:nvPr>
            <p:ph sz="half" idx="2" hasCustomPrompt="1"/>
          </p:nvPr>
        </p:nvSpPr>
        <p:spPr>
          <a:xfrm>
            <a:off x="65836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519290"/>
            <a:ext cx="11216640" cy="1885245"/>
          </a:xfrm>
        </p:spPr>
        <p:txBody>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95775" y="2390987"/>
            <a:ext cx="5501639"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95775" y="3562773"/>
            <a:ext cx="5501639"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κειμένου 4"/>
          <p:cNvSpPr>
            <a:spLocks noGrp="1"/>
          </p:cNvSpPr>
          <p:nvPr>
            <p:ph type="body" sz="quarter" idx="3" hasCustomPrompt="1"/>
          </p:nvPr>
        </p:nvSpPr>
        <p:spPr>
          <a:xfrm>
            <a:off x="6583680" y="2390987"/>
            <a:ext cx="5528734"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583680" y="3562773"/>
            <a:ext cx="5528734"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a:xfrm>
            <a:off x="5528734" y="1404338"/>
            <a:ext cx="6583680" cy="6931378"/>
          </a:xfrm>
        </p:spPr>
        <p:txBody>
          <a:bodyPr/>
          <a:lstStyle>
            <a:lvl1pPr>
              <a:defRPr sz="3415"/>
            </a:lvl1pPr>
            <a:lvl2pPr>
              <a:defRPr sz="2985"/>
            </a:lvl2pPr>
            <a:lvl3pPr>
              <a:defRPr sz="2560"/>
            </a:lvl3pPr>
            <a:lvl4pPr>
              <a:defRPr sz="2135"/>
            </a:lvl4pPr>
            <a:lvl5pPr>
              <a:defRPr sz="2135"/>
            </a:lvl5pPr>
            <a:lvl6pPr>
              <a:defRPr sz="2135"/>
            </a:lvl6pPr>
            <a:lvl7pPr>
              <a:defRPr sz="2135"/>
            </a:lvl7pPr>
            <a:lvl8pPr>
              <a:defRPr sz="2135"/>
            </a:lvl8pPr>
            <a:lvl9pPr>
              <a:defRPr sz="2135"/>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εικόνας 2"/>
          <p:cNvSpPr>
            <a:spLocks noGrp="1"/>
          </p:cNvSpPr>
          <p:nvPr>
            <p:ph type="pic" idx="1"/>
          </p:nvPr>
        </p:nvSpPr>
        <p:spPr>
          <a:xfrm>
            <a:off x="5528734" y="1404338"/>
            <a:ext cx="6583680" cy="6931378"/>
          </a:xfrm>
        </p:spPr>
        <p:txBody>
          <a:bodyPr/>
          <a:lstStyle>
            <a:lvl1pPr marL="0" indent="0">
              <a:buNone/>
              <a:defRPr sz="3415"/>
            </a:lvl1pPr>
            <a:lvl2pPr marL="487680" indent="0">
              <a:buNone/>
              <a:defRPr sz="2985"/>
            </a:lvl2pPr>
            <a:lvl3pPr marL="975360" indent="0">
              <a:buNone/>
              <a:defRPr sz="2560"/>
            </a:lvl3pPr>
            <a:lvl4pPr marL="1463040" indent="0">
              <a:buNone/>
              <a:defRPr sz="2135"/>
            </a:lvl4pPr>
            <a:lvl5pPr marL="1950720" indent="0">
              <a:buNone/>
              <a:defRPr sz="2135"/>
            </a:lvl5pPr>
            <a:lvl6pPr marL="2438400" indent="0">
              <a:buNone/>
              <a:defRPr sz="2135"/>
            </a:lvl6pPr>
            <a:lvl7pPr marL="2926080" indent="0">
              <a:buNone/>
              <a:defRPr sz="2135"/>
            </a:lvl7pPr>
            <a:lvl8pPr marL="3413760" indent="0">
              <a:buNone/>
              <a:defRPr sz="2135"/>
            </a:lvl8pPr>
            <a:lvl9pPr marL="3901440" indent="0">
              <a:buNone/>
              <a:defRPr sz="2135"/>
            </a:lvl9pPr>
          </a:lstStyle>
          <a:p>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75360" rtl="0" eaLnBrk="1" latinLnBrk="0" hangingPunct="1">
        <a:lnSpc>
          <a:spcPct val="90000"/>
        </a:lnSpc>
        <a:spcBef>
          <a:spcPct val="0"/>
        </a:spcBef>
        <a:buNone/>
        <a:defRPr sz="4695" kern="1200">
          <a:solidFill>
            <a:schemeClr val="tx1"/>
          </a:solidFill>
          <a:latin typeface="+mj-lt"/>
          <a:ea typeface="+mj-ea"/>
          <a:cs typeface="+mj-cs"/>
        </a:defRPr>
      </a:lvl1pPr>
    </p:titleStyle>
    <p:bodyStyle>
      <a:lvl1pPr marL="243840" indent="-243840" algn="l" defTabSz="975360" rtl="0" eaLnBrk="1" latinLnBrk="0" hangingPunct="1">
        <a:lnSpc>
          <a:spcPct val="90000"/>
        </a:lnSpc>
        <a:spcBef>
          <a:spcPts val="1065"/>
        </a:spcBef>
        <a:buFont typeface="Arial" panose="020B0604020202020204" pitchFamily="34" charset="0"/>
        <a:buChar char="•"/>
        <a:defRPr sz="2985" kern="1200">
          <a:solidFill>
            <a:schemeClr val="tx1"/>
          </a:solidFill>
          <a:latin typeface="+mn-lt"/>
          <a:ea typeface="+mn-ea"/>
          <a:cs typeface="+mn-cs"/>
        </a:defRPr>
      </a:lvl1pPr>
      <a:lvl2pPr marL="731520" indent="-243840" algn="l" defTabSz="975360" rtl="0" eaLnBrk="1" latinLnBrk="0" hangingPunct="1">
        <a:lnSpc>
          <a:spcPct val="90000"/>
        </a:lnSpc>
        <a:spcBef>
          <a:spcPts val="535"/>
        </a:spcBef>
        <a:buFont typeface="Arial" panose="020B0604020202020204" pitchFamily="34" charset="0"/>
        <a:buChar char="•"/>
        <a:defRPr sz="2560" kern="1200">
          <a:solidFill>
            <a:schemeClr val="tx1"/>
          </a:solidFill>
          <a:latin typeface="+mn-lt"/>
          <a:ea typeface="+mn-ea"/>
          <a:cs typeface="+mn-cs"/>
        </a:defRPr>
      </a:lvl2pPr>
      <a:lvl3pPr marL="1219200" indent="-243840" algn="l" defTabSz="975360" rtl="0" eaLnBrk="1" latinLnBrk="0" hangingPunct="1">
        <a:lnSpc>
          <a:spcPct val="90000"/>
        </a:lnSpc>
        <a:spcBef>
          <a:spcPts val="535"/>
        </a:spcBef>
        <a:buFont typeface="Arial" panose="020B0604020202020204" pitchFamily="34" charset="0"/>
        <a:buChar char="•"/>
        <a:defRPr sz="2135" kern="1200">
          <a:solidFill>
            <a:schemeClr val="tx1"/>
          </a:solidFill>
          <a:latin typeface="+mn-lt"/>
          <a:ea typeface="+mn-ea"/>
          <a:cs typeface="+mn-cs"/>
        </a:defRPr>
      </a:lvl3pPr>
      <a:lvl4pPr marL="17068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4pPr>
      <a:lvl5pPr marL="219456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5pPr>
      <a:lvl6pPr marL="268224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6pPr>
      <a:lvl7pPr marL="316992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7pPr>
      <a:lvl8pPr marL="365760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8pPr>
      <a:lvl9pPr marL="41452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9pPr>
    </p:bodyStyle>
    <p:otherStyle>
      <a:defPPr>
        <a:defRPr lang="el-GR"/>
      </a:defPPr>
      <a:lvl1pPr marL="0" algn="l" defTabSz="975360" rtl="0" eaLnBrk="1" latinLnBrk="0" hangingPunct="1">
        <a:defRPr sz="1920" kern="1200">
          <a:solidFill>
            <a:schemeClr val="tx1"/>
          </a:solidFill>
          <a:latin typeface="+mn-lt"/>
          <a:ea typeface="+mn-ea"/>
          <a:cs typeface="+mn-cs"/>
        </a:defRPr>
      </a:lvl1pPr>
      <a:lvl2pPr marL="487680" algn="l" defTabSz="975360" rtl="0" eaLnBrk="1" latinLnBrk="0" hangingPunct="1">
        <a:defRPr sz="1920" kern="1200">
          <a:solidFill>
            <a:schemeClr val="tx1"/>
          </a:solidFill>
          <a:latin typeface="+mn-lt"/>
          <a:ea typeface="+mn-ea"/>
          <a:cs typeface="+mn-cs"/>
        </a:defRPr>
      </a:lvl2pPr>
      <a:lvl3pPr marL="975360" algn="l" defTabSz="975360" rtl="0" eaLnBrk="1" latinLnBrk="0" hangingPunct="1">
        <a:defRPr sz="1920" kern="1200">
          <a:solidFill>
            <a:schemeClr val="tx1"/>
          </a:solidFill>
          <a:latin typeface="+mn-lt"/>
          <a:ea typeface="+mn-ea"/>
          <a:cs typeface="+mn-cs"/>
        </a:defRPr>
      </a:lvl3pPr>
      <a:lvl4pPr marL="1463040" algn="l" defTabSz="975360" rtl="0" eaLnBrk="1" latinLnBrk="0" hangingPunct="1">
        <a:defRPr sz="1920" kern="1200">
          <a:solidFill>
            <a:schemeClr val="tx1"/>
          </a:solidFill>
          <a:latin typeface="+mn-lt"/>
          <a:ea typeface="+mn-ea"/>
          <a:cs typeface="+mn-cs"/>
        </a:defRPr>
      </a:lvl4pPr>
      <a:lvl5pPr marL="1950720" algn="l" defTabSz="975360" rtl="0" eaLnBrk="1" latinLnBrk="0" hangingPunct="1">
        <a:defRPr sz="1920" kern="1200">
          <a:solidFill>
            <a:schemeClr val="tx1"/>
          </a:solidFill>
          <a:latin typeface="+mn-lt"/>
          <a:ea typeface="+mn-ea"/>
          <a:cs typeface="+mn-cs"/>
        </a:defRPr>
      </a:lvl5pPr>
      <a:lvl6pPr marL="2438400" algn="l" defTabSz="975360" rtl="0" eaLnBrk="1" latinLnBrk="0" hangingPunct="1">
        <a:defRPr sz="1920" kern="1200">
          <a:solidFill>
            <a:schemeClr val="tx1"/>
          </a:solidFill>
          <a:latin typeface="+mn-lt"/>
          <a:ea typeface="+mn-ea"/>
          <a:cs typeface="+mn-cs"/>
        </a:defRPr>
      </a:lvl6pPr>
      <a:lvl7pPr marL="2926080" algn="l" defTabSz="975360" rtl="0" eaLnBrk="1" latinLnBrk="0" hangingPunct="1">
        <a:defRPr sz="1920" kern="1200">
          <a:solidFill>
            <a:schemeClr val="tx1"/>
          </a:solidFill>
          <a:latin typeface="+mn-lt"/>
          <a:ea typeface="+mn-ea"/>
          <a:cs typeface="+mn-cs"/>
        </a:defRPr>
      </a:lvl7pPr>
      <a:lvl8pPr marL="3413760" algn="l" defTabSz="975360" rtl="0" eaLnBrk="1" latinLnBrk="0" hangingPunct="1">
        <a:defRPr sz="1920" kern="1200">
          <a:solidFill>
            <a:schemeClr val="tx1"/>
          </a:solidFill>
          <a:latin typeface="+mn-lt"/>
          <a:ea typeface="+mn-ea"/>
          <a:cs typeface="+mn-cs"/>
        </a:defRPr>
      </a:lvl8pPr>
      <a:lvl9pPr marL="3901440" algn="l" defTabSz="97536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png"/><Relationship Id="rId2" Type="http://schemas.openxmlformats.org/officeDocument/2006/relationships/hyperlink" Target="https://www.facebook.com/TRACE-111950056997214/?eid=ARBuNNYytVCpFy2Z2ZQXKXdQxzSzgi8euRXan_X8K95wI7O5CIsHiP2FeMH1qCNUjh3f-GUeukN7uMBx" TargetMode="External"/><Relationship Id="rId1" Type="http://schemas.openxmlformats.org/officeDocument/2006/relationships/hyperlink" Target="https://trace2019.wixsite.com/trace-project" TargetMode="Externa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hyperlink" Target="https://migratorybirds.gr/el/author/machntia-chossaini/"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hyperlink" Target="http://www.saitapublications.gr/2016/05/ebook.202.html" TargetMode="Externa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hyperlink" Target="https://migratorybirds.gr/el/author/machntia-chossaini/"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itle 5"/>
          <p:cNvSpPr>
            <a:spLocks noGrp="1"/>
          </p:cNvSpPr>
          <p:nvPr>
            <p:ph type="ctrTitle"/>
          </p:nvPr>
        </p:nvSpPr>
        <p:spPr>
          <a:xfrm>
            <a:off x="753745" y="838200"/>
            <a:ext cx="11730990" cy="2675255"/>
          </a:xfrm>
        </p:spPr>
        <p:txBody>
          <a:bodyPr>
            <a:normAutofit/>
          </a:bodyPr>
          <a:lstStyle/>
          <a:p>
            <a:br>
              <a:rPr lang="el-GR" sz="4400" b="1" dirty="0">
                <a:solidFill>
                  <a:srgbClr val="800000"/>
                </a:solidFill>
                <a:latin typeface="+mn-lt"/>
              </a:rPr>
            </a:br>
            <a:br>
              <a:rPr lang="el-GR" sz="4400" b="1" dirty="0">
                <a:solidFill>
                  <a:srgbClr val="800000"/>
                </a:solidFill>
                <a:latin typeface="+mn-lt"/>
              </a:rPr>
            </a:br>
            <a:br>
              <a:rPr lang="el-GR" sz="4400" b="1" dirty="0">
                <a:solidFill>
                  <a:srgbClr val="800000"/>
                </a:solidFill>
                <a:latin typeface="+mn-lt"/>
              </a:rPr>
            </a:br>
            <a:r>
              <a:rPr lang="el-GR" sz="4400" b="1" dirty="0">
                <a:solidFill>
                  <a:srgbClr val="800000"/>
                </a:solidFill>
                <a:latin typeface="+mn-lt"/>
              </a:rPr>
              <a:t>Ρευστός ρατσισμός και κριτικός γραμματισμός </a:t>
            </a:r>
            <a:endParaRPr lang="el-GR" sz="4400" b="1" dirty="0">
              <a:solidFill>
                <a:srgbClr val="800000"/>
              </a:solidFill>
              <a:latin typeface="+mn-lt"/>
            </a:endParaRPr>
          </a:p>
        </p:txBody>
      </p:sp>
      <p:sp>
        <p:nvSpPr>
          <p:cNvPr id="9" name="Text Placeholder 8"/>
          <p:cNvSpPr>
            <a:spLocks noGrp="1"/>
          </p:cNvSpPr>
          <p:nvPr>
            <p:ph type="subTitle" idx="1"/>
          </p:nvPr>
        </p:nvSpPr>
        <p:spPr>
          <a:xfrm>
            <a:off x="1926337" y="5417105"/>
            <a:ext cx="9219756" cy="656750"/>
          </a:xfrm>
        </p:spPr>
        <p:txBody>
          <a:bodyPr>
            <a:noAutofit/>
          </a:bodyPr>
          <a:lstStyle/>
          <a:p>
            <a:r>
              <a:rPr lang="el-GR" sz="2400" dirty="0"/>
              <a:t>Τομέας Γλωσσολογίας, Τμήμα Φιλολογίας, Πανεπιστήμιο Πατρών</a:t>
            </a: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865862" y="8680973"/>
            <a:ext cx="2048026" cy="494271"/>
          </a:xfrm>
          <a:prstGeom prst="rect">
            <a:avLst/>
          </a:prstGeom>
          <a:ln w="12700">
            <a:miter lim="400000"/>
            <a:headEnd/>
            <a:tailEnd/>
          </a:ln>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46" y="6660516"/>
            <a:ext cx="3641954" cy="119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397" y="6819265"/>
            <a:ext cx="438943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8"/>
          <p:cNvSpPr txBox="1"/>
          <p:nvPr/>
        </p:nvSpPr>
        <p:spPr>
          <a:xfrm>
            <a:off x="1469390" y="4548425"/>
            <a:ext cx="10066020" cy="868680"/>
          </a:xfrm>
          <a:prstGeom prst="rect">
            <a:avLst/>
          </a:prstGeom>
          <a:ln w="12700">
            <a:miter lim="400000"/>
          </a:ln>
        </p:spPr>
        <p:txBody>
          <a:bodyPr lIns="50800" tIns="50800" rIns="50800" bIns="50800" anchor="t">
            <a:normAutofit/>
          </a:bodyPr>
          <a:lstStyle>
            <a:lvl1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l-GR" sz="3200" b="1" dirty="0">
                <a:latin typeface="+mn-lt"/>
                <a:cs typeface="+mn-lt"/>
              </a:rPr>
              <a:t>Αργύρης Αρχάκης</a:t>
            </a:r>
            <a:endParaRPr lang="el-GR" sz="3200" b="1" dirty="0">
              <a:latin typeface="+mn-lt"/>
              <a:cs typeface="+mn-lt"/>
            </a:endParaRPr>
          </a:p>
        </p:txBody>
      </p:sp>
      <p:sp>
        <p:nvSpPr>
          <p:cNvPr id="2" name="Θέση αριθμού διαφάνειας 1"/>
          <p:cNvSpPr>
            <a:spLocks noGrp="1"/>
          </p:cNvSpPr>
          <p:nvPr>
            <p:ph type="sldNum" sz="quarter" idx="12"/>
          </p:nvPr>
        </p:nvSpPr>
        <p:spPr/>
        <p:txBody>
          <a:bodyPr/>
          <a:lstStyle/>
          <a:p>
            <a:fld id="{86CB4B4D-7CA3-9044-876B-883B54F8677D}" type="slidenum">
              <a:rPr lang="el-GR" smtClean="0"/>
            </a:fld>
            <a:endParaRPr lang="el-GR" dirty="0"/>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64028"/>
            <a:ext cx="12828896" cy="1089096"/>
          </a:xfrm>
        </p:spPr>
        <p:txBody>
          <a:bodyPr>
            <a:normAutofit/>
          </a:bodyPr>
          <a:lstStyle/>
          <a:p>
            <a:r>
              <a:rPr lang="el-GR" sz="3600" b="1" i="1" dirty="0">
                <a:solidFill>
                  <a:srgbClr val="800000"/>
                </a:solidFill>
                <a:latin typeface="+mn-lt"/>
                <a:cs typeface="Arial" panose="020B0604020202020204" pitchFamily="34" charset="0"/>
              </a:rPr>
              <a:t>Ρευστός ρατσισμός</a:t>
            </a:r>
            <a:endParaRPr lang="el-GR" sz="3600" b="1" i="1" dirty="0">
              <a:solidFill>
                <a:srgbClr val="800000"/>
              </a:solidFill>
              <a:latin typeface="+mn-lt"/>
              <a:cs typeface="Arial" panose="020B0604020202020204" pitchFamily="34" charset="0"/>
            </a:endParaRPr>
          </a:p>
        </p:txBody>
      </p:sp>
      <p:sp>
        <p:nvSpPr>
          <p:cNvPr id="5" name="TextBox 4"/>
          <p:cNvSpPr txBox="1"/>
          <p:nvPr/>
        </p:nvSpPr>
        <p:spPr>
          <a:xfrm>
            <a:off x="0" y="1981835"/>
            <a:ext cx="12828905" cy="4011295"/>
          </a:xfrm>
          <a:prstGeom prst="rect">
            <a:avLst/>
          </a:prstGeom>
          <a:noFill/>
        </p:spPr>
        <p:txBody>
          <a:bodyPr wrap="square">
            <a:noAutofit/>
          </a:bodyPr>
          <a:lstStyle/>
          <a:p>
            <a:pPr marL="304800" indent="-304800" algn="just" defTabSz="975360" hangingPunct="1">
              <a:buFont typeface="Wingdings" panose="05000000000000000000" pitchFamily="2" charset="2"/>
              <a:buChar char="§"/>
              <a:defRPr/>
            </a:pPr>
            <a:r>
              <a:rPr lang="el-GR" sz="3200" dirty="0">
                <a:cs typeface="Arial" panose="020B0604020202020204" pitchFamily="34" charset="0"/>
              </a:rPr>
              <a:t>Η </a:t>
            </a:r>
            <a:r>
              <a:rPr lang="el-GR" sz="3200" b="1" dirty="0">
                <a:cs typeface="Arial" panose="020B0604020202020204" pitchFamily="34" charset="0"/>
              </a:rPr>
              <a:t>συνύπαρξη </a:t>
            </a:r>
            <a:r>
              <a:rPr lang="el-GR" sz="3200" dirty="0">
                <a:cs typeface="Arial" panose="020B0604020202020204" pitchFamily="34" charset="0"/>
              </a:rPr>
              <a:t>ρατσιστικών και αντιρατσιστικών ιδεών, θέσεων και προθέσεων στα ίδια (</a:t>
            </a:r>
            <a:r>
              <a:rPr lang="el-GR" sz="3200" dirty="0" err="1">
                <a:cs typeface="Arial" panose="020B0604020202020204" pitchFamily="34" charset="0"/>
              </a:rPr>
              <a:t>περι</a:t>
            </a:r>
            <a:r>
              <a:rPr lang="el-GR" sz="3200" dirty="0">
                <a:cs typeface="Arial" panose="020B0604020202020204" pitchFamily="34" charset="0"/>
              </a:rPr>
              <a:t>)κείμενα. Ειδικότερα, παρατηρείται:</a:t>
            </a:r>
            <a:endParaRPr lang="el-GR" sz="3200" dirty="0">
              <a:cs typeface="Arial" panose="020B0604020202020204" pitchFamily="34" charset="0"/>
            </a:endParaRPr>
          </a:p>
          <a:p>
            <a:pPr marL="304800" indent="-304800" algn="just">
              <a:buFont typeface="Wingdings" panose="05000000000000000000" pitchFamily="2" charset="2"/>
              <a:buChar char="§"/>
            </a:pPr>
            <a:endParaRPr lang="el-GR" sz="3200" dirty="0">
              <a:solidFill>
                <a:schemeClr val="accent2">
                  <a:lumMod val="75000"/>
                </a:schemeClr>
              </a:solidFill>
              <a:cs typeface="Arial" panose="020B0604020202020204" pitchFamily="34" charset="0"/>
            </a:endParaRPr>
          </a:p>
          <a:p>
            <a:pPr marL="792480" lvl="1" indent="-304800" algn="just">
              <a:buFont typeface="Arial" panose="020B0604020202020204" pitchFamily="34" charset="0"/>
              <a:buChar char="•"/>
            </a:pPr>
            <a:r>
              <a:rPr lang="el-GR" sz="3200" dirty="0">
                <a:cs typeface="Arial" panose="020B0604020202020204" pitchFamily="34" charset="0"/>
              </a:rPr>
              <a:t>αφενός διακηρυκτική προβολή και θετική αποτίμηση των </a:t>
            </a:r>
            <a:r>
              <a:rPr lang="el-GR" sz="3200" b="1" dirty="0">
                <a:cs typeface="Arial" panose="020B0604020202020204" pitchFamily="34" charset="0"/>
              </a:rPr>
              <a:t>αντιρατσιστικών ιδεών</a:t>
            </a:r>
            <a:endParaRPr lang="el-GR" sz="3200" b="1" dirty="0">
              <a:cs typeface="Arial" panose="020B0604020202020204" pitchFamily="34" charset="0"/>
            </a:endParaRPr>
          </a:p>
          <a:p>
            <a:pPr marL="792480" lvl="1" indent="-304800" algn="just">
              <a:buFont typeface="Arial" panose="020B0604020202020204" pitchFamily="34" charset="0"/>
              <a:buChar char="•"/>
            </a:pPr>
            <a:r>
              <a:rPr lang="el-GR" sz="3200" dirty="0">
                <a:cs typeface="Arial" panose="020B0604020202020204" pitchFamily="34" charset="0"/>
              </a:rPr>
              <a:t>αφετέρου προώθηση </a:t>
            </a:r>
            <a:r>
              <a:rPr lang="el-GR" sz="3200" b="1" i="1" dirty="0" err="1">
                <a:cs typeface="Arial" panose="020B0604020202020204" pitchFamily="34" charset="0"/>
              </a:rPr>
              <a:t>μονοπολιτισμού</a:t>
            </a:r>
            <a:r>
              <a:rPr lang="el-GR" sz="3200" dirty="0">
                <a:cs typeface="Arial" panose="020B0604020202020204" pitchFamily="34" charset="0"/>
              </a:rPr>
              <a:t> (</a:t>
            </a:r>
            <a:r>
              <a:rPr lang="el-GR" sz="3200" dirty="0" err="1">
                <a:cs typeface="Arial" panose="020B0604020202020204" pitchFamily="34" charset="0"/>
              </a:rPr>
              <a:t>monoculturalism</a:t>
            </a:r>
            <a:r>
              <a:rPr lang="el-GR" sz="3200" dirty="0">
                <a:cs typeface="Arial" panose="020B0604020202020204" pitchFamily="34" charset="0"/>
              </a:rPr>
              <a:t>) και </a:t>
            </a:r>
            <a:r>
              <a:rPr lang="el-GR" sz="3200" b="1" i="1" dirty="0" err="1">
                <a:cs typeface="Arial" panose="020B0604020202020204" pitchFamily="34" charset="0"/>
              </a:rPr>
              <a:t>μονογλωσσίας</a:t>
            </a:r>
            <a:r>
              <a:rPr lang="el-GR" sz="3200" b="1" dirty="0">
                <a:cs typeface="Arial" panose="020B0604020202020204" pitchFamily="34" charset="0"/>
              </a:rPr>
              <a:t> </a:t>
            </a:r>
            <a:r>
              <a:rPr lang="el-GR" sz="3200" dirty="0">
                <a:cs typeface="Arial" panose="020B0604020202020204" pitchFamily="34" charset="0"/>
              </a:rPr>
              <a:t>(</a:t>
            </a:r>
            <a:r>
              <a:rPr lang="el-GR" sz="3200" dirty="0" err="1">
                <a:cs typeface="Arial" panose="020B0604020202020204" pitchFamily="34" charset="0"/>
              </a:rPr>
              <a:t>monolingualism</a:t>
            </a:r>
            <a:r>
              <a:rPr lang="el-GR" sz="3200" dirty="0">
                <a:cs typeface="Arial" panose="020B0604020202020204" pitchFamily="34" charset="0"/>
              </a:rPr>
              <a:t>) στα δυτικά έθνη-κράτη.</a:t>
            </a:r>
            <a:endParaRPr lang="el-GR" sz="3200" dirty="0">
              <a:cs typeface="Arial" panose="020B0604020202020204" pitchFamily="34" charset="0"/>
            </a:endParaRPr>
          </a:p>
          <a:p>
            <a:pPr marL="792480" lvl="1" indent="-304800" algn="just">
              <a:buFont typeface="Arial" panose="020B0604020202020204" pitchFamily="34" charset="0"/>
              <a:buChar char="•"/>
            </a:pPr>
            <a:endParaRPr lang="el-GR" sz="3200" dirty="0">
              <a:cs typeface="Arial" panose="020B0604020202020204" pitchFamily="34" charset="0"/>
            </a:endParaRPr>
          </a:p>
          <a:p>
            <a:pPr marL="304800" indent="-304800" algn="just" defTabSz="975360" hangingPunct="1">
              <a:buFont typeface="Wingdings" panose="05000000000000000000" pitchFamily="2" charset="2"/>
              <a:buChar char="§"/>
              <a:defRPr/>
            </a:pPr>
            <a:endParaRPr lang="el-GR" sz="3200" dirty="0">
              <a:cs typeface="Arial" panose="020B0604020202020204" pitchFamily="34" charset="0"/>
            </a:endParaRPr>
          </a:p>
        </p:txBody>
      </p:sp>
      <p:sp>
        <p:nvSpPr>
          <p:cNvPr id="7" name="TextBox 6"/>
          <p:cNvSpPr txBox="1"/>
          <p:nvPr/>
        </p:nvSpPr>
        <p:spPr>
          <a:xfrm>
            <a:off x="0" y="6080125"/>
            <a:ext cx="12854940" cy="2659380"/>
          </a:xfrm>
          <a:prstGeom prst="rect">
            <a:avLst/>
          </a:prstGeom>
          <a:noFill/>
        </p:spPr>
        <p:txBody>
          <a:bodyPr wrap="square">
            <a:noAutofit/>
          </a:bodyPr>
          <a:lstStyle/>
          <a:p>
            <a:pPr algn="ctr" defTabSz="975360" hangingPunct="1">
              <a:defRPr/>
            </a:pPr>
            <a:r>
              <a:rPr lang="el-GR" sz="3200" b="1" dirty="0">
                <a:solidFill>
                  <a:srgbClr val="800000"/>
                </a:solidFill>
                <a:cs typeface="Arial" panose="020B0604020202020204" pitchFamily="34" charset="0"/>
              </a:rPr>
              <a:t>Ρευστός Ρατσισμός</a:t>
            </a:r>
            <a:endParaRPr lang="el-GR" sz="3200" b="1" dirty="0">
              <a:solidFill>
                <a:srgbClr val="800000"/>
              </a:solidFill>
              <a:cs typeface="Arial" panose="020B0604020202020204" pitchFamily="34" charset="0"/>
            </a:endParaRPr>
          </a:p>
          <a:p>
            <a:pPr algn="ctr" defTabSz="975360" hangingPunct="1">
              <a:defRPr/>
            </a:pPr>
            <a:endParaRPr lang="el-GR" sz="3200" b="1" dirty="0">
              <a:solidFill>
                <a:srgbClr val="800000"/>
              </a:solidFill>
              <a:cs typeface="Arial" panose="020B0604020202020204" pitchFamily="34" charset="0"/>
            </a:endParaRPr>
          </a:p>
          <a:p>
            <a:pPr algn="just">
              <a:lnSpc>
                <a:spcPct val="90000"/>
              </a:lnSpc>
            </a:pPr>
            <a:r>
              <a:rPr lang="el-GR" sz="3200" dirty="0">
                <a:cs typeface="Arial" panose="020B0604020202020204" pitchFamily="34" charset="0"/>
              </a:rPr>
              <a:t>«δεν πρέπει να ιδωθεί ως ένα μετριασμένο ή αμφισβητούμενο κατάλοιπο ρατσισμού, αλλά μάλλον ως μια </a:t>
            </a:r>
            <a:r>
              <a:rPr lang="el-GR" sz="3200" b="1" dirty="0">
                <a:cs typeface="Arial" panose="020B0604020202020204" pitchFamily="34" charset="0"/>
              </a:rPr>
              <a:t>αμφίσημη μορφή</a:t>
            </a:r>
            <a:r>
              <a:rPr lang="el-GR" sz="3200" dirty="0">
                <a:cs typeface="Arial" panose="020B0604020202020204" pitchFamily="34" charset="0"/>
              </a:rPr>
              <a:t>, η οποία ενθαρρύνεται σήμερα και αποδυναμώνει τις ποικίλες άμυνες ενάντια στις ρατσιστικές αξιώσεις»</a:t>
            </a:r>
            <a:r>
              <a:rPr lang="en-US" sz="3200" dirty="0">
                <a:cs typeface="Arial" panose="020B0604020202020204" pitchFamily="34" charset="0"/>
              </a:rPr>
              <a:t> (Weaver 2016, 63–64).</a:t>
            </a:r>
            <a:endParaRPr lang="en-US" sz="3200" dirty="0">
              <a:cs typeface="Arial" panose="020B0604020202020204" pitchFamily="34" charset="0"/>
            </a:endParaRPr>
          </a:p>
        </p:txBody>
      </p:sp>
      <p:sp>
        <p:nvSpPr>
          <p:cNvPr id="8"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84748" y="896252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2256790"/>
            <a:ext cx="12476480" cy="3607435"/>
          </a:xfrm>
        </p:spPr>
        <p:txBody>
          <a:bodyPr>
            <a:normAutofit/>
          </a:bodyPr>
          <a:lstStyle/>
          <a:p>
            <a:br>
              <a:rPr lang="el-GR" sz="4400" b="1" dirty="0">
                <a:solidFill>
                  <a:srgbClr val="800000"/>
                </a:solidFill>
                <a:latin typeface="+mn-lt"/>
              </a:rPr>
            </a:br>
            <a:r>
              <a:rPr lang="el-GR" sz="4400" b="1" dirty="0">
                <a:solidFill>
                  <a:srgbClr val="800000"/>
                </a:solidFill>
                <a:latin typeface="+mn-lt"/>
              </a:rPr>
              <a:t>Τ</a:t>
            </a:r>
            <a:r>
              <a:rPr lang="el-GR" sz="5335" b="1" dirty="0">
                <a:solidFill>
                  <a:srgbClr val="800000"/>
                </a:solidFill>
                <a:latin typeface="+mn-lt"/>
              </a:rPr>
              <a:t>ο αντιρατσιστικό σώμα κειμένων</a:t>
            </a:r>
            <a:r>
              <a:rPr lang="en-US" sz="5335" b="1" dirty="0">
                <a:solidFill>
                  <a:srgbClr val="800000"/>
                </a:solidFill>
                <a:latin typeface="+mn-lt"/>
              </a:rPr>
              <a:t> </a:t>
            </a:r>
            <a:br>
              <a:rPr lang="el-GR" sz="5335" b="1" dirty="0">
                <a:solidFill>
                  <a:srgbClr val="800000"/>
                </a:solidFill>
                <a:latin typeface="+mn-lt"/>
              </a:rPr>
            </a:br>
            <a:r>
              <a:rPr lang="el-GR" sz="5335" b="1" dirty="0">
                <a:solidFill>
                  <a:srgbClr val="800000"/>
                </a:solidFill>
                <a:latin typeface="+mn-lt"/>
              </a:rPr>
              <a:t>ως ψηφιακή βάση δεδομένων </a:t>
            </a:r>
            <a:br>
              <a:rPr lang="el-GR" sz="5335" b="1" dirty="0">
                <a:solidFill>
                  <a:srgbClr val="800000"/>
                </a:solidFill>
                <a:latin typeface="+mn-lt"/>
              </a:rPr>
            </a:br>
            <a:r>
              <a:rPr lang="el-GR" sz="5335" b="1" dirty="0">
                <a:solidFill>
                  <a:srgbClr val="800000"/>
                </a:solidFill>
                <a:latin typeface="+mn-lt"/>
              </a:rPr>
              <a:t>στην πλατφόρμα </a:t>
            </a:r>
            <a:r>
              <a:rPr lang="en-US" sz="5335" b="1" dirty="0">
                <a:solidFill>
                  <a:srgbClr val="800000"/>
                </a:solidFill>
                <a:latin typeface="+mn-lt"/>
              </a:rPr>
              <a:t>wiki</a:t>
            </a:r>
            <a:r>
              <a:rPr lang="el-GR" altLang="en-US" sz="5335" b="1" dirty="0">
                <a:solidFill>
                  <a:srgbClr val="800000"/>
                </a:solidFill>
                <a:latin typeface="+mn-lt"/>
              </a:rPr>
              <a:t>-</a:t>
            </a:r>
            <a:r>
              <a:rPr lang="en-US" altLang="el-GR" sz="5335" b="1" dirty="0">
                <a:solidFill>
                  <a:srgbClr val="800000"/>
                </a:solidFill>
                <a:latin typeface="+mn-lt"/>
              </a:rPr>
              <a:t>TRACE</a:t>
            </a:r>
            <a:endParaRPr lang="en-US" altLang="el-GR" sz="5335" b="1" dirty="0">
              <a:solidFill>
                <a:srgbClr val="800000"/>
              </a:solidFill>
              <a:highlight>
                <a:srgbClr val="FFFF00"/>
              </a:highlight>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78740" y="1195070"/>
            <a:ext cx="8304530" cy="482600"/>
          </a:xfrm>
        </p:spPr>
        <p:txBody>
          <a:bodyPr>
            <a:noAutofit/>
          </a:bodyPr>
          <a:lstStyle/>
          <a:p>
            <a:pPr algn="l"/>
            <a:r>
              <a:rPr lang="en-GB" sz="3600" b="1" dirty="0">
                <a:solidFill>
                  <a:srgbClr val="800000"/>
                </a:solidFill>
              </a:rPr>
              <a:t>Corpus </a:t>
            </a:r>
            <a:r>
              <a:rPr lang="el-GR" sz="3600" b="1" dirty="0">
                <a:solidFill>
                  <a:srgbClr val="800000"/>
                </a:solidFill>
              </a:rPr>
              <a:t>αντιρατσιστικών κειμένων</a:t>
            </a:r>
            <a:endParaRPr lang="en-GB" sz="3600" b="1" dirty="0">
              <a:solidFill>
                <a:srgbClr val="800000"/>
              </a:solidFill>
            </a:endParaRPr>
          </a:p>
        </p:txBody>
      </p:sp>
      <p:sp>
        <p:nvSpPr>
          <p:cNvPr id="4" name="Text Placeholder 3"/>
          <p:cNvSpPr>
            <a:spLocks noGrp="1"/>
          </p:cNvSpPr>
          <p:nvPr>
            <p:ph type="body" sz="quarter" idx="14"/>
          </p:nvPr>
        </p:nvSpPr>
        <p:spPr>
          <a:xfrm>
            <a:off x="78740" y="2018665"/>
            <a:ext cx="12926060" cy="8251190"/>
          </a:xfrm>
        </p:spPr>
        <p:txBody>
          <a:bodyPr>
            <a:noAutofit/>
          </a:bodyPr>
          <a:lstStyle/>
          <a:p>
            <a:pPr marL="457200" indent="-457200" algn="l">
              <a:buFont typeface="Arial" panose="020B0604020202020204" pitchFamily="34" charset="0"/>
              <a:buChar char="•"/>
            </a:pPr>
            <a:endParaRPr lang="el-GR" b="1" i="1" dirty="0">
              <a:ea typeface="Calibri" panose="020F0502020204030204"/>
            </a:endParaRPr>
          </a:p>
          <a:p>
            <a:pPr marL="457200" indent="-457200" algn="l">
              <a:buFont typeface="Arial" panose="020B0604020202020204" pitchFamily="34" charset="0"/>
              <a:buChar char="•"/>
            </a:pPr>
            <a:r>
              <a:rPr lang="el-GR" b="1" i="1" dirty="0">
                <a:ea typeface="Calibri" panose="020F0502020204030204"/>
              </a:rPr>
              <a:t>εξειδικευμένο σώμα </a:t>
            </a:r>
            <a:r>
              <a:rPr lang="el-GR" dirty="0">
                <a:ea typeface="Calibri" panose="020F0502020204030204"/>
              </a:rPr>
              <a:t>(</a:t>
            </a:r>
            <a:r>
              <a:rPr lang="en-US" dirty="0">
                <a:ea typeface="Calibri" panose="020F0502020204030204"/>
              </a:rPr>
              <a:t>specialized corpus</a:t>
            </a:r>
            <a:r>
              <a:rPr lang="el-GR" dirty="0">
                <a:ea typeface="Calibri" panose="020F0502020204030204"/>
              </a:rPr>
              <a:t>) ελληνικών αντιρατσιστικών κειμένων</a:t>
            </a:r>
            <a:endParaRPr lang="el-GR" dirty="0">
              <a:ea typeface="Calibri" panose="020F0502020204030204"/>
            </a:endParaRPr>
          </a:p>
          <a:p>
            <a:pPr algn="l"/>
            <a:endParaRPr lang="el-GR" dirty="0">
              <a:ea typeface="Calibri" panose="020F0502020204030204"/>
            </a:endParaRPr>
          </a:p>
          <a:p>
            <a:pPr marL="457200" indent="-457200" algn="l">
              <a:buFont typeface="Arial" panose="020B0604020202020204" pitchFamily="34" charset="0"/>
              <a:buChar char="•"/>
            </a:pPr>
            <a:r>
              <a:rPr lang="el-GR" dirty="0">
                <a:ea typeface="Calibri" panose="020F0502020204030204"/>
              </a:rPr>
              <a:t>Συλλογή κειμένων: </a:t>
            </a:r>
            <a:r>
              <a:rPr lang="el-GR" b="1" dirty="0">
                <a:ea typeface="Calibri" panose="020F0502020204030204"/>
              </a:rPr>
              <a:t>Οκτώβριος 2019-Ιούνιος 2020</a:t>
            </a:r>
            <a:endParaRPr lang="el-GR" b="1" dirty="0">
              <a:ea typeface="Calibri" panose="020F0502020204030204"/>
            </a:endParaRPr>
          </a:p>
          <a:p>
            <a:pPr marL="457200" indent="-457200" algn="l">
              <a:buFont typeface="Arial" panose="020B0604020202020204" pitchFamily="34" charset="0"/>
              <a:buChar char="•"/>
            </a:pPr>
            <a:endParaRPr lang="el-GR" b="1" dirty="0">
              <a:ea typeface="Calibri" panose="020F0502020204030204"/>
            </a:endParaRPr>
          </a:p>
          <a:p>
            <a:pPr marL="457200" indent="-457200" algn="l">
              <a:buFont typeface="Arial" panose="020B0604020202020204" pitchFamily="34" charset="0"/>
              <a:buChar char="•"/>
            </a:pPr>
            <a:r>
              <a:rPr lang="el-GR" altLang="en-US" dirty="0">
                <a:ea typeface="Calibri" panose="020F0502020204030204"/>
              </a:rPr>
              <a:t>Τομείς ελληνικής δημόσιας σφαίρας</a:t>
            </a:r>
            <a:r>
              <a:rPr lang="el-GR" altLang="en-US" b="1" dirty="0">
                <a:ea typeface="Calibri" panose="020F0502020204030204"/>
              </a:rPr>
              <a:t>: Επικαιρότητα, πολιτικός λόγος, φορείς που προωθούν μεταναστευτικά θέματα</a:t>
            </a:r>
            <a:endParaRPr lang="el-GR" b="1"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l-GR" b="1" dirty="0">
                <a:ea typeface="Calibri" panose="020F0502020204030204"/>
              </a:rPr>
              <a:t>830</a:t>
            </a:r>
            <a:r>
              <a:rPr lang="el-GR" dirty="0">
                <a:ea typeface="Calibri" panose="020F0502020204030204"/>
              </a:rPr>
              <a:t> καταχωρήσεις κειμένων </a:t>
            </a:r>
            <a:endParaRPr lang="el-GR"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n-US" b="1" dirty="0">
                <a:ea typeface="Calibri" panose="020F0502020204030204"/>
              </a:rPr>
              <a:t>500.000</a:t>
            </a:r>
            <a:r>
              <a:rPr lang="el-GR" dirty="0">
                <a:ea typeface="Calibri" panose="020F0502020204030204"/>
              </a:rPr>
              <a:t> λέξεις</a:t>
            </a:r>
            <a:endParaRPr lang="en-US" dirty="0">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160" y="1187115"/>
            <a:ext cx="12867279" cy="6958902"/>
          </a:xfrm>
          <a:prstGeom prst="rect">
            <a:avLst/>
          </a:prstGeom>
        </p:spPr>
      </p:pic>
      <p:sp>
        <p:nvSpPr>
          <p:cNvPr id="7" name="Οβάλ 6"/>
          <p:cNvSpPr/>
          <p:nvPr/>
        </p:nvSpPr>
        <p:spPr>
          <a:xfrm>
            <a:off x="938553" y="1256518"/>
            <a:ext cx="2304856" cy="46097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l-GR" sz="1920"/>
          </a:p>
        </p:txBody>
      </p:sp>
      <p:sp>
        <p:nvSpPr>
          <p:cNvPr id="5" name="Right Triangle 4"/>
          <p:cNvSpPr/>
          <p:nvPr/>
        </p:nvSpPr>
        <p:spPr>
          <a:xfrm flipH="1">
            <a:off x="-361" y="868680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pic>
        <p:nvPicPr>
          <p:cNvPr id="8"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4" name="Οβάλ 3"/>
          <p:cNvSpPr/>
          <p:nvPr/>
        </p:nvSpPr>
        <p:spPr>
          <a:xfrm>
            <a:off x="3339882" y="6944745"/>
            <a:ext cx="2304856" cy="568163"/>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l-GR" sz="19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4"/>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1031340" y="941004"/>
            <a:ext cx="3697430"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Το </a:t>
            </a:r>
            <a:r>
              <a:rPr lang="en-US" sz="3600" b="1" i="0" dirty="0">
                <a:solidFill>
                  <a:schemeClr val="tx1"/>
                </a:solidFill>
                <a:latin typeface="Calibri" panose="020F0502020204030204" pitchFamily="34" charset="0"/>
                <a:cs typeface="Calibri" panose="020F0502020204030204" pitchFamily="34" charset="0"/>
              </a:rPr>
              <a:t>link </a:t>
            </a:r>
            <a:r>
              <a:rPr lang="el-GR" sz="3600" b="1" i="0" dirty="0">
                <a:solidFill>
                  <a:schemeClr val="tx1"/>
                </a:solidFill>
                <a:latin typeface="Calibri" panose="020F0502020204030204" pitchFamily="34" charset="0"/>
                <a:cs typeface="Calibri" panose="020F0502020204030204" pitchFamily="34" charset="0"/>
              </a:rPr>
              <a:t>του </a:t>
            </a:r>
            <a:r>
              <a:rPr lang="en-US" sz="3600" b="1" i="0" dirty="0">
                <a:solidFill>
                  <a:schemeClr val="tx1"/>
                </a:solidFill>
                <a:latin typeface="Calibri" panose="020F0502020204030204" pitchFamily="34" charset="0"/>
                <a:cs typeface="Calibri" panose="020F0502020204030204" pitchFamily="34" charset="0"/>
              </a:rPr>
              <a:t>wiki</a:t>
            </a:r>
            <a:endParaRPr lang="en-GB" sz="3600" b="1" i="0" dirty="0">
              <a:solidFill>
                <a:schemeClr val="tx1"/>
              </a:solidFill>
              <a:latin typeface="Calibri" panose="020F0502020204030204" pitchFamily="34" charset="0"/>
              <a:cs typeface="Calibri" panose="020F0502020204030204" pitchFamily="34" charset="0"/>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pic>
        <p:nvPicPr>
          <p:cNvPr id="7" name="Εικόνα 6"/>
          <p:cNvPicPr>
            <a:picLocks noChangeAspect="1"/>
          </p:cNvPicPr>
          <p:nvPr/>
        </p:nvPicPr>
        <p:blipFill>
          <a:blip r:embed="rId2"/>
          <a:stretch>
            <a:fillRect/>
          </a:stretch>
        </p:blipFill>
        <p:spPr>
          <a:xfrm>
            <a:off x="0" y="2445939"/>
            <a:ext cx="13004800" cy="7307661"/>
          </a:xfrm>
          <a:prstGeom prst="rect">
            <a:avLst/>
          </a:prstGeom>
        </p:spPr>
      </p:pic>
      <p:sp>
        <p:nvSpPr>
          <p:cNvPr id="18" name="Arrow: Curved Up 17"/>
          <p:cNvSpPr/>
          <p:nvPr/>
        </p:nvSpPr>
        <p:spPr>
          <a:xfrm rot="20052071">
            <a:off x="3041987" y="2617001"/>
            <a:ext cx="2231709" cy="776177"/>
          </a:xfrm>
          <a:prstGeom prst="curvedUpArrow">
            <a:avLst/>
          </a:prstGeom>
          <a:solidFill>
            <a:srgbClr val="E954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l-G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p:cNvSpPr/>
          <p:nvPr/>
        </p:nvSpPr>
        <p:spPr>
          <a:xfrm>
            <a:off x="354317" y="2608980"/>
            <a:ext cx="2629989"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 Placeholder 8"/>
          <p:cNvSpPr txBox="1"/>
          <p:nvPr/>
        </p:nvSpPr>
        <p:spPr>
          <a:xfrm>
            <a:off x="2560320" y="1690783"/>
            <a:ext cx="5059741" cy="424732"/>
          </a:xfrm>
          <a:prstGeom prst="rect">
            <a:avLst/>
          </a:prstGeom>
        </p:spPr>
        <p:txBody>
          <a:bodyPr vert="horz" lIns="91440" tIns="45720" rIns="91440" bIns="45720" rtlCol="0" anchor="t">
            <a:spAutoFit/>
          </a:bodyPr>
          <a:lstStyle>
            <a:lvl1pPr marL="0" indent="0" algn="ctr" defTabSz="975360" rtl="0" eaLnBrk="1" latinLnBrk="0" hangingPunct="1">
              <a:lnSpc>
                <a:spcPct val="90000"/>
              </a:lnSpc>
              <a:spcBef>
                <a:spcPts val="0"/>
              </a:spcBef>
              <a:buSzTx/>
              <a:buFont typeface="Arial" panose="020B0604020202020204" pitchFamily="34" charset="0"/>
              <a:buNone/>
              <a:defRPr sz="2400" i="1" kern="1200">
                <a:solidFill>
                  <a:schemeClr val="tx1"/>
                </a:solidFill>
                <a:latin typeface="+mn-lt"/>
                <a:ea typeface="+mn-ea"/>
                <a:cs typeface="+mn-cs"/>
              </a:defRPr>
            </a:lvl1pPr>
            <a:lvl2pPr marL="731520" indent="-243840" algn="l" defTabSz="975360" rtl="0" eaLnBrk="1" latinLnBrk="0" hangingPunct="1">
              <a:lnSpc>
                <a:spcPct val="90000"/>
              </a:lnSpc>
              <a:spcBef>
                <a:spcPts val="535"/>
              </a:spcBef>
              <a:buFont typeface="Arial" panose="020B0604020202020204" pitchFamily="34" charset="0"/>
              <a:buChar char="•"/>
              <a:defRPr sz="2560" kern="1200">
                <a:solidFill>
                  <a:schemeClr val="tx1"/>
                </a:solidFill>
                <a:latin typeface="+mn-lt"/>
                <a:ea typeface="+mn-ea"/>
                <a:cs typeface="+mn-cs"/>
              </a:defRPr>
            </a:lvl2pPr>
            <a:lvl3pPr marL="1219200" indent="-243840" algn="l" defTabSz="975360" rtl="0" eaLnBrk="1" latinLnBrk="0" hangingPunct="1">
              <a:lnSpc>
                <a:spcPct val="90000"/>
              </a:lnSpc>
              <a:spcBef>
                <a:spcPts val="535"/>
              </a:spcBef>
              <a:buFont typeface="Arial" panose="020B0604020202020204" pitchFamily="34" charset="0"/>
              <a:buChar char="•"/>
              <a:defRPr sz="2135" kern="1200">
                <a:solidFill>
                  <a:schemeClr val="tx1"/>
                </a:solidFill>
                <a:latin typeface="+mn-lt"/>
                <a:ea typeface="+mn-ea"/>
                <a:cs typeface="+mn-cs"/>
              </a:defRPr>
            </a:lvl3pPr>
            <a:lvl4pPr marL="17068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4pPr>
            <a:lvl5pPr marL="219456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5pPr>
            <a:lvl6pPr marL="268224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6pPr>
            <a:lvl7pPr marL="316992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7pPr>
            <a:lvl8pPr marL="365760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8pPr>
            <a:lvl9pPr marL="41452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9pPr>
          </a:lstStyle>
          <a:p>
            <a:r>
              <a:rPr lang="en-US" b="1">
                <a:solidFill>
                  <a:srgbClr val="800000"/>
                </a:solidFill>
                <a:latin typeface="Century Gothic" panose="020B0502020202020204" pitchFamily="34" charset="0"/>
              </a:rPr>
              <a:t>https://trace.library.upatras.gr/</a:t>
            </a:r>
            <a:endParaRPr lang="en-US" b="1" dirty="0">
              <a:solidFill>
                <a:srgbClr val="800000"/>
              </a:solidFill>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4"/>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pic>
        <p:nvPicPr>
          <p:cNvPr id="7" name="Εικόνα 6"/>
          <p:cNvPicPr>
            <a:picLocks noChangeAspect="1"/>
          </p:cNvPicPr>
          <p:nvPr/>
        </p:nvPicPr>
        <p:blipFill>
          <a:blip r:embed="rId2"/>
          <a:stretch>
            <a:fillRect/>
          </a:stretch>
        </p:blipFill>
        <p:spPr>
          <a:xfrm>
            <a:off x="0" y="1232856"/>
            <a:ext cx="13004800" cy="7307661"/>
          </a:xfrm>
          <a:prstGeom prst="rect">
            <a:avLst/>
          </a:prstGeom>
        </p:spPr>
      </p:pic>
      <p:sp>
        <p:nvSpPr>
          <p:cNvPr id="4" name="Βέλος: Επάνω 3"/>
          <p:cNvSpPr/>
          <p:nvPr/>
        </p:nvSpPr>
        <p:spPr>
          <a:xfrm rot="5400000">
            <a:off x="-159316" y="1354992"/>
            <a:ext cx="444843" cy="150752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a:stretch>
            <a:fillRect/>
          </a:stretch>
        </p:blipFill>
        <p:spPr>
          <a:xfrm>
            <a:off x="825157" y="2243631"/>
            <a:ext cx="2156078" cy="2633169"/>
          </a:xfrm>
          <a:prstGeom prst="rect">
            <a:avLst/>
          </a:prstGeom>
        </p:spPr>
      </p:pic>
      <p:sp>
        <p:nvSpPr>
          <p:cNvPr id="9" name="Βέλος: Επάνω 8"/>
          <p:cNvSpPr/>
          <p:nvPr/>
        </p:nvSpPr>
        <p:spPr>
          <a:xfrm rot="5400000">
            <a:off x="-194788" y="3265312"/>
            <a:ext cx="444843" cy="150752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6" name="Θέση αριθμού διαφάνειας 5"/>
          <p:cNvSpPr>
            <a:spLocks noGrp="1"/>
          </p:cNvSpPr>
          <p:nvPr>
            <p:ph type="sldNum" sz="quarter" idx="2"/>
          </p:nvPr>
        </p:nvSpPr>
        <p:spPr/>
        <p:txBody>
          <a:bodyPr/>
          <a:lstStyle/>
          <a:p>
            <a:fld id="{86CB4B4D-7CA3-9044-876B-883B54F8677D}" type="slidenum">
              <a:rPr lang="el-GR" smtClean="0"/>
            </a:fld>
            <a:endParaRPr lang="el-GR"/>
          </a:p>
        </p:txBody>
      </p:sp>
      <p:pic>
        <p:nvPicPr>
          <p:cNvPr id="8" name="Εικόνα 7"/>
          <p:cNvPicPr>
            <a:picLocks noChangeAspect="1"/>
          </p:cNvPicPr>
          <p:nvPr/>
        </p:nvPicPr>
        <p:blipFill>
          <a:blip r:embed="rId2"/>
          <a:stretch>
            <a:fillRect/>
          </a:stretch>
        </p:blipFill>
        <p:spPr>
          <a:xfrm>
            <a:off x="0" y="1373161"/>
            <a:ext cx="13004800" cy="7007277"/>
          </a:xfrm>
          <a:prstGeom prst="rect">
            <a:avLst/>
          </a:prstGeom>
        </p:spPr>
      </p:pic>
      <p:sp>
        <p:nvSpPr>
          <p:cNvPr id="16" name="Oval 15"/>
          <p:cNvSpPr/>
          <p:nvPr/>
        </p:nvSpPr>
        <p:spPr>
          <a:xfrm>
            <a:off x="678442" y="3929317"/>
            <a:ext cx="3763756"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0842"/>
            <a:ext cx="13004800" cy="6343064"/>
          </a:xfrm>
          <a:prstGeom prst="rect">
            <a:avLst/>
          </a:prstGeom>
        </p:spPr>
      </p:pic>
      <p:sp>
        <p:nvSpPr>
          <p:cNvPr id="11" name="Text Placeholder 2"/>
          <p:cNvSpPr txBox="1"/>
          <p:nvPr/>
        </p:nvSpPr>
        <p:spPr>
          <a:xfrm>
            <a:off x="161474" y="1249755"/>
            <a:ext cx="5502167"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Το κείμενο</a:t>
            </a:r>
            <a:endParaRPr lang="en-GB" sz="3600" b="1" i="0" dirty="0">
              <a:solidFill>
                <a:schemeClr val="tx1"/>
              </a:solidFill>
              <a:latin typeface="Calibri" panose="020F0502020204030204" pitchFamily="34" charset="0"/>
              <a:cs typeface="Calibri" panose="020F0502020204030204" pitchFamily="34" charset="0"/>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0" y="1105726"/>
            <a:ext cx="13004800" cy="105537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a:t>
            </a:r>
            <a:endParaRPr lang="el-GR" sz="3600" b="1" i="0" dirty="0">
              <a:solidFill>
                <a:schemeClr val="tx1"/>
              </a:solidFill>
              <a:latin typeface="Calibri" panose="020F0502020204030204" pitchFamily="34" charset="0"/>
              <a:cs typeface="Calibri" panose="020F0502020204030204" pitchFamily="34" charset="0"/>
            </a:endParaRPr>
          </a:p>
          <a:p>
            <a:pPr algn="l" hangingPunct="1"/>
            <a:r>
              <a:rPr lang="el-GR" sz="2600" b="1" i="0" dirty="0">
                <a:solidFill>
                  <a:schemeClr val="tx1"/>
                </a:solidFill>
                <a:latin typeface="Calibri" panose="020F0502020204030204" pitchFamily="34" charset="0"/>
                <a:cs typeface="Calibri" panose="020F0502020204030204" pitchFamily="34" charset="0"/>
              </a:rPr>
              <a:t>Καταχώρηση κατηγοριών ρατσισμού &amp; περιγραφικά μεταδεδομένα κειμένων</a:t>
            </a:r>
            <a:endParaRPr lang="en-GB" sz="2600" b="1" i="0" dirty="0">
              <a:solidFill>
                <a:schemeClr val="tx1"/>
              </a:solidFill>
              <a:latin typeface="Calibri" panose="020F0502020204030204" pitchFamily="34" charset="0"/>
              <a:cs typeface="Calibri" panose="020F0502020204030204" pitchFamily="34" charset="0"/>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pic>
        <p:nvPicPr>
          <p:cNvPr id="7" name="Εικόνα 6"/>
          <p:cNvPicPr>
            <a:picLocks noChangeAspect="1"/>
          </p:cNvPicPr>
          <p:nvPr/>
        </p:nvPicPr>
        <p:blipFill>
          <a:blip r:embed="rId2"/>
          <a:stretch>
            <a:fillRect/>
          </a:stretch>
        </p:blipFill>
        <p:spPr>
          <a:xfrm>
            <a:off x="1424866" y="2682215"/>
            <a:ext cx="10155067" cy="54776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0"/>
            <a:ext cx="12476480" cy="2558415"/>
          </a:xfrm>
        </p:spPr>
        <p:txBody>
          <a:bodyPr>
            <a:normAutofit fontScale="90000"/>
          </a:bodyPr>
          <a:lstStyle/>
          <a:p>
            <a:br>
              <a:rPr lang="el-GR" sz="6000" b="1" dirty="0">
                <a:solidFill>
                  <a:srgbClr val="800000"/>
                </a:solidFill>
                <a:latin typeface="+mn-lt"/>
              </a:rPr>
            </a:br>
            <a:br>
              <a:rPr lang="el-GR" sz="6000" b="1" dirty="0">
                <a:solidFill>
                  <a:srgbClr val="800000"/>
                </a:solidFill>
                <a:latin typeface="+mn-lt"/>
              </a:rPr>
            </a:br>
            <a:br>
              <a:rPr lang="el-GR" sz="6000" b="1" dirty="0">
                <a:solidFill>
                  <a:srgbClr val="800000"/>
                </a:solidFill>
                <a:latin typeface="+mn-lt"/>
              </a:rPr>
            </a:br>
            <a:br>
              <a:rPr lang="el-GR" sz="6000" b="1" dirty="0">
                <a:solidFill>
                  <a:srgbClr val="800000"/>
                </a:solidFill>
                <a:latin typeface="+mn-lt"/>
              </a:rPr>
            </a:br>
            <a:r>
              <a:rPr lang="el-GR" sz="6000" b="1" dirty="0">
                <a:solidFill>
                  <a:srgbClr val="800000"/>
                </a:solidFill>
                <a:latin typeface="+mn-lt"/>
              </a:rPr>
              <a:t>Κείμενα που προωθούν </a:t>
            </a:r>
            <a:br>
              <a:rPr lang="el-GR" sz="6000" b="1" dirty="0">
                <a:solidFill>
                  <a:srgbClr val="800000"/>
                </a:solidFill>
                <a:latin typeface="+mn-lt"/>
              </a:rPr>
            </a:br>
            <a:r>
              <a:rPr lang="el-GR" sz="6000" b="1" dirty="0">
                <a:solidFill>
                  <a:srgbClr val="800000"/>
                </a:solidFill>
                <a:latin typeface="+mn-lt"/>
              </a:rPr>
              <a:t>τον </a:t>
            </a:r>
            <a:r>
              <a:rPr lang="el-GR" sz="6000" b="1" i="1" dirty="0">
                <a:solidFill>
                  <a:srgbClr val="800000"/>
                </a:solidFill>
                <a:latin typeface="+mn-lt"/>
              </a:rPr>
              <a:t>ρευστό ρατσισμό</a:t>
            </a:r>
            <a:br>
              <a:rPr lang="el-GR" sz="6000" b="1" dirty="0">
                <a:solidFill>
                  <a:srgbClr val="800000"/>
                </a:solidFill>
                <a:latin typeface="+mn-lt"/>
              </a:rPr>
            </a:br>
            <a:endParaRPr lang="en-US" altLang="el-GR" sz="6000" b="1" dirty="0">
              <a:solidFill>
                <a:srgbClr val="800000"/>
              </a:solidFill>
              <a:highlight>
                <a:srgbClr val="FFFF00"/>
              </a:highlight>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3" y="694943"/>
            <a:ext cx="12713087" cy="1316737"/>
          </a:xfrm>
        </p:spPr>
        <p:txBody>
          <a:bodyPr/>
          <a:lstStyle/>
          <a:p>
            <a:r>
              <a:rPr lang="en-US" sz="3200" b="1" i="1" dirty="0">
                <a:solidFill>
                  <a:srgbClr val="800000"/>
                </a:solidFill>
              </a:rPr>
              <a:t>TRACE</a:t>
            </a:r>
            <a:r>
              <a:rPr lang="en-US" sz="3200" b="1" dirty="0">
                <a:solidFill>
                  <a:srgbClr val="800000"/>
                </a:solidFill>
              </a:rPr>
              <a:t>:</a:t>
            </a:r>
            <a:r>
              <a:rPr lang="en-US" sz="3200" b="1" i="1" dirty="0">
                <a:solidFill>
                  <a:srgbClr val="800000"/>
                </a:solidFill>
              </a:rPr>
              <a:t> </a:t>
            </a:r>
            <a:endParaRPr lang="en-US" sz="3200" b="1" i="1" dirty="0">
              <a:solidFill>
                <a:srgbClr val="800000"/>
              </a:solidFill>
            </a:endParaRPr>
          </a:p>
          <a:p>
            <a:r>
              <a:rPr lang="en-US" sz="3200" b="1" i="1" dirty="0">
                <a:solidFill>
                  <a:srgbClr val="800000"/>
                </a:solidFill>
              </a:rPr>
              <a:t>Tracing racism in antiracist discourse</a:t>
            </a:r>
            <a:endParaRPr lang="en-US" sz="3200" b="1" i="1" dirty="0">
              <a:solidFill>
                <a:srgbClr val="800000"/>
              </a:solidFill>
            </a:endParaRPr>
          </a:p>
          <a:p>
            <a:r>
              <a:rPr lang="en-US" sz="3200" b="1" i="0" dirty="0">
                <a:solidFill>
                  <a:srgbClr val="800000"/>
                </a:solidFill>
              </a:rPr>
              <a:t>(TRACE/HFRI-FM17-42)</a:t>
            </a:r>
            <a:endParaRPr lang="el-GR" sz="3200" b="1" i="0" dirty="0">
              <a:solidFill>
                <a:srgbClr val="800000"/>
              </a:solidFill>
            </a:endParaRPr>
          </a:p>
          <a:p>
            <a:pPr algn="l"/>
            <a:endParaRPr lang="en-GB" sz="3600" b="1" dirty="0">
              <a:solidFill>
                <a:srgbClr val="800000"/>
              </a:solidFill>
            </a:endParaRPr>
          </a:p>
        </p:txBody>
      </p:sp>
      <p:sp>
        <p:nvSpPr>
          <p:cNvPr id="9" name="Text Placeholder 8"/>
          <p:cNvSpPr>
            <a:spLocks noGrp="1"/>
          </p:cNvSpPr>
          <p:nvPr>
            <p:ph type="body" sz="quarter" idx="14"/>
          </p:nvPr>
        </p:nvSpPr>
        <p:spPr>
          <a:xfrm>
            <a:off x="207264" y="2370851"/>
            <a:ext cx="12797536" cy="6633845"/>
          </a:xfrm>
        </p:spPr>
        <p:txBody>
          <a:bodyPr/>
          <a:lstStyle/>
          <a:p>
            <a:pPr marL="0" marR="0" lvl="0" indent="0" algn="l" defTabSz="584200" rtl="0" eaLnBrk="1" fontAlgn="auto" latinLnBrk="0" hangingPunct="1">
              <a:lnSpc>
                <a:spcPct val="100000"/>
              </a:lnSpc>
              <a:spcBef>
                <a:spcPts val="0"/>
              </a:spcBef>
              <a:spcAft>
                <a:spcPts val="0"/>
              </a:spcAft>
              <a:buClrTx/>
              <a:buSzTx/>
              <a:buFontTx/>
              <a:buNone/>
              <a:defRPr/>
            </a:pPr>
            <a:r>
              <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Ερευνητικό πρόγραμμα χρηματοδοτούμενο από το Ε.Λ.ΙΔ.Ε.Κ. </a:t>
            </a:r>
            <a:endPar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4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Φορέας Υποδοχής</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t>
            </a:r>
            <a:r>
              <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Πανεπιστήμιο Πατρών</a:t>
            </a:r>
            <a:endPar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4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Εγχώριοι συνεργαζόμενοι φορείς</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Ε.Κ.Π.Α.,</a:t>
            </a:r>
            <a:r>
              <a:rPr kumimoji="0" lang="en-US"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Α.Π.Θ., Δ.Π.Θ., Π.</a:t>
            </a:r>
            <a:r>
              <a:rPr kumimoji="0" 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Δ.Θ.</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just"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4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Διεθνείς συνεργαζόμενοι φορείς</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Cardiff University (UK), </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The Open University (UK), University of Malta, </a:t>
            </a:r>
            <a:r>
              <a:rPr kumimoji="0" lang="it-IT"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Universita della Svizzera italiana (Switzerland),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University of Neuchâtel Switzerland</a:t>
            </a:r>
            <a:r>
              <a:rPr kumimoji="0" 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University of Liverpool 	</a:t>
            </a:r>
            <a:endParaRPr kumimoji="0" 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r>
              <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Ιστοσελίδες</a:t>
            </a:r>
            <a:endPar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1"/>
              </a:rPr>
              <a:t>https://trace2019.wixsite.com/trace-project</a:t>
            </a:r>
            <a:endPar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rPr>
              <a:t>https://www.facebook.com/TRACE-111950056997214/?eid=ARBuNNYytVCpFy2Z2ZQXKXdQxzSzgi8euRXan_X8K95wI7O5CIsHiP2FeMH1qCNUjh3f-GUeukN7uMBx</a:t>
            </a:r>
            <a:endPar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3"/>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5696" y="1093112"/>
            <a:ext cx="12839104" cy="1252908"/>
          </a:xfrm>
        </p:spPr>
        <p:txBody>
          <a:bodyPr>
            <a:noAutofit/>
          </a:bodyPr>
          <a:lstStyle/>
          <a:p>
            <a:pPr algn="ctr">
              <a:defRPr/>
            </a:pPr>
            <a:r>
              <a:rPr lang="el-GR" sz="4000" b="1" dirty="0">
                <a:latin typeface="+mn-lt"/>
              </a:rPr>
              <a:t>Κατηγορίες διάκρισης και αφομοίωση</a:t>
            </a:r>
            <a:endParaRPr lang="el-GR" sz="4000" b="1" dirty="0">
              <a:latin typeface="+mn-lt"/>
            </a:endParaRPr>
          </a:p>
        </p:txBody>
      </p:sp>
      <p:sp>
        <p:nvSpPr>
          <p:cNvPr id="3" name="Θέση περιεχομένου 2"/>
          <p:cNvSpPr>
            <a:spLocks noGrp="1"/>
          </p:cNvSpPr>
          <p:nvPr>
            <p:ph idx="1"/>
          </p:nvPr>
        </p:nvSpPr>
        <p:spPr>
          <a:xfrm>
            <a:off x="165696" y="3340629"/>
            <a:ext cx="12673408" cy="4890665"/>
          </a:xfrm>
          <a:noFill/>
          <a:ln>
            <a:noFill/>
          </a:ln>
          <a:effectLst/>
        </p:spPr>
        <p:style>
          <a:lnRef idx="2">
            <a:schemeClr val="accent1"/>
          </a:lnRef>
          <a:fillRef idx="1">
            <a:schemeClr val="lt1"/>
          </a:fillRef>
          <a:effectRef idx="0">
            <a:schemeClr val="accent1"/>
          </a:effectRef>
          <a:fontRef idx="minor">
            <a:schemeClr val="dk1"/>
          </a:fontRef>
        </p:style>
        <p:txBody>
          <a:bodyPr>
            <a:normAutofit/>
          </a:bodyPr>
          <a:lstStyle/>
          <a:p>
            <a:pPr marL="389890" indent="-273050">
              <a:buClr>
                <a:schemeClr val="accent2"/>
              </a:buClr>
              <a:buFont typeface="Wingdings" panose="05000000000000000000" pitchFamily="2" charset="2"/>
              <a:buChar char="§"/>
              <a:defRPr/>
            </a:pPr>
            <a:endParaRPr lang="el-GR" sz="2560" dirty="0"/>
          </a:p>
          <a:p>
            <a:pPr marL="389890" indent="-273050">
              <a:buClr>
                <a:schemeClr val="accent2"/>
              </a:buClr>
              <a:buFont typeface="Wingdings" panose="05000000000000000000" pitchFamily="2" charset="2"/>
              <a:buChar char="§"/>
              <a:defRPr/>
            </a:pPr>
            <a:endParaRPr lang="el-GR" dirty="0"/>
          </a:p>
          <a:p>
            <a:pPr marL="389890" indent="-273050">
              <a:buClr>
                <a:schemeClr val="accent2"/>
              </a:buClr>
              <a:buFont typeface="Wingdings" panose="05000000000000000000" pitchFamily="2" charset="2"/>
              <a:buChar char="§"/>
              <a:defRPr/>
            </a:pPr>
            <a:endParaRPr lang="el-GR" dirty="0"/>
          </a:p>
          <a:p>
            <a:pPr marL="116840" indent="0">
              <a:buClr>
                <a:schemeClr val="accent2"/>
              </a:buClr>
              <a:buNone/>
              <a:defRPr/>
            </a:pPr>
            <a:r>
              <a:rPr lang="el-GR" dirty="0"/>
              <a:t> </a:t>
            </a:r>
            <a:endParaRPr lang="el-GR" dirty="0"/>
          </a:p>
        </p:txBody>
      </p:sp>
      <p:pic>
        <p:nvPicPr>
          <p:cNvPr id="6" name="Εικόνα 5"/>
          <p:cNvPicPr>
            <a:picLocks noChangeAspect="1"/>
          </p:cNvPicPr>
          <p:nvPr/>
        </p:nvPicPr>
        <p:blipFill>
          <a:blip r:embed="rId1"/>
          <a:stretch>
            <a:fillRect/>
          </a:stretch>
        </p:blipFill>
        <p:spPr>
          <a:xfrm>
            <a:off x="0" y="2739997"/>
            <a:ext cx="11712000" cy="3020706"/>
          </a:xfrm>
          <a:prstGeom prst="rect">
            <a:avLst/>
          </a:prstGeom>
        </p:spPr>
      </p:pic>
      <p:sp>
        <p:nvSpPr>
          <p:cNvPr id="8" name="Οβάλ 7"/>
          <p:cNvSpPr/>
          <p:nvPr/>
        </p:nvSpPr>
        <p:spPr>
          <a:xfrm>
            <a:off x="4166052" y="4723184"/>
            <a:ext cx="1689788"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10" name="TextBox 9"/>
          <p:cNvSpPr txBox="1"/>
          <p:nvPr/>
        </p:nvSpPr>
        <p:spPr>
          <a:xfrm>
            <a:off x="6500495" y="3199130"/>
            <a:ext cx="3094355" cy="1344295"/>
          </a:xfrm>
          <a:prstGeom prst="rect">
            <a:avLst/>
          </a:prstGeom>
          <a:solidFill>
            <a:schemeClr val="bg1"/>
          </a:solidFill>
        </p:spPr>
        <p:txBody>
          <a:bodyPr wrap="square" rtlCol="0">
            <a:noAutofit/>
          </a:bodyPr>
          <a:lstStyle/>
          <a:p>
            <a:r>
              <a:rPr lang="el-GR" sz="2135" dirty="0"/>
              <a:t>Αναφορές στους/τις προσωρινούς/έ</a:t>
            </a:r>
            <a:r>
              <a:rPr lang="el-GR" sz="2135" dirty="0" err="1"/>
              <a:t>ς</a:t>
            </a:r>
            <a:r>
              <a:rPr lang="el-GR" sz="2135" dirty="0"/>
              <a:t> (ανεπιθύμητους/ες) ‘άλλους/</a:t>
            </a:r>
            <a:r>
              <a:rPr lang="el-GR" sz="2135" dirty="0" err="1"/>
              <a:t>ες</a:t>
            </a:r>
            <a:r>
              <a:rPr lang="el-GR" sz="2135" dirty="0"/>
              <a:t>’</a:t>
            </a:r>
            <a:endParaRPr lang="el-GR" sz="2135" dirty="0"/>
          </a:p>
        </p:txBody>
      </p:sp>
      <p:cxnSp>
        <p:nvCxnSpPr>
          <p:cNvPr id="11" name="Ευθύγραμμο βέλος σύνδεσης 10"/>
          <p:cNvCxnSpPr>
            <a:endCxn id="10" idx="1"/>
          </p:cNvCxnSpPr>
          <p:nvPr/>
        </p:nvCxnSpPr>
        <p:spPr>
          <a:xfrm flipV="1">
            <a:off x="5661163" y="3871501"/>
            <a:ext cx="839391" cy="712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Οβάλ 16"/>
          <p:cNvSpPr/>
          <p:nvPr/>
        </p:nvSpPr>
        <p:spPr>
          <a:xfrm>
            <a:off x="2892399" y="5029308"/>
            <a:ext cx="1843405"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18" name="TextBox 17"/>
          <p:cNvSpPr txBox="1"/>
          <p:nvPr/>
        </p:nvSpPr>
        <p:spPr>
          <a:xfrm>
            <a:off x="257810" y="6350635"/>
            <a:ext cx="3785870" cy="1078230"/>
          </a:xfrm>
          <a:prstGeom prst="rect">
            <a:avLst/>
          </a:prstGeom>
          <a:noFill/>
        </p:spPr>
        <p:txBody>
          <a:bodyPr wrap="square" rtlCol="0">
            <a:spAutoFit/>
          </a:bodyPr>
          <a:lstStyle/>
          <a:p>
            <a:r>
              <a:rPr lang="el-GR" sz="2135" b="1" dirty="0"/>
              <a:t>Αναφορές σε πρακτικές γλωσσικής και πολιτισμικής αφομοίωσης</a:t>
            </a:r>
            <a:endParaRPr lang="el-GR" sz="2135" b="1" dirty="0"/>
          </a:p>
        </p:txBody>
      </p:sp>
      <p:cxnSp>
        <p:nvCxnSpPr>
          <p:cNvPr id="19" name="Ευθύγραμμο βέλος σύνδεσης 18"/>
          <p:cNvCxnSpPr/>
          <p:nvPr/>
        </p:nvCxnSpPr>
        <p:spPr>
          <a:xfrm flipH="1">
            <a:off x="1832443" y="5333533"/>
            <a:ext cx="1350571" cy="101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Οβάλ 24"/>
          <p:cNvSpPr/>
          <p:nvPr/>
        </p:nvSpPr>
        <p:spPr>
          <a:xfrm>
            <a:off x="9344316" y="5058949"/>
            <a:ext cx="1536171" cy="32678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26" name="TextBox 25"/>
          <p:cNvSpPr txBox="1"/>
          <p:nvPr/>
        </p:nvSpPr>
        <p:spPr>
          <a:xfrm>
            <a:off x="10016391" y="3644042"/>
            <a:ext cx="2918724" cy="1077026"/>
          </a:xfrm>
          <a:prstGeom prst="rect">
            <a:avLst/>
          </a:prstGeom>
          <a:solidFill>
            <a:schemeClr val="bg1"/>
          </a:solidFill>
        </p:spPr>
        <p:txBody>
          <a:bodyPr wrap="square" rtlCol="0">
            <a:spAutoFit/>
          </a:bodyPr>
          <a:lstStyle/>
          <a:p>
            <a:r>
              <a:rPr lang="el-GR" sz="2135" dirty="0"/>
              <a:t>Αναφορές στους/τις ανώνυμους/</a:t>
            </a:r>
            <a:r>
              <a:rPr lang="el-GR" sz="2135" dirty="0" err="1"/>
              <a:t>ες</a:t>
            </a:r>
            <a:r>
              <a:rPr lang="el-GR" sz="2135" dirty="0"/>
              <a:t> ‘άλλους/</a:t>
            </a:r>
            <a:r>
              <a:rPr lang="el-GR" sz="2135" dirty="0" err="1"/>
              <a:t>ες</a:t>
            </a:r>
            <a:r>
              <a:rPr lang="el-GR" sz="2135" dirty="0"/>
              <a:t>’</a:t>
            </a:r>
            <a:endParaRPr lang="el-GR" sz="2135" dirty="0"/>
          </a:p>
        </p:txBody>
      </p:sp>
      <p:cxnSp>
        <p:nvCxnSpPr>
          <p:cNvPr id="27" name="Ευθύγραμμο βέλος σύνδεσης 26"/>
          <p:cNvCxnSpPr>
            <a:stCxn id="25" idx="0"/>
            <a:endCxn id="26" idx="2"/>
          </p:cNvCxnSpPr>
          <p:nvPr/>
        </p:nvCxnSpPr>
        <p:spPr>
          <a:xfrm flipV="1">
            <a:off x="10112402" y="4721068"/>
            <a:ext cx="1363351" cy="33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Οβάλ 31"/>
          <p:cNvSpPr/>
          <p:nvPr/>
        </p:nvSpPr>
        <p:spPr>
          <a:xfrm>
            <a:off x="31281" y="4696670"/>
            <a:ext cx="2624870"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33" name="TextBox 32"/>
          <p:cNvSpPr txBox="1"/>
          <p:nvPr/>
        </p:nvSpPr>
        <p:spPr>
          <a:xfrm>
            <a:off x="2937116" y="3637099"/>
            <a:ext cx="2918724" cy="1078230"/>
          </a:xfrm>
          <a:prstGeom prst="rect">
            <a:avLst/>
          </a:prstGeom>
          <a:solidFill>
            <a:schemeClr val="bg1"/>
          </a:solidFill>
        </p:spPr>
        <p:txBody>
          <a:bodyPr wrap="square" rtlCol="0">
            <a:spAutoFit/>
          </a:bodyPr>
          <a:lstStyle/>
          <a:p>
            <a:r>
              <a:rPr lang="el-GR" sz="2135" dirty="0"/>
              <a:t>Αναφορές στους</a:t>
            </a:r>
            <a:r>
              <a:rPr lang="en-US" sz="2135" dirty="0"/>
              <a:t>/</a:t>
            </a:r>
            <a:r>
              <a:rPr lang="el-GR" sz="2135" dirty="0"/>
              <a:t>τις παθητικούς/ές ‘άλλους/</a:t>
            </a:r>
            <a:r>
              <a:rPr lang="el-GR" sz="2135" dirty="0" err="1"/>
              <a:t>ες</a:t>
            </a:r>
            <a:r>
              <a:rPr lang="el-GR" sz="2135" dirty="0"/>
              <a:t>’</a:t>
            </a:r>
            <a:endParaRPr lang="el-GR" sz="2135" dirty="0"/>
          </a:p>
        </p:txBody>
      </p:sp>
      <p:cxnSp>
        <p:nvCxnSpPr>
          <p:cNvPr id="34" name="Ευθύγραμμο βέλος σύνδεσης 33"/>
          <p:cNvCxnSpPr>
            <a:endCxn id="33" idx="1"/>
          </p:cNvCxnSpPr>
          <p:nvPr/>
        </p:nvCxnSpPr>
        <p:spPr>
          <a:xfrm flipV="1">
            <a:off x="2292402" y="4176597"/>
            <a:ext cx="644714" cy="73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ight Triangle 19"/>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Right Triangle 20"/>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2" name="Image" descr="Image"/>
          <p:cNvPicPr>
            <a:picLocks noChangeAspect="1"/>
          </p:cNvPicPr>
          <p:nvPr/>
        </p:nvPicPr>
        <p:blipFill>
          <a:blip r:embed="rId2"/>
          <a:stretch>
            <a:fillRect/>
          </a:stretch>
        </p:blipFill>
        <p:spPr>
          <a:xfrm>
            <a:off x="512294" y="8709265"/>
            <a:ext cx="2048026" cy="494271"/>
          </a:xfrm>
          <a:prstGeom prst="rect">
            <a:avLst/>
          </a:prstGeom>
          <a:ln w="12700">
            <a:miter lim="400000"/>
            <a:headEnd/>
            <a:tailEnd/>
          </a:ln>
        </p:spPr>
      </p:pic>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7" grpId="0" bldLvl="0" animBg="1"/>
      <p:bldP spid="18" grpId="0"/>
      <p:bldP spid="25" grpId="0" bldLvl="0" animBg="1"/>
      <p:bldP spid="26" grpId="0" bldLvl="0" animBg="1"/>
      <p:bldP spid="32" grpId="0" bldLvl="0" animBg="1"/>
      <p:bldP spid="3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0040" y="831850"/>
            <a:ext cx="12482830" cy="6530975"/>
          </a:xfrm>
        </p:spPr>
        <p:txBody>
          <a:bodyPr>
            <a:normAutofit fontScale="97500" lnSpcReduction="10000"/>
          </a:bodyPr>
          <a:lstStyle/>
          <a:p>
            <a:pPr marL="0" indent="0" algn="ctr">
              <a:lnSpc>
                <a:spcPct val="107000"/>
              </a:lnSpc>
              <a:spcAft>
                <a:spcPts val="800"/>
              </a:spcAft>
              <a:buNone/>
            </a:pPr>
            <a:r>
              <a:rPr lang="el-GR" sz="5335"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Κατηγορίες αφομοίωσης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2800" dirty="0">
                <a:latin typeface="Calibri" panose="020F0502020204030204" pitchFamily="34" charset="0"/>
                <a:cs typeface="Calibri" panose="020F0502020204030204" pitchFamily="34" charset="0"/>
                <a:sym typeface="+mn-ea"/>
              </a:rPr>
              <a:t>«</a:t>
            </a:r>
            <a:r>
              <a:rPr lang="el-GR" sz="2800" dirty="0">
                <a:effectLst/>
                <a:latin typeface="Calibri" panose="020F0502020204030204" pitchFamily="34" charset="0"/>
                <a:ea typeface="Calibri" panose="020F0502020204030204" pitchFamily="34" charset="0"/>
                <a:cs typeface="Calibri" panose="020F0502020204030204" pitchFamily="34" charset="0"/>
              </a:rPr>
              <a:t>Η </a:t>
            </a:r>
            <a:r>
              <a:rPr lang="el-GR" sz="2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ενσωμάτωση</a:t>
            </a:r>
            <a:r>
              <a:rPr lang="el-GR" sz="2800" dirty="0">
                <a:effectLst/>
                <a:latin typeface="Calibri" panose="020F0502020204030204" pitchFamily="34" charset="0"/>
                <a:ea typeface="Calibri" panose="020F0502020204030204" pitchFamily="34" charset="0"/>
                <a:cs typeface="Calibri" panose="020F0502020204030204" pitchFamily="34" charset="0"/>
              </a:rPr>
              <a:t> στην ελληνική κοινωνία ανθρώπων με άλλο πολιτισμό και θρησκεία είναι έργο πολύπλοκο, αλλά το δημόσιο σχολείο για μικρούς και μεγάλους πρέπει να διαδραματίσει κομβικό ρόλο από την πρώτη ώρα. Σε κάθε τόπο μεταφοράς δάσκαλοι από την πρώτη μέρα. Η μελλοντική </a:t>
            </a:r>
            <a:r>
              <a:rPr lang="el-GR" sz="2800" b="1" dirty="0">
                <a:effectLst/>
                <a:latin typeface="Calibri" panose="020F0502020204030204" pitchFamily="34" charset="0"/>
                <a:ea typeface="Calibri" panose="020F0502020204030204" pitchFamily="34" charset="0"/>
                <a:cs typeface="Calibri" panose="020F0502020204030204" pitchFamily="34" charset="0"/>
              </a:rPr>
              <a:t>ειρηνική και αμοιβαία επωφελής συνύπαρξη</a:t>
            </a:r>
            <a:r>
              <a:rPr lang="el-GR" sz="2800" dirty="0">
                <a:effectLst/>
                <a:latin typeface="Calibri" panose="020F0502020204030204" pitchFamily="34" charset="0"/>
                <a:ea typeface="Calibri" panose="020F0502020204030204" pitchFamily="34" charset="0"/>
                <a:cs typeface="Calibri" panose="020F0502020204030204" pitchFamily="34" charset="0"/>
              </a:rPr>
              <a:t> εξαρτάται από το πώς θα αντιμετωπίσουμε τα μικρά παιδιά που έρχονται ή γεννιούνται στην Ελλάδα. </a:t>
            </a:r>
            <a:r>
              <a:rPr lang="el-GR" sz="2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Πρέπει να προσφέρουμε στα παιδιά των προσφύγων και, κυρίως, στα ασυνόδευτα προσφυγόπουλα, τη δυνατότητα </a:t>
            </a:r>
            <a:r>
              <a:rPr lang="el-GR" sz="2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να ενταχθούν</a:t>
            </a:r>
            <a:r>
              <a:rPr lang="el-GR" sz="2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άμεσα στο εκπαιδευτικό σύστημα, </a:t>
            </a:r>
            <a:r>
              <a:rPr lang="el-GR"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μάθουν τη γλώσσα. Όσα ξεκινήσουν από τα θρανία αύριο θα είναι και Έλληνες, όσα χαθούν στους δρόμους θα είναι οι αυριανοί εχθροί</a:t>
            </a:r>
            <a:r>
              <a:rPr lang="el-GR" sz="2800" dirty="0">
                <a:effectLst/>
                <a:latin typeface="Calibri" panose="020F0502020204030204" pitchFamily="34" charset="0"/>
                <a:ea typeface="Calibri" panose="020F0502020204030204" pitchFamily="34" charset="0"/>
                <a:cs typeface="Calibri" panose="020F0502020204030204" pitchFamily="34" charset="0"/>
              </a:rPr>
              <a:t>. Αυτό αντίστοιχα προϋποθέτει ότι οι εισερχόμενοι θα υποστηριχθούν ώστε να πειθαρχήσουν σε όλους τους κανόνες και του νόμους της χώρας στην οποία βρίσκονται</a:t>
            </a:r>
            <a:r>
              <a:rPr lang="en-US" altLang="el-GR" sz="2800" dirty="0">
                <a:effectLst/>
                <a:latin typeface="Calibri" panose="020F0502020204030204" pitchFamily="34" charset="0"/>
                <a:ea typeface="Calibri" panose="020F0502020204030204" pitchFamily="34" charset="0"/>
                <a:cs typeface="Calibri" panose="020F0502020204030204" pitchFamily="34" charset="0"/>
              </a:rPr>
              <a:t>.</a:t>
            </a:r>
            <a:r>
              <a:rPr lang="el-GR" sz="2800" dirty="0">
                <a:latin typeface="Calibri" panose="020F0502020204030204" pitchFamily="34" charset="0"/>
                <a:cs typeface="Calibri" panose="020F0502020204030204" pitchFamily="34" charset="0"/>
                <a:sym typeface="+mn-ea"/>
              </a:rPr>
              <a:t>»</a:t>
            </a:r>
            <a:endParaRPr lang="el-GR" sz="2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dirty="0">
              <a:latin typeface="Calibri" panose="020F0502020204030204" pitchFamily="34" charset="0"/>
              <a:cs typeface="Calibri" panose="020F0502020204030204" pitchFamily="34" charset="0"/>
            </a:endParaRPr>
          </a:p>
        </p:txBody>
      </p:sp>
      <p:sp>
        <p:nvSpPr>
          <p:cNvPr id="7" name="TextBox 6"/>
          <p:cNvSpPr txBox="1"/>
          <p:nvPr/>
        </p:nvSpPr>
        <p:spPr>
          <a:xfrm>
            <a:off x="601345" y="7362825"/>
            <a:ext cx="11927205" cy="1204595"/>
          </a:xfrm>
          <a:prstGeom prst="rect">
            <a:avLst/>
          </a:prstGeom>
          <a:noFill/>
        </p:spPr>
        <p:txBody>
          <a:bodyPr wrap="square" rtlCol="0">
            <a:noAutofit/>
          </a:bodyPr>
          <a:lstStyle/>
          <a:p>
            <a:pPr algn="r">
              <a:lnSpc>
                <a:spcPct val="107000"/>
              </a:lnSpc>
              <a:spcAft>
                <a:spcPts val="800"/>
              </a:spcAft>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Άννα Διαμαντοπούλου: Φρεγάτες και θρανία – Ανάσχεση και ενσωμάτωση,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10.11.2019, </a:t>
            </a:r>
            <a:r>
              <a:rPr lang="en-US" sz="2400" dirty="0">
                <a:effectLst/>
                <a:latin typeface="Calibri" panose="020F0502020204030204" pitchFamily="34" charset="0"/>
                <a:ea typeface="Calibri" panose="020F0502020204030204" pitchFamily="34" charset="0"/>
                <a:cs typeface="Times New Roman" panose="02020603050405020304" pitchFamily="18" charset="0"/>
              </a:rPr>
              <a:t>www.kathimerini.gr</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 y="1804670"/>
            <a:ext cx="12899390" cy="7949565"/>
          </a:xfrm>
        </p:spPr>
        <p:txBody>
          <a:bodyPr>
            <a:normAutofit/>
          </a:bodyPr>
          <a:lstStyle/>
          <a:p>
            <a:pPr marL="0" indent="0" algn="just">
              <a:buNone/>
            </a:pPr>
            <a:r>
              <a:rPr lang="en-US" altLang="en-US" sz="4000">
                <a:highlight>
                  <a:srgbClr val="FFFF00"/>
                </a:highlight>
                <a:latin typeface="Arial" panose="020B0604020202020204" pitchFamily="34" charset="0"/>
                <a:cs typeface="Arial" panose="020B0604020202020204" pitchFamily="34" charset="0"/>
              </a:rPr>
              <a:t>Νόμιμη μετανάστευση</a:t>
            </a:r>
            <a:r>
              <a:rPr lang="en-US" altLang="en-US" sz="4000">
                <a:latin typeface="Arial" panose="020B0604020202020204" pitchFamily="34" charset="0"/>
                <a:cs typeface="Arial" panose="020B0604020202020204" pitchFamily="34" charset="0"/>
              </a:rPr>
              <a:t> σημαίνει ότι </a:t>
            </a:r>
            <a:r>
              <a:rPr lang="en-US" altLang="en-US" sz="4000" b="1">
                <a:latin typeface="Arial" panose="020B0604020202020204" pitchFamily="34" charset="0"/>
                <a:cs typeface="Arial" panose="020B0604020202020204" pitchFamily="34" charset="0"/>
              </a:rPr>
              <a:t>εμείς αποφασίζουμε</a:t>
            </a:r>
            <a:r>
              <a:rPr lang="en-US" altLang="en-US" sz="4000">
                <a:latin typeface="Arial" panose="020B0604020202020204" pitchFamily="34" charset="0"/>
                <a:cs typeface="Arial" panose="020B0604020202020204" pitchFamily="34" charset="0"/>
              </a:rPr>
              <a:t> ποιοι έρχονται, από πού, σε τι αριθμό, για πόσο διάστημα και υπό ποιες προϋποθέσεις.</a:t>
            </a:r>
            <a:r>
              <a:rPr lang="en-US" altLang="en-US" sz="4000">
                <a:solidFill>
                  <a:srgbClr val="FF0000"/>
                </a:solidFill>
                <a:latin typeface="Arial" panose="020B0604020202020204" pitchFamily="34" charset="0"/>
                <a:cs typeface="Arial" panose="020B0604020202020204" pitchFamily="34" charset="0"/>
              </a:rPr>
              <a:t> Όσοι εισέρχονται νόμιμα στη χώρα μας </a:t>
            </a:r>
            <a:r>
              <a:rPr lang="en-US" altLang="en-US" sz="4000">
                <a:solidFill>
                  <a:srgbClr val="FF0000"/>
                </a:solidFill>
                <a:highlight>
                  <a:srgbClr val="FFFF00"/>
                </a:highlight>
                <a:latin typeface="Arial" panose="020B0604020202020204" pitchFamily="34" charset="0"/>
                <a:cs typeface="Arial" panose="020B0604020202020204" pitchFamily="34" charset="0"/>
              </a:rPr>
              <a:t>οφείλουν να</a:t>
            </a:r>
            <a:r>
              <a:rPr lang="en-US" altLang="en-US" sz="4000">
                <a:solidFill>
                  <a:srgbClr val="FF0000"/>
                </a:solidFill>
                <a:latin typeface="Arial" panose="020B0604020202020204" pitchFamily="34" charset="0"/>
                <a:cs typeface="Arial" panose="020B0604020202020204" pitchFamily="34" charset="0"/>
              </a:rPr>
              <a:t> ζουν σύμφωνα με τις παραδόσεις μας, να σέβονται τις αξίες μας, την ταυτότητά μας, την πολιτιστική μας κληρονομιά και τον τόπο που τους φιλοξενεί. Αυτοί είναι οι όροι για την οργάνωση της νόμιμης μετανάστευσης</a:t>
            </a:r>
            <a:r>
              <a:rPr lang="el-GR" altLang="en-US" sz="4000">
                <a:solidFill>
                  <a:srgbClr val="FF0000"/>
                </a:solidFill>
                <a:latin typeface="Arial" panose="020B0604020202020204" pitchFamily="34" charset="0"/>
                <a:cs typeface="Arial" panose="020B0604020202020204" pitchFamily="34" charset="0"/>
              </a:rPr>
              <a:t>.</a:t>
            </a:r>
            <a:endParaRPr lang="el-GR" altLang="en-US" sz="4000">
              <a:solidFill>
                <a:srgbClr val="FF0000"/>
              </a:solidFill>
              <a:latin typeface="Arial" panose="020B0604020202020204" pitchFamily="34" charset="0"/>
              <a:cs typeface="Arial" panose="020B0604020202020204" pitchFamily="34" charset="0"/>
            </a:endParaRPr>
          </a:p>
          <a:p>
            <a:pPr marL="0" indent="0" algn="just">
              <a:buNone/>
            </a:pPr>
            <a:endParaRPr lang="el-GR" altLang="en-US" sz="4000">
              <a:solidFill>
                <a:srgbClr val="FF0000"/>
              </a:solidFill>
              <a:latin typeface="Arial" panose="020B0604020202020204" pitchFamily="34" charset="0"/>
              <a:cs typeface="Arial" panose="020B0604020202020204" pitchFamily="34" charset="0"/>
            </a:endParaRPr>
          </a:p>
          <a:p>
            <a:pPr marL="0" indent="0" algn="r">
              <a:buNone/>
            </a:pPr>
            <a:r>
              <a:rPr lang="en-US" altLang="en-US" sz="3110">
                <a:solidFill>
                  <a:schemeClr val="tx1"/>
                </a:solidFill>
                <a:latin typeface="Arial" panose="020B0604020202020204" pitchFamily="34" charset="0"/>
                <a:cs typeface="Arial" panose="020B0604020202020204" pitchFamily="34" charset="0"/>
              </a:rPr>
              <a:t>Μάκης Βορίδης</a:t>
            </a:r>
            <a:r>
              <a:rPr lang="el-GR" altLang="en-US" sz="3110">
                <a:solidFill>
                  <a:schemeClr val="tx1"/>
                </a:solidFill>
                <a:latin typeface="Arial" panose="020B0604020202020204" pitchFamily="34" charset="0"/>
                <a:cs typeface="Arial" panose="020B0604020202020204" pitchFamily="34" charset="0"/>
              </a:rPr>
              <a:t>, π. Υπουργός </a:t>
            </a:r>
            <a:r>
              <a:rPr lang="en-US" altLang="en-US" sz="3110">
                <a:solidFill>
                  <a:schemeClr val="tx1"/>
                </a:solidFill>
                <a:latin typeface="Arial" panose="020B0604020202020204" pitchFamily="34" charset="0"/>
                <a:cs typeface="Arial" panose="020B0604020202020204" pitchFamily="34" charset="0"/>
              </a:rPr>
              <a:t>Μετανάστευσης &amp; Ασύλου </a:t>
            </a:r>
            <a:endParaRPr lang="en-US" altLang="en-US" sz="3110">
              <a:solidFill>
                <a:schemeClr val="tx1"/>
              </a:solidFill>
              <a:latin typeface="Arial" panose="020B0604020202020204" pitchFamily="34" charset="0"/>
              <a:cs typeface="Arial" panose="020B0604020202020204" pitchFamily="34" charset="0"/>
            </a:endParaRPr>
          </a:p>
          <a:p>
            <a:pPr marL="0" indent="0" algn="r">
              <a:buNone/>
            </a:pPr>
            <a:r>
              <a:rPr lang="el-GR" altLang="en-US" sz="3110">
                <a:solidFill>
                  <a:schemeClr val="tx1"/>
                </a:solidFill>
                <a:latin typeface="Arial" panose="020B0604020202020204" pitchFamily="34" charset="0"/>
                <a:cs typeface="Arial" panose="020B0604020202020204" pitchFamily="34" charset="0"/>
              </a:rPr>
              <a:t>Κατά την τελετή παράδοσης - παραλαβής του υπουργείου, 15.03.2025</a:t>
            </a:r>
            <a:endParaRPr lang="el-GR" altLang="en-US" sz="3110">
              <a:solidFill>
                <a:schemeClr val="tx1"/>
              </a:solidFill>
              <a:latin typeface="Arial" panose="020B0604020202020204" pitchFamily="34" charset="0"/>
              <a:cs typeface="Arial" panose="020B0604020202020204" pitchFamily="34" charset="0"/>
            </a:endParaRPr>
          </a:p>
          <a:p>
            <a:pPr marL="0" indent="0" algn="just">
              <a:buNone/>
            </a:pPr>
            <a:r>
              <a:rPr lang="en-US" altLang="en-US" sz="2000">
                <a:solidFill>
                  <a:schemeClr val="tx1"/>
                </a:solidFill>
                <a:latin typeface="Arial" panose="020B0604020202020204" pitchFamily="34" charset="0"/>
                <a:cs typeface="Arial" panose="020B0604020202020204" pitchFamily="34" charset="0"/>
              </a:rPr>
              <a:t>https://migration.gov.gr/teleti-paradosis-paralavis-sto-ypoyrgeio-metanasteysis-asyloy-makis-voridis-i-entoli-einai-safis-na-praxoyme-ta-deonta-na-antimetopisoyme-tin-paranomi-metanasteysi-kai-na-organosoy/?fbclid=IwY2xjawJsfglleHRuA2FlbQIxMAABHmLXto0B_eAWa3JtiQSnQXEuIaRJeG4wpbm5lbuXMP3DWmzTSLuqpD0cp4K7_aem_nFHoSa2sx4BW-R-7aKhA8A</a:t>
            </a:r>
            <a:endParaRPr lang="en-US" altLang="en-US" sz="200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EF9E99C-49F3-4FFD-8C51-54C41D6CDCF3}" type="slidenum">
              <a:rPr lang="el-GR"/>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70" y="532130"/>
            <a:ext cx="12150090" cy="1271905"/>
          </a:xfrm>
        </p:spPr>
        <p:txBody>
          <a:bodyPr>
            <a:normAutofit fontScale="90000"/>
          </a:bodyPr>
          <a:lstStyle/>
          <a:p>
            <a:r>
              <a:rPr lang="el-GR" altLang="en-US">
                <a:latin typeface="Arial" panose="020B0604020202020204" pitchFamily="34" charset="0"/>
                <a:cs typeface="Arial" panose="020B0604020202020204" pitchFamily="34" charset="0"/>
              </a:rPr>
              <a:t>Θ. Πλεύρης (νυν </a:t>
            </a:r>
            <a:r>
              <a:rPr lang="el-GR" altLang="en-US">
                <a:latin typeface="Arial" panose="020B0604020202020204" pitchFamily="34" charset="0"/>
                <a:cs typeface="Arial" panose="020B0604020202020204" pitchFamily="34" charset="0"/>
                <a:sym typeface="+mn-ea"/>
              </a:rPr>
              <a:t>Υπουργός </a:t>
            </a:r>
            <a:r>
              <a:rPr lang="en-US" altLang="en-US">
                <a:latin typeface="Arial" panose="020B0604020202020204" pitchFamily="34" charset="0"/>
                <a:cs typeface="Arial" panose="020B0604020202020204" pitchFamily="34" charset="0"/>
                <a:sym typeface="+mn-ea"/>
              </a:rPr>
              <a:t>Μετανάστευσης &amp; Ασύλου</a:t>
            </a:r>
            <a:r>
              <a:rPr lang="el-GR" altLang="en-US">
                <a:latin typeface="Arial" panose="020B0604020202020204" pitchFamily="34" charset="0"/>
                <a:cs typeface="Arial" panose="020B0604020202020204" pitchFamily="34" charset="0"/>
                <a:sym typeface="+mn-ea"/>
              </a:rPr>
              <a:t>)</a:t>
            </a:r>
            <a:r>
              <a:rPr lang="el-GR" altLang="en-US">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 δηλώσεις του σε συζήτηση του εθνικιστικού περιοδικού «Patria» το 2011 με θέμα την ιθαγένεια</a:t>
            </a:r>
            <a:endParaRPr lang="en-U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altLang="en-US"/>
              <a:t>«</a:t>
            </a:r>
            <a:r>
              <a:rPr lang="en-US" altLang="en-US" b="1"/>
              <a:t>Το μεταναστευτικό κατά την άποψή μου μπορεί να λυθεί με δύο τρόπους</a:t>
            </a:r>
            <a:r>
              <a:rPr lang="en-US" altLang="en-US"/>
              <a:t>, οι οποίοι σιγά σιγά πρέπει να λέγονται ξεκάθαρα. </a:t>
            </a:r>
            <a:r>
              <a:rPr lang="en-US" altLang="en-US" b="1"/>
              <a:t>Ο πρώτος τρόπος είναι η φύλαξη των συνόρων, να καταλάβουμε τι εννοούμε, φύλαξη των συνόρων δεν μπορεί να υφίσταται </a:t>
            </a:r>
            <a:r>
              <a:rPr lang="en-US" altLang="en-US" b="1">
                <a:highlight>
                  <a:srgbClr val="C0C0C0"/>
                </a:highlight>
              </a:rPr>
              <a:t>αν δεν υπάρχουν απώλειες</a:t>
            </a:r>
            <a:r>
              <a:rPr lang="en-US" altLang="en-US" b="1"/>
              <a:t>, και για να γίνω κατανοητός, </a:t>
            </a:r>
            <a:r>
              <a:rPr lang="en-US" altLang="en-US" b="1">
                <a:highlight>
                  <a:srgbClr val="C0C0C0"/>
                </a:highlight>
              </a:rPr>
              <a:t>αν δεν υπάρχουν νεκρο</a:t>
            </a:r>
            <a:r>
              <a:rPr lang="en-US" altLang="en-US">
                <a:highlight>
                  <a:srgbClr val="C0C0C0"/>
                </a:highlight>
              </a:rPr>
              <a:t>ί</a:t>
            </a:r>
            <a:r>
              <a:rPr lang="en-US" altLang="en-US"/>
              <a:t>. Η φύλαξη των συνόρων έχει νεκρούς. Πρώτο είναι αυτό. </a:t>
            </a:r>
            <a:r>
              <a:rPr lang="en-US" altLang="en-US" b="1"/>
              <a:t>Και δεύτερο, όσοι πλέον μπουν εδώ, θα έχουν τη λογική των </a:t>
            </a:r>
            <a:r>
              <a:rPr lang="en-US" altLang="en-US" b="1">
                <a:highlight>
                  <a:srgbClr val="C0C0C0"/>
                </a:highlight>
              </a:rPr>
              <a:t>αντικινήτρων</a:t>
            </a:r>
            <a:r>
              <a:rPr lang="en-US" altLang="en-US" b="1"/>
              <a:t>. Όταν βρίσκεσαι εδώ πέρα, όχι κοινωνική παροχή δεν θα έχεις, </a:t>
            </a:r>
            <a:r>
              <a:rPr lang="en-US" altLang="en-US" b="1">
                <a:highlight>
                  <a:srgbClr val="C0C0C0"/>
                </a:highlight>
              </a:rPr>
              <a:t>δεν θα μπορείς να φας</a:t>
            </a:r>
            <a:r>
              <a:rPr lang="en-US" altLang="en-US" b="1"/>
              <a:t>, δεν θα μπορείς να πιεις, δεν θα μπορείς να πας στο νοσοκομείο</a:t>
            </a:r>
            <a:r>
              <a:rPr lang="en-US" altLang="en-US"/>
              <a:t>, και θα λες στους άλλους στο Πακιστάν, εδώ πέρα περνάμε χειρότερα από ό,τι στο Πακιστάν. Αν δεν περνάνε χειρότερα, θα έρχονται. Πρέπει να περνάνε χειρότερα. Η ζωή τους, η κόλαση, να φαντάζει παράδεισος σ' αυτά που θα ζουν εδώ πέρα».</a:t>
            </a:r>
            <a:endParaRPr lang="en-US" altLang="en-US"/>
          </a:p>
          <a:p>
            <a:endParaRPr lang="en-US" altLang="en-US"/>
          </a:p>
          <a:p>
            <a:pPr marL="0" indent="0">
              <a:buNone/>
            </a:pPr>
            <a:r>
              <a:rPr lang="en-US" altLang="en-US"/>
              <a:t>https://youtu.be/29XpUy68Jdg </a:t>
            </a:r>
            <a:endParaRPr lang="en-US" altLang="en-US"/>
          </a:p>
        </p:txBody>
      </p:sp>
      <p:sp>
        <p:nvSpPr>
          <p:cNvPr id="4" name="Slide Number Placeholder 3"/>
          <p:cNvSpPr>
            <a:spLocks noGrp="1"/>
          </p:cNvSpPr>
          <p:nvPr>
            <p:ph type="sldNum" sz="quarter" idx="12"/>
          </p:nvPr>
        </p:nvSpPr>
        <p:spPr/>
        <p:txBody>
          <a:bodyPr/>
          <a:lstStyle/>
          <a:p>
            <a:pPr>
              <a:defRPr/>
            </a:pPr>
            <a:fld id="{8EF9E99C-49F3-4FFD-8C51-54C41D6CDCF3}" type="slidenum">
              <a:rPr lang="el-GR"/>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980440"/>
            <a:ext cx="11463020" cy="608330"/>
          </a:xfrm>
        </p:spPr>
        <p:txBody>
          <a:bodyPr>
            <a:noAutofit/>
          </a:bodyPr>
          <a:lstStyle/>
          <a:p>
            <a:pPr algn="l"/>
            <a:r>
              <a:rPr lang="el-GR" sz="4000" b="1" dirty="0">
                <a:solidFill>
                  <a:srgbClr val="800000"/>
                </a:solidFill>
              </a:rPr>
              <a:t>Συζήτηση</a:t>
            </a:r>
            <a:endParaRPr lang="en-GB" sz="4000" b="1" dirty="0">
              <a:solidFill>
                <a:srgbClr val="800000"/>
              </a:solidFill>
            </a:endParaRPr>
          </a:p>
        </p:txBody>
      </p:sp>
      <p:sp>
        <p:nvSpPr>
          <p:cNvPr id="2" name="Text Placeholder 1"/>
          <p:cNvSpPr>
            <a:spLocks noGrp="1"/>
          </p:cNvSpPr>
          <p:nvPr>
            <p:ph type="body" sz="quarter" idx="14"/>
          </p:nvPr>
        </p:nvSpPr>
        <p:spPr>
          <a:xfrm>
            <a:off x="635" y="1689100"/>
            <a:ext cx="13004800" cy="7162165"/>
          </a:xfrm>
        </p:spPr>
        <p:txBody>
          <a:bodyPr wrap="square">
            <a:noAutofit/>
          </a:bodyPr>
          <a:lstStyle/>
          <a:p>
            <a:pPr marL="457200" indent="-457200" algn="l">
              <a:buFont typeface="Arial" panose="020B0604020202020204" pitchFamily="34" charset="0"/>
              <a:buChar char="•"/>
            </a:pPr>
            <a:r>
              <a:rPr lang="el-GR" sz="3200" dirty="0"/>
              <a:t>Λαμβάνοντας υπόψη την επικαιρότητα, </a:t>
            </a:r>
            <a:r>
              <a:rPr lang="el-GR" sz="3200" dirty="0">
                <a:sym typeface="+mn-ea"/>
              </a:rPr>
              <a:t>μπορούμε να παρατηρήσουμε </a:t>
            </a:r>
            <a:r>
              <a:rPr lang="en-US" altLang="en-US" sz="3200" dirty="0"/>
              <a:t>το εξής: </a:t>
            </a:r>
            <a:r>
              <a:rPr lang="en-US" altLang="en-US" sz="3200" b="1" dirty="0"/>
              <a:t>η σκαιά απανθρωποποίηση των Παλαιστίνιων και </a:t>
            </a:r>
            <a:r>
              <a:rPr lang="el-GR" altLang="en-US" sz="3200" b="1" dirty="0"/>
              <a:t>η γενοκτονία</a:t>
            </a:r>
            <a:r>
              <a:rPr lang="en-US" altLang="en-US" sz="3200" b="1" dirty="0"/>
              <a:t> στη Γάζα</a:t>
            </a:r>
            <a:r>
              <a:rPr lang="en-US" altLang="en-US" sz="3200" dirty="0"/>
              <a:t> ίσως να μην είχαν γίνει τόσο </a:t>
            </a:r>
            <a:r>
              <a:rPr lang="en-US" altLang="en-US" sz="3200" dirty="0">
                <a:highlight>
                  <a:srgbClr val="FFFF00"/>
                </a:highlight>
              </a:rPr>
              <a:t>ασυγχώρητα ανεκτ</a:t>
            </a:r>
            <a:r>
              <a:rPr lang="el-GR" altLang="en-US" sz="3200" dirty="0">
                <a:highlight>
                  <a:srgbClr val="FFFF00"/>
                </a:highlight>
              </a:rPr>
              <a:t>ές</a:t>
            </a:r>
            <a:r>
              <a:rPr lang="en-US" altLang="en-US" sz="3200" dirty="0">
                <a:highlight>
                  <a:srgbClr val="FFFF00"/>
                </a:highlight>
              </a:rPr>
              <a:t> (αν όχι σιωπηρά αποδεκτ</a:t>
            </a:r>
            <a:r>
              <a:rPr lang="el-GR" altLang="en-US" sz="3200" dirty="0">
                <a:highlight>
                  <a:srgbClr val="FFFF00"/>
                </a:highlight>
              </a:rPr>
              <a:t>ές</a:t>
            </a:r>
            <a:r>
              <a:rPr lang="en-US" altLang="en-US" sz="3200" dirty="0">
                <a:highlight>
                  <a:srgbClr val="FFFF00"/>
                </a:highlight>
              </a:rPr>
              <a:t>) </a:t>
            </a:r>
            <a:r>
              <a:rPr lang="en-US" altLang="en-US" sz="3200" dirty="0"/>
              <a:t>από τον δυτικό κόσμο, </a:t>
            </a:r>
            <a:r>
              <a:rPr lang="en-US" altLang="en-US" sz="3200" b="1" dirty="0"/>
              <a:t>αν υπήρχε στοιχειώδης </a:t>
            </a:r>
            <a:r>
              <a:rPr lang="en-US" altLang="en-US" sz="3200" b="1" i="1" dirty="0"/>
              <a:t>κριτική εγρήγορση</a:t>
            </a:r>
            <a:r>
              <a:rPr lang="en-US" altLang="en-US" sz="3200" dirty="0"/>
              <a:t> ενάντια στη </a:t>
            </a:r>
            <a:r>
              <a:rPr lang="en-US" altLang="en-US" sz="3200" b="1" dirty="0"/>
              <a:t>ρευστή διάδοση και την </a:t>
            </a:r>
            <a:r>
              <a:rPr lang="el-GR" altLang="en-US" sz="3200" b="1" dirty="0"/>
              <a:t>επακόλουθη </a:t>
            </a:r>
            <a:r>
              <a:rPr lang="en-US" altLang="en-US" sz="3200" b="1" dirty="0"/>
              <a:t>κανονικοποίηση του ακροδεξιού και του ρατσιστικού λόγου</a:t>
            </a:r>
            <a:r>
              <a:rPr lang="en-US" altLang="en-US" sz="3200" dirty="0"/>
              <a:t>.</a:t>
            </a:r>
            <a:endParaRPr lang="en-US" altLang="en-US" sz="3200" dirty="0"/>
          </a:p>
          <a:p>
            <a:pPr marL="457200" indent="-457200" algn="l">
              <a:buFont typeface="Arial" panose="020B0604020202020204" pitchFamily="34" charset="0"/>
              <a:buChar char="•"/>
            </a:pPr>
            <a:r>
              <a:rPr lang="el-GR" altLang="en-US" sz="3200" dirty="0"/>
              <a:t>Όπως μας πληροφορεί ο αμερικανοπαλαιστίνιος στοχαστής </a:t>
            </a:r>
            <a:r>
              <a:rPr lang="en-US" altLang="en-US" sz="3200" b="1" dirty="0"/>
              <a:t>E. Said</a:t>
            </a:r>
            <a:r>
              <a:rPr lang="en-US" altLang="en-US" sz="3200" dirty="0"/>
              <a:t> (1978/2024), </a:t>
            </a:r>
            <a:r>
              <a:rPr lang="el-GR" altLang="en-US" sz="3200" dirty="0"/>
              <a:t>σημαντικός μελετητής του </a:t>
            </a:r>
            <a:r>
              <a:rPr lang="el-GR" altLang="en-US" sz="3200" b="1" dirty="0"/>
              <a:t>οριενταλισμού</a:t>
            </a:r>
            <a:r>
              <a:rPr lang="el-GR" altLang="en-US" sz="3200" dirty="0"/>
              <a:t>, η Δύση κατασκευάζει συστηματικά, αιώνες τώρα, την </a:t>
            </a:r>
            <a:r>
              <a:rPr lang="el-GR" altLang="en-US" sz="3200" b="1" dirty="0"/>
              <a:t>απαξίωση του</a:t>
            </a:r>
            <a:r>
              <a:rPr lang="en-US" altLang="el-GR" sz="3200" b="1" dirty="0"/>
              <a:t> I</a:t>
            </a:r>
            <a:r>
              <a:rPr lang="el-GR" altLang="en-US" sz="3200" b="1" dirty="0"/>
              <a:t>σλάμ και της Ανατολής</a:t>
            </a:r>
            <a:r>
              <a:rPr lang="el-GR" altLang="en-US" sz="3200" dirty="0"/>
              <a:t>.</a:t>
            </a:r>
            <a:endParaRPr lang="el-GR" altLang="en-US" sz="3200" dirty="0"/>
          </a:p>
          <a:p>
            <a:pPr marL="457200" indent="-457200" algn="l">
              <a:buFont typeface="Arial" panose="020B0604020202020204" pitchFamily="34" charset="0"/>
              <a:buChar char="•"/>
            </a:pPr>
            <a:r>
              <a:rPr lang="el-GR" altLang="en-US" sz="3200" dirty="0"/>
              <a:t>Επεξηγεί ο </a:t>
            </a:r>
            <a:r>
              <a:rPr lang="en-US" altLang="en-US" sz="3200" dirty="0">
                <a:sym typeface="+mn-ea"/>
              </a:rPr>
              <a:t>Said (1978/2024</a:t>
            </a:r>
            <a:r>
              <a:rPr lang="el-GR" altLang="en-US" sz="3200" dirty="0">
                <a:sym typeface="+mn-ea"/>
              </a:rPr>
              <a:t>: 223</a:t>
            </a:r>
            <a:r>
              <a:rPr lang="en-US" altLang="en-US" sz="3200" dirty="0">
                <a:sym typeface="+mn-ea"/>
              </a:rPr>
              <a:t>)</a:t>
            </a:r>
            <a:r>
              <a:rPr lang="el-GR" altLang="en-US" sz="3200" dirty="0">
                <a:sym typeface="+mn-ea"/>
              </a:rPr>
              <a:t>,</a:t>
            </a:r>
            <a:r>
              <a:rPr lang="en-US" altLang="en-US" sz="3200" dirty="0">
                <a:sym typeface="+mn-ea"/>
              </a:rPr>
              <a:t> </a:t>
            </a:r>
            <a:r>
              <a:rPr lang="el-GR" altLang="en-US" sz="3200" dirty="0">
                <a:sym typeface="+mn-ea"/>
              </a:rPr>
              <a:t>σημειώνοντας ότι διαχρονικά “</a:t>
            </a:r>
            <a:r>
              <a:rPr lang="el-GR" altLang="en-US" sz="3200" b="1" dirty="0">
                <a:sym typeface="+mn-ea"/>
              </a:rPr>
              <a:t>Οι Ανατολίτες</a:t>
            </a:r>
            <a:r>
              <a:rPr lang="el-GR" altLang="en-US" sz="3200" dirty="0">
                <a:sym typeface="+mn-ea"/>
              </a:rPr>
              <a:t> εξετάζονταν και αναλύονταν </a:t>
            </a:r>
            <a:r>
              <a:rPr lang="el-GR" altLang="en-US" sz="3200" b="1" dirty="0">
                <a:sym typeface="+mn-ea"/>
              </a:rPr>
              <a:t>όχι ως πολίτες, ή έστω άνθρωποι</a:t>
            </a:r>
            <a:r>
              <a:rPr lang="el-GR" altLang="en-US" sz="3200" dirty="0">
                <a:sym typeface="+mn-ea"/>
              </a:rPr>
              <a:t>, αλλά ως </a:t>
            </a:r>
            <a:r>
              <a:rPr lang="el-GR" altLang="en-US" sz="3200" b="1" dirty="0">
                <a:sym typeface="+mn-ea"/>
              </a:rPr>
              <a:t>πρόβλημα</a:t>
            </a:r>
            <a:r>
              <a:rPr lang="el-GR" altLang="en-US" sz="3200" dirty="0">
                <a:sym typeface="+mn-ea"/>
              </a:rPr>
              <a:t> που έπρεπε να λυθεί”. Και “αφού ο Ανατολίτης ήταν μέλος μιας υποτελούς φυλής, </a:t>
            </a:r>
            <a:r>
              <a:rPr lang="el-GR" altLang="en-US" sz="3200" b="1" dirty="0">
                <a:sym typeface="+mn-ea"/>
              </a:rPr>
              <a:t>έπρεπε να υποτάσσεται</a:t>
            </a:r>
            <a:r>
              <a:rPr lang="el-GR" altLang="en-US" sz="3200" dirty="0">
                <a:sym typeface="+mn-ea"/>
              </a:rPr>
              <a:t>: ήταν τόσο απλό”. </a:t>
            </a:r>
            <a:endParaRPr lang="en-US" altLang="en-US" sz="3200" dirty="0"/>
          </a:p>
          <a:p>
            <a:pPr marL="457200" indent="-457200" algn="l">
              <a:buFont typeface="Arial" panose="020B0604020202020204" pitchFamily="34" charset="0"/>
              <a:buChar char="•"/>
            </a:pPr>
            <a:endParaRPr lang="el-GR" sz="2400" dirty="0"/>
          </a:p>
          <a:p>
            <a:pPr algn="just">
              <a:buFont typeface="Arial" panose="020B0604020202020204" pitchFamily="34" charset="0"/>
            </a:pPr>
            <a:r>
              <a:rPr lang="en-US" altLang="el-GR" sz="3200" dirty="0"/>
              <a:t>	</a:t>
            </a:r>
            <a:endParaRPr lang="el-GR" sz="3200" dirty="0">
              <a:sym typeface="Wingdings" panose="05000000000000000000" pitchFamily="2" charset="2"/>
            </a:endParaRPr>
          </a:p>
          <a:p>
            <a:pPr algn="just"/>
            <a:endParaRPr lang="el-GR" sz="3200" b="1" dirty="0">
              <a:sym typeface="Wingdings" panose="05000000000000000000" pitchFamily="2" charset="2"/>
            </a:endParaRPr>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356870" y="8963660"/>
            <a:ext cx="4274820" cy="447040"/>
          </a:xfrm>
          <a:prstGeom prst="rect">
            <a:avLst/>
          </a:prstGeom>
          <a:ln w="12700">
            <a:miter lim="400000"/>
            <a:headEnd/>
            <a:tailEnd/>
          </a:ln>
        </p:spPr>
      </p:pic>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218440" y="1066800"/>
            <a:ext cx="11244580" cy="450850"/>
          </a:xfrm>
        </p:spPr>
        <p:txBody>
          <a:bodyPr>
            <a:noAutofit/>
          </a:bodyPr>
          <a:lstStyle/>
          <a:p>
            <a:pPr algn="l"/>
            <a:r>
              <a:rPr lang="el-GR" sz="4000" b="1" dirty="0">
                <a:solidFill>
                  <a:srgbClr val="800000"/>
                </a:solidFill>
              </a:rPr>
              <a:t>Συζήτηση</a:t>
            </a:r>
            <a:endParaRPr lang="en-GB" sz="4000" b="1" dirty="0">
              <a:solidFill>
                <a:srgbClr val="800000"/>
              </a:solidFill>
            </a:endParaRPr>
          </a:p>
        </p:txBody>
      </p:sp>
      <p:sp>
        <p:nvSpPr>
          <p:cNvPr id="2" name="Text Placeholder 1"/>
          <p:cNvSpPr>
            <a:spLocks noGrp="1"/>
          </p:cNvSpPr>
          <p:nvPr>
            <p:ph type="body" sz="quarter" idx="14"/>
          </p:nvPr>
        </p:nvSpPr>
        <p:spPr>
          <a:xfrm>
            <a:off x="635" y="1809115"/>
            <a:ext cx="13004800" cy="7049135"/>
          </a:xfrm>
        </p:spPr>
        <p:txBody>
          <a:bodyPr wrap="square">
            <a:noAutofit/>
          </a:bodyPr>
          <a:lstStyle/>
          <a:p>
            <a:pPr algn="l">
              <a:buFont typeface="Arial" panose="020B0604020202020204" pitchFamily="34" charset="0"/>
            </a:pPr>
            <a:r>
              <a:rPr lang="el-GR" sz="3200" dirty="0"/>
              <a:t>Θεωρούμε</a:t>
            </a:r>
            <a:endParaRPr lang="el-GR" sz="3200" dirty="0"/>
          </a:p>
          <a:p>
            <a:pPr marL="1346200" lvl="1" indent="-457200" algn="just">
              <a:spcBef>
                <a:spcPts val="600"/>
              </a:spcBef>
              <a:buFont typeface="Arial" panose="020B0604020202020204" pitchFamily="34" charset="0"/>
              <a:buChar char="•"/>
            </a:pPr>
            <a:r>
              <a:rPr lang="el-GR" sz="3200" dirty="0">
                <a:solidFill>
                  <a:schemeClr val="tx1"/>
                </a:solidFill>
              </a:rPr>
              <a:t>αναγκαίο έναν </a:t>
            </a:r>
            <a:r>
              <a:rPr lang="el-GR" sz="3200" b="1" dirty="0">
                <a:solidFill>
                  <a:srgbClr val="800000"/>
                </a:solidFill>
              </a:rPr>
              <a:t>κριτικό επαναπροσδιορισμό</a:t>
            </a:r>
            <a:r>
              <a:rPr lang="el-GR" sz="3200" dirty="0">
                <a:solidFill>
                  <a:srgbClr val="800000"/>
                </a:solidFill>
              </a:rPr>
              <a:t> </a:t>
            </a:r>
            <a:r>
              <a:rPr lang="el-GR" sz="3200" dirty="0">
                <a:solidFill>
                  <a:schemeClr val="tx1"/>
                </a:solidFill>
              </a:rPr>
              <a:t>της έννοιας της </a:t>
            </a:r>
            <a:r>
              <a:rPr lang="el-GR" sz="3200" b="1" dirty="0">
                <a:solidFill>
                  <a:schemeClr val="tx1"/>
                </a:solidFill>
              </a:rPr>
              <a:t>‘αντιρατσιστικότητας’ </a:t>
            </a:r>
            <a:endParaRPr lang="el-GR" sz="3200" b="1" dirty="0">
              <a:solidFill>
                <a:schemeClr val="tx1"/>
              </a:solidFill>
            </a:endParaRPr>
          </a:p>
          <a:p>
            <a:pPr marL="1346200" lvl="1" indent="-457200" algn="just">
              <a:spcBef>
                <a:spcPts val="600"/>
              </a:spcBef>
              <a:buFont typeface="Arial" panose="020B0604020202020204" pitchFamily="34" charset="0"/>
              <a:buChar char="•"/>
            </a:pPr>
            <a:r>
              <a:rPr lang="el-GR" sz="3200" dirty="0">
                <a:sym typeface="+mn-ea"/>
              </a:rPr>
              <a:t>απαραίτητη την </a:t>
            </a:r>
            <a:r>
              <a:rPr lang="el-GR" sz="3200" b="1" dirty="0">
                <a:solidFill>
                  <a:srgbClr val="800000"/>
                </a:solidFill>
                <a:sym typeface="+mn-ea"/>
              </a:rPr>
              <a:t>ευαισθητοποίηση</a:t>
            </a:r>
            <a:r>
              <a:rPr lang="el-GR" sz="3200" b="1" dirty="0">
                <a:sym typeface="+mn-ea"/>
              </a:rPr>
              <a:t> </a:t>
            </a:r>
            <a:r>
              <a:rPr lang="el-GR" sz="3200" dirty="0">
                <a:sym typeface="+mn-ea"/>
              </a:rPr>
              <a:t>τόσο των παραγωγών όσο και των αποδεκτών αντιρατσιστικών κειμένων σε </a:t>
            </a:r>
            <a:r>
              <a:rPr lang="el-GR" sz="3200" b="1" dirty="0">
                <a:sym typeface="+mn-ea"/>
              </a:rPr>
              <a:t>ζητήματα ρευστού ρατσισμού</a:t>
            </a:r>
            <a:endParaRPr lang="el-GR" sz="3200" b="1" dirty="0">
              <a:sym typeface="+mn-ea"/>
            </a:endParaRPr>
          </a:p>
          <a:p>
            <a:pPr marL="1346200" lvl="1" indent="-457200" algn="just">
              <a:spcBef>
                <a:spcPts val="600"/>
              </a:spcBef>
              <a:buFont typeface="Arial" panose="020B0604020202020204" pitchFamily="34" charset="0"/>
              <a:buChar char="•"/>
            </a:pPr>
            <a:endParaRPr lang="el-GR" sz="3200" b="1" dirty="0">
              <a:solidFill>
                <a:schemeClr val="tx1"/>
              </a:solidFill>
            </a:endParaRPr>
          </a:p>
          <a:p>
            <a:pPr marL="889000" lvl="1" indent="0" algn="just">
              <a:spcBef>
                <a:spcPts val="600"/>
              </a:spcBef>
              <a:buNone/>
            </a:pPr>
            <a:r>
              <a:rPr lang="el-GR" sz="3200" dirty="0">
                <a:sym typeface="Wingdings" panose="05000000000000000000" pitchFamily="2" charset="2"/>
              </a:rPr>
              <a:t> </a:t>
            </a:r>
            <a:r>
              <a:rPr lang="el-GR" sz="3200" b="1" dirty="0">
                <a:sym typeface="Wingdings" panose="05000000000000000000" pitchFamily="2" charset="2"/>
              </a:rPr>
              <a:t>κατάλληλα εκπαιδευτικά προγράμματα </a:t>
            </a:r>
            <a:r>
              <a:rPr lang="el-GR" sz="3200" b="1" i="1" dirty="0">
                <a:sym typeface="Wingdings" panose="05000000000000000000" pitchFamily="2" charset="2"/>
              </a:rPr>
              <a:t>κριτικού </a:t>
            </a:r>
            <a:r>
              <a:rPr lang="el-GR" sz="3200" b="1" i="1" dirty="0" err="1">
                <a:sym typeface="Wingdings" panose="05000000000000000000" pitchFamily="2" charset="2"/>
              </a:rPr>
              <a:t>γραμματισμού</a:t>
            </a:r>
            <a:endParaRPr lang="el-GR" sz="3200" b="1" i="1" dirty="0" err="1">
              <a:sym typeface="Wingdings" panose="05000000000000000000" pitchFamily="2" charset="2"/>
            </a:endParaRPr>
          </a:p>
          <a:p>
            <a:pPr marL="889000" lvl="1" indent="0" algn="just">
              <a:spcBef>
                <a:spcPts val="600"/>
              </a:spcBef>
              <a:buNone/>
            </a:pPr>
            <a:endParaRPr lang="el-GR" sz="3200" b="1" i="1" dirty="0" err="1">
              <a:sym typeface="Wingdings" panose="05000000000000000000" pitchFamily="2" charset="2"/>
            </a:endParaRPr>
          </a:p>
          <a:p>
            <a:pPr marL="1346200" lvl="1" indent="-457200" algn="just">
              <a:spcBef>
                <a:spcPts val="600"/>
              </a:spcBef>
            </a:pPr>
            <a:r>
              <a:rPr lang="el-GR" altLang="en-US" sz="3200" b="1" dirty="0">
                <a:sym typeface="Wingdings" panose="05000000000000000000" pitchFamily="2" charset="2"/>
              </a:rPr>
              <a:t>συνειδητοποίηση </a:t>
            </a:r>
            <a:r>
              <a:rPr lang="el-GR" sz="3200" b="1" dirty="0">
                <a:sym typeface="Wingdings" panose="05000000000000000000" pitchFamily="2" charset="2"/>
              </a:rPr>
              <a:t>της </a:t>
            </a:r>
            <a:r>
              <a:rPr lang="el-GR" sz="3200" b="1" i="1" dirty="0">
                <a:highlight>
                  <a:srgbClr val="FFFF00"/>
                </a:highlight>
                <a:sym typeface="Wingdings" panose="05000000000000000000" pitchFamily="2" charset="2"/>
              </a:rPr>
              <a:t>θεσμικά επιβαλλόμενη άγνοιας</a:t>
            </a:r>
            <a:r>
              <a:rPr lang="el-GR" sz="3200" b="1" dirty="0">
                <a:sym typeface="Wingdings" panose="05000000000000000000" pitchFamily="2" charset="2"/>
              </a:rPr>
              <a:t> (</a:t>
            </a:r>
            <a:r>
              <a:rPr lang="en-US" altLang="el-GR" sz="3200" b="1" dirty="0">
                <a:sym typeface="Wingdings" panose="05000000000000000000" pitchFamily="2" charset="2"/>
              </a:rPr>
              <a:t>Spivak </a:t>
            </a:r>
            <a:r>
              <a:rPr lang="en-US" sz="3200" b="1" dirty="0">
                <a:sym typeface="Wingdings" panose="05000000000000000000" pitchFamily="2" charset="2"/>
              </a:rPr>
              <a:t>1988)</a:t>
            </a:r>
            <a:endParaRPr lang="el-GR" sz="3200" b="1" i="1" dirty="0" err="1">
              <a:sym typeface="Wingdings" panose="05000000000000000000" pitchFamily="2" charset="2"/>
            </a:endParaRPr>
          </a:p>
          <a:p>
            <a:pPr marL="1346200" lvl="1" indent="-457200" algn="just">
              <a:spcBef>
                <a:spcPts val="600"/>
              </a:spcBef>
            </a:pPr>
            <a:r>
              <a:rPr lang="el-GR" sz="3600" b="1" i="1" dirty="0">
                <a:highlight>
                  <a:srgbClr val="FFFF00"/>
                </a:highlight>
                <a:sym typeface="Wingdings" panose="05000000000000000000" pitchFamily="2" charset="2"/>
              </a:rPr>
              <a:t>Κοινωνιογλωσσολογία της ελπίδας</a:t>
            </a:r>
            <a:r>
              <a:rPr lang="el-GR" sz="3200" b="1" dirty="0">
                <a:sym typeface="Wingdings" panose="05000000000000000000" pitchFamily="2" charset="2"/>
              </a:rPr>
              <a:t>: μη αποδοχή του </a:t>
            </a:r>
            <a:r>
              <a:rPr lang="en-US" altLang="el-GR" sz="3200" b="1" dirty="0">
                <a:sym typeface="Wingdings" panose="05000000000000000000" pitchFamily="2" charset="2"/>
              </a:rPr>
              <a:t>(</a:t>
            </a:r>
            <a:r>
              <a:rPr lang="el-GR" altLang="el-GR" sz="3200" b="1" dirty="0">
                <a:sym typeface="Wingdings" panose="05000000000000000000" pitchFamily="2" charset="2"/>
              </a:rPr>
              <a:t>κοινωνικά και </a:t>
            </a:r>
            <a:r>
              <a:rPr lang="el-GR" sz="3200" b="1" dirty="0">
                <a:sym typeface="Wingdings" panose="05000000000000000000" pitchFamily="2" charset="2"/>
              </a:rPr>
              <a:t>γλωσσικά</a:t>
            </a:r>
            <a:r>
              <a:rPr lang="en-US" altLang="el-GR" sz="3200" b="1" dirty="0">
                <a:sym typeface="Wingdings" panose="05000000000000000000" pitchFamily="2" charset="2"/>
              </a:rPr>
              <a:t>)</a:t>
            </a:r>
            <a:r>
              <a:rPr lang="el-GR" altLang="en-US" sz="3200" b="1" dirty="0">
                <a:sym typeface="Wingdings" panose="05000000000000000000" pitchFamily="2" charset="2"/>
              </a:rPr>
              <a:t> </a:t>
            </a:r>
            <a:r>
              <a:rPr lang="el-GR" sz="3200" b="1" dirty="0">
                <a:sym typeface="Wingdings" panose="05000000000000000000" pitchFamily="2" charset="2"/>
              </a:rPr>
              <a:t>ισχύοντος, αλλαγή προσανατολισμού και αναζήτηση αυτού που </a:t>
            </a:r>
            <a:r>
              <a:rPr lang="en-US" altLang="el-GR" sz="3200" b="1" dirty="0">
                <a:sym typeface="Wingdings" panose="05000000000000000000" pitchFamily="2" charset="2"/>
              </a:rPr>
              <a:t>(</a:t>
            </a:r>
            <a:r>
              <a:rPr lang="el-GR" altLang="en-US" sz="3200" b="1" dirty="0">
                <a:sym typeface="Wingdings" panose="05000000000000000000" pitchFamily="2" charset="2"/>
              </a:rPr>
              <a:t>κοινωνικά και </a:t>
            </a:r>
            <a:r>
              <a:rPr lang="el-GR" sz="3200" b="1" dirty="0">
                <a:sym typeface="Wingdings" panose="05000000000000000000" pitchFamily="2" charset="2"/>
              </a:rPr>
              <a:t>γλωσσικά</a:t>
            </a:r>
            <a:r>
              <a:rPr lang="en-US" altLang="el-GR" sz="3200" b="1" dirty="0">
                <a:sym typeface="Wingdings" panose="05000000000000000000" pitchFamily="2" charset="2"/>
              </a:rPr>
              <a:t>)</a:t>
            </a:r>
            <a:r>
              <a:rPr lang="el-GR" sz="3200" b="1" dirty="0">
                <a:sym typeface="Wingdings" panose="05000000000000000000" pitchFamily="2" charset="2"/>
              </a:rPr>
              <a:t> δεν έχει υπάρξει ακόμη (</a:t>
            </a:r>
            <a:r>
              <a:rPr lang="en-US" altLang="el-GR" sz="3200" b="1" dirty="0">
                <a:sym typeface="Wingdings" panose="05000000000000000000" pitchFamily="2" charset="2"/>
              </a:rPr>
              <a:t>Silva</a:t>
            </a:r>
            <a:r>
              <a:rPr lang="el-GR" altLang="en-US" sz="3200" b="1" dirty="0">
                <a:sym typeface="Wingdings" panose="05000000000000000000" pitchFamily="2" charset="2"/>
              </a:rPr>
              <a:t> </a:t>
            </a:r>
            <a:r>
              <a:rPr lang="en-US" altLang="el-GR" sz="3200" b="1" dirty="0">
                <a:sym typeface="Wingdings" panose="05000000000000000000" pitchFamily="2" charset="2"/>
              </a:rPr>
              <a:t>&amp; Borba 2024)</a:t>
            </a:r>
            <a:r>
              <a:rPr lang="el-GR" altLang="en-US" sz="3200" b="1" dirty="0">
                <a:sym typeface="Wingdings" panose="05000000000000000000" pitchFamily="2" charset="2"/>
              </a:rPr>
              <a:t>.</a:t>
            </a:r>
            <a:endParaRPr lang="el-GR" sz="3200" b="1" i="1" dirty="0">
              <a:sym typeface="Wingdings" panose="05000000000000000000" pitchFamily="2" charset="2"/>
            </a:endParaRPr>
          </a:p>
          <a:p>
            <a:pPr algn="just"/>
            <a:endParaRPr lang="el-GR" sz="3200" b="1" dirty="0">
              <a:sym typeface="Wingdings" panose="05000000000000000000" pitchFamily="2" charset="2"/>
            </a:endParaRPr>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1"/>
            <a:ext cx="12476386" cy="1657350"/>
          </a:xfrm>
        </p:spPr>
        <p:txBody>
          <a:bodyPr>
            <a:normAutofit/>
          </a:bodyPr>
          <a:lstStyle/>
          <a:p>
            <a:r>
              <a:rPr lang="el-GR" sz="4800" b="1" dirty="0">
                <a:solidFill>
                  <a:srgbClr val="800000"/>
                </a:solidFill>
                <a:latin typeface="+mn-lt"/>
              </a:rPr>
              <a:t>Προεκτάσεις στο πλαίσιο του </a:t>
            </a:r>
            <a:br>
              <a:rPr lang="el-GR" sz="4800" b="1" dirty="0">
                <a:solidFill>
                  <a:srgbClr val="800000"/>
                </a:solidFill>
                <a:latin typeface="+mn-lt"/>
              </a:rPr>
            </a:br>
            <a:r>
              <a:rPr lang="el-GR" sz="4800" b="1" dirty="0">
                <a:solidFill>
                  <a:srgbClr val="800000"/>
                </a:solidFill>
                <a:latin typeface="+mn-lt"/>
              </a:rPr>
              <a:t>Κριτικού Γραμματισμού</a:t>
            </a:r>
            <a:endParaRPr lang="el-GR" sz="4800" b="1" dirty="0">
              <a:solidFill>
                <a:srgbClr val="800000"/>
              </a:solidFill>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1066165"/>
            <a:ext cx="12486640" cy="890905"/>
          </a:xfrm>
        </p:spPr>
        <p:txBody>
          <a:bodyPr>
            <a:normAutofit/>
          </a:bodyPr>
          <a:lstStyle/>
          <a:p>
            <a:r>
              <a:rPr lang="el-GR" sz="4000" b="1" i="1" dirty="0">
                <a:solidFill>
                  <a:srgbClr val="800000"/>
                </a:solidFill>
                <a:latin typeface="+mn-lt"/>
                <a:cs typeface="Arial" panose="020B0604020202020204" pitchFamily="34" charset="0"/>
              </a:rPr>
              <a:t>Κριτικός γραμματισμός</a:t>
            </a:r>
            <a:endParaRPr lang="el-GR" sz="4000" i="1" dirty="0">
              <a:solidFill>
                <a:srgbClr val="800000"/>
              </a:solidFill>
              <a:latin typeface="+mn-lt"/>
            </a:endParaRPr>
          </a:p>
        </p:txBody>
      </p:sp>
      <p:sp>
        <p:nvSpPr>
          <p:cNvPr id="5" name="TextBox 4"/>
          <p:cNvSpPr txBox="1"/>
          <p:nvPr/>
        </p:nvSpPr>
        <p:spPr>
          <a:xfrm>
            <a:off x="0" y="1957070"/>
            <a:ext cx="12919710" cy="6384925"/>
          </a:xfrm>
          <a:prstGeom prst="rect">
            <a:avLst/>
          </a:prstGeom>
          <a:noFill/>
        </p:spPr>
        <p:txBody>
          <a:bodyPr wrap="square">
            <a:noAutofit/>
          </a:bodyPr>
          <a:lstStyle/>
          <a:p>
            <a:pPr marL="571500" indent="-571500" algn="just">
              <a:buFont typeface="Arial" panose="020B0604020202020204" pitchFamily="34" charset="0"/>
              <a:buChar char="•"/>
            </a:pP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Η </a:t>
            </a:r>
            <a:r>
              <a:rPr lang="el-GR" sz="4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ανάγνωση της λέξης</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(του κειμένου γενικότερα) είναι αδιαχώριστη από την </a:t>
            </a:r>
            <a:r>
              <a:rPr lang="el-GR" sz="4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ανάγνωση του κόσμου</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lang="en-US"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(Freire</a:t>
            </a:r>
            <a:r>
              <a:rPr lang="el-GR" altLang="en-US"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&amp; </a:t>
            </a:r>
            <a:r>
              <a:rPr lang="en-US" altLang="en-US"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Macedo 1987)</a:t>
            </a:r>
            <a:r>
              <a:rPr lang="el-GR" altLang="en-US"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--&gt; ΠΛΑΙΣΙΩΣΗ</a:t>
            </a:r>
            <a:endPar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L="571500" indent="-571500" algn="just">
              <a:buFont typeface="Arial" panose="020B0604020202020204" pitchFamily="34" charset="0"/>
              <a:buChar char="•"/>
            </a:pP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Η ικανότητα να διαβάζουμε, να εξετάζουμε, να κατανοούμε </a:t>
            </a:r>
            <a:r>
              <a:rPr lang="el-GR" sz="4000" dirty="0">
                <a:effectLst/>
                <a:latin typeface="Calibri" panose="020F0502020204030204" pitchFamily="34" charset="0"/>
                <a:ea typeface="Calibri" panose="020F0502020204030204" pitchFamily="34" charset="0"/>
                <a:cs typeface="Calibri" panose="020F0502020204030204" pitchFamily="34" charset="0"/>
                <a:sym typeface="+mn-ea"/>
              </a:rPr>
              <a:t>– εντέλει</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να </a:t>
            </a:r>
            <a:r>
              <a:rPr lang="el-GR" sz="40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πλαισιώνουμε</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ένα κείμενο</a:t>
            </a:r>
            <a:r>
              <a:rPr lang="el-GR" sz="4000" dirty="0">
                <a:effectLst/>
                <a:latin typeface="Calibri" panose="020F0502020204030204" pitchFamily="34" charset="0"/>
                <a:ea typeface="Calibri" panose="020F0502020204030204" pitchFamily="34" charset="0"/>
                <a:cs typeface="Calibri" panose="020F0502020204030204" pitchFamily="34" charset="0"/>
                <a:sym typeface="+mn-ea"/>
              </a:rPr>
              <a:t>–</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θέτοντάς του ερωτήσεις – δηλαδή </a:t>
            </a:r>
            <a:r>
              <a:rPr lang="el-GR" sz="40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αντιμιλώντας στο κείμενο, ανακρίνοντάς το</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lang="en-US"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Janks</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200</a:t>
            </a:r>
            <a:r>
              <a:rPr lang="en-US" alt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0</a:t>
            </a:r>
            <a:r>
              <a:rPr 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a:t>
            </a:r>
            <a:r>
              <a:rPr lang="en-US" altLang="el-GR"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lang="en-US" altLang="el-GR" sz="40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--&gt; </a:t>
            </a:r>
            <a:r>
              <a:rPr lang="el-GR" altLang="en-US" sz="40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έμφαση στην ιδεολογική πλαισίωση του κειμένου που ποτέ δεν είναι ουδέτερο</a:t>
            </a:r>
            <a:endParaRPr lang="el-GR" altLang="en-US" sz="40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L="571500" indent="-571500" algn="just">
              <a:buFont typeface="Arial" panose="020B0604020202020204" pitchFamily="34" charset="0"/>
              <a:buChar char="•"/>
            </a:pPr>
            <a:r>
              <a:rPr lang="en-US" sz="4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l-GR" sz="4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Ανάγνωση από την οπτική της αντίστασης </a:t>
            </a:r>
            <a:r>
              <a:rPr lang="el-GR" sz="40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(Fairclough 1992: 136)</a:t>
            </a:r>
            <a:endParaRPr lang="el-GR" sz="4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lgn="just">
              <a:lnSpc>
                <a:spcPct val="107000"/>
              </a:lnSpc>
              <a:spcAft>
                <a:spcPts val="800"/>
              </a:spcAft>
              <a:buFont typeface="Arial" panose="020B0604020202020204" pitchFamily="34" charset="0"/>
              <a:buChar char="•"/>
            </a:pPr>
            <a:endParaRPr lang="el-GR" sz="3600" b="1" dirty="0">
              <a:effectLst/>
              <a:ea typeface="Calibri" panose="020F0502020204030204" pitchFamily="34" charset="0"/>
              <a:cs typeface="Arial" panose="020B0604020202020204" pitchFamily="34" charset="0"/>
            </a:endParaRPr>
          </a:p>
          <a:p>
            <a:pPr marL="304800" indent="-304800" algn="just">
              <a:lnSpc>
                <a:spcPct val="107000"/>
              </a:lnSpc>
              <a:spcAft>
                <a:spcPts val="855"/>
              </a:spcAft>
              <a:buFont typeface="Wingdings" panose="05000000000000000000" pitchFamily="2" charset="2"/>
              <a:buChar char="§"/>
            </a:pPr>
            <a:endParaRPr lang="el-GR" sz="2560" dirty="0">
              <a:latin typeface="Arial" panose="020B0604020202020204" pitchFamily="34" charset="0"/>
              <a:cs typeface="Arial" panose="020B0604020202020204" pitchFamily="34" charset="0"/>
            </a:endParaRPr>
          </a:p>
          <a:p>
            <a:pPr algn="just">
              <a:lnSpc>
                <a:spcPct val="107000"/>
              </a:lnSpc>
              <a:spcAft>
                <a:spcPts val="855"/>
              </a:spcAft>
            </a:pPr>
            <a:endParaRPr lang="el-GR" sz="2135" dirty="0">
              <a:latin typeface="Arial" panose="020B0604020202020204" pitchFamily="34" charset="0"/>
              <a:ea typeface="Calibri" panose="020F0502020204030204" pitchFamily="34" charset="0"/>
              <a:cs typeface="Arial" panose="020B0604020202020204" pitchFamily="34" charset="0"/>
            </a:endParaRPr>
          </a:p>
        </p:txBody>
      </p:sp>
      <p:sp>
        <p:nvSpPr>
          <p:cNvPr id="8"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11" name="Θέση αριθμού διαφάνειας 10"/>
          <p:cNvSpPr>
            <a:spLocks noGrp="1"/>
          </p:cNvSpPr>
          <p:nvPr>
            <p:ph type="sldNum" sz="quarter" idx="12"/>
          </p:nvPr>
        </p:nvSpPr>
        <p:spPr/>
        <p:txBody>
          <a:bodyPr/>
          <a:lstStyle/>
          <a:p>
            <a:fld id="{86CB4B4D-7CA3-9044-876B-883B54F8677D}" type="slidenum">
              <a:rPr lang="el-GR" smtClean="0"/>
            </a:fld>
            <a:endParaRPr lang="el-GR"/>
          </a:p>
        </p:txBody>
      </p:sp>
      <p:sp>
        <p:nvSpPr>
          <p:cNvPr id="12" name="Θέση υποσέλιδου 11"/>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1066165"/>
            <a:ext cx="12486640" cy="890905"/>
          </a:xfrm>
        </p:spPr>
        <p:txBody>
          <a:bodyPr>
            <a:normAutofit/>
          </a:bodyPr>
          <a:lstStyle/>
          <a:p>
            <a:r>
              <a:rPr lang="el-GR" sz="4000" b="1" i="1" dirty="0">
                <a:solidFill>
                  <a:srgbClr val="800000"/>
                </a:solidFill>
                <a:latin typeface="+mn-lt"/>
                <a:cs typeface="Arial" panose="020B0604020202020204" pitchFamily="34" charset="0"/>
              </a:rPr>
              <a:t>Κριτικός γραμματισμός</a:t>
            </a:r>
            <a:endParaRPr lang="el-GR" sz="4000" i="1" dirty="0">
              <a:solidFill>
                <a:srgbClr val="800000"/>
              </a:solidFill>
              <a:latin typeface="+mn-lt"/>
            </a:endParaRPr>
          </a:p>
        </p:txBody>
      </p:sp>
      <p:sp>
        <p:nvSpPr>
          <p:cNvPr id="5" name="TextBox 4"/>
          <p:cNvSpPr txBox="1"/>
          <p:nvPr/>
        </p:nvSpPr>
        <p:spPr>
          <a:xfrm>
            <a:off x="0" y="2196465"/>
            <a:ext cx="12855575" cy="5832475"/>
          </a:xfrm>
          <a:prstGeom prst="rect">
            <a:avLst/>
          </a:prstGeom>
          <a:noFill/>
        </p:spPr>
        <p:txBody>
          <a:bodyPr wrap="square">
            <a:noAutofit/>
          </a:bodyPr>
          <a:lstStyle/>
          <a:p>
            <a:pPr marL="457200" indent="-457200" algn="just">
              <a:lnSpc>
                <a:spcPct val="107000"/>
              </a:lnSpc>
              <a:spcAft>
                <a:spcPts val="800"/>
              </a:spcAft>
              <a:buFont typeface="Arial" panose="020B0604020202020204" pitchFamily="34" charset="0"/>
              <a:buChar char="•"/>
            </a:pPr>
            <a:r>
              <a:rPr lang="el-GR" sz="3600" dirty="0">
                <a:effectLst/>
                <a:ea typeface="Calibri" panose="020F0502020204030204" pitchFamily="34" charset="0"/>
                <a:cs typeface="Arial" panose="020B0604020202020204" pitchFamily="34" charset="0"/>
              </a:rPr>
              <a:t>Ενδιαφέρον για τα κείμενα που </a:t>
            </a:r>
            <a:endParaRPr lang="el-GR" sz="3600" dirty="0">
              <a:effectLst/>
              <a:ea typeface="Calibri" panose="020F0502020204030204" pitchFamily="34" charset="0"/>
              <a:cs typeface="Arial" panose="020B0604020202020204" pitchFamily="34" charset="0"/>
            </a:endParaRPr>
          </a:p>
          <a:p>
            <a:pPr marL="457200" indent="-457200" algn="just">
              <a:lnSpc>
                <a:spcPct val="107000"/>
              </a:lnSpc>
              <a:spcAft>
                <a:spcPts val="800"/>
              </a:spcAft>
              <a:buFont typeface="Arial" panose="020B0604020202020204" pitchFamily="34" charset="0"/>
              <a:buChar char="•"/>
            </a:pPr>
            <a:endParaRPr lang="el-GR" sz="3600" dirty="0">
              <a:effectLst/>
              <a:ea typeface="Calibri" panose="020F0502020204030204" pitchFamily="34" charset="0"/>
              <a:cs typeface="Arial" panose="020B0604020202020204" pitchFamily="34" charset="0"/>
            </a:endParaRPr>
          </a:p>
          <a:p>
            <a:pPr marL="914400" lvl="1" indent="-457200" algn="just">
              <a:lnSpc>
                <a:spcPct val="107000"/>
              </a:lnSpc>
              <a:spcAft>
                <a:spcPts val="800"/>
              </a:spcAft>
              <a:buFont typeface="Arial" panose="020B0604020202020204" pitchFamily="34" charset="0"/>
              <a:buChar char="•"/>
            </a:pPr>
            <a:r>
              <a:rPr lang="el-GR" sz="3600" dirty="0">
                <a:effectLst/>
                <a:ea typeface="Calibri" panose="020F0502020204030204" pitchFamily="34" charset="0"/>
                <a:cs typeface="Arial" panose="020B0604020202020204" pitchFamily="34" charset="0"/>
              </a:rPr>
              <a:t>μεταφέρουν </a:t>
            </a:r>
            <a:r>
              <a:rPr lang="el-GR" sz="3600" b="1" dirty="0">
                <a:effectLst/>
                <a:ea typeface="Calibri" panose="020F0502020204030204" pitchFamily="34" charset="0"/>
                <a:cs typeface="Arial" panose="020B0604020202020204" pitchFamily="34" charset="0"/>
              </a:rPr>
              <a:t>τις μη κυρίαρχες, μεταναστευτικές – προσφυγικές ‘φωνές’, τις ‘φωνές’ που αντιστέκονται </a:t>
            </a:r>
            <a:r>
              <a:rPr lang="el-GR" sz="3600" b="1" dirty="0" err="1">
                <a:effectLst/>
                <a:ea typeface="Calibri" panose="020F0502020204030204" pitchFamily="34" charset="0"/>
                <a:cs typeface="Arial" panose="020B0604020202020204" pitchFamily="34" charset="0"/>
              </a:rPr>
              <a:t>στ</a:t>
            </a:r>
            <a:r>
              <a:rPr lang="en-US" sz="3600" b="1" dirty="0">
                <a:effectLst/>
                <a:ea typeface="Calibri" panose="020F0502020204030204" pitchFamily="34" charset="0"/>
                <a:cs typeface="Arial" panose="020B0604020202020204" pitchFamily="34" charset="0"/>
              </a:rPr>
              <a:t>o</a:t>
            </a:r>
            <a:r>
              <a:rPr lang="el-GR" sz="3600" b="1" dirty="0" err="1">
                <a:effectLst/>
                <a:ea typeface="Calibri" panose="020F0502020204030204" pitchFamily="34" charset="0"/>
                <a:cs typeface="Arial" panose="020B0604020202020204" pitchFamily="34" charset="0"/>
              </a:rPr>
              <a:t>υς</a:t>
            </a:r>
            <a:r>
              <a:rPr lang="el-GR" sz="3600" b="1" dirty="0">
                <a:effectLst/>
                <a:ea typeface="Calibri" panose="020F0502020204030204" pitchFamily="34" charset="0"/>
                <a:cs typeface="Arial" panose="020B0604020202020204" pitchFamily="34" charset="0"/>
              </a:rPr>
              <a:t> </a:t>
            </a:r>
            <a:r>
              <a:rPr lang="el-GR" sz="3600" b="1" dirty="0" err="1">
                <a:effectLst/>
                <a:ea typeface="Calibri" panose="020F0502020204030204" pitchFamily="34" charset="0"/>
                <a:cs typeface="Arial" panose="020B0604020202020204" pitchFamily="34" charset="0"/>
              </a:rPr>
              <a:t>πλειονοτικούς</a:t>
            </a:r>
            <a:r>
              <a:rPr lang="el-GR" sz="3600" b="1" dirty="0">
                <a:ea typeface="Calibri" panose="020F0502020204030204" pitchFamily="34" charset="0"/>
                <a:cs typeface="Arial" panose="020B0604020202020204" pitchFamily="34" charset="0"/>
              </a:rPr>
              <a:t>, ρατσιστικούς (αφομοιωτικούς) λόγους </a:t>
            </a:r>
            <a:r>
              <a:rPr lang="el-GR" sz="3600" dirty="0">
                <a:ea typeface="Calibri" panose="020F0502020204030204" pitchFamily="34" charset="0"/>
                <a:cs typeface="Arial" panose="020B0604020202020204" pitchFamily="34" charset="0"/>
              </a:rPr>
              <a:t>(βλ. </a:t>
            </a:r>
            <a:r>
              <a:rPr lang="en-US" sz="3600" dirty="0">
                <a:ea typeface="Calibri" panose="020F0502020204030204" pitchFamily="34" charset="0"/>
                <a:cs typeface="Arial" panose="020B0604020202020204" pitchFamily="34" charset="0"/>
              </a:rPr>
              <a:t>Gounari 2022: 103 </a:t>
            </a:r>
            <a:r>
              <a:rPr lang="el-GR" sz="3600" dirty="0">
                <a:ea typeface="Calibri" panose="020F0502020204030204" pitchFamily="34" charset="0"/>
                <a:cs typeface="Arial" panose="020B0604020202020204" pitchFamily="34" charset="0"/>
              </a:rPr>
              <a:t>κ.ε.)</a:t>
            </a:r>
            <a:endParaRPr lang="el-GR" sz="3600" dirty="0">
              <a:ea typeface="Calibri" panose="020F0502020204030204" pitchFamily="34" charset="0"/>
              <a:cs typeface="Arial" panose="020B0604020202020204" pitchFamily="34" charset="0"/>
            </a:endParaRPr>
          </a:p>
          <a:p>
            <a:pPr marL="914400" lvl="1" indent="-457200" algn="just">
              <a:lnSpc>
                <a:spcPct val="107000"/>
              </a:lnSpc>
              <a:spcAft>
                <a:spcPts val="800"/>
              </a:spcAft>
              <a:buFont typeface="Arial" panose="020B0604020202020204" pitchFamily="34" charset="0"/>
              <a:buChar char="•"/>
            </a:pPr>
            <a:r>
              <a:rPr lang="el-GR" sz="3600" b="1" dirty="0">
                <a:effectLst/>
                <a:ea typeface="Calibri" panose="020F0502020204030204" pitchFamily="34" charset="0"/>
                <a:cs typeface="Arial" panose="020B0604020202020204" pitchFamily="34" charset="0"/>
                <a:sym typeface="+mn-ea"/>
              </a:rPr>
              <a:t>δεν συναινούν στην αποδοχή της κυρίαρχης νεοφιλελεύθερης κοινωνικής πραγματικότητας.</a:t>
            </a:r>
            <a:endParaRPr lang="el-GR" sz="3600" b="1" dirty="0">
              <a:effectLst/>
              <a:ea typeface="Calibri" panose="020F0502020204030204" pitchFamily="34" charset="0"/>
              <a:cs typeface="Arial" panose="020B0604020202020204" pitchFamily="34" charset="0"/>
            </a:endParaRPr>
          </a:p>
          <a:p>
            <a:pPr marL="914400" lvl="1" indent="-457200" algn="just">
              <a:lnSpc>
                <a:spcPct val="107000"/>
              </a:lnSpc>
              <a:spcAft>
                <a:spcPts val="800"/>
              </a:spcAft>
              <a:buFont typeface="Arial" panose="020B0604020202020204" pitchFamily="34" charset="0"/>
              <a:buChar char="•"/>
            </a:pPr>
            <a:endParaRPr lang="el-GR" sz="3600" b="1" dirty="0">
              <a:effectLst/>
              <a:ea typeface="Calibri" panose="020F0502020204030204" pitchFamily="34" charset="0"/>
              <a:cs typeface="Arial" panose="020B0604020202020204" pitchFamily="34" charset="0"/>
            </a:endParaRPr>
          </a:p>
          <a:p>
            <a:pPr marL="304800" indent="-304800" algn="just">
              <a:lnSpc>
                <a:spcPct val="107000"/>
              </a:lnSpc>
              <a:spcAft>
                <a:spcPts val="855"/>
              </a:spcAft>
              <a:buFont typeface="Wingdings" panose="05000000000000000000" pitchFamily="2" charset="2"/>
              <a:buChar char="§"/>
            </a:pPr>
            <a:endParaRPr lang="el-GR" sz="2560" dirty="0">
              <a:latin typeface="Arial" panose="020B0604020202020204" pitchFamily="34" charset="0"/>
              <a:cs typeface="Arial" panose="020B0604020202020204" pitchFamily="34" charset="0"/>
            </a:endParaRPr>
          </a:p>
          <a:p>
            <a:pPr algn="just">
              <a:lnSpc>
                <a:spcPct val="107000"/>
              </a:lnSpc>
              <a:spcAft>
                <a:spcPts val="855"/>
              </a:spcAft>
            </a:pPr>
            <a:endParaRPr lang="el-GR" sz="2135" dirty="0">
              <a:latin typeface="Arial" panose="020B0604020202020204" pitchFamily="34" charset="0"/>
              <a:ea typeface="Calibri" panose="020F0502020204030204" pitchFamily="34" charset="0"/>
              <a:cs typeface="Arial" panose="020B0604020202020204" pitchFamily="34" charset="0"/>
            </a:endParaRPr>
          </a:p>
        </p:txBody>
      </p:sp>
      <p:sp>
        <p:nvSpPr>
          <p:cNvPr id="8"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11" name="Θέση αριθμού διαφάνειας 10"/>
          <p:cNvSpPr>
            <a:spLocks noGrp="1"/>
          </p:cNvSpPr>
          <p:nvPr>
            <p:ph type="sldNum" sz="quarter" idx="12"/>
          </p:nvPr>
        </p:nvSpPr>
        <p:spPr/>
        <p:txBody>
          <a:bodyPr/>
          <a:lstStyle/>
          <a:p>
            <a:fld id="{86CB4B4D-7CA3-9044-876B-883B54F8677D}" type="slidenum">
              <a:rPr lang="el-GR" smtClean="0"/>
            </a:fld>
            <a:endParaRPr lang="el-GR"/>
          </a:p>
        </p:txBody>
      </p:sp>
      <p:sp>
        <p:nvSpPr>
          <p:cNvPr id="12" name="Θέση υποσέλιδου 11"/>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4403" y="1511271"/>
            <a:ext cx="11880397" cy="1089096"/>
          </a:xfrm>
        </p:spPr>
        <p:txBody>
          <a:bodyPr>
            <a:normAutofit fontScale="90000"/>
          </a:bodyPr>
          <a:lstStyle/>
          <a:p>
            <a:r>
              <a:rPr lang="el-GR" b="1" dirty="0">
                <a:latin typeface="Arial Black" panose="020B0A04020102020204" pitchFamily="34" charset="0"/>
                <a:cs typeface="Arial" panose="020B0604020202020204" pitchFamily="34" charset="0"/>
              </a:rPr>
              <a:t> </a:t>
            </a:r>
            <a:br>
              <a:rPr lang="el-GR" b="1" dirty="0">
                <a:latin typeface="Arial Black" panose="020B0A04020102020204" pitchFamily="34" charset="0"/>
                <a:cs typeface="Arial" panose="020B0604020202020204" pitchFamily="34" charset="0"/>
              </a:rPr>
            </a:br>
            <a:r>
              <a:rPr lang="el-GR" b="1" dirty="0">
                <a:solidFill>
                  <a:schemeClr val="accent2"/>
                </a:solidFill>
                <a:latin typeface="Century Gothic" panose="020B0502020202020204" pitchFamily="34" charset="0"/>
                <a:cs typeface="Arial" panose="020B0604020202020204" pitchFamily="34" charset="0"/>
              </a:rPr>
              <a:t>Το μοντέλο των </a:t>
            </a:r>
            <a:r>
              <a:rPr lang="el-GR" b="1" dirty="0" err="1">
                <a:solidFill>
                  <a:schemeClr val="accent2"/>
                </a:solidFill>
                <a:latin typeface="Century Gothic" panose="020B0502020202020204" pitchFamily="34" charset="0"/>
                <a:cs typeface="Arial" panose="020B0604020202020204" pitchFamily="34" charset="0"/>
              </a:rPr>
              <a:t>Πολυγραμματισμών</a:t>
            </a:r>
            <a:endParaRPr lang="el-GR" b="1" dirty="0">
              <a:solidFill>
                <a:srgbClr val="FF0000"/>
              </a:solidFill>
              <a:latin typeface="Century Gothic" panose="020B0502020202020204" pitchFamily="34" charset="0"/>
              <a:cs typeface="Arial" panose="020B0604020202020204" pitchFamily="34" charset="0"/>
            </a:endParaRPr>
          </a:p>
        </p:txBody>
      </p:sp>
      <p:pic>
        <p:nvPicPr>
          <p:cNvPr id="5" name="Εικόνα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97708" y="3008438"/>
            <a:ext cx="5377998" cy="5377998"/>
          </a:xfrm>
          <a:prstGeom prst="rect">
            <a:avLst/>
          </a:prstGeom>
        </p:spPr>
      </p:pic>
      <p:sp>
        <p:nvSpPr>
          <p:cNvPr id="7" name="TextBox 6"/>
          <p:cNvSpPr txBox="1"/>
          <p:nvPr/>
        </p:nvSpPr>
        <p:spPr>
          <a:xfrm rot="19507327">
            <a:off x="3649653" y="3248533"/>
            <a:ext cx="1613399" cy="506730"/>
          </a:xfrm>
          <a:prstGeom prst="rect">
            <a:avLst/>
          </a:prstGeom>
          <a:noFill/>
        </p:spPr>
        <p:txBody>
          <a:bodyPr wrap="square" rtlCol="0">
            <a:spAutoFit/>
          </a:bodyPr>
          <a:lstStyle/>
          <a:p>
            <a:pPr algn="ctr">
              <a:lnSpc>
                <a:spcPct val="90000"/>
              </a:lnSpc>
            </a:pPr>
            <a:r>
              <a:rPr lang="el-GR" sz="1495" b="1" dirty="0">
                <a:latin typeface="Century Gothic" panose="020B0502020202020204" pitchFamily="34" charset="0"/>
              </a:rPr>
              <a:t>Βιώνοντας</a:t>
            </a:r>
            <a:r>
              <a:rPr lang="el-GR" sz="1495" b="1" dirty="0">
                <a:solidFill>
                  <a:schemeClr val="bg1"/>
                </a:solidFill>
                <a:latin typeface="Century Gothic" panose="020B0502020202020204" pitchFamily="34" charset="0"/>
              </a:rPr>
              <a:t> (</a:t>
            </a:r>
            <a:r>
              <a:rPr lang="en-US" sz="1495" b="1" dirty="0">
                <a:solidFill>
                  <a:schemeClr val="bg1"/>
                </a:solidFill>
                <a:latin typeface="Century Gothic" panose="020B0502020202020204" pitchFamily="34" charset="0"/>
              </a:rPr>
              <a:t>experiencing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8" name="TextBox 7"/>
          <p:cNvSpPr txBox="1"/>
          <p:nvPr/>
        </p:nvSpPr>
        <p:spPr>
          <a:xfrm>
            <a:off x="5616206" y="4887746"/>
            <a:ext cx="1041879" cy="622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a:lnSpc>
                <a:spcPct val="90000"/>
              </a:lnSpc>
            </a:pPr>
            <a:r>
              <a:rPr lang="el-GR" sz="960" b="1" dirty="0">
                <a:solidFill>
                  <a:schemeClr val="bg1"/>
                </a:solidFill>
                <a:latin typeface="Century Gothic" panose="020B0502020202020204" pitchFamily="34" charset="0"/>
              </a:rPr>
              <a:t>Βιώνοντας</a:t>
            </a:r>
            <a:r>
              <a:rPr lang="en-US" sz="960" b="1" dirty="0">
                <a:solidFill>
                  <a:schemeClr val="bg1"/>
                </a:solidFill>
                <a:latin typeface="Century Gothic" panose="020B0502020202020204" pitchFamily="34" charset="0"/>
              </a:rPr>
              <a:t> </a:t>
            </a:r>
            <a:r>
              <a:rPr lang="el-GR" sz="960" dirty="0">
                <a:solidFill>
                  <a:schemeClr val="bg1"/>
                </a:solidFill>
                <a:latin typeface="Century Gothic" panose="020B0502020202020204" pitchFamily="34" charset="0"/>
              </a:rPr>
              <a:t>το γνωστό (</a:t>
            </a:r>
            <a:r>
              <a:rPr lang="en-US" sz="960" dirty="0">
                <a:solidFill>
                  <a:schemeClr val="bg1"/>
                </a:solidFill>
                <a:latin typeface="Century Gothic" panose="020B0502020202020204" pitchFamily="34" charset="0"/>
              </a:rPr>
              <a:t>Experiencing</a:t>
            </a:r>
            <a:r>
              <a:rPr lang="el-GR" sz="960" dirty="0">
                <a:solidFill>
                  <a:schemeClr val="bg1"/>
                </a:solidFill>
                <a:latin typeface="Century Gothic" panose="020B0502020202020204" pitchFamily="34" charset="0"/>
              </a:rPr>
              <a:t> </a:t>
            </a:r>
            <a:r>
              <a:rPr lang="en-US" sz="960" dirty="0">
                <a:solidFill>
                  <a:schemeClr val="bg1"/>
                </a:solidFill>
                <a:latin typeface="Century Gothic" panose="020B0502020202020204" pitchFamily="34" charset="0"/>
              </a:rPr>
              <a:t>the known</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9" name="TextBox 8"/>
          <p:cNvSpPr txBox="1"/>
          <p:nvPr/>
        </p:nvSpPr>
        <p:spPr>
          <a:xfrm>
            <a:off x="4446918" y="4086553"/>
            <a:ext cx="1690228" cy="489585"/>
          </a:xfrm>
          <a:prstGeom prst="rect">
            <a:avLst/>
          </a:prstGeom>
          <a:noFill/>
        </p:spPr>
        <p:txBody>
          <a:bodyPr wrap="square" rtlCol="0">
            <a:spAutoFit/>
          </a:bodyPr>
          <a:lstStyle/>
          <a:p>
            <a:pPr algn="ctr">
              <a:lnSpc>
                <a:spcPct val="90000"/>
              </a:lnSpc>
            </a:pPr>
            <a:r>
              <a:rPr lang="el-GR" sz="960" b="1" dirty="0">
                <a:latin typeface="Century Gothic" panose="020B0502020202020204" pitchFamily="34" charset="0"/>
              </a:rPr>
              <a:t>Βιώνοντας</a:t>
            </a:r>
            <a:r>
              <a:rPr lang="en-US" sz="960" b="1" dirty="0">
                <a:latin typeface="Century Gothic" panose="020B0502020202020204" pitchFamily="34" charset="0"/>
              </a:rPr>
              <a:t> </a:t>
            </a:r>
            <a:endParaRPr lang="en-US" sz="960" b="1" dirty="0">
              <a:latin typeface="Century Gothic" panose="020B0502020202020204" pitchFamily="34" charset="0"/>
            </a:endParaRPr>
          </a:p>
          <a:p>
            <a:pPr algn="ctr">
              <a:lnSpc>
                <a:spcPct val="90000"/>
              </a:lnSpc>
            </a:pPr>
            <a:r>
              <a:rPr lang="el-GR" sz="960" dirty="0">
                <a:latin typeface="Century Gothic" panose="020B0502020202020204" pitchFamily="34" charset="0"/>
              </a:rPr>
              <a:t>το νέο </a:t>
            </a:r>
            <a:endParaRPr lang="en-US" sz="960" dirty="0">
              <a:latin typeface="Century Gothic" panose="020B0502020202020204" pitchFamily="34" charset="0"/>
            </a:endParaRPr>
          </a:p>
          <a:p>
            <a:pPr algn="ctr">
              <a:lnSpc>
                <a:spcPct val="90000"/>
              </a:lnSpc>
            </a:pPr>
            <a:r>
              <a:rPr lang="el-GR" sz="960" dirty="0">
                <a:latin typeface="Century Gothic" panose="020B0502020202020204" pitchFamily="34" charset="0"/>
              </a:rPr>
              <a:t>(</a:t>
            </a:r>
            <a:r>
              <a:rPr lang="en-US" sz="960" dirty="0">
                <a:latin typeface="Century Gothic" panose="020B0502020202020204" pitchFamily="34" charset="0"/>
              </a:rPr>
              <a:t>experiencing</a:t>
            </a:r>
            <a:r>
              <a:rPr lang="el-GR" sz="960" dirty="0">
                <a:latin typeface="Century Gothic" panose="020B0502020202020204" pitchFamily="34" charset="0"/>
              </a:rPr>
              <a:t> </a:t>
            </a:r>
            <a:r>
              <a:rPr lang="en-US" sz="960" dirty="0">
                <a:latin typeface="Century Gothic" panose="020B0502020202020204" pitchFamily="34" charset="0"/>
              </a:rPr>
              <a:t>the new</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0" name="TextBox 9"/>
          <p:cNvSpPr txBox="1"/>
          <p:nvPr/>
        </p:nvSpPr>
        <p:spPr>
          <a:xfrm rot="2179759">
            <a:off x="3528200" y="7466048"/>
            <a:ext cx="2303295" cy="506730"/>
          </a:xfrm>
          <a:prstGeom prst="rect">
            <a:avLst/>
          </a:prstGeom>
          <a:noFill/>
        </p:spPr>
        <p:txBody>
          <a:bodyPr wrap="square" rtlCol="0">
            <a:spAutoFit/>
          </a:bodyPr>
          <a:lstStyle/>
          <a:p>
            <a:pPr algn="ctr">
              <a:lnSpc>
                <a:spcPct val="90000"/>
              </a:lnSpc>
            </a:pPr>
            <a:r>
              <a:rPr lang="el-GR" sz="1495" b="1" dirty="0" err="1">
                <a:latin typeface="Century Gothic" panose="020B0502020202020204" pitchFamily="34" charset="0"/>
              </a:rPr>
              <a:t>Εννοιολογώντας</a:t>
            </a:r>
            <a:r>
              <a:rPr lang="el-GR" sz="1495" b="1" dirty="0">
                <a:solidFill>
                  <a:schemeClr val="bg1"/>
                </a:solidFill>
                <a:latin typeface="Century Gothic" panose="020B0502020202020204" pitchFamily="34" charset="0"/>
              </a:rPr>
              <a:t>  (</a:t>
            </a:r>
            <a:r>
              <a:rPr lang="en-US" sz="1495" b="1" dirty="0">
                <a:solidFill>
                  <a:schemeClr val="bg1"/>
                </a:solidFill>
                <a:latin typeface="Century Gothic" panose="020B0502020202020204" pitchFamily="34" charset="0"/>
              </a:rPr>
              <a:t>conceptualizing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1" name="TextBox 10"/>
          <p:cNvSpPr txBox="1"/>
          <p:nvPr/>
        </p:nvSpPr>
        <p:spPr>
          <a:xfrm rot="19131096">
            <a:off x="7341355" y="7468984"/>
            <a:ext cx="2303295" cy="506730"/>
          </a:xfrm>
          <a:prstGeom prst="rect">
            <a:avLst/>
          </a:prstGeom>
          <a:noFill/>
        </p:spPr>
        <p:txBody>
          <a:bodyPr wrap="square" rtlCol="0">
            <a:spAutoFit/>
          </a:bodyPr>
          <a:lstStyle/>
          <a:p>
            <a:pPr algn="ctr">
              <a:lnSpc>
                <a:spcPct val="90000"/>
              </a:lnSpc>
            </a:pPr>
            <a:r>
              <a:rPr lang="el-GR" sz="1495" b="1" dirty="0">
                <a:latin typeface="Century Gothic" panose="020B0502020202020204" pitchFamily="34" charset="0"/>
              </a:rPr>
              <a:t>Αναλύοντας  (</a:t>
            </a:r>
            <a:r>
              <a:rPr lang="en-US" sz="1495" b="1" dirty="0" err="1">
                <a:latin typeface="Century Gothic" panose="020B0502020202020204" pitchFamily="34" charset="0"/>
              </a:rPr>
              <a:t>analysing</a:t>
            </a:r>
            <a:r>
              <a:rPr lang="el-GR" sz="1495" b="1" dirty="0">
                <a:latin typeface="Century Gothic" panose="020B0502020202020204" pitchFamily="34" charset="0"/>
              </a:rPr>
              <a:t>)</a:t>
            </a:r>
            <a:endParaRPr lang="el-GR" sz="1495" b="1" dirty="0">
              <a:latin typeface="Century Gothic" panose="020B0502020202020204" pitchFamily="34" charset="0"/>
            </a:endParaRPr>
          </a:p>
        </p:txBody>
      </p:sp>
      <p:sp>
        <p:nvSpPr>
          <p:cNvPr id="12" name="TextBox 11"/>
          <p:cNvSpPr txBox="1"/>
          <p:nvPr/>
        </p:nvSpPr>
        <p:spPr>
          <a:xfrm rot="2393167">
            <a:off x="7329161" y="3410768"/>
            <a:ext cx="2303295" cy="506730"/>
          </a:xfrm>
          <a:prstGeom prst="rect">
            <a:avLst/>
          </a:prstGeom>
          <a:noFill/>
        </p:spPr>
        <p:txBody>
          <a:bodyPr wrap="square" rtlCol="0">
            <a:spAutoFit/>
          </a:bodyPr>
          <a:lstStyle/>
          <a:p>
            <a:pPr algn="ctr">
              <a:lnSpc>
                <a:spcPct val="90000"/>
              </a:lnSpc>
            </a:pPr>
            <a:r>
              <a:rPr lang="el-GR" sz="1495" b="1" dirty="0">
                <a:latin typeface="Century Gothic" panose="020B0502020202020204" pitchFamily="34" charset="0"/>
              </a:rPr>
              <a:t>Εφαρμόζοντας</a:t>
            </a:r>
            <a:endParaRPr lang="el-GR" sz="1495" b="1" dirty="0">
              <a:latin typeface="Century Gothic" panose="020B0502020202020204" pitchFamily="34" charset="0"/>
            </a:endParaRPr>
          </a:p>
          <a:p>
            <a:pPr algn="ctr">
              <a:lnSpc>
                <a:spcPct val="90000"/>
              </a:lnSpc>
            </a:pPr>
            <a:r>
              <a:rPr lang="el-GR" sz="1495" b="1" dirty="0">
                <a:solidFill>
                  <a:schemeClr val="bg1"/>
                </a:solidFill>
                <a:latin typeface="Century Gothic" panose="020B0502020202020204" pitchFamily="34" charset="0"/>
              </a:rPr>
              <a:t>(</a:t>
            </a:r>
            <a:r>
              <a:rPr lang="en-US" sz="1495" b="1" dirty="0">
                <a:solidFill>
                  <a:schemeClr val="bg1"/>
                </a:solidFill>
                <a:latin typeface="Century Gothic" panose="020B0502020202020204" pitchFamily="34" charset="0"/>
              </a:rPr>
              <a:t>applying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3" name="TextBox 12"/>
          <p:cNvSpPr txBox="1"/>
          <p:nvPr/>
        </p:nvSpPr>
        <p:spPr>
          <a:xfrm>
            <a:off x="5366157" y="5698914"/>
            <a:ext cx="1291928" cy="622300"/>
          </a:xfrm>
          <a:prstGeom prst="rect">
            <a:avLst/>
          </a:prstGeom>
          <a:noFill/>
        </p:spPr>
        <p:txBody>
          <a:bodyPr wrap="square" rtlCol="0">
            <a:spAutoFit/>
          </a:bodyPr>
          <a:lstStyle/>
          <a:p>
            <a:pPr algn="r">
              <a:lnSpc>
                <a:spcPct val="90000"/>
              </a:lnSpc>
            </a:pPr>
            <a:r>
              <a:rPr lang="el-GR" sz="960" b="1" dirty="0">
                <a:solidFill>
                  <a:schemeClr val="bg1"/>
                </a:solidFill>
                <a:latin typeface="Century Gothic" panose="020B0502020202020204" pitchFamily="34" charset="0"/>
              </a:rPr>
              <a:t>Ενν</a:t>
            </a:r>
            <a:r>
              <a:rPr lang="el-GR" sz="960" b="1" dirty="0" err="1">
                <a:solidFill>
                  <a:schemeClr val="bg1"/>
                </a:solidFill>
                <a:latin typeface="Century Gothic" panose="020B0502020202020204" pitchFamily="34" charset="0"/>
              </a:rPr>
              <a:t>οιολογώντας</a:t>
            </a:r>
            <a:r>
              <a:rPr lang="el-GR" sz="960" b="1" dirty="0">
                <a:solidFill>
                  <a:schemeClr val="bg1"/>
                </a:solidFill>
                <a:latin typeface="Century Gothic" panose="020B0502020202020204" pitchFamily="34" charset="0"/>
              </a:rPr>
              <a:t> </a:t>
            </a:r>
            <a:r>
              <a:rPr lang="el-GR" sz="960" dirty="0">
                <a:solidFill>
                  <a:schemeClr val="bg1"/>
                </a:solidFill>
                <a:latin typeface="Century Gothic" panose="020B0502020202020204" pitchFamily="34" charset="0"/>
              </a:rPr>
              <a:t>μέσω ορολογίας (</a:t>
            </a:r>
            <a:r>
              <a:rPr lang="en-US" sz="960" dirty="0">
                <a:solidFill>
                  <a:schemeClr val="bg1"/>
                </a:solidFill>
                <a:latin typeface="Century Gothic" panose="020B0502020202020204" pitchFamily="34" charset="0"/>
              </a:rPr>
              <a:t>Conceptualizing by naming</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4" name="TextBox 13"/>
          <p:cNvSpPr txBox="1"/>
          <p:nvPr/>
        </p:nvSpPr>
        <p:spPr>
          <a:xfrm>
            <a:off x="4608412" y="6606665"/>
            <a:ext cx="1291928" cy="622300"/>
          </a:xfrm>
          <a:prstGeom prst="rect">
            <a:avLst/>
          </a:prstGeom>
          <a:noFill/>
        </p:spPr>
        <p:txBody>
          <a:bodyPr wrap="square" rtlCol="0">
            <a:spAutoFit/>
          </a:bodyPr>
          <a:lstStyle/>
          <a:p>
            <a:pPr algn="ctr">
              <a:lnSpc>
                <a:spcPct val="90000"/>
              </a:lnSpc>
            </a:pPr>
            <a:r>
              <a:rPr lang="el-GR" sz="960" b="1" dirty="0" err="1">
                <a:latin typeface="Century Gothic" panose="020B0502020202020204" pitchFamily="34" charset="0"/>
              </a:rPr>
              <a:t>Εννοιολογώντας</a:t>
            </a:r>
            <a:r>
              <a:rPr lang="el-GR" sz="960" b="1" dirty="0">
                <a:latin typeface="Century Gothic" panose="020B0502020202020204" pitchFamily="34" charset="0"/>
              </a:rPr>
              <a:t> </a:t>
            </a:r>
            <a:r>
              <a:rPr lang="el-GR" sz="960" dirty="0">
                <a:latin typeface="Century Gothic" panose="020B0502020202020204" pitchFamily="34" charset="0"/>
              </a:rPr>
              <a:t>μέσω θεωρίας (</a:t>
            </a:r>
            <a:r>
              <a:rPr lang="en-US" sz="960" dirty="0">
                <a:latin typeface="Century Gothic" panose="020B0502020202020204" pitchFamily="34" charset="0"/>
              </a:rPr>
              <a:t>Conceptualizing with theory</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5" name="TextBox 14"/>
          <p:cNvSpPr txBox="1"/>
          <p:nvPr/>
        </p:nvSpPr>
        <p:spPr>
          <a:xfrm>
            <a:off x="6630188" y="5693428"/>
            <a:ext cx="1041879" cy="622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90000"/>
              </a:lnSpc>
            </a:pPr>
            <a:r>
              <a:rPr lang="el-GR" sz="960" b="1" dirty="0">
                <a:solidFill>
                  <a:schemeClr val="bg1"/>
                </a:solidFill>
                <a:latin typeface="Century Gothic" panose="020B0502020202020204" pitchFamily="34" charset="0"/>
              </a:rPr>
              <a:t>Αναλύοντας </a:t>
            </a:r>
            <a:r>
              <a:rPr lang="el-GR" sz="960" dirty="0">
                <a:solidFill>
                  <a:schemeClr val="bg1"/>
                </a:solidFill>
                <a:latin typeface="Century Gothic" panose="020B0502020202020204" pitchFamily="34" charset="0"/>
              </a:rPr>
              <a:t>λειτουργικά</a:t>
            </a:r>
            <a:endParaRPr lang="el-GR" sz="960" dirty="0">
              <a:solidFill>
                <a:schemeClr val="bg1"/>
              </a:solidFill>
              <a:latin typeface="Century Gothic" panose="020B0502020202020204" pitchFamily="34" charset="0"/>
            </a:endParaRPr>
          </a:p>
          <a:p>
            <a:pPr>
              <a:lnSpc>
                <a:spcPct val="90000"/>
              </a:lnSpc>
            </a:pPr>
            <a:r>
              <a:rPr lang="el-GR" sz="960" dirty="0">
                <a:solidFill>
                  <a:schemeClr val="bg1"/>
                </a:solidFill>
                <a:latin typeface="Century Gothic" panose="020B0502020202020204" pitchFamily="34" charset="0"/>
              </a:rPr>
              <a:t>(</a:t>
            </a:r>
            <a:r>
              <a:rPr lang="en-US" sz="960" dirty="0" err="1">
                <a:solidFill>
                  <a:schemeClr val="bg1"/>
                </a:solidFill>
                <a:latin typeface="Century Gothic" panose="020B0502020202020204" pitchFamily="34" charset="0"/>
              </a:rPr>
              <a:t>Analysing</a:t>
            </a:r>
            <a:r>
              <a:rPr lang="en-US" sz="960" dirty="0">
                <a:solidFill>
                  <a:schemeClr val="bg1"/>
                </a:solidFill>
                <a:latin typeface="Century Gothic" panose="020B0502020202020204" pitchFamily="34" charset="0"/>
              </a:rPr>
              <a:t> functionally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6" name="TextBox 15"/>
          <p:cNvSpPr txBox="1"/>
          <p:nvPr/>
        </p:nvSpPr>
        <p:spPr>
          <a:xfrm>
            <a:off x="7505160" y="6511619"/>
            <a:ext cx="1041879" cy="622300"/>
          </a:xfrm>
          <a:prstGeom prst="rect">
            <a:avLst/>
          </a:prstGeom>
          <a:noFill/>
        </p:spPr>
        <p:txBody>
          <a:bodyPr wrap="square" rtlCol="0">
            <a:spAutoFit/>
          </a:bodyPr>
          <a:lstStyle/>
          <a:p>
            <a:pPr algn="ctr">
              <a:lnSpc>
                <a:spcPct val="90000"/>
              </a:lnSpc>
            </a:pPr>
            <a:r>
              <a:rPr lang="el-GR" sz="960" b="1" dirty="0">
                <a:latin typeface="Century Gothic" panose="020B0502020202020204" pitchFamily="34" charset="0"/>
              </a:rPr>
              <a:t>Αναλύοντας </a:t>
            </a:r>
            <a:r>
              <a:rPr lang="el-GR" sz="960" dirty="0">
                <a:latin typeface="Century Gothic" panose="020B0502020202020204" pitchFamily="34" charset="0"/>
              </a:rPr>
              <a:t>κριτικά</a:t>
            </a:r>
            <a:endParaRPr lang="el-GR" sz="960" dirty="0">
              <a:latin typeface="Century Gothic" panose="020B0502020202020204" pitchFamily="34" charset="0"/>
            </a:endParaRPr>
          </a:p>
          <a:p>
            <a:pPr algn="ctr">
              <a:lnSpc>
                <a:spcPct val="90000"/>
              </a:lnSpc>
            </a:pPr>
            <a:r>
              <a:rPr lang="el-GR" sz="960" dirty="0">
                <a:latin typeface="Century Gothic" panose="020B0502020202020204" pitchFamily="34" charset="0"/>
              </a:rPr>
              <a:t>(</a:t>
            </a:r>
            <a:r>
              <a:rPr lang="en-US" sz="960" dirty="0" err="1">
                <a:latin typeface="Century Gothic" panose="020B0502020202020204" pitchFamily="34" charset="0"/>
              </a:rPr>
              <a:t>Analysing</a:t>
            </a:r>
            <a:r>
              <a:rPr lang="en-US" sz="960" dirty="0">
                <a:latin typeface="Century Gothic" panose="020B0502020202020204" pitchFamily="34" charset="0"/>
              </a:rPr>
              <a:t> critically</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7" name="TextBox 16"/>
          <p:cNvSpPr txBox="1"/>
          <p:nvPr/>
        </p:nvSpPr>
        <p:spPr>
          <a:xfrm>
            <a:off x="6630188" y="4905651"/>
            <a:ext cx="1153501" cy="622300"/>
          </a:xfrm>
          <a:prstGeom prst="rect">
            <a:avLst/>
          </a:prstGeom>
          <a:noFill/>
        </p:spPr>
        <p:txBody>
          <a:bodyPr wrap="square" rtlCol="0">
            <a:spAutoFit/>
          </a:bodyPr>
          <a:lstStyle/>
          <a:p>
            <a:pPr>
              <a:lnSpc>
                <a:spcPct val="90000"/>
              </a:lnSpc>
            </a:pPr>
            <a:r>
              <a:rPr lang="el-GR" sz="960" b="1" dirty="0">
                <a:solidFill>
                  <a:schemeClr val="bg1"/>
                </a:solidFill>
                <a:latin typeface="Century Gothic" panose="020B0502020202020204" pitchFamily="34" charset="0"/>
              </a:rPr>
              <a:t>Εφαρμόζοντας κατάλληλα</a:t>
            </a:r>
            <a:endParaRPr lang="el-GR" sz="960" dirty="0">
              <a:solidFill>
                <a:schemeClr val="bg1"/>
              </a:solidFill>
              <a:latin typeface="Century Gothic" panose="020B0502020202020204" pitchFamily="34" charset="0"/>
            </a:endParaRPr>
          </a:p>
          <a:p>
            <a:pPr>
              <a:lnSpc>
                <a:spcPct val="90000"/>
              </a:lnSpc>
            </a:pPr>
            <a:r>
              <a:rPr lang="el-GR" sz="960" dirty="0">
                <a:solidFill>
                  <a:schemeClr val="bg1"/>
                </a:solidFill>
                <a:latin typeface="Century Gothic" panose="020B0502020202020204" pitchFamily="34" charset="0"/>
              </a:rPr>
              <a:t>(</a:t>
            </a:r>
            <a:r>
              <a:rPr lang="en-US" sz="960" dirty="0">
                <a:solidFill>
                  <a:schemeClr val="bg1"/>
                </a:solidFill>
                <a:latin typeface="Century Gothic" panose="020B0502020202020204" pitchFamily="34" charset="0"/>
              </a:rPr>
              <a:t>Applying appropriately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8" name="TextBox 17"/>
          <p:cNvSpPr txBox="1"/>
          <p:nvPr/>
        </p:nvSpPr>
        <p:spPr>
          <a:xfrm>
            <a:off x="7206939" y="4104458"/>
            <a:ext cx="1518282" cy="489585"/>
          </a:xfrm>
          <a:prstGeom prst="rect">
            <a:avLst/>
          </a:prstGeom>
          <a:noFill/>
        </p:spPr>
        <p:txBody>
          <a:bodyPr wrap="square" rtlCol="0">
            <a:spAutoFit/>
          </a:bodyPr>
          <a:lstStyle/>
          <a:p>
            <a:pPr algn="ctr">
              <a:lnSpc>
                <a:spcPct val="90000"/>
              </a:lnSpc>
            </a:pPr>
            <a:r>
              <a:rPr lang="el-GR" sz="960" b="1" dirty="0">
                <a:latin typeface="Century Gothic" panose="020B0502020202020204" pitchFamily="34" charset="0"/>
              </a:rPr>
              <a:t>Εφαρμόζοντας δημιουργικά</a:t>
            </a:r>
            <a:endParaRPr lang="el-GR" sz="960" dirty="0">
              <a:latin typeface="Century Gothic" panose="020B0502020202020204" pitchFamily="34" charset="0"/>
            </a:endParaRPr>
          </a:p>
          <a:p>
            <a:pPr algn="ctr">
              <a:lnSpc>
                <a:spcPct val="90000"/>
              </a:lnSpc>
            </a:pPr>
            <a:r>
              <a:rPr lang="el-GR" sz="960" dirty="0">
                <a:latin typeface="Century Gothic" panose="020B0502020202020204" pitchFamily="34" charset="0"/>
              </a:rPr>
              <a:t>(</a:t>
            </a:r>
            <a:r>
              <a:rPr lang="en-US" sz="960" dirty="0">
                <a:latin typeface="Century Gothic" panose="020B0502020202020204" pitchFamily="34" charset="0"/>
              </a:rPr>
              <a:t>Applying</a:t>
            </a:r>
            <a:r>
              <a:rPr lang="el-GR" sz="960" dirty="0">
                <a:latin typeface="Century Gothic" panose="020B0502020202020204" pitchFamily="34" charset="0"/>
              </a:rPr>
              <a:t> </a:t>
            </a:r>
            <a:r>
              <a:rPr lang="en-US" sz="960" dirty="0">
                <a:latin typeface="Century Gothic" panose="020B0502020202020204" pitchFamily="34" charset="0"/>
              </a:rPr>
              <a:t>creatively</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3" name="TextBox 2"/>
          <p:cNvSpPr txBox="1"/>
          <p:nvPr/>
        </p:nvSpPr>
        <p:spPr>
          <a:xfrm>
            <a:off x="9466839" y="6362234"/>
            <a:ext cx="3270885" cy="683895"/>
          </a:xfrm>
          <a:prstGeom prst="rect">
            <a:avLst/>
          </a:prstGeom>
          <a:noFill/>
        </p:spPr>
        <p:txBody>
          <a:bodyPr wrap="none" rtlCol="0">
            <a:spAutoFit/>
          </a:bodyPr>
          <a:lstStyle/>
          <a:p>
            <a:pPr>
              <a:lnSpc>
                <a:spcPct val="90000"/>
              </a:lnSpc>
            </a:pPr>
            <a:r>
              <a:rPr lang="en-US" sz="2135" dirty="0">
                <a:latin typeface="Century Gothic" panose="020B0502020202020204" pitchFamily="34" charset="0"/>
              </a:rPr>
              <a:t>(Cope &amp; </a:t>
            </a:r>
            <a:r>
              <a:rPr lang="en-US" sz="2135" dirty="0" err="1">
                <a:latin typeface="Century Gothic" panose="020B0502020202020204" pitchFamily="34" charset="0"/>
              </a:rPr>
              <a:t>Kalantzis</a:t>
            </a:r>
            <a:r>
              <a:rPr lang="en-US" sz="2135" dirty="0">
                <a:latin typeface="Century Gothic" panose="020B0502020202020204" pitchFamily="34" charset="0"/>
              </a:rPr>
              <a:t> 2000,</a:t>
            </a:r>
            <a:endParaRPr lang="en-US" sz="2135" dirty="0">
              <a:latin typeface="Century Gothic" panose="020B0502020202020204" pitchFamily="34" charset="0"/>
            </a:endParaRPr>
          </a:p>
          <a:p>
            <a:pPr>
              <a:lnSpc>
                <a:spcPct val="90000"/>
              </a:lnSpc>
            </a:pPr>
            <a:r>
              <a:rPr lang="el-GR" sz="2135" dirty="0">
                <a:latin typeface="Century Gothic" panose="020B0502020202020204" pitchFamily="34" charset="0"/>
              </a:rPr>
              <a:t>Κ</a:t>
            </a:r>
            <a:r>
              <a:rPr lang="en-US" sz="2135" dirty="0" err="1">
                <a:latin typeface="Century Gothic" panose="020B0502020202020204" pitchFamily="34" charset="0"/>
              </a:rPr>
              <a:t>alantzis</a:t>
            </a:r>
            <a:r>
              <a:rPr lang="en-US" sz="2135" dirty="0">
                <a:latin typeface="Century Gothic" panose="020B0502020202020204" pitchFamily="34" charset="0"/>
              </a:rPr>
              <a:t> &amp; Cope 2012)</a:t>
            </a:r>
            <a:endParaRPr lang="el-GR" sz="2135" dirty="0">
              <a:latin typeface="Century Gothic" panose="020B0502020202020204" pitchFamily="34" charset="0"/>
            </a:endParaRPr>
          </a:p>
        </p:txBody>
      </p:sp>
      <p:sp>
        <p:nvSpPr>
          <p:cNvPr id="4" name="Slide Number Placeholder 2"/>
          <p:cNvSpPr txBox="1"/>
          <p:nvPr/>
        </p:nvSpPr>
        <p:spPr>
          <a:xfrm>
            <a:off x="11726740" y="8180427"/>
            <a:ext cx="1219520" cy="294718"/>
          </a:xfrm>
          <a:prstGeom prst="rect">
            <a:avLst/>
          </a:prstGeom>
        </p:spPr>
        <p:txBody>
          <a:bodyPr vert="horz" lIns="97561" tIns="48780" rIns="97561" bIns="487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BA54BD-C84D-46CE-8B72-31BFB26ABA43}" type="slidenum">
              <a:rPr lang="el-GR" sz="1280" smtClean="0">
                <a:latin typeface="Arial Black" panose="020B0A04020102020204" pitchFamily="34" charset="0"/>
              </a:rPr>
            </a:fld>
            <a:r>
              <a:rPr lang="en-US" sz="1280">
                <a:latin typeface="Arial Black" panose="020B0A04020102020204" pitchFamily="34" charset="0"/>
              </a:rPr>
              <a:t>/</a:t>
            </a:r>
            <a:r>
              <a:rPr lang="el-GR" sz="1280">
                <a:latin typeface="Arial Black" panose="020B0A04020102020204" pitchFamily="34" charset="0"/>
              </a:rPr>
              <a:t>95</a:t>
            </a:r>
            <a:endParaRPr lang="el-GR" sz="1280" dirty="0">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4" y="792480"/>
            <a:ext cx="12713086" cy="700405"/>
          </a:xfrm>
        </p:spPr>
        <p:txBody>
          <a:bodyPr/>
          <a:lstStyle/>
          <a:p>
            <a:r>
              <a:rPr lang="el-GR" sz="4400" b="1" i="0" dirty="0">
                <a:solidFill>
                  <a:srgbClr val="800000"/>
                </a:solidFill>
              </a:rPr>
              <a:t>ΠΑΡΑΔΟΤΕΑ του </a:t>
            </a:r>
            <a:r>
              <a:rPr lang="en-US" sz="4400" b="1" i="0" dirty="0">
                <a:solidFill>
                  <a:srgbClr val="800000"/>
                </a:solidFill>
              </a:rPr>
              <a:t>TRACE</a:t>
            </a:r>
            <a:r>
              <a:rPr lang="el-GR" sz="4400" b="1" i="0" dirty="0">
                <a:solidFill>
                  <a:srgbClr val="800000"/>
                </a:solidFill>
              </a:rPr>
              <a:t> </a:t>
            </a:r>
            <a:endParaRPr lang="en-US" sz="4400" b="1" i="0" dirty="0">
              <a:solidFill>
                <a:srgbClr val="800000"/>
              </a:solidFill>
            </a:endParaRPr>
          </a:p>
        </p:txBody>
      </p:sp>
      <p:sp>
        <p:nvSpPr>
          <p:cNvPr id="9" name="Text Placeholder 8"/>
          <p:cNvSpPr>
            <a:spLocks noGrp="1"/>
          </p:cNvSpPr>
          <p:nvPr>
            <p:ph type="body" sz="quarter" idx="14"/>
          </p:nvPr>
        </p:nvSpPr>
        <p:spPr>
          <a:xfrm>
            <a:off x="207264" y="2370851"/>
            <a:ext cx="12797536" cy="1034129"/>
          </a:xfrm>
        </p:spPr>
        <p:txBody>
          <a:bodyPr/>
          <a:lstStyle/>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graphicFrame>
        <p:nvGraphicFramePr>
          <p:cNvPr id="3" name="Αντικείμενο 2"/>
          <p:cNvGraphicFramePr>
            <a:graphicFrameLocks noChangeAspect="1"/>
          </p:cNvGraphicFramePr>
          <p:nvPr/>
        </p:nvGraphicFramePr>
        <p:xfrm>
          <a:off x="3986784" y="1975997"/>
          <a:ext cx="4681728" cy="6704976"/>
        </p:xfrm>
        <a:graphic>
          <a:graphicData uri="http://schemas.openxmlformats.org/presentationml/2006/ole">
            <mc:AlternateContent xmlns:mc="http://schemas.openxmlformats.org/markup-compatibility/2006">
              <mc:Choice xmlns:v="urn:schemas-microsoft-com:vml" Requires="v">
                <p:oleObj spid="_x0000_s4" name="Acrobat Document" r:id="rId2" imgW="4756785" imgH="6624320" progId="Acrobat.Document.DC">
                  <p:embed/>
                </p:oleObj>
              </mc:Choice>
              <mc:Fallback>
                <p:oleObj name="Acrobat Document" r:id="rId2" imgW="4756785" imgH="6624320" progId="Acrobat.Document.DC">
                  <p:embed/>
                  <p:pic>
                    <p:nvPicPr>
                      <p:cNvPr id="0" name="Αντικείμενο 4"/>
                      <p:cNvPicPr/>
                      <p:nvPr/>
                    </p:nvPicPr>
                    <p:blipFill>
                      <a:blip r:embed="rId3"/>
                      <a:stretch>
                        <a:fillRect/>
                      </a:stretch>
                    </p:blipFill>
                    <p:spPr>
                      <a:xfrm>
                        <a:off x="3986784" y="1975997"/>
                        <a:ext cx="4681728" cy="6704976"/>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846"/>
            <a:ext cx="12236669" cy="954247"/>
          </a:xfrm>
        </p:spPr>
        <p:txBody>
          <a:bodyPr>
            <a:noAutofit/>
          </a:bodyPr>
          <a:lstStyle/>
          <a:p>
            <a:r>
              <a:rPr lang="el-GR" sz="4000" b="1" i="1" dirty="0">
                <a:solidFill>
                  <a:srgbClr val="800000"/>
                </a:solidFill>
                <a:latin typeface="+mn-lt"/>
                <a:cs typeface="Arial" panose="020B0604020202020204" pitchFamily="34" charset="0"/>
              </a:rPr>
              <a:t>Κριτικός </a:t>
            </a:r>
            <a:r>
              <a:rPr lang="el-GR" sz="4000" b="1" i="1" dirty="0" err="1">
                <a:solidFill>
                  <a:srgbClr val="800000"/>
                </a:solidFill>
                <a:latin typeface="+mn-lt"/>
                <a:cs typeface="Arial" panose="020B0604020202020204" pitchFamily="34" charset="0"/>
              </a:rPr>
              <a:t>γραμματισμός</a:t>
            </a:r>
            <a:endParaRPr lang="en-US" sz="4000" b="1" i="1" dirty="0">
              <a:solidFill>
                <a:srgbClr val="800000"/>
              </a:solidFill>
              <a:latin typeface="+mn-lt"/>
              <a:cs typeface="Arial" panose="020B0604020202020204" pitchFamily="34" charset="0"/>
            </a:endParaRPr>
          </a:p>
        </p:txBody>
      </p:sp>
      <p:pic>
        <p:nvPicPr>
          <p:cNvPr id="5" name="Εικόνα 4"/>
          <p:cNvPicPr>
            <a:picLocks noChangeAspect="1"/>
          </p:cNvPicPr>
          <p:nvPr/>
        </p:nvPicPr>
        <p:blipFill>
          <a:blip r:embed="rId1"/>
          <a:stretch>
            <a:fillRect/>
          </a:stretch>
        </p:blipFill>
        <p:spPr>
          <a:xfrm>
            <a:off x="3582915" y="2637112"/>
            <a:ext cx="5838969" cy="6519079"/>
          </a:xfrm>
          <a:prstGeom prst="rect">
            <a:avLst/>
          </a:prstGeom>
        </p:spPr>
      </p:pic>
      <p:sp>
        <p:nvSpPr>
          <p:cNvPr id="6" name="Οβάλ 5"/>
          <p:cNvSpPr/>
          <p:nvPr/>
        </p:nvSpPr>
        <p:spPr>
          <a:xfrm>
            <a:off x="5503629" y="3570715"/>
            <a:ext cx="3841427" cy="1536571"/>
          </a:xfrm>
          <a:prstGeom prst="ellipse">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920"/>
          </a:p>
        </p:txBody>
      </p:sp>
      <p:sp>
        <p:nvSpPr>
          <p:cNvPr id="8" name="TextBox 7"/>
          <p:cNvSpPr txBox="1"/>
          <p:nvPr/>
        </p:nvSpPr>
        <p:spPr>
          <a:xfrm>
            <a:off x="509775" y="4031686"/>
            <a:ext cx="1229257" cy="565539"/>
          </a:xfrm>
          <a:prstGeom prst="rect">
            <a:avLst/>
          </a:prstGeom>
          <a:noFill/>
        </p:spPr>
        <p:txBody>
          <a:bodyPr wrap="square" rtlCol="0">
            <a:spAutoFit/>
          </a:bodyPr>
          <a:lstStyle/>
          <a:p>
            <a:pPr algn="ctr">
              <a:lnSpc>
                <a:spcPct val="90000"/>
              </a:lnSpc>
            </a:pPr>
            <a:r>
              <a:rPr lang="el-GR" sz="855" b="1" dirty="0">
                <a:solidFill>
                  <a:schemeClr val="bg1"/>
                </a:solidFill>
                <a:latin typeface="Century Gothic" panose="020B0502020202020204" pitchFamily="34" charset="0"/>
              </a:rPr>
              <a:t>Εφαρμόζοντας δημιουργικά </a:t>
            </a:r>
            <a:r>
              <a:rPr lang="el-GR" sz="855" dirty="0">
                <a:solidFill>
                  <a:schemeClr val="bg1"/>
                </a:solidFill>
                <a:latin typeface="Century Gothic" panose="020B0502020202020204" pitchFamily="34" charset="0"/>
              </a:rPr>
              <a:t>(</a:t>
            </a:r>
            <a:r>
              <a:rPr lang="en-US" sz="855" dirty="0">
                <a:solidFill>
                  <a:schemeClr val="bg1"/>
                </a:solidFill>
                <a:latin typeface="Century Gothic" panose="020B0502020202020204" pitchFamily="34" charset="0"/>
              </a:rPr>
              <a:t>applying creatively</a:t>
            </a:r>
            <a:r>
              <a:rPr lang="el-GR" sz="855" dirty="0">
                <a:solidFill>
                  <a:schemeClr val="bg1"/>
                </a:solidFill>
                <a:latin typeface="Century Gothic" panose="020B0502020202020204" pitchFamily="34" charset="0"/>
              </a:rPr>
              <a:t>)</a:t>
            </a:r>
            <a:endParaRPr lang="el-GR" sz="855" dirty="0">
              <a:solidFill>
                <a:schemeClr val="bg1"/>
              </a:solidFill>
              <a:latin typeface="Century Gothic" panose="020B0502020202020204" pitchFamily="34" charset="0"/>
            </a:endParaRPr>
          </a:p>
        </p:txBody>
      </p:sp>
      <p:sp>
        <p:nvSpPr>
          <p:cNvPr id="9" name="TextBox 8"/>
          <p:cNvSpPr txBox="1"/>
          <p:nvPr/>
        </p:nvSpPr>
        <p:spPr>
          <a:xfrm>
            <a:off x="9421885" y="8053046"/>
            <a:ext cx="2973156" cy="269626"/>
          </a:xfrm>
          <a:prstGeom prst="rect">
            <a:avLst/>
          </a:prstGeom>
          <a:noFill/>
        </p:spPr>
        <p:txBody>
          <a:bodyPr wrap="square" rtlCol="0">
            <a:spAutoFit/>
          </a:bodyPr>
          <a:lstStyle/>
          <a:p>
            <a:pPr algn="ctr">
              <a:lnSpc>
                <a:spcPct val="90000"/>
              </a:lnSpc>
            </a:pPr>
            <a:r>
              <a:rPr lang="el-GR" sz="1280" dirty="0" err="1">
                <a:latin typeface="Century Gothic" panose="020B0502020202020204" pitchFamily="34" charset="0"/>
              </a:rPr>
              <a:t>Τζωρτζάτου</a:t>
            </a:r>
            <a:r>
              <a:rPr lang="el-GR" sz="1280" dirty="0">
                <a:latin typeface="Century Gothic" panose="020B0502020202020204" pitchFamily="34" charset="0"/>
              </a:rPr>
              <a:t> &amp; Τσάμη (υπό </a:t>
            </a:r>
            <a:r>
              <a:rPr lang="el-GR" sz="1280" dirty="0" err="1">
                <a:latin typeface="Century Gothic" panose="020B0502020202020204" pitchFamily="34" charset="0"/>
              </a:rPr>
              <a:t>δημ</a:t>
            </a:r>
            <a:r>
              <a:rPr lang="el-GR" sz="1280" dirty="0">
                <a:latin typeface="Century Gothic" panose="020B0502020202020204" pitchFamily="34" charset="0"/>
              </a:rPr>
              <a:t>.) </a:t>
            </a:r>
            <a:endParaRPr lang="el-GR" sz="1280" dirty="0">
              <a:latin typeface="Century Gothic" panose="020B0502020202020204" pitchFamily="34" charset="0"/>
            </a:endParaRPr>
          </a:p>
        </p:txBody>
      </p:sp>
      <p:sp>
        <p:nvSpPr>
          <p:cNvPr id="11"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0354"/>
            <a:ext cx="12955998" cy="1247256"/>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 </a:t>
            </a:r>
            <a:r>
              <a:rPr lang="el-GR" sz="3200" b="1" i="1" dirty="0" err="1">
                <a:solidFill>
                  <a:srgbClr val="941A1D"/>
                </a:solidFill>
                <a:latin typeface="+mn-lt"/>
                <a:cs typeface="Arial" panose="020B0604020202020204" pitchFamily="34" charset="0"/>
              </a:rPr>
              <a:t>--&gt; οδηγός κριτικής ανάλυσης</a:t>
            </a:r>
            <a:endParaRPr lang="el-GR" sz="3200" b="1" i="1" dirty="0" err="1">
              <a:solidFill>
                <a:srgbClr val="941A1D"/>
              </a:solidFill>
              <a:latin typeface="+mn-lt"/>
              <a:cs typeface="Arial" panose="020B0604020202020204" pitchFamily="34" charset="0"/>
            </a:endParaRPr>
          </a:p>
        </p:txBody>
      </p:sp>
      <p:sp>
        <p:nvSpPr>
          <p:cNvPr id="6" name="TextBox 5"/>
          <p:cNvSpPr txBox="1"/>
          <p:nvPr/>
        </p:nvSpPr>
        <p:spPr>
          <a:xfrm>
            <a:off x="239575" y="3194805"/>
            <a:ext cx="12138909" cy="8350250"/>
          </a:xfrm>
          <a:prstGeom prst="rect">
            <a:avLst/>
          </a:prstGeom>
          <a:noFill/>
        </p:spPr>
        <p:txBody>
          <a:bodyPr wrap="square">
            <a:spAutoFit/>
          </a:bodyPr>
          <a:lstStyle/>
          <a:p>
            <a:r>
              <a:rPr lang="el-GR" sz="1920" dirty="0"/>
              <a:t>Ανοιχτή επιστολή </a:t>
            </a:r>
            <a:r>
              <a:rPr lang="el-GR" sz="1920" b="1" i="1" dirty="0"/>
              <a:t>προς τους δημοσιογράφους </a:t>
            </a:r>
            <a:r>
              <a:rPr lang="el-GR" sz="1920" dirty="0"/>
              <a:t>- Migratory Birds</a:t>
            </a:r>
            <a:endParaRPr lang="el-GR" sz="1920" dirty="0"/>
          </a:p>
          <a:p>
            <a:endParaRPr lang="el-GR" sz="1920" dirty="0"/>
          </a:p>
          <a:p>
            <a:pPr algn="l" fontAlgn="ctr"/>
            <a:r>
              <a:rPr lang="el-GR" sz="1920" dirty="0">
                <a:solidFill>
                  <a:srgbClr val="818181"/>
                </a:solidFill>
                <a:latin typeface="Source Sans Pro" panose="020B0604020202020204" pitchFamily="34" charset="0"/>
                <a:hlinkClick r:id="rId1"/>
              </a:rPr>
              <a:t>Μαχντιά Χοσσαϊνί</a:t>
            </a:r>
            <a:endParaRPr lang="el-GR" sz="1920" dirty="0">
              <a:solidFill>
                <a:srgbClr val="818181"/>
              </a:solidFill>
              <a:latin typeface="Source Sans Pro" panose="020B0604020202020204" pitchFamily="34" charset="0"/>
            </a:endParaRPr>
          </a:p>
          <a:p>
            <a:pPr algn="just" fontAlgn="ctr"/>
            <a:r>
              <a:rPr lang="el-GR" sz="1920" dirty="0">
                <a:latin typeface="Source Sans Pro" panose="020B0604020202020204" pitchFamily="34" charset="0"/>
              </a:rPr>
              <a:t>14 Μαρτίου, 2020</a:t>
            </a:r>
            <a:endParaRPr lang="el-GR" sz="1920" dirty="0">
              <a:latin typeface="Source Sans Pro" panose="020B0604020202020204" pitchFamily="34" charset="0"/>
            </a:endParaRPr>
          </a:p>
          <a:p>
            <a:pPr algn="just"/>
            <a:r>
              <a:rPr lang="el-GR" sz="1920" dirty="0">
                <a:latin typeface="Source Sans Pro" panose="020B0604020202020204" pitchFamily="34" charset="0"/>
              </a:rPr>
              <a:t>Χαίρετε!</a:t>
            </a:r>
            <a:endParaRPr lang="el-GR" sz="1920" dirty="0">
              <a:latin typeface="Source Sans Pro" panose="020B0604020202020204" pitchFamily="34" charset="0"/>
            </a:endParaRPr>
          </a:p>
          <a:p>
            <a:pPr algn="just"/>
            <a:r>
              <a:rPr lang="el-GR" sz="1920" dirty="0">
                <a:latin typeface="Source Sans Pro" panose="020B0604020202020204" pitchFamily="34" charset="0"/>
              </a:rPr>
              <a:t>Είμαι ένα από τα θέματα για τα οποία έχετε γράψει χιλιάδες άρθρα μέσα στην τελευταία πενταετία. Μετά τους πολιτικούς, έχετε παίξει και εσείς σημαντικό ρόλο στη ζωή μου. Με αναγνωρίσατε; </a:t>
            </a:r>
            <a:endParaRPr lang="el-GR" sz="1920" dirty="0">
              <a:latin typeface="Source Sans Pro" panose="020B0604020202020204" pitchFamily="34" charset="0"/>
            </a:endParaRPr>
          </a:p>
          <a:p>
            <a:pPr algn="just"/>
            <a:r>
              <a:rPr lang="el-GR" sz="1920" dirty="0">
                <a:latin typeface="Source Sans Pro" panose="020B0604020202020204" pitchFamily="34" charset="0"/>
              </a:rPr>
              <a:t>Να σας θυμίσω το σημαντικό ρόλο που έχετε παίξει στη ζωή μου από το 2015 και μετά. Θυμάστε τη φωτογραφία του άψυχου παιδιού στην παραλία; Μια δυνατή φωτογραφία, έπειτα από τη δημοσίευση της οποίας ο κόσμος συνειδητοποίησε πόσο σημαντικό είναι να είναι ανοιχτά τα σύνορα. Πιστεύετε στη δύναμη της πένας σας; Πιστεύετε στη δύναμη της φωτογραφίας που είναι αποθηκευμένη στην κάρτα μνήμης σας;</a:t>
            </a:r>
            <a:endParaRPr lang="el-GR" sz="1920" dirty="0">
              <a:latin typeface="Source Sans Pro" panose="020B0604020202020204" pitchFamily="34" charset="0"/>
            </a:endParaRPr>
          </a:p>
          <a:p>
            <a:pPr algn="just"/>
            <a:r>
              <a:rPr lang="el-GR" sz="1920" dirty="0">
                <a:latin typeface="Source Sans Pro" panose="020B0604020202020204" pitchFamily="34" charset="0"/>
              </a:rPr>
              <a:t>Ναι, είμαι αυτή για την οποία γράφετε τόσες ειδήσεις. Παρατηρώ την επίδραση τους στην καθημερινή μου ζωή. Θέλετε να μάθετε πώς επηρεάζουν αυτές οι ειδήσεις τη ζωή μου; </a:t>
            </a:r>
            <a:r>
              <a:rPr lang="el-GR" sz="1920" dirty="0">
                <a:solidFill>
                  <a:srgbClr val="C00000"/>
                </a:solidFill>
                <a:latin typeface="Source Sans Pro" panose="020B0604020202020204" pitchFamily="34" charset="0"/>
              </a:rPr>
              <a:t>Για παράδειγμα, εσείς μιλάτε για «πλημμύρα μεταναστών» και για «προσφυγική κρίση». Όταν αυτές οι φράσεις είναι στα άρθρα σας, δεν ξέρετε τι μου προκαλείτε. Ο κόσμος μισεί την πλημμύρα, γιατί ξέρει ότι είναι καταστροφή. Ο κόσμος φοβάται την κρίση και νιώθει ανασφάλεια. Να ξέρετε ότι είτε το θέλετε, είτε όχι (αυτό εσείς το ξέρετε καλύτερα), με τη δημοσίευση του άρθρου σας ο κόσμος αρχίζει να φοβάται εμάς, τους πρόσφυγες, ή να μας μισεί, όπως μισεί την πλημμύρα και την κρίση. </a:t>
            </a:r>
            <a:endParaRPr lang="el-GR" sz="1920" dirty="0">
              <a:solidFill>
                <a:srgbClr val="C00000"/>
              </a:solidFill>
              <a:latin typeface="Source Sans Pro" panose="020B0604020202020204" pitchFamily="34" charset="0"/>
            </a:endParaRPr>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8" name="Ορθογώνιο 7"/>
          <p:cNvSpPr/>
          <p:nvPr/>
        </p:nvSpPr>
        <p:spPr>
          <a:xfrm>
            <a:off x="811319" y="8135650"/>
            <a:ext cx="11074848" cy="29471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προβλήματος</a:t>
            </a:r>
            <a:endParaRPr lang="el-GR" sz="2560" b="1"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2"/>
          <a:stretch>
            <a:fillRect/>
          </a:stretch>
        </p:blipFill>
        <p:spPr>
          <a:xfrm>
            <a:off x="239575" y="8686708"/>
            <a:ext cx="13003895" cy="1066892"/>
          </a:xfrm>
          <a:prstGeom prst="rect">
            <a:avLst/>
          </a:prstGeom>
        </p:spPr>
      </p:pic>
      <p:pic>
        <p:nvPicPr>
          <p:cNvPr id="12" name="Image" descr="Image"/>
          <p:cNvPicPr>
            <a:picLocks noChangeAspect="1"/>
          </p:cNvPicPr>
          <p:nvPr/>
        </p:nvPicPr>
        <p:blipFill>
          <a:blip r:embed="rId3"/>
          <a:stretch>
            <a:fillRect/>
          </a:stretch>
        </p:blipFill>
        <p:spPr>
          <a:xfrm>
            <a:off x="520882" y="8681199"/>
            <a:ext cx="2048026" cy="719045"/>
          </a:xfrm>
          <a:prstGeom prst="rect">
            <a:avLst/>
          </a:prstGeom>
          <a:ln w="12700">
            <a:miter lim="400000"/>
            <a:headEnd/>
            <a:tailEnd/>
          </a:ln>
        </p:spPr>
      </p:pic>
      <p:sp>
        <p:nvSpPr>
          <p:cNvPr id="14" name="Θέση υποσέλιδου 13"/>
          <p:cNvSpPr>
            <a:spLocks noGrp="1"/>
          </p:cNvSpPr>
          <p:nvPr>
            <p:ph type="ftr" sz="quarter" idx="11"/>
          </p:nvPr>
        </p:nvSpPr>
        <p:spPr/>
        <p:txBody>
          <a:bodyPr/>
          <a:lstStyle/>
          <a:p>
            <a:endParaRPr lang="el-GR"/>
          </a:p>
        </p:txBody>
      </p:sp>
      <p:sp>
        <p:nvSpPr>
          <p:cNvPr id="15" name="Θέση αριθμού διαφάνειας 1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369"/>
            <a:ext cx="12955998" cy="1296807"/>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125631" y="3340229"/>
            <a:ext cx="12676709" cy="7183505"/>
          </a:xfrm>
          <a:prstGeom prst="rect">
            <a:avLst/>
          </a:prstGeom>
          <a:noFill/>
        </p:spPr>
        <p:txBody>
          <a:bodyPr wrap="square">
            <a:spAutoFit/>
          </a:bodyPr>
          <a:lstStyle/>
          <a:p>
            <a:pPr algn="l"/>
            <a:r>
              <a:rPr lang="el-GR" sz="1920" dirty="0">
                <a:solidFill>
                  <a:srgbClr val="C00000"/>
                </a:solidFill>
                <a:latin typeface="Source Sans Pro" panose="020B0604020202020204" pitchFamily="34" charset="0"/>
              </a:rPr>
              <a:t>Και μια ακόμα ερώτηση: Γιατί πολλοί δημοσιογράφοι παρουσιάζετε τους πρόσφυγες σαν καταπιεσμένα, ταλαιπωρημένα και αβοήθητα άτομα;  Ως ένα βαθμό αυτή η περιγραφή είναι αποδεκτή. Αλλά όχι και να τη βλέπουμε καθημερινά! Είναι κάποια επίκληση στο συναίσθημα; Αν είναι για αυτό, τότε ως πρόσφυγας σας λέω ότι δεν χρειαζόμαστε οίκτο, αλλά κατανόηση.</a:t>
            </a:r>
            <a:endParaRPr lang="el-GR" sz="1920" dirty="0">
              <a:solidFill>
                <a:srgbClr val="C00000"/>
              </a:solidFill>
              <a:latin typeface="Source Sans Pro" panose="020B0604020202020204" pitchFamily="34" charset="0"/>
            </a:endParaRPr>
          </a:p>
          <a:p>
            <a:pPr algn="l"/>
            <a:r>
              <a:rPr lang="el-GR" sz="1920" dirty="0">
                <a:latin typeface="Source Sans Pro" panose="020B0604020202020204" pitchFamily="34" charset="0"/>
              </a:rPr>
              <a:t>Ο κόσμος έχει ανάγκη να μάθει την αλήθεια. Θα σας δώσω ένα παράδειγμα που είδα μπροστά στα μάτια μου: Μια γυναίκα με μαντήλα καθόταν στη γωνία του camp και είχε αγκαλιάσει τα γόνατά της. Ένας φωτορεπόρτερ θεώρησε ότι αυτή η εικόνα εξηγούσε πολύ καλά την κατάσταση των προσφύγων. Είδε από την οπτική του γωνία ότι η γυναίκα είχε σκύψει στα γόνατά της και έκλαιγε – μια εικόνα που θα επηρέαζε κάθε θεατή. Εγώ πήγα πιο κοντά και είδα μια άλλη εικόνα. Είδα το χαμογελαστό πρόσωπο της γυναίκας. Πράγματι είχε σκύψει, στην οθόνη του κινητού της για να φιλήσει το πρόσωπο του παιδιού της και να του δώσει τα καλά νέα ότι την επόμενη εβδομάδα θα ήταν πάλι μαζί. Σκέφτηκα «μακάρι να τραβούσε και μια φωτογραφία από μπροστά!». Η πρώτη εικόνα δεν είχε κανένα μήνυμα, παρά μόνο την κούραση και την εξάντληση. Όμως η δεύτερη εικόνα είχε ένα πολύ αισιόδοξο μήνυμα. </a:t>
            </a:r>
            <a:endParaRPr lang="el-GR" sz="1920" dirty="0">
              <a:latin typeface="Source Sans Pro" panose="020B0604020202020204" pitchFamily="34" charset="0"/>
            </a:endParaRPr>
          </a:p>
          <a:p>
            <a:pPr algn="l"/>
            <a:r>
              <a:rPr lang="el-GR" sz="1920" dirty="0">
                <a:latin typeface="Source Sans Pro" panose="020B0604020202020204" pitchFamily="34" charset="0"/>
              </a:rPr>
              <a:t>Ελάτε πιο κοντά και θα δείτε καλύτερα την πραγματικότητα! Αν ο φωτογράφος ερχόταν λίγο πιο κοντά, θα μπορούσε να καταγράψει τα χαρούμενα μάτια της και το φιλί που έστελνε η μητέρα στο παιδί, στην οθόνη του κινητού. Ο κόσμος μάς γνωρίζει μέσα από το φακό της φωτογραφικής σας μηχανής και μέσα από κάθε λέξη των άρθρων σας. </a:t>
            </a:r>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7" name="Ορθογώνιο 6"/>
          <p:cNvSpPr/>
          <p:nvPr/>
        </p:nvSpPr>
        <p:spPr>
          <a:xfrm>
            <a:off x="2096421" y="2390277"/>
            <a:ext cx="11074848" cy="9471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παθητικού/</a:t>
            </a:r>
            <a:r>
              <a:rPr lang="el-GR" sz="2560" b="1" dirty="0" err="1"/>
              <a:t>ής</a:t>
            </a:r>
            <a:r>
              <a:rPr lang="el-GR" sz="2560" b="1" dirty="0"/>
              <a:t> (αδρανούς, </a:t>
            </a:r>
            <a:r>
              <a:rPr lang="el-GR" sz="2560" b="1" dirty="0" err="1"/>
              <a:t>θυματοποιημένου</a:t>
            </a:r>
            <a:r>
              <a:rPr lang="el-GR" sz="2560" b="1" dirty="0"/>
              <a:t>/ης, αποδέκτη/</a:t>
            </a:r>
            <a:r>
              <a:rPr lang="el-GR" sz="2560" b="1" dirty="0" err="1"/>
              <a:t>τρια</a:t>
            </a:r>
            <a:r>
              <a:rPr lang="el-GR" sz="2560" b="1" dirty="0"/>
              <a:t> βοήθειας)</a:t>
            </a:r>
            <a:endParaRPr lang="el-GR" sz="2560" b="1" dirty="0"/>
          </a:p>
        </p:txBody>
      </p:sp>
      <p:sp>
        <p:nvSpPr>
          <p:cNvPr id="9"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Εικόνα 9"/>
          <p:cNvPicPr>
            <a:picLocks noChangeAspect="1"/>
          </p:cNvPicPr>
          <p:nvPr/>
        </p:nvPicPr>
        <p:blipFill>
          <a:blip r:embed="rId1"/>
          <a:stretch>
            <a:fillRect/>
          </a:stretch>
        </p:blipFill>
        <p:spPr>
          <a:xfrm>
            <a:off x="905" y="8686708"/>
            <a:ext cx="13003895" cy="1066892"/>
          </a:xfrm>
          <a:prstGeom prst="rect">
            <a:avLst/>
          </a:prstGeom>
        </p:spPr>
      </p:pic>
      <p:pic>
        <p:nvPicPr>
          <p:cNvPr id="11"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2" name="Θέση υποσέλιδου 11"/>
          <p:cNvSpPr>
            <a:spLocks noGrp="1"/>
          </p:cNvSpPr>
          <p:nvPr>
            <p:ph type="ftr" sz="quarter" idx="11"/>
          </p:nvPr>
        </p:nvSpPr>
        <p:spPr/>
        <p:txBody>
          <a:bodyPr/>
          <a:lstStyle/>
          <a:p>
            <a:endParaRPr lang="el-GR"/>
          </a:p>
        </p:txBody>
      </p:sp>
      <p:sp>
        <p:nvSpPr>
          <p:cNvPr id="13" name="Θέση αριθμού διαφάνειας 12"/>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8365367"/>
          </a:xfrm>
          <a:prstGeom prst="rect">
            <a:avLst/>
          </a:prstGeom>
          <a:noFill/>
        </p:spPr>
        <p:txBody>
          <a:bodyPr wrap="square">
            <a:spAutoFit/>
          </a:bodyPr>
          <a:lstStyle/>
          <a:p>
            <a:pPr algn="just"/>
            <a:r>
              <a:rPr lang="el-GR" sz="1920" dirty="0">
                <a:latin typeface="Source Sans Pro" panose="020B0604020202020204" pitchFamily="34" charset="0"/>
              </a:rPr>
              <a:t>Δεν θα ήθελα άλλοι δημοσιογράφοι να έχουν την κατάληξη του Κέβιν Κάρτερ, του φωτογράφου που έβγαλε τη γνωστή φωτογραφία με το παιδί και τον γύπα. Εκείνος επηρεάστηκε τόσο από το σχολιασμό που έγινε για τη φωτογραφία, που υπέφερε από κατάθλιψη και αυτοκτόνησε. </a:t>
            </a:r>
            <a:r>
              <a:rPr lang="el-GR" sz="1920" dirty="0">
                <a:solidFill>
                  <a:srgbClr val="C00000"/>
                </a:solidFill>
                <a:latin typeface="Source Sans Pro" panose="020B0604020202020204" pitchFamily="34" charset="0"/>
              </a:rPr>
              <a:t>Αν όμως είχε πλησιάσει περισσότερο</a:t>
            </a:r>
            <a:r>
              <a:rPr lang="el-GR" sz="1920" dirty="0">
                <a:latin typeface="Source Sans Pro" panose="020B0604020202020204" pitchFamily="34" charset="0"/>
              </a:rPr>
              <a:t>,</a:t>
            </a:r>
            <a:r>
              <a:rPr lang="el-GR" sz="1920" dirty="0">
                <a:solidFill>
                  <a:srgbClr val="C00000"/>
                </a:solidFill>
                <a:latin typeface="Source Sans Pro" panose="020B0604020202020204" pitchFamily="34" charset="0"/>
              </a:rPr>
              <a:t> </a:t>
            </a:r>
            <a:r>
              <a:rPr lang="el-GR" sz="1920" dirty="0">
                <a:latin typeface="Source Sans Pro" panose="020B0604020202020204" pitchFamily="34" charset="0"/>
              </a:rPr>
              <a:t>όχι μόνο θα είχε σώσει το παιδί, αλλά θα είχε σωθεί και ο ίδιος. </a:t>
            </a:r>
            <a:r>
              <a:rPr lang="el-GR" sz="1920" dirty="0">
                <a:solidFill>
                  <a:srgbClr val="C00000"/>
                </a:solidFill>
                <a:latin typeface="Source Sans Pro" panose="020B0604020202020204" pitchFamily="34" charset="0"/>
              </a:rPr>
              <a:t>Ελάτε πιο κοντά και μη φοβάστε! </a:t>
            </a:r>
            <a:r>
              <a:rPr lang="el-GR" sz="1920" dirty="0">
                <a:latin typeface="Source Sans Pro" panose="020B0604020202020204" pitchFamily="34" charset="0"/>
              </a:rPr>
              <a:t>Σε εσάς απευθύνομαι, που κάνετε τόσο δρόμο ως τη Μόρια για να δείξετε την κρίσιμη κατάσταση που επικρατεί, για να δείξετε τα συσσωρευμένα σκουπίδια ή να φωτογραφίσετε τις επονομαζόμενες υγειονομικές υπηρεσίες ή τα παιδιά που δεν έχουν ρούχα και τη γυναίκα που κλαίει. </a:t>
            </a:r>
            <a:endParaRPr lang="el-GR" sz="1920" dirty="0">
              <a:latin typeface="Source Sans Pro" panose="020B0604020202020204" pitchFamily="34" charset="0"/>
            </a:endParaRPr>
          </a:p>
          <a:p>
            <a:pPr algn="just"/>
            <a:r>
              <a:rPr lang="el-GR" sz="1920" dirty="0">
                <a:latin typeface="Source Sans Pro" panose="020B0604020202020204" pitchFamily="34" charset="0"/>
              </a:rPr>
              <a:t>Αναζητήσατε στη Μόρια την αγάπη; Ρωτήσατε για το ζευγάρι που μετά από 17 χρόνια βίωσε πώς είναι να είσαι γονιός; Φέρατε καλά νέα στον κόσμο που ζει στη Μόρια; Τους δείξατε τη φωτογραφία της οικογένειας που τον προηγούμενο μήνα γλίτωσε από τη Μόρια και πήγε στην Αθήνα; Τους είπατε ότι αυτή η κόλαση κάποτε τελειώνει; Τους είπατε ότι ξέρετε πολύ κόσμο που σε αυτή την κόλαση παρέμεινε δυνατός και αισιόδοξος ή μόνο τους υπενθυμίζατε ότι εδώ είναι κόλαση; Δεν χρειάζεται να τους το υπενθυμίζετε. Χρειάζεται να θυμούνται ότι αυτή η κατάσταση δεν διαρκεί για πάντα. Πάντα γράφατε για τις φασιστικές επιθέσεις. Αλλά γιατί δεν είπατε για τον άνθρωπο που όταν γνώρισε έναν πρόσφυγα και άκουσε τις ιστορίες του, αποφάσισε να απομακρυνθεί από τις φασιστικές ομάδες;</a:t>
            </a:r>
            <a:endParaRPr lang="el-GR" sz="1920" dirty="0">
              <a:latin typeface="Source Sans Pro" panose="020B0604020202020204" pitchFamily="34" charset="0"/>
            </a:endParaRPr>
          </a:p>
          <a:p>
            <a:pPr algn="just"/>
            <a:r>
              <a:rPr lang="el-GR" sz="1920" dirty="0">
                <a:latin typeface="Source Sans Pro" panose="020B0604020202020204" pitchFamily="34" charset="0"/>
              </a:rPr>
              <a:t>Σας παρακαλώ να δημοσιεύετε αυτές τις ειδήσεις ακόμα κι αν είναι μία πρόταση, ακόμα κι αν είναι λίγες. Μη φοβάστε ότι αυτές οι ειδήσεις δεν θα διαδοθούν. Οι σημερινές κοινωνίες, όχι μόνο η κοινωνία των προσφύγων, αλλά όλων των ανθρώπων, έχουν ανάγκη από ελπίδα. Αυτές οι ειδήσεις, ανάμεσα στις άλλες, άσχημες ειδήσεις, μπορούν στις μέρες μας να κρατήσουν αναμμένη την φλόγα της ελπίδας.</a:t>
            </a:r>
            <a:endParaRPr lang="el-GR" sz="1920" dirty="0">
              <a:latin typeface="Source Sans Pro" panose="020B0604020202020204" pitchFamily="34" charset="0"/>
            </a:endParaRPr>
          </a:p>
          <a:p>
            <a:pPr algn="just"/>
            <a:r>
              <a:rPr lang="el-GR" sz="1920" dirty="0">
                <a:latin typeface="Source Sans Pro" panose="020B0604020202020204" pitchFamily="34" charset="0"/>
              </a:rPr>
              <a:t>Με εκτίμηση</a:t>
            </a:r>
            <a:endParaRPr lang="el-GR" sz="1920" dirty="0">
              <a:latin typeface="Source Sans Pro" panose="020B0604020202020204" pitchFamily="34" charset="0"/>
            </a:endParaRPr>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8" name="Ορθογώνιο 7"/>
          <p:cNvSpPr/>
          <p:nvPr/>
        </p:nvSpPr>
        <p:spPr>
          <a:xfrm>
            <a:off x="68580" y="4249420"/>
            <a:ext cx="7457440" cy="10718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προσωρινού/ής και απομακρυσμένου/ης</a:t>
            </a:r>
            <a:endParaRPr lang="el-GR" sz="2560" b="1"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endParaRPr lang="el-GR" alt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5213735"/>
          </a:xfrm>
          <a:prstGeom prst="rect">
            <a:avLst/>
          </a:prstGeom>
          <a:noFill/>
        </p:spPr>
        <p:txBody>
          <a:bodyPr wrap="square">
            <a:spAutoFit/>
          </a:bodyPr>
          <a:lstStyle/>
          <a:p>
            <a:pPr algn="ctr"/>
            <a:r>
              <a:rPr lang="el-GR" sz="8000" dirty="0"/>
              <a:t>Ελάτε πιο κοντά </a:t>
            </a:r>
            <a:endParaRPr lang="el-GR" sz="8000" dirty="0"/>
          </a:p>
          <a:p>
            <a:pPr algn="ctr"/>
            <a:r>
              <a:rPr lang="el-GR" sz="8000" dirty="0"/>
              <a:t>και μη φοβάστε! </a:t>
            </a:r>
            <a:endParaRPr lang="el-GR" sz="800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63774" y="1075680"/>
            <a:ext cx="12487700" cy="590931"/>
          </a:xfrm>
        </p:spPr>
        <p:txBody>
          <a:bodyPr/>
          <a:lstStyle/>
          <a:p>
            <a:pPr algn="l"/>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676400"/>
            <a:ext cx="13004800" cy="7625715"/>
          </a:xfrm>
        </p:spPr>
        <p:txBody>
          <a:bodyPr wrap="square"/>
          <a:lstStyle/>
          <a:p>
            <a:pPr algn="l">
              <a:lnSpc>
                <a:spcPct val="100000"/>
              </a:lnSpc>
              <a:spcAft>
                <a:spcPts val="600"/>
              </a:spcAft>
            </a:pPr>
            <a:r>
              <a:rPr lang="el-GR" sz="2400" dirty="0">
                <a:sym typeface="+mn-ea"/>
              </a:rPr>
              <a:t>Αθανασίου, Α. &amp; Παπανικολάου, Δ. (2020). “ ‘Πες το όνομά της’: Η κουήρ μνήμη ως κριτική του παρόντος”. Στο Α. Αθανασίου, Γ. Γκουγκούσης &amp; Δ. Παπανικολάου (επιμ.), </a:t>
            </a:r>
            <a:r>
              <a:rPr lang="el-GR" sz="2400" i="1" dirty="0">
                <a:sym typeface="+mn-ea"/>
              </a:rPr>
              <a:t>Κουήρ πολιτική και δημόσια μνήμη: 30 κείμενα για τον Ζακ.</a:t>
            </a:r>
            <a:r>
              <a:rPr lang="el-GR" sz="2400" dirty="0">
                <a:sym typeface="+mn-ea"/>
              </a:rPr>
              <a:t> </a:t>
            </a:r>
            <a:r>
              <a:rPr lang="en-GB" sz="2400" dirty="0">
                <a:sym typeface="+mn-ea"/>
              </a:rPr>
              <a:t>Αθήνα: Ίδρυμα Ρόζα Λούξεμπουργκ</a:t>
            </a:r>
            <a:r>
              <a:rPr lang="el-GR" altLang="en-GB" sz="2400" dirty="0">
                <a:sym typeface="+mn-ea"/>
              </a:rPr>
              <a:t>, 9-27.</a:t>
            </a:r>
            <a:endParaRPr lang="en-GB" sz="2400" dirty="0"/>
          </a:p>
          <a:p>
            <a:pPr algn="l">
              <a:lnSpc>
                <a:spcPct val="100000"/>
              </a:lnSpc>
              <a:spcAft>
                <a:spcPts val="600"/>
              </a:spcAft>
            </a:pPr>
            <a:r>
              <a:rPr lang="el-GR" sz="2400" dirty="0">
                <a:sym typeface="+mn-ea"/>
              </a:rPr>
              <a:t>Αλίαϊ, Ρ. &amp; Τσάκωνα, Β. (2020). «Αυτοί/ές είναι σαν κι εμάς»: Ταυτότητες και θετικές αναπαραστάσεις μεταναστών/τριών σε αφηγήσεις από την επίσημη ιστοσελίδα του Διεθνούς Οργανισμού Μετανάστευσης. </a:t>
            </a:r>
            <a:r>
              <a:rPr lang="el-GR" sz="2400" i="1" dirty="0">
                <a:sym typeface="+mn-ea"/>
              </a:rPr>
              <a:t>Γλωσσολογία</a:t>
            </a:r>
            <a:r>
              <a:rPr lang="el-GR" sz="2400" dirty="0">
                <a:sym typeface="+mn-ea"/>
              </a:rPr>
              <a:t> 28, 97-118.</a:t>
            </a:r>
            <a:endParaRPr lang="el-GR" sz="2400" dirty="0"/>
          </a:p>
          <a:p>
            <a:pPr algn="l">
              <a:lnSpc>
                <a:spcPct val="100000"/>
              </a:lnSpc>
              <a:spcAft>
                <a:spcPts val="600"/>
              </a:spcAft>
            </a:pPr>
            <a:r>
              <a:rPr lang="en-GB" sz="2400" dirty="0" err="1"/>
              <a:t>Anthias</a:t>
            </a:r>
            <a:r>
              <a:rPr lang="en-GB" sz="2400" dirty="0"/>
              <a:t>, F. &amp; Lloyd, C. (2002). Introduction: Fighting racisms, defining the territory. In </a:t>
            </a:r>
            <a:r>
              <a:rPr lang="en-GB" sz="2400" dirty="0" err="1"/>
              <a:t>Anthias</a:t>
            </a:r>
            <a:r>
              <a:rPr lang="en-GB" sz="2400" dirty="0"/>
              <a:t>, F. &amp; Lloyd, C. (Eds.), </a:t>
            </a:r>
            <a:r>
              <a:rPr lang="en-GB" sz="2400" i="1" dirty="0"/>
              <a:t>Rethinking Anti-Racisms. From Theory to Practice</a:t>
            </a:r>
            <a:r>
              <a:rPr lang="en-GB" sz="2400" dirty="0"/>
              <a:t>. London: Routledge, 1-21.</a:t>
            </a:r>
            <a:endParaRPr lang="en-GB" sz="2400" dirty="0"/>
          </a:p>
          <a:p>
            <a:pPr algn="l">
              <a:lnSpc>
                <a:spcPct val="100000"/>
              </a:lnSpc>
              <a:spcAft>
                <a:spcPts val="600"/>
              </a:spcAft>
            </a:pPr>
            <a:r>
              <a:rPr lang="en-GB" sz="2400" dirty="0"/>
              <a:t>Anderson</a:t>
            </a:r>
            <a:r>
              <a:rPr lang="el-GR" sz="2400" dirty="0"/>
              <a:t>, Ε. (1999). </a:t>
            </a:r>
            <a:r>
              <a:rPr lang="en-US" sz="2400" dirty="0"/>
              <a:t>What is the point of equality? </a:t>
            </a:r>
            <a:r>
              <a:rPr lang="en-US" sz="2400" i="1" dirty="0"/>
              <a:t>Ethics</a:t>
            </a:r>
            <a:r>
              <a:rPr lang="en-US" sz="2400" dirty="0"/>
              <a:t> 109: 287-337.</a:t>
            </a:r>
            <a:endParaRPr lang="en-GB" sz="2400" dirty="0"/>
          </a:p>
          <a:p>
            <a:pPr algn="l">
              <a:lnSpc>
                <a:spcPct val="100000"/>
              </a:lnSpc>
              <a:spcAft>
                <a:spcPts val="600"/>
              </a:spcAft>
            </a:pPr>
            <a:r>
              <a:rPr lang="en-GB" sz="2400" dirty="0" err="1"/>
              <a:t>Archakis</a:t>
            </a:r>
            <a:r>
              <a:rPr lang="en-GB" sz="2400" dirty="0"/>
              <a:t>, A., </a:t>
            </a:r>
            <a:r>
              <a:rPr lang="en-GB" sz="2400" dirty="0" err="1"/>
              <a:t>Lampropoulou</a:t>
            </a:r>
            <a:r>
              <a:rPr lang="en-GB" sz="2400" dirty="0"/>
              <a:t>, S. &amp; </a:t>
            </a:r>
            <a:r>
              <a:rPr lang="en-GB" sz="2400" dirty="0" err="1"/>
              <a:t>Tsakona</a:t>
            </a:r>
            <a:r>
              <a:rPr lang="en-GB" sz="2400" dirty="0"/>
              <a:t>, V. 2018. ‘I’m not racist but I expect linguistic assimilation’: The concealing power of </a:t>
            </a:r>
            <a:r>
              <a:rPr lang="en-GB" sz="2400" dirty="0" err="1"/>
              <a:t>humor</a:t>
            </a:r>
            <a:r>
              <a:rPr lang="en-GB" sz="2400" dirty="0"/>
              <a:t> in an anti-racist campaign</a:t>
            </a:r>
            <a:r>
              <a:rPr lang="en-GB" sz="2400" i="1" dirty="0"/>
              <a:t>. Discourse, Context &amp; Media </a:t>
            </a:r>
            <a:r>
              <a:rPr lang="en-GB" sz="2400" dirty="0"/>
              <a:t>23, 53-61.</a:t>
            </a:r>
            <a:endParaRPr lang="en-GB" sz="2400" dirty="0"/>
          </a:p>
          <a:p>
            <a:pPr algn="l">
              <a:lnSpc>
                <a:spcPct val="100000"/>
              </a:lnSpc>
              <a:spcAft>
                <a:spcPts val="600"/>
              </a:spcAft>
            </a:pPr>
            <a:r>
              <a:rPr lang="el-GR" sz="2400" dirty="0"/>
              <a:t>Αρχάκης, Α. (2020). </a:t>
            </a:r>
            <a:r>
              <a:rPr lang="el-GR" sz="2400" i="1" dirty="0"/>
              <a:t>Από τον εθνικό στον μετα-εθνικό λόγο: Μεταναστευτικές ταυτότητες και κριτική εκπαίδευση</a:t>
            </a:r>
            <a:r>
              <a:rPr lang="el-GR" sz="2400" dirty="0"/>
              <a:t>. Αθήνα: εκδ. Πατάκη. </a:t>
            </a:r>
            <a:endParaRPr lang="el-GR" sz="2400" dirty="0"/>
          </a:p>
          <a:p>
            <a:pPr algn="l">
              <a:lnSpc>
                <a:spcPct val="100000"/>
              </a:lnSpc>
              <a:spcAft>
                <a:spcPts val="600"/>
              </a:spcAft>
            </a:pPr>
            <a:r>
              <a:rPr lang="el-GR" sz="2400" dirty="0"/>
              <a:t>Αρχάκης, Α. (2014). «Αφηγηματικά είδη». Στο Μ. Γεωργαλίδου, Μ. Σηφιανού &amp; Β. Τσάκωνα (επιμ.), </a:t>
            </a:r>
            <a:r>
              <a:rPr lang="el-GR" sz="2400" i="1" dirty="0"/>
              <a:t>Ανάλυση Λόγου: Θεωρία και Εφαρμογές</a:t>
            </a:r>
            <a:r>
              <a:rPr lang="el-GR" sz="2400" dirty="0"/>
              <a:t>. Αθήνα: Νήσος, 441-420. </a:t>
            </a:r>
            <a:endParaRPr lang="el-GR" sz="2400" dirty="0"/>
          </a:p>
          <a:p>
            <a:pPr algn="l">
              <a:lnSpc>
                <a:spcPct val="100000"/>
              </a:lnSpc>
              <a:spcAft>
                <a:spcPts val="600"/>
              </a:spcAft>
            </a:pPr>
            <a:r>
              <a:rPr lang="el-GR" sz="2400" dirty="0"/>
              <a:t>Assimakopoulos, S. </a:t>
            </a:r>
            <a:r>
              <a:rPr lang="en-US" altLang="el-GR" sz="2400" dirty="0"/>
              <a:t>(</a:t>
            </a:r>
            <a:r>
              <a:rPr lang="el-GR" sz="2400" dirty="0"/>
              <a:t>2020</a:t>
            </a:r>
            <a:r>
              <a:rPr lang="en-US" altLang="el-GR" sz="2400" dirty="0"/>
              <a:t>)</a:t>
            </a:r>
            <a:r>
              <a:rPr lang="el-GR" sz="2400" dirty="0"/>
              <a:t>. “Incitement to discrimination hatred, illocution and perlocution”. Pragmatics and Society 11, 177-195.</a:t>
            </a:r>
            <a:endParaRPr lang="el-GR" sz="2400" dirty="0"/>
          </a:p>
          <a:p>
            <a:pPr algn="l">
              <a:lnSpc>
                <a:spcPct val="100000"/>
              </a:lnSpc>
              <a:spcAft>
                <a:spcPts val="600"/>
              </a:spcAft>
            </a:pPr>
            <a:r>
              <a:rPr lang="en-GB" sz="2400" dirty="0" err="1">
                <a:sym typeface="+mn-ea"/>
              </a:rPr>
              <a:t>Attardo</a:t>
            </a:r>
            <a:r>
              <a:rPr lang="en-GB" sz="2400" dirty="0">
                <a:sym typeface="+mn-ea"/>
              </a:rPr>
              <a:t>, S. </a:t>
            </a:r>
            <a:r>
              <a:rPr lang="el-GR" sz="2400" dirty="0">
                <a:sym typeface="+mn-ea"/>
              </a:rPr>
              <a:t>(</a:t>
            </a:r>
            <a:r>
              <a:rPr lang="en-GB" sz="2400" dirty="0">
                <a:sym typeface="+mn-ea"/>
              </a:rPr>
              <a:t>2001</a:t>
            </a:r>
            <a:r>
              <a:rPr lang="el-GR" sz="2400" dirty="0">
                <a:sym typeface="+mn-ea"/>
              </a:rPr>
              <a:t>)</a:t>
            </a:r>
            <a:r>
              <a:rPr lang="en-GB" sz="2400" dirty="0">
                <a:sym typeface="+mn-ea"/>
              </a:rPr>
              <a:t>. </a:t>
            </a:r>
            <a:r>
              <a:rPr lang="en-GB" sz="2400" i="1" dirty="0">
                <a:sym typeface="+mn-ea"/>
              </a:rPr>
              <a:t>Humorous Texts: A Semantic and Pragmatic Analysis</a:t>
            </a:r>
            <a:r>
              <a:rPr lang="en-GB" sz="2400" dirty="0">
                <a:sym typeface="+mn-ea"/>
              </a:rPr>
              <a:t>. Berlin: Mouton de </a:t>
            </a:r>
            <a:r>
              <a:rPr lang="en-GB" sz="2400" dirty="0" err="1">
                <a:sym typeface="+mn-ea"/>
              </a:rPr>
              <a:t>Gruyter</a:t>
            </a:r>
            <a:r>
              <a:rPr lang="en-GB" sz="2400" dirty="0">
                <a:sym typeface="+mn-ea"/>
              </a:rPr>
              <a:t>.</a:t>
            </a:r>
            <a:endParaRPr lang="en-GB" sz="2400" dirty="0">
              <a:sym typeface="+mn-ea"/>
            </a:endParaRPr>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9039860"/>
            <a:ext cx="2377440" cy="5194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6688"/>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884555"/>
            <a:ext cx="12842240" cy="645160"/>
          </a:xfrm>
        </p:spPr>
        <p:txBody>
          <a:bodyPr wrap="square"/>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08585" y="1593215"/>
            <a:ext cx="12896215" cy="7407275"/>
          </a:xfrm>
        </p:spPr>
        <p:txBody>
          <a:bodyPr wrap="square">
            <a:noAutofit/>
          </a:bodyPr>
          <a:lstStyle/>
          <a:p>
            <a:pPr algn="l">
              <a:lnSpc>
                <a:spcPct val="100000"/>
              </a:lnSpc>
              <a:spcAft>
                <a:spcPts val="600"/>
              </a:spcAft>
            </a:pPr>
            <a:r>
              <a:rPr lang="en-GB" sz="2400" dirty="0">
                <a:sym typeface="+mn-ea"/>
              </a:rPr>
              <a:t>Ayers, P., Matthews, C., Yate, B. (2008). </a:t>
            </a:r>
            <a:r>
              <a:rPr lang="en-GB" sz="2400" i="1" dirty="0">
                <a:sym typeface="+mn-ea"/>
              </a:rPr>
              <a:t>How Wikipedia Works: </a:t>
            </a:r>
            <a:r>
              <a:rPr lang="el-GR" sz="2400" i="1" dirty="0">
                <a:sym typeface="+mn-ea"/>
              </a:rPr>
              <a:t>Α</a:t>
            </a:r>
            <a:r>
              <a:rPr lang="en-GB" sz="2400" i="1" dirty="0" err="1">
                <a:sym typeface="+mn-ea"/>
              </a:rPr>
              <a:t>nd</a:t>
            </a:r>
            <a:r>
              <a:rPr lang="en-GB" sz="2400" i="1" dirty="0">
                <a:sym typeface="+mn-ea"/>
              </a:rPr>
              <a:t> How You Can Be a Part of It</a:t>
            </a:r>
            <a:r>
              <a:rPr lang="en-GB" sz="2400" dirty="0">
                <a:sym typeface="+mn-ea"/>
              </a:rPr>
              <a:t>. San Francisco: No Starch Press. </a:t>
            </a:r>
            <a:endParaRPr lang="en-GB" sz="2400" dirty="0">
              <a:sym typeface="+mn-ea"/>
            </a:endParaRPr>
          </a:p>
          <a:p>
            <a:pPr algn="l">
              <a:lnSpc>
                <a:spcPct val="100000"/>
              </a:lnSpc>
              <a:spcAft>
                <a:spcPts val="600"/>
              </a:spcAft>
            </a:pPr>
            <a:r>
              <a:rPr lang="el-GR" sz="2400" dirty="0">
                <a:sym typeface="+mn-ea"/>
              </a:rPr>
              <a:t>Άχμαντ, Α. (2021). </a:t>
            </a:r>
            <a:r>
              <a:rPr lang="el-GR" sz="2400" i="1" dirty="0">
                <a:sym typeface="+mn-ea"/>
              </a:rPr>
              <a:t>Φιλελεύθερη δημοκρατά και ακροδεξιά</a:t>
            </a:r>
            <a:r>
              <a:rPr lang="el-GR" sz="2400" dirty="0">
                <a:sym typeface="+mn-ea"/>
              </a:rPr>
              <a:t>. Έρασμος-σειρά: Ιδέες 48.</a:t>
            </a:r>
            <a:endParaRPr lang="en-GB" sz="2400" dirty="0"/>
          </a:p>
          <a:p>
            <a:pPr algn="l">
              <a:lnSpc>
                <a:spcPct val="100000"/>
              </a:lnSpc>
              <a:spcAft>
                <a:spcPts val="600"/>
              </a:spcAft>
            </a:pPr>
            <a:r>
              <a:rPr lang="en-GB" sz="2400" dirty="0"/>
              <a:t>Βασιλάκη, Ρ. &amp; Σουβλής, Γ. </a:t>
            </a:r>
            <a:r>
              <a:rPr lang="el-GR" altLang="en-GB" sz="2400" dirty="0"/>
              <a:t>(</a:t>
            </a:r>
            <a:r>
              <a:rPr lang="en-GB" sz="2400" dirty="0"/>
              <a:t>2021</a:t>
            </a:r>
            <a:r>
              <a:rPr lang="el-GR" altLang="en-GB" sz="2400" dirty="0"/>
              <a:t>)</a:t>
            </a:r>
            <a:r>
              <a:rPr lang="en-GB" sz="2400" i="1" dirty="0"/>
              <a:t>. </a:t>
            </a:r>
            <a:r>
              <a:rPr lang="el-GR" altLang="en-GB" sz="2400" i="1" dirty="0"/>
              <a:t>“</a:t>
            </a:r>
            <a:r>
              <a:rPr lang="el-GR" altLang="en-GB" sz="2400" dirty="0"/>
              <a:t>Εισαγωγή:</a:t>
            </a:r>
            <a:r>
              <a:rPr lang="en-GB" sz="2400" i="1" dirty="0"/>
              <a:t> </a:t>
            </a:r>
            <a:r>
              <a:rPr lang="en-GB" sz="2400" dirty="0"/>
              <a:t>Η κανονικοποίηση του ακροδεξιού λόγου στην Ελλάδα</a:t>
            </a:r>
            <a:r>
              <a:rPr lang="el-GR" altLang="en-GB" sz="2400" dirty="0"/>
              <a:t>”</a:t>
            </a:r>
            <a:r>
              <a:rPr lang="en-GB" sz="2400" dirty="0"/>
              <a:t>.</a:t>
            </a:r>
            <a:r>
              <a:rPr lang="el-GR" altLang="en-GB" sz="2400" dirty="0"/>
              <a:t>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t>Αθήνα: Ίδρυμα Ρόζα Λούξεμπουργκ</a:t>
            </a:r>
            <a:r>
              <a:rPr lang="el-GR" altLang="en-GB" sz="2400" dirty="0"/>
              <a:t>, 21-31.</a:t>
            </a:r>
            <a:endParaRPr lang="en-GB" sz="2400" dirty="0"/>
          </a:p>
          <a:p>
            <a:pPr algn="l">
              <a:lnSpc>
                <a:spcPct val="100000"/>
              </a:lnSpc>
              <a:spcAft>
                <a:spcPts val="600"/>
              </a:spcAft>
            </a:pPr>
            <a:r>
              <a:rPr lang="en-GB" sz="2400" dirty="0"/>
              <a:t>Bell, A. (2001). “Back in Style: Reworking Audience Design”. </a:t>
            </a:r>
            <a:r>
              <a:rPr lang="el-GR" sz="2400" dirty="0"/>
              <a:t>Στο </a:t>
            </a:r>
            <a:r>
              <a:rPr lang="en-GB" sz="2400" dirty="0"/>
              <a:t>P. </a:t>
            </a:r>
            <a:r>
              <a:rPr lang="el-GR" sz="2400" dirty="0"/>
              <a:t>Ε</a:t>
            </a:r>
            <a:r>
              <a:rPr lang="en-GB" sz="2400" dirty="0" err="1"/>
              <a:t>ckert</a:t>
            </a:r>
            <a:r>
              <a:rPr lang="en-GB" sz="2400" dirty="0"/>
              <a:t> &amp; J. Rickford (</a:t>
            </a:r>
            <a:r>
              <a:rPr lang="el-GR" sz="2400" dirty="0" err="1"/>
              <a:t>επιμ</a:t>
            </a:r>
            <a:r>
              <a:rPr lang="el-GR" sz="2400" dirty="0"/>
              <a:t>.), </a:t>
            </a:r>
            <a:r>
              <a:rPr lang="en-GB" sz="2400" i="1" dirty="0"/>
              <a:t>Style and Sociolinguistic Variation</a:t>
            </a:r>
            <a:r>
              <a:rPr lang="en-GB" sz="2400" dirty="0"/>
              <a:t>. Cambridge: Cambridge University Press, 139-169.</a:t>
            </a:r>
            <a:endParaRPr lang="en-GB" sz="2400" dirty="0"/>
          </a:p>
          <a:p>
            <a:pPr algn="l">
              <a:lnSpc>
                <a:spcPct val="100000"/>
              </a:lnSpc>
              <a:spcAft>
                <a:spcPts val="600"/>
              </a:spcAft>
            </a:pPr>
            <a:r>
              <a:rPr lang="el-GR" sz="2400" dirty="0">
                <a:sym typeface="+mn-ea"/>
              </a:rPr>
              <a:t>Βεντούρα, Λ. (2004). “Εθνικισμός, ρατσισμός και μετανάστευση στη σύγχρονη Ελλάδα”. Στο Μ. Παύλου &amp; Δ. Χριστόπουλος (επιμ.), </a:t>
            </a:r>
            <a:r>
              <a:rPr lang="el-GR" sz="2400" i="1" dirty="0">
                <a:sym typeface="+mn-ea"/>
              </a:rPr>
              <a:t>Η Ελλάδα της μετανάστευσης: Κοινωνική συμμετοχή, δικαιώματα και ιδιότητα του πολίτη</a:t>
            </a:r>
            <a:r>
              <a:rPr lang="el-GR" sz="2400" dirty="0">
                <a:sym typeface="+mn-ea"/>
              </a:rPr>
              <a:t>. Αθήνα: Κριτική &amp; ΚΕΜΟ, 174-204. </a:t>
            </a:r>
            <a:endParaRPr lang="el-GR" sz="2400" dirty="0"/>
          </a:p>
          <a:p>
            <a:pPr algn="l">
              <a:lnSpc>
                <a:spcPct val="100000"/>
              </a:lnSpc>
              <a:spcAft>
                <a:spcPts val="600"/>
              </a:spcAft>
            </a:pPr>
            <a:r>
              <a:rPr lang="en-GB" sz="2400" dirty="0" err="1"/>
              <a:t>Bernardini</a:t>
            </a:r>
            <a:r>
              <a:rPr lang="en-GB" sz="2400" dirty="0"/>
              <a:t>, S., Baroni, M. &amp; Evert, S. </a:t>
            </a:r>
            <a:r>
              <a:rPr lang="el-GR" sz="2400" dirty="0"/>
              <a:t>(</a:t>
            </a:r>
            <a:r>
              <a:rPr lang="en-GB" sz="2400" dirty="0"/>
              <a:t>2006</a:t>
            </a:r>
            <a:r>
              <a:rPr lang="el-GR" sz="2400" dirty="0"/>
              <a:t>)</a:t>
            </a:r>
            <a:r>
              <a:rPr lang="en-GB" sz="2400" dirty="0"/>
              <a:t>. A </a:t>
            </a:r>
            <a:r>
              <a:rPr lang="en-GB" sz="2400" dirty="0" err="1"/>
              <a:t>WaCky</a:t>
            </a:r>
            <a:r>
              <a:rPr lang="en-GB" sz="2400" dirty="0"/>
              <a:t> introduction. </a:t>
            </a:r>
            <a:r>
              <a:rPr lang="el-GR" sz="2400" dirty="0"/>
              <a:t>Στο </a:t>
            </a:r>
            <a:r>
              <a:rPr lang="en-GB" sz="2400" dirty="0"/>
              <a:t>M. </a:t>
            </a:r>
            <a:r>
              <a:rPr lang="en-GB" sz="2400" dirty="0" err="1"/>
              <a:t>Baroni</a:t>
            </a:r>
            <a:r>
              <a:rPr lang="en-GB" sz="2400" dirty="0"/>
              <a:t> &amp; S. </a:t>
            </a:r>
            <a:r>
              <a:rPr lang="en-GB" sz="2400" dirty="0" err="1"/>
              <a:t>Bernardini</a:t>
            </a:r>
            <a:r>
              <a:rPr lang="en-GB" sz="2400" dirty="0"/>
              <a:t> (</a:t>
            </a:r>
            <a:r>
              <a:rPr lang="el-GR" sz="2400" dirty="0"/>
              <a:t>επιμ.), </a:t>
            </a:r>
            <a:r>
              <a:rPr lang="en-GB" sz="2400" i="1" dirty="0"/>
              <a:t>Wacky! Working Papers on the Web as Corpus</a:t>
            </a:r>
            <a:r>
              <a:rPr lang="en-GB" sz="2400" dirty="0"/>
              <a:t>. Bologna: GEDIT, 9-40.</a:t>
            </a:r>
            <a:endParaRPr lang="en-GB" sz="2400" dirty="0"/>
          </a:p>
          <a:p>
            <a:pPr algn="l">
              <a:lnSpc>
                <a:spcPct val="100000"/>
              </a:lnSpc>
              <a:spcAft>
                <a:spcPts val="600"/>
              </a:spcAft>
            </a:pPr>
            <a:r>
              <a:rPr lang="en-GB" sz="2400" dirty="0" err="1"/>
              <a:t>Billig</a:t>
            </a:r>
            <a:r>
              <a:rPr lang="en-GB" sz="2400" dirty="0"/>
              <a:t>, M. </a:t>
            </a:r>
            <a:r>
              <a:rPr lang="el-GR" sz="2400" dirty="0"/>
              <a:t>(</a:t>
            </a:r>
            <a:r>
              <a:rPr lang="en-GB" sz="2400" dirty="0"/>
              <a:t>2005</a:t>
            </a:r>
            <a:r>
              <a:rPr lang="el-GR" sz="2400" dirty="0"/>
              <a:t>)</a:t>
            </a:r>
            <a:r>
              <a:rPr lang="en-GB" sz="2400" i="1" dirty="0"/>
              <a:t>. Laughter and Ridicule: Towards a Social Critique of </a:t>
            </a:r>
            <a:r>
              <a:rPr lang="en-GB" sz="2400" i="1" dirty="0" err="1"/>
              <a:t>Humo</a:t>
            </a:r>
            <a:r>
              <a:rPr lang="en-GB" sz="2400" dirty="0" err="1"/>
              <a:t>r</a:t>
            </a:r>
            <a:r>
              <a:rPr lang="en-GB" sz="2400" dirty="0"/>
              <a:t>. London: Sage.</a:t>
            </a:r>
            <a:endParaRPr lang="en-GB" sz="2400" dirty="0"/>
          </a:p>
          <a:p>
            <a:pPr algn="l">
              <a:lnSpc>
                <a:spcPct val="100000"/>
              </a:lnSpc>
              <a:spcAft>
                <a:spcPts val="600"/>
              </a:spcAft>
            </a:pPr>
            <a:r>
              <a:rPr lang="en-GB" sz="2400" dirty="0" err="1"/>
              <a:t>Blackledge</a:t>
            </a:r>
            <a:r>
              <a:rPr lang="en-GB" sz="2400" dirty="0"/>
              <a:t>, A. </a:t>
            </a:r>
            <a:r>
              <a:rPr lang="el-GR" sz="2400" dirty="0"/>
              <a:t>(</a:t>
            </a:r>
            <a:r>
              <a:rPr lang="en-GB" sz="2400" dirty="0"/>
              <a:t>2005</a:t>
            </a:r>
            <a:r>
              <a:rPr lang="el-GR" sz="2400" dirty="0"/>
              <a:t>)</a:t>
            </a:r>
            <a:r>
              <a:rPr lang="en-GB" sz="2400" dirty="0"/>
              <a:t>. </a:t>
            </a:r>
            <a:r>
              <a:rPr lang="en-GB" sz="2400" i="1" dirty="0"/>
              <a:t>Discourse and Power in a Multilingual World</a:t>
            </a:r>
            <a:r>
              <a:rPr lang="en-GB" sz="2400" dirty="0"/>
              <a:t>. Amsterdam: John </a:t>
            </a:r>
            <a:r>
              <a:rPr lang="en-GB" sz="2400" dirty="0" err="1"/>
              <a:t>Benjamins</a:t>
            </a:r>
            <a:r>
              <a:rPr lang="en-GB" sz="2400" dirty="0"/>
              <a:t>.</a:t>
            </a:r>
            <a:endParaRPr lang="en-GB" sz="2400" dirty="0"/>
          </a:p>
          <a:p>
            <a:pPr algn="l">
              <a:lnSpc>
                <a:spcPct val="100000"/>
              </a:lnSpc>
              <a:spcAft>
                <a:spcPts val="600"/>
              </a:spcAft>
            </a:pPr>
            <a:r>
              <a:rPr lang="en-GB" sz="2400" dirty="0" err="1"/>
              <a:t>Blommaert</a:t>
            </a:r>
            <a:r>
              <a:rPr lang="en-GB" sz="2400" dirty="0"/>
              <a:t>, J. (2005). </a:t>
            </a:r>
            <a:r>
              <a:rPr lang="en-GB" sz="2400" i="1" dirty="0"/>
              <a:t>Discourse: A critical introduction</a:t>
            </a:r>
            <a:r>
              <a:rPr lang="en-GB" sz="2400" dirty="0"/>
              <a:t>. New York: Cambridge University Press. </a:t>
            </a:r>
            <a:endParaRPr lang="en-GB" sz="2400" dirty="0"/>
          </a:p>
          <a:p>
            <a:pPr algn="l">
              <a:lnSpc>
                <a:spcPct val="100000"/>
              </a:lnSpc>
              <a:spcAft>
                <a:spcPts val="600"/>
              </a:spcAft>
            </a:pPr>
            <a:r>
              <a:rPr lang="en-GB" sz="2400" dirty="0" err="1"/>
              <a:t>Bonnett</a:t>
            </a:r>
            <a:r>
              <a:rPr lang="en-GB" sz="2400" dirty="0"/>
              <a:t>, A. </a:t>
            </a:r>
            <a:r>
              <a:rPr lang="el-GR" sz="2400" dirty="0"/>
              <a:t>(</a:t>
            </a:r>
            <a:r>
              <a:rPr lang="en-GB" sz="2400" dirty="0"/>
              <a:t>2000</a:t>
            </a:r>
            <a:r>
              <a:rPr lang="el-GR" sz="2400" dirty="0"/>
              <a:t>)</a:t>
            </a:r>
            <a:r>
              <a:rPr lang="en-GB" sz="2400" dirty="0"/>
              <a:t>. </a:t>
            </a:r>
            <a:r>
              <a:rPr lang="en-GB" sz="2400" i="1" dirty="0"/>
              <a:t>Anti-Racism</a:t>
            </a:r>
            <a:r>
              <a:rPr lang="en-GB" sz="2400" dirty="0"/>
              <a:t>. London: Routledge.</a:t>
            </a:r>
            <a:endParaRPr lang="en-GB" sz="2400" dirty="0"/>
          </a:p>
          <a:p>
            <a:pPr algn="l"/>
            <a:endParaRPr lang="el-GR" sz="2400" dirty="0"/>
          </a:p>
        </p:txBody>
      </p:sp>
      <p:sp>
        <p:nvSpPr>
          <p:cNvPr id="17" name="Right Triangle 16"/>
          <p:cNvSpPr/>
          <p:nvPr/>
        </p:nvSpPr>
        <p:spPr>
          <a:xfrm flipV="1">
            <a:off x="0" y="-26051"/>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9039860"/>
            <a:ext cx="2047875" cy="520065"/>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635" y="887730"/>
            <a:ext cx="12111355" cy="657860"/>
          </a:xfrm>
        </p:spPr>
        <p:txBody>
          <a:bodyPr wrap="square">
            <a:noAutofit/>
          </a:bodyPr>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635" y="1546225"/>
            <a:ext cx="13005435" cy="7493000"/>
          </a:xfrm>
        </p:spPr>
        <p:txBody>
          <a:bodyPr wrap="square">
            <a:noAutofit/>
          </a:bodyPr>
          <a:lstStyle/>
          <a:p>
            <a:pPr algn="l">
              <a:lnSpc>
                <a:spcPct val="100000"/>
              </a:lnSpc>
              <a:spcAft>
                <a:spcPts val="600"/>
              </a:spcAft>
            </a:pPr>
            <a:r>
              <a:rPr lang="en-US" sz="2400" dirty="0">
                <a:sym typeface="+mn-ea"/>
              </a:rPr>
              <a:t>Boukala, S. </a:t>
            </a:r>
            <a:r>
              <a:rPr lang="el-GR" sz="2400" dirty="0">
                <a:sym typeface="+mn-ea"/>
              </a:rPr>
              <a:t>(2021).</a:t>
            </a:r>
            <a:r>
              <a:rPr lang="en-US" altLang="el-GR" sz="2400" dirty="0">
                <a:sym typeface="+mn-ea"/>
              </a:rPr>
              <a:t> “</a:t>
            </a:r>
            <a:r>
              <a:rPr lang="en-GB" sz="2400" dirty="0">
                <a:sym typeface="+mn-ea"/>
              </a:rPr>
              <a:t>Far-right discourse as legitimacy? Analysing political rhetoric on the </a:t>
            </a:r>
            <a:r>
              <a:rPr lang="en-US" altLang="en-GB" sz="2400" dirty="0">
                <a:sym typeface="+mn-ea"/>
              </a:rPr>
              <a:t>‘</a:t>
            </a:r>
            <a:r>
              <a:rPr lang="en-GB" sz="2400" dirty="0">
                <a:sym typeface="+mn-ea"/>
              </a:rPr>
              <a:t>migration issue</a:t>
            </a:r>
            <a:r>
              <a:rPr lang="en-US" altLang="en-GB" sz="2400" dirty="0">
                <a:sym typeface="+mn-ea"/>
              </a:rPr>
              <a:t>’</a:t>
            </a:r>
            <a:r>
              <a:rPr lang="en-GB" sz="2400" dirty="0">
                <a:sym typeface="+mn-ea"/>
              </a:rPr>
              <a:t> in Greece</a:t>
            </a:r>
            <a:r>
              <a:rPr lang="en-US" altLang="en-GB" sz="2400" dirty="0">
                <a:sym typeface="+mn-ea"/>
              </a:rPr>
              <a:t>. Vol. 21 No. 2: </a:t>
            </a:r>
            <a:r>
              <a:rPr lang="en-US" altLang="en-GB" sz="2400" i="1" dirty="0">
                <a:sym typeface="+mn-ea"/>
              </a:rPr>
              <a:t>Studies in Communication Sciences,</a:t>
            </a:r>
            <a:r>
              <a:rPr lang="en-US" altLang="en-GB" sz="2400" dirty="0">
                <a:sym typeface="+mn-ea"/>
              </a:rPr>
              <a:t> 21 (2): 329-341.</a:t>
            </a:r>
            <a:endParaRPr lang="en-US" altLang="en-GB" sz="2400" dirty="0"/>
          </a:p>
          <a:p>
            <a:pPr algn="l">
              <a:lnSpc>
                <a:spcPct val="100000"/>
              </a:lnSpc>
              <a:spcAft>
                <a:spcPts val="600"/>
              </a:spcAft>
            </a:pPr>
            <a:r>
              <a:rPr lang="en-GB" sz="2400" dirty="0">
                <a:sym typeface="+mn-ea"/>
              </a:rPr>
              <a:t>Broughton, J. (2008). </a:t>
            </a:r>
            <a:r>
              <a:rPr lang="en-GB" sz="2400" i="1" dirty="0">
                <a:sym typeface="+mn-ea"/>
              </a:rPr>
              <a:t>Wikipedia Reader's Guide: The Missing Manual</a:t>
            </a:r>
            <a:r>
              <a:rPr lang="en-GB" sz="2400" dirty="0">
                <a:sym typeface="+mn-ea"/>
              </a:rPr>
              <a:t>. Sebastopol: O'Reilly Media. </a:t>
            </a:r>
            <a:endParaRPr lang="en-GB" sz="2400" dirty="0"/>
          </a:p>
          <a:p>
            <a:pPr algn="l">
              <a:lnSpc>
                <a:spcPct val="100000"/>
              </a:lnSpc>
              <a:spcAft>
                <a:spcPts val="600"/>
              </a:spcAft>
            </a:pPr>
            <a:r>
              <a:rPr lang="en-GB" sz="2400" dirty="0">
                <a:sym typeface="+mn-ea"/>
              </a:rPr>
              <a:t>Bruner, J. (1990</a:t>
            </a:r>
            <a:r>
              <a:rPr lang="en-GB" sz="2400" i="1" dirty="0">
                <a:sym typeface="+mn-ea"/>
              </a:rPr>
              <a:t>). Acts of Meaning</a:t>
            </a:r>
            <a:r>
              <a:rPr lang="en-GB" sz="2400" dirty="0">
                <a:sym typeface="+mn-ea"/>
              </a:rPr>
              <a:t>. Cambridge, MA: Harvard University Press. </a:t>
            </a:r>
            <a:endParaRPr lang="en-GB" sz="2400" dirty="0"/>
          </a:p>
          <a:p>
            <a:pPr algn="l">
              <a:lnSpc>
                <a:spcPct val="100000"/>
              </a:lnSpc>
              <a:spcAft>
                <a:spcPts val="600"/>
              </a:spcAft>
            </a:pPr>
            <a:r>
              <a:rPr lang="en-GB" sz="2400" dirty="0" err="1">
                <a:sym typeface="+mn-ea"/>
              </a:rPr>
              <a:t>Burnard</a:t>
            </a:r>
            <a:r>
              <a:rPr lang="en-GB" sz="2400" dirty="0">
                <a:sym typeface="+mn-ea"/>
              </a:rPr>
              <a:t>, L. (2005), Developing Linguistic Corpora: a Guide to Good Practice. Oxford: Oxbow Books</a:t>
            </a:r>
            <a:endParaRPr lang="en-GB" sz="2400" dirty="0"/>
          </a:p>
          <a:p>
            <a:pPr algn="l">
              <a:lnSpc>
                <a:spcPct val="100000"/>
              </a:lnSpc>
              <a:spcAft>
                <a:spcPts val="600"/>
              </a:spcAft>
            </a:pPr>
            <a:r>
              <a:rPr lang="en-GB" sz="2400" dirty="0" err="1">
                <a:sym typeface="+mn-ea"/>
              </a:rPr>
              <a:t>Charteris</a:t>
            </a:r>
            <a:r>
              <a:rPr lang="en-GB" sz="2400" dirty="0">
                <a:sym typeface="+mn-ea"/>
              </a:rPr>
              <a:t>-Black, J. </a:t>
            </a:r>
            <a:r>
              <a:rPr lang="el-GR" sz="2400" dirty="0">
                <a:sym typeface="+mn-ea"/>
              </a:rPr>
              <a:t>(</a:t>
            </a:r>
            <a:r>
              <a:rPr lang="en-GB" sz="2400" dirty="0">
                <a:sym typeface="+mn-ea"/>
              </a:rPr>
              <a:t>2004</a:t>
            </a:r>
            <a:r>
              <a:rPr lang="el-GR" sz="2400" dirty="0">
                <a:sym typeface="+mn-ea"/>
              </a:rPr>
              <a:t>)</a:t>
            </a:r>
            <a:r>
              <a:rPr lang="en-GB" sz="2400" dirty="0">
                <a:sym typeface="+mn-ea"/>
              </a:rPr>
              <a:t>. </a:t>
            </a:r>
            <a:r>
              <a:rPr lang="en-GB" sz="2400" i="1" dirty="0">
                <a:sym typeface="+mn-ea"/>
              </a:rPr>
              <a:t>Corpus Approaches to Critical Metaphor Analysis</a:t>
            </a:r>
            <a:r>
              <a:rPr lang="en-GB" sz="2400" dirty="0">
                <a:sym typeface="+mn-ea"/>
              </a:rPr>
              <a:t>. New York: Palgrave Macmillan.</a:t>
            </a:r>
            <a:endParaRPr lang="en-GB" sz="2400" dirty="0"/>
          </a:p>
          <a:p>
            <a:pPr algn="l">
              <a:lnSpc>
                <a:spcPct val="100000"/>
              </a:lnSpc>
              <a:spcAft>
                <a:spcPts val="600"/>
              </a:spcAft>
            </a:pPr>
            <a:r>
              <a:rPr lang="en-GB" sz="2400">
                <a:sym typeface="+mn-ea"/>
              </a:rPr>
              <a:t>Chouliaraki, L</a:t>
            </a:r>
            <a:r>
              <a:rPr lang="en-US" altLang="en-GB" sz="2400">
                <a:sym typeface="+mn-ea"/>
              </a:rPr>
              <a:t>.</a:t>
            </a:r>
            <a:r>
              <a:rPr lang="en-GB" sz="2400">
                <a:sym typeface="+mn-ea"/>
              </a:rPr>
              <a:t> </a:t>
            </a:r>
            <a:r>
              <a:rPr lang="en-US" altLang="en-GB" sz="2400">
                <a:sym typeface="+mn-ea"/>
              </a:rPr>
              <a:t>&amp;</a:t>
            </a:r>
            <a:r>
              <a:rPr lang="en-GB" sz="2400">
                <a:sym typeface="+mn-ea"/>
              </a:rPr>
              <a:t> Stolic</a:t>
            </a:r>
            <a:r>
              <a:rPr lang="en-US" altLang="en-GB" sz="2400">
                <a:sym typeface="+mn-ea"/>
              </a:rPr>
              <a:t>, T.</a:t>
            </a:r>
            <a:r>
              <a:rPr lang="en-GB" sz="2400">
                <a:sym typeface="+mn-ea"/>
              </a:rPr>
              <a:t> </a:t>
            </a:r>
            <a:r>
              <a:rPr lang="en-US" altLang="en-GB" sz="2400">
                <a:sym typeface="+mn-ea"/>
              </a:rPr>
              <a:t>(</a:t>
            </a:r>
            <a:r>
              <a:rPr lang="en-GB" sz="2400">
                <a:sym typeface="+mn-ea"/>
              </a:rPr>
              <a:t>2019</a:t>
            </a:r>
            <a:r>
              <a:rPr lang="en-US" altLang="en-GB" sz="2400">
                <a:sym typeface="+mn-ea"/>
              </a:rPr>
              <a:t>)</a:t>
            </a:r>
            <a:r>
              <a:rPr lang="en-GB" sz="2400">
                <a:sym typeface="+mn-ea"/>
              </a:rPr>
              <a:t>. Photojournalism as </a:t>
            </a:r>
            <a:r>
              <a:rPr lang="en-US" altLang="en-GB" sz="2400">
                <a:sym typeface="+mn-ea"/>
              </a:rPr>
              <a:t>p</a:t>
            </a:r>
            <a:r>
              <a:rPr lang="en-GB" sz="2400">
                <a:sym typeface="+mn-ea"/>
              </a:rPr>
              <a:t>olitical </a:t>
            </a:r>
            <a:r>
              <a:rPr lang="en-US" altLang="en-GB" sz="2400">
                <a:sym typeface="+mn-ea"/>
              </a:rPr>
              <a:t>e</a:t>
            </a:r>
            <a:r>
              <a:rPr lang="en-GB" sz="2400">
                <a:sym typeface="+mn-ea"/>
              </a:rPr>
              <a:t>ncounter: Western </a:t>
            </a:r>
            <a:r>
              <a:rPr lang="en-US" altLang="en-GB" sz="2400">
                <a:sym typeface="+mn-ea"/>
              </a:rPr>
              <a:t>n</a:t>
            </a:r>
            <a:r>
              <a:rPr lang="en-GB" sz="2400">
                <a:sym typeface="+mn-ea"/>
              </a:rPr>
              <a:t>ews </a:t>
            </a:r>
            <a:r>
              <a:rPr lang="en-US" altLang="en-GB" sz="2400">
                <a:sym typeface="+mn-ea"/>
              </a:rPr>
              <a:t>p</a:t>
            </a:r>
            <a:r>
              <a:rPr lang="en-GB" sz="2400">
                <a:sym typeface="+mn-ea"/>
              </a:rPr>
              <a:t>hotography in the 2015 Migration ‘Crisis’. </a:t>
            </a:r>
            <a:r>
              <a:rPr lang="en-GB" sz="2400" i="1">
                <a:sym typeface="+mn-ea"/>
              </a:rPr>
              <a:t>Visual </a:t>
            </a:r>
            <a:r>
              <a:rPr lang="en-GB" sz="2400">
                <a:sym typeface="+mn-ea"/>
              </a:rPr>
              <a:t>Communication</a:t>
            </a:r>
            <a:r>
              <a:rPr lang="en-US" altLang="en-GB" sz="2400">
                <a:sym typeface="+mn-ea"/>
              </a:rPr>
              <a:t>,</a:t>
            </a:r>
            <a:r>
              <a:rPr lang="en-GB" sz="2400">
                <a:sym typeface="+mn-ea"/>
              </a:rPr>
              <a:t> 18 (3): 311- 331.</a:t>
            </a:r>
            <a:endParaRPr lang="en-GB" sz="2400">
              <a:sym typeface="+mn-ea"/>
            </a:endParaRPr>
          </a:p>
          <a:p>
            <a:pPr algn="l">
              <a:lnSpc>
                <a:spcPct val="100000"/>
              </a:lnSpc>
              <a:spcAft>
                <a:spcPts val="600"/>
              </a:spcAft>
            </a:pPr>
            <a:r>
              <a:rPr lang="en-GB" sz="2400" dirty="0" err="1">
                <a:sym typeface="+mn-ea"/>
              </a:rPr>
              <a:t>Clayman</a:t>
            </a:r>
            <a:r>
              <a:rPr lang="en-GB" sz="2400" dirty="0">
                <a:sym typeface="+mn-ea"/>
              </a:rPr>
              <a:t>, S. &amp; Heritage, J. (2008). </a:t>
            </a:r>
            <a:r>
              <a:rPr lang="el-GR" sz="2400" i="1" dirty="0">
                <a:sym typeface="+mn-ea"/>
              </a:rPr>
              <a:t>Η ειδησεογραφική συνέντευξη: Δημοσιογράφοι και δημόσια πρόσωπα «στον αέρα</a:t>
            </a:r>
            <a:r>
              <a:rPr lang="el-GR" sz="2400" dirty="0">
                <a:sym typeface="+mn-ea"/>
              </a:rPr>
              <a:t>» (μτρφ. Α. Στάμου).  Αθήνα: Πατάκης.  </a:t>
            </a:r>
            <a:endParaRPr lang="el-GR" sz="2400" dirty="0"/>
          </a:p>
          <a:p>
            <a:pPr algn="l">
              <a:spcAft>
                <a:spcPts val="600"/>
              </a:spcAft>
            </a:pPr>
            <a:r>
              <a:rPr lang="el-GR" sz="2400" dirty="0" err="1"/>
              <a:t>Γαζάκης</a:t>
            </a:r>
            <a:r>
              <a:rPr lang="el-GR" sz="2400" dirty="0"/>
              <a:t>, Α., </a:t>
            </a:r>
            <a:r>
              <a:rPr lang="el-GR" sz="2400" dirty="0" err="1"/>
              <a:t>Συρρή</a:t>
            </a:r>
            <a:r>
              <a:rPr lang="el-GR" sz="2400" dirty="0"/>
              <a:t>, Δ., Τάκης, Α. (2014). </a:t>
            </a:r>
            <a:r>
              <a:rPr lang="el-GR" sz="2400" i="1" dirty="0"/>
              <a:t>Ρατσισμός και διακρίσεις στην Ελλάδα σήμερα</a:t>
            </a:r>
            <a:r>
              <a:rPr lang="el-GR" sz="2400" dirty="0"/>
              <a:t>. Θεσσαλονίκη: Εκδόσεις Ιδρύματος Χάινριχ Μπελ.</a:t>
            </a:r>
            <a:endParaRPr lang="el-GR" sz="2400" dirty="0"/>
          </a:p>
          <a:p>
            <a:pPr algn="l">
              <a:spcAft>
                <a:spcPts val="600"/>
              </a:spcAft>
            </a:pPr>
            <a:r>
              <a:rPr lang="el-GR" sz="2400" dirty="0"/>
              <a:t>Γεωργιάδου, Β. (2019). </a:t>
            </a:r>
            <a:r>
              <a:rPr lang="el-GR" sz="2400" i="1" dirty="0"/>
              <a:t>Η άκρα δεξιά στην Ελλάδα 1965-2018.</a:t>
            </a:r>
            <a:r>
              <a:rPr lang="el-GR" sz="2400" dirty="0"/>
              <a:t> Αθήνα: Καστανιώτης.</a:t>
            </a:r>
            <a:endParaRPr lang="el-GR" sz="2400" dirty="0"/>
          </a:p>
          <a:p>
            <a:pPr algn="l">
              <a:spcAft>
                <a:spcPts val="600"/>
              </a:spcAft>
            </a:pPr>
            <a:r>
              <a:rPr lang="el-GR" sz="2400" dirty="0"/>
              <a:t>Γεωργακοπούλου, </a:t>
            </a:r>
            <a:r>
              <a:rPr lang="en-GB" sz="2400" dirty="0"/>
              <a:t>A. &amp; </a:t>
            </a:r>
            <a:r>
              <a:rPr lang="el-GR" sz="2400" dirty="0"/>
              <a:t>Γούτσος, Δ. (2011).  </a:t>
            </a:r>
            <a:r>
              <a:rPr lang="el-GR" sz="2400" i="1" dirty="0"/>
              <a:t>Κείμενο και Επικοινωνία</a:t>
            </a:r>
            <a:r>
              <a:rPr lang="el-GR" sz="2400" dirty="0"/>
              <a:t>. Αθήνα: εκδ. Πατάκης. </a:t>
            </a:r>
            <a:endParaRPr lang="en-US" sz="2400" dirty="0"/>
          </a:p>
          <a:p>
            <a:pPr algn="l">
              <a:spcAft>
                <a:spcPts val="600"/>
              </a:spcAft>
            </a:pPr>
            <a:r>
              <a:rPr lang="el-GR" sz="2400" dirty="0"/>
              <a:t>Γούτσος, Δ. &amp; Φραγκάκη. Γ. (2015). </a:t>
            </a:r>
            <a:r>
              <a:rPr lang="el-GR" sz="2400" i="1" dirty="0"/>
              <a:t>Εισαγωγή στη γλωσσολογία σωμάτων κειμένων</a:t>
            </a:r>
            <a:r>
              <a:rPr lang="el-GR" sz="2400" dirty="0"/>
              <a:t>. Αθήνα: Σύνδεσμος Ελληνικών Ακαδημαϊκών Βιβλιοθηκών.</a:t>
            </a:r>
            <a:endParaRPr lang="el-GR" sz="2400" dirty="0"/>
          </a:p>
          <a:p>
            <a:pPr algn="l">
              <a:spcAft>
                <a:spcPts val="600"/>
              </a:spcAft>
            </a:pPr>
            <a:r>
              <a:rPr lang="el-GR" sz="2400" dirty="0">
                <a:sym typeface="+mn-ea"/>
              </a:rPr>
              <a:t>Δαμανάκης, Μ. (2018). </a:t>
            </a:r>
            <a:r>
              <a:rPr lang="el-GR" sz="2400" i="1" dirty="0">
                <a:sym typeface="+mn-ea"/>
              </a:rPr>
              <a:t>Παιδαγωγικός λόγος και ετερότητα στις αρχές του 20ούαιώνα</a:t>
            </a:r>
            <a:r>
              <a:rPr lang="el-GR" sz="2400" dirty="0">
                <a:sym typeface="+mn-ea"/>
              </a:rPr>
              <a:t>. Αθήνα: Gutenberg.</a:t>
            </a:r>
            <a:endParaRPr lang="el-GR" sz="2400" dirty="0"/>
          </a:p>
          <a:p>
            <a:pPr algn="l">
              <a:spcAft>
                <a:spcPts val="600"/>
              </a:spcAft>
            </a:pPr>
            <a:endParaRPr lang="el-GR" sz="2400" dirty="0"/>
          </a:p>
          <a:p>
            <a:pPr algn="l"/>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10490" y="8938260"/>
            <a:ext cx="2108200" cy="6210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863600"/>
            <a:ext cx="12110720" cy="607695"/>
          </a:xfrm>
        </p:spPr>
        <p:txBody>
          <a:bodyPr>
            <a:noAutofit/>
          </a:bodyPr>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633220"/>
            <a:ext cx="13004165" cy="8560435"/>
          </a:xfrm>
        </p:spPr>
        <p:txBody>
          <a:bodyPr wrap="square">
            <a:noAutofit/>
          </a:bodyPr>
          <a:lstStyle/>
          <a:p>
            <a:pPr algn="l">
              <a:spcBef>
                <a:spcPts val="600"/>
              </a:spcBef>
            </a:pPr>
            <a:r>
              <a:rPr lang="en-GB" sz="2400" dirty="0" err="1">
                <a:sym typeface="+mn-ea"/>
              </a:rPr>
              <a:t>Delin</a:t>
            </a:r>
            <a:r>
              <a:rPr lang="en-GB" sz="2400" dirty="0">
                <a:sym typeface="+mn-ea"/>
              </a:rPr>
              <a:t>, J. </a:t>
            </a:r>
            <a:r>
              <a:rPr lang="el-GR" sz="2400" dirty="0">
                <a:sym typeface="+mn-ea"/>
              </a:rPr>
              <a:t>(</a:t>
            </a:r>
            <a:r>
              <a:rPr lang="en-GB" sz="2400" dirty="0">
                <a:sym typeface="+mn-ea"/>
              </a:rPr>
              <a:t>2000</a:t>
            </a:r>
            <a:r>
              <a:rPr lang="el-GR" sz="2400" dirty="0">
                <a:sym typeface="+mn-ea"/>
              </a:rPr>
              <a:t>)</a:t>
            </a:r>
            <a:r>
              <a:rPr lang="en-GB" sz="2400" dirty="0">
                <a:sym typeface="+mn-ea"/>
              </a:rPr>
              <a:t>. </a:t>
            </a:r>
            <a:r>
              <a:rPr lang="en-GB" sz="2400" i="1" dirty="0">
                <a:sym typeface="+mn-ea"/>
              </a:rPr>
              <a:t>The </a:t>
            </a:r>
            <a:r>
              <a:rPr lang="en-US" sz="2400" i="1" dirty="0">
                <a:sym typeface="+mn-ea"/>
              </a:rPr>
              <a:t>L</a:t>
            </a:r>
            <a:r>
              <a:rPr lang="en-GB" sz="2400" i="1" dirty="0">
                <a:sym typeface="+mn-ea"/>
              </a:rPr>
              <a:t>anguage of Everyday Life</a:t>
            </a:r>
            <a:r>
              <a:rPr lang="en-GB" sz="2400" dirty="0">
                <a:sym typeface="+mn-ea"/>
              </a:rPr>
              <a:t>. London: Sage. </a:t>
            </a:r>
            <a:endParaRPr lang="en-GB" sz="2400" dirty="0">
              <a:sym typeface="+mn-ea"/>
            </a:endParaRPr>
          </a:p>
          <a:p>
            <a:pPr algn="l">
              <a:spcBef>
                <a:spcPts val="600"/>
              </a:spcBef>
            </a:pPr>
            <a:r>
              <a:rPr lang="el-GR" sz="2400" dirty="0">
                <a:sym typeface="+mn-ea"/>
              </a:rPr>
              <a:t>Derrida, J. (2000). </a:t>
            </a:r>
            <a:r>
              <a:rPr lang="el-GR" sz="2400" i="1" dirty="0">
                <a:sym typeface="+mn-ea"/>
              </a:rPr>
              <a:t>Of Hospitality</a:t>
            </a:r>
            <a:r>
              <a:rPr lang="el-GR" sz="2400" dirty="0">
                <a:sym typeface="+mn-ea"/>
              </a:rPr>
              <a:t>. Anne Dufourmantelle Invites Jacques Derrida to Respond. Μετάφραση Rachel Bowlby. Stanford: Stanford University Press.</a:t>
            </a:r>
            <a:endParaRPr lang="el-GR" sz="2400" dirty="0"/>
          </a:p>
          <a:p>
            <a:pPr algn="l">
              <a:spcBef>
                <a:spcPts val="600"/>
              </a:spcBef>
            </a:pPr>
            <a:r>
              <a:rPr lang="el-GR" sz="2400" dirty="0">
                <a:sym typeface="+mn-ea"/>
              </a:rPr>
              <a:t>Ε</a:t>
            </a:r>
            <a:r>
              <a:rPr lang="en-GB" sz="2400" dirty="0" err="1">
                <a:sym typeface="+mn-ea"/>
              </a:rPr>
              <a:t>rmida</a:t>
            </a:r>
            <a:r>
              <a:rPr lang="en-GB" sz="2400" dirty="0">
                <a:sym typeface="+mn-ea"/>
              </a:rPr>
              <a:t>, I. (2012). “News Satire in the Press: Linguistic Construction of Humour in Spoof News Article”. </a:t>
            </a:r>
            <a:r>
              <a:rPr lang="el-GR" sz="2400" dirty="0">
                <a:sym typeface="+mn-ea"/>
              </a:rPr>
              <a:t>Στο </a:t>
            </a:r>
            <a:r>
              <a:rPr lang="en-GB" sz="2400" dirty="0">
                <a:sym typeface="+mn-ea"/>
              </a:rPr>
              <a:t>J. </a:t>
            </a:r>
            <a:r>
              <a:rPr lang="en-GB" sz="2400" dirty="0" err="1">
                <a:sym typeface="+mn-ea"/>
              </a:rPr>
              <a:t>Chovanec</a:t>
            </a:r>
            <a:r>
              <a:rPr lang="en-GB" sz="2400" dirty="0">
                <a:sym typeface="+mn-ea"/>
              </a:rPr>
              <a:t> &amp; I. </a:t>
            </a:r>
            <a:r>
              <a:rPr lang="en-GB" sz="2400" dirty="0" err="1">
                <a:sym typeface="+mn-ea"/>
              </a:rPr>
              <a:t>Ermida</a:t>
            </a:r>
            <a:r>
              <a:rPr lang="en-GB" sz="2400" dirty="0">
                <a:sym typeface="+mn-ea"/>
              </a:rPr>
              <a:t> (</a:t>
            </a:r>
            <a:r>
              <a:rPr lang="el-GR" sz="2400" dirty="0">
                <a:sym typeface="+mn-ea"/>
              </a:rPr>
              <a:t>επιμ.), </a:t>
            </a:r>
            <a:r>
              <a:rPr lang="en-GB" sz="2400" i="1" dirty="0">
                <a:sym typeface="+mn-ea"/>
              </a:rPr>
              <a:t>Language and Humour in the Media</a:t>
            </a:r>
            <a:r>
              <a:rPr lang="en-GB" sz="2400" dirty="0">
                <a:sym typeface="+mn-ea"/>
              </a:rPr>
              <a:t>. Cambridge: Cambridge Scholars Publishing, 185-210. </a:t>
            </a:r>
            <a:endParaRPr lang="en-GB" sz="2400" dirty="0">
              <a:latin typeface="Calibri" panose="020F0502020204030204" pitchFamily="34" charset="0"/>
              <a:cs typeface="Calibri" panose="020F0502020204030204" pitchFamily="34" charset="0"/>
            </a:endParaRPr>
          </a:p>
          <a:p>
            <a:pPr algn="l">
              <a:spcAft>
                <a:spcPts val="600"/>
              </a:spcAft>
            </a:pPr>
            <a:r>
              <a:rPr lang="en-GB" sz="2400" dirty="0">
                <a:latin typeface="Calibri" panose="020F0502020204030204" pitchFamily="34" charset="0"/>
                <a:cs typeface="Calibri" panose="020F0502020204030204" pitchFamily="34" charset="0"/>
                <a:sym typeface="+mn-ea"/>
              </a:rPr>
              <a:t>Fairclough, </a:t>
            </a:r>
            <a:r>
              <a:rPr lang="el-GR" sz="2400" dirty="0">
                <a:latin typeface="Calibri" panose="020F0502020204030204" pitchFamily="34" charset="0"/>
                <a:cs typeface="Calibri" panose="020F0502020204030204" pitchFamily="34" charset="0"/>
                <a:sym typeface="+mn-ea"/>
              </a:rPr>
              <a:t>Ν. (1989/2015). </a:t>
            </a:r>
            <a:r>
              <a:rPr lang="en-GB" sz="2400" i="1" dirty="0">
                <a:latin typeface="Calibri" panose="020F0502020204030204" pitchFamily="34" charset="0"/>
                <a:cs typeface="Calibri" panose="020F0502020204030204" pitchFamily="34" charset="0"/>
                <a:sym typeface="+mn-ea"/>
              </a:rPr>
              <a:t>Language and Power</a:t>
            </a:r>
            <a:r>
              <a:rPr lang="en-GB" sz="2400" dirty="0">
                <a:latin typeface="Calibri" panose="020F0502020204030204" pitchFamily="34" charset="0"/>
                <a:cs typeface="Calibri" panose="020F0502020204030204" pitchFamily="34" charset="0"/>
                <a:sym typeface="+mn-ea"/>
              </a:rPr>
              <a:t>. London: Routledge.</a:t>
            </a:r>
            <a:endParaRPr lang="en-GB" sz="2400" dirty="0">
              <a:latin typeface="Calibri" panose="020F0502020204030204" pitchFamily="34" charset="0"/>
              <a:cs typeface="Calibri" panose="020F0502020204030204" pitchFamily="34" charset="0"/>
            </a:endParaRPr>
          </a:p>
          <a:p>
            <a:pPr algn="l">
              <a:spcAft>
                <a:spcPts val="60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Fairclough, N.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επιμ</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1992</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a:t>
            </a:r>
            <a:r>
              <a:rPr lang="en-US" sz="2400" i="1" dirty="0">
                <a:effectLst/>
                <a:latin typeface="Calibri" panose="020F0502020204030204" pitchFamily="34" charset="0"/>
                <a:ea typeface="TimesNewRomanPS-ItalicMT"/>
                <a:cs typeface="Calibri" panose="020F0502020204030204" pitchFamily="34" charset="0"/>
                <a:sym typeface="+mn-ea"/>
              </a:rPr>
              <a:t>Critical Language Awareness</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London: Longman.</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gn="l">
              <a:spcAft>
                <a:spcPts val="600"/>
              </a:spcAft>
            </a:pPr>
            <a:r>
              <a:rPr lang="en-GB" sz="2400" dirty="0">
                <a:sym typeface="+mn-ea"/>
              </a:rPr>
              <a:t>Fairclough, N. (2003). </a:t>
            </a:r>
            <a:r>
              <a:rPr lang="en-GB" sz="2400" i="1" dirty="0">
                <a:sym typeface="+mn-ea"/>
              </a:rPr>
              <a:t>Analysing discourse: Textual analysis for social research</a:t>
            </a:r>
            <a:r>
              <a:rPr lang="en-GB" sz="2400" dirty="0">
                <a:sym typeface="+mn-ea"/>
              </a:rPr>
              <a:t>. London: Routledge. https://doi.org/10.4324/9780203697078</a:t>
            </a:r>
            <a:endParaRPr lang="en-GB" sz="2400" dirty="0"/>
          </a:p>
          <a:p>
            <a:pPr algn="l">
              <a:spcAft>
                <a:spcPts val="600"/>
              </a:spcAft>
            </a:pPr>
            <a:r>
              <a:rPr lang="en-GB" sz="2400" dirty="0">
                <a:sym typeface="+mn-ea"/>
              </a:rPr>
              <a:t>Fairclough, N. &amp; </a:t>
            </a:r>
            <a:r>
              <a:rPr lang="en-GB" sz="2400" dirty="0" err="1">
                <a:sym typeface="+mn-ea"/>
              </a:rPr>
              <a:t>Wodak</a:t>
            </a:r>
            <a:r>
              <a:rPr lang="en-GB" sz="2400" dirty="0">
                <a:sym typeface="+mn-ea"/>
              </a:rPr>
              <a:t>, R. </a:t>
            </a:r>
            <a:r>
              <a:rPr lang="el-GR" sz="2400" dirty="0">
                <a:sym typeface="+mn-ea"/>
              </a:rPr>
              <a:t>(</a:t>
            </a:r>
            <a:r>
              <a:rPr lang="en-GB" sz="2400" dirty="0">
                <a:sym typeface="+mn-ea"/>
              </a:rPr>
              <a:t>1997</a:t>
            </a:r>
            <a:r>
              <a:rPr lang="el-GR" sz="2400" dirty="0">
                <a:sym typeface="+mn-ea"/>
              </a:rPr>
              <a:t>)</a:t>
            </a:r>
            <a:r>
              <a:rPr lang="en-GB" sz="2400" dirty="0">
                <a:sym typeface="+mn-ea"/>
              </a:rPr>
              <a:t>. Critical discourse analysis. </a:t>
            </a:r>
            <a:r>
              <a:rPr lang="el-GR" sz="2400" dirty="0">
                <a:sym typeface="+mn-ea"/>
              </a:rPr>
              <a:t>Στο</a:t>
            </a:r>
            <a:r>
              <a:rPr lang="en-GB" sz="2400" dirty="0">
                <a:sym typeface="+mn-ea"/>
              </a:rPr>
              <a:t> van </a:t>
            </a:r>
            <a:r>
              <a:rPr lang="en-GB" sz="2400" dirty="0" err="1">
                <a:sym typeface="+mn-ea"/>
              </a:rPr>
              <a:t>Dijk</a:t>
            </a:r>
            <a:r>
              <a:rPr lang="en-GB" sz="2400" dirty="0">
                <a:sym typeface="+mn-ea"/>
              </a:rPr>
              <a:t>, T. A. (</a:t>
            </a:r>
            <a:r>
              <a:rPr lang="el-GR" altLang="en-GB" sz="2400" dirty="0">
                <a:sym typeface="+mn-ea"/>
              </a:rPr>
              <a:t>επιμ.</a:t>
            </a:r>
            <a:r>
              <a:rPr lang="en-GB" sz="2400" dirty="0">
                <a:sym typeface="+mn-ea"/>
              </a:rPr>
              <a:t>)</a:t>
            </a:r>
            <a:r>
              <a:rPr lang="en-GB" sz="2400" i="1" dirty="0">
                <a:sym typeface="+mn-ea"/>
              </a:rPr>
              <a:t>, Discourse as Social Interaction</a:t>
            </a:r>
            <a:r>
              <a:rPr lang="en-GB" sz="2400" dirty="0">
                <a:sym typeface="+mn-ea"/>
              </a:rPr>
              <a:t>. London: Sage, 258-284.</a:t>
            </a:r>
            <a:endParaRPr lang="en-GB" sz="2400" dirty="0">
              <a:sym typeface="+mn-ea"/>
            </a:endParaRPr>
          </a:p>
          <a:p>
            <a:pPr algn="l">
              <a:spcAft>
                <a:spcPts val="600"/>
              </a:spcAft>
            </a:pPr>
            <a:r>
              <a:rPr lang="en-US" altLang="en-US" sz="2400" dirty="0">
                <a:sym typeface="+mn-ea"/>
              </a:rPr>
              <a:t>Freire, P., &amp; Macedo, D. (1987). Literacy: Reading the Word and the World. South Hadley, MA: Bergin &amp; Garvey.</a:t>
            </a:r>
            <a:endParaRPr lang="en-US" altLang="en-US" sz="2400" dirty="0">
              <a:sym typeface="+mn-ea"/>
            </a:endParaRPr>
          </a:p>
          <a:p>
            <a:pPr algn="l">
              <a:spcAft>
                <a:spcPts val="600"/>
              </a:spcAft>
            </a:pPr>
            <a:r>
              <a:rPr lang="en-GB" sz="2400" dirty="0">
                <a:sym typeface="+mn-ea"/>
              </a:rPr>
              <a:t>Flowerdew, L. (2004). “The argument for using specialised corpora to understand academic and professional language”. </a:t>
            </a:r>
            <a:r>
              <a:rPr lang="el-GR" sz="2400" dirty="0">
                <a:sym typeface="+mn-ea"/>
              </a:rPr>
              <a:t>Στο </a:t>
            </a:r>
            <a:r>
              <a:rPr lang="en-GB" sz="2400" dirty="0">
                <a:sym typeface="+mn-ea"/>
              </a:rPr>
              <a:t>U. Connor &amp; T. Upton (</a:t>
            </a:r>
            <a:r>
              <a:rPr lang="el-GR" sz="2400" dirty="0">
                <a:sym typeface="+mn-ea"/>
              </a:rPr>
              <a:t>επιμ.), </a:t>
            </a:r>
            <a:r>
              <a:rPr lang="en-GB" sz="2400" i="1" dirty="0">
                <a:sym typeface="+mn-ea"/>
              </a:rPr>
              <a:t>Discourse in the Professions: Perspectives from Corpus Linguistics</a:t>
            </a:r>
            <a:r>
              <a:rPr lang="en-GB" sz="2400" dirty="0">
                <a:sym typeface="+mn-ea"/>
              </a:rPr>
              <a:t>. Amsterdam: John </a:t>
            </a:r>
            <a:r>
              <a:rPr lang="en-GB" sz="2400" dirty="0" err="1">
                <a:sym typeface="+mn-ea"/>
              </a:rPr>
              <a:t>Benjamins</a:t>
            </a:r>
            <a:r>
              <a:rPr lang="en-GB" sz="2400" dirty="0">
                <a:sym typeface="+mn-ea"/>
              </a:rPr>
              <a:t>, 11-33. </a:t>
            </a:r>
            <a:endParaRPr lang="en-GB" sz="2400" dirty="0"/>
          </a:p>
          <a:p>
            <a:pPr algn="l">
              <a:spcAft>
                <a:spcPts val="600"/>
              </a:spcAft>
            </a:pPr>
            <a:r>
              <a:rPr lang="en-GB" sz="2400" dirty="0"/>
              <a:t>Georgalou, M. (2017). </a:t>
            </a:r>
            <a:r>
              <a:rPr lang="en-GB" sz="2400" i="1" dirty="0"/>
              <a:t>Discourse and Identity on Facebook</a:t>
            </a:r>
            <a:r>
              <a:rPr lang="en-GB" sz="2400" dirty="0"/>
              <a:t>. London: </a:t>
            </a:r>
            <a:r>
              <a:rPr lang="en-GB" sz="2400" dirty="0" err="1"/>
              <a:t>Bloombury</a:t>
            </a:r>
            <a:r>
              <a:rPr lang="en-GB" sz="2400" dirty="0"/>
              <a:t>. </a:t>
            </a:r>
            <a:endParaRPr lang="en-GB" sz="2400" dirty="0"/>
          </a:p>
          <a:p>
            <a:pPr algn="l">
              <a:spcBef>
                <a:spcPts val="600"/>
              </a:spcBef>
            </a:pPr>
            <a:r>
              <a:rPr lang="en-US" sz="2400" dirty="0">
                <a:effectLst/>
                <a:ea typeface="Calibri" panose="020F0502020204030204" pitchFamily="34" charset="0"/>
                <a:cs typeface="Times New Roman" panose="02020603050405020304" pitchFamily="18" charset="0"/>
              </a:rPr>
              <a:t>Gramsci, A. (1971). </a:t>
            </a:r>
            <a:r>
              <a:rPr lang="en-US" sz="2400" i="1" dirty="0">
                <a:effectLst/>
                <a:ea typeface="Calibri" panose="020F0502020204030204" pitchFamily="34" charset="0"/>
                <a:cs typeface="Times New Roman" panose="02020603050405020304" pitchFamily="18" charset="0"/>
              </a:rPr>
              <a:t>Selections from the Prison Notebooks</a:t>
            </a:r>
            <a:r>
              <a:rPr lang="en-US" sz="2400" dirty="0">
                <a:effectLst/>
                <a:ea typeface="Calibri" panose="020F0502020204030204" pitchFamily="34" charset="0"/>
                <a:cs typeface="Times New Roman" panose="02020603050405020304" pitchFamily="18" charset="0"/>
              </a:rPr>
              <a:t>. London: Lawrence and Wishart.</a:t>
            </a:r>
            <a:endParaRPr lang="en-US" sz="2400" dirty="0">
              <a:effectLst/>
              <a:ea typeface="Calibri" panose="020F0502020204030204" pitchFamily="34" charset="0"/>
              <a:cs typeface="Times New Roman" panose="02020603050405020304" pitchFamily="18" charset="0"/>
            </a:endParaRPr>
          </a:p>
          <a:p>
            <a:pPr algn="l">
              <a:spcBef>
                <a:spcPts val="600"/>
              </a:spcBef>
            </a:pPr>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13665" y="9039860"/>
            <a:ext cx="2287905" cy="5194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58790"/>
            <a:ext cx="10464800" cy="646331"/>
          </a:xfrm>
        </p:spPr>
        <p:txBody>
          <a:bodyPr/>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635" y="1704975"/>
            <a:ext cx="13004800" cy="8007985"/>
          </a:xfrm>
        </p:spPr>
        <p:txBody>
          <a:bodyPr wrap="square">
            <a:noAutofit/>
          </a:bodyPr>
          <a:lstStyle/>
          <a:p>
            <a:pPr algn="l"/>
            <a:r>
              <a:rPr lang="en-US" sz="2400" dirty="0">
                <a:effectLst/>
                <a:ea typeface="Calibri" panose="020F0502020204030204" pitchFamily="34" charset="0"/>
                <a:cs typeface="Times New Roman" panose="02020603050405020304" pitchFamily="18" charset="0"/>
                <a:sym typeface="+mn-ea"/>
              </a:rPr>
              <a:t>Golash-Boza, T. (2016). “A critical and comprehensive sociological theory of race and racism”. </a:t>
            </a:r>
            <a:r>
              <a:rPr lang="en-US" sz="2400" i="1" dirty="0">
                <a:effectLst/>
                <a:ea typeface="Calibri" panose="020F0502020204030204" pitchFamily="34" charset="0"/>
                <a:cs typeface="Times New Roman" panose="02020603050405020304" pitchFamily="18" charset="0"/>
                <a:sym typeface="+mn-ea"/>
              </a:rPr>
              <a:t>Sociology of Race and Ethnicity</a:t>
            </a:r>
            <a:r>
              <a:rPr lang="en-US" sz="2400" dirty="0">
                <a:effectLst/>
                <a:ea typeface="Calibri" panose="020F0502020204030204" pitchFamily="34" charset="0"/>
                <a:cs typeface="Times New Roman" panose="02020603050405020304" pitchFamily="18" charset="0"/>
                <a:sym typeface="+mn-ea"/>
              </a:rPr>
              <a:t> 2: 129-141.</a:t>
            </a:r>
            <a:endParaRPr lang="en-US" sz="2400" dirty="0">
              <a:effectLst/>
              <a:ea typeface="Calibri" panose="020F0502020204030204" pitchFamily="34" charset="0"/>
              <a:cs typeface="Times New Roman" panose="02020603050405020304" pitchFamily="18" charset="0"/>
            </a:endParaRPr>
          </a:p>
          <a:p>
            <a:pPr algn="l"/>
            <a:r>
              <a:rPr lang="en-US" sz="2400" dirty="0">
                <a:effectLst/>
                <a:ea typeface="Calibri" panose="020F0502020204030204" pitchFamily="34" charset="0"/>
                <a:cs typeface="Times New Roman" panose="02020603050405020304" pitchFamily="18" charset="0"/>
                <a:sym typeface="+mn-ea"/>
              </a:rPr>
              <a:t>Gounari, P. (2022). </a:t>
            </a:r>
            <a:r>
              <a:rPr lang="en-US" sz="2400" i="1" dirty="0">
                <a:effectLst/>
                <a:ea typeface="Calibri" panose="020F0502020204030204" pitchFamily="34" charset="0"/>
                <a:cs typeface="Times New Roman" panose="02020603050405020304" pitchFamily="18" charset="0"/>
                <a:sym typeface="+mn-ea"/>
              </a:rPr>
              <a:t>From Twitter to Capitol Hill: Far-right Authoritarian Populist Discourses, Social Media and Critical Pedagogy</a:t>
            </a:r>
            <a:r>
              <a:rPr lang="en-US" sz="2400" dirty="0">
                <a:effectLst/>
                <a:ea typeface="Calibri" panose="020F0502020204030204" pitchFamily="34" charset="0"/>
                <a:cs typeface="Times New Roman" panose="02020603050405020304" pitchFamily="18" charset="0"/>
                <a:sym typeface="+mn-ea"/>
              </a:rPr>
              <a:t>. Critical Media Literacies 10. Leiden: Brill.</a:t>
            </a:r>
            <a:endParaRPr lang="en-US" sz="2400" dirty="0">
              <a:effectLst/>
              <a:ea typeface="Calibri" panose="020F0502020204030204" pitchFamily="34" charset="0"/>
              <a:cs typeface="Times New Roman" panose="02020603050405020304" pitchFamily="18" charset="0"/>
            </a:endParaRPr>
          </a:p>
          <a:p>
            <a:pPr algn="l"/>
            <a:r>
              <a:rPr lang="en-US" sz="2400" dirty="0">
                <a:effectLst/>
                <a:ea typeface="Calibri" panose="020F0502020204030204" pitchFamily="34" charset="0"/>
                <a:cs typeface="Times New Roman" panose="02020603050405020304" pitchFamily="18" charset="0"/>
                <a:sym typeface="+mn-ea"/>
              </a:rPr>
              <a:t>Habermas J., Lennox S. &amp; Lennox F. (1974). The public sphere: An encyclopedia article (1964). </a:t>
            </a:r>
            <a:r>
              <a:rPr lang="en-US" sz="2400" i="1" dirty="0">
                <a:effectLst/>
                <a:ea typeface="Calibri" panose="020F0502020204030204" pitchFamily="34" charset="0"/>
                <a:cs typeface="Times New Roman" panose="02020603050405020304" pitchFamily="18" charset="0"/>
                <a:sym typeface="+mn-ea"/>
              </a:rPr>
              <a:t>New German Critique</a:t>
            </a:r>
            <a:r>
              <a:rPr lang="en-US" sz="2400" dirty="0">
                <a:effectLst/>
                <a:ea typeface="Calibri" panose="020F0502020204030204" pitchFamily="34" charset="0"/>
                <a:cs typeface="Times New Roman" panose="02020603050405020304" pitchFamily="18" charset="0"/>
                <a:sym typeface="+mn-ea"/>
              </a:rPr>
              <a:t> 3: 49–55.</a:t>
            </a:r>
            <a:endParaRPr lang="el-GR" sz="2400" dirty="0">
              <a:effectLst/>
              <a:ea typeface="Calibri" panose="020F0502020204030204" pitchFamily="34" charset="0"/>
              <a:cs typeface="Times New Roman" panose="02020603050405020304" pitchFamily="18" charset="0"/>
            </a:endParaRPr>
          </a:p>
          <a:p>
            <a:pPr algn="l">
              <a:spcBef>
                <a:spcPts val="600"/>
              </a:spcBef>
            </a:pPr>
            <a:r>
              <a:rPr lang="en-GB" sz="2400" dirty="0">
                <a:sym typeface="+mn-ea"/>
              </a:rPr>
              <a:t>Halliday, M. A. K. (1978</a:t>
            </a:r>
            <a:r>
              <a:rPr lang="en-GB" sz="2400" i="1" dirty="0">
                <a:sym typeface="+mn-ea"/>
              </a:rPr>
              <a:t>). Language as social semiotic: The social interpretation of language and meaning</a:t>
            </a:r>
            <a:r>
              <a:rPr lang="en-GB" sz="2400" dirty="0">
                <a:sym typeface="+mn-ea"/>
              </a:rPr>
              <a:t>. Hodder Arnold.</a:t>
            </a:r>
            <a:endParaRPr lang="en-GB" sz="2400" dirty="0"/>
          </a:p>
          <a:p>
            <a:pPr algn="l" fontAlgn="auto">
              <a:spcAft>
                <a:spcPts val="0"/>
              </a:spcAft>
            </a:pPr>
            <a:r>
              <a:rPr lang="en-GB" sz="2400" dirty="0">
                <a:sym typeface="+mn-ea"/>
              </a:rPr>
              <a:t>Halliday, M.A.K. (1994/1985). An </a:t>
            </a:r>
            <a:r>
              <a:rPr lang="en-GB" sz="2400" i="1" dirty="0">
                <a:sym typeface="+mn-ea"/>
              </a:rPr>
              <a:t>introduction to functional grammar</a:t>
            </a:r>
            <a:r>
              <a:rPr lang="en-GB" sz="2400" dirty="0">
                <a:sym typeface="+mn-ea"/>
              </a:rPr>
              <a:t>, </a:t>
            </a:r>
            <a:endParaRPr lang="en-GB" sz="2400" dirty="0"/>
          </a:p>
          <a:p>
            <a:pPr algn="l" fontAlgn="auto">
              <a:spcAft>
                <a:spcPts val="0"/>
              </a:spcAft>
            </a:pPr>
            <a:r>
              <a:rPr lang="en-GB" sz="2400" dirty="0">
                <a:sym typeface="+mn-ea"/>
              </a:rPr>
              <a:t>Halliday, M. A. K., &amp; Hasan, R. (1989/2014). </a:t>
            </a:r>
            <a:r>
              <a:rPr lang="en-GB" sz="2400" i="1" dirty="0">
                <a:sym typeface="+mn-ea"/>
              </a:rPr>
              <a:t>Cohesion in English</a:t>
            </a:r>
            <a:r>
              <a:rPr lang="en-GB" sz="2400" dirty="0">
                <a:sym typeface="+mn-ea"/>
              </a:rPr>
              <a:t>. Routledge.</a:t>
            </a:r>
            <a:endParaRPr lang="en-GB" sz="2400" dirty="0"/>
          </a:p>
          <a:p>
            <a:pPr algn="l">
              <a:spcBef>
                <a:spcPts val="600"/>
              </a:spcBef>
            </a:pPr>
            <a:r>
              <a:rPr lang="en-GB" sz="2400" dirty="0" err="1">
                <a:sym typeface="+mn-ea"/>
              </a:rPr>
              <a:t>Hatzidaki</a:t>
            </a:r>
            <a:r>
              <a:rPr lang="en-GB" sz="2400" dirty="0">
                <a:sym typeface="+mn-ea"/>
              </a:rPr>
              <a:t>, O. &amp; </a:t>
            </a:r>
            <a:r>
              <a:rPr lang="en-GB" sz="2400" dirty="0" err="1">
                <a:sym typeface="+mn-ea"/>
              </a:rPr>
              <a:t>Goutsos</a:t>
            </a:r>
            <a:r>
              <a:rPr lang="en-GB" sz="2400" dirty="0">
                <a:sym typeface="+mn-ea"/>
              </a:rPr>
              <a:t>, D. (2017) (</a:t>
            </a:r>
            <a:r>
              <a:rPr lang="en-GB" sz="2400" dirty="0" err="1">
                <a:sym typeface="+mn-ea"/>
              </a:rPr>
              <a:t>eds</a:t>
            </a:r>
            <a:r>
              <a:rPr lang="en-GB" sz="2400" dirty="0">
                <a:sym typeface="+mn-ea"/>
              </a:rPr>
              <a:t>). </a:t>
            </a:r>
            <a:r>
              <a:rPr lang="en-GB" sz="2400" i="1" dirty="0">
                <a:sym typeface="+mn-ea"/>
              </a:rPr>
              <a:t>Greece in Crisis: Combining critical discourse and corpus linguistics perspectives</a:t>
            </a:r>
            <a:r>
              <a:rPr lang="en-GB" sz="2400" dirty="0">
                <a:sym typeface="+mn-ea"/>
              </a:rPr>
              <a:t>. Amsterdam/Philadelphia: </a:t>
            </a:r>
            <a:r>
              <a:rPr lang="en-GB" sz="2400" dirty="0" err="1">
                <a:sym typeface="+mn-ea"/>
              </a:rPr>
              <a:t>Benjamins</a:t>
            </a:r>
            <a:r>
              <a:rPr lang="en-GB" sz="2400" dirty="0">
                <a:sym typeface="+mn-ea"/>
              </a:rPr>
              <a:t>.</a:t>
            </a:r>
            <a:endParaRPr lang="en-GB" sz="2400" dirty="0"/>
          </a:p>
          <a:p>
            <a:pPr algn="l">
              <a:spcBef>
                <a:spcPts val="600"/>
              </a:spcBef>
            </a:pPr>
            <a:r>
              <a:rPr lang="en-GB" sz="2400" dirty="0">
                <a:sym typeface="+mn-ea"/>
              </a:rPr>
              <a:t>Holly, W. </a:t>
            </a:r>
            <a:r>
              <a:rPr lang="en-US" altLang="en-GB" sz="2400" dirty="0">
                <a:sym typeface="+mn-ea"/>
              </a:rPr>
              <a:t>(</a:t>
            </a:r>
            <a:r>
              <a:rPr lang="en-GB" sz="2400" dirty="0">
                <a:latin typeface="Calibri" panose="020F0502020204030204" pitchFamily="34" charset="0"/>
                <a:cs typeface="Calibri" panose="020F0502020204030204" pitchFamily="34" charset="0"/>
                <a:sym typeface="+mn-ea"/>
              </a:rPr>
              <a:t>1995</a:t>
            </a:r>
            <a:r>
              <a:rPr lang="en-US" altLang="en-GB" sz="2400" dirty="0">
                <a:latin typeface="Calibri" panose="020F0502020204030204" pitchFamily="34" charset="0"/>
                <a:cs typeface="Calibri" panose="020F0502020204030204" pitchFamily="34" charset="0"/>
                <a:sym typeface="+mn-ea"/>
              </a:rPr>
              <a:t>)</a:t>
            </a:r>
            <a:r>
              <a:rPr lang="en-GB" sz="2400" dirty="0">
                <a:latin typeface="Calibri" panose="020F0502020204030204" pitchFamily="34" charset="0"/>
                <a:cs typeface="Calibri" panose="020F0502020204030204" pitchFamily="34" charset="0"/>
                <a:sym typeface="+mn-ea"/>
              </a:rPr>
              <a:t>. “Language and television”. </a:t>
            </a:r>
            <a:r>
              <a:rPr lang="el-GR" sz="2400" dirty="0">
                <a:latin typeface="Calibri" panose="020F0502020204030204" pitchFamily="34" charset="0"/>
                <a:cs typeface="Calibri" panose="020F0502020204030204" pitchFamily="34" charset="0"/>
                <a:sym typeface="+mn-ea"/>
              </a:rPr>
              <a:t>Στο </a:t>
            </a:r>
            <a:r>
              <a:rPr lang="en-GB" sz="2400" dirty="0">
                <a:latin typeface="Calibri" panose="020F0502020204030204" pitchFamily="34" charset="0"/>
                <a:cs typeface="Calibri" panose="020F0502020204030204" pitchFamily="34" charset="0"/>
                <a:sym typeface="+mn-ea"/>
              </a:rPr>
              <a:t>P. Stevenson (</a:t>
            </a:r>
            <a:r>
              <a:rPr lang="el-GR" sz="2400" dirty="0">
                <a:latin typeface="Calibri" panose="020F0502020204030204" pitchFamily="34" charset="0"/>
                <a:cs typeface="Calibri" panose="020F0502020204030204" pitchFamily="34" charset="0"/>
                <a:sym typeface="+mn-ea"/>
              </a:rPr>
              <a:t>επιμ.), Τ</a:t>
            </a:r>
            <a:r>
              <a:rPr lang="en-GB" sz="2400" i="1" dirty="0">
                <a:latin typeface="Calibri" panose="020F0502020204030204" pitchFamily="34" charset="0"/>
                <a:cs typeface="Calibri" panose="020F0502020204030204" pitchFamily="34" charset="0"/>
                <a:sym typeface="+mn-ea"/>
              </a:rPr>
              <a:t>he German Language and the Real World</a:t>
            </a:r>
            <a:r>
              <a:rPr lang="en-GB" sz="2400" dirty="0">
                <a:latin typeface="Calibri" panose="020F0502020204030204" pitchFamily="34" charset="0"/>
                <a:cs typeface="Calibri" panose="020F0502020204030204" pitchFamily="34" charset="0"/>
                <a:sym typeface="+mn-ea"/>
              </a:rPr>
              <a:t>. Oxford: Clarendon Press, 339-373. </a:t>
            </a:r>
            <a:endParaRPr lang="en-GB" sz="2400" dirty="0">
              <a:latin typeface="Calibri" panose="020F0502020204030204" pitchFamily="34" charset="0"/>
              <a:cs typeface="Calibri" panose="020F0502020204030204" pitchFamily="34" charset="0"/>
            </a:endParaRPr>
          </a:p>
          <a:p>
            <a:pPr algn="l" fontAlgn="auto">
              <a:spcAft>
                <a:spcPts val="0"/>
              </a:spcAft>
            </a:pPr>
            <a:r>
              <a:rPr lang="en-GB" sz="2400" dirty="0">
                <a:sym typeface="+mn-ea"/>
              </a:rPr>
              <a:t>Irvine, J. T., &amp; S. Gal. (2000). Language ideology and linguistic differentiation. In P. V. </a:t>
            </a:r>
            <a:r>
              <a:rPr lang="en-GB" sz="2400" dirty="0" err="1">
                <a:sym typeface="+mn-ea"/>
              </a:rPr>
              <a:t>Kroskrity</a:t>
            </a:r>
            <a:r>
              <a:rPr lang="en-GB" sz="2400" dirty="0">
                <a:sym typeface="+mn-ea"/>
              </a:rPr>
              <a:t> (Ed.), </a:t>
            </a:r>
            <a:r>
              <a:rPr lang="en-GB" sz="2400" i="1" dirty="0">
                <a:sym typeface="+mn-ea"/>
              </a:rPr>
              <a:t>Regimes of Language: Ideologies, Polities, and Identities</a:t>
            </a:r>
            <a:r>
              <a:rPr lang="en-GB" sz="2400" dirty="0">
                <a:sym typeface="+mn-ea"/>
              </a:rPr>
              <a:t> (pp. 35-84). Santa Fe: School of American Research Press.</a:t>
            </a:r>
            <a:endParaRPr lang="en-GB" sz="2400" dirty="0"/>
          </a:p>
          <a:p>
            <a:pPr algn="l" fontAlgn="auto">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Janks, H. (2000). “Domination, Αccess, Diversity and Design: Α Synthesis for Critical Literacy Education.” Educational Review 52 (2): 175-186. </a:t>
            </a:r>
            <a:endParaRPr lang="en-US" sz="2400" dirty="0">
              <a:effectLst/>
              <a:latin typeface="Calibri" panose="020F0502020204030204" pitchFamily="34" charset="0"/>
              <a:ea typeface="Calibri" panose="020F0502020204030204" pitchFamily="34" charset="0"/>
              <a:cs typeface="Calibri" panose="020F0502020204030204" pitchFamily="34" charset="0"/>
              <a:sym typeface="+mn-ea"/>
            </a:endParaRPr>
          </a:p>
          <a:p>
            <a:pPr algn="l" fontAlgn="auto">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Janks, H.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2012</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The importance of critical literacy. </a:t>
            </a:r>
            <a:r>
              <a:rPr lang="en-US" sz="2400" i="1" dirty="0">
                <a:effectLst/>
                <a:latin typeface="Calibri" panose="020F0502020204030204" pitchFamily="34" charset="0"/>
                <a:ea typeface="TimesNewRomanPS-ItalicMT"/>
                <a:cs typeface="Calibri" panose="020F0502020204030204" pitchFamily="34" charset="0"/>
                <a:sym typeface="+mn-ea"/>
              </a:rPr>
              <a:t>English Teaching: Practice and Critique </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11(1), 150-163.</a:t>
            </a:r>
            <a:endParaRPr lang="en-GB" sz="12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8843010"/>
            <a:ext cx="2304415" cy="59309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0" y="1452606"/>
            <a:ext cx="13004800" cy="645160"/>
          </a:xfrm>
          <a:prstGeom prst="rect">
            <a:avLst/>
          </a:prstGeom>
          <a:noFill/>
        </p:spPr>
        <p:txBody>
          <a:bodyPr wrap="square">
            <a:spAutoFit/>
          </a:bodyPr>
          <a:lstStyle/>
          <a:p>
            <a:r>
              <a:rPr lang="el-GR" sz="3600" b="1" i="1" dirty="0">
                <a:solidFill>
                  <a:srgbClr val="941A1D"/>
                </a:solidFill>
                <a:ea typeface="Calibri" panose="020F0502020204030204" pitchFamily="34" charset="0"/>
                <a:cs typeface="Arial" panose="020B0604020202020204" pitchFamily="34" charset="0"/>
              </a:rPr>
              <a:t>Ρατσιστικός και εθνικός λόγος: Αποκλεισμός και αφομοίωση</a:t>
            </a:r>
            <a:endParaRPr lang="el-GR" sz="3600" b="1" i="1" dirty="0">
              <a:solidFill>
                <a:srgbClr val="941A1D"/>
              </a:solidFill>
            </a:endParaRPr>
          </a:p>
        </p:txBody>
      </p:sp>
      <p:sp>
        <p:nvSpPr>
          <p:cNvPr id="11" name="TextBox 10"/>
          <p:cNvSpPr txBox="1"/>
          <p:nvPr/>
        </p:nvSpPr>
        <p:spPr>
          <a:xfrm>
            <a:off x="168275" y="2901315"/>
            <a:ext cx="12655550" cy="2200275"/>
          </a:xfrm>
          <a:prstGeom prst="rect">
            <a:avLst/>
          </a:prstGeom>
          <a:noFill/>
        </p:spPr>
        <p:txBody>
          <a:bodyPr wrap="square">
            <a:noAutofit/>
          </a:bodyPr>
          <a:lstStyle/>
          <a:p>
            <a:pPr algn="l"/>
            <a:r>
              <a:rPr lang="el-GR" sz="3400" dirty="0">
                <a:cs typeface="Arial" panose="020B0604020202020204" pitchFamily="34" charset="0"/>
              </a:rPr>
              <a:t>Το εθνικό ιδανικό της (γλωσσικής και πολιτισμικής) ομοιογένειας επιτυγχάνεται μέσω του </a:t>
            </a:r>
            <a:r>
              <a:rPr lang="el-GR" sz="3400" b="1" dirty="0">
                <a:solidFill>
                  <a:srgbClr val="C00000"/>
                </a:solidFill>
                <a:cs typeface="Arial" panose="020B0604020202020204" pitchFamily="34" charset="0"/>
              </a:rPr>
              <a:t>ρατσισμού</a:t>
            </a:r>
            <a:r>
              <a:rPr lang="el-GR" sz="3400" dirty="0">
                <a:solidFill>
                  <a:srgbClr val="C00000"/>
                </a:solidFill>
                <a:cs typeface="Arial" panose="020B0604020202020204" pitchFamily="34" charset="0"/>
              </a:rPr>
              <a:t>: του αποκλεισμού και/ή της αφομοίωσης της διαφορετικότητας του «Άλλου/ης»</a:t>
            </a:r>
            <a:r>
              <a:rPr lang="el-GR" sz="3400" dirty="0">
                <a:solidFill>
                  <a:srgbClr val="800000"/>
                </a:solidFill>
                <a:cs typeface="Arial" panose="020B0604020202020204" pitchFamily="34" charset="0"/>
              </a:rPr>
              <a:t> </a:t>
            </a:r>
            <a:r>
              <a:rPr lang="el-GR" sz="3400" i="1" dirty="0">
                <a:cs typeface="Arial" panose="020B0604020202020204" pitchFamily="34" charset="0"/>
              </a:rPr>
              <a:t>στη βάση της διάκρισης και της απαξίωσής της </a:t>
            </a:r>
            <a:r>
              <a:rPr lang="el-GR" sz="3400" dirty="0">
                <a:cs typeface="Arial" panose="020B0604020202020204" pitchFamily="34" charset="0"/>
              </a:rPr>
              <a:t>(</a:t>
            </a:r>
            <a:r>
              <a:rPr lang="el-GR" sz="3400" dirty="0" err="1">
                <a:ea typeface="Calibri" panose="020F0502020204030204" pitchFamily="34" charset="0"/>
                <a:cs typeface="Arial" panose="020B0604020202020204" pitchFamily="34" charset="0"/>
                <a:sym typeface="+mn-ea"/>
              </a:rPr>
              <a:t>van</a:t>
            </a:r>
            <a:r>
              <a:rPr lang="el-GR" sz="3400" dirty="0">
                <a:ea typeface="Calibri" panose="020F0502020204030204" pitchFamily="34" charset="0"/>
                <a:cs typeface="Arial" panose="020B0604020202020204" pitchFamily="34" charset="0"/>
                <a:sym typeface="+mn-ea"/>
              </a:rPr>
              <a:t> </a:t>
            </a:r>
            <a:r>
              <a:rPr lang="el-GR" sz="3400" dirty="0" err="1">
                <a:ea typeface="Calibri" panose="020F0502020204030204" pitchFamily="34" charset="0"/>
                <a:cs typeface="Arial" panose="020B0604020202020204" pitchFamily="34" charset="0"/>
                <a:sym typeface="+mn-ea"/>
              </a:rPr>
              <a:t>Dijk</a:t>
            </a:r>
            <a:r>
              <a:rPr lang="el-GR" sz="3400" dirty="0">
                <a:ea typeface="Calibri" panose="020F0502020204030204" pitchFamily="34" charset="0"/>
                <a:cs typeface="Arial" panose="020B0604020202020204" pitchFamily="34" charset="0"/>
                <a:sym typeface="+mn-ea"/>
              </a:rPr>
              <a:t> 2008, </a:t>
            </a:r>
            <a:r>
              <a:rPr lang="el-GR" sz="3400" dirty="0">
                <a:cs typeface="Arial" panose="020B0604020202020204" pitchFamily="34" charset="0"/>
              </a:rPr>
              <a:t>Χριστόπουλος 2004).</a:t>
            </a:r>
            <a:endParaRPr lang="el-GR" sz="3400" dirty="0">
              <a:cs typeface="Arial" panose="020B060402020202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a:xfrm>
            <a:off x="2207260" y="5721985"/>
            <a:ext cx="8863330" cy="391795"/>
          </a:xfrm>
        </p:spPr>
        <p:txBody>
          <a:bodyPr/>
          <a:lstStyle/>
          <a:p>
            <a:pPr algn="l"/>
            <a:r>
              <a:rPr lang="el-GR" sz="2800" b="1">
                <a:solidFill>
                  <a:schemeClr val="tx1"/>
                </a:solidFill>
              </a:rPr>
              <a:t>ΑΠΟΚΛΕΙΣΜΟΣ                                                      ΑΦΟΜΟΙΩΣΗ</a:t>
            </a:r>
            <a:endParaRPr lang="el-GR" sz="2800" b="1">
              <a:solidFill>
                <a:schemeClr val="tx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6625" y="6347460"/>
            <a:ext cx="2996565" cy="1713865"/>
          </a:xfrm>
          <a:prstGeom prst="rect">
            <a:avLst/>
          </a:prstGeo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06510" y="6313805"/>
            <a:ext cx="2060575" cy="156337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0464800" cy="645160"/>
          </a:xfrm>
        </p:spPr>
        <p:txBody>
          <a:bodyPr wrap="square"/>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635" y="1711325"/>
            <a:ext cx="12915265" cy="9454515"/>
          </a:xfrm>
        </p:spPr>
        <p:txBody>
          <a:bodyPr wrap="square"/>
          <a:lstStyle/>
          <a:p>
            <a:pPr algn="l" fontAlgn="auto">
              <a:spcAft>
                <a:spcPts val="0"/>
              </a:spcAft>
            </a:pPr>
            <a:r>
              <a:rPr lang="en-GB" sz="2400" dirty="0" err="1">
                <a:latin typeface="Calibri" panose="020F0502020204030204" pitchFamily="34" charset="0"/>
                <a:cs typeface="Calibri" panose="020F0502020204030204" pitchFamily="34" charset="0"/>
                <a:sym typeface="+mn-ea"/>
              </a:rPr>
              <a:t>Jørgensen</a:t>
            </a:r>
            <a:r>
              <a:rPr lang="en-GB" sz="2400" dirty="0">
                <a:latin typeface="Calibri" panose="020F0502020204030204" pitchFamily="34" charset="0"/>
                <a:cs typeface="Calibri" panose="020F0502020204030204" pitchFamily="34" charset="0"/>
                <a:sym typeface="+mn-ea"/>
              </a:rPr>
              <a:t>, M</a:t>
            </a:r>
            <a:r>
              <a:rPr lang="en-GB" sz="2400" dirty="0">
                <a:sym typeface="+mn-ea"/>
              </a:rPr>
              <a:t>. W., &amp; Phillips, L. J. (2002). </a:t>
            </a:r>
            <a:r>
              <a:rPr lang="en-GB" sz="2400" i="1" dirty="0">
                <a:sym typeface="+mn-ea"/>
              </a:rPr>
              <a:t>Discourse analysis as theory and method</a:t>
            </a:r>
            <a:r>
              <a:rPr lang="en-GB" sz="2400" dirty="0">
                <a:sym typeface="+mn-ea"/>
              </a:rPr>
              <a:t>. Sage.</a:t>
            </a:r>
            <a:endParaRPr lang="en-GB" sz="2400" dirty="0"/>
          </a:p>
          <a:p>
            <a:pPr algn="l" fontAlgn="auto">
              <a:lnSpc>
                <a:spcPct val="100000"/>
              </a:lnSpc>
            </a:pPr>
            <a:r>
              <a:rPr lang="en-GB" sz="2400" dirty="0" err="1">
                <a:sym typeface="+mn-ea"/>
              </a:rPr>
              <a:t>Jost</a:t>
            </a:r>
            <a:r>
              <a:rPr lang="en-GB" sz="2400" dirty="0">
                <a:sym typeface="+mn-ea"/>
              </a:rPr>
              <a:t>, F. (2010). «</a:t>
            </a:r>
            <a:r>
              <a:rPr lang="el-GR" sz="2400" dirty="0">
                <a:sym typeface="+mn-ea"/>
              </a:rPr>
              <a:t>Μεθοδολογικές προτάσεις για την ανάλυση των τηλεοπτικών εκπομπών». Στο Ι. Βώβου (επιμ.), </a:t>
            </a:r>
            <a:r>
              <a:rPr lang="el-GR" sz="2400" i="1" dirty="0">
                <a:sym typeface="+mn-ea"/>
              </a:rPr>
              <a:t>Ο Κόσμος της Τηλεόρασης. Θεωρητικές Προσεγγίσεις, Ανάλυση Προγραμμάτων και Ελληνική Πραγματικότητα</a:t>
            </a:r>
            <a:r>
              <a:rPr lang="el-GR" sz="2400" dirty="0">
                <a:sym typeface="+mn-ea"/>
              </a:rPr>
              <a:t>. Αθήνα: Ηρόδοτος, 23-44. </a:t>
            </a:r>
            <a:endParaRPr lang="el-GR" sz="2400" dirty="0"/>
          </a:p>
          <a:p>
            <a:pPr algn="l" fontAlgn="auto">
              <a:lnSpc>
                <a:spcPct val="100000"/>
              </a:lnSpc>
            </a:pPr>
            <a:r>
              <a:rPr lang="el-GR" altLang="en-GB" sz="2400" dirty="0">
                <a:sym typeface="+mn-ea"/>
              </a:rPr>
              <a:t>Καλλής, Α.</a:t>
            </a:r>
            <a:r>
              <a:rPr lang="en-GB" sz="2400" dirty="0">
                <a:sym typeface="+mn-ea"/>
              </a:rPr>
              <a:t> </a:t>
            </a:r>
            <a:r>
              <a:rPr lang="el-GR" altLang="en-GB" sz="2400" dirty="0">
                <a:sym typeface="+mn-ea"/>
              </a:rPr>
              <a:t>(</a:t>
            </a:r>
            <a:r>
              <a:rPr lang="en-GB" sz="2400" dirty="0">
                <a:sym typeface="+mn-ea"/>
              </a:rPr>
              <a:t>2021</a:t>
            </a:r>
            <a:r>
              <a:rPr lang="el-GR" altLang="en-GB" sz="2400" dirty="0">
                <a:sym typeface="+mn-ea"/>
              </a:rPr>
              <a:t>)</a:t>
            </a:r>
            <a:r>
              <a:rPr lang="en-GB" sz="2400" i="1" dirty="0">
                <a:sym typeface="+mn-ea"/>
              </a:rPr>
              <a:t>. </a:t>
            </a:r>
            <a:r>
              <a:rPr lang="el-GR" altLang="en-GB" sz="2400" i="1" dirty="0">
                <a:sym typeface="+mn-ea"/>
              </a:rPr>
              <a:t>“</a:t>
            </a:r>
            <a:r>
              <a:rPr lang="el-GR" altLang="en-GB" sz="2400" dirty="0">
                <a:sym typeface="+mn-ea"/>
              </a:rPr>
              <a:t>Πρόλογος:</a:t>
            </a:r>
            <a:r>
              <a:rPr lang="en-GB" sz="2400" i="1" dirty="0">
                <a:sym typeface="+mn-ea"/>
              </a:rPr>
              <a:t> </a:t>
            </a:r>
            <a:r>
              <a:rPr lang="en-GB" sz="2400" dirty="0">
                <a:sym typeface="+mn-ea"/>
              </a:rPr>
              <a:t>Η </a:t>
            </a:r>
            <a:r>
              <a:rPr lang="el-GR" altLang="en-GB" sz="2400" dirty="0">
                <a:sym typeface="+mn-ea"/>
              </a:rPr>
              <a:t>κοινοτοπία των άκρων και η ‘κανονικότητα’ της Χρυσής Αυγής”</a:t>
            </a:r>
            <a:r>
              <a:rPr lang="en-GB" sz="2400" dirty="0">
                <a:sym typeface="+mn-ea"/>
              </a:rPr>
              <a:t>.</a:t>
            </a:r>
            <a:r>
              <a:rPr lang="el-GR" altLang="en-GB" sz="2400" dirty="0">
                <a:sym typeface="+mn-ea"/>
              </a:rPr>
              <a:t>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sym typeface="+mn-ea"/>
              </a:rPr>
              <a:t>Αθήνα: Ίδρυμα Ρόζα Λούξεμπουργκ</a:t>
            </a:r>
            <a:r>
              <a:rPr lang="el-GR" altLang="en-GB" sz="2400" dirty="0">
                <a:sym typeface="+mn-ea"/>
              </a:rPr>
              <a:t>, 9-18.</a:t>
            </a:r>
            <a:endParaRPr lang="en-GB" sz="2400" dirty="0"/>
          </a:p>
          <a:p>
            <a:pPr algn="l">
              <a:spcAft>
                <a:spcPts val="600"/>
              </a:spcAft>
            </a:pPr>
            <a:r>
              <a:rPr lang="en-GB" sz="2400" dirty="0" err="1">
                <a:sym typeface="+mn-ea"/>
              </a:rPr>
              <a:t>Kalton</a:t>
            </a:r>
            <a:r>
              <a:rPr lang="en-GB" sz="2400" dirty="0">
                <a:sym typeface="+mn-ea"/>
              </a:rPr>
              <a:t>, G. (1983). </a:t>
            </a:r>
            <a:r>
              <a:rPr lang="en-GB" sz="2400" i="1" dirty="0">
                <a:sym typeface="+mn-ea"/>
              </a:rPr>
              <a:t>Introduction to Survey Sampling</a:t>
            </a:r>
            <a:r>
              <a:rPr lang="en-GB" sz="2400" dirty="0">
                <a:sym typeface="+mn-ea"/>
              </a:rPr>
              <a:t>. London &amp; New Delhi: Sage Publishing.</a:t>
            </a:r>
            <a:endParaRPr lang="en-GB" sz="2400" dirty="0"/>
          </a:p>
          <a:p>
            <a:pPr algn="l" fontAlgn="auto">
              <a:spcAft>
                <a:spcPts val="0"/>
              </a:spcAft>
            </a:pPr>
            <a:r>
              <a:rPr lang="en-GB" sz="2400" dirty="0" err="1">
                <a:sym typeface="+mn-ea"/>
              </a:rPr>
              <a:t>KhosraviNik</a:t>
            </a:r>
            <a:r>
              <a:rPr lang="en-GB" sz="2400" dirty="0">
                <a:sym typeface="+mn-ea"/>
              </a:rPr>
              <a:t>, M., </a:t>
            </a:r>
            <a:r>
              <a:rPr lang="en-GB" sz="2400" dirty="0" err="1">
                <a:sym typeface="+mn-ea"/>
              </a:rPr>
              <a:t>Krzyzanowski</a:t>
            </a:r>
            <a:r>
              <a:rPr lang="en-GB" sz="2400" dirty="0">
                <a:sym typeface="+mn-ea"/>
              </a:rPr>
              <a:t>, M. &amp; </a:t>
            </a:r>
            <a:r>
              <a:rPr lang="en-GB" sz="2400" dirty="0" err="1">
                <a:sym typeface="+mn-ea"/>
              </a:rPr>
              <a:t>Wodak</a:t>
            </a:r>
            <a:r>
              <a:rPr lang="en-GB" sz="2400" dirty="0">
                <a:sym typeface="+mn-ea"/>
              </a:rPr>
              <a:t>, R. (2012). Dynamics of representation in discourse: </a:t>
            </a:r>
            <a:r>
              <a:rPr lang="el-GR" sz="2400" dirty="0">
                <a:sym typeface="+mn-ea"/>
              </a:rPr>
              <a:t>Ι</a:t>
            </a:r>
            <a:r>
              <a:rPr lang="en-GB" sz="2400" dirty="0" err="1">
                <a:sym typeface="+mn-ea"/>
              </a:rPr>
              <a:t>mmigrants</a:t>
            </a:r>
            <a:r>
              <a:rPr lang="en-GB" sz="2400" dirty="0">
                <a:sym typeface="+mn-ea"/>
              </a:rPr>
              <a:t> in the </a:t>
            </a:r>
            <a:r>
              <a:rPr lang="el-GR" sz="2400" dirty="0">
                <a:sym typeface="+mn-ea"/>
              </a:rPr>
              <a:t>Β</a:t>
            </a:r>
            <a:r>
              <a:rPr lang="en-GB" sz="2400" dirty="0" err="1">
                <a:sym typeface="+mn-ea"/>
              </a:rPr>
              <a:t>ritish</a:t>
            </a:r>
            <a:r>
              <a:rPr lang="en-GB" sz="2400" dirty="0">
                <a:sym typeface="+mn-ea"/>
              </a:rPr>
              <a:t> Press. In Messer, M., Schroeder, R. &amp; </a:t>
            </a:r>
            <a:r>
              <a:rPr lang="en-GB" sz="2400" dirty="0" err="1">
                <a:sym typeface="+mn-ea"/>
              </a:rPr>
              <a:t>Wodak</a:t>
            </a:r>
            <a:r>
              <a:rPr lang="en-GB" sz="2400" dirty="0">
                <a:sym typeface="+mn-ea"/>
              </a:rPr>
              <a:t>, R. (Eds.), </a:t>
            </a:r>
            <a:r>
              <a:rPr lang="en-GB" sz="2400" i="1" dirty="0">
                <a:sym typeface="+mn-ea"/>
              </a:rPr>
              <a:t>Migrations: Interdisciplinary Perspectives</a:t>
            </a:r>
            <a:r>
              <a:rPr lang="en-GB" sz="2400" dirty="0">
                <a:sym typeface="+mn-ea"/>
              </a:rPr>
              <a:t>. </a:t>
            </a:r>
            <a:r>
              <a:rPr lang="el-GR" sz="2400" dirty="0">
                <a:sym typeface="+mn-ea"/>
              </a:rPr>
              <a:t>Β</a:t>
            </a:r>
            <a:r>
              <a:rPr lang="en-GB" sz="2400" dirty="0" err="1">
                <a:sym typeface="+mn-ea"/>
              </a:rPr>
              <a:t>erlin</a:t>
            </a:r>
            <a:r>
              <a:rPr lang="en-GB" sz="2400" dirty="0">
                <a:sym typeface="+mn-ea"/>
              </a:rPr>
              <a:t>: Springer, 283-295.</a:t>
            </a:r>
            <a:endParaRPr lang="en-GB" sz="2400" dirty="0"/>
          </a:p>
          <a:p>
            <a:pPr algn="l" fontAlgn="auto">
              <a:spcAft>
                <a:spcPts val="0"/>
              </a:spcAft>
            </a:pPr>
            <a:r>
              <a:rPr lang="en-GB" sz="2400" dirty="0">
                <a:sym typeface="+mn-ea"/>
              </a:rPr>
              <a:t>Knapp, P., &amp; Watkins, M. (1994). </a:t>
            </a:r>
            <a:r>
              <a:rPr lang="en-GB" sz="2400" i="1" dirty="0">
                <a:sym typeface="+mn-ea"/>
              </a:rPr>
              <a:t>Context, text, grammar</a:t>
            </a:r>
            <a:r>
              <a:rPr lang="en-GB" sz="2400" dirty="0">
                <a:sym typeface="+mn-ea"/>
              </a:rPr>
              <a:t>. NSW: Broadway Text Productions.</a:t>
            </a:r>
            <a:endParaRPr lang="en-GB" sz="2400" dirty="0"/>
          </a:p>
          <a:p>
            <a:pPr algn="l" fontAlgn="auto">
              <a:spcAft>
                <a:spcPts val="0"/>
              </a:spcAft>
            </a:pPr>
            <a:r>
              <a:rPr lang="en-GB" sz="2400" dirty="0">
                <a:sym typeface="+mn-ea"/>
              </a:rPr>
              <a:t>Koester, A. (2010). </a:t>
            </a:r>
            <a:r>
              <a:rPr lang="en-GB" sz="2400" i="1" dirty="0">
                <a:sym typeface="+mn-ea"/>
              </a:rPr>
              <a:t>Building small specialised corpora. The Routledge Handbook of Corpus Linguistics</a:t>
            </a:r>
            <a:r>
              <a:rPr lang="en-GB" sz="2400" dirty="0">
                <a:sym typeface="+mn-ea"/>
              </a:rPr>
              <a:t>, 1, 66-79.</a:t>
            </a:r>
            <a:endParaRPr lang="en-GB" sz="2400" dirty="0"/>
          </a:p>
          <a:p>
            <a:pPr algn="l" fontAlgn="auto">
              <a:lnSpc>
                <a:spcPct val="100000"/>
              </a:lnSpc>
              <a:spcAft>
                <a:spcPts val="0"/>
              </a:spcAft>
            </a:pPr>
            <a:r>
              <a:rPr lang="el-GR" sz="2400" dirty="0">
                <a:sym typeface="+mn-ea"/>
              </a:rPr>
              <a:t>Κουτσογιάννης, Δ. (2017). </a:t>
            </a:r>
            <a:r>
              <a:rPr lang="el-GR" sz="2400" i="1" dirty="0">
                <a:sym typeface="+mn-ea"/>
              </a:rPr>
              <a:t>Γλωσσική διδασκαλία χθες, σήμερα, αύριο: Μια πολιτική προσέγγιση</a:t>
            </a:r>
            <a:r>
              <a:rPr lang="el-GR" sz="2400" dirty="0">
                <a:sym typeface="+mn-ea"/>
              </a:rPr>
              <a:t>. Θεσσαλονίκη: Ινστιτούτο Νεοελληνικών Σπουδών (Ίδρυμα Μανόλη Τριανταφυλλίδη). </a:t>
            </a:r>
            <a:endParaRPr lang="el-GR" sz="2400" dirty="0"/>
          </a:p>
          <a:p>
            <a:pPr algn="l" fontAlgn="auto">
              <a:spcAft>
                <a:spcPts val="0"/>
              </a:spcAft>
            </a:pPr>
            <a:r>
              <a:rPr lang="el-GR" sz="2400" dirty="0">
                <a:sym typeface="+mn-ea"/>
              </a:rPr>
              <a:t>Κουτσουλέλου-Μίχου, Σ. (1997). </a:t>
            </a:r>
            <a:r>
              <a:rPr lang="el-GR" sz="2400" i="1" dirty="0">
                <a:sym typeface="+mn-ea"/>
              </a:rPr>
              <a:t>Η γλώσσα της διαφήμισης: Κειμενογλωσσική Προσέγγιση του Διαφημιστικού Κειμένου</a:t>
            </a:r>
            <a:r>
              <a:rPr lang="el-GR" sz="2400" dirty="0">
                <a:sym typeface="+mn-ea"/>
              </a:rPr>
              <a:t>. Αθήνα: </a:t>
            </a:r>
            <a:r>
              <a:rPr lang="en-GB" sz="2400" dirty="0">
                <a:sym typeface="+mn-ea"/>
              </a:rPr>
              <a:t>Gutenberg. </a:t>
            </a:r>
            <a:endParaRPr lang="en-GB" sz="2400" dirty="0"/>
          </a:p>
          <a:p>
            <a:pPr algn="l" fontAlgn="auto">
              <a:lnSpc>
                <a:spcPct val="100000"/>
              </a:lnSpc>
              <a:spcAft>
                <a:spcPts val="0"/>
              </a:spcAft>
            </a:pPr>
            <a:r>
              <a:rPr lang="en-GB" sz="2400" dirty="0" err="1">
                <a:sym typeface="+mn-ea"/>
              </a:rPr>
              <a:t>Labov</a:t>
            </a:r>
            <a:r>
              <a:rPr lang="en-GB" sz="2400" dirty="0">
                <a:sym typeface="+mn-ea"/>
              </a:rPr>
              <a:t>, W. (1972</a:t>
            </a:r>
            <a:r>
              <a:rPr lang="en-GB" sz="2400" i="1" dirty="0">
                <a:sym typeface="+mn-ea"/>
              </a:rPr>
              <a:t>). Language in the Inner City</a:t>
            </a:r>
            <a:r>
              <a:rPr lang="en-GB" sz="2400" dirty="0">
                <a:sym typeface="+mn-ea"/>
              </a:rPr>
              <a:t>. Philadelphia: University of Pennsylvania Press.  </a:t>
            </a:r>
            <a:endParaRPr lang="en-GB" sz="2400" dirty="0"/>
          </a:p>
          <a:p>
            <a:pPr algn="l">
              <a:spcAft>
                <a:spcPts val="600"/>
              </a:spcAft>
            </a:pPr>
            <a:r>
              <a:rPr lang="en-GB" sz="2400" dirty="0">
                <a:sym typeface="+mn-ea"/>
              </a:rPr>
              <a:t>Lentin, A. (2004</a:t>
            </a:r>
            <a:r>
              <a:rPr lang="en-GB" sz="2400" i="1" dirty="0">
                <a:sym typeface="+mn-ea"/>
              </a:rPr>
              <a:t>). Racism and Anti-racism in Europe</a:t>
            </a:r>
            <a:r>
              <a:rPr lang="en-GB" sz="2400" dirty="0">
                <a:sym typeface="+mn-ea"/>
              </a:rPr>
              <a:t>. London: Pluto Press.</a:t>
            </a:r>
            <a:endParaRPr lang="en-GB" sz="2400" dirty="0"/>
          </a:p>
          <a:p>
            <a:pPr algn="l">
              <a:lnSpc>
                <a:spcPct val="100000"/>
              </a:lnSpc>
              <a:spcBef>
                <a:spcPts val="600"/>
              </a:spcBef>
            </a:pPr>
            <a:endParaRPr lang="en-GB" sz="2400" dirty="0">
              <a:sym typeface="+mn-ea"/>
            </a:endParaRPr>
          </a:p>
          <a:p>
            <a:pPr algn="l">
              <a:lnSpc>
                <a:spcPct val="100000"/>
              </a:lnSpc>
              <a:spcBef>
                <a:spcPts val="600"/>
              </a:spcBef>
            </a:pPr>
            <a:endParaRPr lang="el-GR" sz="2400" dirty="0"/>
          </a:p>
          <a:p>
            <a:pPr algn="l">
              <a:lnSpc>
                <a:spcPct val="100000"/>
              </a:lnSpc>
              <a:spcBef>
                <a:spcPts val="600"/>
              </a:spcBef>
            </a:pPr>
            <a:endParaRPr lang="en-GB" sz="2400" dirty="0"/>
          </a:p>
          <a:p>
            <a:pPr algn="l">
              <a:lnSpc>
                <a:spcPct val="100000"/>
              </a:lnSpc>
              <a:spcBef>
                <a:spcPts val="600"/>
              </a:spcBef>
            </a:pPr>
            <a:endParaRPr lang="el-GR" sz="2400" dirty="0"/>
          </a:p>
          <a:p>
            <a:pPr algn="l">
              <a:lnSpc>
                <a:spcPct val="100000"/>
              </a:lnSpc>
              <a:spcBef>
                <a:spcPts val="600"/>
              </a:spcBef>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09220" y="8905240"/>
            <a:ext cx="2170430" cy="567055"/>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635" y="918845"/>
            <a:ext cx="12491720" cy="645160"/>
          </a:xfrm>
        </p:spPr>
        <p:txBody>
          <a:bodyPr wrap="square"/>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48590" y="1675130"/>
            <a:ext cx="12856210" cy="8526780"/>
          </a:xfrm>
        </p:spPr>
        <p:txBody>
          <a:bodyPr wrap="square"/>
          <a:lstStyle/>
          <a:p>
            <a:pPr algn="l">
              <a:spcAft>
                <a:spcPts val="600"/>
              </a:spcAft>
            </a:pPr>
            <a:r>
              <a:rPr lang="en-GB" sz="2400" dirty="0">
                <a:sym typeface="+mn-ea"/>
              </a:rPr>
              <a:t>Lentin, A. (2018). Beyond </a:t>
            </a:r>
            <a:r>
              <a:rPr lang="en-GB" sz="2400" dirty="0" err="1">
                <a:sym typeface="+mn-ea"/>
              </a:rPr>
              <a:t>denial:‘not</a:t>
            </a:r>
            <a:r>
              <a:rPr lang="en-GB" sz="2400" dirty="0">
                <a:sym typeface="+mn-ea"/>
              </a:rPr>
              <a:t> </a:t>
            </a:r>
            <a:r>
              <a:rPr lang="en-GB" sz="2400" dirty="0" err="1">
                <a:sym typeface="+mn-ea"/>
              </a:rPr>
              <a:t>racism’as</a:t>
            </a:r>
            <a:r>
              <a:rPr lang="en-GB" sz="2400" dirty="0">
                <a:sym typeface="+mn-ea"/>
              </a:rPr>
              <a:t> racist violence. </a:t>
            </a:r>
            <a:r>
              <a:rPr lang="en-GB" sz="2400" i="1" dirty="0">
                <a:sym typeface="+mn-ea"/>
              </a:rPr>
              <a:t>Continuum</a:t>
            </a:r>
            <a:r>
              <a:rPr lang="en-GB" sz="2400" dirty="0">
                <a:sym typeface="+mn-ea"/>
              </a:rPr>
              <a:t>, 32(4), 400-414.</a:t>
            </a:r>
            <a:endParaRPr lang="el-GR" sz="2400" dirty="0"/>
          </a:p>
          <a:p>
            <a:pPr algn="l">
              <a:lnSpc>
                <a:spcPct val="100000"/>
              </a:lnSpc>
              <a:spcBef>
                <a:spcPts val="600"/>
              </a:spcBef>
            </a:pPr>
            <a:r>
              <a:rPr lang="el-GR" sz="2400" dirty="0">
                <a:sym typeface="+mn-ea"/>
              </a:rPr>
              <a:t>Λιάκος</a:t>
            </a:r>
            <a:r>
              <a:rPr lang="en-US" sz="2400" dirty="0">
                <a:sym typeface="+mn-ea"/>
              </a:rPr>
              <a:t>, A. (2019). </a:t>
            </a:r>
            <a:r>
              <a:rPr lang="el-GR" sz="2400" i="1" dirty="0">
                <a:sym typeface="+mn-ea"/>
              </a:rPr>
              <a:t>Ο Ελληνικός 20ός αιώνας</a:t>
            </a:r>
            <a:r>
              <a:rPr lang="el-GR" sz="2400" dirty="0">
                <a:sym typeface="+mn-ea"/>
              </a:rPr>
              <a:t>. Αθήνα: Πόλις.</a:t>
            </a:r>
            <a:endParaRPr lang="en-GB" sz="2400" dirty="0"/>
          </a:p>
          <a:p>
            <a:pPr algn="l">
              <a:lnSpc>
                <a:spcPct val="100000"/>
              </a:lnSpc>
              <a:spcBef>
                <a:spcPts val="600"/>
              </a:spcBef>
            </a:pPr>
            <a:r>
              <a:rPr lang="el-GR" sz="2400" dirty="0" err="1">
                <a:sym typeface="+mn-ea"/>
              </a:rPr>
              <a:t>Μανιού</a:t>
            </a:r>
            <a:r>
              <a:rPr lang="el-GR" sz="2400" dirty="0">
                <a:sym typeface="+mn-ea"/>
              </a:rPr>
              <a:t>, Ε. (2016). </a:t>
            </a:r>
            <a:r>
              <a:rPr lang="el-GR" sz="2400" i="1" dirty="0">
                <a:sym typeface="+mn-ea"/>
              </a:rPr>
              <a:t>Η (</a:t>
            </a:r>
            <a:r>
              <a:rPr lang="el-GR" sz="2400" i="1" dirty="0" err="1">
                <a:sym typeface="+mn-ea"/>
              </a:rPr>
              <a:t>ανα</a:t>
            </a:r>
            <a:r>
              <a:rPr lang="el-GR" sz="2400" i="1" dirty="0">
                <a:sym typeface="+mn-ea"/>
              </a:rPr>
              <a:t>)συγκρότηση της επιστημονικής γνώσης στο σχολείο: </a:t>
            </a:r>
            <a:r>
              <a:rPr lang="el-GR" sz="2400" i="1" dirty="0" err="1">
                <a:sym typeface="+mn-ea"/>
              </a:rPr>
              <a:t>Κοινωνιογλωσσολογική</a:t>
            </a:r>
            <a:r>
              <a:rPr lang="el-GR" sz="2400" i="1" dirty="0">
                <a:sym typeface="+mn-ea"/>
              </a:rPr>
              <a:t> ανάλυση εκπαιδευτικών πρακτικών</a:t>
            </a:r>
            <a:r>
              <a:rPr lang="el-GR" sz="2400" dirty="0">
                <a:sym typeface="+mn-ea"/>
              </a:rPr>
              <a:t>. Διδακτορική Διατριβή, </a:t>
            </a:r>
            <a:r>
              <a:rPr lang="el-GR" sz="2400" dirty="0" err="1">
                <a:sym typeface="+mn-ea"/>
              </a:rPr>
              <a:t>Τ.Ε.Ε.Α.Π.Η.,Πανεπιστήμιο</a:t>
            </a:r>
            <a:r>
              <a:rPr lang="el-GR" sz="2400" dirty="0">
                <a:sym typeface="+mn-ea"/>
              </a:rPr>
              <a:t> Πατρών.</a:t>
            </a:r>
            <a:endParaRPr lang="el-GR" sz="2400" dirty="0"/>
          </a:p>
          <a:p>
            <a:pPr algn="l">
              <a:lnSpc>
                <a:spcPct val="100000"/>
              </a:lnSpc>
              <a:spcBef>
                <a:spcPts val="600"/>
              </a:spcBef>
            </a:pPr>
            <a:r>
              <a:rPr lang="en-GB" sz="2400" dirty="0">
                <a:sym typeface="+mn-ea"/>
              </a:rPr>
              <a:t>Marwick, A. &amp; </a:t>
            </a:r>
            <a:r>
              <a:rPr lang="en-US" sz="2400" dirty="0">
                <a:sym typeface="+mn-ea"/>
              </a:rPr>
              <a:t>B</a:t>
            </a:r>
            <a:r>
              <a:rPr lang="en-GB" sz="2400" dirty="0" err="1">
                <a:sym typeface="+mn-ea"/>
              </a:rPr>
              <a:t>oyd</a:t>
            </a:r>
            <a:r>
              <a:rPr lang="en-GB" sz="2400" dirty="0">
                <a:sym typeface="+mn-ea"/>
              </a:rPr>
              <a:t>, D. (2010). “I tweet honestly, I tweet passionately: Twitter users, context collapse, and the imagined audience”. </a:t>
            </a:r>
            <a:r>
              <a:rPr lang="en-GB" sz="2400" i="1" dirty="0">
                <a:sym typeface="+mn-ea"/>
              </a:rPr>
              <a:t>New Media &amp; Society</a:t>
            </a:r>
            <a:r>
              <a:rPr lang="en-GB" sz="2400" dirty="0">
                <a:sym typeface="+mn-ea"/>
              </a:rPr>
              <a:t>13 (1), 114-133. </a:t>
            </a:r>
            <a:endParaRPr lang="en-GB" sz="2400" dirty="0"/>
          </a:p>
          <a:p>
            <a:pPr algn="l">
              <a:lnSpc>
                <a:spcPct val="100000"/>
              </a:lnSpc>
              <a:spcBef>
                <a:spcPts val="600"/>
              </a:spcBef>
            </a:pPr>
            <a:r>
              <a:rPr lang="en-GB" sz="2400" dirty="0">
                <a:sym typeface="+mn-ea"/>
              </a:rPr>
              <a:t>Meyer, C. (2002). </a:t>
            </a:r>
            <a:r>
              <a:rPr lang="en-GB" sz="2400" i="1" dirty="0">
                <a:sym typeface="+mn-ea"/>
              </a:rPr>
              <a:t>English Corpus Linguistics: An Introduction</a:t>
            </a:r>
            <a:r>
              <a:rPr lang="en-GB" sz="2400" dirty="0">
                <a:sym typeface="+mn-ea"/>
              </a:rPr>
              <a:t>. Cambridge: Cambridge University Press. </a:t>
            </a:r>
            <a:endParaRPr lang="en-GB" sz="2400" dirty="0"/>
          </a:p>
          <a:p>
            <a:pPr algn="l">
              <a:lnSpc>
                <a:spcPct val="100000"/>
              </a:lnSpc>
              <a:spcBef>
                <a:spcPts val="600"/>
              </a:spcBef>
            </a:pPr>
            <a:r>
              <a:rPr lang="en-US" sz="2400" dirty="0" err="1">
                <a:effectLst/>
                <a:ea typeface="Calibri" panose="020F0502020204030204" pitchFamily="34" charset="0"/>
                <a:cs typeface="Times New Roman" panose="02020603050405020304" pitchFamily="18" charset="0"/>
                <a:sym typeface="+mn-ea"/>
              </a:rPr>
              <a:t>Maeso</a:t>
            </a:r>
            <a:r>
              <a:rPr lang="en-US" sz="2400" dirty="0">
                <a:effectLst/>
                <a:ea typeface="Calibri" panose="020F0502020204030204" pitchFamily="34" charset="0"/>
                <a:cs typeface="Times New Roman" panose="02020603050405020304" pitchFamily="18" charset="0"/>
                <a:sym typeface="+mn-ea"/>
              </a:rPr>
              <a:t>, S.R. (2014). </a:t>
            </a:r>
            <a:r>
              <a:rPr lang="el-GR" altLang="en-US" sz="2400" dirty="0">
                <a:effectLst/>
                <a:ea typeface="Calibri" panose="020F0502020204030204" pitchFamily="34" charset="0"/>
                <a:cs typeface="Times New Roman" panose="02020603050405020304" pitchFamily="18" charset="0"/>
                <a:sym typeface="+mn-ea"/>
              </a:rPr>
              <a:t>“</a:t>
            </a:r>
            <a:r>
              <a:rPr lang="en-US" sz="2400" dirty="0">
                <a:effectLst/>
                <a:ea typeface="Calibri" panose="020F0502020204030204" pitchFamily="34" charset="0"/>
                <a:cs typeface="Times New Roman" panose="02020603050405020304" pitchFamily="18" charset="0"/>
                <a:sym typeface="+mn-ea"/>
              </a:rPr>
              <a:t>‘</a:t>
            </a:r>
            <a:r>
              <a:rPr lang="en-US" sz="2400" dirty="0" err="1">
                <a:effectLst/>
                <a:ea typeface="Calibri" panose="020F0502020204030204" pitchFamily="34" charset="0"/>
                <a:cs typeface="Times New Roman" panose="02020603050405020304" pitchFamily="18" charset="0"/>
                <a:sym typeface="+mn-ea"/>
              </a:rPr>
              <a:t>Civilising</a:t>
            </a:r>
            <a:r>
              <a:rPr lang="en-US" sz="2400" dirty="0">
                <a:effectLst/>
                <a:ea typeface="Calibri" panose="020F0502020204030204" pitchFamily="34" charset="0"/>
                <a:cs typeface="Times New Roman" panose="02020603050405020304" pitchFamily="18" charset="0"/>
                <a:sym typeface="+mn-ea"/>
              </a:rPr>
              <a:t>’ the Roma? The </a:t>
            </a:r>
            <a:r>
              <a:rPr lang="en-US" sz="2400" dirty="0" err="1">
                <a:effectLst/>
                <a:ea typeface="Calibri" panose="020F0502020204030204" pitchFamily="34" charset="0"/>
                <a:cs typeface="Times New Roman" panose="02020603050405020304" pitchFamily="18" charset="0"/>
                <a:sym typeface="+mn-ea"/>
              </a:rPr>
              <a:t>depoliticisation</a:t>
            </a:r>
            <a:r>
              <a:rPr lang="en-US" sz="2400" dirty="0">
                <a:effectLst/>
                <a:ea typeface="Calibri" panose="020F0502020204030204" pitchFamily="34" charset="0"/>
                <a:cs typeface="Times New Roman" panose="02020603050405020304" pitchFamily="18" charset="0"/>
                <a:sym typeface="+mn-ea"/>
              </a:rPr>
              <a:t> of (anti-)racism within the politics of integration</a:t>
            </a:r>
            <a:r>
              <a:rPr lang="el-GR" altLang="en-US" sz="2400" dirty="0">
                <a:effectLst/>
                <a:ea typeface="Calibri" panose="020F0502020204030204" pitchFamily="34" charset="0"/>
                <a:cs typeface="Times New Roman" panose="02020603050405020304" pitchFamily="18" charset="0"/>
                <a:sym typeface="+mn-ea"/>
              </a:rPr>
              <a:t>”</a:t>
            </a:r>
            <a:r>
              <a:rPr lang="en-US" sz="2400" dirty="0">
                <a:effectLst/>
                <a:ea typeface="Calibri" panose="020F0502020204030204" pitchFamily="34" charset="0"/>
                <a:cs typeface="Times New Roman" panose="02020603050405020304" pitchFamily="18" charset="0"/>
                <a:sym typeface="+mn-ea"/>
              </a:rPr>
              <a:t>. </a:t>
            </a:r>
            <a:r>
              <a:rPr lang="en-US" sz="2400" i="1" dirty="0">
                <a:effectLst/>
                <a:ea typeface="Calibri" panose="020F0502020204030204" pitchFamily="34" charset="0"/>
                <a:cs typeface="Times New Roman" panose="02020603050405020304" pitchFamily="18" charset="0"/>
                <a:sym typeface="+mn-ea"/>
              </a:rPr>
              <a:t>Identities: Global Studies in Culture and Power</a:t>
            </a:r>
            <a:r>
              <a:rPr lang="en-US" sz="2400" dirty="0">
                <a:effectLst/>
                <a:ea typeface="Calibri" panose="020F0502020204030204" pitchFamily="34" charset="0"/>
                <a:cs typeface="Times New Roman" panose="02020603050405020304" pitchFamily="18" charset="0"/>
                <a:sym typeface="+mn-ea"/>
              </a:rPr>
              <a:t> 22 (1): 53-70</a:t>
            </a:r>
            <a:endParaRPr lang="el-GR" sz="2400" dirty="0">
              <a:effectLst/>
              <a:ea typeface="Calibri" panose="020F0502020204030204" pitchFamily="34" charset="0"/>
              <a:cs typeface="Times New Roman" panose="02020603050405020304" pitchFamily="18" charset="0"/>
            </a:endParaRPr>
          </a:p>
          <a:p>
            <a:pPr algn="l">
              <a:lnSpc>
                <a:spcPct val="100000"/>
              </a:lnSpc>
              <a:spcBef>
                <a:spcPts val="600"/>
              </a:spcBef>
            </a:pPr>
            <a:r>
              <a:rPr lang="el-GR" sz="2400" dirty="0" err="1">
                <a:sym typeface="+mn-ea"/>
              </a:rPr>
              <a:t>Μπαλιμπάρ</a:t>
            </a:r>
            <a:r>
              <a:rPr lang="el-GR" sz="2400" dirty="0">
                <a:sym typeface="+mn-ea"/>
              </a:rPr>
              <a:t> Ε. </a:t>
            </a:r>
            <a:r>
              <a:rPr lang="en-US" sz="2400" dirty="0">
                <a:sym typeface="+mn-ea"/>
              </a:rPr>
              <a:t>(</a:t>
            </a:r>
            <a:r>
              <a:rPr lang="el-GR" sz="2400" dirty="0">
                <a:sym typeface="+mn-ea"/>
              </a:rPr>
              <a:t>2017</a:t>
            </a:r>
            <a:r>
              <a:rPr lang="en-US" sz="2400" dirty="0">
                <a:sym typeface="+mn-ea"/>
              </a:rPr>
              <a:t>)</a:t>
            </a:r>
            <a:r>
              <a:rPr lang="el-GR" sz="2400" dirty="0">
                <a:sym typeface="+mn-ea"/>
              </a:rPr>
              <a:t>. Ρατσισμός και εθνικισμός. Στο </a:t>
            </a:r>
            <a:r>
              <a:rPr lang="el-GR" sz="2400" dirty="0" err="1">
                <a:sym typeface="+mn-ea"/>
              </a:rPr>
              <a:t>Μπαλιμπάρ</a:t>
            </a:r>
            <a:r>
              <a:rPr lang="el-GR" sz="2400" dirty="0">
                <a:sym typeface="+mn-ea"/>
              </a:rPr>
              <a:t> Ε. &amp; </a:t>
            </a:r>
            <a:r>
              <a:rPr lang="el-GR" sz="2400" dirty="0" err="1">
                <a:sym typeface="+mn-ea"/>
              </a:rPr>
              <a:t>Βαλλερστάιν</a:t>
            </a:r>
            <a:r>
              <a:rPr lang="el-GR" sz="2400" dirty="0">
                <a:sym typeface="+mn-ea"/>
              </a:rPr>
              <a:t> Ι. </a:t>
            </a:r>
            <a:r>
              <a:rPr lang="el-GR" sz="2400" i="1" dirty="0">
                <a:sym typeface="+mn-ea"/>
              </a:rPr>
              <a:t>Φυλή, έ</a:t>
            </a:r>
            <a:r>
              <a:rPr lang="el-GR" sz="2400" i="1" dirty="0" err="1">
                <a:sym typeface="+mn-ea"/>
              </a:rPr>
              <a:t>θνος</a:t>
            </a:r>
            <a:r>
              <a:rPr lang="el-GR" sz="2400" i="1" dirty="0">
                <a:sym typeface="+mn-ea"/>
              </a:rPr>
              <a:t>, </a:t>
            </a:r>
            <a:r>
              <a:rPr lang="el-GR" altLang="en-US" sz="2400" i="1" dirty="0">
                <a:sym typeface="+mn-ea"/>
              </a:rPr>
              <a:t>τ</a:t>
            </a:r>
            <a:r>
              <a:rPr lang="el-GR" sz="2400" i="1" dirty="0" err="1">
                <a:sym typeface="+mn-ea"/>
              </a:rPr>
              <a:t>άξη</a:t>
            </a:r>
            <a:r>
              <a:rPr lang="el-GR" sz="2400" i="1" dirty="0">
                <a:sym typeface="+mn-ea"/>
              </a:rPr>
              <a:t>: Οι δ</a:t>
            </a:r>
            <a:r>
              <a:rPr lang="el-GR" sz="2400" i="1" dirty="0" err="1">
                <a:sym typeface="+mn-ea"/>
              </a:rPr>
              <a:t>ιφορούμενες</a:t>
            </a:r>
            <a:r>
              <a:rPr lang="el-GR" sz="2400" i="1" dirty="0">
                <a:sym typeface="+mn-ea"/>
              </a:rPr>
              <a:t> τ</a:t>
            </a:r>
            <a:r>
              <a:rPr lang="el-GR" sz="2400" i="1" dirty="0" err="1">
                <a:sym typeface="+mn-ea"/>
              </a:rPr>
              <a:t>αυτότητες</a:t>
            </a:r>
            <a:r>
              <a:rPr lang="el-GR" sz="2400" dirty="0">
                <a:sym typeface="+mn-ea"/>
              </a:rPr>
              <a:t>. Μετάφραση: Ά. </a:t>
            </a:r>
            <a:r>
              <a:rPr lang="el-GR" sz="2400" dirty="0" err="1">
                <a:sym typeface="+mn-ea"/>
              </a:rPr>
              <a:t>Ελεφάντης</a:t>
            </a:r>
            <a:r>
              <a:rPr lang="el-GR" sz="2400" dirty="0">
                <a:sym typeface="+mn-ea"/>
              </a:rPr>
              <a:t> &amp; Ε. Καλαφάτη. Επιμέλεια: Β. Κουτσογιάννης. Αθήνα: Νήσος.</a:t>
            </a:r>
            <a:endParaRPr lang="el-GR" sz="2400" dirty="0"/>
          </a:p>
          <a:p>
            <a:pPr algn="l">
              <a:lnSpc>
                <a:spcPct val="100000"/>
              </a:lnSpc>
              <a:spcBef>
                <a:spcPts val="600"/>
              </a:spcBef>
            </a:pPr>
            <a:r>
              <a:rPr lang="el-GR" sz="2400" dirty="0">
                <a:sym typeface="+mn-ea"/>
              </a:rPr>
              <a:t>O’Brien, E. (2009). “From antiracism to antiracisms”. </a:t>
            </a:r>
            <a:r>
              <a:rPr lang="el-GR" sz="2400" i="1" dirty="0">
                <a:sym typeface="+mn-ea"/>
              </a:rPr>
              <a:t>Sociology Compass </a:t>
            </a:r>
            <a:r>
              <a:rPr lang="el-GR" sz="2400" dirty="0">
                <a:sym typeface="+mn-ea"/>
              </a:rPr>
              <a:t>3, 501-512.</a:t>
            </a:r>
            <a:endParaRPr lang="el-GR" sz="2400" dirty="0"/>
          </a:p>
          <a:p>
            <a:pPr algn="l">
              <a:lnSpc>
                <a:spcPct val="100000"/>
              </a:lnSpc>
              <a:spcBef>
                <a:spcPts val="600"/>
              </a:spcBef>
            </a:pPr>
            <a:r>
              <a:rPr lang="en-GB" sz="2400" dirty="0" err="1">
                <a:sym typeface="+mn-ea"/>
              </a:rPr>
              <a:t>Okulska</a:t>
            </a:r>
            <a:r>
              <a:rPr lang="en-GB" sz="2400" dirty="0">
                <a:sym typeface="+mn-ea"/>
              </a:rPr>
              <a:t>, U. &amp; Cap, P. (2010). “Analysis of political discourse: Landmarks, challenges and prospects. </a:t>
            </a:r>
            <a:r>
              <a:rPr lang="el-GR" sz="2400" dirty="0">
                <a:sym typeface="+mn-ea"/>
              </a:rPr>
              <a:t>Στο </a:t>
            </a:r>
            <a:r>
              <a:rPr lang="en-GB" sz="2400" dirty="0">
                <a:sym typeface="+mn-ea"/>
              </a:rPr>
              <a:t>U. </a:t>
            </a:r>
            <a:r>
              <a:rPr lang="en-GB" sz="2400" dirty="0" err="1">
                <a:sym typeface="+mn-ea"/>
              </a:rPr>
              <a:t>Okulska</a:t>
            </a:r>
            <a:r>
              <a:rPr lang="en-GB" sz="2400" dirty="0">
                <a:sym typeface="+mn-ea"/>
              </a:rPr>
              <a:t> &amp; P. Cap (</a:t>
            </a:r>
            <a:r>
              <a:rPr lang="el-GR" sz="2400" dirty="0">
                <a:sym typeface="+mn-ea"/>
              </a:rPr>
              <a:t>επιμ</a:t>
            </a:r>
            <a:r>
              <a:rPr lang="el-GR" sz="2400" i="1" dirty="0">
                <a:sym typeface="+mn-ea"/>
              </a:rPr>
              <a:t>.), </a:t>
            </a:r>
            <a:r>
              <a:rPr lang="en-GB" sz="2400" i="1" dirty="0">
                <a:sym typeface="+mn-ea"/>
              </a:rPr>
              <a:t>Perspectives in Politics and Discourse</a:t>
            </a:r>
            <a:r>
              <a:rPr lang="en-GB" sz="2400" dirty="0">
                <a:sym typeface="+mn-ea"/>
              </a:rPr>
              <a:t>. Amsterdam &amp; Philadelphia: John Benjamins, 399-405. </a:t>
            </a:r>
            <a:endParaRPr lang="en-GB" sz="2400" dirty="0">
              <a:sym typeface="+mn-ea"/>
            </a:endParaRPr>
          </a:p>
          <a:p>
            <a:pPr algn="l">
              <a:lnSpc>
                <a:spcPct val="100000"/>
              </a:lnSpc>
              <a:spcBef>
                <a:spcPts val="600"/>
              </a:spcBef>
            </a:pPr>
            <a:endParaRPr lang="el-GR" sz="2400" dirty="0"/>
          </a:p>
          <a:p>
            <a:pPr algn="l">
              <a:lnSpc>
                <a:spcPct val="100000"/>
              </a:lnSpc>
              <a:spcBef>
                <a:spcPts val="600"/>
              </a:spcBef>
            </a:pPr>
            <a:endParaRPr lang="en-GB" sz="2400" dirty="0"/>
          </a:p>
          <a:p>
            <a:pPr algn="l"/>
            <a:endParaRPr lang="en-GB" sz="20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48609" y="8997919"/>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931545"/>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798320"/>
            <a:ext cx="13005435" cy="7869555"/>
          </a:xfrm>
        </p:spPr>
        <p:txBody>
          <a:bodyPr wrap="square"/>
          <a:lstStyle/>
          <a:p>
            <a:pPr algn="l" fontAlgn="auto">
              <a:spcAft>
                <a:spcPts val="0"/>
              </a:spcAft>
            </a:pPr>
            <a:r>
              <a:rPr lang="el-GR" sz="2400" dirty="0">
                <a:sym typeface="+mn-ea"/>
              </a:rPr>
              <a:t>Παπαδοπούλου, Μ. (2015). “‘Επι-μένοντας ελληνικά’: Ο σχεδιασμός ενός εκπαιδευτικού υλικού για τη διδασκαλία/μάθηση της ελληνικής γλώσσας από μετανάστες/-τριες”. Στο Γ. Ανδρουλάκης (επιμ.), </a:t>
            </a:r>
            <a:r>
              <a:rPr lang="el-GR" sz="2400" i="1" dirty="0">
                <a:sym typeface="+mn-ea"/>
              </a:rPr>
              <a:t>Γλωσσική Παιδεία: 35 Μελέτες Αφιερωμένες στον καθηγητή Ναπολέοντα Μήτση</a:t>
            </a:r>
            <a:r>
              <a:rPr lang="el-GR" sz="2400" dirty="0">
                <a:sym typeface="+mn-ea"/>
              </a:rPr>
              <a:t>. Αθήνα: </a:t>
            </a:r>
            <a:r>
              <a:rPr lang="en-GB" sz="2400" dirty="0">
                <a:sym typeface="+mn-ea"/>
              </a:rPr>
              <a:t>Gutenberg, 344-355.</a:t>
            </a:r>
            <a:endParaRPr lang="el-GR" altLang="en-GB" sz="2400" dirty="0">
              <a:sym typeface="+mn-ea"/>
            </a:endParaRPr>
          </a:p>
          <a:p>
            <a:pPr algn="l" fontAlgn="auto">
              <a:lnSpc>
                <a:spcPct val="100000"/>
              </a:lnSpc>
              <a:spcAft>
                <a:spcPts val="0"/>
              </a:spcAft>
            </a:pPr>
            <a:r>
              <a:rPr lang="el-GR" sz="2400" dirty="0">
                <a:sym typeface="+mn-ea"/>
              </a:rPr>
              <a:t>Παυλίδου, Θ.-Σ. (επιμ.). (2016). </a:t>
            </a:r>
            <a:r>
              <a:rPr lang="el-GR" sz="2400" i="1" dirty="0">
                <a:sym typeface="+mn-ea"/>
              </a:rPr>
              <a:t>Καταγράφοντας την ελληνική γλώσσα</a:t>
            </a:r>
            <a:r>
              <a:rPr lang="el-GR" sz="2400" dirty="0">
                <a:sym typeface="+mn-ea"/>
              </a:rPr>
              <a:t>. Θεσσαλονίκη: Ινστιτούτο Νεοελληνικών Σπουδών.</a:t>
            </a:r>
            <a:endParaRPr lang="el-GR" sz="2400" dirty="0"/>
          </a:p>
          <a:p>
            <a:pPr algn="l" fontAlgn="auto">
              <a:lnSpc>
                <a:spcPct val="100000"/>
              </a:lnSpc>
              <a:spcAft>
                <a:spcPts val="0"/>
              </a:spcAft>
            </a:pPr>
            <a:r>
              <a:rPr lang="el-GR" sz="2400" dirty="0">
                <a:sym typeface="+mn-ea"/>
              </a:rPr>
              <a:t>Πολίτης, Π. (2014). «Ο λόγος των ΜΜΕ». Στο Μ. Γεωργαλίδου, Μ. Σηφιανού &amp; Β. Τσάκωνα (επιμ.), Ανάλυση Λόγου: Θεωρία και Εφαρμογές. Αθήνα: Νήσος, 479-520.</a:t>
            </a:r>
            <a:endParaRPr lang="el-GR" sz="2400" dirty="0"/>
          </a:p>
          <a:p>
            <a:pPr algn="l" fontAlgn="auto">
              <a:lnSpc>
                <a:spcPct val="100000"/>
              </a:lnSpc>
              <a:spcAft>
                <a:spcPts val="0"/>
              </a:spcAft>
            </a:pPr>
            <a:r>
              <a:rPr lang="en-GB" sz="2400" dirty="0">
                <a:sym typeface="+mn-ea"/>
              </a:rPr>
              <a:t>Park, C. S. (2013). “Does </a:t>
            </a:r>
            <a:r>
              <a:rPr lang="en-US" sz="2400" dirty="0">
                <a:sym typeface="+mn-ea"/>
              </a:rPr>
              <a:t>t</a:t>
            </a:r>
            <a:r>
              <a:rPr lang="en-GB" sz="2400" dirty="0">
                <a:sym typeface="+mn-ea"/>
              </a:rPr>
              <a:t>witter motivate involvement in politics? Tweeting, opinion leadership, and political engagement”. </a:t>
            </a:r>
            <a:r>
              <a:rPr lang="en-GB" sz="2400" i="1" dirty="0">
                <a:sym typeface="+mn-ea"/>
              </a:rPr>
              <a:t>Computers in Human </a:t>
            </a:r>
            <a:r>
              <a:rPr lang="en-GB" sz="2400" i="1" dirty="0" err="1">
                <a:sym typeface="+mn-ea"/>
              </a:rPr>
              <a:t>Behavior</a:t>
            </a:r>
            <a:r>
              <a:rPr lang="en-GB" sz="2400" dirty="0">
                <a:sym typeface="+mn-ea"/>
              </a:rPr>
              <a:t>, 29(4), 1641-1648.</a:t>
            </a:r>
            <a:endParaRPr lang="en-GB" sz="2400" dirty="0"/>
          </a:p>
          <a:p>
            <a:pPr algn="l" fontAlgn="auto">
              <a:lnSpc>
                <a:spcPct val="100000"/>
              </a:lnSpc>
              <a:spcAft>
                <a:spcPts val="0"/>
              </a:spcAft>
            </a:pPr>
            <a:r>
              <a:rPr lang="en-GB" sz="2400" dirty="0" err="1">
                <a:sym typeface="+mn-ea"/>
              </a:rPr>
              <a:t>Reisigl</a:t>
            </a:r>
            <a:r>
              <a:rPr lang="en-GB" sz="2400" dirty="0">
                <a:sym typeface="+mn-ea"/>
              </a:rPr>
              <a:t>, M. &amp; </a:t>
            </a:r>
            <a:r>
              <a:rPr lang="en-GB" sz="2400" dirty="0" err="1">
                <a:sym typeface="+mn-ea"/>
              </a:rPr>
              <a:t>Wodak</a:t>
            </a:r>
            <a:r>
              <a:rPr lang="en-GB" sz="2400" dirty="0">
                <a:sym typeface="+mn-ea"/>
              </a:rPr>
              <a:t>, R. </a:t>
            </a:r>
            <a:r>
              <a:rPr lang="el-GR" sz="2400" dirty="0">
                <a:sym typeface="+mn-ea"/>
              </a:rPr>
              <a:t>(</a:t>
            </a:r>
            <a:r>
              <a:rPr lang="en-GB" sz="2400" dirty="0">
                <a:sym typeface="+mn-ea"/>
              </a:rPr>
              <a:t>2001</a:t>
            </a:r>
            <a:r>
              <a:rPr lang="el-GR" sz="2400" dirty="0">
                <a:sym typeface="+mn-ea"/>
              </a:rPr>
              <a:t>)</a:t>
            </a:r>
            <a:r>
              <a:rPr lang="en-GB" sz="2400" dirty="0">
                <a:sym typeface="+mn-ea"/>
              </a:rPr>
              <a:t>. </a:t>
            </a:r>
            <a:r>
              <a:rPr lang="en-GB" sz="2400" i="1" dirty="0">
                <a:sym typeface="+mn-ea"/>
              </a:rPr>
              <a:t>Discourse and Discrimination: Rhetoric of Racism and Antisemitism</a:t>
            </a:r>
            <a:r>
              <a:rPr lang="en-GB" sz="2400" dirty="0">
                <a:sym typeface="+mn-ea"/>
              </a:rPr>
              <a:t>. London: Routledge.</a:t>
            </a:r>
            <a:endParaRPr lang="en-GB" sz="2400" dirty="0">
              <a:sym typeface="+mn-ea"/>
            </a:endParaRPr>
          </a:p>
          <a:p>
            <a:pPr algn="l" fontAlgn="auto">
              <a:spcAft>
                <a:spcPts val="0"/>
              </a:spcAft>
            </a:pPr>
            <a:r>
              <a:rPr lang="el-GR" altLang="en-GB" sz="2400" dirty="0">
                <a:sym typeface="+mn-ea"/>
              </a:rPr>
              <a:t>Ροζάκου, Κ. (2018). </a:t>
            </a:r>
            <a:r>
              <a:rPr lang="el-GR" altLang="en-GB" sz="2400" i="1" dirty="0">
                <a:sym typeface="+mn-ea"/>
              </a:rPr>
              <a:t>Από ‘αγάπη’ και ‘αλληλλεγγύη’: Εθελοντική εργασία με πρόσφυγες στην ΑΘήνα του πρώιμου 21ου αιώνα</a:t>
            </a:r>
            <a:r>
              <a:rPr lang="el-GR" altLang="en-GB" sz="2400" dirty="0">
                <a:sym typeface="+mn-ea"/>
              </a:rPr>
              <a:t>. Αθήνα: Αλεξάνδρεια.</a:t>
            </a:r>
            <a:endParaRPr lang="en-GB" sz="2400" dirty="0"/>
          </a:p>
          <a:p>
            <a:pPr algn="l" fontAlgn="auto">
              <a:lnSpc>
                <a:spcPct val="100000"/>
              </a:lnSpc>
              <a:spcAft>
                <a:spcPts val="0"/>
              </a:spcAft>
            </a:pPr>
            <a:r>
              <a:rPr lang="en-US" sz="2400" dirty="0">
                <a:sym typeface="+mn-ea"/>
              </a:rPr>
              <a:t>Sandel, M. J. (2022). </a:t>
            </a:r>
            <a:r>
              <a:rPr lang="el-GR" sz="2400" i="1" dirty="0">
                <a:sym typeface="+mn-ea"/>
              </a:rPr>
              <a:t>Η Τυραννία της αξίας: Τι έχει απογίνει το κοινό καλό; </a:t>
            </a:r>
            <a:r>
              <a:rPr lang="el-GR" sz="2400" dirty="0" err="1">
                <a:sym typeface="+mn-ea"/>
              </a:rPr>
              <a:t>Μτφρ</a:t>
            </a:r>
            <a:r>
              <a:rPr lang="el-GR" sz="2400" dirty="0">
                <a:sym typeface="+mn-ea"/>
              </a:rPr>
              <a:t>. Μ. </a:t>
            </a:r>
            <a:r>
              <a:rPr lang="el-GR" sz="2400" dirty="0" err="1">
                <a:sym typeface="+mn-ea"/>
              </a:rPr>
              <a:t>Μητσός</a:t>
            </a:r>
            <a:r>
              <a:rPr lang="el-GR" sz="2400" dirty="0">
                <a:sym typeface="+mn-ea"/>
              </a:rPr>
              <a:t>. Αθήνα: Πόλις</a:t>
            </a:r>
            <a:r>
              <a:rPr lang="en-US" sz="2400" dirty="0">
                <a:sym typeface="+mn-ea"/>
              </a:rPr>
              <a:t>.</a:t>
            </a:r>
            <a:endParaRPr lang="en-GB" sz="2400" dirty="0"/>
          </a:p>
          <a:p>
            <a:pPr algn="l" fontAlgn="auto">
              <a:lnSpc>
                <a:spcPct val="100000"/>
              </a:lnSpc>
              <a:spcAft>
                <a:spcPts val="0"/>
              </a:spcAft>
            </a:pPr>
            <a:r>
              <a:rPr lang="en-GB" sz="2400" dirty="0">
                <a:sym typeface="+mn-ea"/>
              </a:rPr>
              <a:t>Searle, J. R. (1975). “Speech acts and recent linguistics”. </a:t>
            </a:r>
            <a:r>
              <a:rPr lang="el-GR" sz="2400" dirty="0">
                <a:sym typeface="+mn-ea"/>
              </a:rPr>
              <a:t>Στο </a:t>
            </a:r>
            <a:r>
              <a:rPr lang="en-GB" sz="2400" dirty="0">
                <a:sym typeface="+mn-ea"/>
              </a:rPr>
              <a:t>D. Aaronson &amp; R. </a:t>
            </a:r>
            <a:r>
              <a:rPr lang="en-GB" sz="2400" dirty="0" err="1">
                <a:sym typeface="+mn-ea"/>
              </a:rPr>
              <a:t>Rieber</a:t>
            </a:r>
            <a:r>
              <a:rPr lang="en-GB" sz="2400" dirty="0">
                <a:sym typeface="+mn-ea"/>
              </a:rPr>
              <a:t> (</a:t>
            </a:r>
            <a:r>
              <a:rPr lang="el-GR" sz="2400" dirty="0">
                <a:sym typeface="+mn-ea"/>
              </a:rPr>
              <a:t>επιμ</a:t>
            </a:r>
            <a:r>
              <a:rPr lang="el-GR" sz="2400" i="1" dirty="0">
                <a:sym typeface="+mn-ea"/>
              </a:rPr>
              <a:t>.), </a:t>
            </a:r>
            <a:r>
              <a:rPr lang="en-GB" sz="2400" i="1" dirty="0">
                <a:sym typeface="+mn-ea"/>
              </a:rPr>
              <a:t>Developmental psycholinguistics and communication disorders</a:t>
            </a:r>
            <a:r>
              <a:rPr lang="en-GB" sz="2400" dirty="0">
                <a:sym typeface="+mn-ea"/>
              </a:rPr>
              <a:t>. </a:t>
            </a:r>
            <a:r>
              <a:rPr lang="el-GR" sz="2400" dirty="0">
                <a:sym typeface="+mn-ea"/>
              </a:rPr>
              <a:t>Ν</a:t>
            </a:r>
            <a:r>
              <a:rPr lang="en-GB" sz="2400" dirty="0" err="1">
                <a:sym typeface="+mn-ea"/>
              </a:rPr>
              <a:t>ew</a:t>
            </a:r>
            <a:r>
              <a:rPr lang="en-GB" sz="2400" dirty="0">
                <a:sym typeface="+mn-ea"/>
              </a:rPr>
              <a:t> York: Annals of the New York Academy of Sciences), 27-38.</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635" y="9030335"/>
            <a:ext cx="2195830" cy="52832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270" y="1823085"/>
            <a:ext cx="12878435" cy="8413750"/>
          </a:xfrm>
        </p:spPr>
        <p:txBody>
          <a:bodyPr wrap="square">
            <a:noAutofit/>
          </a:bodyPr>
          <a:lstStyle/>
          <a:p>
            <a:pPr algn="l" fontAlgn="auto">
              <a:spcAft>
                <a:spcPts val="0"/>
              </a:spcAft>
            </a:pPr>
            <a:r>
              <a:rPr lang="en-GB" sz="2400" dirty="0">
                <a:sym typeface="+mn-ea"/>
              </a:rPr>
              <a:t>Serafis, D. </a:t>
            </a:r>
            <a:r>
              <a:rPr lang="el-GR" altLang="en-GB" sz="2400" dirty="0">
                <a:sym typeface="+mn-ea"/>
              </a:rPr>
              <a:t>&amp; </a:t>
            </a:r>
            <a:r>
              <a:rPr lang="en-GB" sz="2400" dirty="0">
                <a:sym typeface="+mn-ea"/>
              </a:rPr>
              <a:t>Assimakopoulos, S. (2022). </a:t>
            </a:r>
            <a:r>
              <a:rPr lang="el-GR" altLang="en-GB" sz="2400" dirty="0">
                <a:sym typeface="+mn-ea"/>
              </a:rPr>
              <a:t>“</a:t>
            </a:r>
            <a:r>
              <a:rPr lang="en-GB" sz="2400" dirty="0">
                <a:sym typeface="+mn-ea"/>
              </a:rPr>
              <a:t>Dismantling European values:‘refugee crisis’ and discriminatory attitudes in Greek online news portals</a:t>
            </a:r>
            <a:r>
              <a:rPr lang="el-GR" altLang="en-GB" sz="2400" dirty="0">
                <a:sym typeface="+mn-ea"/>
              </a:rPr>
              <a:t>”</a:t>
            </a:r>
            <a:r>
              <a:rPr lang="en-GB" sz="2400" dirty="0">
                <a:sym typeface="+mn-ea"/>
              </a:rPr>
              <a:t>. Southeastern Europe 46 (3): 297-325.</a:t>
            </a:r>
            <a:endParaRPr lang="en-GB" sz="2400" dirty="0"/>
          </a:p>
          <a:p>
            <a:pPr algn="l" fontAlgn="auto">
              <a:lnSpc>
                <a:spcPct val="100000"/>
              </a:lnSpc>
              <a:spcAft>
                <a:spcPts val="0"/>
              </a:spcAft>
            </a:pPr>
            <a:r>
              <a:rPr lang="el-GR" sz="2400" dirty="0">
                <a:sym typeface="+mn-ea"/>
              </a:rPr>
              <a:t>Στάμου, Α. Γ. (2011). Η κριτική ανάλυση λόγου των περιβαλλοντικών κειμένων: Προς μια κριτική γλωσσική επίγνωση. </a:t>
            </a:r>
            <a:r>
              <a:rPr lang="el-GR" sz="2400" i="1" dirty="0">
                <a:sym typeface="+mn-ea"/>
              </a:rPr>
              <a:t>12 κείμενα για τη γλωσσολογία: Πρακτικά των Ετήσιων Συναντήσεων του Τομέα Γλωσσολογία</a:t>
            </a:r>
            <a:r>
              <a:rPr lang="el-GR" sz="2400" dirty="0">
                <a:sym typeface="+mn-ea"/>
              </a:rPr>
              <a:t>ς, (σσ. 179-193). Πινακάτες Πηλίου: Κοντύλι.</a:t>
            </a:r>
            <a:endParaRPr lang="el-GR" sz="2400" dirty="0"/>
          </a:p>
          <a:p>
            <a:pPr algn="l" fontAlgn="auto">
              <a:spcAft>
                <a:spcPts val="0"/>
              </a:spcAft>
            </a:pPr>
            <a:r>
              <a:rPr lang="el-GR" sz="2400" dirty="0">
                <a:sym typeface="+mn-ea"/>
              </a:rPr>
              <a:t>Στάμου, Α. Γ. (2014). Η κριτική ανάλυση λόγου: Μελετώντας τον ιδεολογικό ρόλο της γλώσσας. Στο Μ. Γεωργα</a:t>
            </a:r>
            <a:r>
              <a:rPr lang="el-GR" sz="2400" dirty="0">
                <a:latin typeface="Calibri" panose="020F0502020204030204" pitchFamily="34" charset="0"/>
                <a:cs typeface="Calibri" panose="020F0502020204030204" pitchFamily="34" charset="0"/>
                <a:sym typeface="+mn-ea"/>
              </a:rPr>
              <a:t>λίδου, Μ. Σηφιανού, &amp; Β. Τσάκωνα (επιμ.), </a:t>
            </a:r>
            <a:r>
              <a:rPr lang="el-GR" sz="2400" i="1" dirty="0">
                <a:latin typeface="Calibri" panose="020F0502020204030204" pitchFamily="34" charset="0"/>
                <a:cs typeface="Calibri" panose="020F0502020204030204" pitchFamily="34" charset="0"/>
                <a:sym typeface="+mn-ea"/>
              </a:rPr>
              <a:t>Ανάλυση λόγου: Θεωρία και εφαρμογές </a:t>
            </a:r>
            <a:r>
              <a:rPr lang="el-GR" sz="2400" dirty="0">
                <a:latin typeface="Calibri" panose="020F0502020204030204" pitchFamily="34" charset="0"/>
                <a:cs typeface="Calibri" panose="020F0502020204030204" pitchFamily="34" charset="0"/>
                <a:sym typeface="+mn-ea"/>
              </a:rPr>
              <a:t>(σσ. 149-187). Αθήνα: Νήσος.</a:t>
            </a:r>
            <a:endParaRPr lang="el-GR" sz="2400" dirty="0">
              <a:latin typeface="Calibri" panose="020F0502020204030204" pitchFamily="34" charset="0"/>
              <a:cs typeface="Calibri" panose="020F0502020204030204" pitchFamily="34" charset="0"/>
            </a:endParaRPr>
          </a:p>
          <a:p>
            <a:pPr algn="l" fontAlgn="auto">
              <a:spcAft>
                <a:spcPts val="0"/>
              </a:spcAft>
            </a:pP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Στάμου, Α.Γ., Πολίτης, Π. &amp; Αρχάκης, A. (</a:t>
            </a:r>
            <a:r>
              <a:rPr lang="el-GR" sz="2400" dirty="0">
                <a:latin typeface="Calibri" panose="020F0502020204030204" pitchFamily="34" charset="0"/>
                <a:ea typeface="Calibri" panose="020F0502020204030204" pitchFamily="34" charset="0"/>
                <a:cs typeface="Calibri" panose="020F0502020204030204" pitchFamily="34" charset="0"/>
                <a:sym typeface="+mn-ea"/>
              </a:rPr>
              <a:t>ε</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πιμ.). (2016). </a:t>
            </a:r>
            <a:r>
              <a:rPr lang="el-GR" sz="2400" i="1" dirty="0">
                <a:effectLst/>
                <a:latin typeface="Calibri" panose="020F0502020204030204" pitchFamily="34" charset="0"/>
                <a:ea typeface="Calibri" panose="020F0502020204030204" pitchFamily="34" charset="0"/>
                <a:cs typeface="Calibri" panose="020F0502020204030204" pitchFamily="34" charset="0"/>
                <a:sym typeface="+mn-ea"/>
              </a:rPr>
              <a:t>Γλωσσική ποικιλότητα και κριτικοί γραμματισμοί στον λόγο της μαζικής κουλτούρας: Εκπαιδευτικές προτάσεις για το γλωσσικό μάθημα</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 Καβάλα: Σαΐτα. (Διαθέσιμο στο: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hlinkClick r:id="rId1"/>
              </a:rPr>
              <a:t>http://www.saitapublications.gr/2016/05/ebook.202.html</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gn="l" fontAlgn="auto">
              <a:spcAft>
                <a:spcPts val="0"/>
              </a:spcAft>
            </a:pPr>
            <a:r>
              <a:rPr lang="en-US" altLang="el-GR" sz="2400" dirty="0" err="1">
                <a:sym typeface="+mn-ea"/>
              </a:rPr>
              <a:t>Silva D. N. &amp; Borba R. (2024). </a:t>
            </a:r>
            <a:r>
              <a:rPr lang="en-US" altLang="en-US" sz="2400" dirty="0" err="1">
                <a:sym typeface="+mn-ea"/>
              </a:rPr>
              <a:t>Sociolinguistics of hope: Language between the no-more</a:t>
            </a:r>
            <a:endParaRPr lang="en-US" altLang="en-US" sz="2400" dirty="0" err="1">
              <a:sym typeface="+mn-ea"/>
            </a:endParaRPr>
          </a:p>
          <a:p>
            <a:pPr algn="l" fontAlgn="auto">
              <a:spcAft>
                <a:spcPts val="0"/>
              </a:spcAft>
            </a:pPr>
            <a:r>
              <a:rPr lang="en-US" altLang="en-US" sz="2400" dirty="0" err="1">
                <a:sym typeface="+mn-ea"/>
              </a:rPr>
              <a:t>and the not-yet. Language in Society 53: 775–790.</a:t>
            </a:r>
            <a:endParaRPr lang="en-US" altLang="en-US" sz="2400" dirty="0" err="1">
              <a:sym typeface="+mn-ea"/>
            </a:endParaRPr>
          </a:p>
          <a:p>
            <a:pPr algn="l" fontAlgn="auto">
              <a:spcAft>
                <a:spcPts val="0"/>
              </a:spcAft>
            </a:pPr>
            <a:r>
              <a:rPr lang="el-GR" sz="2400" dirty="0" err="1">
                <a:sym typeface="+mn-ea"/>
              </a:rPr>
              <a:t>Σκούρτου</a:t>
            </a:r>
            <a:r>
              <a:rPr lang="el-GR" sz="2400" dirty="0">
                <a:sym typeface="+mn-ea"/>
              </a:rPr>
              <a:t>, E. (2011). </a:t>
            </a:r>
            <a:r>
              <a:rPr lang="el-GR" sz="2400" i="1" dirty="0">
                <a:sym typeface="+mn-ea"/>
              </a:rPr>
              <a:t>Η διγλωσσία στο σχολείο</a:t>
            </a:r>
            <a:r>
              <a:rPr lang="el-GR" sz="2400" dirty="0">
                <a:sym typeface="+mn-ea"/>
              </a:rPr>
              <a:t>. Αθήνα: </a:t>
            </a:r>
            <a:r>
              <a:rPr lang="el-GR" sz="2400" dirty="0" err="1">
                <a:sym typeface="+mn-ea"/>
              </a:rPr>
              <a:t>Gutenberg</a:t>
            </a:r>
            <a:r>
              <a:rPr lang="el-GR" sz="2400" dirty="0">
                <a:sym typeface="+mn-ea"/>
              </a:rPr>
              <a:t>.</a:t>
            </a:r>
            <a:endParaRPr lang="el-GR" sz="2400" dirty="0">
              <a:sym typeface="+mn-ea"/>
            </a:endParaRPr>
          </a:p>
          <a:p>
            <a:pPr algn="l" fontAlgn="auto">
              <a:spcAft>
                <a:spcPts val="0"/>
              </a:spcAft>
            </a:pPr>
            <a:r>
              <a:rPr lang="en-US" altLang="en-US" sz="2400" dirty="0">
                <a:sym typeface="+mn-ea"/>
              </a:rPr>
              <a:t>Spivak, G. </a:t>
            </a:r>
            <a:r>
              <a:rPr lang="el-GR" altLang="en-US" sz="2400" dirty="0">
                <a:sym typeface="+mn-ea"/>
              </a:rPr>
              <a:t>(</a:t>
            </a:r>
            <a:r>
              <a:rPr lang="en-US" altLang="en-US" sz="2400" dirty="0">
                <a:sym typeface="+mn-ea"/>
              </a:rPr>
              <a:t>1988</a:t>
            </a:r>
            <a:r>
              <a:rPr lang="el-GR" altLang="en-US" sz="2400" dirty="0">
                <a:sym typeface="+mn-ea"/>
              </a:rPr>
              <a:t>)</a:t>
            </a:r>
            <a:r>
              <a:rPr lang="en-US" altLang="en-US" sz="2400" dirty="0">
                <a:sym typeface="+mn-ea"/>
              </a:rPr>
              <a:t>. Can the Subaltern Speak? </a:t>
            </a:r>
            <a:r>
              <a:rPr lang="el-GR" altLang="en-US" sz="2400" dirty="0">
                <a:sym typeface="+mn-ea"/>
              </a:rPr>
              <a:t>Στο </a:t>
            </a:r>
            <a:r>
              <a:rPr lang="en-US" altLang="en-US" sz="2400" dirty="0">
                <a:sym typeface="+mn-ea"/>
              </a:rPr>
              <a:t>C</a:t>
            </a:r>
            <a:r>
              <a:rPr lang="el-GR" altLang="en-US" sz="2400" dirty="0">
                <a:sym typeface="+mn-ea"/>
              </a:rPr>
              <a:t>.</a:t>
            </a:r>
            <a:r>
              <a:rPr lang="en-US" altLang="en-US" sz="2400" dirty="0">
                <a:sym typeface="+mn-ea"/>
              </a:rPr>
              <a:t> Nelson </a:t>
            </a:r>
            <a:r>
              <a:rPr lang="el-GR" altLang="en-US" sz="2400" dirty="0">
                <a:sym typeface="+mn-ea"/>
              </a:rPr>
              <a:t>&amp; </a:t>
            </a:r>
            <a:r>
              <a:rPr lang="en-US" altLang="en-US" sz="2400" dirty="0">
                <a:sym typeface="+mn-ea"/>
              </a:rPr>
              <a:t>L</a:t>
            </a:r>
            <a:r>
              <a:rPr lang="el-GR" altLang="en-US" sz="2400" dirty="0">
                <a:sym typeface="+mn-ea"/>
              </a:rPr>
              <a:t>.</a:t>
            </a:r>
            <a:r>
              <a:rPr lang="en-US" altLang="en-US" sz="2400" dirty="0">
                <a:sym typeface="+mn-ea"/>
              </a:rPr>
              <a:t> Grossberg</a:t>
            </a:r>
            <a:r>
              <a:rPr lang="el-GR" altLang="en-US" sz="2400" dirty="0">
                <a:sym typeface="+mn-ea"/>
              </a:rPr>
              <a:t> (επιμ.), </a:t>
            </a:r>
            <a:r>
              <a:rPr lang="en-US" altLang="en-US" sz="2400" i="1" dirty="0">
                <a:sym typeface="+mn-ea"/>
              </a:rPr>
              <a:t>Marxism and the Interpretation of Culture</a:t>
            </a:r>
            <a:r>
              <a:rPr lang="el-GR" altLang="en-US" sz="2400" i="1" dirty="0">
                <a:sym typeface="+mn-ea"/>
              </a:rPr>
              <a:t> </a:t>
            </a:r>
            <a:r>
              <a:rPr lang="el-GR" altLang="en-US" sz="2400" dirty="0">
                <a:sym typeface="+mn-ea"/>
              </a:rPr>
              <a:t>(σσ. </a:t>
            </a:r>
            <a:r>
              <a:rPr lang="en-US" altLang="en-US" sz="2400" dirty="0">
                <a:sym typeface="+mn-ea"/>
              </a:rPr>
              <a:t>271–313</a:t>
            </a:r>
            <a:r>
              <a:rPr lang="el-GR" altLang="en-US" sz="2400" dirty="0">
                <a:sym typeface="+mn-ea"/>
              </a:rPr>
              <a:t>)</a:t>
            </a:r>
            <a:r>
              <a:rPr lang="en-US" altLang="en-US" sz="2400" dirty="0">
                <a:sym typeface="+mn-ea"/>
              </a:rPr>
              <a:t>. Basingstoke: Macmillan.</a:t>
            </a:r>
            <a:endParaRPr lang="en-US" altLang="en-US" sz="2400" dirty="0">
              <a:sym typeface="+mn-ea"/>
            </a:endParaRPr>
          </a:p>
          <a:p>
            <a:pPr algn="l" fontAlgn="auto">
              <a:spcAft>
                <a:spcPts val="0"/>
              </a:spcAft>
            </a:pPr>
            <a:r>
              <a:rPr lang="el-GR" sz="2400" dirty="0">
                <a:sym typeface="+mn-ea"/>
              </a:rPr>
              <a:t>Στεργίου</a:t>
            </a:r>
            <a:r>
              <a:rPr lang="en-US" sz="2400" dirty="0">
                <a:sym typeface="+mn-ea"/>
              </a:rPr>
              <a:t>, </a:t>
            </a:r>
            <a:r>
              <a:rPr lang="el-GR" sz="2400" dirty="0">
                <a:sym typeface="+mn-ea"/>
              </a:rPr>
              <a:t>Λ. &amp; </a:t>
            </a:r>
            <a:r>
              <a:rPr lang="el-GR" sz="2400" dirty="0" err="1">
                <a:sym typeface="+mn-ea"/>
              </a:rPr>
              <a:t>Σιμόπουλος</a:t>
            </a:r>
            <a:r>
              <a:rPr lang="el-GR" sz="2400" dirty="0">
                <a:sym typeface="+mn-ea"/>
              </a:rPr>
              <a:t>, Γ. (2019). </a:t>
            </a:r>
            <a:r>
              <a:rPr lang="el-GR" sz="2400" i="1" dirty="0">
                <a:sym typeface="+mn-ea"/>
              </a:rPr>
              <a:t>Μετά το κοντέινερ: Διαπολιτισμική ματιά στην εκπαίδευση προσφύγων</a:t>
            </a:r>
            <a:r>
              <a:rPr lang="el-GR" sz="2400" dirty="0">
                <a:sym typeface="+mn-ea"/>
              </a:rPr>
              <a:t>. Αθήνα: </a:t>
            </a:r>
            <a:r>
              <a:rPr lang="en-US" sz="2400" dirty="0" err="1">
                <a:sym typeface="+mn-ea"/>
              </a:rPr>
              <a:t>Gutenber.</a:t>
            </a:r>
            <a:endParaRPr lang="en-US" sz="2400" dirty="0" err="1">
              <a:sym typeface="+mn-ea"/>
            </a:endParaRPr>
          </a:p>
          <a:p>
            <a:pPr algn="l" fontAlgn="auto">
              <a:spcAft>
                <a:spcPts val="0"/>
              </a:spcAft>
            </a:pPr>
            <a:r>
              <a:rPr lang="el-GR" sz="2400" dirty="0"/>
              <a:t>Taguieff, Pierre-André. 1993. “From Race to Culture: The New Right’s View of European Identity.” </a:t>
            </a:r>
            <a:r>
              <a:rPr lang="el-GR" sz="2400" i="1" dirty="0"/>
              <a:t>Telos</a:t>
            </a:r>
            <a:r>
              <a:rPr lang="el-GR" sz="2400" dirty="0"/>
              <a:t>: Critical Theory of the Contemporary 98/99: 99-125.</a:t>
            </a:r>
            <a:endParaRPr lang="el-GR"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635" y="9030335"/>
            <a:ext cx="2195830" cy="52832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905" y="2225040"/>
            <a:ext cx="13002260" cy="6328410"/>
          </a:xfrm>
        </p:spPr>
        <p:txBody>
          <a:bodyPr wrap="square">
            <a:noAutofit/>
          </a:bodyPr>
          <a:lstStyle/>
          <a:p>
            <a:pPr algn="l" fontAlgn="auto">
              <a:lnSpc>
                <a:spcPct val="100000"/>
              </a:lnSpc>
              <a:spcAft>
                <a:spcPts val="0"/>
              </a:spcAft>
            </a:pPr>
            <a:r>
              <a:rPr lang="el-GR" altLang="en-GB" sz="2400" dirty="0">
                <a:sym typeface="+mn-ea"/>
              </a:rPr>
              <a:t>Χριστόπουλος, Δ</a:t>
            </a:r>
            <a:r>
              <a:rPr lang="en-GB" sz="2400" dirty="0">
                <a:sym typeface="+mn-ea"/>
              </a:rPr>
              <a:t>. </a:t>
            </a:r>
            <a:r>
              <a:rPr lang="el-GR" altLang="en-GB" sz="2400" dirty="0">
                <a:sym typeface="+mn-ea"/>
              </a:rPr>
              <a:t>(</a:t>
            </a:r>
            <a:r>
              <a:rPr lang="en-GB" sz="2400" dirty="0">
                <a:sym typeface="+mn-ea"/>
              </a:rPr>
              <a:t>2021</a:t>
            </a:r>
            <a:r>
              <a:rPr lang="el-GR" altLang="en-GB" sz="2400" dirty="0">
                <a:sym typeface="+mn-ea"/>
              </a:rPr>
              <a:t>)</a:t>
            </a:r>
            <a:r>
              <a:rPr lang="en-GB" sz="2400" i="1" dirty="0">
                <a:sym typeface="+mn-ea"/>
              </a:rPr>
              <a:t>. </a:t>
            </a:r>
            <a:r>
              <a:rPr lang="el-GR" altLang="en-GB" sz="2400" i="1" dirty="0">
                <a:sym typeface="+mn-ea"/>
              </a:rPr>
              <a:t>“</a:t>
            </a:r>
            <a:r>
              <a:rPr lang="el-GR" altLang="en-GB" sz="2400" dirty="0">
                <a:sym typeface="+mn-ea"/>
              </a:rPr>
              <a:t>Επίμετρο:</a:t>
            </a:r>
            <a:r>
              <a:rPr lang="en-GB" sz="2400" i="1" dirty="0">
                <a:sym typeface="+mn-ea"/>
              </a:rPr>
              <a:t> </a:t>
            </a:r>
            <a:r>
              <a:rPr lang="el-GR" altLang="en-GB" sz="2400" dirty="0">
                <a:sym typeface="+mn-ea"/>
              </a:rPr>
              <a:t>Όποιος δεν φοβάται το πρόσωπο του τέρατος, παέι να πει ότι έχει αρχίσει να του μοιάζει”.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sym typeface="+mn-ea"/>
              </a:rPr>
              <a:t>Αθήνα: Ίδρυμα Ρόζα Λούξεμπουργκ</a:t>
            </a:r>
            <a:r>
              <a:rPr lang="el-GR" altLang="en-GB" sz="2400" dirty="0">
                <a:sym typeface="+mn-ea"/>
              </a:rPr>
              <a:t>, 195-199.</a:t>
            </a:r>
            <a:endParaRPr lang="en-GB" sz="2400" dirty="0"/>
          </a:p>
          <a:p>
            <a:pPr algn="l" fontAlgn="auto">
              <a:lnSpc>
                <a:spcPct val="100000"/>
              </a:lnSpc>
              <a:spcAft>
                <a:spcPts val="0"/>
              </a:spcAft>
            </a:pPr>
            <a:r>
              <a:rPr lang="el-GR" sz="2400" dirty="0">
                <a:sym typeface="+mn-ea"/>
              </a:rPr>
              <a:t>Χριστόπουλος, Δ. (2004). “Οι μετανάστες στην ελληνική πολιτική κοινότητα”. Στο Μ. Παύλου &amp; Δ. Χριστόπουλος (επιμ.), </a:t>
            </a:r>
            <a:r>
              <a:rPr lang="el-GR" sz="2400" i="1" dirty="0">
                <a:sym typeface="+mn-ea"/>
              </a:rPr>
              <a:t>Η Ελλάδα της μετανάστευσης: Κοινωνική συμμετοχή, δικαιώματα και ιδιότητα του πολίτη</a:t>
            </a:r>
            <a:r>
              <a:rPr lang="el-GR" sz="2400" dirty="0">
                <a:sym typeface="+mn-ea"/>
              </a:rPr>
              <a:t>. Αθήνα: Κριτική &amp; ΚΕΜΟ, 338-366.</a:t>
            </a:r>
            <a:endParaRPr lang="el-GR" sz="2400" dirty="0"/>
          </a:p>
          <a:p>
            <a:pPr algn="l" fontAlgn="auto">
              <a:lnSpc>
                <a:spcPct val="100000"/>
              </a:lnSpc>
              <a:spcAft>
                <a:spcPts val="0"/>
              </a:spcAft>
            </a:pPr>
            <a:r>
              <a:rPr lang="en-GB" sz="2400" dirty="0">
                <a:sym typeface="+mn-ea"/>
              </a:rPr>
              <a:t>van Dijk, T. A. (1991). </a:t>
            </a:r>
            <a:r>
              <a:rPr lang="en-GB" sz="2400" i="1" dirty="0">
                <a:sym typeface="+mn-ea"/>
              </a:rPr>
              <a:t>Racism and the Press</a:t>
            </a:r>
            <a:r>
              <a:rPr lang="en-GB" sz="2400" dirty="0">
                <a:sym typeface="+mn-ea"/>
              </a:rPr>
              <a:t>. London: Routledge.</a:t>
            </a:r>
            <a:endParaRPr lang="en-GB" sz="2400" dirty="0"/>
          </a:p>
          <a:p>
            <a:pPr algn="l" fontAlgn="auto">
              <a:lnSpc>
                <a:spcPct val="100000"/>
              </a:lnSpc>
              <a:spcAft>
                <a:spcPts val="0"/>
              </a:spcAft>
            </a:pPr>
            <a:r>
              <a:rPr lang="en-GB" sz="2400" dirty="0">
                <a:sym typeface="+mn-ea"/>
              </a:rPr>
              <a:t>van Leeuven, Τ. </a:t>
            </a:r>
            <a:r>
              <a:rPr lang="el-GR" altLang="en-GB" sz="2400" dirty="0">
                <a:sym typeface="+mn-ea"/>
              </a:rPr>
              <a:t>(</a:t>
            </a:r>
            <a:r>
              <a:rPr lang="en-GB" sz="2400" dirty="0">
                <a:sym typeface="+mn-ea"/>
              </a:rPr>
              <a:t>2008</a:t>
            </a:r>
            <a:r>
              <a:rPr lang="el-GR" altLang="en-GB" sz="2400" dirty="0">
                <a:sym typeface="+mn-ea"/>
              </a:rPr>
              <a:t>)</a:t>
            </a:r>
            <a:r>
              <a:rPr lang="en-GB" sz="2400" dirty="0">
                <a:sym typeface="+mn-ea"/>
              </a:rPr>
              <a:t>. Discourse and Practice. New Tools for Critical Discourse Analysis. Oxford: Oxford University Press.</a:t>
            </a:r>
            <a:endParaRPr lang="en-GB" sz="2400" dirty="0"/>
          </a:p>
          <a:p>
            <a:pPr algn="l" fontAlgn="auto">
              <a:lnSpc>
                <a:spcPct val="100000"/>
              </a:lnSpc>
              <a:spcAft>
                <a:spcPts val="0"/>
              </a:spcAft>
            </a:pPr>
            <a:r>
              <a:rPr lang="en-GB" sz="2400" dirty="0"/>
              <a:t>Weaver, S. (2016</a:t>
            </a:r>
            <a:r>
              <a:rPr lang="en-GB" sz="2400" i="1" dirty="0"/>
              <a:t>). The Rhetoric of Racist Humour: US, UK and Global Race Joking</a:t>
            </a:r>
            <a:r>
              <a:rPr lang="en-GB" sz="2400" dirty="0"/>
              <a:t>. London: Routledge.</a:t>
            </a:r>
            <a:endParaRPr lang="en-GB" sz="2400" dirty="0"/>
          </a:p>
          <a:p>
            <a:pPr algn="l" fontAlgn="auto">
              <a:lnSpc>
                <a:spcPct val="100000"/>
              </a:lnSpc>
              <a:spcAft>
                <a:spcPts val="0"/>
              </a:spcAft>
            </a:pPr>
            <a:r>
              <a:rPr lang="en-GB" sz="2400" dirty="0"/>
              <a:t>Weaver, S. (2011</a:t>
            </a:r>
            <a:r>
              <a:rPr lang="en-GB" sz="2400" i="1" dirty="0"/>
              <a:t>). Liquid racism and the ambiguity of Ali G. European Journal of Cultural Studies </a:t>
            </a:r>
            <a:r>
              <a:rPr lang="en-GB" sz="2400" dirty="0"/>
              <a:t>14 (3), 249-264.</a:t>
            </a:r>
            <a:endParaRPr lang="en-GB" sz="2400" dirty="0"/>
          </a:p>
          <a:p>
            <a:pPr algn="l" fontAlgn="auto">
              <a:lnSpc>
                <a:spcPct val="100000"/>
              </a:lnSpc>
              <a:spcAft>
                <a:spcPts val="600"/>
              </a:spcAft>
            </a:pPr>
            <a:r>
              <a:rPr lang="en-GB" sz="2400" dirty="0" err="1"/>
              <a:t>Weisser</a:t>
            </a:r>
            <a:r>
              <a:rPr lang="en-GB" sz="2400" dirty="0"/>
              <a:t>, M. (2016) </a:t>
            </a:r>
            <a:r>
              <a:rPr lang="en-GB" sz="2400" i="1" dirty="0"/>
              <a:t>Practical Corpus Linguistics: An Introduction to Corpus-Based Language Analysis</a:t>
            </a:r>
            <a:r>
              <a:rPr lang="en-GB" sz="2400" dirty="0"/>
              <a:t>. Malden, MA: Wiley Blackwell. </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270" y="8809355"/>
            <a:ext cx="2195195" cy="66421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 name="Text Placeholder 5"/>
          <p:cNvSpPr>
            <a:spLocks noGrp="1"/>
          </p:cNvSpPr>
          <p:nvPr>
            <p:ph type="body" sz="quarter" idx="13"/>
          </p:nvPr>
        </p:nvSpPr>
        <p:spPr>
          <a:xfrm>
            <a:off x="1267326" y="3769895"/>
            <a:ext cx="10191249" cy="1419860"/>
          </a:xfrm>
        </p:spPr>
        <p:txBody>
          <a:bodyPr/>
          <a:lstStyle/>
          <a:p>
            <a:r>
              <a:rPr lang="el-GR" sz="4800" b="1" i="0" dirty="0">
                <a:solidFill>
                  <a:srgbClr val="800000"/>
                </a:solidFill>
              </a:rPr>
              <a:t>Σας ευχαριστώ </a:t>
            </a:r>
            <a:endParaRPr lang="el-GR" sz="4800" b="1" i="0" dirty="0">
              <a:solidFill>
                <a:srgbClr val="800000"/>
              </a:solidFill>
            </a:endParaRPr>
          </a:p>
          <a:p>
            <a:r>
              <a:rPr lang="el-GR" sz="4800" b="1" i="0" dirty="0">
                <a:solidFill>
                  <a:srgbClr val="800000"/>
                </a:solidFill>
              </a:rPr>
              <a:t>για την προσοχή σας</a:t>
            </a:r>
            <a:r>
              <a:rPr lang="en-GB" sz="4800" b="1" i="0" dirty="0">
                <a:solidFill>
                  <a:srgbClr val="800000"/>
                </a:solidFill>
              </a:rPr>
              <a:t>!</a:t>
            </a:r>
            <a:endParaRPr lang="en-US" sz="4800" b="1" i="0" dirty="0">
              <a:solidFill>
                <a:srgbClr val="800000"/>
              </a:solidFill>
            </a:endParaRPr>
          </a:p>
        </p:txBody>
      </p:sp>
      <p:sp>
        <p:nvSpPr>
          <p:cNvPr id="9" name="Text Placeholder 8"/>
          <p:cNvSpPr>
            <a:spLocks noGrp="1"/>
          </p:cNvSpPr>
          <p:nvPr>
            <p:ph type="body" sz="quarter" idx="14"/>
          </p:nvPr>
        </p:nvSpPr>
        <p:spPr>
          <a:xfrm>
            <a:off x="300038" y="4508614"/>
            <a:ext cx="12515850" cy="1918474"/>
          </a:xfrm>
        </p:spPr>
        <p:txBody>
          <a:bodyPr/>
          <a:lstStyle/>
          <a:p>
            <a:pPr algn="l"/>
            <a:endParaRPr lang="en-US" sz="2000" dirty="0"/>
          </a:p>
          <a:p>
            <a:pPr algn="l"/>
            <a:r>
              <a:rPr lang="en-GB" sz="2000" dirty="0"/>
              <a:t>.</a:t>
            </a:r>
            <a:endParaRPr lang="en-US" sz="2000" dirty="0"/>
          </a:p>
          <a:p>
            <a:pPr indent="457200" algn="l"/>
            <a:endParaRPr lang="en-US" sz="2000" dirty="0"/>
          </a:p>
          <a:p>
            <a:pPr algn="l"/>
            <a:endParaRPr lang="en-US" sz="2400" dirty="0"/>
          </a:p>
          <a:p>
            <a:endParaRPr lang="en-US"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0"/>
          <p:cNvSpPr txBox="1">
            <a:spLocks noGrp="1"/>
          </p:cNvSpPr>
          <p:nvPr>
            <p:ph type="ctrTitle" idx="4294967295"/>
          </p:nvPr>
        </p:nvSpPr>
        <p:spPr>
          <a:xfrm>
            <a:off x="1578610" y="469900"/>
            <a:ext cx="10147300" cy="980440"/>
          </a:xfrm>
          <a:prstGeom prst="rect">
            <a:avLst/>
          </a:prstGeom>
        </p:spPr>
        <p:txBody>
          <a:bodyPr spcFirstLastPara="1" wrap="square" lIns="130026" tIns="130026" rIns="130026" bIns="130026" anchor="ctr" anchorCtr="0">
            <a:noAutofit/>
          </a:bodyPr>
          <a:lstStyle/>
          <a:p>
            <a:pPr marL="0" lvl="0" indent="0" algn="ctr" rtl="0">
              <a:spcBef>
                <a:spcPts val="0"/>
              </a:spcBef>
              <a:spcAft>
                <a:spcPts val="0"/>
              </a:spcAft>
              <a:buNone/>
            </a:pPr>
            <a:r>
              <a:rPr lang="el-GR" altLang="en-US" sz="4000" b="1" dirty="0">
                <a:effectLst/>
                <a:latin typeface="Calibri" panose="020F0502020204030204" pitchFamily="34" charset="0"/>
                <a:ea typeface="Calibri" panose="020F0502020204030204" pitchFamily="34" charset="0"/>
                <a:cs typeface="Times New Roman" panose="02020603050405020304" pitchFamily="18" charset="0"/>
                <a:sym typeface="+mn-ea"/>
              </a:rPr>
              <a:t>Διάχυση α</a:t>
            </a:r>
            <a:r>
              <a:rPr lang="el-GR" sz="4000" b="1" dirty="0">
                <a:effectLst/>
                <a:latin typeface="Calibri" panose="020F0502020204030204" pitchFamily="34" charset="0"/>
                <a:ea typeface="Calibri" panose="020F0502020204030204" pitchFamily="34" charset="0"/>
                <a:cs typeface="Times New Roman" panose="02020603050405020304" pitchFamily="18" charset="0"/>
                <a:sym typeface="+mn-ea"/>
              </a:rPr>
              <a:t>φομοιωτικών στάσεων μέσω χιουμοριστικών κειμένων</a:t>
            </a:r>
            <a:endParaRPr sz="4000" dirty="0">
              <a:latin typeface="Lora" charset="0"/>
            </a:endParaRPr>
          </a:p>
        </p:txBody>
      </p:sp>
      <p:pic>
        <p:nvPicPr>
          <p:cNvPr id="3" name="Picture 2"/>
          <p:cNvPicPr>
            <a:picLocks noChangeAspect="1"/>
          </p:cNvPicPr>
          <p:nvPr/>
        </p:nvPicPr>
        <p:blipFill>
          <a:blip r:embed="rId1"/>
          <a:stretch>
            <a:fillRect/>
          </a:stretch>
        </p:blipFill>
        <p:spPr>
          <a:xfrm>
            <a:off x="822960" y="2016760"/>
            <a:ext cx="10726420" cy="5352415"/>
          </a:xfrm>
          <a:prstGeom prst="rect">
            <a:avLst/>
          </a:prstGeom>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0"/>
          <p:cNvSpPr txBox="1">
            <a:spLocks noGrp="1"/>
          </p:cNvSpPr>
          <p:nvPr>
            <p:ph type="ctrTitle" idx="4294967295"/>
          </p:nvPr>
        </p:nvSpPr>
        <p:spPr>
          <a:xfrm>
            <a:off x="2214245" y="320675"/>
            <a:ext cx="8651240" cy="1430020"/>
          </a:xfrm>
          <a:prstGeom prst="rect">
            <a:avLst/>
          </a:prstGeom>
        </p:spPr>
        <p:txBody>
          <a:bodyPr spcFirstLastPara="1" wrap="square" lIns="130026" tIns="130026" rIns="130026" bIns="130026" anchor="ctr" anchorCtr="0">
            <a:noAutofit/>
          </a:bodyPr>
          <a:lstStyle/>
          <a:p>
            <a:pPr marL="0" lvl="0" indent="0" algn="ctr" rtl="0">
              <a:spcBef>
                <a:spcPts val="0"/>
              </a:spcBef>
              <a:spcAft>
                <a:spcPts val="0"/>
              </a:spcAft>
              <a:buNone/>
            </a:pPr>
            <a:r>
              <a:rPr lang="el-GR" altLang="en-US" sz="4000" b="1" dirty="0">
                <a:effectLst/>
                <a:latin typeface="Calibri" panose="020F0502020204030204" pitchFamily="34" charset="0"/>
                <a:ea typeface="Calibri" panose="020F0502020204030204" pitchFamily="34" charset="0"/>
                <a:cs typeface="Times New Roman" panose="02020603050405020304" pitchFamily="18" charset="0"/>
                <a:sym typeface="+mn-ea"/>
              </a:rPr>
              <a:t>Διάχυση α</a:t>
            </a:r>
            <a:r>
              <a:rPr lang="el-GR" sz="4000" b="1" dirty="0">
                <a:effectLst/>
                <a:latin typeface="Calibri" panose="020F0502020204030204" pitchFamily="34" charset="0"/>
                <a:ea typeface="Calibri" panose="020F0502020204030204" pitchFamily="34" charset="0"/>
                <a:cs typeface="Times New Roman" panose="02020603050405020304" pitchFamily="18" charset="0"/>
                <a:sym typeface="+mn-ea"/>
              </a:rPr>
              <a:t>φομοιωτικών στάσεων μέσω χιουμοριστικών κειμένων</a:t>
            </a:r>
            <a:endParaRPr sz="4000" dirty="0">
              <a:latin typeface="Lora" charset="0"/>
            </a:endParaRPr>
          </a:p>
        </p:txBody>
      </p:sp>
      <p:pic>
        <p:nvPicPr>
          <p:cNvPr id="3" name="Picture 2"/>
          <p:cNvPicPr>
            <a:picLocks noChangeAspect="1"/>
          </p:cNvPicPr>
          <p:nvPr/>
        </p:nvPicPr>
        <p:blipFill>
          <a:blip r:embed="rId1"/>
          <a:stretch>
            <a:fillRect/>
          </a:stretch>
        </p:blipFill>
        <p:spPr>
          <a:xfrm>
            <a:off x="1159510" y="2370455"/>
            <a:ext cx="9575165" cy="5588000"/>
          </a:xfrm>
          <a:prstGeom prst="rect">
            <a:avLst/>
          </a:prstGeom>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5585" y="523240"/>
            <a:ext cx="12512675" cy="1807845"/>
          </a:xfrm>
        </p:spPr>
        <p:txBody>
          <a:bodyPr>
            <a:normAutofit/>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εσωτερικευμένος ρατσισμός των μεταναστών/τριών</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 στο ελληνικό 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123190" y="2907665"/>
            <a:ext cx="12625070" cy="5202555"/>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sz="2985" b="1">
                <a:latin typeface="Trebuchet MS" panose="020B0603020202020204" pitchFamily="34" charset="0"/>
              </a:rPr>
              <a:t>Α</a:t>
            </a:r>
            <a:r>
              <a:rPr sz="2985" b="1">
                <a:latin typeface="Trebuchet MS" panose="020B0603020202020204" pitchFamily="34" charset="0"/>
              </a:rPr>
              <a:t>πόψεις ενός πατέρα αλβανικής καταγωγής</a:t>
            </a:r>
            <a:r>
              <a:rPr sz="2985">
                <a:latin typeface="Trebuchet MS" panose="020B0603020202020204" pitchFamily="34" charset="0"/>
              </a:rPr>
              <a:t>:</a:t>
            </a:r>
            <a:endParaRPr sz="2985">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985">
              <a:latin typeface="Trebuchet MS" panose="020B0603020202020204" pitchFamily="34" charset="0"/>
            </a:endParaRPr>
          </a:p>
          <a:p>
            <a:pPr indent="0" algn="just">
              <a:lnSpc>
                <a:spcPct val="107000"/>
              </a:lnSpc>
              <a:spcAft>
                <a:spcPts val="800"/>
              </a:spcAft>
              <a:buFont typeface="Arial" panose="020B0604020202020204" pitchFamily="34" charset="0"/>
              <a:buNone/>
            </a:pPr>
            <a:r>
              <a:rPr sz="2985" i="1">
                <a:latin typeface="Trebuchet MS" panose="020B0603020202020204" pitchFamily="34" charset="0"/>
              </a:rPr>
              <a:t>Εγώ θα διδάξω το παιδί </a:t>
            </a:r>
            <a:r>
              <a:rPr lang="el-GR" sz="2985" i="1">
                <a:latin typeface="Trebuchet MS" panose="020B0603020202020204" pitchFamily="34" charset="0"/>
              </a:rPr>
              <a:t>[αλβανικά] </a:t>
            </a:r>
            <a:r>
              <a:rPr sz="2985" i="1">
                <a:latin typeface="Trebuchet MS" panose="020B0603020202020204" pitchFamily="34" charset="0"/>
              </a:rPr>
              <a:t>με κάποιο τρόπο αλλά </a:t>
            </a:r>
            <a:r>
              <a:rPr sz="2985" i="1">
                <a:solidFill>
                  <a:schemeClr val="accent1">
                    <a:lumMod val="75000"/>
                  </a:schemeClr>
                </a:solidFill>
                <a:latin typeface="Trebuchet MS" panose="020B0603020202020204" pitchFamily="34" charset="0"/>
              </a:rPr>
              <a:t>χωρίς να δημιουργώ προβλήματα ή ενόχληση στον δάσκαλο στο σχολείο</a:t>
            </a:r>
            <a:r>
              <a:rPr sz="2985" i="1">
                <a:latin typeface="Trebuchet MS" panose="020B0603020202020204" pitchFamily="34" charset="0"/>
              </a:rPr>
              <a:t>. Στο σχολείο τα παιδιά δεν θα πρέπει να μιλούν αλβανικά όταν κάποιος τους μιλά ελληνικά (…) όχι να προκαλέσουμε τέτοια θέματα, εγώ θα μάθω στο παιδί (…) όχι να μιλάει </a:t>
            </a:r>
            <a:r>
              <a:rPr lang="el-GR" sz="2985" i="1">
                <a:latin typeface="Trebuchet MS" panose="020B0603020202020204" pitchFamily="34" charset="0"/>
                <a:sym typeface="+mn-ea"/>
              </a:rPr>
              <a:t>[αλβανικά]</a:t>
            </a:r>
            <a:r>
              <a:rPr lang="en-US" altLang="el-GR" sz="2985" i="1">
                <a:latin typeface="Trebuchet MS" panose="020B0603020202020204" pitchFamily="34" charset="0"/>
                <a:sym typeface="+mn-ea"/>
              </a:rPr>
              <a:t> </a:t>
            </a:r>
            <a:r>
              <a:rPr sz="2985" i="1">
                <a:latin typeface="Trebuchet MS" panose="020B0603020202020204" pitchFamily="34" charset="0"/>
              </a:rPr>
              <a:t>και να δημιουργεί προβλήματα (…)</a:t>
            </a:r>
            <a:r>
              <a:rPr sz="2985">
                <a:latin typeface="Trebuchet MS" panose="020B0603020202020204" pitchFamily="34" charset="0"/>
              </a:rPr>
              <a:t> (Gkaintartzi κ.ά. 2016: 9).</a:t>
            </a:r>
            <a:endParaRPr lang="el-GR" sz="256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90" y="592455"/>
            <a:ext cx="12637770" cy="1464310"/>
          </a:xfrm>
        </p:spPr>
        <p:txBody>
          <a:bodyPr>
            <a:normAutofit/>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εσωτερικευμένος ρατσισμός των μεταναστών/τριών </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στο ελληνικό 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0" y="2510155"/>
            <a:ext cx="13004165" cy="6306820"/>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sz="3200" b="1">
                <a:latin typeface="Trebuchet MS" panose="020B0603020202020204" pitchFamily="34" charset="0"/>
              </a:rPr>
              <a:t>Αυτοβιογραφική αφήγηση μετανάστριας μαθήτριας</a:t>
            </a:r>
            <a:r>
              <a:rPr sz="3200">
                <a:latin typeface="Trebuchet MS" panose="020B0603020202020204" pitchFamily="34" charset="0"/>
              </a:rPr>
              <a:t>:</a:t>
            </a:r>
            <a:endParaRPr sz="3200">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560">
              <a:latin typeface="Trebuchet MS" panose="020B0603020202020204" pitchFamily="34" charset="0"/>
            </a:endParaRPr>
          </a:p>
          <a:p>
            <a:pPr indent="0" algn="just">
              <a:lnSpc>
                <a:spcPct val="107000"/>
              </a:lnSpc>
              <a:spcAft>
                <a:spcPts val="800"/>
              </a:spcAft>
              <a:buFont typeface="Arial" panose="020B0604020202020204" pitchFamily="34" charset="0"/>
              <a:buNone/>
            </a:pPr>
            <a:r>
              <a:rPr sz="3200" i="1">
                <a:latin typeface="Trebuchet MS" panose="020B0603020202020204" pitchFamily="34" charset="0"/>
              </a:rPr>
              <a:t>Λέγομαι Κ.Τ. Φοιτώ στην Γ΄ τάξη [του γυμνασίου]. Όταν πρωτοήρθα εδώ όλα για μένα ήταν άγνωστα, τόπος, άνθρωποι, κοινωνία, τα πάντα. Με το χρόνο άρχισα να μιλάω, να συννενοούμαι, να κάνω φίλους παρέες δηλαδή </a:t>
            </a:r>
            <a:r>
              <a:rPr sz="3200" i="1">
                <a:solidFill>
                  <a:schemeClr val="accent1">
                    <a:lumMod val="75000"/>
                  </a:schemeClr>
                </a:solidFill>
                <a:latin typeface="Trebuchet MS" panose="020B0603020202020204" pitchFamily="34" charset="0"/>
              </a:rPr>
              <a:t>να γίνομαι μία σαν όλους</a:t>
            </a:r>
            <a:r>
              <a:rPr sz="3200" i="1">
                <a:latin typeface="Trebuchet MS" panose="020B0603020202020204" pitchFamily="34" charset="0"/>
              </a:rPr>
              <a:t>. Δεν γνώρισα ρατσιστές και ρατσίστριες και ούτε με έβλεπαν ρατσιστικά. Σιγά-Σιγά όλα πήγαιναν προς το καλύτερο, </a:t>
            </a:r>
            <a:r>
              <a:rPr sz="3200" i="1">
                <a:solidFill>
                  <a:schemeClr val="accent1">
                    <a:lumMod val="75000"/>
                  </a:schemeClr>
                </a:solidFill>
                <a:latin typeface="Trebuchet MS" panose="020B0603020202020204" pitchFamily="34" charset="0"/>
              </a:rPr>
              <a:t>έμαθα σε ένα μήνα την Ελληνική γλώσσα</a:t>
            </a:r>
            <a:r>
              <a:rPr sz="3200" i="1">
                <a:latin typeface="Trebuchet MS" panose="020B0603020202020204" pitchFamily="34" charset="0"/>
              </a:rPr>
              <a:t>, έκανα πολλούς φίλους και παρέε</a:t>
            </a:r>
            <a:r>
              <a:rPr sz="3200" i="1">
                <a:solidFill>
                  <a:schemeClr val="tx1"/>
                </a:solidFill>
                <a:latin typeface="Trebuchet MS" panose="020B0603020202020204" pitchFamily="34" charset="0"/>
              </a:rPr>
              <a:t>ς, </a:t>
            </a:r>
            <a:r>
              <a:rPr sz="3200" i="1">
                <a:solidFill>
                  <a:schemeClr val="accent1">
                    <a:lumMod val="75000"/>
                  </a:schemeClr>
                </a:solidFill>
                <a:latin typeface="Trebuchet MS" panose="020B0603020202020204" pitchFamily="34" charset="0"/>
              </a:rPr>
              <a:t>συμπεριφέρομαι όπως πρέπει να συμπεριφέρεται ένα κορίτσι της ηλικίας μου</a:t>
            </a:r>
            <a:r>
              <a:rPr sz="3200" i="1">
                <a:solidFill>
                  <a:schemeClr val="tx1"/>
                </a:solidFill>
                <a:latin typeface="Trebuchet MS" panose="020B0603020202020204" pitchFamily="34" charset="0"/>
              </a:rPr>
              <a:t>.</a:t>
            </a:r>
            <a:r>
              <a:rPr sz="3200" i="1">
                <a:latin typeface="Trebuchet MS" panose="020B0603020202020204" pitchFamily="34" charset="0"/>
              </a:rPr>
              <a:t> </a:t>
            </a:r>
            <a:r>
              <a:rPr sz="3200" i="1">
                <a:solidFill>
                  <a:schemeClr val="tx1"/>
                </a:solidFill>
                <a:latin typeface="Trebuchet MS" panose="020B0603020202020204" pitchFamily="34" charset="0"/>
              </a:rPr>
              <a:t>Κάθε παιδί από ξένη χώρα θα αντιμετωπίσει δυσκολίες αλλά και τον ρατσισμό, εγώ δεν τον αντιμετώπισα αλλά μερικοί θα τον ξεπεράσουν με το χρόνο.</a:t>
            </a:r>
            <a:r>
              <a:rPr sz="3200" i="1">
                <a:latin typeface="Trebuchet MS" panose="020B0603020202020204" pitchFamily="34" charset="0"/>
              </a:rPr>
              <a:t> :)</a:t>
            </a:r>
            <a:r>
              <a:rPr lang="el-GR" sz="3200">
                <a:latin typeface="Trebuchet MS" panose="020B0603020202020204" pitchFamily="34" charset="0"/>
              </a:rPr>
              <a:t> (Αρχάκης 2020)</a:t>
            </a:r>
            <a:endParaRPr lang="el-GR" sz="3200">
              <a:latin typeface="Trebuchet MS" panose="020B0603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880487"/>
            <a:ext cx="9756139" cy="1089096"/>
          </a:xfrm>
        </p:spPr>
        <p:txBody>
          <a:bodyPr>
            <a:normAutofit fontScale="90000"/>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159385" y="1067435"/>
            <a:ext cx="12845415" cy="645160"/>
          </a:xfrm>
          <a:prstGeom prst="rect">
            <a:avLst/>
          </a:prstGeom>
          <a:noFill/>
        </p:spPr>
        <p:txBody>
          <a:bodyPr wrap="square">
            <a:spAutoFit/>
          </a:bodyPr>
          <a:lstStyle/>
          <a:p>
            <a:r>
              <a:rPr lang="el-GR" sz="3600" b="1" i="1" dirty="0">
                <a:solidFill>
                  <a:srgbClr val="941A1D"/>
                </a:solidFill>
                <a:effectLst/>
                <a:ea typeface="Calibri" panose="020F0502020204030204" pitchFamily="34" charset="0"/>
              </a:rPr>
              <a:t>Ο ρατσιστικός λόγος της ελληνικής εθνικής ομοιογένειας</a:t>
            </a:r>
            <a:r>
              <a:rPr lang="el-GR" sz="3600" b="1" i="1" dirty="0">
                <a:solidFill>
                  <a:srgbClr val="941A1D"/>
                </a:solidFill>
                <a:ea typeface="Calibri" panose="020F0502020204030204" pitchFamily="34" charset="0"/>
                <a:cs typeface="Arial" panose="020B0604020202020204" pitchFamily="34" charset="0"/>
              </a:rPr>
              <a:t> </a:t>
            </a:r>
            <a:endParaRPr lang="el-GR" sz="3600" b="1" i="1" dirty="0">
              <a:solidFill>
                <a:srgbClr val="941A1D"/>
              </a:solidFill>
            </a:endParaRPr>
          </a:p>
        </p:txBody>
      </p:sp>
      <p:sp>
        <p:nvSpPr>
          <p:cNvPr id="11" name="TextBox 10"/>
          <p:cNvSpPr txBox="1"/>
          <p:nvPr/>
        </p:nvSpPr>
        <p:spPr>
          <a:xfrm>
            <a:off x="158750" y="2005330"/>
            <a:ext cx="12728575" cy="6764655"/>
          </a:xfrm>
          <a:prstGeom prst="rect">
            <a:avLst/>
          </a:prstGeom>
          <a:noFill/>
        </p:spPr>
        <p:txBody>
          <a:bodyPr wrap="square">
            <a:spAutoFit/>
          </a:bodyPr>
          <a:lstStyle/>
          <a:p>
            <a:pPr indent="0" algn="just">
              <a:spcAft>
                <a:spcPts val="1000"/>
              </a:spcAft>
              <a:buFont typeface="Wingdings" panose="05000000000000000000" pitchFamily="2" charset="2"/>
              <a:buNone/>
            </a:pPr>
            <a:r>
              <a:rPr lang="el-GR" sz="2800" dirty="0">
                <a:effectLst/>
                <a:ea typeface="Calibri" panose="020F0502020204030204" pitchFamily="34" charset="0"/>
              </a:rPr>
              <a:t> Δαμανάκης (2018: 205):</a:t>
            </a:r>
            <a:endParaRPr lang="el-GR" sz="2800" dirty="0">
              <a:effectLst/>
              <a:ea typeface="Calibri" panose="020F0502020204030204" pitchFamily="34" charset="0"/>
            </a:endParaRPr>
          </a:p>
          <a:p>
            <a:pPr indent="0" algn="just">
              <a:spcAft>
                <a:spcPts val="1000"/>
              </a:spcAft>
              <a:buFont typeface="Wingdings" panose="05000000000000000000" pitchFamily="2" charset="2"/>
              <a:buNone/>
            </a:pPr>
            <a:r>
              <a:rPr lang="el-GR" sz="2800" dirty="0">
                <a:ea typeface="Calibri" panose="020F0502020204030204" pitchFamily="34" charset="0"/>
              </a:rPr>
              <a:t>	</a:t>
            </a:r>
            <a:r>
              <a:rPr lang="el-GR" sz="2800" b="1" dirty="0">
                <a:ea typeface="Calibri" panose="020F0502020204030204" pitchFamily="34" charset="0"/>
              </a:rPr>
              <a:t>«Σ</a:t>
            </a:r>
            <a:r>
              <a:rPr lang="el-GR" sz="2800" b="1" dirty="0">
                <a:effectLst/>
                <a:ea typeface="Calibri" panose="020F0502020204030204" pitchFamily="34" charset="0"/>
              </a:rPr>
              <a:t>τις αρχές του </a:t>
            </a:r>
            <a:r>
              <a:rPr lang="el-GR" sz="2800" b="1" dirty="0">
                <a:effectLst/>
                <a:ea typeface="Calibri" panose="020F0502020204030204" pitchFamily="34" charset="0"/>
                <a:sym typeface="+mn-ea"/>
              </a:rPr>
              <a:t>20</a:t>
            </a:r>
            <a:r>
              <a:rPr lang="el-GR" sz="2800" b="1" baseline="30000" dirty="0">
                <a:effectLst/>
                <a:ea typeface="Calibri" panose="020F0502020204030204" pitchFamily="34" charset="0"/>
                <a:sym typeface="+mn-ea"/>
              </a:rPr>
              <a:t>ού </a:t>
            </a:r>
            <a:r>
              <a:rPr lang="el-GR" sz="2800" b="1" dirty="0">
                <a:effectLst/>
                <a:ea typeface="Calibri" panose="020F0502020204030204" pitchFamily="34" charset="0"/>
              </a:rPr>
              <a:t>αιώνα </a:t>
            </a:r>
            <a:r>
              <a:rPr lang="el-GR" sz="2800" dirty="0">
                <a:effectLst/>
                <a:ea typeface="Calibri" panose="020F0502020204030204" pitchFamily="34" charset="0"/>
              </a:rPr>
              <a:t>η μητρική γλώσσα των ξενόφωνων </a:t>
            </a:r>
            <a:r>
              <a:rPr lang="el-GR" sz="2800" b="1" i="1" dirty="0">
                <a:effectLst/>
                <a:ea typeface="Calibri" panose="020F0502020204030204" pitchFamily="34" charset="0"/>
              </a:rPr>
              <a:t>αμελούνταν 	πλήρως ή καταπιεζόταν</a:t>
            </a:r>
            <a:r>
              <a:rPr lang="el-GR" sz="2800" dirty="0">
                <a:effectLst/>
                <a:ea typeface="Calibri" panose="020F0502020204030204" pitchFamily="34" charset="0"/>
              </a:rPr>
              <a:t>. Το ίδιο σχήμα επαναλαμβάνεται σε ένα βαθμό και 	</a:t>
            </a:r>
            <a:r>
              <a:rPr lang="el-GR" sz="2800" b="1" dirty="0">
                <a:effectLst/>
                <a:ea typeface="Calibri" panose="020F0502020204030204" pitchFamily="34" charset="0"/>
              </a:rPr>
              <a:t>κατά τις τελευταίες δεκαετίες του 20</a:t>
            </a:r>
            <a:r>
              <a:rPr lang="el-GR" sz="2800" b="1" baseline="30000" dirty="0">
                <a:effectLst/>
                <a:ea typeface="Calibri" panose="020F0502020204030204" pitchFamily="34" charset="0"/>
              </a:rPr>
              <a:t>ού </a:t>
            </a:r>
            <a:r>
              <a:rPr lang="el-GR" sz="2800" b="1" dirty="0">
                <a:effectLst/>
                <a:ea typeface="Calibri" panose="020F0502020204030204" pitchFamily="34" charset="0"/>
              </a:rPr>
              <a:t>και τις πρώτες του 21</a:t>
            </a:r>
            <a:r>
              <a:rPr lang="el-GR" sz="2800" b="1" baseline="30000" dirty="0">
                <a:effectLst/>
                <a:ea typeface="Calibri" panose="020F0502020204030204" pitchFamily="34" charset="0"/>
              </a:rPr>
              <a:t>ου</a:t>
            </a:r>
            <a:r>
              <a:rPr lang="el-GR" sz="2800" b="1" dirty="0">
                <a:effectLst/>
                <a:ea typeface="Calibri" panose="020F0502020204030204" pitchFamily="34" charset="0"/>
              </a:rPr>
              <a:t> αιώνα</a:t>
            </a:r>
            <a:r>
              <a:rPr lang="el-GR" sz="2800" dirty="0">
                <a:effectLst/>
                <a:ea typeface="Calibri" panose="020F0502020204030204" pitchFamily="34" charset="0"/>
              </a:rPr>
              <a:t>».  </a:t>
            </a:r>
            <a:endParaRPr lang="el-GR" sz="2800" dirty="0">
              <a:effectLst/>
              <a:ea typeface="Calibri" panose="020F0502020204030204" pitchFamily="34" charset="0"/>
            </a:endParaRPr>
          </a:p>
          <a:p>
            <a:pPr indent="0" algn="just">
              <a:spcAft>
                <a:spcPts val="1000"/>
              </a:spcAft>
              <a:buFont typeface="Wingdings" panose="05000000000000000000" pitchFamily="2" charset="2"/>
              <a:buNone/>
            </a:pPr>
            <a:r>
              <a:rPr lang="el-GR" sz="2800" dirty="0" err="1">
                <a:effectLst/>
                <a:ea typeface="Calibri" panose="020F0502020204030204" pitchFamily="34" charset="0"/>
                <a:sym typeface="+mn-ea"/>
              </a:rPr>
              <a:t>Σκούρτου</a:t>
            </a:r>
            <a:r>
              <a:rPr lang="el-GR" sz="2800" dirty="0">
                <a:effectLst/>
                <a:ea typeface="Calibri" panose="020F0502020204030204" pitchFamily="34" charset="0"/>
                <a:sym typeface="+mn-ea"/>
              </a:rPr>
              <a:t> (2011: 21)</a:t>
            </a:r>
            <a:endParaRPr lang="el-GR" sz="2800" dirty="0">
              <a:effectLst/>
              <a:ea typeface="Calibri" panose="020F0502020204030204" pitchFamily="34" charset="0"/>
            </a:endParaRPr>
          </a:p>
          <a:p>
            <a:pPr algn="just">
              <a:spcAft>
                <a:spcPts val="1000"/>
              </a:spcAft>
            </a:pPr>
            <a:r>
              <a:rPr lang="el-GR" sz="2800" dirty="0">
                <a:effectLst/>
                <a:ea typeface="Calibri" panose="020F0502020204030204" pitchFamily="34" charset="0"/>
                <a:cs typeface="Times New Roman" panose="02020603050405020304" pitchFamily="18" charset="0"/>
                <a:sym typeface="+mn-ea"/>
              </a:rPr>
              <a:t>	</a:t>
            </a:r>
            <a:r>
              <a:rPr lang="el-GR" sz="2800" dirty="0">
                <a:ea typeface="Calibri" panose="020F0502020204030204" pitchFamily="34" charset="0"/>
                <a:sym typeface="+mn-ea"/>
              </a:rPr>
              <a:t>«</a:t>
            </a:r>
            <a:r>
              <a:rPr lang="el-GR" sz="2800" dirty="0">
                <a:effectLst/>
                <a:ea typeface="Calibri" panose="020F0502020204030204" pitchFamily="34" charset="0"/>
                <a:cs typeface="Times New Roman" panose="02020603050405020304" pitchFamily="18" charset="0"/>
                <a:sym typeface="+mn-ea"/>
              </a:rPr>
              <a:t>ο χάρτης του μαθητικού πληθυσμού της χώρας έχει αλλάξει σε τέτοιο βαθμό 	που </a:t>
            </a:r>
            <a:r>
              <a:rPr lang="el-GR" sz="2800" b="1" dirty="0">
                <a:effectLst/>
                <a:ea typeface="Calibri" panose="020F0502020204030204" pitchFamily="34" charset="0"/>
                <a:cs typeface="Times New Roman" panose="02020603050405020304" pitchFamily="18" charset="0"/>
                <a:sym typeface="+mn-ea"/>
              </a:rPr>
              <a:t>μία </a:t>
            </a:r>
            <a:r>
              <a:rPr lang="el-GR" sz="2800" b="1" dirty="0" err="1">
                <a:effectLst/>
                <a:ea typeface="Calibri" panose="020F0502020204030204" pitchFamily="34" charset="0"/>
                <a:cs typeface="Times New Roman" panose="02020603050405020304" pitchFamily="18" charset="0"/>
                <a:sym typeface="+mn-ea"/>
              </a:rPr>
              <a:t>μονοπολιτισμική</a:t>
            </a:r>
            <a:r>
              <a:rPr lang="el-GR" sz="2800" b="1" dirty="0">
                <a:effectLst/>
                <a:ea typeface="Calibri" panose="020F0502020204030204" pitchFamily="34" charset="0"/>
                <a:cs typeface="Times New Roman" panose="02020603050405020304" pitchFamily="18" charset="0"/>
                <a:sym typeface="+mn-ea"/>
              </a:rPr>
              <a:t>/</a:t>
            </a:r>
            <a:r>
              <a:rPr lang="el-GR" sz="2800" b="1" dirty="0" err="1">
                <a:effectLst/>
                <a:ea typeface="Calibri" panose="020F0502020204030204" pitchFamily="34" charset="0"/>
                <a:cs typeface="Times New Roman" panose="02020603050405020304" pitchFamily="18" charset="0"/>
                <a:sym typeface="+mn-ea"/>
              </a:rPr>
              <a:t>μονογλωσσική</a:t>
            </a:r>
            <a:r>
              <a:rPr lang="el-GR" sz="2800" b="1" dirty="0">
                <a:effectLst/>
                <a:ea typeface="Calibri" panose="020F0502020204030204" pitchFamily="34" charset="0"/>
                <a:cs typeface="Times New Roman" panose="02020603050405020304" pitchFamily="18" charset="0"/>
                <a:sym typeface="+mn-ea"/>
              </a:rPr>
              <a:t> τάξη να αποτελεί την εξαίρεση 	παρά τον κανόνα στο ελληνικό σχολείο </a:t>
            </a:r>
            <a:r>
              <a:rPr lang="el-GR" sz="2800" dirty="0">
                <a:effectLst/>
                <a:ea typeface="Calibri" panose="020F0502020204030204" pitchFamily="34" charset="0"/>
                <a:cs typeface="Times New Roman" panose="02020603050405020304" pitchFamily="18" charset="0"/>
                <a:sym typeface="+mn-ea"/>
              </a:rPr>
              <a:t>(…). Περίπου 10% του μαθητικού 	πληθυσμού σε όλες τις βαθμίδες έχει πρώτη γλώσσα ή γλώσσα 	καταγωγής, </a:t>
            </a:r>
            <a:r>
              <a:rPr lang="el-GR" sz="2800" b="1" i="1" dirty="0">
                <a:effectLst/>
                <a:ea typeface="Calibri" panose="020F0502020204030204" pitchFamily="34" charset="0"/>
                <a:cs typeface="Times New Roman" panose="02020603050405020304" pitchFamily="18" charset="0"/>
                <a:sym typeface="+mn-ea"/>
              </a:rPr>
              <a:t>άλλη</a:t>
            </a:r>
            <a:r>
              <a:rPr lang="el-GR" sz="2800" dirty="0">
                <a:effectLst/>
                <a:ea typeface="Calibri" panose="020F0502020204030204" pitchFamily="34" charset="0"/>
                <a:cs typeface="Times New Roman" panose="02020603050405020304" pitchFamily="18" charset="0"/>
                <a:sym typeface="+mn-ea"/>
              </a:rPr>
              <a:t> από την ελληνική</a:t>
            </a:r>
            <a:r>
              <a:rPr lang="el-GR" sz="2800" dirty="0">
                <a:effectLst/>
                <a:ea typeface="Calibri" panose="020F0502020204030204" pitchFamily="34" charset="0"/>
                <a:sym typeface="+mn-ea"/>
              </a:rPr>
              <a:t>»</a:t>
            </a:r>
            <a:r>
              <a:rPr lang="el-GR" sz="2800" dirty="0">
                <a:effectLst/>
                <a:ea typeface="Calibri" panose="020F0502020204030204" pitchFamily="34" charset="0"/>
                <a:cs typeface="Times New Roman" panose="02020603050405020304" pitchFamily="18" charset="0"/>
                <a:sym typeface="+mn-ea"/>
              </a:rPr>
              <a:t>.</a:t>
            </a:r>
            <a:endParaRPr lang="el-GR" sz="2800" dirty="0">
              <a:effectLst/>
              <a:ea typeface="Calibri" panose="020F0502020204030204" pitchFamily="34" charset="0"/>
              <a:cs typeface="Times New Roman" panose="02020603050405020304" pitchFamily="18" charset="0"/>
            </a:endParaRPr>
          </a:p>
          <a:p>
            <a:pPr algn="just">
              <a:spcAft>
                <a:spcPts val="1000"/>
              </a:spcAft>
            </a:pPr>
            <a:r>
              <a:rPr lang="el-GR" sz="2800" dirty="0">
                <a:effectLst/>
                <a:ea typeface="Calibri" panose="020F0502020204030204" pitchFamily="34" charset="0"/>
                <a:sym typeface="+mn-ea"/>
              </a:rPr>
              <a:t> Δαμανάκης (2018: 225):</a:t>
            </a:r>
            <a:endParaRPr lang="el-GR" sz="2800" dirty="0">
              <a:effectLst/>
              <a:ea typeface="Calibri" panose="020F0502020204030204" pitchFamily="34" charset="0"/>
            </a:endParaRPr>
          </a:p>
          <a:p>
            <a:pPr algn="just">
              <a:spcAft>
                <a:spcPts val="1000"/>
              </a:spcAft>
            </a:pPr>
            <a:r>
              <a:rPr lang="el-GR" sz="2800" dirty="0">
                <a:effectLst/>
                <a:ea typeface="Calibri" panose="020F0502020204030204" pitchFamily="34" charset="0"/>
              </a:rPr>
              <a:t>	Παρά την ετερογένεια, «το εθνικό παιδαγωγικό παράδειγμα που αναπτύχθηκε 	</a:t>
            </a:r>
            <a:r>
              <a:rPr lang="el-GR" sz="2800" b="1" dirty="0">
                <a:effectLst/>
                <a:ea typeface="Calibri" panose="020F0502020204030204" pitchFamily="34" charset="0"/>
              </a:rPr>
              <a:t>στις τρεις-τέσσερις πρώτες δεκαετίες του 20ού αιώνα συνεχίζει να είναι και 	σήμερα επίκαιρο, αν όχι το κυρίαρχο</a:t>
            </a:r>
            <a:r>
              <a:rPr lang="el-GR" sz="2800" dirty="0">
                <a:effectLst/>
                <a:ea typeface="Calibri" panose="020F0502020204030204" pitchFamily="34" charset="0"/>
              </a:rPr>
              <a:t>».</a:t>
            </a:r>
            <a:endParaRPr lang="el-GR" sz="2800" dirty="0">
              <a:effectLst/>
              <a:ea typeface="Calibri" panose="020F050202020403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445" y="8914130"/>
            <a:ext cx="2047875" cy="457835"/>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90" y="592455"/>
            <a:ext cx="12637770" cy="1464310"/>
          </a:xfrm>
        </p:spPr>
        <p:txBody>
          <a:bodyPr>
            <a:normAutofit fontScale="90000"/>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ρατσισμός των μεταναστών/τριών προς τους πρόσφυγες/ισσες</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στο ελληνικό 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0" y="2773045"/>
            <a:ext cx="13004165" cy="6043930"/>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altLang="en-US" sz="2560" b="1">
                <a:latin typeface="Trebuchet MS" panose="020B0603020202020204" pitchFamily="34" charset="0"/>
              </a:rPr>
              <a:t>Άποψη μετανάστη μαθητή για πρόσφυγες</a:t>
            </a:r>
            <a:r>
              <a:rPr sz="2560">
                <a:latin typeface="Trebuchet MS" panose="020B0603020202020204" pitchFamily="34" charset="0"/>
              </a:rPr>
              <a:t>:</a:t>
            </a:r>
            <a:endParaRPr sz="2560">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560">
              <a:latin typeface="Trebuchet MS" panose="020B0603020202020204" pitchFamily="34" charset="0"/>
            </a:endParaRPr>
          </a:p>
          <a:p>
            <a:pPr indent="0" algn="just">
              <a:lnSpc>
                <a:spcPct val="107000"/>
              </a:lnSpc>
              <a:spcAft>
                <a:spcPts val="800"/>
              </a:spcAft>
              <a:buFont typeface="Arial" panose="020B0604020202020204" pitchFamily="34" charset="0"/>
              <a:buNone/>
            </a:pPr>
            <a:r>
              <a:rPr sz="3600">
                <a:latin typeface="Trebuchet MS" panose="020B0603020202020204" pitchFamily="34" charset="0"/>
                <a:cs typeface="Trebuchet MS" panose="020B0603020202020204" pitchFamily="34" charset="0"/>
              </a:rPr>
              <a:t>Οι σκέψεις μου </a:t>
            </a:r>
            <a:r>
              <a:rPr lang="el-GR" sz="3600">
                <a:latin typeface="Trebuchet MS" panose="020B0603020202020204" pitchFamily="34" charset="0"/>
                <a:cs typeface="Trebuchet MS" panose="020B0603020202020204" pitchFamily="34" charset="0"/>
              </a:rPr>
              <a:t>(...) </a:t>
            </a:r>
            <a:r>
              <a:rPr sz="3600">
                <a:latin typeface="Trebuchet MS" panose="020B0603020202020204" pitchFamily="34" charset="0"/>
                <a:cs typeface="Trebuchet MS" panose="020B0603020202020204" pitchFamily="34" charset="0"/>
              </a:rPr>
              <a:t>είναι ότι </a:t>
            </a:r>
            <a:r>
              <a:rPr sz="3600">
                <a:solidFill>
                  <a:schemeClr val="accent1"/>
                </a:solidFill>
                <a:latin typeface="Trebuchet MS" panose="020B0603020202020204" pitchFamily="34" charset="0"/>
                <a:cs typeface="Trebuchet MS" panose="020B0603020202020204" pitchFamily="34" charset="0"/>
              </a:rPr>
              <a:t>δεν πρέπει τα προσφυγόπουλα να είναι στην ιδια τάξη με τα παιδιά που γεννήθηκαν στην Ελλάδα</a:t>
            </a:r>
            <a:r>
              <a:rPr sz="3600">
                <a:latin typeface="Trebuchet MS" panose="020B0603020202020204" pitchFamily="34" charset="0"/>
                <a:cs typeface="Trebuchet MS" panose="020B0603020202020204" pitchFamily="34" charset="0"/>
              </a:rPr>
              <a:t> επειδή τα προσφυγόπουλα δεν θα ξέρουν καλά ελληνικά και δεν θα μπορούν να κάνουν παρέα με καποια παιδιά</a:t>
            </a:r>
            <a:r>
              <a:rPr lang="el-GR" sz="3600">
                <a:latin typeface="Trebuchet MS" panose="020B0603020202020204" pitchFamily="34" charset="0"/>
                <a:cs typeface="Trebuchet MS" panose="020B0603020202020204" pitchFamily="34" charset="0"/>
              </a:rPr>
              <a:t> (Παναγάκη 2024)</a:t>
            </a:r>
            <a:endParaRPr lang="el-GR" sz="3600">
              <a:latin typeface="Trebuchet MS" panose="020B0603020202020204" pitchFamily="34" charset="0"/>
              <a:cs typeface="Trebuchet MS" panose="020B0603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11" name="TextBox 10"/>
          <p:cNvSpPr txBox="1"/>
          <p:nvPr/>
        </p:nvSpPr>
        <p:spPr>
          <a:xfrm>
            <a:off x="357717" y="2879778"/>
            <a:ext cx="12135748" cy="5400675"/>
          </a:xfrm>
          <a:prstGeom prst="rect">
            <a:avLst/>
          </a:prstGeom>
          <a:noFill/>
        </p:spPr>
        <p:txBody>
          <a:bodyPr wrap="square">
            <a:spAutoFit/>
          </a:bodyPr>
          <a:lstStyle/>
          <a:p>
            <a:r>
              <a:rPr lang="el-GR" sz="1920" dirty="0"/>
              <a:t>Ανοιχτή επιστολή προς τους δημοσιογράφους - Migratory Birds</a:t>
            </a:r>
            <a:endParaRPr lang="el-GR" sz="1920" dirty="0"/>
          </a:p>
          <a:p>
            <a:endParaRPr lang="el-GR" sz="1920" dirty="0"/>
          </a:p>
          <a:p>
            <a:pPr algn="l" fontAlgn="ctr"/>
            <a:r>
              <a:rPr lang="el-GR" sz="1920" b="0" i="0" u="none" strike="noStrike" dirty="0">
                <a:solidFill>
                  <a:srgbClr val="818181"/>
                </a:solidFill>
                <a:effectLst/>
                <a:latin typeface="Source Sans Pro" panose="020B0604020202020204" pitchFamily="34" charset="0"/>
                <a:hlinkClick r:id="rId1"/>
              </a:rPr>
              <a:t>Μαχντιά Χοσσαϊνί</a:t>
            </a:r>
            <a:endParaRPr lang="el-GR" sz="1920" b="0" i="0" dirty="0">
              <a:solidFill>
                <a:srgbClr val="818181"/>
              </a:solidFill>
              <a:effectLst/>
              <a:latin typeface="Source Sans Pro" panose="020B0604020202020204" pitchFamily="34" charset="0"/>
            </a:endParaRPr>
          </a:p>
          <a:p>
            <a:pPr algn="just" fontAlgn="ctr"/>
            <a:r>
              <a:rPr lang="el-GR" sz="1920" b="0" i="0" dirty="0">
                <a:effectLst/>
                <a:latin typeface="Source Sans Pro" panose="020B0604020202020204" pitchFamily="34" charset="0"/>
              </a:rPr>
              <a:t>14 Μαρτίου, 2020</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Χαίρετε!</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Είμαι ένα από τα θέματα για τα οποία έχετε γράψει χιλιάδες άρθρα μέσα στην τελευταία πενταετία. Μετά τους πολιτικούς, έχετε παίξει και εσείς σημαντικό ρόλο στη ζωή μου. Με αναγνωρίσατε; </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Να σας θυμίσω το σημαντικό ρόλο που έχετε παίξει στη ζωή μου από το 2015 και μετά. Θυμάστε τη φωτογραφία του άψυχου παιδιού στην παραλία; Μια δυνατή φωτογραφία, έπειτα από τη δημοσίευση της οποίας ο κόσμος συνειδητοποίησε πόσο σημαντικό είναι να είναι ανοιχτά τα σύνορα. Πιστεύετε στη δύναμη της πένας σας; Πιστεύετε στη δύναμη της φωτογραφίας που είναι αποθηκευμένη στην κάρτα μνήμης σας;</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Ναι, είμαι αυτή για την οποία γράφετε τόσες ειδήσεις. Παρατηρώ την επίδραση τους στην καθημερινή μου ζωή. Θέλετε να μάθετε πώς επηρεάζουν αυτές οι ειδήσεις τη ζωή μου; Για παράδειγμα, εσείς μιλάτε για «πλημμύρα μεταναστών» και για «προσφυγική κρίση». Όταν αυτές οι φράσεις είναι στα άρθρα σας, δεν ξέρετε τι μου προκαλείτε. Ο κόσμος μισεί την πλημμύρα, γιατί ξέρει ότι είναι καταστροφή. Ο κόσμος φοβάται την κρίση και νιώθει ανασφάλεια. Να ξέρετε ότι είτε το θέλετε, είτε όχι (αυτό εσείς το ξέρετε καλύτερα), με τη δημοσίευση του άρθρου σας ο κόσμος αρχίζει να φοβάται εμάς, τους πρόσφυγες, ή να μας μισεί, όπως μισεί την πλημμύρα και την κρίση. </a:t>
            </a:r>
            <a:endParaRPr lang="el-GR" sz="1920" dirty="0"/>
          </a:p>
        </p:txBody>
      </p:sp>
      <p:sp>
        <p:nvSpPr>
          <p:cNvPr id="12" name="Ορθογώνιο 11"/>
          <p:cNvSpPr/>
          <p:nvPr/>
        </p:nvSpPr>
        <p:spPr>
          <a:xfrm>
            <a:off x="357717" y="6705374"/>
            <a:ext cx="12058940" cy="137516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sz="1920"/>
          </a:p>
        </p:txBody>
      </p:sp>
      <p:sp>
        <p:nvSpPr>
          <p:cNvPr id="13" name="Ορθογώνιο 12"/>
          <p:cNvSpPr/>
          <p:nvPr/>
        </p:nvSpPr>
        <p:spPr>
          <a:xfrm>
            <a:off x="7577719" y="6411763"/>
            <a:ext cx="4838938" cy="2949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sz="1920"/>
          </a:p>
        </p:txBody>
      </p:sp>
      <p:sp>
        <p:nvSpPr>
          <p:cNvPr id="14" name="Ορθογώνιο 13"/>
          <p:cNvSpPr/>
          <p:nvPr/>
        </p:nvSpPr>
        <p:spPr>
          <a:xfrm>
            <a:off x="889610" y="7890576"/>
            <a:ext cx="11071964" cy="2949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135" b="1" dirty="0"/>
              <a:t>Αμφισβήτηση της αναπαράστασης του/της άλλου/άλλης ως προβλήματος</a:t>
            </a:r>
            <a:endParaRPr lang="el-GR" sz="2135"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1"/>
          <a:stretch>
            <a:fillRect/>
          </a:stretch>
        </p:blipFill>
        <p:spPr>
          <a:xfrm>
            <a:off x="434526" y="1912895"/>
            <a:ext cx="11982131" cy="64970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632" y="1177783"/>
            <a:ext cx="12753537" cy="592098"/>
          </a:xfrm>
        </p:spPr>
        <p:txBody>
          <a:bodyPr>
            <a:noAutofit/>
          </a:bodyPr>
          <a:lstStyle/>
          <a:p>
            <a:r>
              <a:rPr lang="el-GR" sz="4000" b="1" i="1" dirty="0">
                <a:solidFill>
                  <a:srgbClr val="800000"/>
                </a:solidFill>
                <a:latin typeface="+mn-lt"/>
                <a:ea typeface="Calibri" panose="020F0502020204030204" pitchFamily="34" charset="0"/>
                <a:cs typeface="Arial" panose="020B0604020202020204" pitchFamily="34" charset="0"/>
              </a:rPr>
              <a:t>Αντιρατσιστικός λόγος</a:t>
            </a:r>
            <a:endParaRPr lang="en-US" sz="4000" i="1" dirty="0">
              <a:solidFill>
                <a:srgbClr val="800000"/>
              </a:solidFill>
              <a:latin typeface="+mn-lt"/>
            </a:endParaRPr>
          </a:p>
        </p:txBody>
      </p:sp>
      <p:sp>
        <p:nvSpPr>
          <p:cNvPr id="14" name="Content Placeholder 13"/>
          <p:cNvSpPr>
            <a:spLocks noGrp="1"/>
          </p:cNvSpPr>
          <p:nvPr>
            <p:ph idx="1"/>
          </p:nvPr>
        </p:nvSpPr>
        <p:spPr>
          <a:xfrm>
            <a:off x="0" y="2077085"/>
            <a:ext cx="12879705" cy="6318885"/>
          </a:xfrm>
        </p:spPr>
        <p:txBody>
          <a:bodyPr>
            <a:normAutofit lnSpcReduction="10000"/>
          </a:bodyPr>
          <a:lstStyle/>
          <a:p>
            <a:pPr lvl="1" algn="just">
              <a:buFont typeface="Arial" panose="020B0604020202020204" pitchFamily="34" charset="0"/>
              <a:buChar char="•"/>
            </a:pPr>
            <a:endParaRPr lang="el-GR" sz="32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rPr>
              <a:t>Ο</a:t>
            </a:r>
            <a:r>
              <a:rPr lang="el-GR" sz="3600" b="1" i="1" dirty="0">
                <a:ea typeface="Calibri" panose="020F0502020204030204"/>
                <a:cs typeface="Arial" panose="020B0604020202020204" pitchFamily="34" charset="0"/>
              </a:rPr>
              <a:t> αντιρατσιστικός λόγος</a:t>
            </a:r>
            <a:r>
              <a:rPr lang="el-GR" sz="3600" dirty="0">
                <a:ea typeface="Calibri" panose="020F0502020204030204"/>
                <a:cs typeface="Arial" panose="020B0604020202020204" pitchFamily="34" charset="0"/>
              </a:rPr>
              <a:t> </a:t>
            </a:r>
            <a:r>
              <a:rPr lang="el-GR" sz="4400" b="1" dirty="0">
                <a:ea typeface="Calibri" panose="020F0502020204030204"/>
                <a:cs typeface="Arial" panose="020B0604020202020204" pitchFamily="34" charset="0"/>
              </a:rPr>
              <a:t>αντιτίθεται </a:t>
            </a:r>
            <a:r>
              <a:rPr lang="el-GR" sz="3600" dirty="0">
                <a:ea typeface="Calibri" panose="020F0502020204030204"/>
                <a:cs typeface="Arial" panose="020B0604020202020204" pitchFamily="34" charset="0"/>
              </a:rPr>
              <a:t>τόσο στον </a:t>
            </a:r>
            <a:r>
              <a:rPr lang="el-GR" sz="3600" i="1" dirty="0">
                <a:ea typeface="Calibri" panose="020F0502020204030204"/>
                <a:cs typeface="Arial" panose="020B0604020202020204" pitchFamily="34" charset="0"/>
              </a:rPr>
              <a:t>βιολογικό ρατσισμό</a:t>
            </a:r>
            <a:r>
              <a:rPr lang="el-GR" sz="3600" dirty="0">
                <a:ea typeface="Calibri" panose="020F0502020204030204"/>
                <a:cs typeface="Arial" panose="020B0604020202020204" pitchFamily="34" charset="0"/>
              </a:rPr>
              <a:t> όσο και «σε πολλές άλλες </a:t>
            </a:r>
            <a:r>
              <a:rPr lang="el-GR" sz="3600" b="1" dirty="0">
                <a:solidFill>
                  <a:srgbClr val="800000"/>
                </a:solidFill>
                <a:ea typeface="Calibri" panose="020F0502020204030204"/>
                <a:cs typeface="Arial" panose="020B0604020202020204" pitchFamily="34" charset="0"/>
              </a:rPr>
              <a:t>μορφές λόγου </a:t>
            </a:r>
            <a:r>
              <a:rPr lang="el-GR" sz="3600" b="1" i="1" dirty="0">
                <a:solidFill>
                  <a:srgbClr val="800000"/>
                </a:solidFill>
                <a:ea typeface="Calibri" panose="020F0502020204030204"/>
                <a:cs typeface="Arial" panose="020B0604020202020204" pitchFamily="34" charset="0"/>
              </a:rPr>
              <a:t>απαξιωτικής διάκρισης </a:t>
            </a:r>
            <a:r>
              <a:rPr lang="el-GR" sz="3600" dirty="0">
                <a:ea typeface="Calibri" panose="020F0502020204030204"/>
                <a:cs typeface="Arial" panose="020B0604020202020204" pitchFamily="34" charset="0"/>
              </a:rPr>
              <a:t>(discriminatory discourse)» οι οποίες αφορούν την </a:t>
            </a:r>
            <a:r>
              <a:rPr lang="el-GR" sz="3600" i="1" dirty="0">
                <a:ea typeface="Calibri" panose="020F0502020204030204"/>
                <a:cs typeface="Arial" panose="020B0604020202020204" pitchFamily="34" charset="0"/>
              </a:rPr>
              <a:t>εθνική, γλωσσική, πολιτισμική, θρησκευτική</a:t>
            </a:r>
            <a:r>
              <a:rPr lang="el-GR" sz="3600" dirty="0">
                <a:ea typeface="Calibri" panose="020F0502020204030204"/>
                <a:cs typeface="Arial" panose="020B0604020202020204" pitchFamily="34" charset="0"/>
              </a:rPr>
              <a:t> και άλλη διαφοροποίηση (</a:t>
            </a:r>
            <a:r>
              <a:rPr lang="en-GB" sz="3600" dirty="0" err="1">
                <a:ea typeface="Calibri" panose="020F0502020204030204"/>
                <a:cs typeface="Arial" panose="020B0604020202020204" pitchFamily="34" charset="0"/>
              </a:rPr>
              <a:t>Bonnett</a:t>
            </a:r>
            <a:r>
              <a:rPr lang="en-GB" sz="3600" dirty="0">
                <a:ea typeface="Calibri" panose="020F0502020204030204"/>
                <a:cs typeface="Arial" panose="020B0604020202020204" pitchFamily="34" charset="0"/>
              </a:rPr>
              <a:t> 2000: 177-178</a:t>
            </a:r>
            <a:r>
              <a:rPr lang="el-GR" sz="3600" dirty="0">
                <a:ea typeface="Calibri" panose="020F0502020204030204"/>
                <a:cs typeface="Arial" panose="020B0604020202020204" pitchFamily="34" charset="0"/>
              </a:rPr>
              <a:t>) </a:t>
            </a:r>
            <a:endParaRPr lang="el-GR" sz="3600" dirty="0">
              <a:ea typeface="Calibri" panose="020F0502020204030204"/>
              <a:cs typeface="Arial" panose="020B0604020202020204" pitchFamily="34" charset="0"/>
            </a:endParaRPr>
          </a:p>
          <a:p>
            <a:pPr lvl="1" algn="just">
              <a:buFont typeface="Arial" panose="020B0604020202020204" pitchFamily="34" charset="0"/>
              <a:buChar char="•"/>
            </a:pPr>
            <a:r>
              <a:rPr lang="el-GR" sz="3600" dirty="0">
                <a:effectLst/>
                <a:ea typeface="Calibri" panose="020F0502020204030204" pitchFamily="34" charset="0"/>
                <a:cs typeface="Arial" panose="020B0604020202020204" pitchFamily="34" charset="0"/>
                <a:sym typeface="+mn-ea"/>
              </a:rPr>
              <a:t>«κάθε θεωρία και/ή πρακτική που επιδιώκει να αμφισβητήσει, να μειώσει ή να εξαλείψει τις εκδηλώσεις ρατσισμού στην κοινωνία» </a:t>
            </a:r>
            <a:r>
              <a:rPr lang="en-US" sz="3600" dirty="0">
                <a:effectLst/>
                <a:ea typeface="Calibri" panose="020F0502020204030204" pitchFamily="34" charset="0"/>
                <a:cs typeface="Arial" panose="020B0604020202020204" pitchFamily="34" charset="0"/>
                <a:sym typeface="+mn-ea"/>
              </a:rPr>
              <a:t>(O’Brien 2009: 501)</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sym typeface="+mn-ea"/>
              </a:rPr>
              <a:t>επιδιώκει </a:t>
            </a:r>
            <a:r>
              <a:rPr lang="el-GR" sz="3600" dirty="0">
                <a:solidFill>
                  <a:srgbClr val="800000"/>
                </a:solidFill>
                <a:effectLst/>
                <a:ea typeface="Calibri" panose="020F0502020204030204" pitchFamily="34" charset="0"/>
                <a:cs typeface="Arial" panose="020B0604020202020204" pitchFamily="34" charset="0"/>
                <a:sym typeface="+mn-ea"/>
              </a:rPr>
              <a:t>τη μεταβολή των κυρίαρχων σχέσεων εξουσίας που παράγουν τον ρατσισμό </a:t>
            </a:r>
            <a:r>
              <a:rPr lang="el-GR" sz="3600" b="1" dirty="0">
                <a:solidFill>
                  <a:srgbClr val="800000"/>
                </a:solidFill>
                <a:effectLst/>
                <a:ea typeface="Calibri" panose="020F0502020204030204" pitchFamily="34" charset="0"/>
                <a:cs typeface="Arial" panose="020B0604020202020204" pitchFamily="34" charset="0"/>
                <a:sym typeface="+mn-ea"/>
              </a:rPr>
              <a:t>και την επιδιωκόμενη ομογενοποίηση  </a:t>
            </a:r>
            <a:r>
              <a:rPr lang="el-GR" sz="3600" dirty="0">
                <a:effectLst/>
                <a:ea typeface="Calibri" panose="020F0502020204030204" pitchFamily="34" charset="0"/>
                <a:cs typeface="Arial" panose="020B0604020202020204" pitchFamily="34" charset="0"/>
                <a:sym typeface="+mn-ea"/>
              </a:rPr>
              <a:t>(Maeso 2014: 63).</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endParaRPr lang="el-GR" sz="3600" dirty="0">
              <a:ea typeface="Calibri" panose="020F0502020204030204"/>
              <a:cs typeface="Arial" panose="020B0604020202020204" pitchFamily="34" charset="0"/>
            </a:endParaRPr>
          </a:p>
          <a:p>
            <a:pPr marL="585470" lvl="2" indent="0" algn="just">
              <a:buNone/>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85470" lvl="2"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735" lvl="1"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Από την αντιπαράθεση …</a:t>
            </a:r>
            <a:endParaRPr lang="en-US" b="1" dirty="0">
              <a:latin typeface="+mn-lt"/>
            </a:endParaRPr>
          </a:p>
        </p:txBody>
      </p:sp>
      <p:graphicFrame>
        <p:nvGraphicFramePr>
          <p:cNvPr id="7" name="Diagram 6"/>
          <p:cNvGraphicFramePr/>
          <p:nvPr/>
        </p:nvGraphicFramePr>
        <p:xfrm>
          <a:off x="2507316" y="3109743"/>
          <a:ext cx="8451139" cy="42255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 στη συνύπαρξη </a:t>
            </a:r>
            <a:endParaRPr lang="en-US" b="1" dirty="0">
              <a:latin typeface="+mn-lt"/>
            </a:endParaRPr>
          </a:p>
        </p:txBody>
      </p:sp>
      <p:graphicFrame>
        <p:nvGraphicFramePr>
          <p:cNvPr id="2" name="Diagram 1"/>
          <p:cNvGraphicFramePr/>
          <p:nvPr/>
        </p:nvGraphicFramePr>
        <p:xfrm>
          <a:off x="2353659" y="3186572"/>
          <a:ext cx="8374311" cy="41487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963169"/>
            <a:ext cx="12719712" cy="787019"/>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113030" y="2030095"/>
            <a:ext cx="12891770" cy="8336915"/>
          </a:xfrm>
          <a:prstGeom prst="rect">
            <a:avLst/>
          </a:prstGeom>
          <a:noFill/>
        </p:spPr>
        <p:txBody>
          <a:bodyPr wrap="square">
            <a:noAutofit/>
          </a:bodyPr>
          <a:lstStyle/>
          <a:p>
            <a:pPr algn="just" defTabSz="975360" hangingPunct="1">
              <a:defRPr/>
            </a:pPr>
            <a:r>
              <a:rPr lang="el-GR" sz="3400" dirty="0">
                <a:cs typeface="Arial" panose="020B0604020202020204" pitchFamily="34" charset="0"/>
              </a:rPr>
              <a:t>Σύμφωνα με τον</a:t>
            </a:r>
            <a:r>
              <a:rPr lang="el-GR" sz="3400" dirty="0">
                <a:ea typeface="Calibri" panose="020F0502020204030204" pitchFamily="34" charset="0"/>
              </a:rPr>
              <a:t> Μπαλιμπάρ (2017: 42, 43):</a:t>
            </a:r>
            <a:endParaRPr lang="el-GR" sz="3400" dirty="0">
              <a:ea typeface="Calibri" panose="020F0502020204030204" pitchFamily="34" charset="0"/>
            </a:endParaRPr>
          </a:p>
          <a:p>
            <a:pPr algn="just">
              <a:defRPr/>
            </a:pPr>
            <a:endParaRPr lang="el-GR" sz="3400" dirty="0">
              <a:ea typeface="Calibri" panose="020F0502020204030204" pitchFamily="34" charset="0"/>
              <a:cs typeface="Times New Roman" panose="02020603050405020304" pitchFamily="18" charset="0"/>
            </a:endParaRPr>
          </a:p>
          <a:p>
            <a:pPr algn="just">
              <a:defRPr/>
            </a:pPr>
            <a:r>
              <a:rPr lang="el-GR" sz="3400" dirty="0">
                <a:ea typeface="Calibri" panose="020F0502020204030204" pitchFamily="34" charset="0"/>
                <a:cs typeface="Arial" panose="020B0604020202020204" pitchFamily="34" charset="0"/>
              </a:rPr>
              <a:t>μετά τις θυριωδίες του ναζισμού, ο σύγχρονος ρατσισμός έχει τη μορφή της </a:t>
            </a:r>
            <a:r>
              <a:rPr lang="el-GR" sz="3400" b="1" i="1" dirty="0">
                <a:ea typeface="Calibri" panose="020F0502020204030204" pitchFamily="34" charset="0"/>
                <a:cs typeface="Arial" panose="020B0604020202020204" pitchFamily="34" charset="0"/>
              </a:rPr>
              <a:t>πολιτισμικής αφομοίωσης</a:t>
            </a:r>
            <a:r>
              <a:rPr lang="el-GR" sz="3400" i="1" dirty="0">
                <a:ea typeface="Calibri" panose="020F0502020204030204" pitchFamily="34" charset="0"/>
                <a:cs typeface="Arial" panose="020B0604020202020204" pitchFamily="34" charset="0"/>
              </a:rPr>
              <a:t> </a:t>
            </a:r>
            <a:r>
              <a:rPr lang="el-GR" sz="3400" i="1" dirty="0">
                <a:ea typeface="Calibri" panose="020F0502020204030204"/>
              </a:rPr>
              <a:t>των κυριαρχούμενων πληθυσμών</a:t>
            </a:r>
            <a:r>
              <a:rPr lang="el-GR" sz="3400" dirty="0">
                <a:ea typeface="Calibri" panose="020F0502020204030204"/>
              </a:rPr>
              <a:t>:</a:t>
            </a:r>
            <a:endParaRPr lang="el-GR" sz="3400" i="1" dirty="0">
              <a:ea typeface="Calibri" panose="020F0502020204030204" pitchFamily="34" charset="0"/>
              <a:cs typeface="Arial" panose="020B0604020202020204" pitchFamily="34" charset="0"/>
            </a:endParaRPr>
          </a:p>
          <a:p>
            <a:pPr marL="365760" indent="-365760" algn="just">
              <a:buFont typeface="Arial" panose="020B0604020202020204" pitchFamily="34" charset="0"/>
              <a:buChar char="•"/>
              <a:defRPr/>
            </a:pPr>
            <a:endParaRPr lang="el-GR" dirty="0">
              <a:ea typeface="Calibri" panose="020F0502020204030204"/>
              <a:cs typeface="Arial" panose="020B0604020202020204" pitchFamily="34" charset="0"/>
            </a:endParaRPr>
          </a:p>
          <a:p>
            <a:pPr algn="just">
              <a:defRPr/>
            </a:pPr>
            <a:r>
              <a:rPr lang="el-GR" sz="3400" dirty="0">
                <a:ea typeface="Calibri" panose="020F0502020204030204"/>
              </a:rPr>
              <a:t>«[Ω]ς προς ένα ‘Μαύρο’ στην Αγγλία ή έναν ‘Έγχρωμο’ στη Γαλλία, η απαιτούμενη αφομοίωση για να </a:t>
            </a:r>
            <a:r>
              <a:rPr lang="el-GR" sz="3400" dirty="0">
                <a:solidFill>
                  <a:srgbClr val="FF0000"/>
                </a:solidFill>
                <a:ea typeface="Calibri" panose="020F0502020204030204"/>
              </a:rPr>
              <a:t>‘ενσωματωθεί’</a:t>
            </a:r>
            <a:r>
              <a:rPr lang="el-GR" sz="3400" dirty="0">
                <a:ea typeface="Calibri" panose="020F0502020204030204"/>
              </a:rPr>
              <a:t> στην κοινωνία στην οποία ζει (...) παρουσιάζεται σαν πρόοδος, χειραφέτηση, παραχώρηση δικαιωμάτων</a:t>
            </a:r>
            <a:r>
              <a:rPr lang="el-GR" sz="3400" dirty="0">
                <a:ea typeface="Calibri" panose="020F0502020204030204"/>
                <a:cs typeface="Arial" panose="020B0604020202020204" pitchFamily="34" charset="0"/>
              </a:rPr>
              <a:t>».</a:t>
            </a:r>
            <a:endParaRPr lang="el-GR" sz="3400" dirty="0">
              <a:ea typeface="Calibri" panose="020F0502020204030204"/>
              <a:cs typeface="Arial" panose="020B0604020202020204" pitchFamily="34" charset="0"/>
            </a:endParaRPr>
          </a:p>
          <a:p>
            <a:pPr algn="just">
              <a:defRPr/>
            </a:pPr>
            <a:endParaRPr lang="el-GR" sz="3400" dirty="0">
              <a:ea typeface="Calibri" panose="020F0502020204030204"/>
              <a:cs typeface="Arial" panose="020B0604020202020204" pitchFamily="34" charset="0"/>
            </a:endParaRPr>
          </a:p>
          <a:p>
            <a:pPr algn="just">
              <a:defRPr/>
            </a:pP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 Ο </a:t>
            </a:r>
            <a:r>
              <a:rPr lang="el-GR" sz="3400" dirty="0">
                <a:effectLst/>
                <a:latin typeface="Calibri" panose="020F0502020204030204" pitchFamily="34" charset="0"/>
                <a:ea typeface="Calibri" panose="020F0502020204030204" pitchFamily="34" charset="0"/>
                <a:cs typeface="Calibri" panose="020F0502020204030204" pitchFamily="34" charset="0"/>
                <a:sym typeface="+mn-ea"/>
              </a:rPr>
              <a:t>σ</a:t>
            </a:r>
            <a:r>
              <a:rPr lang="el-GR" sz="3400" dirty="0">
                <a:latin typeface="Calibri" panose="020F0502020204030204" pitchFamily="34" charset="0"/>
                <a:ea typeface="Calibri" panose="020F0502020204030204" pitchFamily="34" charset="0"/>
                <a:cs typeface="Calibri" panose="020F0502020204030204" pitchFamily="34" charset="0"/>
                <a:sym typeface="+mn-ea"/>
              </a:rPr>
              <a:t>ύγχρονος</a:t>
            </a:r>
            <a:r>
              <a:rPr lang="el-GR" sz="3400" dirty="0">
                <a:effectLst/>
                <a:latin typeface="Calibri" panose="020F0502020204030204" pitchFamily="34" charset="0"/>
                <a:ea typeface="Calibri" panose="020F0502020204030204" pitchFamily="34" charset="0"/>
                <a:cs typeface="Calibri" panose="020F0502020204030204" pitchFamily="34" charset="0"/>
                <a:sym typeface="+mn-ea"/>
              </a:rPr>
              <a:t> ρατσισμός</a:t>
            </a:r>
            <a:r>
              <a:rPr lang="el-GR" sz="3400" b="1" dirty="0">
                <a:solidFill>
                  <a:schemeClr val="accent2"/>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 </a:t>
            </a:r>
            <a:r>
              <a:rPr lang="el-GR" sz="3400" b="1" dirty="0">
                <a:solidFill>
                  <a:srgbClr val="C00000"/>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δεν απαγορεύει</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 όπως ο ρητός ρατσισμός, </a:t>
            </a:r>
            <a:r>
              <a:rPr lang="el-GR" sz="3400" b="1" dirty="0">
                <a:solidFill>
                  <a:srgbClr val="C00000"/>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αλλά υπαγορεύει</a:t>
            </a:r>
            <a:r>
              <a:rPr lang="el-GR" sz="3400" b="1" dirty="0">
                <a:solidFill>
                  <a:schemeClr val="accent2"/>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 </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με τρόπο αποτελεσματικό </a:t>
            </a:r>
            <a:r>
              <a:rPr lang="el-GR" sz="3400" b="1" dirty="0">
                <a:gradFill>
                  <a:gsLst>
                    <a:gs pos="0">
                      <a:srgbClr val="E30000"/>
                    </a:gs>
                    <a:gs pos="100000">
                      <a:srgbClr val="760303"/>
                    </a:gs>
                  </a:gsLst>
                  <a:lin scaled="0"/>
                </a:gradFill>
                <a:latin typeface="Calibri" panose="020F0502020204030204" pitchFamily="34" charset="0"/>
                <a:ea typeface="Calibri" panose="020F0502020204030204"/>
                <a:cs typeface="Calibri" panose="020F0502020204030204" pitchFamily="34" charset="0"/>
                <a:sym typeface="Wingdings" panose="05000000000000000000" pitchFamily="2" charset="2"/>
              </a:rPr>
              <a:t>την αφομοίωση</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a:t>
            </a:r>
            <a:endParaRPr lang="el-GR" sz="3400" dirty="0">
              <a:latin typeface="Calibri" panose="020F0502020204030204" pitchFamily="34" charset="0"/>
              <a:ea typeface="Calibri" panose="020F0502020204030204"/>
              <a:cs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defRPr/>
            </a:pPr>
            <a:endParaRPr lang="en-US" sz="3400" dirty="0">
              <a:latin typeface="Arial" panose="020B0604020202020204" pitchFamily="34" charset="0"/>
              <a:cs typeface="Arial" panose="020B0604020202020204" pitchFamily="34" charset="0"/>
            </a:endParaRPr>
          </a:p>
          <a:p>
            <a:pPr algn="just">
              <a:defRPr/>
            </a:pPr>
            <a:endParaRPr lang="el-GR" sz="3400" dirty="0">
              <a:ea typeface="Calibri" panose="020F0502020204030204"/>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434775" y="8822260"/>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32461</Words>
  <Application>WPS Presentation</Application>
  <PresentationFormat>Προσαρμογή</PresentationFormat>
  <Paragraphs>653</Paragraphs>
  <Slides>52</Slides>
  <Notes>17</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52</vt:i4>
      </vt:variant>
    </vt:vector>
  </HeadingPairs>
  <TitlesOfParts>
    <vt:vector size="73" baseType="lpstr">
      <vt:lpstr>Arial</vt:lpstr>
      <vt:lpstr>SimSun</vt:lpstr>
      <vt:lpstr>Wingdings</vt:lpstr>
      <vt:lpstr>Helvetica Neue Medium</vt:lpstr>
      <vt:lpstr>Helvetica Neue</vt:lpstr>
      <vt:lpstr>Calibri</vt:lpstr>
      <vt:lpstr>Times New Roman</vt:lpstr>
      <vt:lpstr>Arial Black</vt:lpstr>
      <vt:lpstr>Calibri</vt:lpstr>
      <vt:lpstr>Microsoft YaHei</vt:lpstr>
      <vt:lpstr>Arial Unicode MS</vt:lpstr>
      <vt:lpstr>Calibri Light</vt:lpstr>
      <vt:lpstr>Times New Roman</vt:lpstr>
      <vt:lpstr>Century Gothic</vt:lpstr>
      <vt:lpstr>Source Sans Pro</vt:lpstr>
      <vt:lpstr>TimesNewRomanPS-ItalicMT</vt:lpstr>
      <vt:lpstr>Segoe Print</vt:lpstr>
      <vt:lpstr>Lora</vt:lpstr>
      <vt:lpstr>Trebuchet MS</vt:lpstr>
      <vt:lpstr>Θέμα του Office</vt:lpstr>
      <vt:lpstr>Acrobat.Document.DC</vt:lpstr>
      <vt:lpstr>   Ρευστός ρατσισμός και κριτικός γραμματισμός </vt:lpstr>
      <vt:lpstr>PowerPoint 演示文稿</vt:lpstr>
      <vt:lpstr>PowerPoint 演示文稿</vt:lpstr>
      <vt:lpstr> </vt:lpstr>
      <vt:lpstr> </vt:lpstr>
      <vt:lpstr>Αντιρατσιστικός λόγος</vt:lpstr>
      <vt:lpstr>Από την αντιπαράθεση …</vt:lpstr>
      <vt:lpstr>… στη συνύπαρξη </vt:lpstr>
      <vt:lpstr>Η ανάδυση του ρευστού ρατσισμού</vt:lpstr>
      <vt:lpstr>Ρευστός ρατσισμός</vt:lpstr>
      <vt:lpstr> Το αντιρατσιστικό σώμα κειμένων  ως ψηφιακή βάση δεδομένων  στην πλατφόρμα wiki-TRACE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Κείμενα που προωθούν  τον ρευστό ρατσισμό </vt:lpstr>
      <vt:lpstr>Κατηγορίες διάκρισης και αφομοίωση</vt:lpstr>
      <vt:lpstr>PowerPoint 演示文稿</vt:lpstr>
      <vt:lpstr>PowerPoint 演示文稿</vt:lpstr>
      <vt:lpstr>Θ. Πλεύρης (νυν Υπουργός Μετανάστευσης &amp; Ασύλου),  δηλώσεις του σε συζήτηση του εθνικιστικού περιοδικού «Patria» το 2011 με θέμα την ιθαγένεια</vt:lpstr>
      <vt:lpstr>PowerPoint 演示文稿</vt:lpstr>
      <vt:lpstr>PowerPoint 演示文稿</vt:lpstr>
      <vt:lpstr>Προεκτάσεις στο πλαίσιο του  Κριτικού Γραμματισμού</vt:lpstr>
      <vt:lpstr>Κριτικός γραμματισμός</vt:lpstr>
      <vt:lpstr>Κριτικός γραμματισμός</vt:lpstr>
      <vt:lpstr>  Το μοντέλο των Πολυγραμματισμών</vt:lpstr>
      <vt:lpstr>Κριτικός γραμματισμός</vt:lpstr>
      <vt:lpstr>Κριτικός γραμματισμός --&gt; οδηγός κριτικής ανάλυσης</vt:lpstr>
      <vt:lpstr>Κριτικός γραμματισμός</vt:lpstr>
      <vt:lpstr>Κριτικός γραμματισμός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Διάχυση αφομοιωτικών στάσεων μέσω χιουμοριστικών κειμένων</vt:lpstr>
      <vt:lpstr>Διάχυση αφομοιωτικών στάσεων μέσω χιουμοριστικών κειμένων</vt:lpstr>
      <vt:lpstr>Ο εσωτερικευμένος ρατσισμός των μεταναστών/τριών  στο ελληνικό περιβάλλον </vt:lpstr>
      <vt:lpstr>Ο εσωτερικευμένος ρατσισμός των μεταναστών/τριών  στο ελληνικό περιβάλλον </vt:lpstr>
      <vt:lpstr>Ο  ρατσισμός των μεταναστών/τριών προς τους πρόσφυγες/ισσες στο ελληνικό περιβάλλον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Aspasia.Trevlaki</dc:creator>
  <cp:lastModifiedBy>Teratech</cp:lastModifiedBy>
  <cp:revision>1369</cp:revision>
  <cp:lastPrinted>2020-08-05T13:08:00Z</cp:lastPrinted>
  <dcterms:created xsi:type="dcterms:W3CDTF">2022-09-08T07:39:00Z</dcterms:created>
  <dcterms:modified xsi:type="dcterms:W3CDTF">2025-10-28T09:21:42Z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42ED9F2F38874E7E9A291DB81614779E_13</vt:lpwstr>
  </property>
  <property fmtid="{D5CDD505-2E9C-101B-9397-08002B2CF9AE}" pid="3" name="KSOProductBuildVer">
    <vt:lpwstr>1033-12.2.0.22549</vt:lpwstr>
  </property>
</Properties>
</file>