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5" r:id="rId3"/>
    <p:sldId id="266" r:id="rId4"/>
    <p:sldId id="267" r:id="rId5"/>
    <p:sldId id="324" r:id="rId6"/>
    <p:sldId id="325" r:id="rId7"/>
    <p:sldId id="286" r:id="rId8"/>
    <p:sldId id="287" r:id="rId9"/>
    <p:sldId id="290" r:id="rId10"/>
    <p:sldId id="288" r:id="rId11"/>
    <p:sldId id="291" r:id="rId12"/>
    <p:sldId id="292" r:id="rId13"/>
    <p:sldId id="293" r:id="rId14"/>
    <p:sldId id="294" r:id="rId15"/>
    <p:sldId id="295" r:id="rId16"/>
    <p:sldId id="299" r:id="rId17"/>
    <p:sldId id="304" r:id="rId18"/>
    <p:sldId id="300" r:id="rId19"/>
    <p:sldId id="301" r:id="rId20"/>
    <p:sldId id="306" r:id="rId21"/>
    <p:sldId id="302" r:id="rId22"/>
    <p:sldId id="305" r:id="rId23"/>
    <p:sldId id="296" r:id="rId24"/>
    <p:sldId id="297" r:id="rId25"/>
    <p:sldId id="270" r:id="rId26"/>
  </p:sldIdLst>
  <p:sldSz cx="9144000" cy="6858000" type="screen4x3"/>
  <p:notesSz cx="6858000" cy="9144000"/>
  <p:defaultTextStyle>
    <a:defPPr>
      <a:defRPr lang="el-G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4"/>
    <p:restoredTop sz="94660"/>
  </p:normalViewPr>
  <p:slideViewPr>
    <p:cSldViewPr showGuides="1">
      <p:cViewPr varScale="1">
        <p:scale>
          <a:sx n="59" d="100"/>
          <a:sy n="59" d="100"/>
        </p:scale>
        <p:origin x="1508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 hasCustomPrompt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5B61F95-A2A1-408D-A46B-431856751582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5/11/2023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EC9508-A060-4D1F-A4BD-48453A1D5E21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5/11/2023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6599238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Κατακόρυφος τίτλος"/>
          <p:cNvSpPr>
            <a:spLocks noGrp="1"/>
          </p:cNvSpPr>
          <p:nvPr>
            <p:ph type="title" orient="vert" hasCustomPrompt="1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2FDC42B-4205-4F27-A117-620400AACEF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5/11/2023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376988"/>
            <a:ext cx="3836988" cy="365125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220DB10-74DC-4ADC-BEE5-D0DA55BE15F8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5/11/2023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0" y="2601913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2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E699174-4EC2-47CB-8F5B-DFCB3379F3FF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5/11/2023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F2CFD0C-B248-4AE9-BB78-C48145B5DFB5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 hasCustomPrompt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5/11/2023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 hasCustomPrompt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 hasCustomPrompt="1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 hasCustomPrompt="1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5/11/2023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5/11/2023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819E184-EEA3-48E7-B0BA-E5AE70A34172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5/11/2023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2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3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168B1F5-A02A-4997-A18A-27AAA0FDDFF3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7FC31CB-ECD4-46F3-97B3-D64802EFA87F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5/11/2023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C8AB6E2-216F-4A16-8ACE-21955FF2DC4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Ορθογώνιο"/>
          <p:cNvSpPr/>
          <p:nvPr/>
        </p:nvSpPr>
        <p:spPr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10 - Ορθογώνιο"/>
          <p:cNvSpPr/>
          <p:nvPr/>
        </p:nvSpPr>
        <p:spPr bwMode="invGray">
          <a:xfrm>
            <a:off x="2855913" y="0"/>
            <a:ext cx="46038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l-GR"/>
              <a:t>Kλικ για επεξεργασία του τίτλου</a:t>
            </a:r>
            <a:endParaRPr lang="en-US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 hasCustomPrompt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vert="horz" wrap="square" lIns="54864" tIns="9144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None/>
              <a:defRPr/>
            </a:pPr>
            <a:r>
              <a:rPr kumimoji="0" lang="el-GR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Κάντε κλικ στο εικονίδιο για να προσθέσετε μια εικόνα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 hasCustomPrompt="1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12" name="4 - Θέση ημερομηνίας"/>
          <p:cNvSpPr>
            <a:spLocks noGrp="1"/>
          </p:cNvSpPr>
          <p:nvPr>
            <p:ph type="dt" sz="half" idx="12"/>
          </p:nvPr>
        </p:nvSpPr>
        <p:spPr>
          <a:xfrm>
            <a:off x="165100" y="1169988"/>
            <a:ext cx="2522538" cy="201613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4D1B5D6-0F6D-4105-BA66-AECB07357353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5/11/2023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5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035300" y="1169988"/>
            <a:ext cx="5194300" cy="201613"/>
          </a:xfrm>
          <a:prstGeom prst="rect">
            <a:avLst/>
          </a:prstGeom>
        </p:spPr>
        <p:txBody>
          <a:bodyPr vert="horz" lIns="45720" rIns="45720" bIns="0" rtlCol="0" anchor="b"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bg1">
                  <a:shade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6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39138" y="1169988"/>
            <a:ext cx="733425" cy="201613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>
              <a:defRPr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65E9F4-0422-4DFE-A35E-BD287484E2B6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- Ορθογώνιο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- Ορθογώνιο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lvl="0"/>
            <a:r>
              <a:rPr dirty="0"/>
              <a:t>Kλικ για επεξεργασία του τίτλου</a:t>
            </a:r>
            <a:endParaRPr lang="en-US" altLang="x-none" dirty="0"/>
          </a:p>
        </p:txBody>
      </p:sp>
      <p:sp>
        <p:nvSpPr>
          <p:cNvPr id="1029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</a:ln>
        </p:spPr>
        <p:txBody>
          <a:bodyPr lIns="54864" tIns="91440"/>
          <a:lstStyle/>
          <a:p>
            <a:pPr lvl="0"/>
            <a:r>
              <a:rPr lang="el-GR" altLang="el-GR" dirty="0"/>
              <a:t>Kλικ για επεξεργασία των στυλ του υποδείγματος</a:t>
            </a:r>
          </a:p>
          <a:p>
            <a:pPr lvl="1"/>
            <a:r>
              <a:rPr lang="el-GR" altLang="el-GR" dirty="0"/>
              <a:t>Δεύτερου επιπέδου</a:t>
            </a:r>
          </a:p>
          <a:p>
            <a:pPr lvl="2"/>
            <a:r>
              <a:rPr lang="el-GR" altLang="el-GR" dirty="0"/>
              <a:t>Τρίτου επιπέδου</a:t>
            </a:r>
          </a:p>
          <a:p>
            <a:pPr lvl="3"/>
            <a:r>
              <a:rPr lang="el-GR" altLang="el-GR" dirty="0"/>
              <a:t>Τέταρτου επιπέδου</a:t>
            </a:r>
          </a:p>
          <a:p>
            <a:pPr lvl="4"/>
            <a:r>
              <a:rPr lang="el-GR" altLang="el-GR" dirty="0"/>
              <a:t>Πέμπτου επιπέδου</a:t>
            </a:r>
            <a:endParaRPr lang="en-US" altLang="el-GR" dirty="0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DCA4286-4970-4C00-867E-5D35CB12CE07}" type="datetimeFigureOut">
              <a:rPr kumimoji="0" lang="el-GR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9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5/11/2023</a:t>
            </a:fld>
            <a:endParaRPr kumimoji="0" lang="el-GR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9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9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/>
          <a:lstStyle>
            <a:lvl1pPr algn="r" eaLnBrk="1" hangingPunct="1">
              <a:defRPr sz="1200" smtClean="0">
                <a:solidFill>
                  <a:srgbClr val="3F3F3F"/>
                </a:solidFill>
                <a:latin typeface="Corbel" panose="020B0503020204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C6E8DAD-0523-438C-9935-C060B2A30189}" type="slidenum">
              <a:rPr kumimoji="0" lang="el-GR" altLang="el-GR" sz="1200" b="0" i="0" u="none" strike="noStrike" kern="120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‹#›</a:t>
            </a:fld>
            <a:endParaRPr kumimoji="0" lang="el-GR" altLang="el-GR" sz="1200" b="0" i="0" u="none" strike="noStrike" kern="120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66AF6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66AF6C"/>
          </a:solidFill>
          <a:latin typeface="Corbel" panose="020B0503020204020204" pitchFamily="34" charset="0"/>
        </a:defRPr>
      </a:lvl9pPr>
    </p:titleStyle>
    <p:bodyStyle>
      <a:lvl1pPr marL="438150" indent="-319405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80" indent="-22860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Font typeface="Arial" panose="020B0604020202020204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88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Font typeface="Arial" panose="020B0604020202020204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880" algn="l" rtl="0" eaLnBrk="0" fontAlgn="base" hangingPunct="0">
        <a:spcBef>
          <a:spcPct val="20000"/>
        </a:spcBef>
        <a:spcAft>
          <a:spcPct val="0"/>
        </a:spcAft>
        <a:buClr>
          <a:srgbClr val="CEC597"/>
        </a:buClr>
        <a:buFont typeface="Wingdings 3" panose="05040102010807070707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505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 panose="05020102010507070707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 panose="05020102010507070707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30095" indent="-182880" algn="l" rtl="0" eaLnBrk="1" latinLnBrk="0" hangingPunct="1">
        <a:spcBef>
          <a:spcPct val="20000"/>
        </a:spcBef>
        <a:buClr>
          <a:schemeClr val="accent2"/>
        </a:buClr>
        <a:buFont typeface="Wingdings 2" panose="05020102010507070707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390" indent="-182880" algn="l" rtl="0" eaLnBrk="1" latinLnBrk="0" hangingPunct="1">
        <a:spcBef>
          <a:spcPct val="20000"/>
        </a:spcBef>
        <a:buClr>
          <a:schemeClr val="accent3"/>
        </a:buClr>
        <a:buFont typeface="Wingdings 2" panose="05020102010507070707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 hasCustomPrompt="1"/>
          </p:nvPr>
        </p:nvSpPr>
        <p:spPr>
          <a:xfrm>
            <a:off x="683568" y="1628800"/>
            <a:ext cx="8077200" cy="1673352"/>
          </a:xfrm>
          <a:noFill/>
          <a:ln>
            <a:noFill/>
          </a:ln>
          <a:effectLst/>
          <a:sp3d prstMaterial="plastic"/>
        </p:spPr>
        <p:txBody>
          <a:bodyPr vert="horz" lIns="91440" tIns="0" rIns="45720" bIns="0" rtlCol="0" anchor="t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Κειμενογλωσσολογία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4</a:t>
            </a:r>
            <a:r>
              <a:rPr kumimoji="0" lang="el-GR" sz="2200" b="1" i="0" u="none" strike="noStrike" kern="1200" cap="none" spc="0" normalizeH="0" baseline="3000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μάθημα </a:t>
            </a:r>
            <a:br>
              <a:rPr kumimoji="0" lang="el-GR" sz="47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l-GR" sz="47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Σύστημα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ανοιχτών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ρόλων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411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οργάνωση των οικογενειακών σχέσεων είναι προσανατολισμένη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στο άτομο, την ατομικότητα του κάθε μέλους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τομέας των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αποφάσεων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ανοιχτός στην παρέμβαση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κρίση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όλων των μελών, με αρκετά περιθώρια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πρωτοβουλίας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στα παιδιά.</a:t>
            </a:r>
          </a:p>
          <a:p>
            <a:pPr>
              <a:buNone/>
            </a:pP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Η </a:t>
            </a:r>
            <a:r>
              <a:rPr lang="el-GR" altLang="el-G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κοινωνικοποίηση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ελέγχεται από τους γονείς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και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δεν ‘εγκαταλείπεται’ στην ομάδα των συνομιλήκων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à"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σύστημα αυτό σχετίζεται με τον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επεξεργασμένο κώδικα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όπου</a:t>
            </a: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Εμείς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είναι λιγότερο παρόν σε σχέση με το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Εγώ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υπάρχουν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πολλές γλωσσικές επιλογές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[λόγω διαπραγμάτευσης] και</a:t>
            </a: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εξατομίκευση σημασιών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[στο πλαίσιο τεκμηρίωσης της προσωπικής έκφρασης και γνώμης]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l-GR" altLang="el-G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896448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Περιορισμένος &amp; Επεξεργασμένος κώδικας και η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κοινωνική δομή των οικογενειών 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(από </a:t>
            </a:r>
            <a:r>
              <a:rPr kumimoji="0" lang="el-GR" sz="2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Ντάλτας</a:t>
            </a:r>
            <a:r>
              <a:rPr kumimoji="0" lang="el-GR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1989: 573)</a:t>
            </a:r>
            <a:endParaRPr kumimoji="0" lang="el-GR" sz="2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843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θεσικεντρικές οικογένειες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(κλειστών ρόλων) ο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κοινωνικός </a:t>
            </a:r>
            <a:r>
              <a:rPr lang="el-GR" altLang="el-GR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έλεγχος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ασκείται με παραπομπή των παιδιών στις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ανελαστικές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υποχρεώσεις και τα δικαιώματα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απορρέουν από την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ιεραρχία των ρόλων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μέσα στην οικογένεια:</a:t>
            </a:r>
          </a:p>
          <a:p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Υπερίσχυση του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ΕΜΕΙΣ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στο ΕΓΩ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πλαισιωμένος λόγος, συλλογικές σημασίες/</a:t>
            </a:r>
            <a:r>
              <a:rPr lang="el-GR" altLang="el-GR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σημαντικότητες</a:t>
            </a:r>
            <a:endParaRPr lang="el-GR" altLang="el-GR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Στις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προσωποκεντρικές οικογένειες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(ανοικτών ρόλων) το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κοινωνικό </a:t>
            </a:r>
            <a:r>
              <a:rPr lang="el-GR" altLang="el-GR" sz="2800" b="1" i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δέον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πρέπει να </a:t>
            </a:r>
            <a:r>
              <a:rPr lang="el-GR" altLang="el-GR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ανευρεθεί </a:t>
            </a:r>
            <a:r>
              <a:rPr lang="el-GR" altLang="el-GR" sz="28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κάθε φορά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μέσα από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τον </a:t>
            </a:r>
            <a:r>
              <a:rPr lang="el-GR" alt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διάλογο και τη λογική επεξεργασία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των ζητημάτων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</a:p>
          <a:p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Υπερίσχυση του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ΕΓΩ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στο ΕΜΕΙΣ 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πλαισιωμένος λόγος, ατομικές σημασίες</a:t>
            </a:r>
          </a:p>
          <a:p>
            <a:endParaRPr lang="el-GR" altLang="el-GR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96448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Κοινωνιολογικές προεκτάσεις </a:t>
            </a:r>
            <a:b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με εκπαιδευτικές συνέπειες</a:t>
            </a:r>
          </a:p>
        </p:txBody>
      </p:sp>
      <p:sp>
        <p:nvSpPr>
          <p:cNvPr id="1945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2"/>
          </a:xfrm>
        </p:spPr>
        <p:txBody>
          <a:bodyPr vert="horz" wrap="square" lIns="54864" tIns="91440" rIns="91440" bIns="45720" anchor="t" anchorCtr="0"/>
          <a:lstStyle/>
          <a:p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 (1990: 94) 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more general theoretical question of classical sociology:</a:t>
            </a:r>
          </a:p>
          <a:p>
            <a:pPr>
              <a:buNone/>
            </a:pP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“How does the outside 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[κλειστά ή ανοιχτά δίκτυα, είδος οικογενειακής δομής]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become the inside </a:t>
            </a:r>
            <a:r>
              <a:rPr lang="el-GR" altLang="el-GR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[συλλογικές ή ατομικές σημασίες/ πλαισιωμένος ή αποπλαισιωμένος λόγος]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how does the inside reveal itself and shape the outside?”</a:t>
            </a:r>
            <a:endParaRPr lang="el-GR" altLang="el-GR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Τζάκομπι (1983: 61) «Ό,τι είναι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δεύτερη φύση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το άτομο [</a:t>
            </a:r>
            <a:r>
              <a:rPr lang="en-US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inside]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είναι κοινωνική ιστορία συσσωρευμένη και πετρωμένη </a:t>
            </a:r>
            <a:r>
              <a:rPr lang="el-GR" altLang="el-GR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είναι παγωμένη ιστορία που βγαίνει στην επιφάνεια ως φύση».</a:t>
            </a:r>
          </a:p>
          <a:p>
            <a:pPr>
              <a:buNone/>
            </a:pP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Τι σημαίνει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καλός και κακός μαθητής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ή </a:t>
            </a:r>
            <a:r>
              <a:rPr lang="el-GR" altLang="el-GR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συνεπής και τεμπέλης μαθητής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;</a:t>
            </a:r>
            <a:endParaRPr lang="el-GR" altLang="el-GR" sz="2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964488" cy="1441368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σχολική αποτυχία μέσα από την οπτική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b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268413"/>
            <a:ext cx="9144000" cy="5589588"/>
          </a:xfrm>
        </p:spPr>
        <p:txBody>
          <a:bodyPr vert="horz" wrap="square" lIns="54864" tIns="91440" rIns="91440" bIns="45720" numCol="1" anchor="t" anchorCtr="0" compatLnSpc="1"/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Bernstein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υποθέτει ότι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συστηματική σχολική αποτυχία των παιδιών των κατώτερων κοινωνικών στρωμάτων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[βλ.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κοινωνικά δίκτυα και οικογενειακή δομή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οφείλεται στη </a:t>
            </a:r>
            <a:r>
              <a:rPr sz="2400" b="1" dirty="0">
                <a:solidFill>
                  <a:srgbClr val="9D3232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γλωσσική τους διαφορά</a:t>
            </a:r>
            <a:r>
              <a:rPr sz="2400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x-none" sz="2400" dirty="0">
              <a:highlight>
                <a:srgbClr val="FFFF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Θεωρεί ότι τα παιδιά αυτά είναι εξοικειωμένα με τον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γλωσσικό κώδικα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[βλ.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προφορικές, προϋποθετικές στρατηγικές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x-non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sz="2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Αντίθετα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παιδιά των μεσαίων και ανώτερων στρωμάτων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εξοικειωμένα τόσο με τον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όσο και με τον </a:t>
            </a:r>
            <a:r>
              <a:rPr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 κώδικα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[βλ. </a:t>
            </a:r>
            <a:r>
              <a:rPr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γραπτές, μη-προϋποθετικές στρατηγικές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ανάλογα με την περίσταση. </a:t>
            </a:r>
            <a:endParaRPr lang="en-US" altLang="x-none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γεγονός ότι η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εκπαίδευση είναι βασισμένη αποκλειστικά στον επεξεργασμένο κώδικα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οδηγεί σταθερά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τα παιδιά των κατώτερων κοινωνικών στρωμάτων </a:t>
            </a:r>
            <a:r>
              <a:rPr sz="2400" b="1"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σε αποτυχία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0"/>
            <a:ext cx="8784976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Σχολική γλώσσα και επεξεργασμένος κώδικας</a:t>
            </a: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  <a:b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γραπτή γλώσσα των μεσαίων κοινωνικών στρωμάτων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>
              <a:lnSpc>
                <a:spcPct val="8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μαθητές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που θέλουν να θεωρηθούν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καλοί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μορφωμένοι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πρέπει να αναπτύξουν τις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γλωσσικές χρήσεις τους και ειδικότερα το σημασιολογικό-εννοιολογικό δυναμικό τους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τη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σχολική πρακτική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Halliday</a:t>
            </a:r>
            <a:r>
              <a:rPr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1978).</a:t>
            </a:r>
          </a:p>
          <a:p>
            <a:pPr>
              <a:lnSpc>
                <a:spcPct val="80000"/>
              </a:lnSpc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σχολική γλώσσα</a:t>
            </a:r>
            <a:r>
              <a:rPr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συνυφασμένη με </a:t>
            </a:r>
            <a:r>
              <a:rPr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πρωτοτυπικά χαρακτηριστικά του επίσημου, γραπτού λόγου</a:t>
            </a:r>
            <a:r>
              <a:rPr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x-none"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Stubbs</a:t>
            </a:r>
            <a:r>
              <a:rPr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1986).</a:t>
            </a:r>
          </a:p>
          <a:p>
            <a:pPr>
              <a:lnSpc>
                <a:spcPct val="80000"/>
              </a:lnSpc>
            </a:pPr>
            <a:endParaRPr sz="2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σχολική γλώσσα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-τουλάχιστον για τα περισσότερα εκπαιδευτικά συστήματα του δυτικού κόσμου- βασίζεται στην </a:t>
            </a:r>
            <a:r>
              <a:rPr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πρότυπη γλώσσα των μεσαίων και ανώτερων κοινωνικών στρωμάτων</a:t>
            </a:r>
            <a:r>
              <a:rPr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x-none"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Trudgill</a:t>
            </a:r>
            <a:r>
              <a:rPr sz="24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1975).</a:t>
            </a:r>
          </a:p>
          <a:p>
            <a:pPr>
              <a:lnSpc>
                <a:spcPct val="8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γλώσσα αυτή αναπόφευκτα συσχετίζεται με το</a:t>
            </a:r>
            <a:r>
              <a:rPr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B0F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σύστημα αξιών</a:t>
            </a:r>
            <a:r>
              <a:rPr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των </a:t>
            </a:r>
            <a:r>
              <a:rPr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μεσαίων και ανώτερων κοινωνικών στρωμάτων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ως τέτοια αποτελεί το αποκλειστικό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μέσο διδασκαλίας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το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κύριο αντικείμενο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του γλωσσικού μαθήματος στο σχολείο. </a:t>
            </a:r>
          </a:p>
          <a:p>
            <a:pPr>
              <a:lnSpc>
                <a:spcPct val="80000"/>
              </a:lnSpc>
              <a:buNone/>
            </a:pP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Σχολική γλώσσα και επεξεργασμένος κώδικας:</a:t>
            </a:r>
            <a:b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γραπτή γλώσσα των μεσαίων κοινωνικών στρωμάτων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3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>
              <a:buNone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Σύμφωνα με τον Ντάλτα (1997: 298):</a:t>
            </a:r>
          </a:p>
          <a:p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σχολείο καταπιάνεται «με τη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μόρφωση όσων ήδη μετέχουν της έγκυρης εθνικής γλωσσικής ποικιλίας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του συστήματος αξιών που συνάπτεται προς αυτήν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[δηλ. γραπτής αστικής </a:t>
            </a:r>
            <a:r>
              <a:rPr lang="el-G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εθνικής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ποικιλίας]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«Όσοι μαθητές είναι μέτοχοι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άλλου κοινωνιογλωσσικού συστήματος [με βάση λ.χ. την προφορική προϋποθετικότητα]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αποτελούν </a:t>
            </a:r>
            <a:r>
              <a:rPr sz="22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απόκλιση ή πρόβλημα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buNone/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συνέπεια,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σχολείο και η γλώσσα του σχολείου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συχνά έρχεται σε αναπόφευκτη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σύγκρουση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 γλώσσα και τις συνακόλουθες παραδοχές </a:t>
            </a:r>
            <a:r>
              <a:rPr sz="2200" b="1">
                <a:latin typeface="Times New Roman" panose="02020603050405020304" pitchFamily="18" charset="0"/>
                <a:cs typeface="Times New Roman" panose="02020603050405020304" pitchFamily="18" charset="0"/>
              </a:rPr>
              <a:t>παιδιών από 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κατώτερα κοινωνικά στρώματα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x-none" sz="2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Romaine</a:t>
            </a:r>
            <a:r>
              <a:rPr sz="22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1994).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Για τα παιδιά των κατώτερων στρωμάτων η υιοθέτηση της γλώσσας του σχολείου που παραπέμπει στις αξίες των μεσοαστικών στρωμάτων  μπορεί να συνιστά </a:t>
            </a:r>
            <a:r>
              <a:rPr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‘προδοσία’</a:t>
            </a:r>
            <a:r>
              <a:rPr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προς την κοινότητα προέλευσής τους.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155448"/>
            <a:ext cx="8640960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προορισμός του σχολείου</a:t>
            </a:r>
          </a:p>
        </p:txBody>
      </p:sp>
      <p:sp>
        <p:nvSpPr>
          <p:cNvPr id="2355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algn="just">
              <a:buNone/>
            </a:pPr>
            <a:r>
              <a:rPr lang="el-GR" altLang="el-GR" dirty="0"/>
              <a:t>	</a:t>
            </a: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Σ’ ένα σχολείο που διαθέτει την κατάλληλη φιλοσοφία και οργάνωση για να εκπληρώνει τον προορισμό του, </a:t>
            </a:r>
            <a: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την επιτυχή, δηλαδή, σχολική σταδιοδρομία </a:t>
            </a:r>
            <a:r>
              <a:rPr lang="el-GR" altLang="el-GR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ΟΛΩΝ</a:t>
            </a:r>
            <a:r>
              <a:rPr lang="el-GR" altLang="el-GR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των παιδιών</a:t>
            </a: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τα πολιτιστικά και γλωσσικά </a:t>
            </a:r>
            <a:r>
              <a:rPr lang="el-GR" altLang="el-G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βιώματα</a:t>
            </a:r>
            <a:r>
              <a:rPr lang="el-GR" alt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των μικρών μαθητών αποτελούν την </a:t>
            </a:r>
            <a:r>
              <a:rPr lang="el-GR" altLang="el-GR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αφετηρία</a:t>
            </a:r>
            <a:r>
              <a:rPr lang="el-GR" alt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της παιδευτικής διαδικασίας </a:t>
            </a:r>
            <a:r>
              <a:rPr lang="el-GR" altLang="el-GR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αντί να υποτιμώνται ή να αγνοούνται, όπως συμβαίνει συχνά σήμερα</a:t>
            </a: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(Ντάλτας 1989: 563).</a:t>
            </a: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155448"/>
            <a:ext cx="8640960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Ο προορισμός του σχολείου</a:t>
            </a:r>
          </a:p>
        </p:txBody>
      </p:sp>
      <p:sp>
        <p:nvSpPr>
          <p:cNvPr id="2457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34795"/>
            <a:ext cx="9117965" cy="5323205"/>
          </a:xfrm>
        </p:spPr>
        <p:txBody>
          <a:bodyPr vert="horz" wrap="square" lIns="54864" tIns="91440" rIns="91440" bIns="45720" anchor="t" anchorCtr="0"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Ενσυναίσθηση</a:t>
            </a:r>
          </a:p>
          <a:p>
            <a:pPr algn="just">
              <a:buFont typeface="Wingdings" panose="05000000000000000000" pitchFamily="2" charset="2"/>
              <a:buChar char="§"/>
            </a:pPr>
            <a:endParaRPr lang="el-GR" alt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Εμβάθυνση στα κοινωνικά νοήματα και στην προέλευσή τους 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(τι θεωρείται σημαντικό και τι όχι από ομάδες μαθητών)</a:t>
            </a:r>
            <a:endParaRPr lang="el-GR" alt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endParaRPr lang="el-GR" altLang="el-G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Όχι εξεταστική διεκπεραίωση βάσει γραμματικοσυντακτικών τύπων</a:t>
            </a:r>
            <a:r>
              <a:rPr lang="en-US" altLang="el-G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πρότυπης γραπτής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Θα πρέπει το σχολείο να βασίζεται σ’ έναν κοινά αποδεκτό, επίσημο κώδικα/γλώσσα;</a:t>
            </a:r>
          </a:p>
          <a:p>
            <a:pPr algn="just">
              <a:buNone/>
            </a:pPr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871296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 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προφορικότητα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στην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εγγραματοσύνη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του αρχαίου κόσμου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1997)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048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07504" y="1556792"/>
            <a:ext cx="9036496" cy="5301208"/>
          </a:xfrm>
        </p:spPr>
        <p:txBody>
          <a:bodyPr vert="horz" wrap="square" lIns="54864" tIns="91440" rIns="91440" bIns="45720" numCol="1" anchor="t" anchorCtr="0" compatLnSpc="1"/>
          <a:lstStyle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Πλάτων 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εξόρισε</a:t>
            </a:r>
            <a:r>
              <a:rPr lang="en-US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τους ποιητές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την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Πολιτεία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επειδή </a:t>
            </a:r>
            <a:r>
              <a:rPr sz="2800" b="1"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απέρριπτε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τον αρχαϊκά αθροιστικό, παρατακτικό προφορικό τρόπο σκέψης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που διαιωνιζόταν με τον Όμηρο, προς χάριν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οξυδερκούς ανάλυσης ή κατάτμησης του κόσμου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[μέσω του αλφαβήτου και της γραφής] (σ. 34).</a:t>
            </a:r>
          </a:p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Ολόκληρη η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πλατωνική επιστημολογία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ήταν μια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(…)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απόρριψη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παλιού 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προφορικού, ευκίνητου, θερμού, </a:t>
            </a:r>
            <a:r>
              <a:rPr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διαπροσωπικού</a:t>
            </a:r>
            <a:r>
              <a:rPr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κόσμου του προφορικού πολιτισμού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(που εκπροσωπούσαν οι ποιητές, τους οποίους </a:t>
            </a:r>
            <a:r>
              <a:rPr sz="2800"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απέκλειε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από την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Πολιτεία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του) (σ. 112).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871296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 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προφορικότητα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στην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εγγραματοσύνη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του αρχαίου κόσμου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1997)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150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3"/>
          </a:xfrm>
        </p:spPr>
        <p:txBody>
          <a:bodyPr vert="horz" wrap="square" lIns="54864" tIns="91440" rIns="91440" bIns="45720" numCol="1" anchor="t" anchorCtr="0" compatLnSpc="1"/>
          <a:lstStyle/>
          <a:p>
            <a:pPr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>
              <a:buNone/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Όταν στην </a:t>
            </a:r>
            <a:r>
              <a:rPr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Πολιτεία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[ο Πλάτων] </a:t>
            </a:r>
            <a:r>
              <a:rPr dirty="0">
                <a:solidFill>
                  <a:srgbClr val="9D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εξορίζει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τους ποιητές, το κάνει </a:t>
            </a:r>
            <a:r>
              <a:rPr dirty="0"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επειδή αυτοί αντιπροσωπεύουν τον παλιό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προφορικό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μνημονικό κόσμο της μίμησης που είναι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σωρευτικός, πλεονάζων, επαναλαμβανόμενος, παραδοσιοκρατούμενος, ζεστά ανθρώπινος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συμμετοχικός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έναν κόσμο τον οποίο αντιπαθεί ο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αναλυτικός, λιτός, ακριβής, αφηρημένος, οπτικός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ακίνητος κόσμος των «ιδεών» 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που επιζητούσε ο Πλάτων (σ. 242).</a:t>
            </a:r>
            <a:endParaRPr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Θέσεις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Περιορισμένος κώδικας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21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</a:t>
            </a:r>
            <a:r>
              <a:rPr lang="el-GR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 (</a:t>
            </a:r>
            <a:r>
              <a:rPr lang="en-US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Restricted code)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σύντομων και συχνά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μισοτελειωμένων προτάσεων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 λεξιλόγιο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οι οποίες συνδέονται συνήθως με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παράταξη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Ένας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μικρός αριθμός (παρατακτικών) συνδέσμων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χρησιμοποιείται συχνά και κατ’ επανάληψη, όπως επίσης και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εκφράσεις που στοχεύουν στην εμπλοκή του ακροατή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(λ.χ.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ξέρεις τώρα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που λες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κλπ.).</a:t>
            </a:r>
          </a:p>
          <a:p>
            <a:pPr algn="just"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/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Στηρίζεται σε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παραδοχές που εννοούνται και δεν λέγονται ρητά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διότι ο ομιλητής ξέρει ότι ο ακροατής θα τα κατανοήσει λόγω </a:t>
            </a:r>
            <a:r>
              <a:rPr lang="el-GR" altLang="el-GR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κοινών εμπειριών και γνώσεων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 eaLnBrk="1" hangingPunct="1"/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hangingPunct="1">
              <a:buNone/>
            </a:pP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Ο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περιορισμένος κώδικας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χρησιμοποιείται κυρίως από τα </a:t>
            </a:r>
            <a:r>
              <a:rPr lang="el-GR" altLang="el-GR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κατώτερα κοινωνικά στρώματα 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(χωρίς να αποκλείεται η χρήση από τα ανώτερα κοινωνικά στρώματα)</a:t>
            </a: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54864" tIns="91440" rIns="91440" bIns="45720" numCol="1" anchor="t" anchorCtr="0" compatLnSpc="1"/>
          <a:lstStyle/>
          <a:p>
            <a:endParaRPr dirty="0"/>
          </a:p>
          <a:p>
            <a:endParaRPr dirty="0"/>
          </a:p>
          <a:p>
            <a:pPr>
              <a:buNone/>
            </a:pPr>
            <a:r>
              <a:rPr dirty="0">
                <a:sym typeface="Wingdings" panose="05000000000000000000" pitchFamily="2" charset="2"/>
              </a:rPr>
              <a:t></a:t>
            </a:r>
            <a:r>
              <a:rPr dirty="0"/>
              <a:t>Ας θυμηθούμε την προτεραιότητα που δίνει η ΓΛΩΣΣΟΛΟΓΙΑ στον παραμελημένο και αγνοημένο ΠΡΟΦΟΡΙΚΟ ΛΟΓΟ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0"/>
            <a:ext cx="8712968" cy="1408175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Από 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προφορικότητα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στην </a:t>
            </a: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εγγραματοσύνη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του αρχαίου κόσμου (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1997)</a:t>
            </a: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867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268413"/>
            <a:ext cx="9144000" cy="5589587"/>
          </a:xfrm>
        </p:spPr>
        <p:txBody>
          <a:bodyPr vert="horz" wrap="square" lIns="54864" tIns="91440" rIns="91440" bIns="45720" anchor="t" anchorCtr="0"/>
          <a:lstStyle/>
          <a:p>
            <a:pPr algn="just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Όλα αυτά είναι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δυσάρεστα συμπεράσματα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για έναν δυτικό πολιτισμό που ταυτίστηκε στενά με τον Όμηρο στο πλαίσιο μιας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εξιδανικευμένης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ελληνικής αρχαιότητας. </a:t>
            </a:r>
          </a:p>
          <a:p>
            <a:pPr algn="just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Δείχνουν πως 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ομηρική Ελλάδα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καλλιέργησε μια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ποιητική και διανοητική αρετή που εμείς έχουμε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θεωρήσει ελάττωμα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[δηλ.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τον προφορικό, επαναληπτικό, προϋποθετικό λόγο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</a:t>
            </a:r>
          </a:p>
          <a:p>
            <a:pPr algn="just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Δείχνουν ότι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σχέση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ανάμεσα στην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ομηρική Ελλάδα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σε ό,τι αντιπροσωπεύει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(μετα)πλατωνική φιλοσοφία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όσο κι αν επιφανειακά ήταν φιλική και συνεχής, ήταν στην πραγματικότητα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ανταγωνιστική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(σ. 28-29).</a:t>
            </a:r>
          </a:p>
          <a:p>
            <a:pPr algn="just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</a:t>
            </a:r>
            <a:r>
              <a:rPr lang="el-GR" altLang="el-G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 σχολείο και η γλώσσα του σχολείου </a:t>
            </a:r>
            <a:r>
              <a:rPr lang="el-GR" altLang="el-G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συχνά έρχεται σε αναπόφευκτη </a:t>
            </a:r>
            <a:r>
              <a:rPr lang="el-GR" altLang="el-GR" sz="3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σύγκρουση</a:t>
            </a:r>
            <a:r>
              <a:rPr lang="el-GR" altLang="el-GR" sz="30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με </a:t>
            </a:r>
            <a:r>
              <a:rPr lang="el-GR" altLang="el-GR" sz="24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τη γλώσσα και τις συνακόλουθες παραδοχές παιδιών -μεταξύ άλλων και- από κατώτερα κοινωνικά στρώματα</a:t>
            </a:r>
            <a:endParaRPr lang="el-GR" altLang="el-GR" sz="24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0825" y="0"/>
            <a:ext cx="8713788" cy="1408113"/>
          </a:xfr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32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969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250825" y="1844675"/>
            <a:ext cx="8713788" cy="4464050"/>
          </a:xfrm>
        </p:spPr>
        <p:txBody>
          <a:bodyPr vert="horz" wrap="square" lIns="54864" tIns="91440" rIns="91440" bIns="45720" anchor="t" anchorCtr="0"/>
          <a:lstStyle/>
          <a:p>
            <a:pPr algn="just">
              <a:buNone/>
            </a:pPr>
            <a:r>
              <a:rPr lang="el-GR" altLang="el-GR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36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	</a:t>
            </a:r>
            <a:r>
              <a:rPr lang="el-GR" altLang="el-GR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Μήπως ο σύγχρονος ‘κακός’ μαθητής ανήκει στην προφορική ομηρική παράδοση του </a:t>
            </a:r>
            <a:r>
              <a:rPr lang="el-GR" altLang="el-G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συμμετοχικού κόσμου</a:t>
            </a:r>
            <a:r>
              <a:rPr lang="el-GR" altLang="el-GR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και ανταγωνίζεται την γραπτή, αναλυτική πλατωνική παράδοση του </a:t>
            </a:r>
            <a:r>
              <a:rPr lang="el-GR" altLang="el-GR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μοναχικού, ατομοκεντρικού κόσμου</a:t>
            </a:r>
            <a:r>
              <a:rPr lang="el-GR" altLang="el-GR" sz="3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που είναι εγκατεστημένη στο σχολείο;</a:t>
            </a:r>
            <a:endParaRPr lang="el-GR" altLang="el-GR" sz="3600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155448"/>
            <a:ext cx="9144000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έννοια του κειμένου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Εισαγωγικές Παρατηρήσεις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12875"/>
            <a:ext cx="9144000" cy="5445125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marL="574675" indent="-457200">
              <a:buFont typeface="Wingdings" panose="05000000000000000000" pitchFamily="2" charset="2"/>
              <a:buChar char="Ø"/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Ποια αποσπάσματα από τα παρακάτω θεωρείτε ότι είναι κείμενα, ποια όχι και γιατί;</a:t>
            </a:r>
          </a:p>
          <a:p>
            <a:pPr marL="574675" indent="-457200">
              <a:buFont typeface="Wingdings" panose="05000000000000000000" pitchFamily="2" charset="2"/>
              <a:buChar char="Ø"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Γιάννης, τον είδα χθες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(απάντηση στην ερώτηση ‘Που είναι ο Γιάννης;’)</a:t>
            </a:r>
          </a:p>
          <a:p>
            <a:pPr marL="574675" indent="-457200">
              <a:buFont typeface="Corbel" panose="020B0503020204020204" pitchFamily="34" charset="0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Ποιος είναι τα καλαμαράκια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(κατά το σερβίρισμα φαγητού σε εστιατόριο)</a:t>
            </a:r>
          </a:p>
          <a:p>
            <a:pPr marL="574675" indent="-457200">
              <a:buFont typeface="Corbel" panose="020B0503020204020204" pitchFamily="34" charset="0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εν ξέρει που θα βρει ξενοdοχείο. Μπορείς να με </a:t>
            </a:r>
            <a:r>
              <a:rPr lang="en-US" altLang="x-none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είξει;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(αίτηση πληροφορίας από ‘ξένο’)</a:t>
            </a:r>
          </a:p>
          <a:p>
            <a:pPr marL="574675" indent="-457200">
              <a:buFont typeface="Corbel" panose="020B0503020204020204" pitchFamily="34" charset="0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Font typeface="Corbel" panose="020B0503020204020204" pitchFamily="34" charset="0"/>
              <a:buAutoNum type="arabicPeriod"/>
            </a:pPr>
            <a:r>
              <a:rPr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Εγώ έφαγα όλο το παγωτό μου, αλλά έθελα κι άλλο.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(παράπονο μικρού παιδιού)</a:t>
            </a:r>
          </a:p>
          <a:p>
            <a:pPr marL="574675" indent="-457200">
              <a:buFont typeface="Corbel" panose="020B0503020204020204" pitchFamily="34" charset="0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buNone/>
            </a:pPr>
            <a:endParaRPr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24" name="Rectangle 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>
            <a:lvl1pPr marL="438150" indent="-319405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panose="05020102010507070707" pitchFamily="18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panose="05000000000000000000" pitchFamily="2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568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8CDD7"/>
              </a:buClr>
              <a:buFont typeface="Arial" panose="020B0604020202020204" pitchFamily="34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602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0BEAF"/>
              </a:buClr>
              <a:buFont typeface="Arial" panose="020B0604020202020204" pitchFamily="34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5575" indent="-182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EC597"/>
              </a:buClr>
              <a:buFont typeface="Wingdings 3" panose="05040102010807070707" pitchFamily="18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buClrTx/>
              <a:buSzTx/>
              <a:buFontTx/>
              <a:buNone/>
            </a:pPr>
            <a:r>
              <a:rPr lang="el-GR" altLang="el-GR" sz="1200" dirty="0">
                <a:latin typeface="Arial" panose="020B0604020202020204" pitchFamily="34" charset="0"/>
                <a:cs typeface="Times New Roman" panose="02020603050405020304" pitchFamily="18" charset="0"/>
              </a:rPr>
              <a:t>Ποια αποσπάσματα από τα παρακάτω θεωρείτε ότι είναι κείμενα, ποια όχι και γιατί;</a:t>
            </a:r>
            <a:endParaRPr lang="el-GR" altLang="el-GR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251520" y="155448"/>
            <a:ext cx="8496944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Η έννοια του κειμένου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Εισαγωγικές Παρατηρήσεις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8"/>
          </a:xfrm>
        </p:spPr>
        <p:txBody>
          <a:bodyPr vert="horz" wrap="square" lIns="54864" tIns="91440" rIns="91440" bIns="45720" numCol="1" rtlCol="0" anchor="t" anchorCtr="0" compatLnSpc="1"/>
          <a:lstStyle/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5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Γιάννης θέλει να πάει στο κορίτσι του. Ο κ. Παπαδόπουλος μένει σ’ ένα κοντινό χωριό. Η ηλεκτρική σκούπα δεν λειτουργεί. Ο κουρέας λίγο παρακάτω δεν ήταν ανοιχτός. Το τελευταίο κρεμμύδι έχει πουληθεί. Θα ξυριστεί με τη μηχανή.</a:t>
            </a:r>
          </a:p>
          <a:p>
            <a:pPr marL="574675" indent="-457200">
              <a:lnSpc>
                <a:spcPct val="80000"/>
              </a:lnSpc>
              <a:buNone/>
            </a:pP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Κάτσε καλά, κάτσε καλά  Γεράσιμε! </a:t>
            </a:r>
            <a:r>
              <a:rPr lang="en-US" altLang="x-none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(σύνθημα από διαδηλώσεις)</a:t>
            </a: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Βοήθειααα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!! !(έκκληση για βοήθεια μπροστά από κίνδυνο)</a:t>
            </a: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ΆαααΧ</a:t>
            </a:r>
            <a:r>
              <a:rPr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!(κραυγή πόνου εξαιτίας τραύματος)</a:t>
            </a: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endParaRPr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4675" indent="-457200">
              <a:lnSpc>
                <a:spcPct val="80000"/>
              </a:lnSpc>
              <a:buFont typeface="Corbel" panose="020B0503020204020204" pitchFamily="34" charset="0"/>
              <a:buAutoNum type="arabicPeriod" startAt="6"/>
            </a:pP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Αύριο το βράδυ στις 8:00 φορώντας λευκό φόρεμα και κόκκινο κραγιόν θα με περιμένεις στο γνωστό μέρος</a:t>
            </a:r>
            <a:r>
              <a:rPr lang="en-US" altLang="x-none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Εκεί θα’ρθω  να σε συναντήσω.</a:t>
            </a:r>
          </a:p>
          <a:p>
            <a:pPr marL="574675" indent="-457200">
              <a:lnSpc>
                <a:spcPct val="80000"/>
              </a:lnSpc>
              <a:buNone/>
            </a:pPr>
            <a:endParaRPr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755576" y="1268760"/>
            <a:ext cx="8013192" cy="772680"/>
          </a:xfrm>
          <a:noFill/>
          <a:ln>
            <a:noFill/>
          </a:ln>
          <a:effectLst/>
          <a:sp3d prstMaterial="plastic"/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Σας ευχαριστώ για την προσοχή σας!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Θέσεις του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Bernstein</a:t>
            </a:r>
            <a:r>
              <a:rPr kumimoji="0" lang="el-GR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satMod val="1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Επεξεργασμένος κώδικας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24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484313"/>
            <a:ext cx="9144000" cy="5373687"/>
          </a:xfrm>
        </p:spPr>
        <p:txBody>
          <a:bodyPr vert="horz" wrap="square" lIns="54864" tIns="91440" rIns="91440" bIns="45720" anchor="t" anchorCtr="0"/>
          <a:lstStyle/>
          <a:p>
            <a:pPr eaLnBrk="1" hangingPunct="1">
              <a:buNone/>
            </a:pPr>
            <a:r>
              <a:rPr lang="el-GR" altLang="el-GR" sz="28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Διευρυμένος/ επεξεργασμένος</a:t>
            </a:r>
            <a:r>
              <a:rPr lang="el-GR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κώδικας</a:t>
            </a:r>
            <a:r>
              <a:rPr lang="en-US" altLang="el-GR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(Elaborated code)</a:t>
            </a:r>
            <a:r>
              <a:rPr lang="el-GR" alt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Χρήση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προτάσεων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λεξιλογική ποικιλία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με </a:t>
            </a:r>
            <a:r>
              <a:rPr lang="el-GR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ολοκληρωμένη</a:t>
            </a:r>
            <a:r>
              <a:rPr lang="en-US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σύνταξη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οι οποίες συνδέονται μεταξύ τους με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σύνθετα συνδετικά στοιχεία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τόσο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παράταξης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όσο και </a:t>
            </a:r>
            <a:r>
              <a:rPr lang="el-GR" alt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υπόταξης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ιδιαίτερα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σαφής και αναλυτικός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στηρίζεται στην παραδοχή ότι ο ακροατής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δεν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έχει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πρότερη γνώση του θέματος για το οποίο γίνεται λόγος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Ο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επεξεργασμένος κώδικας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χρησιμοποιείται κυρίως από τα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ανώτερα κοινωνικά στρώματα</a:t>
            </a:r>
            <a:endParaRPr lang="el-GR" altLang="el-GR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179512" y="155448"/>
            <a:ext cx="8507288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l-GR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Επανερμηνεία</a:t>
            </a:r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της θεωρίας των κωδίκων</a:t>
            </a:r>
            <a:endParaRPr kumimoji="0" lang="el-GR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315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557338"/>
            <a:ext cx="9144000" cy="5300662"/>
          </a:xfrm>
        </p:spPr>
        <p:txBody>
          <a:bodyPr vert="horz" wrap="square" lIns="54864" tIns="91440" rIns="91440" bIns="45720" anchor="t" anchorCtr="0"/>
          <a:lstStyle/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Γλωσσικό έλλειμμα (δηλ. έλλειμμα στο γλ. σύστημα) –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κώδικας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 συνάρτηση με κατώτερα κοινωνικά στρώματα</a:t>
            </a:r>
          </a:p>
          <a:p>
            <a:pPr eaLnBrk="1" hangingPunct="1">
              <a:buNone/>
            </a:pP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στρατηγικές προφορικού λόγου (δηλ. προϋποθετική, απροσχεδίαστη, επαφική γλωσσική χρήση) &lt;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συνάρτηση με πυκνά και πολυνήματα δίκτυα συλλογικότητας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αλληλεγγύης και με την ταυτότητα του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ΕΜΕΙΣ</a:t>
            </a: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à"/>
            </a:pPr>
            <a:endParaRPr lang="el-GR" altLang="el-G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Απουσία γλωσσικού ελλείμματος – </a:t>
            </a:r>
            <a:r>
              <a:rPr lang="el-GR" altLang="el-GR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επεξεργασμένος κώδικας </a:t>
            </a: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&lt; συνάρτηση με ανώτερα κοινωνικά στρώματα</a:t>
            </a:r>
          </a:p>
          <a:p>
            <a:pPr eaLnBrk="1" hangingPunct="1">
              <a:buNone/>
            </a:pPr>
            <a:r>
              <a:rPr lang="el-GR" altLang="el-GR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τρατηγικές γραπτού λόγου (δηλ. μη – προϋποθετική, προσχεδιασμένη, μη επαφική γλωσσική χρήση) &lt; </a:t>
            </a:r>
            <a:r>
              <a:rPr lang="el-GR" altLang="el-GR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συνάρτηση με ανοιχτά, ατομοκεντρικά δίκτυα</a:t>
            </a:r>
            <a:r>
              <a:rPr lang="el-GR" altLang="el-GR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και με την ταυτότητα του </a:t>
            </a:r>
            <a:r>
              <a:rPr lang="el-GR" altLang="el-GR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ΕΓΩ</a:t>
            </a:r>
            <a:endParaRPr lang="el-GR" altLang="el-GR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None/>
            </a:pPr>
            <a:endParaRPr lang="el-GR" altLang="el-GR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l-GR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satMod val="15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1267" name="4 - Θέση περιεχομένου"/>
          <p:cNvPicPr>
            <a:picLocks noGrp="1" noChangeAspect="1"/>
          </p:cNvPicPr>
          <p:nvPr>
            <p:ph idx="1" hasCustomPrompt="1"/>
          </p:nvPr>
        </p:nvPicPr>
        <p:blipFill>
          <a:blip r:embed="rId2"/>
          <a:srcRect b="18500"/>
          <a:stretch>
            <a:fillRect/>
          </a:stretch>
        </p:blipFill>
        <p:spPr>
          <a:xfrm>
            <a:off x="1042988" y="1773238"/>
            <a:ext cx="6840537" cy="456088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/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l-GR" sz="4500" b="1" i="0" u="none" strike="noStrike" kern="1200" cap="none" spc="0" normalizeH="0" baseline="0" noProof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291" name="2 - Θέση περιεχομένου"/>
          <p:cNvSpPr>
            <a:spLocks noGrp="1"/>
          </p:cNvSpPr>
          <p:nvPr>
            <p:ph idx="1" hasCustomPrompt="1"/>
          </p:nvPr>
        </p:nvSpPr>
        <p:spPr/>
        <p:txBody>
          <a:bodyPr vert="horz" wrap="square" lIns="54864" tIns="91440" rIns="91440" bIns="45720" anchor="t" anchorCtr="0"/>
          <a:lstStyle/>
          <a:p>
            <a:endParaRPr lang="el-GR" altLang="el-GR" dirty="0"/>
          </a:p>
        </p:txBody>
      </p:sp>
      <p:pic>
        <p:nvPicPr>
          <p:cNvPr id="12292" name="4 - Θέση περιεχομένου"/>
          <p:cNvPicPr>
            <a:picLocks noChangeAspect="1"/>
          </p:cNvPicPr>
          <p:nvPr/>
        </p:nvPicPr>
        <p:blipFill>
          <a:blip r:embed="rId2"/>
          <a:srcRect l="9033" t="5217" r="7861" b="19920"/>
          <a:stretch>
            <a:fillRect/>
          </a:stretch>
        </p:blipFill>
        <p:spPr>
          <a:xfrm>
            <a:off x="2339975" y="1557338"/>
            <a:ext cx="4032250" cy="4995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xfrm>
            <a:off x="0" y="155448"/>
            <a:ext cx="8964488" cy="1252727"/>
          </a:xfrm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Περιορισμένος &amp; Επεξεργασμένος κώδικας και η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κοινωνική δομή των οικογενειών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kumimoji="0" lang="el-G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Φραγκουδάκη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1985: 142-143)</a:t>
            </a:r>
          </a:p>
        </p:txBody>
      </p:sp>
      <p:sp>
        <p:nvSpPr>
          <p:cNvPr id="14339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179388" y="1557338"/>
            <a:ext cx="8785225" cy="5300662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μορφή των κοινωνικών σχέσεων στο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εσωτερικό της οικογένειας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διαφορετική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κατά κοινωνική τάξη και κοινωνικά δίκτυα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και συναρτάται με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διαφορετικούς κώδικες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περιορισμένος κώδικας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αναδύεται από ένα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σύστημα κλειστών ρόλων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μέσα στην οικογένεια.</a:t>
            </a:r>
          </a:p>
          <a:p>
            <a:endParaRPr lang="el-GR" altLang="el-G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επεξεργασμένος κώδικας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αναδύεται από ένα </a:t>
            </a:r>
            <a:r>
              <a:rPr lang="el-GR" altLang="el-GR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σύστημα ανοικτών ρόλων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μέσα στην οικογένεια</a:t>
            </a:r>
            <a:r>
              <a:rPr lang="el-GR" altLang="el-GR" dirty="0"/>
              <a:t>.</a:t>
            </a:r>
          </a:p>
          <a:p>
            <a:pPr lvl="4"/>
            <a:r>
              <a:rPr lang="el-GR" altLang="el-GR" i="1" dirty="0"/>
              <a:t>                                                   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Σύστημα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κλειστών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ρόλων</a:t>
            </a:r>
          </a:p>
        </p:txBody>
      </p:sp>
      <p:sp>
        <p:nvSpPr>
          <p:cNvPr id="15363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8964613" cy="5516562"/>
          </a:xfrm>
        </p:spPr>
        <p:txBody>
          <a:bodyPr vert="horz" wrap="square" lIns="54864" tIns="91440" rIns="91440" bIns="45720" anchor="t" anchorCtr="0"/>
          <a:lstStyle/>
          <a:p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ρόλος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του κάθε μέλους είναι αυστηρά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οριοθετημένος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Η οικογενειακή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ιεραρχία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είναι  αυστηρή και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οι αποφάσεις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παίρνονται 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χωρίς συζήτηση 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από τα μέλη που η θέση τους στην οικογενειακή ιεραρχία τα εξουσιοδοτεί να αποφασίζουν</a:t>
            </a:r>
            <a:r>
              <a:rPr lang="en-US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[πατέρας &gt; </a:t>
            </a:r>
            <a:r>
              <a:rPr lang="en-US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μητέρα &gt; </a:t>
            </a:r>
            <a:r>
              <a:rPr lang="en-US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l-GR" altLang="el-G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μεγαλύτερος αδερφός &gt; μικρότερος αδερφός κλπ.]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None/>
            </a:pP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Οι σχέσεις αυτές ενισχύουν στα παιδιά την εκμάθηση ενός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ρόλου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περισσότερο 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συλλογικού</a:t>
            </a:r>
            <a:r>
              <a:rPr lang="el-GR" altLang="el-GR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παρά ατομικού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[ως μέρος ενός συνόλου]</a:t>
            </a:r>
          </a:p>
          <a:p>
            <a:pPr>
              <a:buNone/>
            </a:pP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Επιπλέον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η </a:t>
            </a:r>
            <a:r>
              <a:rPr lang="el-GR" altLang="el-GR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κοινωνικοποίηση</a:t>
            </a:r>
            <a:r>
              <a:rPr lang="el-GR" altLang="el-GR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γίνεται ΚΑΙ με τους συνομίληκους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</a:p>
          <a:p>
            <a:endParaRPr lang="el-GR" altLang="el-GR" dirty="0">
              <a:latin typeface="Times New Roman" panose="02020603050405020304" pitchFamily="18" charset="0"/>
              <a:ea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hasCustomPrompt="1"/>
          </p:nvPr>
        </p:nvSpPr>
        <p:spPr>
          <a:noFill/>
          <a:ln>
            <a:noFill/>
          </a:ln>
          <a:effectLst/>
          <a:sp3d prstMaterial="plastic"/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Σύστημα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κλειστών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srgbClr val="66AF6C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ρόλων</a:t>
            </a:r>
            <a:endParaRPr kumimoji="0" lang="el-GR" sz="3600" b="1" i="0" u="none" strike="noStrike" kern="1200" cap="none" spc="0" normalizeH="0" baseline="0" noProof="0" dirty="0">
              <a:ln>
                <a:noFill/>
              </a:ln>
              <a:solidFill>
                <a:srgbClr val="66AF6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387" name="2 - Θέση περιεχομένου"/>
          <p:cNvSpPr>
            <a:spLocks noGrp="1"/>
          </p:cNvSpPr>
          <p:nvPr>
            <p:ph idx="1" hasCustomPrompt="1"/>
          </p:nvPr>
        </p:nvSpPr>
        <p:spPr>
          <a:xfrm>
            <a:off x="0" y="1341438"/>
            <a:ext cx="9144000" cy="5516562"/>
          </a:xfrm>
        </p:spPr>
        <p:txBody>
          <a:bodyPr vert="horz" wrap="square" lIns="54864" tIns="91440" rIns="91440" bIns="45720" anchor="t" anchorCtr="0"/>
          <a:lstStyle/>
          <a:p>
            <a:pPr algn="just"/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οικογενειακό σύστημα κλειστών ρόλων βασίζεται σ’ έναν 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τρόπο επικοινωνίας 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των μελών που προσφέρει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λιγότερες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δυνατότητες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λεκτικής </a:t>
            </a:r>
            <a:r>
              <a:rPr lang="el-GR" altLang="el-G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έκφρασης</a:t>
            </a:r>
            <a:r>
              <a:rPr lang="el-GR" altLang="el-GR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της γνώμης, των συναισθημάτων ή των επιθυμιών από τα παιδιά</a:t>
            </a:r>
            <a:r>
              <a:rPr lang="el-GR" altLang="el-GR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σύστημα αυτό σχετίζεται με τον </a:t>
            </a:r>
            <a:r>
              <a:rPr lang="el-GR" altLang="el-GR" sz="28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περιορισμένο κώδικα</a:t>
            </a:r>
            <a:r>
              <a:rPr lang="el-GR" altLang="el-GR" sz="28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όπου </a:t>
            </a: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το </a:t>
            </a:r>
            <a:r>
              <a:rPr lang="el-GR" altLang="el-GR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Εγώ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είναι λιγότερο παρόν σε σχέση 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με το οργανωμένο και ιεραρχημένο</a:t>
            </a:r>
            <a:r>
              <a:rPr lang="el-GR" altLang="el-GR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l-GR" altLang="el-GR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Εμείς</a:t>
            </a:r>
            <a:endParaRPr lang="el-GR" altLang="el-G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οι γλωσσικές επιλογές είναι πιο περιορισμένες 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[ακολουθία εντολών από τον ‘ανώτερο’ στον ‘κατώτερο’]</a:t>
            </a:r>
            <a:endParaRPr lang="el-GR" altLang="el-GR" sz="1800" b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"/>
            </a:pP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οι σημασίες/</a:t>
            </a:r>
            <a:r>
              <a:rPr lang="el-GR" altLang="el-GR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σημαντικότητες</a:t>
            </a:r>
            <a:r>
              <a:rPr lang="el-GR" altLang="el-GR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είναι περισσότερο συλλογικές </a:t>
            </a:r>
            <a:r>
              <a:rPr lang="el-GR" altLang="el-GR" sz="1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[προκύπτουν υποχρεωτικά από κοινά αποδεκτές συμβάσεις]</a:t>
            </a:r>
            <a:r>
              <a:rPr lang="el-GR" altLang="el-GR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el-GR" altLang="el-G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 2" panose="05020102010507070707" pitchFamily="18" charset="2"/>
              <a:buChar char=""/>
            </a:pPr>
            <a:endParaRPr lang="el-GR" altLang="el-G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Λειτουργική μονάδα">
  <a:themeElements>
    <a:clrScheme name="Τήξη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Λειτουργική μονάδα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Λειτουργική μονάδα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67</TotalTime>
  <Words>1927</Words>
  <Application>Microsoft Office PowerPoint</Application>
  <PresentationFormat>Προβολή στην οθόνη (4:3)</PresentationFormat>
  <Paragraphs>135</Paragraphs>
  <Slides>25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32" baseType="lpstr">
      <vt:lpstr>Arial</vt:lpstr>
      <vt:lpstr>Corbel</vt:lpstr>
      <vt:lpstr>Times New Roman</vt:lpstr>
      <vt:lpstr>Wingdings</vt:lpstr>
      <vt:lpstr>Wingdings 2</vt:lpstr>
      <vt:lpstr>Wingdings 3</vt:lpstr>
      <vt:lpstr>Λειτουργική μονάδα</vt:lpstr>
      <vt:lpstr>Κειμενογλωσσολογία 4ο μάθημα  </vt:lpstr>
      <vt:lpstr>Θέσεις του Bernstein: Περιορισμένος κώδικας</vt:lpstr>
      <vt:lpstr>Θέσεις του Bernstein: Επεξεργασμένος κώδικας</vt:lpstr>
      <vt:lpstr>Επανερμηνεία της θεωρίας των κωδίκων</vt:lpstr>
      <vt:lpstr>Παρουσίαση του PowerPoint</vt:lpstr>
      <vt:lpstr>Παρουσίαση του PowerPoint</vt:lpstr>
      <vt:lpstr>Περιορισμένος &amp; Επεξεργασμένος κώδικας και η κοινωνική δομή των οικογενειών (Φραγκουδάκη 1985: 142-143)</vt:lpstr>
      <vt:lpstr>Σύστημα κλειστών ρόλων</vt:lpstr>
      <vt:lpstr>Σύστημα κλειστών ρόλων</vt:lpstr>
      <vt:lpstr>Σύστημα ανοιχτών ρόλων</vt:lpstr>
      <vt:lpstr>Περιορισμένος &amp; Επεξεργασμένος κώδικας και η κοινωνική δομή των οικογενειών (από Ντάλτας 1989: 573)</vt:lpstr>
      <vt:lpstr>Κοινωνιολογικές προεκτάσεις  με εκπαιδευτικές συνέπειες</vt:lpstr>
      <vt:lpstr>Η σχολική αποτυχία μέσα από την οπτική του Bernstein </vt:lpstr>
      <vt:lpstr>Σχολική γλώσσα και επεξεργασμένος κώδικας: Η γραπτή γλώσσα των μεσαίων κοινωνικών στρωμάτων</vt:lpstr>
      <vt:lpstr>Σχολική γλώσσα και επεξεργασμένος κώδικας: Η γραπτή γλώσσα των μεσαίων κοινωνικών στρωμάτων</vt:lpstr>
      <vt:lpstr>Ο προορισμός του σχολείου</vt:lpstr>
      <vt:lpstr>Ο προορισμός του σχολείου</vt:lpstr>
      <vt:lpstr>Από την προφορικότητα στην εγγραματοσύνη του αρχαίου κόσμου (Ong 1997)</vt:lpstr>
      <vt:lpstr>Από την προφορικότητα στην εγγραματοσύνη του αρχαίου κόσμου (Ong 1997)</vt:lpstr>
      <vt:lpstr>Παρουσίαση του PowerPoint</vt:lpstr>
      <vt:lpstr>Από την προφορικότητα στην εγγραματοσύνη του αρχαίου κόσμου (Ong 1997)</vt:lpstr>
      <vt:lpstr>Παρουσίαση του PowerPoint</vt:lpstr>
      <vt:lpstr>Η έννοια του κειμένου: Εισαγωγικές Παρατηρήσεις</vt:lpstr>
      <vt:lpstr>Η έννοια του κειμένου: Εισαγωγικές Παρατηρήσεις</vt:lpstr>
      <vt:lpstr>Σας ευχαριστώ για την προσοχή σας!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Κειμενογλωσσολογία 1ο μάθημα</dc:title>
  <dc:creator>Μάγια</dc:creator>
  <cp:lastModifiedBy>Αρχάκης Αργύρης</cp:lastModifiedBy>
  <cp:revision>267</cp:revision>
  <dcterms:created xsi:type="dcterms:W3CDTF">2015-09-10T19:01:00Z</dcterms:created>
  <dcterms:modified xsi:type="dcterms:W3CDTF">2023-11-05T17:18:23Z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5323B0A837D8497E88200858D490E0AD_13</vt:lpwstr>
  </property>
  <property fmtid="{D5CDD505-2E9C-101B-9397-08002B2CF9AE}" pid="3" name="KSOProductBuildVer">
    <vt:lpwstr>1033-12.2.0.13266</vt:lpwstr>
  </property>
</Properties>
</file>