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73" r:id="rId5"/>
    <p:sldId id="274" r:id="rId6"/>
    <p:sldId id="275" r:id="rId7"/>
    <p:sldId id="276" r:id="rId8"/>
    <p:sldId id="278" r:id="rId9"/>
    <p:sldId id="262" r:id="rId10"/>
    <p:sldId id="289" r:id="rId11"/>
    <p:sldId id="290" r:id="rId12"/>
    <p:sldId id="263" r:id="rId13"/>
    <p:sldId id="264" r:id="rId14"/>
    <p:sldId id="305" r:id="rId15"/>
    <p:sldId id="265" r:id="rId16"/>
    <p:sldId id="266" r:id="rId17"/>
    <p:sldId id="280" r:id="rId18"/>
    <p:sldId id="292" r:id="rId19"/>
    <p:sldId id="281" r:id="rId20"/>
    <p:sldId id="282" r:id="rId21"/>
    <p:sldId id="291" r:id="rId22"/>
    <p:sldId id="283" r:id="rId23"/>
    <p:sldId id="285" r:id="rId24"/>
    <p:sldId id="279" r:id="rId25"/>
    <p:sldId id="267" r:id="rId26"/>
    <p:sldId id="270" r:id="rId27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0D8E0E-B488-4570-BE1E-7E815319F57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2E0D8-44DF-45C6-B4B6-10D65827E16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E0C47B-670E-4552-A900-ED58130778B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BF71C3-99F9-4D36-B010-B45F7B03E135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7236F9-C716-4888-BFD7-F5247DE2D780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32F909-6DFC-4F9F-8EB7-A02E2D17406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316BD1-967C-441A-8A8C-7E5CB0087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anchor="t" anchorCtr="0"/>
          <a:lstStyle/>
          <a:p>
            <a:endParaRPr lang="el-GR" altLang="el-GR" dirty="0"/>
          </a:p>
        </p:txBody>
      </p:sp>
      <p:pic>
        <p:nvPicPr>
          <p:cNvPr id="17412" name="4 - Θέση περιεχομένου" descr="2. 04-10-10 [4].jpg"/>
          <p:cNvPicPr>
            <a:picLocks noChangeAspect="1"/>
          </p:cNvPicPr>
          <p:nvPr/>
        </p:nvPicPr>
        <p:blipFill>
          <a:blip r:embed="rId1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Γλωσσικό έλλειμμα: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Τι πιστεύετε εσείς;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Ορισμένα παιδιά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μιλούν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πολύ λίγο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γράφουν πολύ λίγο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ις εκθέσεις τους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αποσπασματικές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ανολοκλήρωτες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προϋποθετικές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προτάσεις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χρησιμοποιώντας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"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Ορισμένοι δάσκαλοι αποδίδουν το φαινόμενο αυτό στο ότι τα παιδιά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γνωρίζουν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επαρκώς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σύστημα της γλώσσας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(πρβ. όμως γνώση διαλέκτων ή κοινωνιολέκτων).</a:t>
            </a:r>
            <a:endParaRPr lang="en-US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"/>
            </a:pPr>
            <a:endParaRPr lang="en-US" alt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Η.Π.Α. τη δεκαετία του ’60 κάποιοι ερευνητές υποστήριξαν ότι τα παιδιά αυτά προέρχονται συνήθως από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κοινωνικά στρώματα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παρουσιάζουν </a:t>
            </a:r>
            <a:r>
              <a:rPr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πολιτισμική υστέρηση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Σε σύγκριση προς την αστική κουλτούρα, το πολιτιστικό κεφάλαιο των 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έγχρωμων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μειονοτήτων θεωρήθηκε μικρής αξίας»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(Ντάλτας 1989: 561).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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ισχυρισμοί αυτοί έγιναν γνωστοί ως υπόθεση του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γλωσσικού ελλείμματος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 Theory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βρήκαν έρεισμα στο έργο του άγγλου κοινωνιολόγου και θεωρητικού της εκπαίδευσης </a:t>
            </a:r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Basil Bernstein</a:t>
            </a:r>
            <a:r>
              <a:rPr lang="en-US" alt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62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4" end="6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24" end="6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2" end="8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632" end="8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Ο 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επηρεασμένος από μία 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κοινωνιολογική ερμηνεία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θεωρίας του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γλωσσικού ντετερμινισμού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υποστήριξε ότι:</a:t>
            </a:r>
            <a:endParaRPr lang="en-US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τρόπος που χρησιμοποιούν τη γλώσσα άτομα που ανήκουν σε μια συγκεκριμένη κοινωνική δομή επηρεάζεται από τη δομή αυτή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γλώσσα με τη σειρά της αναπαράγει την κοινωνική δομή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Κοινωνική δομή ------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Γλώσσα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Γλώσσα ------ Κοινωνική δομή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Ο 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μελέτησε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μαθητών από διαφορετικές κοινωνικές ομάδες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πρότεινε τη διάκριση ανάμεσα: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000" b="1" dirty="0">
                <a:solidFill>
                  <a:srgbClr val="76A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παιδιά κατώτερων στρωμάτων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διευρυμένο/επεξεργασμένο κώδικα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παιδιά ανώτερων στρωμάτων 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dirty="0"/>
              <a:t>Η αιτιολόγηση της συσχέτισης δεν είναι επαρκής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8"/>
            <a:r>
              <a:rPr lang="el-GR" altLang="en-US" b="1" dirty="0"/>
              <a:t>Σχολική γλώσσα / χρήση (?)</a:t>
            </a:r>
            <a:endParaRPr lang="el-GR" altLang="en-US" b="1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r>
              <a:rPr lang="el-GR" altLang="en-US" dirty="0"/>
              <a:t>Γλώσσα / χρήση </a:t>
            </a:r>
            <a:r>
              <a:rPr lang="el-GR" altLang="en-US" b="1" dirty="0"/>
              <a:t>(?) </a:t>
            </a:r>
            <a:r>
              <a:rPr lang="el-GR" altLang="en-US" dirty="0"/>
              <a:t>	</a:t>
            </a:r>
            <a:r>
              <a:rPr lang="el-GR" altLang="en-US" dirty="0">
                <a:sym typeface="+mn-ea"/>
              </a:rPr>
              <a:t>Γλώσσα / χρήση </a:t>
            </a:r>
            <a:r>
              <a:rPr lang="el-GR" altLang="en-US" b="1" dirty="0"/>
              <a:t>(?)</a:t>
            </a:r>
            <a:r>
              <a:rPr lang="el-GR" altLang="en-US" dirty="0">
                <a:sym typeface="+mn-ea"/>
              </a:rPr>
              <a:t>                      ανώτερων                                κατώτερων</a:t>
            </a:r>
            <a:endParaRPr lang="el-GR" altLang="en-US" dirty="0">
              <a:sym typeface="+mn-ea"/>
            </a:endParaRPr>
          </a:p>
          <a:p>
            <a:pPr marL="2048510" lvl="8" indent="0">
              <a:buNone/>
            </a:pPr>
            <a:r>
              <a:rPr lang="el-GR" altLang="en-US" dirty="0">
                <a:sym typeface="+mn-ea"/>
              </a:rPr>
              <a:t>κοινωνικών                             </a:t>
            </a:r>
            <a:r>
              <a:rPr lang="el-GR" altLang="en-US" dirty="0" err="1">
                <a:sym typeface="+mn-ea"/>
              </a:rPr>
              <a:t>κοινωνικών</a:t>
            </a:r>
            <a:endParaRPr lang="el-GR" altLang="en-US" dirty="0"/>
          </a:p>
          <a:p>
            <a:pPr marL="2048510" lvl="8" indent="0">
              <a:buNone/>
            </a:pPr>
            <a:r>
              <a:rPr lang="el-GR" altLang="en-US" dirty="0">
                <a:sym typeface="+mn-ea"/>
              </a:rPr>
              <a:t>στρωμάτων                             </a:t>
            </a:r>
            <a:r>
              <a:rPr lang="el-GR" altLang="en-US" dirty="0" err="1">
                <a:sym typeface="+mn-ea"/>
              </a:rPr>
              <a:t>στρωμάτων</a:t>
            </a: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  <a:p>
            <a:pPr marL="2048510" lvl="8" indent="0">
              <a:buNone/>
            </a:pPr>
            <a:endParaRPr lang="el-G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(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σύντομων και συχνά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μισοτελειωμένων προτάσεων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οποίες συνδέονται συνήθως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αριθμός (παρατακτικών) συνδέσμων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χρησιμοποιείται συχνά και κατ’ επανάληψη, όπως επίσης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εκφράσεις που στοχεύουν στην εμπλοκή του ακροατή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(λ.χ.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ξέρεις τώρα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κλπ.).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Στηρίζεται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παραδοχές που εννοούνται και δεν λέγονται ρητά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διότι ο ομιλητής ξέρει ότι ο ακροατής θα τα κατανοήσει λόγω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κοινών εμπειριών και γνώσεων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περιορισμένος κώδικας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κατώτερα κοινωνικά στρώματα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(χωρίς να αποκλείεται η χρήση από τα ανώτερα κοινωνικά στρώματα)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Διευρυμένος/ επεξεργασμένος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(Elaborated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λεξιλογική ποικιλία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τυπική γραμματική ακολουθία και ολοκληρωμένη σύνταξη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οποίες συνδέονται μεταξύ τους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σύνθετα συνδετικά στοιχεία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ιδιαίτερα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σαφής και αναλυτικός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στηρίζεται στην παραδοχή ότι ο ακροατής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πρότερη γνώση του θέματος για το οποίο γίνεται λόγος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ανώτερα κοινωνικά στρώματα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155448"/>
            <a:ext cx="8568952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 περιορισμένου και επεξεργασμένου κώδικα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dirty="0"/>
              <a:t>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Δίνονται σε παιδιά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πέντε εικόνες στη σειρά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συνθέτουν μια ιστορία και τους ζητείται να την διηγηθούν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Τυποποιημένη απάντηση από παιδιά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Παίζουν ποδόσφαιρο και σουτάρει και η μπάλα ξεφεύγει και σπάει ένα τζάμι και όλοι κοιτάζουν, μετά αυτός βγαίνει και τους μαλώνει γιατί το έσπασαν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Τυποποιημένη απάντηση από παιδιά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Τρία αγόρια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παίζουν ποδόσφαιρο και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ένα σουτάρει την μπάλα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η μπάλα ξεφεύγει και σπάει ένα τζάμι και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αγόρια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κοιτάζουν,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ένας άντρας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βγαίνει και τα μαλώνει γιατί έσπασαν </a:t>
            </a:r>
            <a:r>
              <a:rPr sz="2400" i="1" dirty="0">
                <a:solidFill>
                  <a:srgbClr val="CF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τζάμι</a:t>
            </a:r>
            <a:endParaRPr sz="2400" i="1" dirty="0">
              <a:solidFill>
                <a:srgbClr val="CF68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(Φραγκουδάκη 1985: 146)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Ερωτήματα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74825"/>
            <a:ext cx="8362950" cy="462597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και επεξεργασμένος κώδικας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Έλλειμμα 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πλήρης κατοχή του γλωσσικού συστήματος;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Διαφορετική χρήση της γλώσσας;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889248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κώδικες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η σχέση τους με τον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 και τον γραπτό λόγο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ασάφεια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θεωρίας των κωδίκων και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ατυχής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συσχέτισή τους με τη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θεωρία του γλωσσικού ελλείμματος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μπορούσε να περιοριστεί εάν συσχετίζαμε τους κώδικες με τον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 και τον γραπτό λόγο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[δηλαδή με την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χρήση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όχι το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 σύστημα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γραπτό λόγο (/μονόλογο) 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να διατυπώσουμε τα νοήματά μας κατά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τρόπο σαφή και όχι υπονοούμενο 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διότι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δεν θα έχουμε άλλη ευκαιρία να διορθώσουμε το γραπτό μας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εάν ο παραλήπτης δεν καταλαβαίνει την διατύπωσή μας.</a:t>
            </a:r>
            <a:endParaRPr lang="el-GR" altLang="el-GR" sz="24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Η εξοικείωσή μας με την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γραφή 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παράγει </a:t>
            </a:r>
            <a:r>
              <a:rPr lang="el-GR" altLang="el-GR" sz="24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επεξεργασμένους κώδικες 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προσανατολισμένους στη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ρητή έκφραση νοημάτων 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ανεξαρτήτως περιβάλλοντος.</a:t>
            </a:r>
            <a:endParaRPr lang="el-GR" altLang="el-GR" sz="24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solidFill>
                  <a:srgbClr val="FF0000"/>
                </a:solidFill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παρά ο </a:t>
            </a:r>
            <a:r>
              <a:rPr lang="el-GR" altLang="el-GR" sz="2400" b="1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</a:t>
            </a:r>
            <a:r>
              <a:rPr lang="el-GR" altLang="el-GR" sz="2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όταν η </a:t>
            </a:r>
            <a:r>
              <a:rPr lang="el-GR" altLang="el-GR" sz="2400" b="1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σχέση του με τις συγκεκριμένες περιστάσεις ήταν στενή</a:t>
            </a:r>
            <a:r>
              <a:rPr lang="el-GR" altLang="el-GR" sz="2400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						             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Ντάλτας 1989: 577-578</a:t>
            </a:r>
            <a:endParaRPr lang="el-GR" altLang="el-G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155448"/>
            <a:ext cx="8496944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Οι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κώδικες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η σχέση τους με τον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 και τον γραπτό λόγο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εμφανώς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προφορική προέλευση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λειτουργεί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συμφραστικά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κοντά στην ανθρώπινη ζωή.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διαμορφώνεται με την αναγκαία βοήθεια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της τυπογραφίας.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και 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θα μπορούσαν να μετονομασθούν αντίστοιχα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προφορικοπαγής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κειμενοπαγής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προφορικότητα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παραπέμπει τη </a:t>
            </a:r>
            <a:r>
              <a:rPr lang="el-GR" altLang="el-GR" sz="24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σημασία</a:t>
            </a:r>
            <a:r>
              <a:rPr lang="el-GR" altLang="el-GR" sz="24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κυρίως στο </a:t>
            </a:r>
            <a:r>
              <a:rPr lang="el-GR" altLang="el-GR" sz="24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πλαίσιο των συμφραζομένων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ενώ η </a:t>
            </a:r>
            <a:r>
              <a:rPr lang="el-GR" altLang="el-GR"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εστιάζει </a:t>
            </a:r>
            <a:r>
              <a:rPr lang="el-GR" altLang="el-GR" sz="24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τη </a:t>
            </a:r>
            <a:r>
              <a:rPr lang="el-GR" altLang="el-GR" sz="24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σημασία</a:t>
            </a:r>
            <a:r>
              <a:rPr lang="el-GR" altLang="el-GR" sz="24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στην ίδια </a:t>
            </a:r>
            <a:r>
              <a:rPr lang="el-GR" altLang="el-GR" sz="24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του κειμένου</a:t>
            </a:r>
            <a:r>
              <a:rPr lang="el-GR" altLang="el-GR" sz="24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Ong  1997: 151</a:t>
            </a:r>
            <a:endParaRPr lang="el-GR" altLang="el-G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362950" cy="4700588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/>
            <a:endParaRPr lang="en-US" altLang="x-none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Προσχεδιασμός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Πλαισίωση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Αποπλαισίωση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Επαφικότητα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επαφικότητα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Διευκρινιστική ερώτηση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628775"/>
            <a:ext cx="9144000" cy="5040313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Ακόμη και αν φωτίζεται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θεωρία των κωδίκων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διάκριση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/ γραπτός λόγος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αιτιολογείται η σχέση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του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περιορισμένου κώδικα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στρώματα </a:t>
            </a:r>
            <a:endParaRPr lang="el-GR" altLang="el-G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του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επεξεργασμένου κώδικα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ανώτερα στρώματα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Αναζητούμε την απάντηση στα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κοινωνικά δίκτυα</a:t>
            </a:r>
            <a:endParaRPr lang="el-GR" altLang="el-G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Ορισμός κοινωνικού δικτύου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(Milroy 1980)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Βασικό χαρακτηριστικό της έννοιας του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δικτύου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εγωκεντρικότητά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ατόμου λαμβάνεται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κέντρο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δικτύου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Διερευνούμε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σχέσεις του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άλλα άτομα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δύο πτυχές ενός κοινωνικού δικτύου είναι ιδιαίτερα σημαντικές: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πυκνότητα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πολυνηματότητα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multiplexity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δίκτυο είναι περισσότερο ή λιγότερο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τον αριθμό των γνωστών του </a:t>
            </a:r>
            <a:r>
              <a:rPr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σχετίζονται και μεταξύ τους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asia\Desktop\Καταγραφή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3390900"/>
            <a:ext cx="9220200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Τίτλος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8713093" cy="115212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Ορισμός κοινωνικού δικτύου: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Πυκνότητα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Πολυνηματότητα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6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συμβολίζεται με Χ συσχετίζεται με άλλα τέσσερα άτομα</a:t>
            </a:r>
            <a:endParaRPr lang="el-GR" alt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l-GR" alt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δεξιό σχήμα τα άτομα αυτά γνωρίζονται και μεταξύ τους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 δίκτυο</a:t>
            </a:r>
            <a:endParaRPr lang="el-GR" altLang="el-GR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αριστερό σχήμα η μόνη σχέση που έχουν είναι μέσω του Χ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 δίκτυο</a:t>
            </a:r>
            <a:endParaRPr lang="el-GR" alt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endParaRPr lang="el-GR" alt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ο Χ του δεξιού σχήματος (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πυκνό δίκτυο)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βρισκόταν σ’ ένα πάρτι με τους τέσσερις γνωστούς του δεν θα χρειαζόταν να τους αλληλοσυστήσει, σε αντίθεση με τον Χ του αριστερού σχήματος (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</a:t>
            </a:r>
            <a:r>
              <a:rPr lang="en-US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δίκτυο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Wingdings 2" panose="05020102010507070707" pitchFamily="18" charset="2"/>
              <a:buChar char=""/>
            </a:pP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Εάν ένα άτομο συνδέεται προς το </a:t>
            </a:r>
            <a:r>
              <a:rPr lang="el-GR" alt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μία μόνο ιδιότητα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π.χ. του γείτονα, τότε ο δεσμός είναι </a:t>
            </a: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μονονήματος</a:t>
            </a:r>
            <a:endParaRPr lang="el-GR" altLang="el-G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ο δεσμός αφορά </a:t>
            </a:r>
            <a:r>
              <a:rPr lang="el-GR" altLang="el-GR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περισσότερες ιδιότητες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π.χ. του γείτονα, του φίλου, του συνεργάτη, τότε ο δεσμός</a:t>
            </a:r>
            <a:endParaRPr lang="el-GR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>
              <a:buFont typeface="Georgia" panose="02040502050405020303" pitchFamily="18" charset="0"/>
              <a:buNone/>
            </a:pP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altLang="el-G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πολυνήματος</a:t>
            </a:r>
            <a:endParaRPr lang="el-GR" altLang="el-GR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 eaLnBrk="1" hangingPunct="1"/>
            <a:endParaRPr lang="el-GR" altLang="el-GR" sz="1600" dirty="0"/>
          </a:p>
          <a:p>
            <a:pPr marL="109855" indent="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l-GR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Θέση αριθμού διαφάνειας 4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b" anchorCtr="0"/>
          <a:lstStyle/>
          <a:p>
            <a:pPr marL="0" indent="0" algn="r" eaLnBrk="1" hangingPunct="1">
              <a:buClrTx/>
              <a:buSzTx/>
              <a:buFontTx/>
              <a:buNone/>
            </a:pPr>
            <a:fld id="{9A0DB2DC-4C9A-4742-B13C-FB6460FD3503}" type="slidenum">
              <a:rPr lang="el-GR" altLang="el-GR" sz="1200" dirty="0">
                <a:solidFill>
                  <a:srgbClr val="3F3F3F"/>
                </a:solidFill>
                <a:cs typeface="Arial" panose="020B0604020202020204" pitchFamily="34" charset="0"/>
              </a:rPr>
            </a:fld>
            <a:endParaRPr lang="el-GR" altLang="el-GR" sz="1200" dirty="0">
              <a:solidFill>
                <a:srgbClr val="3F3F3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Προφορικός λόγος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8964613" cy="55165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None/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Προσιδιάζει στις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του προφορικού λόγου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Χαρακτηρίζεται από σχετική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ασάφεια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αυξημένο αριθμό προϋποθέσεων 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γνώση που ο πομπός μοιράζεται με το δέκτη του.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σημασία εντοπίζεται κυρίως στα </a:t>
            </a:r>
            <a:r>
              <a:rPr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εξωγλωσσικά συμφραζόμενα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στο κείμενο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9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9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19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(και μεταφέρεται) κυρίως </a:t>
            </a:r>
            <a:r>
              <a:rPr sz="19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σε κατώτερα και υποβαθμισμένα κοινωνικά στρώματα</a:t>
            </a:r>
            <a:r>
              <a:rPr sz="19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με πυκνή και πολυνήματη δομή</a:t>
            </a:r>
            <a:r>
              <a:rPr sz="19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9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οι</a:t>
            </a:r>
            <a:r>
              <a:rPr sz="19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περισσότεροι γνωρίζονται μεταξύ τους και δεν έχουν συχνές επαφές με αγνώστους </a:t>
            </a:r>
            <a:r>
              <a:rPr sz="19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(γκετοποίηση)</a:t>
            </a:r>
            <a:r>
              <a:rPr sz="19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και κατά συνέπεια η καθημερινή συναναστροφή τους στηρίζεται σε μεγάλο βαθμό σε κοινές παραδοχές</a:t>
            </a:r>
            <a:r>
              <a:rPr lang="en-US" altLang="x-none" sz="19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900" b="1" i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1900" b="1" i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αλληλεγγύη και αλληλοϋποσήριξη</a:t>
            </a:r>
            <a:r>
              <a:rPr sz="19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sz="1900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 πλαίσιο της δομής αυτής αναπτύσσεται η </a:t>
            </a:r>
            <a:r>
              <a:rPr sz="19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ΤΑΥΟΤΗΤΑ του </a:t>
            </a:r>
            <a:r>
              <a:rPr sz="19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παιδιά μαθαίνουν να μιλούν </a:t>
            </a:r>
            <a:r>
              <a:rPr lang="el-GR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(και να γράφουν) </a:t>
            </a:r>
            <a:r>
              <a:rPr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προϋποθέσεις</a:t>
            </a:r>
            <a:r>
              <a:rPr lang="el-GR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l-GR" sz="1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Γραπτός λόγος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>
              <a:buNone/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Προσιδιάζει στις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του γραπτού λόγου</a:t>
            </a:r>
            <a:r>
              <a:rPr lang="en-US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Χαρακτηρίζεται από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σαφήνεια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αριθμό προϋποθέσεων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γνώση του αναγνώστη.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σημασία εντοπίζεται κυρίως στο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κείμενο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εξωγλωσσικά συμφραζόμενα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από τα ανώτερα κοινωνικά στρώματα </a:t>
            </a:r>
            <a:r>
              <a:rPr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sz="2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ανοιχτά δίκτυα </a:t>
            </a:r>
            <a:r>
              <a:rPr sz="2000" b="1" i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εμπιστοσύνη στη θεσμικότητα</a:t>
            </a:r>
            <a:endParaRPr sz="2000" b="1" i="1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Στο πλαίσιο της δομής αυτής αναπτύσσεται</a:t>
            </a:r>
            <a:r>
              <a:rPr sz="2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η </a:t>
            </a:r>
            <a:r>
              <a:rPr sz="2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ΤΑΥΟΤΗΤΑ του </a:t>
            </a:r>
            <a:r>
              <a:rPr sz="20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Τα παιδιά μαθαίνουν να μιλούν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(και να γράφουν)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αναλυτικά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88639"/>
            <a:ext cx="8229600" cy="1252729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μέχρι τώρα συζήτηση για τα λειτουργικά και γλωσσικά γνωρίσματα του προφορικού και του γραπτού λόγου αποτυπώνει περισσότερο τα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πρωτοτυπικά τους χαρακτηριστικά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Προφορικός διάλογος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απροσχεδίαστο, πλαισίωση, επαφικότητα] </a:t>
            </a:r>
            <a:endParaRPr lang="el-GR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Γραπτός μονόλογος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προσχεδιασμός, αποπλαισίωση, μη επαφικότητα]</a:t>
            </a:r>
            <a:endParaRPr lang="en-US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πρέπει να διαφύγει της προσοχής μας ότι ορισμένες φορές τα χαρακτηριστικά αυτά συναντώνται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αναμεμειγμένα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την προφορική ή γραπτή παραγωγή διαφόρων ειδών λόγου: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Διάλεξη, επιστολή σε φίλο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: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Υβριδικά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6048375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π.χ.1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προφορικά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endParaRPr lang="el-GR" altLang="el-G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κείμενο.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ομιλητή με τους αποδέκτες 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και έμμεση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π.χ.2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Επιστολή σε φιλικό πρόσωπο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(πρβ. </a:t>
            </a:r>
            <a:r>
              <a:rPr lang="en-US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e-mail, chatting)</a:t>
            </a:r>
            <a:endParaRPr lang="el-GR" altLang="el-G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γραπτά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endParaRPr lang="el-GR" altLang="el-G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πορεί να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σε μεγάλο βαθμό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Προϋποθέτει αμοιβαία γνωστές παραδοχές, άρα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έντονα πλαισιωμένη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πολλές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φατικές/επαφικές εκφράσεις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σου πω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άκου να δεις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κτλ.).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7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05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2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22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9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229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1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81" end="3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1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351" end="4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557338"/>
            <a:ext cx="8820150" cy="4984750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Επομένως, είναι προτιμότερο: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προκρίνουμε μια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μια μονοδιάστατη προσέγγιση.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αντιμετωπίζουμε τις δύο μορφές λόγου ως ακρότατα ενός συνεχούς, πάνω στο οποίο μπορεί να τοποθετήσει κανείς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μονολογικά»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διαλογικά»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προφορικά»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«πιο γραπτά»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είδη λόγου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Βλ. Πολίτης 2001).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κάνουμε μια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κάθετη τομή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οριζόντιο άξονα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«μονόλογος/διάλογος» με τον άξονα «προφορικός/γραπτός λόγος» θα οδηγηθούμε σε τέσσερις μήτρες ειδών λόγου: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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μονόλογος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(διάλεξη,  ομιλία ενός πολιτικού κτλ.)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διάλογος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(καθημερινή συνομιλία, τηλεφωνική συνομιλία, συνομιλία γιατρού-ασθενή, σχολική συνομιλία, συνέντευξη κτλ.)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964612" cy="5229225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Γραπτός διάλογος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(ανταλλαγή επιστολών με συμβατικό ταχυδρομείο, ανταλλαγή μηνυμάτων μέσω νέων τεχνολογιών, ηλεκτρονική συνομιλία, ηλεκτρονική δημοσίευση κειμένων και άρθρων με δυνατότητα διεπιδραστικού σχολιασμού κτλ.)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Γραπτός μονόλογος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(κείμενα λογοτεχνικά, ιστορικά, νομικά, γραφειοκρατικά έγγραφα,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έντυπα δημοσιογραφικά άρθρα κτλ.)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363" name="3 - Θέση περιεχομένου" descr="Εικόνα1.pn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08113"/>
            <a:ext cx="9158288" cy="53006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387" name="4 - Θέση περιεχομένου" descr="2. 04-10-10 [2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10384</Words>
  <Application>WPS Presentation</Application>
  <PresentationFormat>Προβολή στην οθόνη (4:3)</PresentationFormat>
  <Paragraphs>264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Corbel</vt:lpstr>
      <vt:lpstr>Wingdings 2</vt:lpstr>
      <vt:lpstr>Wingdings 3</vt:lpstr>
      <vt:lpstr>Wingdings 2</vt:lpstr>
      <vt:lpstr>Times New Roman</vt:lpstr>
      <vt:lpstr>Microsoft YaHei</vt:lpstr>
      <vt:lpstr>Arial Unicode MS</vt:lpstr>
      <vt:lpstr>Calibri</vt:lpstr>
      <vt:lpstr>Georgia</vt:lpstr>
      <vt:lpstr>Λειτουργική μονάδα</vt:lpstr>
      <vt:lpstr>Κειμενογλωσσολογία 3ο μάθημα  </vt:lpstr>
      <vt:lpstr>Διαφορές προφορικού και γραπτού λόγου</vt:lpstr>
      <vt:lpstr>Προφορικός και γραπτός λόγος  </vt:lpstr>
      <vt:lpstr>Προφορικός και γραπτός λόγος : Υβριδικά παραδείγματα  </vt:lpstr>
      <vt:lpstr>Προφορικός και γραπτός λόγος</vt:lpstr>
      <vt:lpstr>Προφορικός και γραπτός λόγος</vt:lpstr>
      <vt:lpstr>Προφορικός και γραπτός λόγος</vt:lpstr>
      <vt:lpstr>Προφορικός και γραπτός λόγος</vt:lpstr>
      <vt:lpstr>PowerPoint 演示文稿</vt:lpstr>
      <vt:lpstr>PowerPoint 演示文稿</vt:lpstr>
      <vt:lpstr>Γλωσσικό έλλειμμα: Τι πιστεύετε εσείς;</vt:lpstr>
      <vt:lpstr>Θέσεις του Bernstein</vt:lpstr>
      <vt:lpstr>PowerPoint 演示文稿</vt:lpstr>
      <vt:lpstr>Θέσεις του Bernstein: Περιορισμένος κώδικας</vt:lpstr>
      <vt:lpstr>Θέσεις του Bernstein: Επεξεργασμένος κώδικας</vt:lpstr>
      <vt:lpstr>Παραδείγματα περιορισμένου και επεξεργασμένου κώδικα </vt:lpstr>
      <vt:lpstr>Ερωτήματα</vt:lpstr>
      <vt:lpstr>Οι κώδικες του Bernstein και η σχέση τους με τον προφορικό και τον γραπτό λόγο</vt:lpstr>
      <vt:lpstr>Οι κώδικες του Bernstein και η σχέση τους με τον προφορικό και τον γραπτό λόγο</vt:lpstr>
      <vt:lpstr>Διευκρινιστική ερώτηση</vt:lpstr>
      <vt:lpstr>Ορισμός κοινωνικού δικτύου (Milroy 1980)</vt:lpstr>
      <vt:lpstr>Ορισμός κοινωνικού δικτύου:  Πυκνότητα και Πολυνηματότητα</vt:lpstr>
      <vt:lpstr>Περιορισμένος κώδικας και Προφορικός λόγος</vt:lpstr>
      <vt:lpstr>Επεξεργασμένος κώδικας και Γραπτός λόγος</vt:lpstr>
      <vt:lpstr>Σας 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3ο μάθημα</dc:title>
  <dc:creator>Argiris Archakis</dc:creator>
  <cp:lastModifiedBy>Teratech</cp:lastModifiedBy>
  <cp:revision>17</cp:revision>
  <dcterms:created xsi:type="dcterms:W3CDTF">2015-09-10T19:01:00Z</dcterms:created>
  <dcterms:modified xsi:type="dcterms:W3CDTF">2025-10-22T05:44:08Z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7142196107C342619D432B94873945A6_13</vt:lpwstr>
  </property>
  <property fmtid="{D5CDD505-2E9C-101B-9397-08002B2CF9AE}" pid="3" name="KSOProductBuildVer">
    <vt:lpwstr>1033-12.2.0.22549</vt:lpwstr>
  </property>
</Properties>
</file>