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  <p:sldId id="273" r:id="rId4"/>
    <p:sldId id="274" r:id="rId5"/>
    <p:sldId id="275" r:id="rId6"/>
    <p:sldId id="276" r:id="rId7"/>
    <p:sldId id="278" r:id="rId8"/>
    <p:sldId id="262" r:id="rId9"/>
    <p:sldId id="289" r:id="rId10"/>
    <p:sldId id="290" r:id="rId11"/>
    <p:sldId id="263" r:id="rId12"/>
    <p:sldId id="264" r:id="rId13"/>
    <p:sldId id="305" r:id="rId14"/>
    <p:sldId id="265" r:id="rId15"/>
    <p:sldId id="266" r:id="rId16"/>
    <p:sldId id="280" r:id="rId17"/>
    <p:sldId id="292" r:id="rId18"/>
    <p:sldId id="281" r:id="rId19"/>
    <p:sldId id="282" r:id="rId20"/>
    <p:sldId id="291" r:id="rId21"/>
    <p:sldId id="283" r:id="rId22"/>
    <p:sldId id="285" r:id="rId23"/>
    <p:sldId id="279" r:id="rId24"/>
    <p:sldId id="267" r:id="rId25"/>
    <p:sldId id="270" r:id="rId26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0D8E0E-B488-4570-BE1E-7E815319F573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solidFill>
                  <a:srgbClr val="FFFFFF"/>
                </a:solidFill>
                <a:latin typeface="Corbel" panose="020B0503020204020204" pitchFamily="34" charset="0"/>
              </a:rPr>
              <a:t>‹#›</a:t>
            </a:fld>
            <a:endParaRPr lang="el-GR" altLang="el-GR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316BD1-967C-441A-8A8C-7E5CB008794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9238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2E0D8-44DF-45C6-B4B6-10D65827E169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8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  <a:t>‹#›</a:t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316BD1-967C-441A-8A8C-7E5CB008794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0" y="2601913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E0C47B-670E-4552-A900-ED58130778B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solidFill>
                  <a:srgbClr val="FFFFFF"/>
                </a:solidFill>
                <a:latin typeface="Corbel" panose="020B0503020204020204" pitchFamily="34" charset="0"/>
              </a:rPr>
              <a:t>‹#›</a:t>
            </a:fld>
            <a:endParaRPr lang="el-GR" altLang="el-GR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316BD1-967C-441A-8A8C-7E5CB008794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316BD1-967C-441A-8A8C-7E5CB008794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316BD1-967C-441A-8A8C-7E5CB008794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BF71C3-99F9-4D36-B010-B45F7B03E135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3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  <a:t>‹#›</a:t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2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7236F9-C716-4888-BFD7-F5247DE2D780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  <a:t>‹#›</a:t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 hasCustomPrompt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vert="horz" wrap="square" lIns="54864" tIns="9144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2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165100" y="1169988"/>
            <a:ext cx="2522538" cy="201613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2F909-6DFC-4F9F-8EB7-A02E2D17406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35300" y="1169988"/>
            <a:ext cx="5194300" cy="201613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39138" y="1169988"/>
            <a:ext cx="733425" cy="201613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  <a:t>‹#›</a:t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/>
            <a:r>
              <a:rPr dirty="0"/>
              <a:t>Kλικ για επεξεργασία του τίτλου</a:t>
            </a:r>
            <a:endParaRPr lang="en-US" altLang="x-none" dirty="0"/>
          </a:p>
        </p:txBody>
      </p:sp>
      <p:sp>
        <p:nvSpPr>
          <p:cNvPr id="1029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 lIns="54864" tIns="91440"/>
          <a:lstStyle/>
          <a:p>
            <a:pPr lvl="0"/>
            <a:r>
              <a:rPr lang="el-GR" altLang="el-GR" dirty="0"/>
              <a:t>Kλικ για επεξεργασία των στυλ του υποδείγματος</a:t>
            </a:r>
          </a:p>
          <a:p>
            <a:pPr lvl="1"/>
            <a:r>
              <a:rPr lang="el-GR" altLang="el-GR" dirty="0"/>
              <a:t>Δεύτερου επιπέδου</a:t>
            </a:r>
          </a:p>
          <a:p>
            <a:pPr lvl="2"/>
            <a:r>
              <a:rPr lang="el-GR" altLang="el-GR" dirty="0"/>
              <a:t>Τρίτου επιπέδου</a:t>
            </a:r>
          </a:p>
          <a:p>
            <a:pPr lvl="3"/>
            <a:r>
              <a:rPr lang="el-GR" altLang="el-GR" dirty="0"/>
              <a:t>Τέταρτου επιπέδου</a:t>
            </a:r>
          </a:p>
          <a:p>
            <a:pPr lvl="4"/>
            <a:r>
              <a:rPr lang="el-GR" altLang="el-GR" dirty="0"/>
              <a:t>Πέμπτου επιπέδου</a:t>
            </a:r>
            <a:endParaRPr lang="en-US" alt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316BD1-967C-441A-8A8C-7E5CB008794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66AF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9pPr>
    </p:titleStyle>
    <p:bodyStyle>
      <a:lvl1pPr marL="438150" indent="-31940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880" algn="l" rtl="0" eaLnBrk="0" fontAlgn="base" hangingPunct="0">
        <a:spcBef>
          <a:spcPct val="20000"/>
        </a:spcBef>
        <a:spcAft>
          <a:spcPct val="0"/>
        </a:spcAft>
        <a:buClr>
          <a:srgbClr val="CEC597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3568" y="1628800"/>
            <a:ext cx="8077200" cy="1673352"/>
          </a:xfrm>
          <a:noFill/>
          <a:ln>
            <a:noFill/>
          </a:ln>
          <a:effectLst/>
          <a:sp3d prstMaterial="plastic"/>
        </p:spPr>
        <p:txBody>
          <a:bodyPr vert="horz" lIns="91440" tIns="0" rIns="45720" bIns="0" rtlCol="0" anchor="t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Κειμενογλωσσολογία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el-GR" sz="22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μάθημα 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54864" tIns="91440" rIns="91440" bIns="45720" anchor="t" anchorCtr="0"/>
          <a:lstStyle/>
          <a:p>
            <a:endParaRPr lang="el-GR" altLang="el-GR" dirty="0"/>
          </a:p>
        </p:txBody>
      </p:sp>
      <p:pic>
        <p:nvPicPr>
          <p:cNvPr id="17412" name="4 - Θέση περιεχομένου" descr="2. 04-10-10 [4].jpg"/>
          <p:cNvPicPr>
            <a:picLocks noChangeAspect="1"/>
          </p:cNvPicPr>
          <p:nvPr/>
        </p:nvPicPr>
        <p:blipFill>
          <a:blip r:embed="rId2"/>
          <a:srcRect l="9033" t="5217" r="7861" b="19920"/>
          <a:stretch>
            <a:fillRect/>
          </a:stretch>
        </p:blipFill>
        <p:spPr>
          <a:xfrm>
            <a:off x="2339975" y="1557338"/>
            <a:ext cx="4032250" cy="4995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Γλωσσικό έλλειμμα: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Τι πιστεύετε εσείς;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3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Ορισμένα παιδιά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μιλούν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πολύ λίγο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γράφουν πολύ λίγο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ις εκθέσεις τους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αποσπασματικές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ανολοκλήρωτες 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προϋποθετικές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προτάσεις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χρησιμοποιώντας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 λεξιλόγιο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"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Ορισμένοι δάσκαλοι αποδίδουν το φαινόμενο αυτό στο ότι τα παιδιά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γνωρίζουν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επαρκώς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σύστημα της γλώσσας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τους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(πρβ. όμως γνώση διαλέκτων ή κοινωνιολέκτων).</a:t>
            </a:r>
            <a:endParaRPr lang="en-US" alt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"/>
            </a:pPr>
            <a:endParaRPr lang="en-US" alt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Η.Π.Α. τη δεκαετία του ’60 κάποιοι ερευνητές υποστήριξαν ότι τα παιδιά αυτά προέρχονται συνήθως από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κατώτερα κοινωνικά στρώματα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παρουσιάζουν </a:t>
            </a:r>
            <a:r>
              <a:rPr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πολιτισμική υστέρηση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Σε σύγκριση προς την αστική κουλτούρα, το πολιτιστικό κεφάλαιο των </a:t>
            </a: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έγχρωμων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μειονοτήτων θεωρήθηκε μικρής αξίας»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(Ντάλτας 1989: 561).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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ισχυρισμοί αυτοί έγιναν γνωστοί ως υπόθεση του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γλωσσικού ελλείμματος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Deficit Theory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και</a:t>
            </a:r>
            <a:r>
              <a:rPr lang="en-US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βρήκαν έρεισμα στο έργο του άγγλου κοινωνιολόγου και θεωρητικού της εκπαίδευσης </a:t>
            </a:r>
            <a: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Basil Bernstein</a:t>
            </a:r>
            <a:r>
              <a:rPr lang="en-US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2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162" end="3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24" end="6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324" end="6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32" end="8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632" end="8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Θέσεις του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9144000" cy="5445125"/>
          </a:xfrm>
        </p:spPr>
        <p:txBody>
          <a:bodyPr vert="horz" wrap="square" lIns="54864" tIns="91440" rIns="91440" bIns="45720" numCol="1" anchor="t" anchorCtr="0" compatLnSpc="1"/>
          <a:lstStyle/>
          <a:p>
            <a:pPr eaLnBrk="1" hangingPunct="1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	Ο </a:t>
            </a: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επηρεασμένος από μία </a:t>
            </a:r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κοινωνιολογική ερμηνεία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θεωρίας του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γλωσσικού ντετερμινισμού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υποστήριξε ότι:</a:t>
            </a:r>
            <a:endParaRPr lang="en-US" alt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τρόπος που χρησιμοποιούν τη γλώσσα άτομα που ανήκουν σε μια συγκεκριμένη κοινωνική δομή επηρεάζεται από τη δομή αυτή</a:t>
            </a: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γλώσσα με τη σειρά της αναπαράγει την κοινωνική δομή</a:t>
            </a: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Κοινωνική δομή ------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Γλώσσα</a:t>
            </a:r>
          </a:p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Γλώσσα ------ Κοινωνική δομή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Ο </a:t>
            </a: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μελέτησε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 γλώσσα μαθητών από διαφορετικές κοινωνικές ομάδες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πρότεινε τη διάκριση ανάμεσα: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</a:t>
            </a:r>
            <a:r>
              <a:rPr sz="2000" b="1" dirty="0">
                <a:solidFill>
                  <a:srgbClr val="76A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 κώδικα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 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παιδιά κατώτερων στρωμάτων (</a:t>
            </a:r>
            <a:r>
              <a:rPr lang="en-GB" altLang="x-none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πόροι)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</a:t>
            </a:r>
            <a:r>
              <a:rPr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διευρυμένο/επεξεργασμένο κώδικα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 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παιδιά ανώτερων στρωμάτων (</a:t>
            </a:r>
            <a:r>
              <a:rPr lang="en-GB" altLang="x-none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πόροι)</a:t>
            </a:r>
          </a:p>
          <a:p>
            <a:pPr eaLnBrk="1" hangingPunct="1">
              <a:buNone/>
            </a:pPr>
            <a:r>
              <a:rPr dirty="0"/>
              <a:t>Η αιτιολόγηση της συσχέτισης δεν είναι επαρκής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8"/>
            <a:r>
              <a:rPr lang="el-GR" altLang="en-US" b="1" dirty="0"/>
              <a:t>Σχολική γλώσσα / χρήση (?)</a:t>
            </a:r>
          </a:p>
          <a:p>
            <a:pPr marL="2048510" lvl="8" indent="0">
              <a:buNone/>
            </a:pPr>
            <a:endParaRPr lang="el-GR" altLang="en-US" dirty="0"/>
          </a:p>
          <a:p>
            <a:pPr marL="2048510" lvl="8" indent="0">
              <a:buNone/>
            </a:pPr>
            <a:endParaRPr lang="el-GR" altLang="en-US" dirty="0"/>
          </a:p>
          <a:p>
            <a:pPr marL="2048510" lvl="8" indent="0">
              <a:buNone/>
            </a:pPr>
            <a:endParaRPr lang="el-GR" altLang="en-US" dirty="0"/>
          </a:p>
          <a:p>
            <a:pPr marL="2048510" lvl="8" indent="0">
              <a:buNone/>
            </a:pPr>
            <a:r>
              <a:rPr lang="el-GR" altLang="en-US" dirty="0"/>
              <a:t>Γλώσσα / χρήση </a:t>
            </a:r>
            <a:r>
              <a:rPr lang="el-GR" altLang="en-US" b="1" dirty="0"/>
              <a:t>(?) </a:t>
            </a:r>
            <a:r>
              <a:rPr lang="el-GR" altLang="en-US" dirty="0"/>
              <a:t>	</a:t>
            </a:r>
            <a:r>
              <a:rPr lang="el-GR" altLang="en-US" dirty="0">
                <a:sym typeface="+mn-ea"/>
              </a:rPr>
              <a:t>Γλώσσα / χρήση </a:t>
            </a:r>
            <a:r>
              <a:rPr lang="el-GR" altLang="en-US" b="1" dirty="0"/>
              <a:t>(?)</a:t>
            </a:r>
            <a:r>
              <a:rPr lang="el-GR" altLang="en-US" dirty="0">
                <a:sym typeface="+mn-ea"/>
              </a:rPr>
              <a:t>                      ανώτερων                                κατώτερων</a:t>
            </a:r>
          </a:p>
          <a:p>
            <a:pPr marL="2048510" lvl="8" indent="0">
              <a:buNone/>
            </a:pPr>
            <a:r>
              <a:rPr lang="el-GR" altLang="en-US" dirty="0">
                <a:sym typeface="+mn-ea"/>
              </a:rPr>
              <a:t>κοινωνικών                             </a:t>
            </a:r>
            <a:r>
              <a:rPr lang="el-GR" altLang="en-US" dirty="0" err="1">
                <a:sym typeface="+mn-ea"/>
              </a:rPr>
              <a:t>κοινωνικών</a:t>
            </a:r>
            <a:endParaRPr lang="el-GR" altLang="en-US" dirty="0"/>
          </a:p>
          <a:p>
            <a:pPr marL="2048510" lvl="8" indent="0">
              <a:buNone/>
            </a:pPr>
            <a:r>
              <a:rPr lang="el-GR" altLang="en-US" dirty="0">
                <a:sym typeface="+mn-ea"/>
              </a:rPr>
              <a:t>στρωμάτων                             </a:t>
            </a:r>
            <a:r>
              <a:rPr lang="el-GR" altLang="en-US" dirty="0" err="1">
                <a:sym typeface="+mn-ea"/>
              </a:rPr>
              <a:t>στρωμάτων</a:t>
            </a:r>
            <a:endParaRPr lang="el-GR" altLang="en-US" dirty="0"/>
          </a:p>
          <a:p>
            <a:pPr marL="2048510" lvl="8" indent="0">
              <a:buNone/>
            </a:pPr>
            <a:endParaRPr lang="el-GR" altLang="en-US" dirty="0"/>
          </a:p>
          <a:p>
            <a:pPr marL="2048510" lvl="8" indent="0">
              <a:buNone/>
            </a:pPr>
            <a:endParaRPr lang="el-G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Θέσεις του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Περιορισμένος κώδικας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</a:t>
            </a:r>
            <a:r>
              <a:rPr lang="el-GR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κώδικας (</a:t>
            </a:r>
            <a:r>
              <a:rPr lang="en-US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code)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σύντομων και συχνά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μισοτελειωμένων προτάσεων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 λεξιλόγιο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οι οποίες συνδέονται συνήθως με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παράταξη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μικρός αριθμός (παρατακτικών) συνδέσμων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χρησιμοποιείται συχνά και κατ’ επανάληψη, όπως επίσης και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εκφράσεις που στοχεύουν στην εμπλοκή του ακροατή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(λ.χ.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ξέρεις τώρα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που λες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κλπ.).</a:t>
            </a:r>
          </a:p>
          <a:p>
            <a:pPr algn="just"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Στηρίζεται σε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παραδοχές που εννοούνται και δεν λέγονται ρητά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διότι ο ομιλητής ξέρει ότι ο ακροατής θα τα κατανοήσει λόγω 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κοινών εμπειριών και γνώσεων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Ο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περιορισμένος κώδικας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χρησιμοποιείται κυρίως από τα 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κατώτερα κοινωνικά στρώματα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(χωρίς να αποκλείεται η χρήση από τα ανώτερα κοινωνικά στρώματα)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Θέσεις του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Επεξεργασμένος κώδικας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Διευρυμένος/ επεξεργασμένος</a:t>
            </a:r>
            <a:r>
              <a:rPr lang="el-GR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κώδικας</a:t>
            </a:r>
            <a:r>
              <a:rPr lang="en-US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(Elaborated code)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προτάσεων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λεξιλογική ποικιλία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με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τυπική γραμματική ακολουθία και ολοκληρωμένη σύνταξη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οι οποίες συνδέονται μεταξύ τους με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σύνθετα συνδετικά στοιχεία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τόσο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παράταξης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όσο και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υπόταξης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ιδιαίτερα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σαφής και αναλυτικός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στηρίζεται στην παραδοχή ότι ο ακροατής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έχει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πρότερη γνώση του θέματος για το οποίο γίνεται λόγος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επεξεργασμένος κώδικας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χρησιμοποιείται κυρίως από τα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ανώτερα κοινωνικά στρώματα</a:t>
            </a:r>
            <a:endParaRPr lang="el-GR" altLang="el-G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23528" y="155448"/>
            <a:ext cx="8568952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Παραδείγματα περιορισμένου και επεξεργασμένου κώδικα </a:t>
            </a: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3"/>
          </a:xfrm>
        </p:spPr>
        <p:txBody>
          <a:bodyPr vert="horz" wrap="square" lIns="54864" tIns="91440" rIns="91440" bIns="45720" numCol="1" anchor="t" anchorCtr="0" compatLnSpc="1"/>
          <a:lstStyle/>
          <a:p>
            <a:pPr>
              <a:buNone/>
            </a:pPr>
            <a:r>
              <a:rPr dirty="0"/>
              <a:t>	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Δίνονται σε παιδιά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πέντε εικόνες στη σειρά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συνθέτουν μια ιστορία και τους ζητείται να την διηγηθούν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Τυποποιημένη απάντηση από παιδιά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περιορισμένου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</a:t>
            </a:r>
          </a:p>
          <a:p>
            <a:pPr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Παίζουν ποδόσφαιρο και σουτάρει και η μπάλα ξεφεύγει και σπάει ένα τζάμι και όλοι κοιτάζουν, μετά αυτός βγαίνει και τους μαλώνει γιατί το έσπασαν</a:t>
            </a:r>
          </a:p>
          <a:p>
            <a:pPr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Τυποποιημένη απάντηση από παιδιά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επεξεργασμένου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</a:t>
            </a:r>
          </a:p>
          <a:p>
            <a:pPr>
              <a:buNone/>
            </a:pP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i="1" dirty="0">
                <a:solidFill>
                  <a:srgbClr val="CF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Τρία αγόρια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παίζουν ποδόσφαιρο και </a:t>
            </a:r>
            <a:r>
              <a:rPr sz="2400" i="1" dirty="0">
                <a:solidFill>
                  <a:srgbClr val="CF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ένα σουτάρει την μπάλα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η μπάλα ξεφεύγει και σπάει ένα τζάμι και </a:t>
            </a:r>
            <a:r>
              <a:rPr sz="2400" i="1" dirty="0">
                <a:solidFill>
                  <a:srgbClr val="CF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αγόρια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κοιτάζουν, </a:t>
            </a:r>
            <a:r>
              <a:rPr sz="2400" i="1" dirty="0">
                <a:solidFill>
                  <a:srgbClr val="CF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ένας άντρας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βγαίνει και τα μαλώνει γιατί έσπασαν </a:t>
            </a:r>
            <a:r>
              <a:rPr sz="2400" i="1" dirty="0">
                <a:solidFill>
                  <a:srgbClr val="CF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τζάμι</a:t>
            </a:r>
          </a:p>
          <a:p>
            <a:pPr>
              <a:buNone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(Φραγκουδάκη 1985: 146)</a:t>
            </a:r>
          </a:p>
          <a:p>
            <a:pPr>
              <a:buNone/>
            </a:pPr>
            <a:endParaRPr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5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Ερωτήματα</a:t>
            </a: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23850" y="1774825"/>
            <a:ext cx="8362950" cy="4625975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και επεξεργασμένος κώδικας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Έλλειμμα </a:t>
            </a:r>
            <a:r>
              <a:rPr lang="en-US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πλήρης κατοχή του γλωσσικού συστήματος;</a:t>
            </a: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Διαφορετική χρήση της γλώσσας;</a:t>
            </a: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155448"/>
            <a:ext cx="8892480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Οι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κώδικες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του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η σχέση τους με τον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 και τον γραπτό λόγο</a:t>
            </a: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2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ασάφεια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της θεωρίας των κωδίκων και 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ατυχής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συσχέτισή τους με τη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θεωρία του γλωσσικού ελλείμματος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 μπορούσε να περιοριστεί εάν συσχετίζαμε τους κώδικες με τον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 και τον γραπτό λόγο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[δηλαδή με την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γλωσσική χρήση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όχι το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γλωσσικό σύστημα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γραπτό λόγο (/μονόλογο)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πρέπει να διατυπώσουμε τα νοήματά μας κατά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τρόπο σαφή και όχι υπονοούμενο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διότι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θα έχουμε άλλη ευκαιρία να διορθώσουμε το γραπτό μας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εάν ο παραλήπτης δεν καταλαβαίνει την διατύπωσή μας.</a:t>
            </a: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εξοικείωσή μας με την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παράγει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επεξεργασμένους κώδικες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προσανατολισμένους στη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ρητή έκφραση νοημάτων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ανεξαρτήτως περιβάλλοντος.</a:t>
            </a: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κώδικας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είναι παρά 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λόγος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όταν 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σχέση του με τις συγκεκριμένες περιστάσεις ήταν στενή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						             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Ντάλτας 1989: 577-578</a:t>
            </a:r>
            <a:endParaRPr lang="el-GR" altLang="el-G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23528" y="155448"/>
            <a:ext cx="8496944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Οι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κώδικες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του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η σχέση τους με τον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 και τον γραπτό λόγο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κώδικας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έχει εμφανώς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προφορική προέλευση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λειτουργεί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συμφραστικά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κοντά στην ανθρώπινη ζωή.</a:t>
            </a: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επεξεργασμένος κώδικας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διαμορφώνεται με την αναγκαία βοήθεια της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της τυπογραφίας.</a:t>
            </a: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και επεξεργασμένος κώδικας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θα μπορούσαν να μετονομασθούν αντίστοιχα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προφορικοπαγής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κειμενοπαγής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κώδικας.</a:t>
            </a: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προφορικότητα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παραπέμπει τη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σημασία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κυρίως στο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πλαίσιο των συμφραζομένων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ενώ 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εστιάζει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σημασία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στην ίδια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 γλώσσα του κειμένου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4"/>
            <a:r>
              <a:rPr lang="en-US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Ong  1997: 151</a:t>
            </a:r>
            <a:endParaRPr lang="el-GR" altLang="el-G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</a:t>
            </a:r>
            <a:endParaRPr kumimoji="0" lang="el-GR" sz="45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23850" y="1700213"/>
            <a:ext cx="8362950" cy="4700588"/>
          </a:xfrm>
        </p:spPr>
        <p:txBody>
          <a:bodyPr vert="horz" wrap="square" lIns="54864" tIns="91440" rIns="91440" bIns="45720" numCol="1" anchor="t" anchorCtr="0" compatLnSpc="1"/>
          <a:lstStyle/>
          <a:p>
            <a:pPr eaLnBrk="1" hangingPunct="1"/>
            <a:endParaRPr lang="en-US" altLang="x-none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Απροσχεδίαστο </a:t>
            </a:r>
            <a:r>
              <a:rPr lang="en-US" altLang="x-none"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Προσχεδιασμός</a:t>
            </a:r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Πλαισίωση </a:t>
            </a:r>
            <a:r>
              <a:rPr lang="en-US" altLang="x-none"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Αποπλαισίωση</a:t>
            </a:r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Επαφικότητα </a:t>
            </a:r>
            <a:r>
              <a:rPr lang="en-US" altLang="x-none"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επαφικότητα</a:t>
            </a:r>
            <a:endParaRPr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5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Διευκρινιστική ερώτηση</a:t>
            </a: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628775"/>
            <a:ext cx="9144000" cy="5040313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Ακόμη και αν φωτίζεται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θεωρία των κωδίκων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τη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διάκριση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/ γραπτός λόγος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πώς αιτιολογείται η σχέση </a:t>
            </a:r>
          </a:p>
          <a:p>
            <a:pPr>
              <a:buNone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του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περιορισμένου κώδικα </a:t>
            </a:r>
            <a:r>
              <a:rPr lang="el-GR" alt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τα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κατώτερα στρώματα </a:t>
            </a:r>
          </a:p>
          <a:p>
            <a:pPr>
              <a:buNone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</a:p>
          <a:p>
            <a:pPr>
              <a:buNone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του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επεξεργασμένου κώδικα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τα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ανώτερα στρώματα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Αναζητούμε την απάντηση στα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κοινωνικά δίκτυα</a:t>
            </a:r>
            <a:endParaRPr lang="el-GR" altLang="el-G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Ορισμός κοινωνικού δικτύου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(Milroy 1980)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8"/>
          </a:xfrm>
        </p:spPr>
        <p:txBody>
          <a:bodyPr vert="horz" wrap="square" lIns="54864" tIns="91440" rIns="91440" bIns="45720" numCol="1" anchor="t" anchorCtr="0" compatLnSpc="1"/>
          <a:lstStyle/>
          <a:p>
            <a:pPr marL="109855" indent="0" algn="just" eaLnBrk="1" hangingPunct="1">
              <a:buFont typeface="Georgia" panose="02040502050405020303" pitchFamily="18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Βασικό χαρακτηριστικό της έννοιας του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δικτύου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η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εγωκεντρικότητά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</a:t>
            </a: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Wingdings" panose="05000000000000000000" pitchFamily="2" charset="2"/>
              <a:buChar char="Ø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ενός ατόμου λαμβάνεται 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κέντρο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δικτύου</a:t>
            </a:r>
          </a:p>
          <a:p>
            <a:pPr marL="109855" indent="0" algn="just" eaLnBrk="1" hangingPunct="1">
              <a:buFont typeface="Wingdings" panose="05000000000000000000" pitchFamily="2" charset="2"/>
              <a:buChar char="Ø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Διερευνούμε τις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σχέσεις του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άλλα άτομα</a:t>
            </a:r>
          </a:p>
          <a:p>
            <a:pPr marL="109855" indent="0" algn="just" eaLnBrk="1" hangingPunct="1"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δύο πτυχές ενός κοινωνικού δικτύου είναι ιδιαίτερα σημαντικές:</a:t>
            </a:r>
          </a:p>
          <a:p>
            <a:pPr lvl="1" algn="just" eaLnBrk="1" hangingPunct="1">
              <a:buFont typeface="Georgia" panose="02040502050405020303" pitchFamily="18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πυκνότητα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 algn="just" eaLnBrk="1" hangingPunct="1">
              <a:buFont typeface="Georgia" panose="02040502050405020303" pitchFamily="18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πολυνηματότητα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multiplexity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09855" indent="0" algn="just"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 δίκτυο είναι περισσότερο ή λιγότερο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πυκνό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855" indent="0" algn="just"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ανάλογα με τον αριθμό των γνωστών του </a:t>
            </a:r>
            <a:r>
              <a:rPr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σχετίζονται και μεταξύ τους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Vasia\Desktop\Καταγραφή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3390900"/>
            <a:ext cx="9220200" cy="2376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Τίτλος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8713093" cy="1152128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Ορισμός κοινωνικού δικτύου: </a:t>
            </a:r>
            <a:b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Πυκνότητα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Πολυνηματότητα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676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2"/>
          </a:xfrm>
        </p:spPr>
        <p:txBody>
          <a:bodyPr vert="horz" wrap="square" lIns="54864" tIns="91440" rIns="91440" bIns="45720" anchor="t" anchorCtr="0"/>
          <a:lstStyle/>
          <a:p>
            <a:pPr marL="109855" indent="0" algn="just" eaLnBrk="1" hangingPunct="1">
              <a:buFont typeface="Georgia" panose="02040502050405020303" pitchFamily="18" charset="0"/>
              <a:buNone/>
            </a:pPr>
            <a:r>
              <a:rPr lang="el-GR" alt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altLang="el-G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</a:t>
            </a:r>
            <a:r>
              <a:rPr lang="el-GR" alt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συμβολίζεται με Χ συσχετίζεται με άλλα τέσσερα άτομα</a:t>
            </a: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lang="el-GR" alt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Arial" panose="020B0604020202020204" pitchFamily="34" charset="0"/>
              <a:buChar char="•"/>
            </a:pP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δεξιό σχήμα τα άτομα αυτά γνωρίζονται και μεταξύ τους 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πυκνό δίκτυο</a:t>
            </a:r>
          </a:p>
          <a:p>
            <a:pPr marL="109855" indent="0" algn="just" eaLnBrk="1" hangingPunct="1">
              <a:buFont typeface="Arial" panose="020B0604020202020204" pitchFamily="34" charset="0"/>
              <a:buChar char="•"/>
            </a:pP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αριστερό σχήμα η μόνη σχέση που έχουν είναι μέσω του Χ 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ανοιχτό δίκτυο</a:t>
            </a:r>
            <a:endParaRPr lang="el-GR" alt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Arial" panose="020B0604020202020204" pitchFamily="34" charset="0"/>
              <a:buChar char="•"/>
            </a:pPr>
            <a:endParaRPr lang="el-GR" alt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Arial" panose="020B0604020202020204" pitchFamily="34" charset="0"/>
              <a:buChar char="•"/>
            </a:pP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ο Χ του δεξιού σχήματος (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πυκνό δίκτυο)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βρισκόταν σ’ ένα πάρτι με τους τέσσερις γνωστούς του δεν θα χρειαζόταν να τους αλληλοσυστήσει, σε αντίθεση με τον Χ του αριστερού σχήματος (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ανοιχτό</a:t>
            </a:r>
            <a:r>
              <a:rPr lang="en-US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δίκτυο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lang="el-GR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lang="en-US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lang="en-US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lang="en-US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lang="en-US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lang="el-GR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09855" indent="0" algn="just" eaLnBrk="1" hangingPunct="1">
              <a:buFont typeface="Wingdings 2" panose="05020102010507070707" pitchFamily="18" charset="2"/>
              <a:buChar char=""/>
            </a:pPr>
            <a:endParaRPr lang="el-GR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Arial" panose="020B0604020202020204" pitchFamily="34" charset="0"/>
              <a:buChar char="•"/>
            </a:pP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Εάν ένα άτομο συνδέεται προς το </a:t>
            </a:r>
            <a:r>
              <a:rPr lang="el-GR" alt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</a:t>
            </a: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μία μόνο ιδιότητα</a:t>
            </a: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π.χ. του γείτονα, τότε ο δεσμός είναι </a:t>
            </a: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r>
              <a:rPr lang="el-GR" altLang="el-G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l-GR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μονονήματος</a:t>
            </a:r>
            <a:endParaRPr lang="el-GR" altLang="el-G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Arial" panose="020B0604020202020204" pitchFamily="34" charset="0"/>
              <a:buChar char="•"/>
            </a:pP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ο δεσμός αφορά </a:t>
            </a:r>
            <a:r>
              <a:rPr lang="el-GR" altLang="el-G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περισσότερες ιδιότητες</a:t>
            </a: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π.χ. του γείτονα, του φίλου, του συνεργάτη, τότε ο δεσμός</a:t>
            </a: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</a:t>
            </a:r>
            <a:r>
              <a:rPr lang="el-GR" altLang="el-GR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πολυνήματος</a:t>
            </a:r>
          </a:p>
          <a:p>
            <a:pPr marL="109855" indent="0" algn="just" eaLnBrk="1" hangingPunct="1"/>
            <a:endParaRPr lang="el-GR" altLang="el-GR" sz="1600" dirty="0"/>
          </a:p>
          <a:p>
            <a:pPr marL="109855" indent="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l-GR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7" name="Θέση αριθμού διαφάνειας 4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/>
          <a:p>
            <a:pPr marL="0" indent="0" algn="r" eaLnBrk="1" hangingPunct="1">
              <a:buClrTx/>
              <a:buSzTx/>
              <a:buFontTx/>
              <a:buNone/>
            </a:pPr>
            <a:fld id="{9A0DB2DC-4C9A-4742-B13C-FB6460FD3503}" type="slidenum">
              <a:rPr lang="el-GR" altLang="el-GR" sz="1200" dirty="0">
                <a:solidFill>
                  <a:srgbClr val="3F3F3F"/>
                </a:solidFill>
                <a:cs typeface="Arial" panose="020B0604020202020204" pitchFamily="34" charset="0"/>
              </a:rPr>
              <a:t>22</a:t>
            </a:fld>
            <a:endParaRPr lang="el-GR" altLang="el-GR" sz="1200" dirty="0">
              <a:solidFill>
                <a:srgbClr val="3F3F3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155448"/>
            <a:ext cx="8640960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Περιορισμένος κώδικας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Προφορικός λόγος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8964613" cy="5516563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lnSpc>
                <a:spcPct val="90000"/>
              </a:lnSpc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κώδικας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None/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Προσιδιάζει στις 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στρατηγικές του προφορικού λόγου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Χαρακτηρίζεται από σχετική 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ασάφεια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αυξημένο αριθμό προϋποθέσεων 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 γνώση που ο πομπός μοιράζεται με το δέκτη του.</a:t>
            </a:r>
          </a:p>
          <a:p>
            <a:pPr eaLnBrk="1" hangingPunct="1">
              <a:lnSpc>
                <a:spcPct val="90000"/>
              </a:lnSpc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σημασία εντοπίζεται κυρίως στα </a:t>
            </a:r>
            <a:r>
              <a:rPr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εξωγλωσσικά συμφραζόμενα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όχι στο κείμενο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9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Χρησιμοποιείται (και μεταφέρεται) κυρίως 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κατώτερα και υποβαθμισμένα κοινωνικά στρώματα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πυκνή και πολυνήματη δομή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οι</a:t>
            </a:r>
            <a:r>
              <a:rPr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περισσότεροι γνωρίζονται μεταξύ τους και δεν έχουν συχνές επαφές με αγνώστους 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(γκετοποίηση)</a:t>
            </a:r>
            <a:r>
              <a:rPr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και κατά συνέπεια η καθημερινή συναναστροφή τους στηρίζεται σε μεγάλο βαθμό σε κοινές παραδοχές</a:t>
            </a:r>
            <a:r>
              <a:rPr lang="en-US" altLang="x-none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1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sz="1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αλληλεγγύη και αλληλοϋποσήριξη</a:t>
            </a:r>
            <a:r>
              <a:rPr sz="19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Στο πλαίσιο της δομής αυτής αναπτύσσεται η 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ΤΑΥΟΤΗΤΑ του </a:t>
            </a:r>
            <a:r>
              <a:rPr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ΕΜΕΙΣ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Τα παιδιά μαθαίνουν να μιλούν </a:t>
            </a:r>
            <a:r>
              <a:rPr lang="el-GR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(και να γράφουν) </a:t>
            </a:r>
            <a:r>
              <a:rPr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 προϋποθέσεις</a:t>
            </a:r>
            <a:r>
              <a:rPr lang="el-GR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155448"/>
            <a:ext cx="8507288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Επεξεργασμένος κώδικας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Γραπτός λόγος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72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3"/>
          </a:xfrm>
        </p:spPr>
        <p:txBody>
          <a:bodyPr vert="horz" wrap="square" lIns="54864" tIns="91440" rIns="91440" bIns="45720" numCol="1" anchor="t" anchorCtr="0" compatLnSpc="1"/>
          <a:lstStyle/>
          <a:p>
            <a:pPr eaLnBrk="1" hangingPunct="1">
              <a:buNone/>
            </a:pP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επεξεργασμένος κώδικας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Προσιδιάζει στις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στρατηγικές του γραπτού λόγου</a:t>
            </a: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Χαρακτηρίζεται από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σαφήνεια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 αριθμό προϋποθέσεων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 γνώση του αναγνώστη.</a:t>
            </a:r>
          </a:p>
          <a:p>
            <a:pPr eaLnBrk="1" hangingPunct="1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σημασία εντοπίζεται κυρίως στο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κείμενο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όχι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 εξωγλωσσικά συμφραζόμενα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Χρησιμοποιείται από τα ανώτερα κοινωνικά στρώματα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ανοιχτά δίκτυα 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εμπιστοσύνη στη θεσμικότητα</a:t>
            </a:r>
            <a:endParaRPr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Στο πλαίσιο της δομής αυτής αναπτύσσεται η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ΤΑΥΟΤΗΤΑ του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ΕΓΩ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Τα παιδιά μαθαίνουν να μιλούν </a:t>
            </a: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(και να γράφουν) 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αναλυτικά</a:t>
            </a: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55576" y="1268760"/>
            <a:ext cx="8013192" cy="772680"/>
          </a:xfrm>
          <a:noFill/>
          <a:ln>
            <a:noFill/>
          </a:ln>
          <a:effectLst/>
          <a:sp3d prstMaterial="plastic"/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Σας ευχαριστώ για την προσοχή σας!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188639"/>
            <a:ext cx="8229600" cy="1252729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 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/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μέχρι τώρα συζήτηση για τα λειτουργικά και γλωσσικά γνωρίσματα του προφορικού και του γραπτού λόγου αποτυπώνει περισσότερο τα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πρωτοτυπικά τους χαρακτηριστικά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l-GR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Προφορικός διάλογος</a:t>
            </a:r>
            <a:r>
              <a:rPr lang="en-US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απροσχεδίαστο, πλαισίωση, επαφικότητα] </a:t>
            </a:r>
          </a:p>
          <a:p>
            <a:pPr eaLnBrk="1" hangingPunct="1">
              <a:buNone/>
            </a:pP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Vs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buNone/>
            </a:pP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l-GR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Γραπτός μονόλογος</a:t>
            </a:r>
            <a:r>
              <a:rPr lang="en-US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προσχεδιασμός, αποπλαισίωση, μη επαφικότητα]</a:t>
            </a:r>
            <a:endParaRPr lang="en-US" altLang="el-G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πρέπει να διαφύγει της προσοχής μας ότι ορισμένες φορές τα χαρακτηριστικά αυτά συναντώνται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αναμεμειγμένα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κατά την προφορική ή γραπτή παραγωγή διαφόρων ειδών λόγου: 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Διάλεξη, επιστολή σε φίλο</a:t>
            </a: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 :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Υβριδικά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παραδείγματα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6048375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π.χ.1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Διάλεξη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κφέρεται προφορικά </a:t>
            </a:r>
          </a:p>
          <a:p>
            <a:pPr eaLnBrk="1" hangingPunct="1">
              <a:buNone/>
            </a:pPr>
            <a:r>
              <a:rPr lang="el-GR" altLang="el-G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ασίζεται σε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προσχεδιασμένο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αποπλαισιωμένο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κείμενο.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επαφή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ομιλητή με τους αποδέκτες  είναι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περιορισμένη και έμμεση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π.χ.2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Επιστολή σε φιλικό πρόσωπο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(πρβ. </a:t>
            </a:r>
            <a:r>
              <a:rPr lang="en-US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e-mail, chatting)</a:t>
            </a:r>
            <a:endParaRPr lang="el-GR" altLang="el-GR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κφέρεται γραπτά</a:t>
            </a:r>
          </a:p>
          <a:p>
            <a:pPr eaLnBrk="1" hangingPunct="1">
              <a:buNone/>
            </a:pPr>
            <a:r>
              <a:rPr lang="el-GR" altLang="el-G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</a:t>
            </a:r>
          </a:p>
          <a:p>
            <a:pPr eaLnBrk="1" hangingPunct="1">
              <a:buNone/>
            </a:pPr>
            <a:endParaRPr lang="el-GR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πορεί να 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σε μεγάλο βαθμό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προσχεδιασμένη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Προϋποθέτει αμοιβαία γνωστές παραδοχές, άρα είναι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έντονα πλαισιωμένη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Περιέχει πολλές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φατικές/επαφικές εκφράσεις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που λες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σου πω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άκου να δεις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κτλ.). </a:t>
            </a: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0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170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5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205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2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222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9" end="2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229" end="2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81" end="3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281" end="3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1" end="4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351" end="4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23850" y="1557338"/>
            <a:ext cx="8820150" cy="4984750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Επομένως, είναι προτιμότερο:</a:t>
            </a: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προκρίνουμε μια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πολυδιάστατη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όχι μια μονοδιάστατη προσέγγιση.</a:t>
            </a: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αντιμετωπίζουμε τις δύο μορφές λόγου ως ακρότατα ενός συνεχούς, πάνω στο οποίο μπορεί να τοποθετήσει κανείς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«πιο μονολογικά»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«πιο διαλογικά»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και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«πιο προφορικά»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«πιο γραπτά»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είδη λόγου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Βλ. Πολίτης 2001).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3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κάνουμε μια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κάθετη τομή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οριζόντιο άξονα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«μονόλογος/διάλογος» με τον άξονα «προφορικός/γραπτός λόγος» θα οδηγηθούμε σε τέσσερις μήτρες ειδών λόγου: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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μονόλογος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(διάλεξη,  ομιλία ενός πολιτικού κτλ.)</a:t>
            </a: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διάλογος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(καθημερινή συνομιλία, τηλεφωνική συνομιλία, συνομιλία γιατρού-ασθενή, σχολική συνομιλία, συνέντευξη κτλ.)</a:t>
            </a: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628775"/>
            <a:ext cx="8964612" cy="5229225"/>
          </a:xfrm>
        </p:spPr>
        <p:txBody>
          <a:bodyPr vert="horz" wrap="square" lIns="54864" tIns="91440" rIns="91440" bIns="45720" anchor="t" anchorCtr="0"/>
          <a:lstStyle/>
          <a:p>
            <a:pPr>
              <a:buNone/>
            </a:pPr>
            <a:r>
              <a:rPr lang="el-GR" alt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Γραπτός διάλογος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(ανταλλαγή επιστολών με συμβατικό ταχυδρομείο, ανταλλαγή μηνυμάτων μέσω νέων τεχνολογιών, ηλεκτρονική συνομιλία, ηλεκτρονική δημοσίευση κειμένων και άρθρων με δυνατότητα διεπιδραστικού σχολιασμού κτλ.)</a:t>
            </a: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Γραπτός μονόλογος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(κείμενα λογοτεχνικά, ιστορικά, νομικά, γραφειοκρατικά έγγραφα, </a:t>
            </a:r>
          </a:p>
          <a:p>
            <a:pPr>
              <a:buNone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έντυπα δημοσιογραφικά άρθρα κτλ.)</a:t>
            </a:r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</a:p>
        </p:txBody>
      </p:sp>
      <p:pic>
        <p:nvPicPr>
          <p:cNvPr id="15363" name="3 - Θέση περιεχομένου" descr="Εικόνα1.png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08113"/>
            <a:ext cx="9158288" cy="53006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6387" name="4 - Θέση περιεχομένου" descr="2. 04-10-10 [2].jpg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rcRect b="18500"/>
          <a:stretch>
            <a:fillRect/>
          </a:stretch>
        </p:blipFill>
        <p:spPr>
          <a:xfrm>
            <a:off x="1042988" y="1773238"/>
            <a:ext cx="6840537" cy="456088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Λειτουργική μονάδα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1699</Words>
  <Application>Microsoft Office PowerPoint</Application>
  <PresentationFormat>Προβολή στην οθόνη (4:3)</PresentationFormat>
  <Paragraphs>205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3" baseType="lpstr">
      <vt:lpstr>Arial</vt:lpstr>
      <vt:lpstr>Corbel</vt:lpstr>
      <vt:lpstr>Georgia</vt:lpstr>
      <vt:lpstr>Times New Roman</vt:lpstr>
      <vt:lpstr>Wingdings</vt:lpstr>
      <vt:lpstr>Wingdings 2</vt:lpstr>
      <vt:lpstr>Wingdings 3</vt:lpstr>
      <vt:lpstr>Λειτουργική μονάδα</vt:lpstr>
      <vt:lpstr>Κειμενογλωσσολογία 3ο μάθημα  </vt:lpstr>
      <vt:lpstr>Διαφορές προφορικού και γραπτού λόγου</vt:lpstr>
      <vt:lpstr>Προφορικός και γραπτός λόγος  </vt:lpstr>
      <vt:lpstr>Προφορικός και γραπτός λόγος : Υβριδικά παραδείγματα  </vt:lpstr>
      <vt:lpstr>Προφορικός και γραπτός λόγος</vt:lpstr>
      <vt:lpstr>Προφορικός και γραπτός λόγος</vt:lpstr>
      <vt:lpstr>Προφορικός και γραπτός λόγος</vt:lpstr>
      <vt:lpstr>Προφορικός και γραπτός λόγος</vt:lpstr>
      <vt:lpstr>Παρουσίαση του PowerPoint</vt:lpstr>
      <vt:lpstr>Παρουσίαση του PowerPoint</vt:lpstr>
      <vt:lpstr>Γλωσσικό έλλειμμα: Τι πιστεύετε εσείς;</vt:lpstr>
      <vt:lpstr>Θέσεις του Bernstein</vt:lpstr>
      <vt:lpstr>Παρουσίαση του PowerPoint</vt:lpstr>
      <vt:lpstr>Θέσεις του Bernstein: Περιορισμένος κώδικας</vt:lpstr>
      <vt:lpstr>Θέσεις του Bernstein: Επεξεργασμένος κώδικας</vt:lpstr>
      <vt:lpstr>Παραδείγματα περιορισμένου και επεξεργασμένου κώδικα </vt:lpstr>
      <vt:lpstr>Ερωτήματα</vt:lpstr>
      <vt:lpstr>Οι κώδικες του Bernstein και η σχέση τους με τον προφορικό και τον γραπτό λόγο</vt:lpstr>
      <vt:lpstr>Οι κώδικες του Bernstein και η σχέση τους με τον προφορικό και τον γραπτό λόγο</vt:lpstr>
      <vt:lpstr>Διευκρινιστική ερώτηση</vt:lpstr>
      <vt:lpstr>Ορισμός κοινωνικού δικτύου (Milroy 1980)</vt:lpstr>
      <vt:lpstr>Ορισμός κοινωνικού δικτύου:  Πυκνότητα και Πολυνηματότητα</vt:lpstr>
      <vt:lpstr>Περιορισμένος κώδικας και Προφορικός λόγος</vt:lpstr>
      <vt:lpstr>Επεξεργασμένος κώδικας και Γραπτός λόγος</vt:lpstr>
      <vt:lpstr>Σας ευχαριστώ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Κειμενογλωσσολογία 3ο μάθημα  </dc:title>
  <dc:creator/>
  <cp:lastModifiedBy>Αρχάκης Αργύρης</cp:lastModifiedBy>
  <cp:revision>13</cp:revision>
  <dcterms:created xsi:type="dcterms:W3CDTF">2015-09-10T19:01:00Z</dcterms:created>
  <dcterms:modified xsi:type="dcterms:W3CDTF">2023-10-30T08:37:59Z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7142196107C342619D432B94873945A6_13</vt:lpwstr>
  </property>
  <property fmtid="{D5CDD505-2E9C-101B-9397-08002B2CF9AE}" pid="3" name="KSOProductBuildVer">
    <vt:lpwstr>1033-12.2.0.13266</vt:lpwstr>
  </property>
</Properties>
</file>