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3" r:id="rId4"/>
    <p:sldId id="280" r:id="rId5"/>
    <p:sldId id="281" r:id="rId6"/>
    <p:sldId id="282" r:id="rId7"/>
    <p:sldId id="283" r:id="rId8"/>
    <p:sldId id="284" r:id="rId9"/>
    <p:sldId id="285" r:id="rId10"/>
    <p:sldId id="257" r:id="rId11"/>
    <p:sldId id="258" r:id="rId12"/>
    <p:sldId id="259" r:id="rId13"/>
    <p:sldId id="271" r:id="rId14"/>
    <p:sldId id="272" r:id="rId15"/>
    <p:sldId id="292" r:id="rId16"/>
    <p:sldId id="293" r:id="rId17"/>
    <p:sldId id="294" r:id="rId18"/>
    <p:sldId id="295" r:id="rId19"/>
    <p:sldId id="296" r:id="rId20"/>
    <p:sldId id="270" r:id="rId21"/>
  </p:sldIdLst>
  <p:sldSz cx="9144000" cy="6858000" type="screen4x3"/>
  <p:notesSz cx="6858000" cy="9144000"/>
  <p:defaultTextStyle>
    <a:defPPr>
      <a:defRPr lang="el-G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150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Διαφάνεια τίτλου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- Ορθογώνιο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10 - Ορθογώνιο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 hasCustomPrompt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9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E59DA6-54AA-4F9A-94CC-261EFE824D79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/>
            <a:fld id="{9A0DB2DC-4C9A-4742-B13C-FB6460FD3503}" type="slidenum">
              <a:rPr lang="el-GR" altLang="en-US" dirty="0">
                <a:solidFill>
                  <a:srgbClr val="FFFFFF"/>
                </a:solidFill>
                <a:latin typeface="Corbel" panose="020B0503020204020204" pitchFamily="34" charset="0"/>
              </a:rPr>
            </a:fld>
            <a:endParaRPr lang="el-GR" altLang="en-US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95EAFC-4BE9-4DE7-98F6-2679BB5F934A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l-GR" altLang="en-US" dirty="0"/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Κατακόρυφος τίτλος και Κείμεν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- Ορθογώνιο"/>
          <p:cNvSpPr/>
          <p:nvPr/>
        </p:nvSpPr>
        <p:spPr bwMode="invGray">
          <a:xfrm>
            <a:off x="6599238" y="0"/>
            <a:ext cx="46038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10 - Ορθογώνιο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9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A30B56-0AD4-42FC-BFD3-F31F95841AB2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376988"/>
            <a:ext cx="3836988" cy="365125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/>
            <a:fld id="{9A0DB2DC-4C9A-4742-B13C-FB6460FD3503}" type="slidenum">
              <a:rPr lang="el-GR" altLang="en-US" dirty="0">
                <a:latin typeface="Corbel" panose="020B0503020204020204" pitchFamily="34" charset="0"/>
              </a:rPr>
            </a:fld>
            <a:endParaRPr lang="el-GR" altLang="en-US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95EAFC-4BE9-4DE7-98F6-2679BB5F934A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l-GR" altLang="en-US" dirty="0"/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Κεφαλίδα ενότητα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- Ορθογώνιο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10 - Ορθογώνιο"/>
          <p:cNvSpPr/>
          <p:nvPr/>
        </p:nvSpPr>
        <p:spPr bwMode="invGray">
          <a:xfrm>
            <a:off x="0" y="2601913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9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12965D-4A14-4BFD-9156-219D0426B86B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/>
            <a:fld id="{9A0DB2DC-4C9A-4742-B13C-FB6460FD3503}" type="slidenum">
              <a:rPr lang="el-GR" altLang="en-US" dirty="0">
                <a:solidFill>
                  <a:srgbClr val="FFFFFF"/>
                </a:solidFill>
                <a:latin typeface="Corbel" panose="020B0503020204020204" pitchFamily="34" charset="0"/>
              </a:rPr>
            </a:fld>
            <a:endParaRPr lang="el-GR" altLang="en-US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 hasCustomPrompt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95EAFC-4BE9-4DE7-98F6-2679BB5F934A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l-GR" altLang="en-US" dirty="0"/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 hasCustomPrompt="1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95EAFC-4BE9-4DE7-98F6-2679BB5F934A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l-GR" altLang="en-US" dirty="0"/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95EAFC-4BE9-4DE7-98F6-2679BB5F934A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l-GR" altLang="en-US" dirty="0"/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Κεν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C05BA-2964-4487-BBE5-9B1496D03E96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3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/>
            <a:fld id="{9A0DB2DC-4C9A-4742-B13C-FB6460FD3503}" type="slidenum">
              <a:rPr lang="el-GR" altLang="en-US" dirty="0">
                <a:latin typeface="Corbel" panose="020B0503020204020204" pitchFamily="34" charset="0"/>
              </a:rPr>
            </a:fld>
            <a:endParaRPr lang="el-GR" altLang="en-US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Ορθογώνιο"/>
          <p:cNvSpPr/>
          <p:nvPr/>
        </p:nvSpPr>
        <p:spPr bwMode="invGray">
          <a:xfrm>
            <a:off x="2855913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10 - Ορθογώνιο"/>
          <p:cNvSpPr/>
          <p:nvPr/>
        </p:nvSpPr>
        <p:spPr bwMode="invGray">
          <a:xfrm>
            <a:off x="2855913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  <a:p>
            <a:pPr lvl="1"/>
            <a:r>
              <a:rPr lang="el-GR"/>
              <a:t>Δεύτερου επιπέδου</a:t>
            </a:r>
            <a:endParaRPr lang="el-GR"/>
          </a:p>
          <a:p>
            <a:pPr lvl="2"/>
            <a:r>
              <a:rPr lang="el-GR"/>
              <a:t>Τρίτου επιπέδου</a:t>
            </a:r>
            <a:endParaRPr lang="el-GR"/>
          </a:p>
          <a:p>
            <a:pPr lvl="3"/>
            <a:r>
              <a:rPr lang="el-GR"/>
              <a:t>Τέταρτου επιπέδου</a:t>
            </a:r>
            <a:endParaRPr lang="el-GR"/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9" name="4 - Θέση ημερομηνίας"/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49083D-DDD1-4395-9BC3-0C18104EE5D8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5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6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/>
            <a:fld id="{9A0DB2DC-4C9A-4742-B13C-FB6460FD3503}" type="slidenum">
              <a:rPr lang="el-GR" altLang="en-US" dirty="0">
                <a:latin typeface="Corbel" panose="020B0503020204020204" pitchFamily="34" charset="0"/>
              </a:rPr>
            </a:fld>
            <a:endParaRPr lang="el-GR" altLang="en-US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Ορθογώνιο"/>
          <p:cNvSpPr/>
          <p:nvPr/>
        </p:nvSpPr>
        <p:spPr>
          <a:xfrm>
            <a:off x="2855913" y="0"/>
            <a:ext cx="46038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10 - Ορθογώνιο"/>
          <p:cNvSpPr/>
          <p:nvPr/>
        </p:nvSpPr>
        <p:spPr bwMode="invGray">
          <a:xfrm>
            <a:off x="2855913" y="0"/>
            <a:ext cx="46038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 hasCustomPrompt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vert="horz" wrap="square" lIns="54864" tIns="9144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  <a:endParaRPr lang="el-GR"/>
          </a:p>
        </p:txBody>
      </p:sp>
      <p:sp>
        <p:nvSpPr>
          <p:cNvPr id="9" name="4 - Θέση ημερομηνίας"/>
          <p:cNvSpPr>
            <a:spLocks noGrp="1"/>
          </p:cNvSpPr>
          <p:nvPr>
            <p:ph type="dt" sz="half" idx="12"/>
          </p:nvPr>
        </p:nvSpPr>
        <p:spPr>
          <a:xfrm>
            <a:off x="165100" y="1169988"/>
            <a:ext cx="2522538" cy="201613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32EA87-D134-4B33-B626-F72120DF8BD0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5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35300" y="1169988"/>
            <a:ext cx="5194300" cy="201613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6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39138" y="1169988"/>
            <a:ext cx="733425" cy="201613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/>
            <a:fld id="{9A0DB2DC-4C9A-4742-B13C-FB6460FD3503}" type="slidenum">
              <a:rPr lang="el-GR" altLang="en-US" dirty="0">
                <a:latin typeface="Corbel" panose="020B0503020204020204" pitchFamily="34" charset="0"/>
              </a:rPr>
            </a:fld>
            <a:endParaRPr lang="el-GR" altLang="en-US" dirty="0">
              <a:latin typeface="Corbel" panose="020B0503020204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- Ορθογώνιο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/>
            <a:r>
              <a:rPr dirty="0"/>
              <a:t>Kλικ για επεξεργασία του τίτλου</a:t>
            </a:r>
            <a:endParaRPr lang="en-US" altLang="x-none" dirty="0"/>
          </a:p>
        </p:txBody>
      </p:sp>
      <p:sp>
        <p:nvSpPr>
          <p:cNvPr id="1029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</a:ln>
        </p:spPr>
        <p:txBody>
          <a:bodyPr lIns="54864" tIns="91440"/>
          <a:lstStyle/>
          <a:p>
            <a:pPr lvl="0"/>
            <a:r>
              <a:rPr lang="el-GR" altLang="en-US" dirty="0"/>
              <a:t>Kλικ για επεξεργασία των στυλ του υποδείγματος</a:t>
            </a:r>
            <a:endParaRPr lang="el-GR" altLang="en-US" dirty="0"/>
          </a:p>
          <a:p>
            <a:pPr lvl="1"/>
            <a:r>
              <a:rPr lang="el-GR" altLang="en-US" dirty="0"/>
              <a:t>Δεύτερου επιπέδου</a:t>
            </a:r>
            <a:endParaRPr lang="el-GR" altLang="en-US" dirty="0"/>
          </a:p>
          <a:p>
            <a:pPr lvl="2"/>
            <a:r>
              <a:rPr lang="el-GR" altLang="en-US" dirty="0"/>
              <a:t>Τρίτου επιπέδου</a:t>
            </a:r>
            <a:endParaRPr lang="el-GR" altLang="en-US" dirty="0"/>
          </a:p>
          <a:p>
            <a:pPr lvl="3"/>
            <a:r>
              <a:rPr lang="el-GR" altLang="en-US" dirty="0"/>
              <a:t>Τέταρτου επιπέδου</a:t>
            </a:r>
            <a:endParaRPr lang="el-GR" altLang="en-US" dirty="0"/>
          </a:p>
          <a:p>
            <a:pPr lvl="4"/>
            <a:r>
              <a:rPr lang="el-GR" altLang="en-US" dirty="0"/>
              <a:t>Πέμπτου επιπέδου</a:t>
            </a:r>
            <a:endParaRPr lang="en-US" alt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95EAFC-4BE9-4DE7-98F6-2679BB5F934A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>
            <a:lvl1pPr algn="r">
              <a:defRPr sz="120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l-GR" altLang="en-US" dirty="0"/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66AF6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9pPr>
    </p:titleStyle>
    <p:bodyStyle>
      <a:lvl1pPr marL="438150" indent="-319405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80" indent="-228600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880" algn="l" rtl="0" eaLnBrk="0" fontAlgn="base" hangingPunct="0">
        <a:spcBef>
          <a:spcPct val="20000"/>
        </a:spcBef>
        <a:spcAft>
          <a:spcPct val="0"/>
        </a:spcAft>
        <a:buClr>
          <a:srgbClr val="C0BEAF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880" algn="l" rtl="0" eaLnBrk="0" fontAlgn="base" hangingPunct="0">
        <a:spcBef>
          <a:spcPct val="20000"/>
        </a:spcBef>
        <a:spcAft>
          <a:spcPct val="0"/>
        </a:spcAft>
        <a:buClr>
          <a:srgbClr val="CEC597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505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ct val="20000"/>
        </a:spcBef>
        <a:buClr>
          <a:schemeClr val="accent2"/>
        </a:buClr>
        <a:buFont typeface="Wingdings 2" panose="05020102010507070707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390" indent="-182880" algn="l" rtl="0" eaLnBrk="1" latinLnBrk="0" hangingPunct="1">
        <a:spcBef>
          <a:spcPct val="20000"/>
        </a:spcBef>
        <a:buClr>
          <a:schemeClr val="accent3"/>
        </a:buClr>
        <a:buFont typeface="Wingdings 2" panose="05020102010507070707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683568" y="1628800"/>
            <a:ext cx="8077200" cy="1673352"/>
          </a:xfrm>
          <a:noFill/>
          <a:ln>
            <a:noFill/>
          </a:ln>
          <a:effectLst/>
          <a:sp3d prstMaterial="plastic"/>
        </p:spPr>
        <p:txBody>
          <a:bodyPr vert="horz" lIns="91440" tIns="0" rIns="45720" bIns="0" rtlCol="0" anchor="t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Κειμενογλωσσολογία</a:t>
            </a:r>
            <a:br>
              <a:rPr kumimoji="0" lang="el-GR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kumimoji="0" lang="el-GR" sz="2200" b="1" i="0" u="none" strike="noStrike" kern="1200" cap="none" spc="0" normalizeH="0" baseline="3000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μάθημα </a:t>
            </a:r>
            <a:br>
              <a:rPr kumimoji="0" lang="el-GR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l-GR" sz="47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267" name="3 - Θέση περιεχομένου" descr="Χωρίς.png"/>
          <p:cNvPicPr>
            <a:picLocks noGrp="1" noChangeAspect="1"/>
          </p:cNvPicPr>
          <p:nvPr>
            <p:ph idx="1" hasCustomPrompt="1"/>
          </p:nvPr>
        </p:nvPicPr>
        <p:blipFill>
          <a:blip r:embed="rId1"/>
          <a:srcRect/>
          <a:stretch>
            <a:fillRect/>
          </a:stretch>
        </p:blipFill>
        <p:spPr>
          <a:xfrm>
            <a:off x="1258888" y="1533525"/>
            <a:ext cx="6359525" cy="53244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291" name="4 - Θέση περιεχομένου" descr="2. 04-10-10 [2].jpg"/>
          <p:cNvPicPr>
            <a:picLocks noGrp="1" noChangeAspect="1"/>
          </p:cNvPicPr>
          <p:nvPr>
            <p:ph idx="1" hasCustomPrompt="1"/>
          </p:nvPr>
        </p:nvPicPr>
        <p:blipFill>
          <a:blip r:embed="rId1"/>
          <a:srcRect b="18500"/>
          <a:stretch>
            <a:fillRect/>
          </a:stretch>
        </p:blipFill>
        <p:spPr>
          <a:xfrm>
            <a:off x="1042988" y="1773238"/>
            <a:ext cx="6840537" cy="456088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4500" b="1" i="0" u="none" strike="noStrike" kern="1200" cap="none" spc="0" normalizeH="0" baseline="0" noProof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5" name="4 - Θέση περιεχομένου" descr="2. 04-10-10 [3].jpg"/>
          <p:cNvPicPr>
            <a:picLocks noGrp="1" noChangeAspect="1"/>
          </p:cNvPicPr>
          <p:nvPr>
            <p:ph idx="1" hasCustomPrompt="1"/>
          </p:nvPr>
        </p:nvPicPr>
        <p:blipFill>
          <a:blip r:embed="rId1"/>
          <a:srcRect r="922" b="19594"/>
          <a:stretch>
            <a:fillRect/>
          </a:stretch>
        </p:blipFill>
        <p:spPr>
          <a:xfrm>
            <a:off x="1619250" y="1484313"/>
            <a:ext cx="5400675" cy="51149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4500" b="1" i="0" u="none" strike="noStrike" kern="1200" cap="none" spc="0" normalizeH="0" baseline="0" noProof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9" name="4 - Θέση περιεχομένου" descr="2. 04-10-10 [4].jpg"/>
          <p:cNvPicPr>
            <a:picLocks noGrp="1" noChangeAspect="1"/>
          </p:cNvPicPr>
          <p:nvPr>
            <p:ph idx="1" hasCustomPrompt="1"/>
          </p:nvPr>
        </p:nvPicPr>
        <p:blipFill>
          <a:blip r:embed="rId1"/>
          <a:srcRect l="9033" t="5217" r="7861" b="19920"/>
          <a:stretch>
            <a:fillRect/>
          </a:stretch>
        </p:blipFill>
        <p:spPr>
          <a:xfrm>
            <a:off x="2339975" y="1557338"/>
            <a:ext cx="4032250" cy="49958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512" y="188639"/>
            <a:ext cx="8229600" cy="1252729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Προφορικός και γραπτός λόγος </a:t>
            </a:r>
            <a:b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24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7"/>
          </a:xfrm>
        </p:spPr>
        <p:txBody>
          <a:bodyPr vert="horz" wrap="square" lIns="54864" tIns="91440" rIns="91440" bIns="45720" anchor="t" anchorCtr="0"/>
          <a:lstStyle/>
          <a:p>
            <a:pPr eaLnBrk="1" hangingPunct="1"/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μέχρι τώρα συζήτηση για τα λειτουργικά και γλωσσικά γνωρίσματα του προφορικού και του γραπτού λόγου αποτυπώνει περισσότερο τα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πρωτοτυπικά τους χαρακτηριστικά</a:t>
            </a:r>
            <a:r>
              <a:rPr lang="en-US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endParaRPr lang="el-GR" altLang="el-GR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None/>
            </a:pPr>
            <a:r>
              <a:rPr lang="el-GR" alt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l-GR" alt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Προφορικός διάλογος</a:t>
            </a:r>
            <a:r>
              <a:rPr lang="en-US" alt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l-GR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απροσχεδίαστο, πλαισίωση, επαφικότητα] </a:t>
            </a:r>
            <a:endParaRPr lang="el-GR" altLang="el-G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None/>
            </a:pPr>
            <a:r>
              <a:rPr lang="el-GR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Vs</a:t>
            </a:r>
            <a:r>
              <a:rPr lang="el-GR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l-GR" altLang="el-G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None/>
            </a:pPr>
            <a:r>
              <a:rPr lang="el-GR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l-GR" alt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Γραπτός μονόλογος</a:t>
            </a:r>
            <a:r>
              <a:rPr lang="en-US" alt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l-GR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προσχεδιασμός, αποπλαισίωση, μη επαφικότητα]</a:t>
            </a:r>
            <a:endParaRPr lang="en-US" altLang="el-G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πρέπει να διαφύγει της προσοχής μας ότι ορισμένες φορές τα χαρακτηριστικά αυτά συναντώνται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αναμεμειγμένα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κατά την προφορική ή γραπτή παραγωγή διαφόρων ειδών λόγου: 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Διάλεξη, επιστολή σε φίλο</a:t>
            </a:r>
            <a:endParaRPr lang="el-GR" altLang="el-G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Προφορικός και γραπτός λόγος : 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Υβριδικά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παραδείγματα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6048375"/>
          </a:xfrm>
        </p:spPr>
        <p:txBody>
          <a:bodyPr vert="horz" wrap="square" lIns="54864" tIns="91440" rIns="91440" bIns="45720" anchor="t" anchorCtr="0"/>
          <a:lstStyle/>
          <a:p>
            <a:pPr eaLnBrk="1" hangingPunct="1">
              <a:buNone/>
            </a:pPr>
            <a:r>
              <a:rPr lang="el-GR" alt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π.χ.1</a:t>
            </a:r>
            <a:r>
              <a:rPr lang="el-GR" alt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Διάλεξη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altLang="el-G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κφέρεται προφορικά 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l-GR" altLang="el-GR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αλλά </a:t>
            </a:r>
            <a:endParaRPr lang="el-GR" altLang="el-GR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ασίζεται σε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προσχεδιασμένο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αποπλαισιωμένο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κείμενο.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επαφή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ομιλητή με τους αποδέκτες  είναι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περιορισμένη και έμμεση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l-GR" alt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π.χ.2</a:t>
            </a:r>
            <a:r>
              <a:rPr lang="el-GR" alt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Επιστολή σε φιλικό πρόσωπο </a:t>
            </a:r>
            <a:r>
              <a:rPr lang="en-US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πρβ. </a:t>
            </a:r>
            <a:r>
              <a:rPr lang="en-US" altLang="el-GR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chatting)</a:t>
            </a:r>
            <a:endParaRPr lang="el-GR" altLang="el-G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n-US" altLang="el-G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κφέρεται γραπτά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l-GR" altLang="el-GR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αλλά </a:t>
            </a:r>
            <a:endParaRPr lang="el-GR" altLang="el-GR" sz="2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πορεί να </a:t>
            </a:r>
            <a:r>
              <a:rPr lang="el-GR" alt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μην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σε μεγάλο βαθμό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προσχεδιασμένη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Προϋποθέτει αμοιβαία γνωστές παραδοχές, άρα είναι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έντονα πλαισιωμένη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Περιέχει πολλές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φατικές/επαφικές εκφράσεις 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που λες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σου πω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άκου να δεις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κτλ.). 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Προφορικός και γραπτός λόγος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2291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323850" y="1557338"/>
            <a:ext cx="8820150" cy="4984750"/>
          </a:xfrm>
        </p:spPr>
        <p:txBody>
          <a:bodyPr vert="horz" wrap="square" lIns="54864" tIns="91440" rIns="91440" bIns="45720" anchor="t" anchorCtr="0"/>
          <a:lstStyle/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Επομένως, είναι προτιμότερο: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προκρίνουμε μια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πολυδιάστατη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όχι μια μονοδιάστατη προσέγγιση.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αντιμετωπίζουμε τις δύο μορφές λόγου ως ακρότατα ενός συνεχούς, πάνω στο οποίο μπορεί να τοποθετήσει κανείς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«πιο μονολογικά»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ή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«πιο διαλογικά»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αλλά και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«πιο προφορικά»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«πιο γραπτά»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είδη λόγου. 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Προφορικός και γραπτός λόγος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557338"/>
            <a:ext cx="9144000" cy="5300663"/>
          </a:xfrm>
        </p:spPr>
        <p:txBody>
          <a:bodyPr vert="horz" wrap="square" lIns="54864" tIns="91440" rIns="91440" bIns="45720" numCol="1" rtlCol="0" anchor="t" anchorCtr="0" compatLnSpc="1"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 κάνουμε μια </a:t>
            </a:r>
            <a:r>
              <a:rPr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κάθετη τομή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στον </a:t>
            </a:r>
            <a:r>
              <a:rPr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οριζόντιο άξονα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«μονόλογος/διάλογος» με τον άξονα «προφορικός/γραπτός λόγος» θα οδηγηθούμε σε τέσσερις μήτρες ειδών λόγου: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"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endParaRPr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r>
              <a:rPr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Προφορικός μονόλογος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(διάλεξη,  ομιλία ενός πολιτικού κτλ.)</a:t>
            </a:r>
            <a:endParaRPr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endParaRPr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endParaRPr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r>
              <a:rPr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Προφορικός διάλογος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(καθημερινή συνομιλία, τηλεφωνική συνομιλία, συνομιλία γιατρού-ασθενή, σχολική συνομιλία, συνέντευξη κτλ.)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Προφορικός και γραπτός λόγος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9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179388" y="1628775"/>
            <a:ext cx="8964612" cy="5229225"/>
          </a:xfrm>
        </p:spPr>
        <p:txBody>
          <a:bodyPr vert="horz" wrap="square" lIns="54864" tIns="91440" rIns="91440" bIns="45720" anchor="t" anchorCtr="0"/>
          <a:lstStyle/>
          <a:p>
            <a:pPr>
              <a:buNone/>
            </a:pPr>
            <a:r>
              <a:rPr lang="el-GR" altLang="el-G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Γραπτός διάλογος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(ανταλλαγή επιστολών με συμβατικό ταχυδρομείο, ανταλλαγή μηνυμάτων μέσω νέων τεχνολογιών, ηλεκτρονική συνομιλία, ηλεκτρονική δημοσίευση κειμένων και άρθρων με δυνατότητα διεπιδραστικού σχολιασμού κτλ.)</a:t>
            </a: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altLang="el-G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Γραπτός μονόλογος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(κείμενα λογοτεχνικά, ιστορικά, νομικά, γραφειοκρατικά έγγραφα, </a:t>
            </a: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έντυπα δημοσιογραφικά άρθρα κτλ.)</a:t>
            </a:r>
            <a:endParaRPr lang="el-GR" altLang="el-G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755576" y="1268760"/>
            <a:ext cx="8013192" cy="772680"/>
          </a:xfrm>
          <a:noFill/>
          <a:ln>
            <a:noFill/>
          </a:ln>
          <a:effectLst/>
          <a:sp3d prstMaterial="plastic"/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Σας ευχαριστώ για την προσοχή σας!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Διαφορές προφορικού και γραπτού λόγου</a:t>
            </a:r>
            <a:endParaRPr kumimoji="0" lang="el-GR" sz="45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323850" y="1700213"/>
            <a:ext cx="8362950" cy="4700588"/>
          </a:xfrm>
        </p:spPr>
        <p:txBody>
          <a:bodyPr vert="horz" wrap="square" lIns="54864" tIns="91440" rIns="91440" bIns="45720" numCol="1" anchor="t" anchorCtr="0" compatLnSpc="1"/>
          <a:lstStyle/>
          <a:p>
            <a:pPr eaLnBrk="1" hangingPunct="1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διαφορές μεταξύ προφορικού και γραπτού λόγου σε γενικές γραμμές οφείλονται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στις διαφορετικές συνθήκες παραγωγής τους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x-none" sz="2400" dirty="0">
              <a:solidFill>
                <a:srgbClr val="66AF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x-none" dirty="0">
              <a:solidFill>
                <a:srgbClr val="66AF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Απροσχεδίαστο </a:t>
            </a:r>
            <a:r>
              <a:rPr lang="en-US" altLang="x-none"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Προσχεδιασμός</a:t>
            </a:r>
            <a:endParaRPr lang="en-US" altLang="x-none" sz="3600" dirty="0">
              <a:solidFill>
                <a:srgbClr val="66AF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x-none" sz="3600" dirty="0">
              <a:solidFill>
                <a:srgbClr val="66AF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Πλαισίωση </a:t>
            </a:r>
            <a:r>
              <a:rPr lang="en-US" altLang="x-none"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Αποπλαισίωση</a:t>
            </a:r>
            <a:endParaRPr lang="en-US" altLang="x-none" sz="3600" dirty="0">
              <a:solidFill>
                <a:srgbClr val="66AF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x-none" sz="3600" dirty="0">
              <a:solidFill>
                <a:srgbClr val="66AF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Επαφικότητα </a:t>
            </a:r>
            <a:r>
              <a:rPr lang="en-US" altLang="x-none"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Μη επαφικότητα</a:t>
            </a:r>
            <a:endParaRPr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Διαφορές προφορικού και γραπτού λόγου (1): Απροσχεδίαστο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Vs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Προσχεδιασμός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179388" y="1628775"/>
            <a:ext cx="8785225" cy="5229225"/>
          </a:xfrm>
        </p:spPr>
        <p:txBody>
          <a:bodyPr vert="horz" wrap="square" lIns="54864" tIns="91440" rIns="91440" bIns="45720" numCol="1" rtlCol="0" anchor="t" anchorCtr="0" compatLnSpc="1"/>
          <a:lstStyle/>
          <a:p>
            <a:pPr eaLnBrk="1" hangingPunct="1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Οι 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διαφορές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μεταξύ προφορικού και γραπτού λόγου σε γενικές γραμμές οφείλονται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στις διαφορετικές συνθήκες παραγωγής τους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None/>
            </a:pPr>
            <a:endParaRPr sz="18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Προφορικός λόγος:</a:t>
            </a:r>
            <a:endParaRPr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κυρίως λόγος </a:t>
            </a:r>
            <a:r>
              <a:rPr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απροσχεδίαστος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μιας και πολύ συχνά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διαμορφώνεται τη στιγμή που εκφωνείται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υπό την πίεση του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χρόνου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του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ακροατή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Εμφανίζει συνήθως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συντακτικά ανολοκλήρωτες προτάσεις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χρησιμοποιεί συχνά την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παρατακτική σύνδεση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την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ενεργητική σύνταξη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τις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επαναλήψεις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τις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επανεκκινήσεις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τους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γενικευτικούς όρους</a:t>
            </a:r>
            <a:r>
              <a:rPr lang="en-US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π.χ.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κάνω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πράγματα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None/>
            </a:pPr>
            <a:endParaRPr sz="18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Διαφορές προφορικού και γραπτού λόγου (1): Απροσχεδίαστο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Vs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Προσχεδιασμός 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323850" y="1700213"/>
            <a:ext cx="8569325" cy="4914900"/>
          </a:xfrm>
        </p:spPr>
        <p:txBody>
          <a:bodyPr vert="horz" wrap="square" lIns="54864" tIns="91440" rIns="91440" bIns="45720" numCol="1" rtlCol="0" anchor="t" anchorCtr="0" compatLnSpc="1"/>
          <a:lstStyle/>
          <a:p>
            <a:pPr eaLnBrk="1" hangingPunct="1">
              <a:buNone/>
            </a:pPr>
            <a:r>
              <a:rPr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Γραπτός λόγος:</a:t>
            </a:r>
            <a:endParaRPr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κυρίως λόγος </a:t>
            </a:r>
            <a:r>
              <a:rPr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προσχεδιασμένος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αφού ο συγγραφέας του έχει συνήθως μεγαλύτερη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άνεση χρόνου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ώστε εκ των προτέρων να σκεφτεί και να οργανώσει το γραπτό του, να το ελέγξει, να το διορθώσει και να το ξαναγράψει.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Εμφανίζει συνήθως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ολοκληρωμένες συντακτικά προτάσεις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 προτίμηση στην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υποτακτική σύνδεση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την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παθητική σύνταξη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καθώς και πολλές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ονοματοποιήσεις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(π.χ.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τρέχω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τρέξιμο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Διαφορές προφορικού και γραπτού λόγου (2): Πλαισίωση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Αποπλαισίωση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435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557338"/>
            <a:ext cx="9144000" cy="5300662"/>
          </a:xfrm>
        </p:spPr>
        <p:txBody>
          <a:bodyPr vert="horz" wrap="square" lIns="54864" tIns="91440" rIns="91440" bIns="45720" anchor="t" anchorCtr="0"/>
          <a:lstStyle/>
          <a:p>
            <a:pPr algn="just" eaLnBrk="1" hangingPunct="1">
              <a:buNone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Μία άλλη σημαντική διαφοροποίηση μεταξύ γραπτού και προφορικού λόγου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None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προκύπτει από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 σχέση τους με το άμεσο, φυσικό και κοινωνικό πλαίσιο της</a:t>
            </a:r>
            <a:endParaRPr lang="el-GR" altLang="el-G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None/>
            </a:pP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επικοινωνιακής περίστασης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l-GR" altLang="el-GR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Προφορικός λόγος:</a:t>
            </a:r>
            <a:endParaRPr lang="el-GR" altLang="el-GR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νόημα θεμελιώνεται από τη συνεχή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αλληλεπίδραση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μεταξύ κειμενικών και εξωκειμενικών, άμεσα παρόντων, καταστασιακών παραγόντων.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Αυτό σημαίνει ότι ο προφορικός είναι λόγος </a:t>
            </a:r>
            <a:r>
              <a:rPr lang="el-GR" altLang="el-GR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πλαισιωμένος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Ο επιτονισμός, οι εκφράσεις και οι κινήσεις του σώματος, τα άμεσα ορατά στοιχεία της περίστασης, οι κοινές γνώσεις ομιλητή και ακροατή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συνδυάζονται και συσχετίζονται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τα κειμενικά στοιχεία. 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Διαφορές προφορικού και γραπτού λόγου (2): Πλαισίωση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Αποπλαισίωση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59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179388" y="1484313"/>
            <a:ext cx="8964612" cy="5373687"/>
          </a:xfrm>
        </p:spPr>
        <p:txBody>
          <a:bodyPr vert="horz" wrap="square" lIns="54864" tIns="91440" rIns="91440" bIns="45720" anchor="t" anchorCtr="0"/>
          <a:lstStyle/>
          <a:p>
            <a:pPr eaLnBrk="1" hangingPunct="1">
              <a:buNone/>
            </a:pPr>
            <a:r>
              <a:rPr lang="el-GR" altLang="el-GR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Γραπτός λόγος:</a:t>
            </a:r>
            <a:endParaRPr lang="el-GR" altLang="el-GR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 μονολογική του κυρίως διάσταση, είναι λόγος </a:t>
            </a:r>
            <a:r>
              <a:rPr lang="el-GR" altLang="el-GR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αποπλαισιωμένος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‘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απελευθερωμένος’ από το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συνομιλητή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το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χρόνο και το </a:t>
            </a:r>
            <a:r>
              <a:rPr lang="el-GR" alt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χώρο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πρόσβαση στο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άμεσο, φυσικό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κοινωνικό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πλαίσιο της 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περίστασης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δυνατή.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συγγραφέας  πολλές φορές καλείται να παρουσιάσει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μέσα στο ίδιο του το κείμενο το πλαίσιο της επικοινωνιακής περίστασης (πρβ. τις αναφορές στη χροιά της φωνής, στο ύφος ή στη διάθεση του ομιλητή στην περίπτωση των λογοτεχνικών κειμένων).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Διαφορές προφορικού και γραπτού λόγου (3): 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Επαφικότητα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Vs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Μη 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επαφικότητα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250825" y="1557338"/>
            <a:ext cx="8893175" cy="5300662"/>
          </a:xfrm>
        </p:spPr>
        <p:txBody>
          <a:bodyPr vert="horz" wrap="square" lIns="54864" tIns="91440" rIns="91440" bIns="45720" anchor="t" anchorCtr="0"/>
          <a:lstStyle/>
          <a:p>
            <a:pPr eaLnBrk="1" hangingPunct="1">
              <a:buNone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Τέλος, μια άλλη διαφορά εντοπίζεται στη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δυνατότητα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επαφής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μεταξύ πομπού και δέκτη.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l-GR" altLang="el-GR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Προφορικός λόγος:</a:t>
            </a:r>
            <a:endParaRPr lang="el-GR" altLang="el-GR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Στον προφορικό συνομιλιακό λόγο το κείμενο,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την ίδια στιγμή που παράγεται από τον πομπό, προσλαμβάνεται από το δέκτη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ο οποίος συχνά είναι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παρών στον ίδιο χώρο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ή</a:t>
            </a:r>
            <a:r>
              <a:rPr lang="en-US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εναλλακτικά, μπορεί να έχει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ακουστική (και οπτική) επαφή μαζί του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(π.χ. τηλεφωνικές συνδιαλέξεις, συνδιαλέξεις μέσω τηλεοπτικού </a:t>
            </a:r>
            <a:r>
              <a:rPr lang="en-US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skype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κάθε περίπτωση πάντως ο δέκτης μπορεί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απαντήσει/αντιδράσει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κειμενική συνεισφορά του ομιλητή. 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l-GR" sz="2000" dirty="0"/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Διαφορές προφορικού και γραπτού λόγου (3): 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Επαφικότητα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Vs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Μη 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επαφικότητα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179388" y="1557338"/>
            <a:ext cx="8507412" cy="5300662"/>
          </a:xfrm>
        </p:spPr>
        <p:txBody>
          <a:bodyPr vert="horz" wrap="square" lIns="54864" tIns="91440" rIns="91440" bIns="45720" anchor="t" anchorCtr="0"/>
          <a:lstStyle/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Στον προφορικό συνομιλιακό λόγο, και κυρίως σε συνθήκες οικειότητας και συμμετρικότητας, υπάρχει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δυνατότητα διαπλοκής των λόγων και εμπλοκής των συνομιλητών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(μέσω ακριβώς της εναλλαγής των συνεισφορών τους, των επικαλύψεων, των διακοπών, της ανατροφοδότησης του ενός από τον άλλο, των εμφατικών σχολιασμών κτλ.). 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l-GR" altLang="el-GR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Γραπτός λόγος:</a:t>
            </a:r>
            <a:endParaRPr lang="el-GR" altLang="el-GR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συγγραφέας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έχει άμεση επαφή με τους αναγνώστες του, απευθύνεται σε δέκτες απόντες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οι οποίοι θα προσλάβουν το κείμενό του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ύστερα από κάποιο χρονικό διάστημα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που μόνο τότε μπορούν να αντιδράσουν στα γραφόμενά του. 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388" y="188913"/>
            <a:ext cx="8229600" cy="1252538"/>
          </a:xfr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43" name="3 - Θέση περιεχομένου" descr="Χωρίς τίτλο.png"/>
          <p:cNvPicPr>
            <a:picLocks noGrp="1" noChangeAspect="1"/>
          </p:cNvPicPr>
          <p:nvPr>
            <p:ph idx="1" hasCustomPrompt="1"/>
          </p:nvPr>
        </p:nvPicPr>
        <p:blipFill>
          <a:blip r:embed="rId1"/>
          <a:srcRect/>
          <a:stretch>
            <a:fillRect/>
          </a:stretch>
        </p:blipFill>
        <p:spPr>
          <a:xfrm>
            <a:off x="827088" y="1773238"/>
            <a:ext cx="7270750" cy="47656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Λειτουργική μονάδα">
  <a:themeElements>
    <a:clrScheme name="Τήξη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Λειτουργική μονάδα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Λειτουργική μονάδ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5774</Words>
  <Application>WPS Presentation</Application>
  <PresentationFormat>Προβολή στην οθόνη (4:3)</PresentationFormat>
  <Paragraphs>140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SimSun</vt:lpstr>
      <vt:lpstr>Wingdings</vt:lpstr>
      <vt:lpstr>Corbel</vt:lpstr>
      <vt:lpstr>Wingdings 2</vt:lpstr>
      <vt:lpstr>Wingdings 3</vt:lpstr>
      <vt:lpstr>Wingdings 2</vt:lpstr>
      <vt:lpstr>Times New Roman</vt:lpstr>
      <vt:lpstr>Microsoft YaHei</vt:lpstr>
      <vt:lpstr>Arial Unicode MS</vt:lpstr>
      <vt:lpstr>Calibri</vt:lpstr>
      <vt:lpstr>Λειτουργική μονάδα</vt:lpstr>
      <vt:lpstr>Κειμενογλωσσολογία 2ο μάθημα  </vt:lpstr>
      <vt:lpstr>Διαφορές προφορικού και γραπτού λόγου</vt:lpstr>
      <vt:lpstr>Διαφορές προφορικού και γραπτού λόγου (1): Απροσχεδίαστο Vs Προσχεδιασμός</vt:lpstr>
      <vt:lpstr>Διαφορές προφορικού και γραπτού λόγου (1): Απροσχεδίαστο Vs Προσχεδιασμός </vt:lpstr>
      <vt:lpstr>Διαφορές προφορικού και γραπτού λόγου (2): Πλαισίωση vs Αποπλαισίωση</vt:lpstr>
      <vt:lpstr>Διαφορές προφορικού και γραπτού λόγου (2): Πλαισίωση vs Αποπλαισίωση</vt:lpstr>
      <vt:lpstr>Διαφορές προφορικού και γραπτού λόγου (3): Επαφικότητα Vs Μη επαφικότητα</vt:lpstr>
      <vt:lpstr>Διαφορές προφορικού και γραπτού λόγου (3): Επαφικότητα Vs Μη επαφικότητα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Προφορικός και γραπτός λόγος  </vt:lpstr>
      <vt:lpstr>Προφορικός και γραπτός λόγος : Υβριδικά παραδείγματα  </vt:lpstr>
      <vt:lpstr>Προφορικός και γραπτός λόγος</vt:lpstr>
      <vt:lpstr>Προφορικός και γραπτός λόγος</vt:lpstr>
      <vt:lpstr>Προφορικός και γραπτός λόγος</vt:lpstr>
      <vt:lpstr>Σας ευχαριστώ για την προσοχή σας!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Κειμενογλωσσολογία 2ο μάθημα  </dc:title>
  <dc:creator/>
  <cp:lastModifiedBy>Teratech</cp:lastModifiedBy>
  <cp:revision>7</cp:revision>
  <dcterms:created xsi:type="dcterms:W3CDTF">2015-09-10T19:01:00Z</dcterms:created>
  <dcterms:modified xsi:type="dcterms:W3CDTF">2025-09-30T06:31:06Z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018310F072D249649CA64A07AB0511E2_13</vt:lpwstr>
  </property>
  <property fmtid="{D5CDD505-2E9C-101B-9397-08002B2CF9AE}" pid="3" name="KSOProductBuildVer">
    <vt:lpwstr>1033-12.2.0.22549</vt:lpwstr>
  </property>
</Properties>
</file>