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80" r:id="rId5"/>
    <p:sldId id="281" r:id="rId6"/>
    <p:sldId id="282" r:id="rId7"/>
    <p:sldId id="283" r:id="rId8"/>
    <p:sldId id="284" r:id="rId9"/>
    <p:sldId id="285" r:id="rId10"/>
    <p:sldId id="257" r:id="rId11"/>
    <p:sldId id="258" r:id="rId12"/>
    <p:sldId id="259" r:id="rId13"/>
    <p:sldId id="271" r:id="rId14"/>
    <p:sldId id="272" r:id="rId15"/>
    <p:sldId id="292" r:id="rId16"/>
    <p:sldId id="293" r:id="rId17"/>
    <p:sldId id="294" r:id="rId18"/>
    <p:sldId id="295" r:id="rId19"/>
    <p:sldId id="296" r:id="rId20"/>
    <p:sldId id="270" r:id="rId21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E59DA6-54AA-4F9A-94CC-261EFE824D7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n-US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30B56-0AD4-42FC-BFD3-F31F95841AB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12965D-4A14-4BFD-9156-219D0426B86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n-US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C05BA-2964-4487-BBE5-9B1496D03E96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49083D-DDD1-4395-9BC3-0C18104EE5D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32EA87-D134-4B33-B626-F72120DF8BD0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n-US" dirty="0"/>
              <a:t>Kλικ για επεξεργασία των στυλ του υποδείγματος</a:t>
            </a:r>
            <a:endParaRPr lang="el-GR" altLang="en-US" dirty="0"/>
          </a:p>
          <a:p>
            <a:pPr lvl="1"/>
            <a:r>
              <a:rPr lang="el-GR" altLang="en-US" dirty="0"/>
              <a:t>Δεύτερου επιπέδου</a:t>
            </a:r>
            <a:endParaRPr lang="el-GR" altLang="en-US" dirty="0"/>
          </a:p>
          <a:p>
            <a:pPr lvl="2"/>
            <a:r>
              <a:rPr lang="el-GR" altLang="en-US" dirty="0"/>
              <a:t>Τρίτου επιπέδου</a:t>
            </a:r>
            <a:endParaRPr lang="el-GR" altLang="en-US" dirty="0"/>
          </a:p>
          <a:p>
            <a:pPr lvl="3"/>
            <a:r>
              <a:rPr lang="el-GR" altLang="en-US" dirty="0"/>
              <a:t>Τέταρτου επιπέδου</a:t>
            </a:r>
            <a:endParaRPr lang="el-GR" altLang="en-US" dirty="0"/>
          </a:p>
          <a:p>
            <a:pPr lvl="4"/>
            <a:r>
              <a:rPr lang="el-GR" altLang="en-US" dirty="0"/>
              <a:t>Πέμπτου επιπέδου</a:t>
            </a:r>
            <a:endParaRPr lang="en-US" alt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3 - Θέση περιεχομένου" descr="Χωρίς.pn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58888" y="1533525"/>
            <a:ext cx="6359525" cy="5324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1" name="4 - Θέση περιεχομένου" descr="2. 04-10-10 [2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4 - Θέση περιεχομένου" descr="2. 04-10-10 [3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r="922" b="19594"/>
          <a:stretch>
            <a:fillRect/>
          </a:stretch>
        </p:blipFill>
        <p:spPr>
          <a:xfrm>
            <a:off x="1619250" y="1484313"/>
            <a:ext cx="5400675" cy="5114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4 - Θέση περιεχομένου" descr="2. 04-10-10 [4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88639"/>
            <a:ext cx="8229600" cy="1252729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μέχρι τώρα συζήτηση για τα λειτουργικά και γλωσσικά γνωρίσματα του προφορικού και του γραπτού λόγου αποτυπώνει περισσότερο τα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πρωτοτυπικά τους χαρακτηριστικά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Προφορικός διάλογος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απροσχεδίαστο, πλαισίωση, επαφικότητα] </a:t>
            </a:r>
            <a:endParaRPr lang="el-GR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Γραπτός μονόλογος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προσχεδιασμός, αποπλαισίωση, μη επαφικότητα]</a:t>
            </a:r>
            <a:endParaRPr lang="en-US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πρέπει να διαφύγει της προσοχής μας ότι ορισμένες φορές τα χαρακτηριστικά αυτά συναντώνται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αναμεμειγμένα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την προφορική ή γραπτή παραγωγή διαφόρων ειδών λόγου: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Διάλεξη, επιστολή σε φίλο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: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Υβριδικά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6048375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π.χ.1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προφορικά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endParaRPr lang="el-GR" altLang="el-G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κείμενο.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ομιλητή με τους αποδέκτες 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και έμμεση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π.χ.2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Επιστολή σε φιλικό πρόσωπο </a:t>
            </a:r>
            <a:r>
              <a:rPr lang="en-US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πρβ. </a:t>
            </a:r>
            <a:r>
              <a:rPr lang="en-US" altLang="el-G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chatting)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γραπτά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endParaRPr lang="el-GR" altLang="el-G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πορεί να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σε μεγάλο βαθμό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Προϋποθέτει αμοιβαία γνωστές παραδοχές, άρα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έντονα πλαισιωμένη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πολλές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φατικές/επαφικές εκφράσεις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σου πω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άκου να δεις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κτλ.).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557338"/>
            <a:ext cx="8820150" cy="4984750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Επομένως, είναι προτιμότερο: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προκρίνουμε μια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μια μονοδιάστατη προσέγγιση.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αντιμετωπίζουμε τις δύο μορφές λόγου ως ακρότατα ενός συνεχούς, πάνω στο οποίο μπορεί να τοποθετήσει κανείς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μονολογικά»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διαλογικά»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προφορικά»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«πιο γραπτά»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είδη λόγου.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κάνουμε μια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κάθετη τομή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οριζόντιο άξονα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«μονόλογος/διάλογος» με τον άξονα «προφορικός/γραπτός λόγος» θα οδηγηθούμε σε τέσσερις μήτρες ειδών λόγου: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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μονόλογος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(διάλεξη,  ομιλία ενός πολιτικού κτλ.)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διάλογος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(καθημερινή συνομιλία, τηλεφωνική συνομιλία, συνομιλία γιατρού-ασθενή, σχολική συνομιλία, συνέντευξη κτλ.)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964612" cy="5229225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Γραπτός διάλογος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(ανταλλαγή επιστολών με συμβατικό ταχυδρομείο, ανταλλαγή μηνυμάτων μέσω νέων τεχνολογιών, ηλεκτρονική συνομιλία, ηλεκτρονική δημοσίευση κειμένων και άρθρων με δυνατότητα διεπιδραστικού σχολιασμού κτλ.)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Γραπτός μονόλογος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(κείμενα λογοτεχνικά, ιστορικά, νομικά, γραφειοκρατικά έγγραφα,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έντυπα δημοσιογραφικά άρθρα κτλ.)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362950" cy="4700588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διαφορές μεταξύ προφορικού και γραπτού λόγου σε γενικές γραμμές οφείλονται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διαφορετικές συνθήκες παραγωγής τους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24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Προσχεδιασμός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Πλαισίωση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Αποπλαισίωση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Επαφικότητα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επαφικότητα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(1): Απροσχεδίαστο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Προσχεδιασμός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785225" cy="52292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Οι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διαφορές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προφορικού και γραπτού λόγου σε γενικές γραμμές οφείλονται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διαφορετικές συνθήκες παραγωγής τους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sz="1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κυρίως λόγος </a:t>
            </a:r>
            <a:r>
              <a:rPr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μιας και πολύ συχνά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διαμορφώνεται τη στιγμή που εκφωνείται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υπό την πίεση του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ακροατή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Εμφανίζει συνήθως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συντακτικά ανολοκλήρωτες προτάσεις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χρησιμοποιεί συχνά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παρατακτική σύνδεση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ενεργητική σύνταξη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επαναλήψεις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επανεκκινήσεις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γενικευτικούς όρους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κάνω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πράγματα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sz="1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(1): Απροσχεδίαστο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Προσχεδιασμός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569325" cy="4914900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buNone/>
            </a:pP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κυρίως λόγος </a:t>
            </a:r>
            <a:r>
              <a:rPr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αφού ο συγγραφέας του έχει συνήθως μεγαλύτερη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άνεση χρόνου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ώστε εκ των προτέρων να σκεφτεί και να οργανώσει το γραπτό του, να το ελέγξει, να το διορθώσει και να το ξαναγράψει.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Εμφανίζει συνήθως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ολοκληρωμένες συντακτικά προτάσεις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προτίμηση στην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υποτακτική σύνδεση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παθητική σύνταξη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καθώς και πολλές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ονοματοποιήσεις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τρέχω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τρέξιμο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(2): Πλαισίωση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Αποπλαισίωση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Μία άλλη σημαντική διαφοροποίηση μεταξύ γραπτού και προφορικού λόγου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 από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σχέση τους με το άμεσο, φυσικό και κοινωνικό πλαίσιο της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επικοινωνιακής περίστασης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νόημα θεμελιώνεται από τη συνεχή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αλληλεπίδραση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κειμενικών και εξωκειμενικών, άμεσα παρόντων, καταστασιακών παραγόντων.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 σημαίνει ότι ο προφορικός είναι λόγος </a:t>
            </a:r>
            <a:r>
              <a:rPr lang="el-GR" altLang="el-GR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πλαισιωμένος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Ο επιτονισμός, οι εκφράσεις και οι κινήσεις του σώματος, τα άμεσα ορατά στοιχεία της περίστασης, οι κοινές γνώσεις ομιλητή και ακροατή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συνδυάζονται και συσχετίζονται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κειμενικά στοιχεία.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(2): Πλαισίωση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Αποπλαισίωση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484313"/>
            <a:ext cx="8964612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μονολογική του κυρίως διάσταση, είναι λόγος </a:t>
            </a:r>
            <a:r>
              <a:rPr lang="el-GR" altLang="el-GR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απελευθερωμένος’ από το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συνομιλητή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 και το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χώρο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πρόσβαση στο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άμεσο, φυσικό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πλαίσιο της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περίστασης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δυνατή.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 πολλές φορές καλείται να παρουσιάσει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ίδιο του το κείμενο το πλαίσιο της επικοινωνιακής περίστασης (πρβ. τις αναφορές στη χροιά της φωνής, στο ύφος ή στη διάθεση του ομιλητή στην περίπτωση των λογοτεχνικών κειμένων).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(3):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50825" y="1557338"/>
            <a:ext cx="8893175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Τέλος, μια άλλη διαφορά εντοπίζεται στη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επαφής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πομπού και δέκτη.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προφορικό συνομιλιακό λόγο το κείμενο,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ίδια στιγμή που παράγεται από τον πομπό, προσλαμβάνεται από το δέκτη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συχνά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παρών στον ίδιο χώρο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ή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εναλλακτικά, μπορεί να έχει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ακουστική (και οπτική) επαφή μαζί του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τηλεφωνικές συνδιαλέξεις, συνδιαλέξεις μέσω τηλεοπτικού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περίπτωση πάντως ο δέκτης μπορεί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απαντήσει/αντιδράσει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κειμενική συνεισφορά του ομιλητή.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000" dirty="0"/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(3):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507412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προφορικό συνομιλιακό λόγο, και κυρίως σε συνθήκες οικειότητας και συμμετρικότητας, υπάρχει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δυνατότητα διαπλοκής των λόγων και εμπλοκής των συνομιλητών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(μέσω ακριβώς της εναλλαγής των συνεισφορών τους, των επικαλύψεων, των διακοπών, της ανατροφοδότησης του ενός από τον άλλο, των εμφατικών σχολιασμών κτλ.).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άμεση επαφή με τους αναγνώστες του, απευθύνεται σε δέκτες απόντες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οποίοι θα προσλάβουν το κείμενό του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ύστερα από κάποιο χρονικό διάστημα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που μόνο τότε μπορούν να αντιδράσουν στα γραφόμενά του.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388" y="188913"/>
            <a:ext cx="8229600" cy="1252538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43" name="3 - Θέση περιεχομένου" descr="Χωρίς τίτλο.pn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827088" y="1773238"/>
            <a:ext cx="7270750" cy="47656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5774</Words>
  <Application>WPS Presentation</Application>
  <PresentationFormat>Προβολή στην οθόνη 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Corbel</vt:lpstr>
      <vt:lpstr>Wingdings 2</vt:lpstr>
      <vt:lpstr>Wingdings 3</vt:lpstr>
      <vt:lpstr>Wingdings 2</vt:lpstr>
      <vt:lpstr>Times New Roman</vt:lpstr>
      <vt:lpstr>Microsoft YaHei</vt:lpstr>
      <vt:lpstr>Arial Unicode MS</vt:lpstr>
      <vt:lpstr>Calibri</vt:lpstr>
      <vt:lpstr>Λειτουργική μονάδα</vt:lpstr>
      <vt:lpstr>Κειμενογλωσσολογία 2ο μάθημα  </vt:lpstr>
      <vt:lpstr>Διαφορές προφορικού και γραπτού λόγου</vt:lpstr>
      <vt:lpstr>Διαφορές προφορικού και γραπτού λόγου (1): Απροσχεδίαστο Vs Προσχεδιασμός</vt:lpstr>
      <vt:lpstr>Διαφορές προφορικού και γραπτού λόγου (1): Απροσχεδίαστο Vs Προσχεδιασμός </vt:lpstr>
      <vt:lpstr>Διαφορές προφορικού και γραπτού λόγου (2): Πλαισίωση vs Αποπλαισίωση</vt:lpstr>
      <vt:lpstr>Διαφορές προφορικού και γραπτού λόγου (2): Πλαισίωση vs Αποπλαισίωση</vt:lpstr>
      <vt:lpstr>Διαφορές προφορικού και γραπτού λόγου (3): Επαφικότητα Vs Μη επαφικότητα</vt:lpstr>
      <vt:lpstr>Διαφορές προφορικού και γραπτού λόγου (3): Επαφικότητα Vs Μη επαφικότητα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Προφορικός και γραπτός λόγος  </vt:lpstr>
      <vt:lpstr>Προφορικός και γραπτός λόγος : Υβριδικά παραδείγματα  </vt:lpstr>
      <vt:lpstr>Προφορικός και γραπτός λόγος</vt:lpstr>
      <vt:lpstr>Προφορικός και γραπτός λόγος</vt:lpstr>
      <vt:lpstr>Προφορικός και γραπτός λόγος</vt:lpstr>
      <vt:lpstr>Σας 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2ο μάθημα  </dc:title>
  <dc:creator/>
  <cp:lastModifiedBy>Teratech</cp:lastModifiedBy>
  <cp:revision>6</cp:revision>
  <dcterms:created xsi:type="dcterms:W3CDTF">2015-09-10T19:01:00Z</dcterms:created>
  <dcterms:modified xsi:type="dcterms:W3CDTF">2024-10-05T08:36:02Z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4B24D69B575843E8945448292E55B267_13</vt:lpwstr>
  </property>
  <property fmtid="{D5CDD505-2E9C-101B-9397-08002B2CF9AE}" pid="3" name="KSOProductBuildVer">
    <vt:lpwstr>1033-12.2.0.18283</vt:lpwstr>
  </property>
</Properties>
</file>