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1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l-GR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8" d="100"/>
          <a:sy n="98" d="100"/>
        </p:scale>
        <p:origin x="3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Διαφάνεια τίτλου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10 - Ορθογώνιο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ctrTitle" hasCustomPrompt="1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 hasCustomPrompt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12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8969D7E-E68A-4333-B918-CE8033F5147F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l-GR" altLang="el-GR" dirty="0">
                <a:solidFill>
                  <a:srgbClr val="FFFFFF"/>
                </a:solidFill>
                <a:latin typeface="Corbel" panose="020B0503020204020204" pitchFamily="34" charset="0"/>
              </a:rPr>
            </a:fld>
            <a:endParaRPr lang="el-GR" altLang="el-GR" dirty="0">
              <a:solidFill>
                <a:srgbClr val="FFFFFF"/>
              </a:solidFill>
              <a:latin typeface="Corbel" panose="020B0503020204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68A7A43-6982-4075-9D31-59CA6EE74E6D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Κατακόρυφος τίτλος και Κείμενο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invGray">
          <a:xfrm>
            <a:off x="6599238" y="0"/>
            <a:ext cx="46038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10 - Ορθογώνιο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2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3650E8F-43D1-4572-9EC4-EB02A95D1190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376988"/>
            <a:ext cx="3836988" cy="365125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l-GR" altLang="el-GR" dirty="0">
                <a:latin typeface="Corbel" panose="020B0503020204020204" pitchFamily="34" charset="0"/>
              </a:rPr>
            </a:fld>
            <a:endParaRPr lang="el-GR" altLang="el-GR" dirty="0">
              <a:latin typeface="Corbel" panose="020B0503020204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68A7A43-6982-4075-9D31-59CA6EE74E6D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Κεφαλίδα ενότητας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10 - Ορθογώνιο"/>
          <p:cNvSpPr/>
          <p:nvPr/>
        </p:nvSpPr>
        <p:spPr bwMode="invGray">
          <a:xfrm>
            <a:off x="0" y="2601913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 hasCustomPrompt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</p:txBody>
      </p:sp>
      <p:sp>
        <p:nvSpPr>
          <p:cNvPr id="12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601526-80BD-446D-AE67-E5481F456F79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l-GR" altLang="el-GR" dirty="0">
                <a:solidFill>
                  <a:srgbClr val="FFFFFF"/>
                </a:solidFill>
                <a:latin typeface="Corbel" panose="020B0503020204020204" pitchFamily="34" charset="0"/>
              </a:rPr>
            </a:fld>
            <a:endParaRPr lang="el-GR" altLang="el-GR" dirty="0">
              <a:solidFill>
                <a:srgbClr val="FFFFFF"/>
              </a:solidFill>
              <a:latin typeface="Corbel" panose="020B0503020204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 hasCustomPrompt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 hasCustomPrompt="1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68A7A43-6982-4075-9D31-59CA6EE74E6D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 hasCustomPrompt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 hasCustomPrompt="1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 hasCustomPrompt="1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68A7A43-6982-4075-9D31-59CA6EE74E6D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68A7A43-6982-4075-9D31-59CA6EE74E6D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Κενή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EF9DC97-82B1-44C4-9CEA-DC8E63B05CC4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3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l-GR" altLang="el-GR" dirty="0">
                <a:latin typeface="Corbel" panose="020B0503020204020204" pitchFamily="34" charset="0"/>
              </a:rPr>
            </a:fld>
            <a:endParaRPr lang="el-GR" altLang="el-GR" dirty="0">
              <a:latin typeface="Corbel" panose="020B0503020204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invGray">
          <a:xfrm>
            <a:off x="2855913" y="0"/>
            <a:ext cx="46038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10 - Ορθογώνιο"/>
          <p:cNvSpPr/>
          <p:nvPr/>
        </p:nvSpPr>
        <p:spPr bwMode="invGray">
          <a:xfrm>
            <a:off x="2855913" y="0"/>
            <a:ext cx="46038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 hasCustomPrompt="1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</p:txBody>
      </p:sp>
      <p:sp>
        <p:nvSpPr>
          <p:cNvPr id="12" name="4 - Θέση ημερομηνίας"/>
          <p:cNvSpPr>
            <a:spLocks noGrp="1"/>
          </p:cNvSpPr>
          <p:nvPr>
            <p:ph type="dt" sz="half" idx="1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8A9E22C-8839-47E0-BE3E-5CF51FB59471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5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6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l-GR" altLang="el-GR" dirty="0">
                <a:latin typeface="Corbel" panose="020B0503020204020204" pitchFamily="34" charset="0"/>
              </a:rPr>
            </a:fld>
            <a:endParaRPr lang="el-GR" altLang="el-GR" dirty="0">
              <a:latin typeface="Corbel" panose="020B0503020204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2855913" y="0"/>
            <a:ext cx="46038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10 - Ορθογώνιο"/>
          <p:cNvSpPr/>
          <p:nvPr/>
        </p:nvSpPr>
        <p:spPr bwMode="invGray">
          <a:xfrm>
            <a:off x="2855913" y="0"/>
            <a:ext cx="46038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 hasCustomPrompt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vert="horz" wrap="square" lIns="54864" tIns="9144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 hasCustomPrompt="1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  <a:endParaRPr lang="el-GR"/>
          </a:p>
        </p:txBody>
      </p:sp>
      <p:sp>
        <p:nvSpPr>
          <p:cNvPr id="12" name="4 - Θέση ημερομηνίας"/>
          <p:cNvSpPr>
            <a:spLocks noGrp="1"/>
          </p:cNvSpPr>
          <p:nvPr>
            <p:ph type="dt" sz="half" idx="12"/>
          </p:nvPr>
        </p:nvSpPr>
        <p:spPr>
          <a:xfrm>
            <a:off x="165100" y="1169988"/>
            <a:ext cx="2522538" cy="201613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72AEBDE-9965-450E-99DB-2BCA3DBCD912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5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35300" y="1169988"/>
            <a:ext cx="5194300" cy="201613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bg1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6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339138" y="1169988"/>
            <a:ext cx="733425" cy="201613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el-GR" altLang="el-GR" dirty="0">
                <a:latin typeface="Corbel" panose="020B0503020204020204" pitchFamily="34" charset="0"/>
              </a:rPr>
            </a:fld>
            <a:endParaRPr lang="el-GR" altLang="el-GR" dirty="0">
              <a:latin typeface="Corbel" panose="020B0503020204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- Ορθογώνιο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lvl="0"/>
            <a:r>
              <a:rPr dirty="0"/>
              <a:t>Kλικ για επεξεργασία του τίτλου</a:t>
            </a:r>
            <a:endParaRPr lang="en-US" altLang="x-none" dirty="0"/>
          </a:p>
        </p:txBody>
      </p:sp>
      <p:sp>
        <p:nvSpPr>
          <p:cNvPr id="1029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</a:ln>
        </p:spPr>
        <p:txBody>
          <a:bodyPr lIns="54864" tIns="91440"/>
          <a:lstStyle/>
          <a:p>
            <a:pPr lvl="0"/>
            <a:r>
              <a:rPr lang="el-GR" altLang="el-GR" dirty="0"/>
              <a:t>Kλικ για επεξεργασία των στυλ του υποδείγματος</a:t>
            </a:r>
            <a:endParaRPr lang="el-GR" altLang="el-GR" dirty="0"/>
          </a:p>
          <a:p>
            <a:pPr lvl="1"/>
            <a:r>
              <a:rPr lang="el-GR" altLang="el-GR" dirty="0"/>
              <a:t>Δεύτερου επιπέδου</a:t>
            </a:r>
            <a:endParaRPr lang="el-GR" altLang="el-GR" dirty="0"/>
          </a:p>
          <a:p>
            <a:pPr lvl="2"/>
            <a:r>
              <a:rPr lang="el-GR" altLang="el-GR" dirty="0"/>
              <a:t>Τρίτου επιπέδου</a:t>
            </a:r>
            <a:endParaRPr lang="el-GR" altLang="el-GR" dirty="0"/>
          </a:p>
          <a:p>
            <a:pPr lvl="3"/>
            <a:r>
              <a:rPr lang="el-GR" altLang="el-GR" dirty="0"/>
              <a:t>Τέταρτου επιπέδου</a:t>
            </a:r>
            <a:endParaRPr lang="el-GR" altLang="el-GR" dirty="0"/>
          </a:p>
          <a:p>
            <a:pPr lvl="4"/>
            <a:r>
              <a:rPr lang="el-GR" altLang="el-GR" dirty="0"/>
              <a:t>Πέμπτου επιπέδου</a:t>
            </a:r>
            <a:endParaRPr lang="en-US" alt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68A7A43-6982-4075-9D31-59CA6EE74E6D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/>
          <a:lstStyle>
            <a:lvl1pPr algn="r">
              <a:defRPr sz="1200">
                <a:solidFill>
                  <a:srgbClr val="3F3F3F"/>
                </a:solidFill>
                <a:latin typeface="Corbel" panose="020B050302020402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66AF6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66AF6C"/>
          </a:solidFill>
          <a:latin typeface="Corbel" panose="020B0503020204020204" pitchFamily="34" charset="0"/>
        </a:defRPr>
      </a:lvl9pPr>
    </p:titleStyle>
    <p:bodyStyle>
      <a:lvl1pPr marL="438150" indent="-319405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680" indent="-228600" algn="l" rtl="0" eaLnBrk="0" fontAlgn="base" hangingPunct="0">
        <a:spcBef>
          <a:spcPct val="20000"/>
        </a:spcBef>
        <a:spcAft>
          <a:spcPct val="0"/>
        </a:spcAft>
        <a:buClr>
          <a:srgbClr val="A8CDD7"/>
        </a:buClr>
        <a:buFont typeface="Arial" panose="020B0604020202020204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880" algn="l" rtl="0" eaLnBrk="0" fontAlgn="base" hangingPunct="0">
        <a:spcBef>
          <a:spcPct val="20000"/>
        </a:spcBef>
        <a:spcAft>
          <a:spcPct val="0"/>
        </a:spcAft>
        <a:buClr>
          <a:srgbClr val="C0BEAF"/>
        </a:buClr>
        <a:buFont typeface="Arial" panose="020B0604020202020204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880" algn="l" rtl="0" eaLnBrk="0" fontAlgn="base" hangingPunct="0">
        <a:spcBef>
          <a:spcPct val="20000"/>
        </a:spcBef>
        <a:spcAft>
          <a:spcPct val="0"/>
        </a:spcAft>
        <a:buClr>
          <a:srgbClr val="CEC597"/>
        </a:buClr>
        <a:buFont typeface="Wingdings 3" panose="05040102010807070707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505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30095" indent="-182880" algn="l" rtl="0" eaLnBrk="1" latinLnBrk="0" hangingPunct="1">
        <a:spcBef>
          <a:spcPct val="20000"/>
        </a:spcBef>
        <a:buClr>
          <a:schemeClr val="accent2"/>
        </a:buClr>
        <a:buFont typeface="Wingdings 2" panose="05020102010507070707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390" indent="-182880" algn="l" rtl="0" eaLnBrk="1" latinLnBrk="0" hangingPunct="1">
        <a:spcBef>
          <a:spcPct val="20000"/>
        </a:spcBef>
        <a:buClr>
          <a:schemeClr val="accent3"/>
        </a:buClr>
        <a:buFont typeface="Wingdings 2" panose="05020102010507070707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 hasCustomPrompt="1"/>
          </p:nvPr>
        </p:nvSpPr>
        <p:spPr>
          <a:xfrm>
            <a:off x="683568" y="1628800"/>
            <a:ext cx="8077200" cy="1673352"/>
          </a:xfrm>
          <a:noFill/>
          <a:ln>
            <a:noFill/>
          </a:ln>
          <a:effectLst/>
          <a:sp3d prstMaterial="plastic"/>
        </p:spPr>
        <p:txBody>
          <a:bodyPr vert="horz" lIns="91440" tIns="0" rIns="45720" bIns="0" rtlCol="0" anchor="t">
            <a:normAutofit fontScale="9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47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Κειμενογλωσσολογία</a:t>
            </a:r>
            <a:br>
              <a:rPr kumimoji="0" lang="el-GR" sz="47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kumimoji="0" lang="el-GR" sz="2200" b="1" i="0" u="none" strike="noStrike" kern="1200" cap="none" spc="0" normalizeH="0" baseline="3000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ο</a:t>
            </a: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μάθημα </a:t>
            </a:r>
            <a:br>
              <a:rPr kumimoji="0" lang="el-GR" sz="47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kumimoji="0" lang="el-GR" sz="47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Διαφορές προφορικού και γραπτού λόγου (1): Απροσχεδίαστο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Vs 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Προσχεδιασμός 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323850" y="1700213"/>
            <a:ext cx="8569325" cy="4914900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eaLnBrk="1" hangingPunct="1">
              <a:buNone/>
            </a:pPr>
            <a:r>
              <a:rPr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Γραπτός λόγος:</a:t>
            </a:r>
            <a:endParaRPr sz="2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sz="2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κυρίως λόγος </a:t>
            </a:r>
            <a:r>
              <a:rPr sz="24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προσχεδιασμένος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αφού ο συγγραφέας του έχει συνήθως μεγαλύτερη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άνεση χρόνου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ώστε εκ των προτέρων να σκεφτεί και να οργανώσει το γραπτό του, να το ελέγξει, να το διορθώσει και να το ξαναγράψει.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Εμφανίζει συνήθως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ολοκληρωμένες συντακτικά προτάσεις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με προτίμηση στην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υποτακτική σύνδεση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την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παθητική σύνταξη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καθώς και πολλές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ονοματοποιήσεις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(π.χ.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τρέχω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τρέξιμο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dirty="0">
              <a:solidFill>
                <a:srgbClr val="4040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Διαφορές προφορικού και γραπτού λόγου (2): Πλαισίωση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vs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Αποπλαισίωση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435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557338"/>
            <a:ext cx="9144000" cy="5300662"/>
          </a:xfrm>
        </p:spPr>
        <p:txBody>
          <a:bodyPr vert="horz" wrap="square" lIns="54864" tIns="91440" rIns="91440" bIns="45720" anchor="t" anchorCtr="0"/>
          <a:lstStyle/>
          <a:p>
            <a:pPr algn="just" eaLnBrk="1" hangingPunct="1">
              <a:buNone/>
            </a:pP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Μία άλλη σημαντική διαφοροποίηση μεταξύ γραπτού και προφορικού λόγου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None/>
            </a:pP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προκύπτει από </a:t>
            </a:r>
            <a:r>
              <a:rPr lang="el-GR" altLang="el-GR" sz="20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τη σχέση τους με το άμεσο, φυσικό και κοινωνικό πλαίσιο της</a:t>
            </a:r>
            <a:endParaRPr lang="el-GR" altLang="el-GR" sz="2000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None/>
            </a:pPr>
            <a:r>
              <a:rPr lang="el-GR" altLang="el-GR" sz="20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επικοινωνιακής περίστασης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l-GR" altLang="el-GR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Προφορικός λόγος:</a:t>
            </a:r>
            <a:endParaRPr lang="el-GR" altLang="el-GR" sz="2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νόημα θεμελιώνεται από τη συνεχή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αλληλεπίδραση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μεταξύ κειμενικών και εξωκειμενικών, άμεσα παρόντων, καταστασιακών παραγόντων.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Αυτό σημαίνει ότι ο προφορικός είναι λόγος </a:t>
            </a:r>
            <a:r>
              <a:rPr lang="el-GR" altLang="el-GR" sz="24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πλαισιωμένος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Ο επιτονισμός, οι εκφράσεις και οι κινήσεις του σώματος, τα άμεσα ορατά στοιχεία της περίστασης, οι κοινές γνώσεις ομιλητή και ακροατή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συνδυάζονται και συσχετίζονται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τα κειμενικά στοιχεία. 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Διαφορές προφορικού και γραπτού λόγου (2): Πλαισίωση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vs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Αποπλαισίωση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459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179388" y="1484313"/>
            <a:ext cx="8964612" cy="5373687"/>
          </a:xfrm>
        </p:spPr>
        <p:txBody>
          <a:bodyPr vert="horz" wrap="square" lIns="54864" tIns="91440" rIns="91440" bIns="45720" anchor="t" anchorCtr="0"/>
          <a:lstStyle/>
          <a:p>
            <a:pPr eaLnBrk="1" hangingPunct="1">
              <a:buNone/>
            </a:pPr>
            <a:r>
              <a:rPr lang="el-GR" altLang="el-GR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Γραπτός λόγος:</a:t>
            </a:r>
            <a:endParaRPr lang="el-GR" altLang="el-GR" sz="2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 μονολογική του κυρίως διάσταση, είναι λόγος </a:t>
            </a:r>
            <a:r>
              <a:rPr lang="el-GR" altLang="el-GR" sz="24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αποπλαισιωμένος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‘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απελευθερωμένος’ από το </a:t>
            </a:r>
            <a:r>
              <a:rPr lang="el-GR" altLang="el-G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συνομιλητή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το </a:t>
            </a:r>
            <a:r>
              <a:rPr lang="el-GR" altLang="el-G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χρόνο και το </a:t>
            </a:r>
            <a:r>
              <a:rPr lang="el-GR" altLang="el-G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χώρο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πρόσβαση στο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άμεσο, φυσικό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κοινωνικό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πλαίσιο της </a:t>
            </a:r>
            <a:r>
              <a:rPr lang="el-GR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περίστασης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δυνατή.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συγγραφέας  πολλές φορές καλείται να παρουσιάσει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μέσα στο ίδιο του το κείμενο το πλαίσιο της επικοινωνιακής περίστασης (πρβ. τις αναφορές στη χροιά της φωνής, στο ύφος ή στη διάθεση του ομιλητή στην περίπτωση των λογοτεχνικών κειμένων).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Διαφορές προφορικού και γραπτού λόγου (3): </a:t>
            </a: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Επαφικότητα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Vs 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Μη </a:t>
            </a: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επαφικότητα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48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19050" y="1556385"/>
            <a:ext cx="9124950" cy="5261610"/>
          </a:xfrm>
        </p:spPr>
        <p:txBody>
          <a:bodyPr vert="horz" wrap="square" lIns="54864" tIns="91440" rIns="91440" bIns="45720" anchor="t" anchorCtr="0"/>
          <a:lstStyle/>
          <a:p>
            <a:pPr eaLnBrk="1" hangingPunct="1">
              <a:buNone/>
            </a:pP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Τέλος, μια άλλη διαφορά εντοπίζεται </a:t>
            </a:r>
            <a:r>
              <a:rPr lang="el-GR" altLang="el-GR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στη </a:t>
            </a:r>
            <a:r>
              <a:rPr lang="el-GR" altLang="el-GR" sz="2400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δυνατότητα</a:t>
            </a:r>
            <a:r>
              <a:rPr lang="el-GR" altLang="el-GR" sz="24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400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επαφής</a:t>
            </a:r>
            <a:r>
              <a:rPr lang="el-GR" altLang="el-GR" sz="24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μεταξύ πομπού και δέκτη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l-GR" altLang="el-GR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Προφορικός λόγος:</a:t>
            </a:r>
            <a:endParaRPr lang="el-GR" altLang="el-GR" sz="2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Στον προφορικό συνομιλιακό λόγο το κείμενο,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την ίδια στιγμή που παράγεται από τον πομπό, προσλαμβάνεται από το δέκτη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ο οποίος συχνά είναι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παρών στον ίδιο χώρο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ή</a:t>
            </a:r>
            <a:r>
              <a:rPr lang="en-US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εναλλακτικά, μπορεί να έχει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ακουστική (και οπτική) επαφή μαζί του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(π.χ. τηλεφωνικές συνδιαλέξεις, συνδιαλέξεις μέσω τηλεοπτικού </a:t>
            </a:r>
            <a:r>
              <a:rPr lang="en-US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link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ΖΟΟΜ κλπ.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κάθε περίπτωση πάντως ο δέκτης </a:t>
            </a:r>
            <a:r>
              <a:rPr lang="el-GR" altLang="el-GR" sz="2400">
                <a:latin typeface="Times New Roman" panose="02020603050405020304" pitchFamily="18" charset="0"/>
                <a:cs typeface="Times New Roman" panose="02020603050405020304" pitchFamily="18" charset="0"/>
              </a:rPr>
              <a:t>μπορεί </a:t>
            </a:r>
            <a:r>
              <a:rPr lang="el-GR" altLang="el-GR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να απαντήσει/ αντιδράσει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κειμενική συνεισφορά του ομιλητή. 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l-GR" altLang="el-GR" sz="2000" dirty="0"/>
          </a:p>
          <a:p>
            <a:pPr eaLnBrk="1" hangingPunct="1">
              <a:buNone/>
            </a:pPr>
            <a:endParaRPr lang="el-GR" altLang="el-G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Διαφορές προφορικού και γραπτού λόγου (3): </a:t>
            </a: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Επαφικότητα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Vs 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Μη </a:t>
            </a:r>
            <a:r>
              <a:rPr kumimoji="0" lang="el-GR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επαφικότητα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179388" y="1557338"/>
            <a:ext cx="8507412" cy="5300662"/>
          </a:xfrm>
        </p:spPr>
        <p:txBody>
          <a:bodyPr vert="horz" wrap="square" lIns="54864" tIns="91440" rIns="91440" bIns="45720" anchor="t" anchorCtr="0"/>
          <a:lstStyle/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Στον προφορικό συνομιλιακό λόγο, και κυρίως σε συνθήκες οικειότητας και συμμετρικότητας, υπάρχει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δυνατότητα διαπλοκής των λόγων και εμπλοκής των συνομιλητών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(μέσω ακριβώς της εναλλαγής των συνεισφορών τους, των επικαλύψεων, των διακοπών, της ανατροφοδότησης του ενός από τον άλλο, των εμφατικών σχολιασμών κτλ.). 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l-GR" altLang="el-GR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Γραπτός λόγος:</a:t>
            </a:r>
            <a:endParaRPr lang="el-GR" altLang="el-GR" sz="2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συγγραφέας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έχει άμεση επαφή με τους αναγνώστες του, απευθύνεται σε δέκτες απόντες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οι οποίοι θα προσλάβουν το κείμενό του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ύστερα από κάποιο χρονικό διάστημα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που μόνο τότε μπορούν να αντιδράσουν στα γραφόμενά του. 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l-GR" alt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Ανακεφαλαιώνοντας 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468313" y="1989138"/>
            <a:ext cx="8229600" cy="4625975"/>
          </a:xfrm>
        </p:spPr>
        <p:txBody>
          <a:bodyPr vert="horz" wrap="square" lIns="54864" tIns="91440" rIns="91440" bIns="45720" anchor="t" anchorCtr="0"/>
          <a:lstStyle/>
          <a:p>
            <a:pPr eaLnBrk="1" hangingPunct="1">
              <a:buNone/>
            </a:pP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Συνοπτικά, στο παρόν μάθημα: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Γνωρίσαμε τον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κλάδο της Κειμενογλωσσολογίας 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είδαμε ότι ασχολείται με τον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επιτελεσμένο λόγο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(προφορικό και γραπτό).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ü"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Επισημάναμε την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προτεραιότητα του προφορικού έναντι του γραπτού λόγου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σύμφωνα με την προσέγγιση της σύγχρονης γλωσσολογίας (προτεραιότητα που δεν εμπεριέχει αξιολόγηση).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ü"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Είδαμε τις 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διαφορές μεταξύ προφορικού και γραπτού λόγου</a:t>
            </a:r>
            <a:r>
              <a:rPr lang="el-GR" alt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l-GR" altLang="el-G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Εισαγωγικές  Παρατηρήσεις: </a:t>
            </a:r>
            <a:b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η οριοθέτηση της Κειμενογλωσσολογίας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/>
        <p:txBody>
          <a:bodyPr vert="horz" wrap="square" lIns="54864" tIns="91440" rIns="91440" bIns="45720" numCol="1" rtlCol="0" anchor="t" anchorCtr="0" compatLnSpc="1"/>
          <a:lstStyle/>
          <a:p>
            <a:pPr eaLnBrk="1" hangingPunct="1">
              <a:lnSpc>
                <a:spcPct val="90000"/>
              </a:lnSpc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</a:t>
            </a:r>
            <a:r>
              <a:rPr lang="en-US" alt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(1979) πραγματοποίησε τη διάκριση ανάμεσα: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αφηρημένη πλευρά της γλώσσας, δηλαδή στη δομή της γλώσσας (</a:t>
            </a:r>
            <a:r>
              <a:rPr lang="en-US" altLang="x-none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langue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το γλωσσικό σύστημα.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ορατή πλευρά της γλώσσας, δηλαδή στη χρήση της γλώσσας (</a:t>
            </a:r>
            <a:r>
              <a:rPr lang="en-US" altLang="x-none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parole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τη γλωσσική επιτέλεση.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79512" y="188639"/>
            <a:ext cx="8229600" cy="1252729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Εισαγωγικές  Παρατηρήσεις: </a:t>
            </a:r>
            <a:b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η οριοθέτηση της Κειμενογλωσσολογίας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628775"/>
            <a:ext cx="9144000" cy="5229225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eaLnBrk="1" hangingPunct="1">
              <a:lnSpc>
                <a:spcPct val="90000"/>
              </a:lnSpc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την ανάλυση του </a:t>
            </a:r>
            <a:r>
              <a:rPr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γλωσσικού συστήματος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ασχολούνται κλάδοι της γλωσσολογίας όπως: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Φωνητική-Φωνολογία, Μορφολογία, Σύνταξη, Σημασιολογία.</a:t>
            </a:r>
            <a:endParaRPr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την ανάλυση της </a:t>
            </a:r>
            <a:r>
              <a:rPr sz="24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γλωσσικής επιτέλεσης</a:t>
            </a:r>
            <a:r>
              <a:rPr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ασχολούνται κλάδοι της γλωσσολογίας όπως: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Ανάλυση του Λόγου-Πραγματολογία</a:t>
            </a:r>
            <a:r>
              <a:rPr lang="en-US" altLang="x-non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γλωσσικές πράξεις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υπονοήματα),</a:t>
            </a:r>
            <a:r>
              <a:rPr lang="en-US" altLang="x-non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Κοινωνιογλωσσολογία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(κοινωνικοί παράγοντες και γλωσσική χρήση)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Κειμενογλωσσολογία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μελετά επίσης τον </a:t>
            </a:r>
            <a:r>
              <a:rPr sz="2400" b="1" i="1" dirty="0">
                <a:solidFill>
                  <a:srgbClr val="527E5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επιτελεσμένο λόγο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προφορικό και γραπτό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Βρίσκεται δε σε στενή συνεργασία με τους κλάδους της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Ανάλυσης του Λόγου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της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Κοινωνιογλωσσολογίας.</a:t>
            </a:r>
            <a:endParaRPr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Προφορικός και γραπτός λόγος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1267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85090" y="1408430"/>
            <a:ext cx="8864600" cy="5334000"/>
          </a:xfrm>
        </p:spPr>
        <p:txBody>
          <a:bodyPr vert="horz" wrap="square" lIns="54864" tIns="91440" rIns="91440" bIns="45720" anchor="t" anchorCtr="0"/>
          <a:lstStyle/>
          <a:p>
            <a:pPr eaLnBrk="1" hangingPunct="1">
              <a:buNone/>
            </a:pPr>
            <a:endParaRPr lang="el-GR" alt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Αφηρημένη πλευρά της γλώσσας</a:t>
            </a:r>
            <a:r>
              <a:rPr lang="en-US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γλωσσικό σύστημα (</a:t>
            </a:r>
            <a:r>
              <a:rPr lang="en-US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langue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n-US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Vs </a:t>
            </a:r>
            <a:endParaRPr lang="en-US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Ορατή πλευρά της γλώσσας, γλωσσική επιτέλεση</a:t>
            </a:r>
            <a:r>
              <a:rPr lang="en-US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parole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ορατή πλευρά της γλώσσας, ο επιτελεσμένος λόγος, πραγματώνεται με βάση τις δυνατότητες που παρέχει το αφηρημένο σύστημα. Η πραγμάτωση γίνεται κυρίως μέσω </a:t>
            </a: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δύο επικοινωνιακών καναλιών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	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των ηχητικών κυμάτων (παραγωγή προφορικού λόγου)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των γραφηματικών συμβόλων (παραγωγή γραπτού λόγου)</a:t>
            </a:r>
            <a:endParaRPr lang="el-GR" altLang="el-G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467544" y="155448"/>
            <a:ext cx="8219256" cy="1185319"/>
          </a:xfrm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Γλώσσα, προφορικότητα και γραπτότητα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557338"/>
            <a:ext cx="9144000" cy="5300663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eaLnBrk="1" hangingPunct="1">
              <a:lnSpc>
                <a:spcPct val="80000"/>
              </a:lnSpc>
              <a:buNone/>
            </a:pP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γλώσσα ως πανανθρώπινο φαινόμενο είναι </a:t>
            </a:r>
            <a:r>
              <a:rPr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συντριπτικά</a:t>
            </a:r>
            <a:endParaRPr sz="2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προφορική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 </a:t>
            </a:r>
            <a:r>
              <a:rPr lang="en-US" altLang="x-none" sz="22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sz="22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(1997: 4) </a:t>
            </a:r>
            <a:endParaRPr sz="2200" dirty="0">
              <a:solidFill>
                <a:srgbClr val="4040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Από τις </a:t>
            </a:r>
            <a:r>
              <a:rPr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δεκάδες χιλιάδες γλώσσες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που έχουν μιληθεί κατά τη διάρκεια της</a:t>
            </a:r>
            <a:r>
              <a:rPr lang="en-US" altLang="x-non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ανθρώπινης ιστορίας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μόνο </a:t>
            </a:r>
            <a:r>
              <a:rPr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106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περίπου συνδέθηκαν με τη </a:t>
            </a:r>
            <a:r>
              <a:rPr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γραφή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ώστε να δημιουργήσουν </a:t>
            </a:r>
            <a:r>
              <a:rPr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γραμματεία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τις </a:t>
            </a:r>
            <a:r>
              <a:rPr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3.000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περίπου γλώσσες που μιλιούνται </a:t>
            </a:r>
            <a:r>
              <a:rPr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σήμερα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μόνο </a:t>
            </a:r>
            <a:r>
              <a:rPr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78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διαθέτουν </a:t>
            </a:r>
            <a:r>
              <a:rPr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γραπτή λογοτεχνία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Χιλιάδες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ομιλούμενες γλώσσες δεν έχουν </a:t>
            </a:r>
            <a:r>
              <a:rPr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γρ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αφεί π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οτέ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lang="en-US" altLang="x-none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</a:t>
            </a:r>
            <a:r>
              <a:rPr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γραπτός</a:t>
            </a:r>
            <a:r>
              <a:rPr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λόγος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δημιουργήθηκε με στόχο </a:t>
            </a:r>
            <a:r>
              <a:rPr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 διατήρηση του πλούτου και της εξουσίας</a:t>
            </a:r>
            <a:endParaRPr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την καταγραφή του συσσωρευμένου πλούτου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τη διατήρηση σημαντικών κειμένων (νομικών, θρησκευτικών, πολιτικών κλπ.)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την εξ αποστάσεως επικοινωνία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sz="1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Προφορικός και γραπτός λόγος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323850" y="1484313"/>
            <a:ext cx="8640763" cy="5373688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eaLnBrk="1" hangingPunct="1">
              <a:lnSpc>
                <a:spcPct val="80000"/>
              </a:lnSpc>
              <a:buNone/>
            </a:pPr>
            <a:r>
              <a:rPr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Παραδοσιακή γραμματική</a:t>
            </a:r>
            <a:r>
              <a:rPr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sz="2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2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Ξεκίνησε από τους Αλεξανδρινούς των ελληνιστικών χρόνων.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Έδωσε ιδιαίτερη έμφαση στο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γραπτό λόγο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δεδομένου ότι αντικείμενό της ήταν η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συλλογή, διατήρηση και μελέτη των κλασικών κειμένων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Αντίθετα</a:t>
            </a:r>
            <a:endParaRPr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Σύγχρονη γλωσσολογία</a:t>
            </a:r>
            <a:r>
              <a:rPr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2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έχει πρώτιστο καθήκον τη μελέτη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της λογοτεχνίας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των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λόγιων κειμένων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Αποβλέπει στην ανακάλυψη της </a:t>
            </a:r>
            <a:r>
              <a:rPr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δομής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της </a:t>
            </a:r>
            <a:r>
              <a:rPr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λειτουργίας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του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ανθρώπινου φαινομένου </a:t>
            </a:r>
            <a:r>
              <a:rPr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γλώσσα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πιο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φυσική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έκφραση της γλώσσας είναι ο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προφορικός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καθημερινός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όχι ο γραπτός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επίσημος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λόγος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γι’ αυτό η γλωσσική έρευνα δίνει </a:t>
            </a:r>
            <a:r>
              <a:rPr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προτεραιότητα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στον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προφορικό λόγο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lnSpc>
                <a:spcPct val="80000"/>
              </a:lnSpc>
              <a:buNone/>
            </a:pP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sz="17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Η προτεραιότητα του προφορικού λόγου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323850" y="1628775"/>
            <a:ext cx="8640763" cy="5040313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eaLnBrk="1" hangingPunct="1">
              <a:buNone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προτεραιότητα αυτή υποστηρίζεται, μεταξύ άλλων, από τα ακόλουθα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επιχειρήματα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προφορικός έχει </a:t>
            </a:r>
            <a:r>
              <a:rPr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ιστορική προτεραιότητα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έναντι του γραπτού λόγου, δεδομένου ότι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ανθρώπινες κοινωνίες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επικοινωνούσαν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τον προφορικό λόγο πολλές χιλιετίες πριν την ανακάλυψη της γραφής.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προφορικός λόγος έχει </a:t>
            </a:r>
            <a:r>
              <a:rPr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οντογενετική προτεραιότητα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δεδομένου ότι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παιδί κατακτά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πρώτα τη γλώσσα στην προφορική της μορφή. Η εξοικείωση με το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γραπτό λόγο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είναι μια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επίκτητη ικανότητα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αποτέλεσμα συστηματικής διδασκαλίας στο σχολείο.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προφορικός λόγος αποτελεί </a:t>
            </a:r>
            <a:r>
              <a:rPr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προϋπόθεση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για την ύπαρξη του γραπτού. Στις περισσότερες μορφές γραφής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σύμβολα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που χρησιμοποιούνται (π.χ. αλφαβητικά)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βασίζονται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-χωρίς πάντα να ισοδυναμούν λόγω ιστορικών παραγόντων- σε μονάδες του προφορικού λόγου.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sz="1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Η προτεραιότητα του προφορικού λόγου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0" y="1628775"/>
            <a:ext cx="9043035" cy="5195570"/>
          </a:xfrm>
        </p:spPr>
        <p:txBody>
          <a:bodyPr vert="horz" wrap="square" lIns="54864" tIns="91440" rIns="91440" bIns="45720" anchor="t" anchorCtr="0"/>
          <a:lstStyle/>
          <a:p>
            <a:pPr eaLnBrk="1" hangingPunct="1"/>
            <a:r>
              <a:rPr lang="el-GR" alt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Θεωρώντας ότι </a:t>
            </a:r>
            <a:r>
              <a:rPr lang="el-GR" altLang="el-G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γλώσσα υπάρχει πρωτίστως ως προφορικός λόγος</a:t>
            </a:r>
            <a:r>
              <a:rPr lang="el-GR" alt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</a:t>
            </a:r>
            <a:r>
              <a:rPr lang="el-GR" alt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υποδηλώνουμε </a:t>
            </a:r>
            <a:r>
              <a:rPr lang="el-GR" altLang="el-G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αξιολογική στάση</a:t>
            </a:r>
            <a:r>
              <a:rPr lang="el-GR" alt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l-GR" altLang="el-GR" sz="22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εν </a:t>
            </a:r>
            <a:r>
              <a:rPr lang="el-GR" altLang="el-GR" sz="22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αποδίδουμε </a:t>
            </a:r>
            <a:r>
              <a:rPr lang="el-GR" altLang="el-GR" sz="22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ανωτερότητα </a:t>
            </a:r>
            <a:r>
              <a:rPr lang="el-GR" altLang="el-G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στον προφορικό έναντι του γραπτού λόγου</a:t>
            </a:r>
            <a:r>
              <a:rPr lang="el-GR" alt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l-GR" altLang="el-G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l-GR" altLang="el-G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προφορικός λόγος είναι η</a:t>
            </a:r>
            <a:r>
              <a:rPr lang="el-GR" altLang="el-GR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φυσική κατάσταση της γλώσσας</a:t>
            </a:r>
            <a:r>
              <a:rPr lang="el-GR" altLang="el-G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και </a:t>
            </a:r>
            <a:r>
              <a:rPr lang="el-GR" altLang="el-GR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όχι μια υποδεέστερη </a:t>
            </a:r>
            <a:r>
              <a:rPr lang="el-GR" altLang="el-G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ή ατελής μορφή της</a:t>
            </a:r>
            <a:r>
              <a:rPr lang="el-GR" alt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el-G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l-GR" altLang="el-G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l-GR" altLang="el-G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l-GR" alt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Τόσο ο προφορικός όσο και ο γραπτός λόγος είναι </a:t>
            </a:r>
            <a:r>
              <a:rPr lang="el-GR" altLang="el-GR" sz="22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δύο ισότιμες</a:t>
            </a:r>
            <a:r>
              <a:rPr lang="el-GR" altLang="el-GR" sz="22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αλλά </a:t>
            </a:r>
            <a:r>
              <a:rPr lang="el-GR" altLang="el-GR" sz="2200" b="1" u="sng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λειτουργικά διαφορετικές</a:t>
            </a:r>
            <a:r>
              <a:rPr lang="el-GR" alt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μορφές λόγου, που εξυπηρετούν </a:t>
            </a:r>
            <a:r>
              <a:rPr lang="el-GR" altLang="el-GR" sz="2200" b="1" u="sng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διαφορετικές</a:t>
            </a:r>
            <a:r>
              <a:rPr lang="el-GR" altLang="el-GR" sz="22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επικοινωνιακές ανάγκες</a:t>
            </a:r>
            <a:r>
              <a:rPr lang="el-GR" alt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l-GR" altLang="el-G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endParaRPr lang="el-GR" altLang="el-G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l-GR" alt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Κατά συνέπεια ο </a:t>
            </a:r>
            <a:r>
              <a:rPr lang="el-GR" altLang="el-G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πραγματωμένος λόγος</a:t>
            </a:r>
            <a:r>
              <a:rPr lang="el-GR" alt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μπορεί να είναι είτε προφορικός είτε γραπτός </a:t>
            </a:r>
            <a:r>
              <a:rPr lang="el-GR" altLang="el-G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(+ ψηφιακός)</a:t>
            </a:r>
            <a:r>
              <a:rPr lang="el-GR" alt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el-G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χωρίς το μέσο εκφοράς του να προϋποθέτει ή να υπονοεί αξιολόγηση</a:t>
            </a:r>
            <a:r>
              <a:rPr lang="el-GR" alt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el-G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lang="el-GR" altLang="el-G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noFill/>
          <a:ln>
            <a:noFill/>
          </a:ln>
          <a:effectLst/>
          <a:sp3d prstMaterial="plastic"/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Διαφορές προφορικού και γραπτού λόγου (1): Απροσχεδίαστο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Vs 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Προσχεδιασμός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179388" y="1628775"/>
            <a:ext cx="8785225" cy="5229225"/>
          </a:xfrm>
        </p:spPr>
        <p:txBody>
          <a:bodyPr vert="horz" wrap="square" lIns="54864" tIns="91440" rIns="91440" bIns="45720" numCol="1" rtlCol="0" anchor="t" anchorCtr="0" compatLnSpc="1"/>
          <a:lstStyle/>
          <a:p>
            <a:pPr eaLnBrk="1" hangingPunct="1"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Οι </a:t>
            </a:r>
            <a:r>
              <a:rPr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διαφορές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μεταξύ προφορικού και γραπτού λόγου σε γενικές γραμμές οφείλονται </a:t>
            </a:r>
            <a:r>
              <a:rPr sz="24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στις διαφορετικές συνθήκες παραγωγής τους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None/>
            </a:pPr>
            <a:endParaRPr sz="1800" dirty="0">
              <a:solidFill>
                <a:srgbClr val="59595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Προφορικός λόγος:</a:t>
            </a:r>
            <a:endParaRPr sz="2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sz="2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κυρίως λόγος </a:t>
            </a:r>
            <a:r>
              <a:rPr sz="24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απροσχεδίαστος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μιας και πολύ συχνά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διαμορφώνεται τη στιγμή που εκφωνείται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υπό την πίεση του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χρόνου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του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ακροατή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Εμφανίζει συνήθως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συντακτικά ανολοκλήρωτες προτάσεις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χρησιμοποιεί συχνά την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παρατακτική σύνδεση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την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ενεργητική σύνταξη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τις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επαναλήψεις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τις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επανεκκινήσεις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τους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γενικευτικούς όρους</a:t>
            </a:r>
            <a:r>
              <a:rPr lang="en-US" alt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π.χ.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κάνω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πράγματα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λέω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None/>
            </a:pPr>
            <a:endParaRPr sz="1800" dirty="0">
              <a:solidFill>
                <a:srgbClr val="59595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endParaRPr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Λειτουργική μονάδα">
  <a:themeElements>
    <a:clrScheme name="Τήξη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Λειτουργική μονάδα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Λειτουργική μονάδ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0</TotalTime>
  <Words>7803</Words>
  <Application>WPS Presentation</Application>
  <PresentationFormat>Προβολή στην οθόνη (4:3)</PresentationFormat>
  <Paragraphs>176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7" baseType="lpstr">
      <vt:lpstr>Arial</vt:lpstr>
      <vt:lpstr>SimSun</vt:lpstr>
      <vt:lpstr>Wingdings</vt:lpstr>
      <vt:lpstr>Corbel</vt:lpstr>
      <vt:lpstr>Wingdings 2</vt:lpstr>
      <vt:lpstr>Wingdings 3</vt:lpstr>
      <vt:lpstr>Wingdings 2</vt:lpstr>
      <vt:lpstr>Times New Roman</vt:lpstr>
      <vt:lpstr>Microsoft YaHei</vt:lpstr>
      <vt:lpstr>Arial Unicode MS</vt:lpstr>
      <vt:lpstr>Calibri</vt:lpstr>
      <vt:lpstr>Λειτουργική μονάδα</vt:lpstr>
      <vt:lpstr>Κειμενογλωσσολογία 1ο μάθημα  </vt:lpstr>
      <vt:lpstr>Εισαγωγικές  Παρατηρήσεις:  η οριοθέτηση της Κειμενογλωσσολογίας</vt:lpstr>
      <vt:lpstr>Εισαγωγικές  Παρατηρήσεις:  η οριοθέτηση της Κειμενογλωσσολογίας</vt:lpstr>
      <vt:lpstr>Προφορικός και γραπτός λόγος</vt:lpstr>
      <vt:lpstr>Γλώσσα, προφορικότητα και γραπτότητα</vt:lpstr>
      <vt:lpstr>Προφορικός και γραπτός λόγος</vt:lpstr>
      <vt:lpstr>Η προτεραιότητα του προφορικού λόγου</vt:lpstr>
      <vt:lpstr>Η προτεραιότητα του προφορικού λόγου</vt:lpstr>
      <vt:lpstr>Διαφορές προφορικού και γραπτού λόγου (1): Απροσχεδίαστο Vs Προσχεδιασμός</vt:lpstr>
      <vt:lpstr>Διαφορές προφορικού και γραπτού λόγου (1): Απροσχεδίαστο Vs Προσχεδιασμός </vt:lpstr>
      <vt:lpstr>Διαφορές προφορικού και γραπτού λόγου (2): Πλαισίωση vs Αποπλαισίωση</vt:lpstr>
      <vt:lpstr>Διαφορές προφορικού και γραπτού λόγου (2): Πλαισίωση vs Αποπλαισίωση</vt:lpstr>
      <vt:lpstr>Διαφορές προφορικού και γραπτού λόγου (3): Επαφικότητα Vs Μη επαφικότητα</vt:lpstr>
      <vt:lpstr>Διαφορές προφορικού και γραπτού λόγου (3): Επαφικότητα Vs Μη επαφικότητα</vt:lpstr>
      <vt:lpstr>Ανακεφαλαιώνοντας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Κειμενογλωσσολογία 1ο μάθημα</dc:title>
  <dc:creator>Μάγια</dc:creator>
  <cp:lastModifiedBy>Teratech</cp:lastModifiedBy>
  <cp:revision>97</cp:revision>
  <dcterms:created xsi:type="dcterms:W3CDTF">2015-09-10T19:01:00Z</dcterms:created>
  <dcterms:modified xsi:type="dcterms:W3CDTF">2025-10-08T05:17:14Z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A0BF8C8E71EE4F41846E9B93B7FC5980_13</vt:lpwstr>
  </property>
  <property fmtid="{D5CDD505-2E9C-101B-9397-08002B2CF9AE}" pid="3" name="KSOProductBuildVer">
    <vt:lpwstr>1033-12.2.0.22549</vt:lpwstr>
  </property>
</Properties>
</file>