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61" r:id="rId3"/>
    <p:sldId id="326" r:id="rId5"/>
    <p:sldId id="327" r:id="rId6"/>
    <p:sldId id="328" r:id="rId7"/>
    <p:sldId id="268" r:id="rId8"/>
    <p:sldId id="306" r:id="rId9"/>
    <p:sldId id="308" r:id="rId10"/>
    <p:sldId id="322" r:id="rId11"/>
    <p:sldId id="331" r:id="rId12"/>
    <p:sldId id="329" r:id="rId13"/>
    <p:sldId id="332" r:id="rId14"/>
    <p:sldId id="333" r:id="rId15"/>
    <p:sldId id="334" r:id="rId16"/>
    <p:sldId id="335" r:id="rId17"/>
    <p:sldId id="262" r:id="rId18"/>
    <p:sldId id="336" r:id="rId19"/>
    <p:sldId id="337" r:id="rId20"/>
    <p:sldId id="338" r:id="rId21"/>
    <p:sldId id="269" r:id="rId22"/>
    <p:sldId id="339" r:id="rId23"/>
    <p:sldId id="341" r:id="rId24"/>
    <p:sldId id="266" r:id="rId25"/>
    <p:sldId id="267" r:id="rId26"/>
    <p:sldId id="340" r:id="rId27"/>
    <p:sldId id="285" r:id="rId28"/>
    <p:sldId id="342" r:id="rId29"/>
    <p:sldId id="343" r:id="rId30"/>
    <p:sldId id="258" r:id="rId31"/>
    <p:sldId id="287" r:id="rId32"/>
    <p:sldId id="288" r:id="rId33"/>
    <p:sldId id="289" r:id="rId34"/>
    <p:sldId id="344" r:id="rId35"/>
    <p:sldId id="345" r:id="rId36"/>
    <p:sldId id="274" r:id="rId37"/>
    <p:sldId id="273" r:id="rId38"/>
    <p:sldId id="277" r:id="rId39"/>
    <p:sldId id="280" r:id="rId40"/>
    <p:sldId id="318" r:id="rId41"/>
    <p:sldId id="347" r:id="rId42"/>
    <p:sldId id="348" r:id="rId43"/>
    <p:sldId id="260" r:id="rId44"/>
    <p:sldId id="349" r:id="rId45"/>
    <p:sldId id="293" r:id="rId46"/>
    <p:sldId id="283" r:id="rId47"/>
    <p:sldId id="264" r:id="rId48"/>
    <p:sldId id="350" r:id="rId49"/>
    <p:sldId id="351" r:id="rId50"/>
    <p:sldId id="352" r:id="rId51"/>
    <p:sldId id="290" r:id="rId52"/>
    <p:sldId id="353" r:id="rId53"/>
    <p:sldId id="354" r:id="rId54"/>
    <p:sldId id="295" r:id="rId55"/>
    <p:sldId id="355" r:id="rId56"/>
  </p:sldIdLst>
  <p:sldSz cx="9144000" cy="6858000" type="screen4x3"/>
  <p:notesSz cx="6858000" cy="9144000"/>
  <p:defaultTextStyle>
    <a:defPPr>
      <a:defRPr lang="el-GR"/>
    </a:defPPr>
    <a:lvl1pPr marL="0" lvl="0"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vl6pPr marL="2286000" lvl="5"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6pPr>
    <a:lvl7pPr marL="2743200" lvl="6"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7pPr>
    <a:lvl8pPr marL="3200400" lvl="7"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8pPr>
    <a:lvl9pPr marL="3657600" lvl="8"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6A1B"/>
    <a:srgbClr val="797B7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inimized">
    <p:restoredLeft sz="0" autoAdjust="0"/>
    <p:restoredTop sz="0" autoAdjust="0"/>
  </p:normalViewPr>
  <p:slideViewPr>
    <p:cSldViewPr showGuides="1">
      <p:cViewPr varScale="1">
        <p:scale>
          <a:sx n="27" d="100"/>
          <a:sy n="27" d="100"/>
        </p:scale>
        <p:origin x="2766" y="48"/>
      </p:cViewPr>
      <p:guideLst>
        <p:guide orient="horz" pos="2160"/>
        <p:guide pos="2880"/>
      </p:guideLst>
    </p:cSldViewPr>
  </p:slideViewPr>
  <p:notesTextViewPr>
    <p:cViewPr>
      <p:scale>
        <a:sx n="1" d="1"/>
        <a:sy n="1" d="1"/>
      </p:scale>
      <p:origin x="0" y="0"/>
    </p:cViewPr>
  </p:notesTextViewPr>
  <p:sorterViewPr showFormatting="0">
    <p:cViewPr>
      <p:scale>
        <a:sx n="66" d="100"/>
        <a:sy n="66" d="100"/>
      </p:scale>
      <p:origin x="0" y="486"/>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9" Type="http://schemas.openxmlformats.org/officeDocument/2006/relationships/tableStyles" Target="tableStyles.xml"/><Relationship Id="rId58" Type="http://schemas.openxmlformats.org/officeDocument/2006/relationships/viewProps" Target="viewProps.xml"/><Relationship Id="rId57" Type="http://schemas.openxmlformats.org/officeDocument/2006/relationships/presProps" Target="presProps.xml"/><Relationship Id="rId56" Type="http://schemas.openxmlformats.org/officeDocument/2006/relationships/slide" Target="slides/slide53.xml"/><Relationship Id="rId55" Type="http://schemas.openxmlformats.org/officeDocument/2006/relationships/slide" Target="slides/slide52.xml"/><Relationship Id="rId54" Type="http://schemas.openxmlformats.org/officeDocument/2006/relationships/slide" Target="slides/slide51.xml"/><Relationship Id="rId53" Type="http://schemas.openxmlformats.org/officeDocument/2006/relationships/slide" Target="slides/slide50.xml"/><Relationship Id="rId52" Type="http://schemas.openxmlformats.org/officeDocument/2006/relationships/slide" Target="slides/slide49.xml"/><Relationship Id="rId51" Type="http://schemas.openxmlformats.org/officeDocument/2006/relationships/slide" Target="slides/slide48.xml"/><Relationship Id="rId50" Type="http://schemas.openxmlformats.org/officeDocument/2006/relationships/slide" Target="slides/slide47.xml"/><Relationship Id="rId5" Type="http://schemas.openxmlformats.org/officeDocument/2006/relationships/slide" Target="slides/slide2.xml"/><Relationship Id="rId49" Type="http://schemas.openxmlformats.org/officeDocument/2006/relationships/slide" Target="slides/slide46.xml"/><Relationship Id="rId48" Type="http://schemas.openxmlformats.org/officeDocument/2006/relationships/slide" Target="slides/slide45.xml"/><Relationship Id="rId47" Type="http://schemas.openxmlformats.org/officeDocument/2006/relationships/slide" Target="slides/slide44.xml"/><Relationship Id="rId46" Type="http://schemas.openxmlformats.org/officeDocument/2006/relationships/slide" Target="slides/slide43.xml"/><Relationship Id="rId45" Type="http://schemas.openxmlformats.org/officeDocument/2006/relationships/slide" Target="slides/slide42.xml"/><Relationship Id="rId44" Type="http://schemas.openxmlformats.org/officeDocument/2006/relationships/slide" Target="slides/slide41.xml"/><Relationship Id="rId43" Type="http://schemas.openxmlformats.org/officeDocument/2006/relationships/slide" Target="slides/slide40.xml"/><Relationship Id="rId42" Type="http://schemas.openxmlformats.org/officeDocument/2006/relationships/slide" Target="slides/slide39.xml"/><Relationship Id="rId41" Type="http://schemas.openxmlformats.org/officeDocument/2006/relationships/slide" Target="slides/slide38.xml"/><Relationship Id="rId40" Type="http://schemas.openxmlformats.org/officeDocument/2006/relationships/slide" Target="slides/slide37.xml"/><Relationship Id="rId4" Type="http://schemas.openxmlformats.org/officeDocument/2006/relationships/notesMaster" Target="notesMasters/notesMaster1.xml"/><Relationship Id="rId39" Type="http://schemas.openxmlformats.org/officeDocument/2006/relationships/slide" Target="slides/slide36.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panose="020B0604020202020204" pitchFamily="34" charset="0"/>
                <a:cs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atin typeface="Arial" panose="020B0604020202020204" pitchFamily="34" charset="0"/>
                <a:cs typeface="Arial" panose="020B0604020202020204"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91919460-34AC-47E3-8778-8282A6AE7A54}" type="datetimeFigureOut">
              <a:rPr kumimoji="0" lang="el-GR"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fld>
            <a:endParaRPr kumimoji="0" lang="el-GR"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marL="0" marR="0" lvl="0" indent="0" algn="l" defTabSz="914400" rtl="0" eaLnBrk="0" fontAlgn="base" latinLnBrk="0" hangingPunct="0">
              <a:lnSpc>
                <a:spcPct val="100000"/>
              </a:lnSpc>
              <a:spcBef>
                <a:spcPct val="30000"/>
              </a:spcBef>
              <a:spcAft>
                <a:spcPct val="0"/>
              </a:spcAft>
              <a:buClrTx/>
              <a:buSzTx/>
              <a:buFontTx/>
              <a:buNone/>
              <a:defRPr/>
            </a:pPr>
            <a:endParaRPr kumimoji="0" lang="el-GR" sz="1200" b="0" i="0" u="none" strike="noStrike" kern="1200" cap="none" spc="0" normalizeH="0" baseline="0" noProof="0">
              <a:ln>
                <a:noFill/>
              </a:ln>
              <a:solidFill>
                <a:schemeClr val="tx1"/>
              </a:solidFill>
              <a:effectLst/>
              <a:uLnTx/>
              <a:uFillTx/>
              <a:latin typeface="+mn-lt"/>
              <a:ea typeface="+mn-ea"/>
              <a:cs typeface="+mn-cs"/>
            </a:endParaRP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dirty="0"/>
              <a:t>Στυλ υποδείγματος κειμένου</a:t>
            </a:r>
            <a:endParaRPr dirty="0"/>
          </a:p>
          <a:p>
            <a:pPr lvl="1"/>
            <a:r>
              <a:rPr dirty="0"/>
              <a:t>Δεύτερου επιπέδου</a:t>
            </a:r>
            <a:endParaRPr dirty="0"/>
          </a:p>
          <a:p>
            <a:pPr lvl="2"/>
            <a:r>
              <a:rPr dirty="0"/>
              <a:t>Τρίτου επιπέδου</a:t>
            </a:r>
            <a:endParaRPr dirty="0"/>
          </a:p>
          <a:p>
            <a:pPr lvl="3"/>
            <a:r>
              <a:rPr dirty="0"/>
              <a:t>Τέταρτου επιπέδου</a:t>
            </a:r>
            <a:endParaRPr dirty="0"/>
          </a:p>
          <a:p>
            <a:pPr lvl="4"/>
            <a:r>
              <a:rPr dirty="0"/>
              <a:t>Πέμπτου επιπέδου</a:t>
            </a:r>
            <a:endParaRPr dirty="0"/>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panose="020B0604020202020204" pitchFamily="34" charset="0"/>
                <a:cs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lstStyle/>
          <a:p>
            <a:pPr lvl="0" algn="r" eaLnBrk="1" hangingPunct="1">
              <a:buNone/>
            </a:pPr>
            <a:fld id="{9A0DB2DC-4C9A-4742-B13C-FB6460FD3503}" type="slidenum">
              <a:rPr lang="el-GR" altLang="el-GR" sz="1200" dirty="0"/>
            </a:fld>
            <a:endParaRPr lang="el-GR" altLang="el-GR" sz="1200" dirty="0"/>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Θέση εικόνας διαφάνειας 1"/>
          <p:cNvSpPr>
            <a:spLocks noGrp="1" noRot="1" noChangeAspect="1" noTextEdit="1"/>
          </p:cNvSpPr>
          <p:nvPr>
            <p:ph type="sldImg"/>
          </p:nvPr>
        </p:nvSpPr>
        <p:spPr>
          <a:ln>
            <a:solidFill>
              <a:srgbClr val="000000">
                <a:alpha val="100000"/>
              </a:srgbClr>
            </a:solidFill>
            <a:miter lim="800000"/>
          </a:ln>
        </p:spPr>
      </p:sp>
      <p:sp>
        <p:nvSpPr>
          <p:cNvPr id="11267" name="Θέση σημειώσεων 2"/>
          <p:cNvSpPr>
            <a:spLocks noGrp="1"/>
          </p:cNvSpPr>
          <p:nvPr>
            <p:ph type="body" idx="1"/>
          </p:nvPr>
        </p:nvSpPr>
        <p:spPr>
          <a:noFill/>
          <a:ln>
            <a:noFill/>
          </a:ln>
        </p:spPr>
        <p:txBody>
          <a:bodyPr wrap="square" lIns="91440" tIns="45720" rIns="91440" bIns="45720" anchor="t" anchorCtr="0"/>
          <a:lstStyle/>
          <a:p>
            <a:pPr lvl="0" eaLnBrk="1" hangingPunct="1">
              <a:spcBef>
                <a:spcPct val="0"/>
              </a:spcBef>
            </a:pPr>
            <a:endParaRPr lang="el-GR" altLang="el-GR" dirty="0"/>
          </a:p>
        </p:txBody>
      </p:sp>
      <p:sp>
        <p:nvSpPr>
          <p:cNvPr id="11268" name="Θέση αριθμού διαφάνειας 3"/>
          <p:cNvSpPr txBox="1">
            <a:spLocks noGrp="1"/>
          </p:cNvSpPr>
          <p:nvPr>
            <p:ph type="sldNum" sz="quarter"/>
          </p:nvPr>
        </p:nvSpPr>
        <p:spPr>
          <a:xfrm>
            <a:off x="3884613" y="8685213"/>
            <a:ext cx="2971800" cy="457200"/>
          </a:xfrm>
          <a:prstGeom prst="rect">
            <a:avLst/>
          </a:prstGeom>
          <a:noFill/>
          <a:ln w="9525">
            <a:noFill/>
          </a:ln>
        </p:spPr>
        <p:txBody>
          <a:bodyPr anchor="b" anchorCtr="0"/>
          <a:lstStyle/>
          <a:p>
            <a:pPr lvl="0" algn="r" eaLnBrk="1" hangingPunct="1"/>
            <a:fld id="{9A0DB2DC-4C9A-4742-B13C-FB6460FD3503}" type="slidenum">
              <a:rPr lang="el-GR" altLang="el-GR" sz="1200" dirty="0"/>
            </a:fld>
            <a:endParaRPr lang="el-GR" altLang="el-GR" sz="1200"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Θέση εικόνας διαφάνειας 1"/>
          <p:cNvSpPr>
            <a:spLocks noGrp="1" noRot="1" noChangeAspect="1" noTextEdit="1"/>
          </p:cNvSpPr>
          <p:nvPr>
            <p:ph type="sldImg"/>
          </p:nvPr>
        </p:nvSpPr>
        <p:spPr>
          <a:ln>
            <a:solidFill>
              <a:srgbClr val="000000">
                <a:alpha val="100000"/>
              </a:srgbClr>
            </a:solidFill>
            <a:miter lim="800000"/>
          </a:ln>
        </p:spPr>
      </p:sp>
      <p:sp>
        <p:nvSpPr>
          <p:cNvPr id="14339" name="Θέση σημειώσεων 2"/>
          <p:cNvSpPr>
            <a:spLocks noGrp="1"/>
          </p:cNvSpPr>
          <p:nvPr>
            <p:ph type="body" idx="1"/>
          </p:nvPr>
        </p:nvSpPr>
        <p:spPr>
          <a:noFill/>
          <a:ln>
            <a:noFill/>
          </a:ln>
        </p:spPr>
        <p:txBody>
          <a:bodyPr wrap="square" lIns="91440" tIns="45720" rIns="91440" bIns="45720" anchor="t" anchorCtr="0"/>
          <a:lstStyle/>
          <a:p>
            <a:pPr lvl="0" eaLnBrk="1" hangingPunct="1">
              <a:spcBef>
                <a:spcPct val="0"/>
              </a:spcBef>
            </a:pPr>
            <a:endParaRPr lang="el-GR" altLang="el-GR" dirty="0"/>
          </a:p>
        </p:txBody>
      </p:sp>
      <p:sp>
        <p:nvSpPr>
          <p:cNvPr id="14340" name="Θέση αριθμού διαφάνειας 3"/>
          <p:cNvSpPr txBox="1">
            <a:spLocks noGrp="1"/>
          </p:cNvSpPr>
          <p:nvPr>
            <p:ph type="sldNum" sz="quarter"/>
          </p:nvPr>
        </p:nvSpPr>
        <p:spPr>
          <a:xfrm>
            <a:off x="3884613" y="8685213"/>
            <a:ext cx="2971800" cy="457200"/>
          </a:xfrm>
          <a:prstGeom prst="rect">
            <a:avLst/>
          </a:prstGeom>
          <a:noFill/>
          <a:ln w="9525">
            <a:noFill/>
          </a:ln>
        </p:spPr>
        <p:txBody>
          <a:bodyPr anchor="b" anchorCtr="0"/>
          <a:lstStyle/>
          <a:p>
            <a:pPr lvl="0" algn="r" eaLnBrk="1" hangingPunct="1">
              <a:spcBef>
                <a:spcPct val="0"/>
              </a:spcBef>
            </a:pPr>
            <a:fld id="{9A0DB2DC-4C9A-4742-B13C-FB6460FD3503}" type="slidenum">
              <a:rPr lang="el-GR" altLang="el-GR" dirty="0">
                <a:cs typeface="Arial" panose="020B0604020202020204" pitchFamily="34" charset="0"/>
              </a:rPr>
            </a:fld>
            <a:endParaRPr lang="el-GR" altLang="el-GR" dirty="0">
              <a:ea typeface="Arial" panose="020B0604020202020204" pitchFamily="34" charset="0"/>
              <a:cs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Διαφάνεια τίτλου">
    <p:bg>
      <p:bgPr>
        <a:solidFill>
          <a:schemeClr val="bg2"/>
        </a:solidFill>
        <a:effectLst/>
      </p:bgPr>
    </p:bg>
    <p:spTree>
      <p:nvGrpSpPr>
        <p:cNvPr id="1" name=""/>
        <p:cNvGrpSpPr/>
        <p:nvPr/>
      </p:nvGrpSpPr>
      <p:grpSpPr>
        <a:xfrm>
          <a:off x="0" y="0"/>
          <a:ext cx="0" cy="0"/>
          <a:chOff x="0" y="0"/>
          <a:chExt cx="0" cy="0"/>
        </a:xfrm>
      </p:grpSpPr>
      <p:sp>
        <p:nvSpPr>
          <p:cNvPr id="10" name="Ορθογώνιο 6"/>
          <p:cNvSpPr/>
          <p:nvPr/>
        </p:nvSpPr>
        <p:spPr bwMode="white">
          <a:xfrm>
            <a:off x="0" y="5970588"/>
            <a:ext cx="9144000" cy="8874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1" name="Ορθογώνιο 9"/>
          <p:cNvSpPr/>
          <p:nvPr/>
        </p:nvSpPr>
        <p:spPr>
          <a:xfrm>
            <a:off x="-9525" y="6053138"/>
            <a:ext cx="2249488" cy="71278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2" name="Ορθογώνιο 10"/>
          <p:cNvSpPr/>
          <p:nvPr/>
        </p:nvSpPr>
        <p:spPr>
          <a:xfrm>
            <a:off x="2359025" y="6043613"/>
            <a:ext cx="6784975" cy="714375"/>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8" name="Τίτλος 7"/>
          <p:cNvSpPr>
            <a:spLocks noGrp="1"/>
          </p:cNvSpPr>
          <p:nvPr>
            <p:ph type="ctrTitle" hasCustomPrompt="1"/>
          </p:nvPr>
        </p:nvSpPr>
        <p:spPr>
          <a:xfrm>
            <a:off x="2362200" y="4038600"/>
            <a:ext cx="6477000" cy="1828800"/>
          </a:xfrm>
        </p:spPr>
        <p:txBody>
          <a:bodyPr anchor="b"/>
          <a:lstStyle>
            <a:lvl1pPr>
              <a:defRPr cap="all" baseline="0"/>
            </a:lvl1pPr>
          </a:lstStyle>
          <a:p>
            <a:r>
              <a:rPr lang="el-GR"/>
              <a:t>Στυλ κύριου τίτλου</a:t>
            </a:r>
            <a:endParaRPr lang="en-US"/>
          </a:p>
        </p:txBody>
      </p:sp>
      <p:sp>
        <p:nvSpPr>
          <p:cNvPr id="9" name="Υπότιτλος 8"/>
          <p:cNvSpPr>
            <a:spLocks noGrp="1"/>
          </p:cNvSpPr>
          <p:nvPr>
            <p:ph type="subTitle" idx="1" hasCustomPrompt="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l-GR"/>
              <a:t>Στυλ κύριου υπότιτλου</a:t>
            </a:r>
            <a:endParaRPr lang="en-US"/>
          </a:p>
        </p:txBody>
      </p:sp>
      <p:sp>
        <p:nvSpPr>
          <p:cNvPr id="13" name="Θέση ημερομηνίας 27"/>
          <p:cNvSpPr>
            <a:spLocks noGrp="1"/>
          </p:cNvSpPr>
          <p:nvPr>
            <p:ph type="dt" sz="half" idx="2"/>
          </p:nvPr>
        </p:nvSpPr>
        <p:spPr>
          <a:xfrm>
            <a:off x="76200" y="6069013"/>
            <a:ext cx="2057400" cy="685800"/>
          </a:xfrm>
          <a:prstGeom prst="rect">
            <a:avLst/>
          </a:prstGeom>
        </p:spPr>
        <p:txBody>
          <a:bodyPr vert="horz" anchor="ctr" anchorCtr="0">
            <a:noAutofit/>
          </a:bodyPr>
          <a:lstStyle>
            <a:lvl1pPr algn="ctr">
              <a:defRPr sz="2000">
                <a:solidFill>
                  <a:srgbClr val="FFFFFF"/>
                </a:solidFill>
              </a:defRPr>
            </a:lvl1pPr>
          </a:lstStyle>
          <a:p>
            <a:pPr marL="0" marR="0" lvl="0" indent="0" algn="ctr" defTabSz="914400" rtl="0" eaLnBrk="1" fontAlgn="auto" latinLnBrk="0" hangingPunct="1">
              <a:lnSpc>
                <a:spcPct val="100000"/>
              </a:lnSpc>
              <a:spcBef>
                <a:spcPts val="0"/>
              </a:spcBef>
              <a:spcAft>
                <a:spcPts val="0"/>
              </a:spcAft>
              <a:buClrTx/>
              <a:buSzTx/>
              <a:buFontTx/>
              <a:buNone/>
              <a:defRPr/>
            </a:pPr>
            <a:fld id="{2FD51428-0AE4-41FA-AE52-25DCEDB15C6E}" type="datetimeFigureOut">
              <a:rPr kumimoji="0" lang="el-GR" sz="2000" b="0" i="0" u="none" strike="noStrike" kern="1200" cap="none" spc="0" normalizeH="0" baseline="0" noProof="0">
                <a:ln>
                  <a:noFill/>
                </a:ln>
                <a:solidFill>
                  <a:srgbClr val="FFFFFF"/>
                </a:solidFill>
                <a:effectLst/>
                <a:uLnTx/>
                <a:uFillTx/>
                <a:latin typeface="+mn-lt"/>
                <a:ea typeface="+mn-ea"/>
                <a:cs typeface="+mn-cs"/>
              </a:rPr>
            </a:fld>
            <a:endParaRPr kumimoji="0" lang="el-GR" sz="2000" b="0" i="0" u="none" strike="noStrike" kern="1200" cap="none" spc="0" normalizeH="0" baseline="0" noProof="0">
              <a:ln>
                <a:noFill/>
              </a:ln>
              <a:solidFill>
                <a:srgbClr val="FFFFFF"/>
              </a:solidFill>
              <a:effectLst/>
              <a:uLnTx/>
              <a:uFillTx/>
              <a:latin typeface="+mn-lt"/>
              <a:ea typeface="+mn-ea"/>
              <a:cs typeface="+mn-cs"/>
            </a:endParaRPr>
          </a:p>
        </p:txBody>
      </p:sp>
      <p:sp>
        <p:nvSpPr>
          <p:cNvPr id="15" name="Θέση υποσέλιδου 16"/>
          <p:cNvSpPr>
            <a:spLocks noGrp="1"/>
          </p:cNvSpPr>
          <p:nvPr>
            <p:ph type="ftr" sz="quarter" idx="3"/>
          </p:nvPr>
        </p:nvSpPr>
        <p:spPr>
          <a:xfrm>
            <a:off x="2085975" y="236538"/>
            <a:ext cx="5867400" cy="365125"/>
          </a:xfrm>
          <a:prstGeom prst="rect">
            <a:avLst/>
          </a:prstGeom>
        </p:spPr>
        <p:txBody>
          <a:bodyPr vert="horz" anchor="ctr"/>
          <a:lstStyle>
            <a:lvl1pPr algn="r">
              <a:defRPr>
                <a:solidFill>
                  <a:schemeClr val="tx2"/>
                </a:solidFill>
              </a:defRPr>
            </a:lvl1pPr>
          </a:lstStyle>
          <a:p>
            <a:pPr marL="0" marR="0" lvl="0" indent="0" algn="r" defTabSz="914400" rtl="0" eaLnBrk="1" fontAlgn="auto" latinLnBrk="0" hangingPunct="1">
              <a:lnSpc>
                <a:spcPct val="100000"/>
              </a:lnSpc>
              <a:spcBef>
                <a:spcPts val="0"/>
              </a:spcBef>
              <a:spcAft>
                <a:spcPts val="0"/>
              </a:spcAft>
              <a:buClrTx/>
              <a:buSzTx/>
              <a:buFontTx/>
              <a:buNone/>
              <a:defRPr/>
            </a:pPr>
            <a:endParaRPr kumimoji="0" lang="el-GR" sz="1400" b="0" i="0" u="none" strike="noStrike" kern="1200" cap="none" spc="0" normalizeH="0" baseline="0" noProof="0">
              <a:ln>
                <a:noFill/>
              </a:ln>
              <a:solidFill>
                <a:schemeClr val="tx2"/>
              </a:solidFill>
              <a:effectLst/>
              <a:uLnTx/>
              <a:uFillTx/>
              <a:latin typeface="+mn-lt"/>
              <a:ea typeface="+mn-ea"/>
              <a:cs typeface="+mn-cs"/>
            </a:endParaRPr>
          </a:p>
        </p:txBody>
      </p:sp>
      <p:sp>
        <p:nvSpPr>
          <p:cNvPr id="16" name="Θέση αριθμού διαφάνειας 28"/>
          <p:cNvSpPr>
            <a:spLocks noGrp="1"/>
          </p:cNvSpPr>
          <p:nvPr>
            <p:ph type="sldNum" sz="quarter" idx="4"/>
          </p:nvPr>
        </p:nvSpPr>
        <p:spPr>
          <a:xfrm>
            <a:off x="8001000" y="228600"/>
            <a:ext cx="838200" cy="381000"/>
          </a:xfrm>
          <a:prstGeom prst="rect">
            <a:avLst/>
          </a:prstGeom>
        </p:spPr>
        <p:txBody>
          <a:bodyPr vert="horz" wrap="square" lIns="91440" tIns="45720" rIns="91440" bIns="45720" numCol="1" anchor="ctr" anchorCtr="0" compatLnSpc="1"/>
          <a:lstStyle/>
          <a:p>
            <a:pPr algn="ctr" eaLnBrk="1" hangingPunct="1">
              <a:buNone/>
            </a:pPr>
            <a:fld id="{9A0DB2DC-4C9A-4742-B13C-FB6460FD3503}" type="slidenum">
              <a:rPr lang="el-GR" altLang="el-GR" dirty="0">
                <a:solidFill>
                  <a:schemeClr val="tx2"/>
                </a:solidFill>
                <a:latin typeface="Calibri" panose="020F0502020204030204" pitchFamily="34" charset="0"/>
              </a:rPr>
            </a:fld>
            <a:endParaRPr lang="el-GR" altLang="el-GR" dirty="0">
              <a:solidFill>
                <a:schemeClr val="tx2"/>
              </a:solidFill>
              <a:latin typeface="Calibri" panose="020F0502020204030204" pitchFamily="34" charset="0"/>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a:lstStyle/>
          <a:p>
            <a:r>
              <a:rPr lang="el-GR"/>
              <a:t>Στυλ κύριου τίτλου</a:t>
            </a:r>
            <a:endParaRPr lang="en-US"/>
          </a:p>
        </p:txBody>
      </p:sp>
      <p:sp>
        <p:nvSpPr>
          <p:cNvPr id="3" name="Θέση κατακόρυφου κειμένου 2"/>
          <p:cNvSpPr>
            <a:spLocks noGrp="1"/>
          </p:cNvSpPr>
          <p:nvPr>
            <p:ph type="body" orient="vert" idx="1" hasCustomPrompt="1"/>
          </p:nvPr>
        </p:nvSpPr>
        <p:spPr/>
        <p:txBody>
          <a:bodyPr vert="eaVert"/>
          <a:lstStyle/>
          <a:p>
            <a:pPr lvl="0"/>
            <a:r>
              <a:rPr lang="el-GR"/>
              <a:t>Στυλ υποδείγματος κειμένου</a:t>
            </a:r>
            <a:endParaRPr lang="el-GR"/>
          </a:p>
          <a:p>
            <a:pPr lvl="1"/>
            <a:r>
              <a:rPr lang="el-GR"/>
              <a:t>Δεύτερου επιπέδου</a:t>
            </a:r>
            <a:endParaRPr lang="el-GR"/>
          </a:p>
          <a:p>
            <a:pPr lvl="2"/>
            <a:r>
              <a:rPr lang="el-GR"/>
              <a:t>Τρίτου επιπέδου</a:t>
            </a:r>
            <a:endParaRPr lang="el-GR"/>
          </a:p>
          <a:p>
            <a:pPr lvl="3"/>
            <a:r>
              <a:rPr lang="el-GR"/>
              <a:t>Τέταρτου επιπέδου</a:t>
            </a:r>
            <a:endParaRPr lang="el-GR"/>
          </a:p>
          <a:p>
            <a:pPr lvl="4"/>
            <a:r>
              <a:rPr lang="el-GR"/>
              <a:t>Πέμπτου επιπέδου</a:t>
            </a:r>
            <a:endParaRPr lang="en-US"/>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54DDB6E4-4A93-4E5E-8443-F9B722F97F22}" type="datetimeFigureOut">
              <a:rPr kumimoji="0" lang="el-GR" sz="1400" b="0" i="0" u="none" strike="noStrike" kern="1200" cap="none" spc="0" normalizeH="0" baseline="0" noProof="0">
                <a:ln>
                  <a:noFill/>
                </a:ln>
                <a:solidFill>
                  <a:schemeClr val="tx2"/>
                </a:solidFill>
                <a:effectLst/>
                <a:uLnTx/>
                <a:uFillTx/>
                <a:latin typeface="+mn-lt"/>
                <a:ea typeface="+mn-ea"/>
                <a:cs typeface="+mn-cs"/>
              </a:rPr>
            </a:fld>
            <a:endParaRPr kumimoji="0" lang="el-GR" sz="1400" b="0" i="0" u="none" strike="noStrike" kern="1200" cap="none" spc="0" normalizeH="0" baseline="0" noProof="0">
              <a:ln>
                <a:noFill/>
              </a:ln>
              <a:solidFill>
                <a:schemeClr val="tx2"/>
              </a:solidFill>
              <a:effectLst/>
              <a:uLnTx/>
              <a:uFillTx/>
              <a:latin typeface="+mn-lt"/>
              <a:ea typeface="+mn-ea"/>
              <a:cs typeface="+mn-cs"/>
            </a:endParaRPr>
          </a:p>
        </p:txBody>
      </p:sp>
      <p:sp>
        <p:nvSpPr>
          <p:cNvPr id="5" name="Footer Placeholder 4"/>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endParaRPr kumimoji="0" lang="el-GR" sz="1400" b="0" i="0" u="none" strike="noStrike" kern="1200" cap="none" spc="0" normalizeH="0" baseline="0" noProof="0">
              <a:ln>
                <a:noFill/>
              </a:ln>
              <a:solidFill>
                <a:schemeClr val="tx2"/>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lstStyle/>
          <a:p>
            <a:pPr lvl="0" eaLnBrk="1" hangingPunct="1">
              <a:buNone/>
            </a:pPr>
            <a:fld id="{9A0DB2DC-4C9A-4742-B13C-FB6460FD3503}" type="slidenum">
              <a:rPr lang="el-GR" altLang="el-GR" dirty="0"/>
            </a:fld>
            <a:endParaRPr lang="el-GR" altLang="el-GR" dirty="0">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showMasterSp="0">
  <p:cSld name="Κατακόρυφος τίτλος και Κείμενο">
    <p:bg>
      <p:bgPr>
        <a:solidFill>
          <a:schemeClr val="bg1"/>
        </a:solidFill>
        <a:effectLst/>
      </p:bgPr>
    </p:bg>
    <p:spTree>
      <p:nvGrpSpPr>
        <p:cNvPr id="1" name=""/>
        <p:cNvGrpSpPr/>
        <p:nvPr/>
      </p:nvGrpSpPr>
      <p:grpSpPr>
        <a:xfrm>
          <a:off x="0" y="0"/>
          <a:ext cx="0" cy="0"/>
          <a:chOff x="0" y="0"/>
          <a:chExt cx="0" cy="0"/>
        </a:xfrm>
      </p:grpSpPr>
      <p:sp>
        <p:nvSpPr>
          <p:cNvPr id="10" name="Ορθογώνιο 6"/>
          <p:cNvSpPr/>
          <p:nvPr/>
        </p:nvSpPr>
        <p:spPr bwMode="white">
          <a:xfrm>
            <a:off x="6096000" y="0"/>
            <a:ext cx="320675"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1" name="Ορθογώνιο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2" name="Ορθογώνιο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 name="Κατακόρυφος τίτλος 1"/>
          <p:cNvSpPr>
            <a:spLocks noGrp="1"/>
          </p:cNvSpPr>
          <p:nvPr>
            <p:ph type="title" orient="vert" hasCustomPrompt="1"/>
          </p:nvPr>
        </p:nvSpPr>
        <p:spPr>
          <a:xfrm>
            <a:off x="6553200" y="609600"/>
            <a:ext cx="2057400" cy="5516563"/>
          </a:xfrm>
        </p:spPr>
        <p:txBody>
          <a:bodyPr vert="eaVert"/>
          <a:lstStyle/>
          <a:p>
            <a:r>
              <a:rPr lang="el-GR"/>
              <a:t>Στυλ κύριου τίτλου</a:t>
            </a:r>
            <a:endParaRPr lang="en-US"/>
          </a:p>
        </p:txBody>
      </p:sp>
      <p:sp>
        <p:nvSpPr>
          <p:cNvPr id="3" name="Θέση κατακόρυφου κειμένου 2"/>
          <p:cNvSpPr>
            <a:spLocks noGrp="1"/>
          </p:cNvSpPr>
          <p:nvPr>
            <p:ph type="body" orient="vert" idx="1" hasCustomPrompt="1"/>
          </p:nvPr>
        </p:nvSpPr>
        <p:spPr>
          <a:xfrm>
            <a:off x="457200" y="609600"/>
            <a:ext cx="5562600" cy="5516564"/>
          </a:xfrm>
        </p:spPr>
        <p:txBody>
          <a:bodyPr vert="eaVert"/>
          <a:lstStyle/>
          <a:p>
            <a:pPr lvl="0"/>
            <a:r>
              <a:rPr lang="el-GR"/>
              <a:t>Στυλ υποδείγματος κειμένου</a:t>
            </a:r>
            <a:endParaRPr lang="el-GR"/>
          </a:p>
          <a:p>
            <a:pPr lvl="1"/>
            <a:r>
              <a:rPr lang="el-GR"/>
              <a:t>Δεύτερου επιπέδου</a:t>
            </a:r>
            <a:endParaRPr lang="el-GR"/>
          </a:p>
          <a:p>
            <a:pPr lvl="2"/>
            <a:r>
              <a:rPr lang="el-GR"/>
              <a:t>Τρίτου επιπέδου</a:t>
            </a:r>
            <a:endParaRPr lang="el-GR"/>
          </a:p>
          <a:p>
            <a:pPr lvl="3"/>
            <a:r>
              <a:rPr lang="el-GR"/>
              <a:t>Τέταρτου επιπέδου</a:t>
            </a:r>
            <a:endParaRPr lang="el-GR"/>
          </a:p>
          <a:p>
            <a:pPr lvl="4"/>
            <a:r>
              <a:rPr lang="el-GR"/>
              <a:t>Πέμπτου επιπέδου</a:t>
            </a:r>
            <a:endParaRPr lang="en-US"/>
          </a:p>
        </p:txBody>
      </p:sp>
      <p:sp>
        <p:nvSpPr>
          <p:cNvPr id="13" name="Θέση ημερομηνίας 3"/>
          <p:cNvSpPr>
            <a:spLocks noGrp="1"/>
          </p:cNvSpPr>
          <p:nvPr>
            <p:ph type="dt" sz="half" idx="2"/>
          </p:nvPr>
        </p:nvSpPr>
        <p:spPr>
          <a:xfrm>
            <a:off x="6553200" y="6248400"/>
            <a:ext cx="2209800" cy="365125"/>
          </a:xfrm>
          <a:prstGeom prst="rect">
            <a:avLst/>
          </a:prstGeom>
        </p:spPr>
        <p:txBody>
          <a:bodyPr vert="horz" anchor="ctr" anchorCtr="0"/>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E573CEB6-1031-4CEC-B6BD-3EFC2379EDAB}" type="datetimeFigureOut">
              <a:rPr kumimoji="0" lang="el-GR" sz="1400" b="0" i="0" u="none" strike="noStrike" kern="1200" cap="none" spc="0" normalizeH="0" baseline="0" noProof="0">
                <a:ln>
                  <a:noFill/>
                </a:ln>
                <a:solidFill>
                  <a:schemeClr val="tx2"/>
                </a:solidFill>
                <a:effectLst/>
                <a:uLnTx/>
                <a:uFillTx/>
                <a:latin typeface="+mn-lt"/>
                <a:ea typeface="+mn-ea"/>
                <a:cs typeface="+mn-cs"/>
              </a:rPr>
            </a:fld>
            <a:endParaRPr kumimoji="0" lang="el-GR" sz="1400" b="0" i="0" u="none" strike="noStrike" kern="1200" cap="none" spc="0" normalizeH="0" baseline="0" noProof="0">
              <a:ln>
                <a:noFill/>
              </a:ln>
              <a:solidFill>
                <a:schemeClr val="tx2"/>
              </a:solidFill>
              <a:effectLst/>
              <a:uLnTx/>
              <a:uFillTx/>
              <a:latin typeface="+mn-lt"/>
              <a:ea typeface="+mn-ea"/>
              <a:cs typeface="+mn-cs"/>
            </a:endParaRPr>
          </a:p>
        </p:txBody>
      </p:sp>
      <p:sp>
        <p:nvSpPr>
          <p:cNvPr id="15" name="Θέση υποσέλιδου 4"/>
          <p:cNvSpPr>
            <a:spLocks noGrp="1"/>
          </p:cNvSpPr>
          <p:nvPr>
            <p:ph type="ftr" sz="quarter" idx="3"/>
          </p:nvPr>
        </p:nvSpPr>
        <p:spPr>
          <a:xfrm>
            <a:off x="457200" y="6248400"/>
            <a:ext cx="5573713" cy="365125"/>
          </a:xfrm>
          <a:prstGeom prst="rect">
            <a:avLst/>
          </a:prstGeom>
        </p:spPr>
        <p:txBody>
          <a:bodyPr vert="horz" anchor="ct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defRPr/>
            </a:pPr>
            <a:endParaRPr kumimoji="0" lang="el-GR" sz="1400" b="0" i="0" u="none" strike="noStrike" kern="1200" cap="none" spc="0" normalizeH="0" baseline="0" noProof="0">
              <a:ln>
                <a:noFill/>
              </a:ln>
              <a:solidFill>
                <a:schemeClr val="tx2"/>
              </a:solidFill>
              <a:effectLst/>
              <a:uLnTx/>
              <a:uFillTx/>
              <a:latin typeface="+mn-lt"/>
              <a:ea typeface="+mn-ea"/>
              <a:cs typeface="+mn-cs"/>
            </a:endParaRPr>
          </a:p>
        </p:txBody>
      </p:sp>
      <p:sp>
        <p:nvSpPr>
          <p:cNvPr id="16" name="Θέση αριθμού διαφάνειας 5"/>
          <p:cNvSpPr>
            <a:spLocks noGrp="1"/>
          </p:cNvSpPr>
          <p:nvPr>
            <p:ph type="sldNum" sz="quarter" idx="4"/>
          </p:nvPr>
        </p:nvSpPr>
        <p:spPr>
          <a:xfrm rot="5400000">
            <a:off x="5989638" y="144463"/>
            <a:ext cx="533400" cy="244475"/>
          </a:xfrm>
          <a:prstGeom prst="rect">
            <a:avLst/>
          </a:prstGeom>
        </p:spPr>
        <p:txBody>
          <a:bodyPr vert="horz" wrap="square" lIns="91440" tIns="45720" rIns="91440" bIns="45720" numCol="1" anchor="ctr" anchorCtr="0" compatLnSpc="1"/>
          <a:lstStyle/>
          <a:p>
            <a:pPr algn="ctr" eaLnBrk="1" hangingPunct="1">
              <a:buNone/>
            </a:pPr>
            <a:fld id="{9A0DB2DC-4C9A-4742-B13C-FB6460FD3503}" type="slidenum">
              <a:rPr lang="el-GR" altLang="el-GR" dirty="0">
                <a:latin typeface="Calibri" panose="020F0502020204030204" pitchFamily="34" charset="0"/>
              </a:rPr>
            </a:fld>
            <a:endParaRPr lang="el-GR" altLang="el-GR" dirty="0">
              <a:latin typeface="Calibri" panose="020F0502020204030204" pitchFamily="34" charset="0"/>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a:xfrm>
            <a:off x="612648" y="228600"/>
            <a:ext cx="8153400" cy="990600"/>
          </a:xfrm>
        </p:spPr>
        <p:txBody>
          <a:bodyPr/>
          <a:lstStyle/>
          <a:p>
            <a:r>
              <a:rPr lang="el-GR"/>
              <a:t>Στυλ κύριου τίτλου</a:t>
            </a:r>
            <a:endParaRPr lang="en-US"/>
          </a:p>
        </p:txBody>
      </p:sp>
      <p:sp>
        <p:nvSpPr>
          <p:cNvPr id="8" name="Θέση περιεχομένου 7"/>
          <p:cNvSpPr>
            <a:spLocks noGrp="1"/>
          </p:cNvSpPr>
          <p:nvPr>
            <p:ph sz="quarter" idx="1" hasCustomPrompt="1"/>
          </p:nvPr>
        </p:nvSpPr>
        <p:spPr>
          <a:xfrm>
            <a:off x="612648" y="1600200"/>
            <a:ext cx="8153400" cy="4495800"/>
          </a:xfrm>
        </p:spPr>
        <p:txBody>
          <a:bodyPr/>
          <a:lstStyle/>
          <a:p>
            <a:pPr lvl="0"/>
            <a:r>
              <a:rPr lang="el-GR"/>
              <a:t>Στυλ υποδείγματος κειμένου</a:t>
            </a:r>
            <a:endParaRPr lang="el-GR"/>
          </a:p>
          <a:p>
            <a:pPr lvl="1"/>
            <a:r>
              <a:rPr lang="el-GR"/>
              <a:t>Δεύτερου επιπέδου</a:t>
            </a:r>
            <a:endParaRPr lang="el-GR"/>
          </a:p>
          <a:p>
            <a:pPr lvl="2"/>
            <a:r>
              <a:rPr lang="el-GR"/>
              <a:t>Τρίτου επιπέδου</a:t>
            </a:r>
            <a:endParaRPr lang="el-GR"/>
          </a:p>
          <a:p>
            <a:pPr lvl="3"/>
            <a:r>
              <a:rPr lang="el-GR"/>
              <a:t>Τέταρτου επιπέδου</a:t>
            </a:r>
            <a:endParaRPr lang="el-GR"/>
          </a:p>
          <a:p>
            <a:pPr lvl="4"/>
            <a:r>
              <a:rPr lang="el-GR"/>
              <a:t>Πέμπτου επιπέδου</a:t>
            </a:r>
            <a:endParaRPr lang="en-US"/>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54DDB6E4-4A93-4E5E-8443-F9B722F97F22}" type="datetimeFigureOut">
              <a:rPr kumimoji="0" lang="el-GR" sz="1400" b="0" i="0" u="none" strike="noStrike" kern="1200" cap="none" spc="0" normalizeH="0" baseline="0" noProof="0">
                <a:ln>
                  <a:noFill/>
                </a:ln>
                <a:solidFill>
                  <a:schemeClr val="tx2"/>
                </a:solidFill>
                <a:effectLst/>
                <a:uLnTx/>
                <a:uFillTx/>
                <a:latin typeface="+mn-lt"/>
                <a:ea typeface="+mn-ea"/>
                <a:cs typeface="+mn-cs"/>
              </a:rPr>
            </a:fld>
            <a:endParaRPr kumimoji="0" lang="el-GR" sz="1400" b="0" i="0" u="none" strike="noStrike" kern="1200" cap="none" spc="0" normalizeH="0" baseline="0" noProof="0">
              <a:ln>
                <a:noFill/>
              </a:ln>
              <a:solidFill>
                <a:schemeClr val="tx2"/>
              </a:solidFill>
              <a:effectLst/>
              <a:uLnTx/>
              <a:uFillTx/>
              <a:latin typeface="+mn-lt"/>
              <a:ea typeface="+mn-ea"/>
              <a:cs typeface="+mn-cs"/>
            </a:endParaRPr>
          </a:p>
        </p:txBody>
      </p:sp>
      <p:sp>
        <p:nvSpPr>
          <p:cNvPr id="4" name="Footer Placeholder 3"/>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endParaRPr kumimoji="0" lang="el-GR" sz="1400" b="0" i="0" u="none" strike="noStrike" kern="1200" cap="none" spc="0" normalizeH="0" baseline="0" noProof="0">
              <a:ln>
                <a:noFill/>
              </a:ln>
              <a:solidFill>
                <a:schemeClr val="tx2"/>
              </a:solidFill>
              <a:effectLst/>
              <a:uLnTx/>
              <a:uFillTx/>
              <a:latin typeface="+mn-lt"/>
              <a:ea typeface="+mn-ea"/>
              <a:cs typeface="+mn-cs"/>
            </a:endParaRPr>
          </a:p>
        </p:txBody>
      </p:sp>
      <p:sp>
        <p:nvSpPr>
          <p:cNvPr id="5" name="Slide Number Placeholder 4"/>
          <p:cNvSpPr>
            <a:spLocks noGrp="1"/>
          </p:cNvSpPr>
          <p:nvPr>
            <p:ph type="sldNum" sz="quarter" idx="12"/>
          </p:nvPr>
        </p:nvSpPr>
        <p:spPr/>
        <p:txBody>
          <a:bodyPr/>
          <a:lstStyle/>
          <a:p>
            <a:pPr lvl="0" eaLnBrk="1" hangingPunct="1">
              <a:buNone/>
            </a:pPr>
            <a:fld id="{9A0DB2DC-4C9A-4742-B13C-FB6460FD3503}" type="slidenum">
              <a:rPr lang="el-GR" altLang="el-GR" dirty="0"/>
            </a:fld>
            <a:endParaRPr lang="el-GR" altLang="el-GR" dirty="0">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Κεφαλίδα ενότητας">
    <p:bg>
      <p:bgPr>
        <a:blipFill rotWithShape="0">
          <a:blip r:embed="rId2"/>
          <a:stretch>
            <a:fillRect/>
          </a:stretch>
        </a:blipFill>
        <a:effectLst/>
      </p:bgPr>
    </p:bg>
    <p:spTree>
      <p:nvGrpSpPr>
        <p:cNvPr id="1" name=""/>
        <p:cNvGrpSpPr/>
        <p:nvPr/>
      </p:nvGrpSpPr>
      <p:grpSpPr>
        <a:xfrm>
          <a:off x="0" y="0"/>
          <a:ext cx="0" cy="0"/>
          <a:chOff x="0" y="0"/>
          <a:chExt cx="0" cy="0"/>
        </a:xfrm>
      </p:grpSpPr>
      <p:sp>
        <p:nvSpPr>
          <p:cNvPr id="10" name="Ορθογώνιο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1" name="Ορθογώνιο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2" name="Ορθογώνιο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3" name="Θέση κειμένου 2"/>
          <p:cNvSpPr>
            <a:spLocks noGrp="1"/>
          </p:cNvSpPr>
          <p:nvPr>
            <p:ph type="body" idx="1" hasCustomPrompt="1"/>
          </p:nvPr>
        </p:nvSpPr>
        <p:spPr>
          <a:xfrm>
            <a:off x="1371600" y="2743200"/>
            <a:ext cx="7123113" cy="1673225"/>
          </a:xfrm>
        </p:spPr>
        <p:txBody>
          <a:bodyPr/>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l-GR"/>
              <a:t>Στυλ υποδείγματος κειμένου</a:t>
            </a:r>
            <a:endParaRPr lang="el-GR"/>
          </a:p>
        </p:txBody>
      </p:sp>
      <p:sp>
        <p:nvSpPr>
          <p:cNvPr id="2" name="Τίτλος 1"/>
          <p:cNvSpPr>
            <a:spLocks noGrp="1"/>
          </p:cNvSpPr>
          <p:nvPr>
            <p:ph type="title" hasCustomPrompt="1"/>
          </p:nvPr>
        </p:nvSpPr>
        <p:spPr>
          <a:xfrm>
            <a:off x="1371600" y="1600200"/>
            <a:ext cx="7620000" cy="990600"/>
          </a:xfrm>
        </p:spPr>
        <p:txBody>
          <a:bodyPr/>
          <a:lstStyle>
            <a:lvl1pPr algn="l">
              <a:buNone/>
              <a:defRPr sz="4400" b="0" cap="none">
                <a:solidFill>
                  <a:srgbClr val="FFFFFF"/>
                </a:solidFill>
              </a:defRPr>
            </a:lvl1pPr>
          </a:lstStyle>
          <a:p>
            <a:r>
              <a:rPr lang="el-GR"/>
              <a:t>Στυλ κύριου τίτλου</a:t>
            </a:r>
            <a:endParaRPr lang="en-US"/>
          </a:p>
        </p:txBody>
      </p:sp>
      <p:sp>
        <p:nvSpPr>
          <p:cNvPr id="13" name="Θέση ημερομηνίας 11"/>
          <p:cNvSpPr>
            <a:spLocks noGrp="1"/>
          </p:cNvSpPr>
          <p:nvPr>
            <p:ph type="dt" sz="half" idx="2"/>
          </p:nvPr>
        </p:nvSpPr>
        <p:spPr>
          <a:xfrm>
            <a:off x="6096000" y="6248400"/>
            <a:ext cx="2667000" cy="365125"/>
          </a:xfrm>
          <a:prstGeom prst="rect">
            <a:avLst/>
          </a:prstGeom>
        </p:spPr>
        <p:txBody>
          <a:bodyPr vert="horz" anchor="ctr" anchorCtr="0"/>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D7254AD4-72D7-444D-887E-C14AA355CCFA}" type="datetimeFigureOut">
              <a:rPr kumimoji="0" lang="el-GR" sz="1400" b="0" i="0" u="none" strike="noStrike" kern="1200" cap="none" spc="0" normalizeH="0" baseline="0" noProof="0">
                <a:ln>
                  <a:noFill/>
                </a:ln>
                <a:solidFill>
                  <a:schemeClr val="tx2"/>
                </a:solidFill>
                <a:effectLst/>
                <a:uLnTx/>
                <a:uFillTx/>
                <a:latin typeface="+mn-lt"/>
                <a:ea typeface="+mn-ea"/>
                <a:cs typeface="+mn-cs"/>
              </a:rPr>
            </a:fld>
            <a:endParaRPr kumimoji="0" lang="el-GR" sz="1400" b="0" i="0" u="none" strike="noStrike" kern="1200" cap="none" spc="0" normalizeH="0" baseline="0" noProof="0">
              <a:ln>
                <a:noFill/>
              </a:ln>
              <a:solidFill>
                <a:schemeClr val="tx2"/>
              </a:solidFill>
              <a:effectLst/>
              <a:uLnTx/>
              <a:uFillTx/>
              <a:latin typeface="+mn-lt"/>
              <a:ea typeface="+mn-ea"/>
              <a:cs typeface="+mn-cs"/>
            </a:endParaRPr>
          </a:p>
        </p:txBody>
      </p:sp>
      <p:sp>
        <p:nvSpPr>
          <p:cNvPr id="15" name="Θέση αριθμού διαφάνειας 12"/>
          <p:cNvSpPr>
            <a:spLocks noGrp="1"/>
          </p:cNvSpPr>
          <p:nvPr>
            <p:ph type="sldNum" sz="quarter" idx="4"/>
          </p:nvPr>
        </p:nvSpPr>
        <p:spPr>
          <a:xfrm>
            <a:off x="0" y="1752600"/>
            <a:ext cx="1295400" cy="701675"/>
          </a:xfrm>
          <a:prstGeom prst="rect">
            <a:avLst/>
          </a:prstGeom>
        </p:spPr>
        <p:txBody>
          <a:bodyPr vert="horz" wrap="square" lIns="91440" tIns="45720" rIns="91440" bIns="45720" numCol="1" anchor="ctr" anchorCtr="0" compatLnSpc="1">
            <a:noAutofit/>
          </a:bodyPr>
          <a:lstStyle/>
          <a:p>
            <a:pPr algn="ctr" eaLnBrk="1" hangingPunct="1">
              <a:buNone/>
            </a:pPr>
            <a:fld id="{9A0DB2DC-4C9A-4742-B13C-FB6460FD3503}" type="slidenum">
              <a:rPr lang="el-GR" altLang="el-GR" sz="2400" dirty="0">
                <a:latin typeface="Calibri" panose="020F0502020204030204" pitchFamily="34" charset="0"/>
              </a:rPr>
            </a:fld>
            <a:endParaRPr lang="el-GR" altLang="el-GR" sz="2400" dirty="0">
              <a:latin typeface="Calibri" panose="020F0502020204030204" pitchFamily="34" charset="0"/>
            </a:endParaRPr>
          </a:p>
        </p:txBody>
      </p:sp>
      <p:sp>
        <p:nvSpPr>
          <p:cNvPr id="16" name="Θέση υποσέλιδου 13"/>
          <p:cNvSpPr>
            <a:spLocks noGrp="1"/>
          </p:cNvSpPr>
          <p:nvPr>
            <p:ph type="ftr" sz="quarter" idx="3"/>
          </p:nvPr>
        </p:nvSpPr>
        <p:spPr>
          <a:xfrm>
            <a:off x="609600" y="6248400"/>
            <a:ext cx="5421313" cy="365125"/>
          </a:xfrm>
          <a:prstGeom prst="rect">
            <a:avLst/>
          </a:prstGeom>
        </p:spPr>
        <p:txBody>
          <a:bodyPr vert="horz" anchor="ct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defRPr/>
            </a:pPr>
            <a:endParaRPr kumimoji="0" lang="el-GR" sz="1400" b="0" i="0" u="none" strike="noStrike" kern="1200" cap="none" spc="0" normalizeH="0" baseline="0" noProof="0">
              <a:ln>
                <a:noFill/>
              </a:ln>
              <a:solidFill>
                <a:schemeClr val="tx2"/>
              </a:solidFill>
              <a:effectLst/>
              <a:uLnTx/>
              <a:uFillTx/>
              <a:latin typeface="+mn-lt"/>
              <a:ea typeface="+mn-ea"/>
              <a:cs typeface="+mn-cs"/>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bg>
      <p:bgPr>
        <a:solidFill>
          <a:schemeClr val="bg1"/>
        </a:solidFill>
        <a:effectLst/>
      </p:bgPr>
    </p:bg>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a:lstStyle/>
          <a:p>
            <a:r>
              <a:rPr lang="el-GR"/>
              <a:t>Στυλ κύριου τίτλου</a:t>
            </a:r>
            <a:endParaRPr lang="en-US"/>
          </a:p>
        </p:txBody>
      </p:sp>
      <p:sp>
        <p:nvSpPr>
          <p:cNvPr id="9" name="Θέση περιεχομένου 8"/>
          <p:cNvSpPr>
            <a:spLocks noGrp="1"/>
          </p:cNvSpPr>
          <p:nvPr>
            <p:ph sz="quarter" idx="1" hasCustomPrompt="1"/>
          </p:nvPr>
        </p:nvSpPr>
        <p:spPr>
          <a:xfrm>
            <a:off x="609600" y="1589567"/>
            <a:ext cx="3886200" cy="4572000"/>
          </a:xfrm>
        </p:spPr>
        <p:txBody>
          <a:bodyPr/>
          <a:lstStyle/>
          <a:p>
            <a:pPr lvl="0"/>
            <a:r>
              <a:rPr lang="el-GR"/>
              <a:t>Στυλ υποδείγματος κειμένου</a:t>
            </a:r>
            <a:endParaRPr lang="el-GR"/>
          </a:p>
          <a:p>
            <a:pPr lvl="1"/>
            <a:r>
              <a:rPr lang="el-GR"/>
              <a:t>Δεύτερου επιπέδου</a:t>
            </a:r>
            <a:endParaRPr lang="el-GR"/>
          </a:p>
          <a:p>
            <a:pPr lvl="2"/>
            <a:r>
              <a:rPr lang="el-GR"/>
              <a:t>Τρίτου επιπέδου</a:t>
            </a:r>
            <a:endParaRPr lang="el-GR"/>
          </a:p>
          <a:p>
            <a:pPr lvl="3"/>
            <a:r>
              <a:rPr lang="el-GR"/>
              <a:t>Τέταρτου επιπέδου</a:t>
            </a:r>
            <a:endParaRPr lang="el-GR"/>
          </a:p>
          <a:p>
            <a:pPr lvl="4"/>
            <a:r>
              <a:rPr lang="el-GR"/>
              <a:t>Πέμπτου επιπέδου</a:t>
            </a:r>
            <a:endParaRPr lang="en-US"/>
          </a:p>
        </p:txBody>
      </p:sp>
      <p:sp>
        <p:nvSpPr>
          <p:cNvPr id="11" name="Θέση περιεχομένου 10"/>
          <p:cNvSpPr>
            <a:spLocks noGrp="1"/>
          </p:cNvSpPr>
          <p:nvPr>
            <p:ph sz="quarter" idx="2" hasCustomPrompt="1"/>
          </p:nvPr>
        </p:nvSpPr>
        <p:spPr>
          <a:xfrm>
            <a:off x="4844901" y="1589567"/>
            <a:ext cx="3886200" cy="4572000"/>
          </a:xfrm>
        </p:spPr>
        <p:txBody>
          <a:bodyPr/>
          <a:lstStyle/>
          <a:p>
            <a:pPr lvl="0"/>
            <a:r>
              <a:rPr lang="el-GR"/>
              <a:t>Στυλ υποδείγματος κειμένου</a:t>
            </a:r>
            <a:endParaRPr lang="el-GR"/>
          </a:p>
          <a:p>
            <a:pPr lvl="1"/>
            <a:r>
              <a:rPr lang="el-GR"/>
              <a:t>Δεύτερου επιπέδου</a:t>
            </a:r>
            <a:endParaRPr lang="el-GR"/>
          </a:p>
          <a:p>
            <a:pPr lvl="2"/>
            <a:r>
              <a:rPr lang="el-GR"/>
              <a:t>Τρίτου επιπέδου</a:t>
            </a:r>
            <a:endParaRPr lang="el-GR"/>
          </a:p>
          <a:p>
            <a:pPr lvl="3"/>
            <a:r>
              <a:rPr lang="el-GR"/>
              <a:t>Τέταρτου επιπέδου</a:t>
            </a:r>
            <a:endParaRPr lang="el-GR"/>
          </a:p>
          <a:p>
            <a:pPr lvl="4"/>
            <a:r>
              <a:rPr lang="el-GR"/>
              <a:t>Πέμπτου επιπέδου</a:t>
            </a:r>
            <a:endParaRPr lang="en-US"/>
          </a:p>
        </p:txBody>
      </p:sp>
      <p:sp>
        <p:nvSpPr>
          <p:cNvPr id="10" name="Θέση ημερομηνίας 7"/>
          <p:cNvSpPr>
            <a:spLocks noGrp="1"/>
          </p:cNvSpPr>
          <p:nvPr>
            <p:ph type="dt" sz="half" idx="12"/>
          </p:nvPr>
        </p:nvSpPr>
        <p:spPr>
          <a:xfrm>
            <a:off x="6096000" y="6248400"/>
            <a:ext cx="2667000" cy="365125"/>
          </a:xfrm>
          <a:prstGeom prst="rect">
            <a:avLst/>
          </a:prstGeom>
        </p:spPr>
        <p:txBody>
          <a:bodyPr vert="horz" rtlCol="0" anchor="ctr" anchorCtr="0"/>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DF6356B2-DA57-49B1-B50A-4F34771716C1}" type="datetimeFigureOut">
              <a:rPr kumimoji="0" lang="el-GR" sz="1400" b="0" i="0" u="none" strike="noStrike" kern="1200" cap="none" spc="0" normalizeH="0" baseline="0" noProof="0">
                <a:ln>
                  <a:noFill/>
                </a:ln>
                <a:solidFill>
                  <a:schemeClr val="tx2"/>
                </a:solidFill>
                <a:effectLst/>
                <a:uLnTx/>
                <a:uFillTx/>
                <a:latin typeface="+mn-lt"/>
                <a:ea typeface="+mn-ea"/>
                <a:cs typeface="+mn-cs"/>
              </a:rPr>
            </a:fld>
            <a:endParaRPr kumimoji="0" lang="el-GR" sz="1400" b="0" i="0" u="none" strike="noStrike" kern="1200" cap="none" spc="0" normalizeH="0" baseline="0" noProof="0">
              <a:ln>
                <a:noFill/>
              </a:ln>
              <a:solidFill>
                <a:schemeClr val="tx2"/>
              </a:solidFill>
              <a:effectLst/>
              <a:uLnTx/>
              <a:uFillTx/>
              <a:latin typeface="+mn-lt"/>
              <a:ea typeface="+mn-ea"/>
              <a:cs typeface="+mn-cs"/>
            </a:endParaRPr>
          </a:p>
        </p:txBody>
      </p:sp>
      <p:sp>
        <p:nvSpPr>
          <p:cNvPr id="3" name="Θέση αριθμού διαφάνειας 9"/>
          <p:cNvSpPr>
            <a:spLocks noGrp="1"/>
          </p:cNvSpPr>
          <p:nvPr>
            <p:ph type="sldNum" sz="quarter" idx="4"/>
          </p:nvPr>
        </p:nvSpPr>
        <p:spPr>
          <a:xfrm>
            <a:off x="0" y="1271588"/>
            <a:ext cx="533400" cy="244475"/>
          </a:xfrm>
          <a:prstGeom prst="rect">
            <a:avLst/>
          </a:prstGeom>
        </p:spPr>
        <p:txBody>
          <a:bodyPr vert="horz" wrap="square" lIns="91440" tIns="45720" rIns="91440" bIns="45720" numCol="1" anchor="ctr" anchorCtr="0" compatLnSpc="1"/>
          <a:lstStyle/>
          <a:p>
            <a:pPr algn="ctr" eaLnBrk="1" hangingPunct="1">
              <a:buNone/>
            </a:pPr>
            <a:fld id="{9A0DB2DC-4C9A-4742-B13C-FB6460FD3503}" type="slidenum">
              <a:rPr lang="el-GR" altLang="el-GR" dirty="0">
                <a:latin typeface="Calibri" panose="020F0502020204030204" pitchFamily="34" charset="0"/>
              </a:rPr>
            </a:fld>
            <a:endParaRPr lang="el-GR" altLang="el-GR" dirty="0">
              <a:latin typeface="Calibri" panose="020F0502020204030204" pitchFamily="34" charset="0"/>
            </a:endParaRPr>
          </a:p>
        </p:txBody>
      </p:sp>
      <p:sp>
        <p:nvSpPr>
          <p:cNvPr id="12" name="Θέση υποσέλιδου 11"/>
          <p:cNvSpPr>
            <a:spLocks noGrp="1"/>
          </p:cNvSpPr>
          <p:nvPr>
            <p:ph type="ftr" sz="quarter" idx="3"/>
          </p:nvPr>
        </p:nvSpPr>
        <p:spPr>
          <a:xfrm>
            <a:off x="609600" y="6248400"/>
            <a:ext cx="5421313" cy="365125"/>
          </a:xfrm>
          <a:prstGeom prst="rect">
            <a:avLst/>
          </a:prstGeom>
        </p:spPr>
        <p:txBody>
          <a:bodyPr vert="horz" rtlCol="0" anchor="ct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defRPr/>
            </a:pPr>
            <a:endParaRPr kumimoji="0" lang="el-GR" sz="1400" b="0" i="0" u="none" strike="noStrike" kern="1200" cap="none" spc="0" normalizeH="0" baseline="0" noProof="0">
              <a:ln>
                <a:noFill/>
              </a:ln>
              <a:solidFill>
                <a:schemeClr val="tx2"/>
              </a:solidFill>
              <a:effectLst/>
              <a:uLnTx/>
              <a:uFillTx/>
              <a:latin typeface="+mn-lt"/>
              <a:ea typeface="+mn-ea"/>
              <a:cs typeface="+mn-c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bg>
      <p:bgPr>
        <a:solidFill>
          <a:schemeClr val="bg1"/>
        </a:solidFill>
        <a:effectLst/>
      </p:bgPr>
    </p:bg>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a:xfrm>
            <a:off x="533400" y="273050"/>
            <a:ext cx="8153400" cy="869950"/>
          </a:xfrm>
        </p:spPr>
        <p:txBody>
          <a:bodyPr/>
          <a:lstStyle>
            <a:lvl1pPr>
              <a:defRPr/>
            </a:lvl1pPr>
          </a:lstStyle>
          <a:p>
            <a:r>
              <a:rPr lang="el-GR"/>
              <a:t>Στυλ κύριου τίτλου</a:t>
            </a:r>
            <a:endParaRPr lang="en-US"/>
          </a:p>
        </p:txBody>
      </p:sp>
      <p:sp>
        <p:nvSpPr>
          <p:cNvPr id="11" name="Θέση περιεχομένου 10"/>
          <p:cNvSpPr>
            <a:spLocks noGrp="1"/>
          </p:cNvSpPr>
          <p:nvPr>
            <p:ph sz="quarter" idx="2" hasCustomPrompt="1"/>
          </p:nvPr>
        </p:nvSpPr>
        <p:spPr>
          <a:xfrm>
            <a:off x="609600" y="2438400"/>
            <a:ext cx="3886200" cy="3581400"/>
          </a:xfrm>
        </p:spPr>
        <p:txBody>
          <a:bodyPr/>
          <a:lstStyle/>
          <a:p>
            <a:pPr lvl="0"/>
            <a:r>
              <a:rPr lang="el-GR"/>
              <a:t>Στυλ υποδείγματος κειμένου</a:t>
            </a:r>
            <a:endParaRPr lang="el-GR"/>
          </a:p>
          <a:p>
            <a:pPr lvl="1"/>
            <a:r>
              <a:rPr lang="el-GR"/>
              <a:t>Δεύτερου επιπέδου</a:t>
            </a:r>
            <a:endParaRPr lang="el-GR"/>
          </a:p>
          <a:p>
            <a:pPr lvl="2"/>
            <a:r>
              <a:rPr lang="el-GR"/>
              <a:t>Τρίτου επιπέδου</a:t>
            </a:r>
            <a:endParaRPr lang="el-GR"/>
          </a:p>
          <a:p>
            <a:pPr lvl="3"/>
            <a:r>
              <a:rPr lang="el-GR"/>
              <a:t>Τέταρτου επιπέδου</a:t>
            </a:r>
            <a:endParaRPr lang="el-GR"/>
          </a:p>
          <a:p>
            <a:pPr lvl="4"/>
            <a:r>
              <a:rPr lang="el-GR"/>
              <a:t>Πέμπτου επιπέδου</a:t>
            </a:r>
            <a:endParaRPr lang="en-US"/>
          </a:p>
        </p:txBody>
      </p:sp>
      <p:sp>
        <p:nvSpPr>
          <p:cNvPr id="13" name="Θέση περιεχομένου 12"/>
          <p:cNvSpPr>
            <a:spLocks noGrp="1"/>
          </p:cNvSpPr>
          <p:nvPr>
            <p:ph sz="quarter" idx="4" hasCustomPrompt="1"/>
          </p:nvPr>
        </p:nvSpPr>
        <p:spPr>
          <a:xfrm>
            <a:off x="4800600" y="2438400"/>
            <a:ext cx="3886200" cy="3581400"/>
          </a:xfrm>
        </p:spPr>
        <p:txBody>
          <a:bodyPr/>
          <a:lstStyle/>
          <a:p>
            <a:pPr lvl="0"/>
            <a:r>
              <a:rPr lang="el-GR"/>
              <a:t>Στυλ υποδείγματος κειμένου</a:t>
            </a:r>
            <a:endParaRPr lang="el-GR"/>
          </a:p>
          <a:p>
            <a:pPr lvl="1"/>
            <a:r>
              <a:rPr lang="el-GR"/>
              <a:t>Δεύτερου επιπέδου</a:t>
            </a:r>
            <a:endParaRPr lang="el-GR"/>
          </a:p>
          <a:p>
            <a:pPr lvl="2"/>
            <a:r>
              <a:rPr lang="el-GR"/>
              <a:t>Τρίτου επιπέδου</a:t>
            </a:r>
            <a:endParaRPr lang="el-GR"/>
          </a:p>
          <a:p>
            <a:pPr lvl="3"/>
            <a:r>
              <a:rPr lang="el-GR"/>
              <a:t>Τέταρτου επιπέδου</a:t>
            </a:r>
            <a:endParaRPr lang="el-GR"/>
          </a:p>
          <a:p>
            <a:pPr lvl="4"/>
            <a:r>
              <a:rPr lang="el-GR"/>
              <a:t>Πέμπτου επιπέδου</a:t>
            </a:r>
            <a:endParaRPr lang="en-US"/>
          </a:p>
        </p:txBody>
      </p:sp>
      <p:sp>
        <p:nvSpPr>
          <p:cNvPr id="16" name="Θέση κειμένου 15"/>
          <p:cNvSpPr>
            <a:spLocks noGrp="1"/>
          </p:cNvSpPr>
          <p:nvPr>
            <p:ph type="body" sz="quarter" idx="1" hasCustomPrompt="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a:r>
              <a:rPr lang="el-GR"/>
              <a:t>Στυλ υποδείγματος κειμένου</a:t>
            </a:r>
            <a:endParaRPr lang="el-GR"/>
          </a:p>
        </p:txBody>
      </p:sp>
      <p:sp>
        <p:nvSpPr>
          <p:cNvPr id="15" name="Θέση κειμένου 14"/>
          <p:cNvSpPr>
            <a:spLocks noGrp="1"/>
          </p:cNvSpPr>
          <p:nvPr>
            <p:ph type="body" sz="quarter" idx="3" hasCustomPrompt="1"/>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a:r>
              <a:rPr lang="el-GR"/>
              <a:t>Στυλ υποδείγματος κειμένου</a:t>
            </a:r>
            <a:endParaRPr lang="el-GR"/>
          </a:p>
        </p:txBody>
      </p:sp>
      <p:sp>
        <p:nvSpPr>
          <p:cNvPr id="10" name="Θέση ημερομηνίας 9"/>
          <p:cNvSpPr>
            <a:spLocks noGrp="1"/>
          </p:cNvSpPr>
          <p:nvPr>
            <p:ph type="dt" sz="half" idx="12"/>
          </p:nvPr>
        </p:nvSpPr>
        <p:spPr>
          <a:xfrm>
            <a:off x="6096000" y="6248400"/>
            <a:ext cx="2667000" cy="365125"/>
          </a:xfrm>
          <a:prstGeom prst="rect">
            <a:avLst/>
          </a:prstGeom>
        </p:spPr>
        <p:txBody>
          <a:bodyPr vert="horz" rtlCol="0" anchor="ctr" anchorCtr="0"/>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EBE26E2C-6590-4AF8-A69C-41AB422F454C}" type="datetimeFigureOut">
              <a:rPr kumimoji="0" lang="el-GR" sz="1400" b="0" i="0" u="none" strike="noStrike" kern="1200" cap="none" spc="0" normalizeH="0" baseline="0" noProof="0">
                <a:ln>
                  <a:noFill/>
                </a:ln>
                <a:solidFill>
                  <a:schemeClr val="tx2"/>
                </a:solidFill>
                <a:effectLst/>
                <a:uLnTx/>
                <a:uFillTx/>
                <a:latin typeface="+mn-lt"/>
                <a:ea typeface="+mn-ea"/>
                <a:cs typeface="+mn-cs"/>
              </a:rPr>
            </a:fld>
            <a:endParaRPr kumimoji="0" lang="el-GR" sz="1400" b="0" i="0" u="none" strike="noStrike" kern="1200" cap="none" spc="0" normalizeH="0" baseline="0" noProof="0">
              <a:ln>
                <a:noFill/>
              </a:ln>
              <a:solidFill>
                <a:schemeClr val="tx2"/>
              </a:solidFill>
              <a:effectLst/>
              <a:uLnTx/>
              <a:uFillTx/>
              <a:latin typeface="+mn-lt"/>
              <a:ea typeface="+mn-ea"/>
              <a:cs typeface="+mn-cs"/>
            </a:endParaRPr>
          </a:p>
        </p:txBody>
      </p:sp>
      <p:sp>
        <p:nvSpPr>
          <p:cNvPr id="3" name="Θέση αριθμού διαφάνειας 11"/>
          <p:cNvSpPr>
            <a:spLocks noGrp="1"/>
          </p:cNvSpPr>
          <p:nvPr>
            <p:ph type="sldNum" sz="quarter" idx="14"/>
          </p:nvPr>
        </p:nvSpPr>
        <p:spPr>
          <a:xfrm>
            <a:off x="0" y="1271588"/>
            <a:ext cx="533400" cy="244475"/>
          </a:xfrm>
          <a:prstGeom prst="rect">
            <a:avLst/>
          </a:prstGeom>
        </p:spPr>
        <p:txBody>
          <a:bodyPr vert="horz" wrap="square" lIns="91440" tIns="45720" rIns="91440" bIns="45720" numCol="1" anchor="ctr" anchorCtr="0" compatLnSpc="1"/>
          <a:lstStyle/>
          <a:p>
            <a:pPr algn="ctr" eaLnBrk="1" hangingPunct="1">
              <a:buNone/>
            </a:pPr>
            <a:fld id="{9A0DB2DC-4C9A-4742-B13C-FB6460FD3503}" type="slidenum">
              <a:rPr lang="el-GR" altLang="el-GR" dirty="0">
                <a:latin typeface="Calibri" panose="020F0502020204030204" pitchFamily="34" charset="0"/>
              </a:rPr>
            </a:fld>
            <a:endParaRPr lang="el-GR" altLang="el-GR" dirty="0">
              <a:latin typeface="Calibri" panose="020F0502020204030204" pitchFamily="34" charset="0"/>
            </a:endParaRPr>
          </a:p>
        </p:txBody>
      </p:sp>
      <p:sp>
        <p:nvSpPr>
          <p:cNvPr id="12" name="Θέση υποσέλιδου 13"/>
          <p:cNvSpPr>
            <a:spLocks noGrp="1"/>
          </p:cNvSpPr>
          <p:nvPr>
            <p:ph type="ftr" sz="quarter" idx="13"/>
          </p:nvPr>
        </p:nvSpPr>
        <p:spPr>
          <a:xfrm>
            <a:off x="609600" y="6248400"/>
            <a:ext cx="5421313" cy="365125"/>
          </a:xfrm>
          <a:prstGeom prst="rect">
            <a:avLst/>
          </a:prstGeom>
        </p:spPr>
        <p:txBody>
          <a:bodyPr vert="horz" rtlCol="0" anchor="ct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defRPr/>
            </a:pPr>
            <a:endParaRPr kumimoji="0" lang="el-GR" sz="1400" b="0" i="0" u="none" strike="noStrike" kern="1200" cap="none" spc="0" normalizeH="0" baseline="0" noProof="0">
              <a:ln>
                <a:noFill/>
              </a:ln>
              <a:solidFill>
                <a:schemeClr val="tx2"/>
              </a:solidFill>
              <a:effectLst/>
              <a:uLnTx/>
              <a:uFillTx/>
              <a:latin typeface="+mn-lt"/>
              <a:ea typeface="+mn-ea"/>
              <a:cs typeface="+mn-cs"/>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a:lstStyle/>
          <a:p>
            <a:r>
              <a:rPr lang="el-GR"/>
              <a:t>Στυλ κύριου τίτλου</a:t>
            </a:r>
            <a:endParaRPr lang="en-US"/>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54DDB6E4-4A93-4E5E-8443-F9B722F97F22}" type="datetimeFigureOut">
              <a:rPr kumimoji="0" lang="el-GR" sz="1400" b="0" i="0" u="none" strike="noStrike" kern="1200" cap="none" spc="0" normalizeH="0" baseline="0" noProof="0">
                <a:ln>
                  <a:noFill/>
                </a:ln>
                <a:solidFill>
                  <a:schemeClr val="tx2"/>
                </a:solidFill>
                <a:effectLst/>
                <a:uLnTx/>
                <a:uFillTx/>
                <a:latin typeface="+mn-lt"/>
                <a:ea typeface="+mn-ea"/>
                <a:cs typeface="+mn-cs"/>
              </a:rPr>
            </a:fld>
            <a:endParaRPr kumimoji="0" lang="el-GR" sz="1400" b="0" i="0" u="none" strike="noStrike" kern="1200" cap="none" spc="0" normalizeH="0" baseline="0" noProof="0">
              <a:ln>
                <a:noFill/>
              </a:ln>
              <a:solidFill>
                <a:schemeClr val="tx2"/>
              </a:solidFill>
              <a:effectLst/>
              <a:uLnTx/>
              <a:uFillTx/>
              <a:latin typeface="+mn-lt"/>
              <a:ea typeface="+mn-ea"/>
              <a:cs typeface="+mn-cs"/>
            </a:endParaRPr>
          </a:p>
        </p:txBody>
      </p:sp>
      <p:sp>
        <p:nvSpPr>
          <p:cNvPr id="4" name="Footer Placeholder 3"/>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endParaRPr kumimoji="0" lang="el-GR" sz="1400" b="0" i="0" u="none" strike="noStrike" kern="1200" cap="none" spc="0" normalizeH="0" baseline="0" noProof="0">
              <a:ln>
                <a:noFill/>
              </a:ln>
              <a:solidFill>
                <a:schemeClr val="tx2"/>
              </a:solidFill>
              <a:effectLst/>
              <a:uLnTx/>
              <a:uFillTx/>
              <a:latin typeface="+mn-lt"/>
              <a:ea typeface="+mn-ea"/>
              <a:cs typeface="+mn-cs"/>
            </a:endParaRPr>
          </a:p>
        </p:txBody>
      </p:sp>
      <p:sp>
        <p:nvSpPr>
          <p:cNvPr id="5" name="Slide Number Placeholder 4"/>
          <p:cNvSpPr>
            <a:spLocks noGrp="1"/>
          </p:cNvSpPr>
          <p:nvPr>
            <p:ph type="sldNum" sz="quarter" idx="12"/>
          </p:nvPr>
        </p:nvSpPr>
        <p:spPr/>
        <p:txBody>
          <a:bodyPr/>
          <a:lstStyle/>
          <a:p>
            <a:pPr lvl="0" eaLnBrk="1" hangingPunct="1">
              <a:buNone/>
            </a:pPr>
            <a:fld id="{9A0DB2DC-4C9A-4742-B13C-FB6460FD3503}" type="slidenum">
              <a:rPr lang="el-GR" altLang="el-GR" dirty="0"/>
            </a:fld>
            <a:endParaRPr lang="el-GR" altLang="el-GR" dirty="0">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Κενή">
    <p:bg>
      <p:bgPr>
        <a:solidFill>
          <a:schemeClr val="bg1"/>
        </a:solidFill>
        <a:effectLst/>
      </p:bgPr>
    </p:bg>
    <p:spTree>
      <p:nvGrpSpPr>
        <p:cNvPr id="1" name=""/>
        <p:cNvGrpSpPr/>
        <p:nvPr/>
      </p:nvGrpSpPr>
      <p:grpSpPr>
        <a:xfrm>
          <a:off x="0" y="0"/>
          <a:ext cx="0" cy="0"/>
          <a:chOff x="0" y="0"/>
          <a:chExt cx="0" cy="0"/>
        </a:xfrm>
      </p:grpSpPr>
      <p:sp>
        <p:nvSpPr>
          <p:cNvPr id="10" name="Θέση ημερομηνίας 1"/>
          <p:cNvSpPr>
            <a:spLocks noGrp="1"/>
          </p:cNvSpPr>
          <p:nvPr>
            <p:ph type="dt" sz="half" idx="2"/>
          </p:nvPr>
        </p:nvSpPr>
        <p:spPr>
          <a:xfrm>
            <a:off x="6096000" y="6248400"/>
            <a:ext cx="2667000" cy="365125"/>
          </a:xfrm>
          <a:prstGeom prst="rect">
            <a:avLst/>
          </a:prstGeom>
        </p:spPr>
        <p:txBody>
          <a:bodyPr vert="horz" anchor="ctr" anchorCtr="0"/>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7F64CBAF-498C-494A-94BC-5E6742C54C57}" type="datetimeFigureOut">
              <a:rPr kumimoji="0" lang="el-GR" sz="1400" b="0" i="0" u="none" strike="noStrike" kern="1200" cap="none" spc="0" normalizeH="0" baseline="0" noProof="0">
                <a:ln>
                  <a:noFill/>
                </a:ln>
                <a:solidFill>
                  <a:schemeClr val="tx2"/>
                </a:solidFill>
                <a:effectLst/>
                <a:uLnTx/>
                <a:uFillTx/>
                <a:latin typeface="+mn-lt"/>
                <a:ea typeface="+mn-ea"/>
                <a:cs typeface="+mn-cs"/>
              </a:rPr>
            </a:fld>
            <a:endParaRPr kumimoji="0" lang="el-GR" sz="1400" b="0" i="0" u="none" strike="noStrike" kern="1200" cap="none" spc="0" normalizeH="0" baseline="0" noProof="0">
              <a:ln>
                <a:noFill/>
              </a:ln>
              <a:solidFill>
                <a:schemeClr val="tx2"/>
              </a:solidFill>
              <a:effectLst/>
              <a:uLnTx/>
              <a:uFillTx/>
              <a:latin typeface="+mn-lt"/>
              <a:ea typeface="+mn-ea"/>
              <a:cs typeface="+mn-cs"/>
            </a:endParaRPr>
          </a:p>
        </p:txBody>
      </p:sp>
      <p:sp>
        <p:nvSpPr>
          <p:cNvPr id="11" name="Θέση υποσέλιδου 2"/>
          <p:cNvSpPr>
            <a:spLocks noGrp="1"/>
          </p:cNvSpPr>
          <p:nvPr>
            <p:ph type="ftr" sz="quarter" idx="3"/>
          </p:nvPr>
        </p:nvSpPr>
        <p:spPr>
          <a:xfrm>
            <a:off x="609600" y="6248400"/>
            <a:ext cx="5421313" cy="365125"/>
          </a:xfrm>
          <a:prstGeom prst="rect">
            <a:avLst/>
          </a:prstGeom>
        </p:spPr>
        <p:txBody>
          <a:bodyPr vert="horz" anchor="ct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defRPr/>
            </a:pPr>
            <a:endParaRPr kumimoji="0" lang="el-GR" sz="1400" b="0" i="0" u="none" strike="noStrike" kern="1200" cap="none" spc="0" normalizeH="0" baseline="0" noProof="0">
              <a:ln>
                <a:noFill/>
              </a:ln>
              <a:solidFill>
                <a:schemeClr val="tx2"/>
              </a:solidFill>
              <a:effectLst/>
              <a:uLnTx/>
              <a:uFillTx/>
              <a:latin typeface="+mn-lt"/>
              <a:ea typeface="+mn-ea"/>
              <a:cs typeface="+mn-cs"/>
            </a:endParaRPr>
          </a:p>
        </p:txBody>
      </p:sp>
      <p:sp>
        <p:nvSpPr>
          <p:cNvPr id="12" name="Θέση αριθμού διαφάνειας 3"/>
          <p:cNvSpPr>
            <a:spLocks noGrp="1"/>
          </p:cNvSpPr>
          <p:nvPr>
            <p:ph type="sldNum" sz="quarter" idx="4"/>
          </p:nvPr>
        </p:nvSpPr>
        <p:spPr>
          <a:xfrm>
            <a:off x="0" y="6248400"/>
            <a:ext cx="533400" cy="381000"/>
          </a:xfrm>
          <a:prstGeom prst="rect">
            <a:avLst/>
          </a:prstGeom>
        </p:spPr>
        <p:txBody>
          <a:bodyPr vert="horz" wrap="square" lIns="91440" tIns="45720" rIns="91440" bIns="45720" numCol="1" anchor="ctr" anchorCtr="0" compatLnSpc="1"/>
          <a:lstStyle/>
          <a:p>
            <a:pPr algn="ctr" eaLnBrk="1" hangingPunct="1">
              <a:buNone/>
            </a:pPr>
            <a:fld id="{9A0DB2DC-4C9A-4742-B13C-FB6460FD3503}" type="slidenum">
              <a:rPr lang="el-GR" altLang="el-GR" dirty="0">
                <a:solidFill>
                  <a:schemeClr val="tx2"/>
                </a:solidFill>
                <a:latin typeface="Calibri" panose="020F0502020204030204" pitchFamily="34" charset="0"/>
              </a:rPr>
            </a:fld>
            <a:endParaRPr lang="el-GR" altLang="el-GR" dirty="0">
              <a:solidFill>
                <a:schemeClr val="tx2"/>
              </a:solidFill>
              <a:latin typeface="Calibri" panose="020F050202020403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a:xfrm>
            <a:off x="609600" y="273050"/>
            <a:ext cx="8077200" cy="869950"/>
          </a:xfrm>
        </p:spPr>
        <p:txBody>
          <a:bodyPr/>
          <a:lstStyle>
            <a:lvl1pPr algn="l">
              <a:buNone/>
              <a:defRPr sz="4400" b="0"/>
            </a:lvl1pPr>
          </a:lstStyle>
          <a:p>
            <a:r>
              <a:rPr lang="el-GR"/>
              <a:t>Στυλ κύριου τίτλου</a:t>
            </a:r>
            <a:endParaRPr lang="en-US"/>
          </a:p>
        </p:txBody>
      </p:sp>
      <p:sp>
        <p:nvSpPr>
          <p:cNvPr id="3" name="Θέση κειμένου 2"/>
          <p:cNvSpPr>
            <a:spLocks noGrp="1"/>
          </p:cNvSpPr>
          <p:nvPr>
            <p:ph type="body" idx="2" hasCustomPrompt="1"/>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a:r>
              <a:rPr lang="el-GR"/>
              <a:t>Στυλ υποδείγματος κειμένου</a:t>
            </a:r>
            <a:endParaRPr lang="el-GR"/>
          </a:p>
        </p:txBody>
      </p:sp>
      <p:sp>
        <p:nvSpPr>
          <p:cNvPr id="9" name="Θέση περιεχομένου 8"/>
          <p:cNvSpPr>
            <a:spLocks noGrp="1"/>
          </p:cNvSpPr>
          <p:nvPr>
            <p:ph sz="quarter" idx="1" hasCustomPrompt="1"/>
          </p:nvPr>
        </p:nvSpPr>
        <p:spPr>
          <a:xfrm>
            <a:off x="2362200" y="1752600"/>
            <a:ext cx="6400800" cy="4419600"/>
          </a:xfrm>
        </p:spPr>
        <p:txBody>
          <a:bodyPr/>
          <a:lstStyle/>
          <a:p>
            <a:pPr lvl="0"/>
            <a:r>
              <a:rPr lang="el-GR"/>
              <a:t>Στυλ υποδείγματος κειμένου</a:t>
            </a:r>
            <a:endParaRPr lang="el-GR"/>
          </a:p>
          <a:p>
            <a:pPr lvl="1"/>
            <a:r>
              <a:rPr lang="el-GR"/>
              <a:t>Δεύτερου επιπέδου</a:t>
            </a:r>
            <a:endParaRPr lang="el-GR"/>
          </a:p>
          <a:p>
            <a:pPr lvl="2"/>
            <a:r>
              <a:rPr lang="el-GR"/>
              <a:t>Τρίτου επιπέδου</a:t>
            </a:r>
            <a:endParaRPr lang="el-GR"/>
          </a:p>
          <a:p>
            <a:pPr lvl="3"/>
            <a:r>
              <a:rPr lang="el-GR"/>
              <a:t>Τέταρτου επιπέδου</a:t>
            </a:r>
            <a:endParaRPr lang="el-GR"/>
          </a:p>
          <a:p>
            <a:pPr lvl="4"/>
            <a:r>
              <a:rPr lang="el-GR"/>
              <a:t>Πέμπτου επιπέδου</a:t>
            </a:r>
            <a:endParaRPr lang="en-US"/>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54DDB6E4-4A93-4E5E-8443-F9B722F97F22}" type="datetimeFigureOut">
              <a:rPr kumimoji="0" lang="el-GR" sz="1400" b="0" i="0" u="none" strike="noStrike" kern="1200" cap="none" spc="0" normalizeH="0" baseline="0" noProof="0">
                <a:ln>
                  <a:noFill/>
                </a:ln>
                <a:solidFill>
                  <a:schemeClr val="tx2"/>
                </a:solidFill>
                <a:effectLst/>
                <a:uLnTx/>
                <a:uFillTx/>
                <a:latin typeface="+mn-lt"/>
                <a:ea typeface="+mn-ea"/>
                <a:cs typeface="+mn-cs"/>
              </a:rPr>
            </a:fld>
            <a:endParaRPr kumimoji="0" lang="el-GR" sz="1400" b="0" i="0" u="none" strike="noStrike" kern="1200" cap="none" spc="0" normalizeH="0" baseline="0" noProof="0">
              <a:ln>
                <a:noFill/>
              </a:ln>
              <a:solidFill>
                <a:schemeClr val="tx2"/>
              </a:solidFill>
              <a:effectLst/>
              <a:uLnTx/>
              <a:uFillTx/>
              <a:latin typeface="+mn-lt"/>
              <a:ea typeface="+mn-ea"/>
              <a:cs typeface="+mn-cs"/>
            </a:endParaRPr>
          </a:p>
        </p:txBody>
      </p:sp>
      <p:sp>
        <p:nvSpPr>
          <p:cNvPr id="5" name="Footer Placeholder 4"/>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endParaRPr kumimoji="0" lang="el-GR" sz="1400" b="0" i="0" u="none" strike="noStrike" kern="1200" cap="none" spc="0" normalizeH="0" baseline="0" noProof="0">
              <a:ln>
                <a:noFill/>
              </a:ln>
              <a:solidFill>
                <a:schemeClr val="tx2"/>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lstStyle/>
          <a:p>
            <a:pPr lvl="0" eaLnBrk="1" hangingPunct="1">
              <a:buNone/>
            </a:pPr>
            <a:fld id="{9A0DB2DC-4C9A-4742-B13C-FB6460FD3503}" type="slidenum">
              <a:rPr lang="el-GR" altLang="el-GR" dirty="0"/>
            </a:fld>
            <a:endParaRPr lang="el-GR" altLang="el-GR" dirty="0">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Εικόνα με λεζάντα">
    <p:bg>
      <p:bgPr>
        <a:blipFill rotWithShape="0">
          <a:blip r:embed="rId2"/>
          <a:stretch>
            <a:fillRect/>
          </a:stretch>
        </a:blipFill>
        <a:effectLst/>
      </p:bgPr>
    </p:bg>
    <p:spTree>
      <p:nvGrpSpPr>
        <p:cNvPr id="1" name=""/>
        <p:cNvGrpSpPr/>
        <p:nvPr/>
      </p:nvGrpSpPr>
      <p:grpSpPr>
        <a:xfrm>
          <a:off x="0" y="0"/>
          <a:ext cx="0" cy="0"/>
          <a:chOff x="0" y="0"/>
          <a:chExt cx="0" cy="0"/>
        </a:xfrm>
      </p:grpSpPr>
      <p:sp>
        <p:nvSpPr>
          <p:cNvPr id="10" name="Ορθογώνιο 7"/>
          <p:cNvSpPr/>
          <p:nvPr/>
        </p:nvSpPr>
        <p:spPr bwMode="white">
          <a:xfrm>
            <a:off x="-9525" y="4572000"/>
            <a:ext cx="9144000" cy="8874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1" name="Ορθογώνιο 8"/>
          <p:cNvSpPr/>
          <p:nvPr/>
        </p:nvSpPr>
        <p:spPr>
          <a:xfrm>
            <a:off x="-9525" y="4664075"/>
            <a:ext cx="1463675" cy="71278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2" name="Ορθογώνιο 9"/>
          <p:cNvSpPr/>
          <p:nvPr/>
        </p:nvSpPr>
        <p:spPr>
          <a:xfrm>
            <a:off x="1544638" y="4654550"/>
            <a:ext cx="7599363" cy="712788"/>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3" name="Ορθογώνιο 10"/>
          <p:cNvSpPr/>
          <p:nvPr/>
        </p:nvSpPr>
        <p:spPr bwMode="white">
          <a:xfrm>
            <a:off x="1447800" y="0"/>
            <a:ext cx="100013" cy="686752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4" name="Θέση κειμένου 3"/>
          <p:cNvSpPr>
            <a:spLocks noGrp="1"/>
          </p:cNvSpPr>
          <p:nvPr>
            <p:ph type="body" sz="half" idx="2" hasCustomPrompt="1"/>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a:r>
              <a:rPr lang="el-GR"/>
              <a:t>Στυλ υποδείγματος κειμένου</a:t>
            </a:r>
            <a:endParaRPr lang="el-GR"/>
          </a:p>
        </p:txBody>
      </p:sp>
      <p:sp>
        <p:nvSpPr>
          <p:cNvPr id="2" name="Τίτλος 1"/>
          <p:cNvSpPr>
            <a:spLocks noGrp="1"/>
          </p:cNvSpPr>
          <p:nvPr>
            <p:ph type="title" hasCustomPrompt="1"/>
          </p:nvPr>
        </p:nvSpPr>
        <p:spPr>
          <a:xfrm>
            <a:off x="1600200" y="4648200"/>
            <a:ext cx="7315200" cy="685800"/>
          </a:xfrm>
        </p:spPr>
        <p:txBody>
          <a:bodyPr/>
          <a:lstStyle>
            <a:lvl1pPr algn="l">
              <a:buNone/>
              <a:defRPr sz="2800" b="0">
                <a:solidFill>
                  <a:srgbClr val="FFFFFF"/>
                </a:solidFill>
              </a:defRPr>
            </a:lvl1pPr>
          </a:lstStyle>
          <a:p>
            <a:r>
              <a:rPr lang="el-GR"/>
              <a:t>Στυλ κύριου τίτλου</a:t>
            </a:r>
            <a:endParaRPr lang="en-US"/>
          </a:p>
        </p:txBody>
      </p:sp>
      <p:sp>
        <p:nvSpPr>
          <p:cNvPr id="3" name="Θέση εικόνας 2"/>
          <p:cNvSpPr>
            <a:spLocks noGrp="1"/>
          </p:cNvSpPr>
          <p:nvPr>
            <p:ph type="pic" idx="1" hasCustomPrompt="1"/>
          </p:nvPr>
        </p:nvSpPr>
        <p:spPr>
          <a:xfrm>
            <a:off x="1560576" y="0"/>
            <a:ext cx="7583424" cy="4568952"/>
          </a:xfrm>
          <a:solidFill>
            <a:schemeClr val="accent1">
              <a:tint val="40000"/>
            </a:schemeClr>
          </a:solidFill>
          <a:ln>
            <a:noFill/>
          </a:ln>
        </p:spPr>
        <p:txBody>
          <a:bodyPr vert="horz" wrap="square" lIns="91440" tIns="45720" rIns="91440" bIns="45720" numCol="1" anchor="t" anchorCtr="0" compatLnSpc="1">
            <a:normAutofit/>
          </a:bodyPr>
          <a:lstStyle>
            <a:lvl1pPr marL="0" indent="0">
              <a:buNone/>
              <a:defRPr sz="3200"/>
            </a:lvl1p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anose="05000000000000000000" pitchFamily="2" charset="2"/>
              <a:buNone/>
              <a:defRPr/>
            </a:pPr>
            <a:r>
              <a:rPr kumimoji="0" lang="el-GR" sz="3200" b="0" i="0" u="none" strike="noStrike" kern="1200" cap="none" spc="0" normalizeH="0" baseline="0" noProof="0">
                <a:ln>
                  <a:noFill/>
                </a:ln>
                <a:solidFill>
                  <a:schemeClr val="tx1"/>
                </a:solidFill>
                <a:effectLst/>
                <a:uLnTx/>
                <a:uFillTx/>
                <a:latin typeface="+mn-lt"/>
                <a:ea typeface="+mn-ea"/>
                <a:cs typeface="+mn-cs"/>
              </a:rPr>
              <a:t>Κάντε κλικ στο εικονίδιο για να προσθέσετε μια εικόνα</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15" name="Θέση ημερομηνίας 11"/>
          <p:cNvSpPr>
            <a:spLocks noGrp="1"/>
          </p:cNvSpPr>
          <p:nvPr>
            <p:ph type="dt" sz="half" idx="12"/>
          </p:nvPr>
        </p:nvSpPr>
        <p:spPr>
          <a:xfrm>
            <a:off x="6248400" y="6248400"/>
            <a:ext cx="2667000" cy="365125"/>
          </a:xfrm>
          <a:prstGeom prst="rect">
            <a:avLst/>
          </a:prstGeom>
        </p:spPr>
        <p:txBody>
          <a:bodyPr vert="horz" rtlCol="0" anchor="ctr" anchorCtr="0"/>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83EB1ED3-F539-4BFE-8A5A-BBD09BB1E2F5}" type="datetimeFigureOut">
              <a:rPr kumimoji="0" lang="el-GR" sz="1400" b="0" i="0" u="none" strike="noStrike" kern="1200" cap="none" spc="0" normalizeH="0" baseline="0" noProof="0">
                <a:ln>
                  <a:noFill/>
                </a:ln>
                <a:solidFill>
                  <a:schemeClr val="tx2"/>
                </a:solidFill>
                <a:effectLst/>
                <a:uLnTx/>
                <a:uFillTx/>
                <a:latin typeface="+mn-lt"/>
                <a:ea typeface="+mn-ea"/>
                <a:cs typeface="+mn-cs"/>
              </a:rPr>
            </a:fld>
            <a:endParaRPr kumimoji="0" lang="el-GR" sz="1400" b="0" i="0" u="none" strike="noStrike" kern="1200" cap="none" spc="0" normalizeH="0" baseline="0" noProof="0">
              <a:ln>
                <a:noFill/>
              </a:ln>
              <a:solidFill>
                <a:schemeClr val="tx2"/>
              </a:solidFill>
              <a:effectLst/>
              <a:uLnTx/>
              <a:uFillTx/>
              <a:latin typeface="+mn-lt"/>
              <a:ea typeface="+mn-ea"/>
              <a:cs typeface="+mn-cs"/>
            </a:endParaRPr>
          </a:p>
        </p:txBody>
      </p:sp>
      <p:sp>
        <p:nvSpPr>
          <p:cNvPr id="16" name="Θέση αριθμού διαφάνειας 12"/>
          <p:cNvSpPr>
            <a:spLocks noGrp="1"/>
          </p:cNvSpPr>
          <p:nvPr>
            <p:ph type="sldNum" sz="quarter" idx="4"/>
          </p:nvPr>
        </p:nvSpPr>
        <p:spPr>
          <a:xfrm>
            <a:off x="0" y="4667250"/>
            <a:ext cx="1447800" cy="663575"/>
          </a:xfrm>
          <a:prstGeom prst="rect">
            <a:avLst/>
          </a:prstGeom>
        </p:spPr>
        <p:txBody>
          <a:bodyPr vert="horz" wrap="square" lIns="91440" tIns="45720" rIns="91440" bIns="45720" numCol="1" anchor="ctr" anchorCtr="0" compatLnSpc="1"/>
          <a:lstStyle/>
          <a:p>
            <a:pPr algn="ctr" eaLnBrk="1" hangingPunct="1">
              <a:buNone/>
            </a:pPr>
            <a:fld id="{9A0DB2DC-4C9A-4742-B13C-FB6460FD3503}" type="slidenum">
              <a:rPr lang="el-GR" altLang="el-GR" sz="2800" dirty="0">
                <a:latin typeface="Calibri" panose="020F0502020204030204" pitchFamily="34" charset="0"/>
              </a:rPr>
            </a:fld>
            <a:endParaRPr lang="el-GR" altLang="el-GR" sz="2800" dirty="0">
              <a:latin typeface="Calibri" panose="020F0502020204030204" pitchFamily="34" charset="0"/>
            </a:endParaRPr>
          </a:p>
        </p:txBody>
      </p:sp>
      <p:sp>
        <p:nvSpPr>
          <p:cNvPr id="17" name="Θέση υποσέλιδου 13"/>
          <p:cNvSpPr>
            <a:spLocks noGrp="1"/>
          </p:cNvSpPr>
          <p:nvPr>
            <p:ph type="ftr" sz="quarter" idx="3"/>
          </p:nvPr>
        </p:nvSpPr>
        <p:spPr>
          <a:xfrm>
            <a:off x="1600200" y="6248400"/>
            <a:ext cx="4572000" cy="365125"/>
          </a:xfrm>
          <a:prstGeom prst="rect">
            <a:avLst/>
          </a:prstGeom>
        </p:spPr>
        <p:txBody>
          <a:bodyPr vert="horz" rtlCol="0" anchor="ct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defRPr/>
            </a:pPr>
            <a:endParaRPr kumimoji="0" lang="el-GR" sz="1400" b="0" i="0" u="none" strike="noStrike" kern="1200" cap="none" spc="0" normalizeH="0" baseline="0" noProof="0">
              <a:ln>
                <a:noFill/>
              </a:ln>
              <a:solidFill>
                <a:schemeClr val="tx2"/>
              </a:solidFill>
              <a:effectLst/>
              <a:uLnTx/>
              <a:uFillTx/>
              <a:latin typeface="+mn-lt"/>
              <a:ea typeface="+mn-ea"/>
              <a:cs typeface="+mn-cs"/>
            </a:endParaRPr>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Θέση τίτλου 21"/>
          <p:cNvSpPr>
            <a:spLocks noGrp="1"/>
          </p:cNvSpPr>
          <p:nvPr>
            <p:ph type="title"/>
          </p:nvPr>
        </p:nvSpPr>
        <p:spPr>
          <a:xfrm>
            <a:off x="609600" y="228600"/>
            <a:ext cx="8153400" cy="990600"/>
          </a:xfrm>
          <a:prstGeom prst="rect">
            <a:avLst/>
          </a:prstGeom>
          <a:noFill/>
          <a:ln w="9525">
            <a:noFill/>
          </a:ln>
        </p:spPr>
        <p:txBody>
          <a:bodyPr anchor="ctr" anchorCtr="0"/>
          <a:lstStyle/>
          <a:p>
            <a:pPr lvl="0"/>
            <a:r>
              <a:rPr lang="el-GR" altLang="el-GR" dirty="0"/>
              <a:t>Στυλ κύριου τίτλου</a:t>
            </a:r>
            <a:endParaRPr lang="en-US" altLang="el-GR" dirty="0"/>
          </a:p>
        </p:txBody>
      </p:sp>
      <p:sp>
        <p:nvSpPr>
          <p:cNvPr id="1027" name="Θέση κειμένου 12"/>
          <p:cNvSpPr>
            <a:spLocks noGrp="1"/>
          </p:cNvSpPr>
          <p:nvPr>
            <p:ph type="body" idx="1"/>
          </p:nvPr>
        </p:nvSpPr>
        <p:spPr>
          <a:xfrm>
            <a:off x="612775" y="1600200"/>
            <a:ext cx="8153400" cy="4525963"/>
          </a:xfrm>
          <a:prstGeom prst="rect">
            <a:avLst/>
          </a:prstGeom>
          <a:noFill/>
          <a:ln w="9525">
            <a:noFill/>
          </a:ln>
        </p:spPr>
        <p:txBody>
          <a:bodyPr/>
          <a:lstStyle/>
          <a:p>
            <a:pPr lvl="0"/>
            <a:r>
              <a:rPr lang="el-GR" altLang="el-GR" dirty="0"/>
              <a:t>Στυλ υποδείγματος κειμένου</a:t>
            </a:r>
            <a:endParaRPr lang="el-GR" altLang="el-GR" dirty="0"/>
          </a:p>
          <a:p>
            <a:pPr lvl="1"/>
            <a:r>
              <a:rPr lang="el-GR" altLang="el-GR" dirty="0"/>
              <a:t>Δεύτερου επιπέδου</a:t>
            </a:r>
            <a:endParaRPr lang="el-GR" altLang="el-GR" dirty="0"/>
          </a:p>
          <a:p>
            <a:pPr lvl="2"/>
            <a:r>
              <a:rPr lang="el-GR" altLang="el-GR" dirty="0"/>
              <a:t>Τρίτου επιπέδου</a:t>
            </a:r>
            <a:endParaRPr lang="el-GR" altLang="el-GR" dirty="0"/>
          </a:p>
          <a:p>
            <a:pPr lvl="3"/>
            <a:r>
              <a:rPr lang="el-GR" altLang="el-GR" dirty="0"/>
              <a:t>Τέταρτου επιπέδου</a:t>
            </a:r>
            <a:endParaRPr lang="el-GR" altLang="el-GR" dirty="0"/>
          </a:p>
          <a:p>
            <a:pPr lvl="4"/>
            <a:r>
              <a:rPr lang="el-GR" altLang="el-GR" dirty="0"/>
              <a:t>Πέμπτου επιπέδου</a:t>
            </a:r>
            <a:endParaRPr lang="en-US" altLang="el-GR" dirty="0"/>
          </a:p>
        </p:txBody>
      </p:sp>
      <p:sp>
        <p:nvSpPr>
          <p:cNvPr id="14" name="Θέση ημερομηνίας 13"/>
          <p:cNvSpPr>
            <a:spLocks noGrp="1"/>
          </p:cNvSpPr>
          <p:nvPr>
            <p:ph type="dt" sz="half" idx="2"/>
          </p:nvPr>
        </p:nvSpPr>
        <p:spPr>
          <a:xfrm>
            <a:off x="6096000" y="6248400"/>
            <a:ext cx="2667000" cy="365125"/>
          </a:xfrm>
          <a:prstGeom prst="rect">
            <a:avLst/>
          </a:prstGeom>
        </p:spPr>
        <p:txBody>
          <a:bodyPr vert="horz" anchor="ctr" anchorCtr="0"/>
          <a:lstStyle>
            <a:lvl1pPr algn="l" eaLnBrk="1" fontAlgn="auto" latinLnBrk="0" hangingPunct="1">
              <a:spcBef>
                <a:spcPts val="0"/>
              </a:spcBef>
              <a:spcAft>
                <a:spcPts val="0"/>
              </a:spcAft>
              <a:defRPr kumimoji="0" sz="1400">
                <a:solidFill>
                  <a:schemeClr val="tx2"/>
                </a:solidFill>
                <a:latin typeface="+mn-lt"/>
                <a:cs typeface="+mn-cs"/>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54DDB6E4-4A93-4E5E-8443-F9B722F97F22}" type="datetimeFigureOut">
              <a:rPr kumimoji="0" lang="el-GR" sz="1400" b="0" i="0" u="none" strike="noStrike" kern="1200" cap="none" spc="0" normalizeH="0" baseline="0" noProof="0">
                <a:ln>
                  <a:noFill/>
                </a:ln>
                <a:solidFill>
                  <a:schemeClr val="tx2"/>
                </a:solidFill>
                <a:effectLst/>
                <a:uLnTx/>
                <a:uFillTx/>
                <a:latin typeface="+mn-lt"/>
                <a:ea typeface="+mn-ea"/>
                <a:cs typeface="+mn-cs"/>
              </a:rPr>
            </a:fld>
            <a:endParaRPr kumimoji="0" lang="el-GR" sz="1400" b="0" i="0" u="none" strike="noStrike" kern="1200" cap="none" spc="0" normalizeH="0" baseline="0" noProof="0">
              <a:ln>
                <a:noFill/>
              </a:ln>
              <a:solidFill>
                <a:schemeClr val="tx2"/>
              </a:solidFill>
              <a:effectLst/>
              <a:uLnTx/>
              <a:uFillTx/>
              <a:latin typeface="+mn-lt"/>
              <a:ea typeface="+mn-ea"/>
              <a:cs typeface="+mn-cs"/>
            </a:endParaRPr>
          </a:p>
        </p:txBody>
      </p:sp>
      <p:sp>
        <p:nvSpPr>
          <p:cNvPr id="3" name="Θέση υποσέλιδου 2"/>
          <p:cNvSpPr>
            <a:spLocks noGrp="1"/>
          </p:cNvSpPr>
          <p:nvPr>
            <p:ph type="ftr" sz="quarter" idx="3"/>
          </p:nvPr>
        </p:nvSpPr>
        <p:spPr>
          <a:xfrm>
            <a:off x="609600" y="6248400"/>
            <a:ext cx="5421313" cy="365125"/>
          </a:xfrm>
          <a:prstGeom prst="rect">
            <a:avLst/>
          </a:prstGeom>
        </p:spPr>
        <p:txBody>
          <a:bodyPr vert="horz" anchor="ctr"/>
          <a:lstStyle>
            <a:lvl1pPr algn="r" eaLnBrk="1" fontAlgn="auto" latinLnBrk="0" hangingPunct="1">
              <a:spcBef>
                <a:spcPts val="0"/>
              </a:spcBef>
              <a:spcAft>
                <a:spcPts val="0"/>
              </a:spcAft>
              <a:defRPr kumimoji="0" sz="1400">
                <a:solidFill>
                  <a:schemeClr val="tx2"/>
                </a:solidFill>
                <a:latin typeface="+mn-lt"/>
                <a:cs typeface="+mn-cs"/>
              </a:defRPr>
            </a:lvl1pPr>
          </a:lstStyle>
          <a:p>
            <a:pPr marL="0" marR="0" lvl="0" indent="0" algn="r" defTabSz="914400" rtl="0" eaLnBrk="1" fontAlgn="auto" latinLnBrk="0" hangingPunct="1">
              <a:lnSpc>
                <a:spcPct val="100000"/>
              </a:lnSpc>
              <a:spcBef>
                <a:spcPts val="0"/>
              </a:spcBef>
              <a:spcAft>
                <a:spcPts val="0"/>
              </a:spcAft>
              <a:buClrTx/>
              <a:buSzTx/>
              <a:buFontTx/>
              <a:buNone/>
              <a:defRPr/>
            </a:pPr>
            <a:endParaRPr kumimoji="0" lang="el-GR" sz="1400" b="0" i="0" u="none" strike="noStrike" kern="1200" cap="none" spc="0" normalizeH="0" baseline="0" noProof="0">
              <a:ln>
                <a:noFill/>
              </a:ln>
              <a:solidFill>
                <a:schemeClr val="tx2"/>
              </a:solidFill>
              <a:effectLst/>
              <a:uLnTx/>
              <a:uFillTx/>
              <a:latin typeface="+mn-lt"/>
              <a:ea typeface="+mn-ea"/>
              <a:cs typeface="+mn-cs"/>
            </a:endParaRPr>
          </a:p>
        </p:txBody>
      </p:sp>
      <p:sp>
        <p:nvSpPr>
          <p:cNvPr id="7" name="Ορθογώνιο 6"/>
          <p:cNvSpPr/>
          <p:nvPr/>
        </p:nvSpPr>
        <p:spPr bwMode="white">
          <a:xfrm>
            <a:off x="0" y="1235075"/>
            <a:ext cx="9144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8" name="Ορθογώνιο 7"/>
          <p:cNvSpPr/>
          <p:nvPr/>
        </p:nvSpPr>
        <p:spPr>
          <a:xfrm>
            <a:off x="0" y="1279525"/>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9" name="Ορθογώνιο 8"/>
          <p:cNvSpPr/>
          <p:nvPr/>
        </p:nvSpPr>
        <p:spPr>
          <a:xfrm>
            <a:off x="590550" y="1279525"/>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3" name="Θέση αριθμού διαφάνειας 22"/>
          <p:cNvSpPr>
            <a:spLocks noGrp="1"/>
          </p:cNvSpPr>
          <p:nvPr>
            <p:ph type="sldNum" sz="quarter" idx="4"/>
          </p:nvPr>
        </p:nvSpPr>
        <p:spPr>
          <a:xfrm>
            <a:off x="0" y="1271588"/>
            <a:ext cx="533400" cy="244475"/>
          </a:xfrm>
          <a:prstGeom prst="rect">
            <a:avLst/>
          </a:prstGeom>
        </p:spPr>
        <p:txBody>
          <a:bodyPr vert="horz" wrap="square" lIns="91440" tIns="45720" rIns="91440" bIns="45720" numCol="1" anchor="ctr" anchorCtr="0" compatLnSpc="1"/>
          <a:lstStyle>
            <a:lvl1pPr algn="ctr">
              <a:defRPr sz="1400" b="1">
                <a:solidFill>
                  <a:srgbClr val="FFFFFF"/>
                </a:solidFill>
                <a:latin typeface="Calibri" panose="020F0502020204030204" pitchFamily="34" charset="0"/>
              </a:defRPr>
            </a:lvl1pPr>
          </a:lstStyle>
          <a:p>
            <a:pPr lvl="0" eaLnBrk="1" hangingPunct="1">
              <a:buNone/>
            </a:pPr>
            <a:fld id="{9A0DB2DC-4C9A-4742-B13C-FB6460FD3503}" type="slidenum">
              <a:rPr lang="el-GR" altLang="el-GR" dirty="0"/>
            </a:fld>
            <a:endParaRPr lang="el-GR" altLang="el-GR" dirty="0">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eaLnBrk="0" fontAlgn="base" hangingPunct="0">
        <a:spcBef>
          <a:spcPct val="0"/>
        </a:spcBef>
        <a:spcAft>
          <a:spcPct val="0"/>
        </a:spcAft>
        <a:defRPr sz="4400" kern="12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Calibri" panose="020F0502020204030204" pitchFamily="34" charset="0"/>
        </a:defRPr>
      </a:lvl2pPr>
      <a:lvl3pPr algn="l" rtl="0" eaLnBrk="0" fontAlgn="base" hangingPunct="0">
        <a:spcBef>
          <a:spcPct val="0"/>
        </a:spcBef>
        <a:spcAft>
          <a:spcPct val="0"/>
        </a:spcAft>
        <a:defRPr sz="4400">
          <a:solidFill>
            <a:schemeClr val="tx2"/>
          </a:solidFill>
          <a:latin typeface="Calibri" panose="020F0502020204030204" pitchFamily="34" charset="0"/>
        </a:defRPr>
      </a:lvl3pPr>
      <a:lvl4pPr algn="l" rtl="0" eaLnBrk="0" fontAlgn="base" hangingPunct="0">
        <a:spcBef>
          <a:spcPct val="0"/>
        </a:spcBef>
        <a:spcAft>
          <a:spcPct val="0"/>
        </a:spcAft>
        <a:defRPr sz="4400">
          <a:solidFill>
            <a:schemeClr val="tx2"/>
          </a:solidFill>
          <a:latin typeface="Calibri" panose="020F0502020204030204" pitchFamily="34" charset="0"/>
        </a:defRPr>
      </a:lvl4pPr>
      <a:lvl5pPr algn="l" rtl="0" eaLnBrk="0" fontAlgn="base" hangingPunct="0">
        <a:spcBef>
          <a:spcPct val="0"/>
        </a:spcBef>
        <a:spcAft>
          <a:spcPct val="0"/>
        </a:spcAft>
        <a:defRPr sz="4400">
          <a:solidFill>
            <a:schemeClr val="tx2"/>
          </a:solidFill>
          <a:latin typeface="Calibri" panose="020F0502020204030204" pitchFamily="34" charset="0"/>
        </a:defRPr>
      </a:lvl5pPr>
      <a:lvl6pPr marL="457200" algn="l" rtl="0" fontAlgn="base">
        <a:spcBef>
          <a:spcPct val="0"/>
        </a:spcBef>
        <a:spcAft>
          <a:spcPct val="0"/>
        </a:spcAft>
        <a:defRPr sz="4400">
          <a:solidFill>
            <a:schemeClr val="tx2"/>
          </a:solidFill>
          <a:latin typeface="Calibri" panose="020F0502020204030204" pitchFamily="34" charset="0"/>
        </a:defRPr>
      </a:lvl6pPr>
      <a:lvl7pPr marL="914400" algn="l" rtl="0" fontAlgn="base">
        <a:spcBef>
          <a:spcPct val="0"/>
        </a:spcBef>
        <a:spcAft>
          <a:spcPct val="0"/>
        </a:spcAft>
        <a:defRPr sz="4400">
          <a:solidFill>
            <a:schemeClr val="tx2"/>
          </a:solidFill>
          <a:latin typeface="Calibri" panose="020F0502020204030204" pitchFamily="34" charset="0"/>
        </a:defRPr>
      </a:lvl7pPr>
      <a:lvl8pPr marL="1371600" algn="l" rtl="0" fontAlgn="base">
        <a:spcBef>
          <a:spcPct val="0"/>
        </a:spcBef>
        <a:spcAft>
          <a:spcPct val="0"/>
        </a:spcAft>
        <a:defRPr sz="4400">
          <a:solidFill>
            <a:schemeClr val="tx2"/>
          </a:solidFill>
          <a:latin typeface="Calibri" panose="020F0502020204030204" pitchFamily="34" charset="0"/>
        </a:defRPr>
      </a:lvl8pPr>
      <a:lvl9pPr marL="1828800" algn="l" rtl="0" fontAlgn="base">
        <a:spcBef>
          <a:spcPct val="0"/>
        </a:spcBef>
        <a:spcAft>
          <a:spcPct val="0"/>
        </a:spcAft>
        <a:defRPr sz="4400">
          <a:solidFill>
            <a:schemeClr val="tx2"/>
          </a:solidFill>
          <a:latin typeface="Calibri" panose="020F0502020204030204" pitchFamily="34" charset="0"/>
        </a:defRPr>
      </a:lvl9pPr>
    </p:titleStyle>
    <p:bodyStyle>
      <a:lvl1pPr marL="319405" indent="-319405" algn="l" rtl="0" eaLnBrk="0" fontAlgn="base" hangingPunct="0">
        <a:spcBef>
          <a:spcPts val="700"/>
        </a:spcBef>
        <a:spcAft>
          <a:spcPct val="0"/>
        </a:spcAft>
        <a:buClr>
          <a:schemeClr val="accent2"/>
        </a:buClr>
        <a:buSzPct val="60000"/>
        <a:buFont typeface="Wingdings" panose="05000000000000000000" pitchFamily="2" charset="2"/>
        <a:buChar char=""/>
        <a:defRPr sz="2900" kern="1200">
          <a:solidFill>
            <a:schemeClr val="tx1"/>
          </a:solidFill>
          <a:latin typeface="+mn-lt"/>
          <a:ea typeface="+mn-ea"/>
          <a:cs typeface="+mn-cs"/>
        </a:defRPr>
      </a:lvl1pPr>
      <a:lvl2pPr marL="640080" indent="-273050" algn="l" rtl="0" eaLnBrk="0" fontAlgn="base" hangingPunct="0">
        <a:spcBef>
          <a:spcPts val="550"/>
        </a:spcBef>
        <a:spcAft>
          <a:spcPct val="0"/>
        </a:spcAft>
        <a:buClr>
          <a:schemeClr val="accent1"/>
        </a:buClr>
        <a:buSzPct val="70000"/>
        <a:buFont typeface="Wingdings 2" panose="05020102010507070707" pitchFamily="18" charset="2"/>
        <a:buChar char=""/>
        <a:defRPr sz="2600" kern="1200">
          <a:solidFill>
            <a:schemeClr val="tx1"/>
          </a:solidFill>
          <a:latin typeface="+mn-lt"/>
          <a:ea typeface="+mn-ea"/>
          <a:cs typeface="+mn-cs"/>
        </a:defRPr>
      </a:lvl2pPr>
      <a:lvl3pPr marL="914400" indent="-228600" algn="l" rtl="0" eaLnBrk="0" fontAlgn="base" hangingPunct="0">
        <a:spcBef>
          <a:spcPts val="500"/>
        </a:spcBef>
        <a:spcAft>
          <a:spcPct val="0"/>
        </a:spcAft>
        <a:buClr>
          <a:schemeClr val="accent2"/>
        </a:buClr>
        <a:buSzPct val="75000"/>
        <a:buFont typeface="Wingdings" panose="05000000000000000000" pitchFamily="2" charset="2"/>
        <a:buChar char=""/>
        <a:defRPr sz="2300" kern="1200">
          <a:solidFill>
            <a:schemeClr val="tx1"/>
          </a:solidFill>
          <a:latin typeface="+mn-lt"/>
          <a:ea typeface="+mn-ea"/>
          <a:cs typeface="+mn-cs"/>
        </a:defRPr>
      </a:lvl3pPr>
      <a:lvl4pPr marL="1371600" indent="-228600" algn="l" rtl="0" eaLnBrk="0" fontAlgn="base" hangingPunct="0">
        <a:spcBef>
          <a:spcPts val="400"/>
        </a:spcBef>
        <a:spcAft>
          <a:spcPct val="0"/>
        </a:spcAft>
        <a:buClr>
          <a:srgbClr val="08A1D9"/>
        </a:buClr>
        <a:buSzPct val="75000"/>
        <a:buFont typeface="Wingdings" panose="05000000000000000000" pitchFamily="2" charset="2"/>
        <a:buChar char=""/>
        <a:defRPr sz="2000" kern="1200">
          <a:solidFill>
            <a:schemeClr val="tx1"/>
          </a:solidFill>
          <a:latin typeface="+mn-lt"/>
          <a:ea typeface="+mn-ea"/>
          <a:cs typeface="+mn-cs"/>
        </a:defRPr>
      </a:lvl4pPr>
      <a:lvl5pPr marL="1828800" indent="-228600" algn="l" rtl="0" eaLnBrk="0" fontAlgn="base" hangingPunct="0">
        <a:spcBef>
          <a:spcPts val="400"/>
        </a:spcBef>
        <a:spcAft>
          <a:spcPct val="0"/>
        </a:spcAft>
        <a:buClr>
          <a:srgbClr val="7C984A"/>
        </a:buClr>
        <a:buSzPct val="65000"/>
        <a:buFont typeface="Wingdings" panose="05000000000000000000" pitchFamily="2" charset="2"/>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panose="05000000000000000000"/>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panose="05000000000000000000"/>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panose="05000000000000000000"/>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panose="05000000000000000000"/>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6.jpeg"/></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6.jpe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hasCustomPrompt="1"/>
          </p:nvPr>
        </p:nvSpPr>
        <p:spPr>
          <a:xfrm>
            <a:off x="468313" y="188913"/>
            <a:ext cx="7991475" cy="4608513"/>
          </a:xfrm>
        </p:spPr>
        <p:txBody>
          <a:bodyPr vert="horz" wrap="square" lIns="91440" tIns="45720" rIns="91440" bIns="45720" numCol="1" anchor="b" anchorCtr="0" compatLnSpc="1"/>
          <a:lstStyle/>
          <a:p>
            <a:pPr algn="ctr" eaLnBrk="1" hangingPunct="1">
              <a:buClrTx/>
              <a:buSzTx/>
              <a:buFontTx/>
              <a:buNone/>
            </a:pPr>
            <a:br>
              <a:rPr lang="en-US" altLang="x-none" kern="1200" cap="none" dirty="0">
                <a:latin typeface="Tw Cen MT" panose="020B0602020104020603" pitchFamily="34" charset="0"/>
                <a:ea typeface="+mj-ea"/>
                <a:cs typeface="+mj-cs"/>
              </a:rPr>
            </a:br>
            <a:r>
              <a:rPr sz="4000" kern="1200" cap="none" dirty="0">
                <a:latin typeface="+mj-lt"/>
                <a:ea typeface="+mj-ea"/>
                <a:cs typeface="+mj-cs"/>
              </a:rPr>
              <a:t>Πανεπιστήμιο Πατρών</a:t>
            </a:r>
            <a:br>
              <a:rPr sz="4000" kern="1200" cap="none" dirty="0">
                <a:latin typeface="+mj-lt"/>
                <a:ea typeface="+mj-ea"/>
                <a:cs typeface="+mj-cs"/>
              </a:rPr>
            </a:br>
            <a:r>
              <a:rPr sz="4000" kern="1200" cap="none" dirty="0">
                <a:latin typeface="+mj-lt"/>
                <a:ea typeface="+mj-ea"/>
                <a:cs typeface="+mj-cs"/>
              </a:rPr>
              <a:t>Τμήμα Φιλολογίας</a:t>
            </a:r>
            <a:br>
              <a:rPr sz="4000" kern="1200" cap="none" dirty="0">
                <a:latin typeface="+mj-lt"/>
                <a:ea typeface="+mj-ea"/>
                <a:cs typeface="+mj-cs"/>
              </a:rPr>
            </a:br>
            <a:br>
              <a:rPr sz="4000" kern="1200" cap="none" dirty="0">
                <a:latin typeface="+mj-lt"/>
                <a:ea typeface="+mj-ea"/>
                <a:cs typeface="+mj-cs"/>
              </a:rPr>
            </a:br>
            <a:r>
              <a:rPr sz="4000" b="1" kern="1200" cap="none" dirty="0">
                <a:latin typeface="+mj-lt"/>
                <a:ea typeface="+mj-ea"/>
                <a:cs typeface="+mj-cs"/>
              </a:rPr>
              <a:t>Εισαγωγή στη Γενική Γλωσσολογία Ι</a:t>
            </a:r>
            <a:br>
              <a:rPr sz="4000" b="1" kern="1200" cap="none" dirty="0">
                <a:latin typeface="+mj-lt"/>
                <a:ea typeface="+mj-ea"/>
                <a:cs typeface="+mj-cs"/>
              </a:rPr>
            </a:br>
            <a:br>
              <a:rPr sz="4000" b="1" kern="1200" cap="none" dirty="0">
                <a:latin typeface="+mj-lt"/>
                <a:ea typeface="+mj-ea"/>
                <a:cs typeface="+mj-cs"/>
              </a:rPr>
            </a:br>
            <a:r>
              <a:rPr sz="4000" kern="1200" cap="none" dirty="0">
                <a:latin typeface="+mj-lt"/>
                <a:ea typeface="+mj-ea"/>
                <a:cs typeface="+mj-cs"/>
              </a:rPr>
              <a:t>Διδάσκων: Αργύρης Αρχάκης</a:t>
            </a:r>
            <a:endParaRPr sz="4000" kern="1200" cap="none" dirty="0">
              <a:latin typeface="+mj-lt"/>
              <a:ea typeface="+mj-ea"/>
              <a:cs typeface="+mj-cs"/>
            </a:endParaRPr>
          </a:p>
        </p:txBody>
      </p:sp>
      <p:sp>
        <p:nvSpPr>
          <p:cNvPr id="10243" name="Υπότιτλος 2"/>
          <p:cNvSpPr>
            <a:spLocks noGrp="1"/>
          </p:cNvSpPr>
          <p:nvPr>
            <p:ph type="subTitle" idx="1" hasCustomPrompt="1"/>
          </p:nvPr>
        </p:nvSpPr>
        <p:spPr/>
        <p:txBody>
          <a:bodyPr vert="horz" wrap="square" lIns="91440" tIns="45720" rIns="91440" bIns="45720" anchor="ctr" anchorCtr="0"/>
          <a:lstStyle/>
          <a:p>
            <a:pPr algn="r" eaLnBrk="1" hangingPunct="1">
              <a:buSzPct val="60000"/>
            </a:pPr>
            <a:r>
              <a:rPr lang="el-GR" altLang="el-GR" kern="1200" dirty="0">
                <a:solidFill>
                  <a:srgbClr val="FFFFFF"/>
                </a:solidFill>
                <a:latin typeface="+mn-lt"/>
                <a:ea typeface="+mn-ea"/>
                <a:cs typeface="+mn-cs"/>
              </a:rPr>
              <a:t>1</a:t>
            </a:r>
            <a:r>
              <a:rPr lang="en-US" altLang="el-GR" kern="1200" dirty="0">
                <a:solidFill>
                  <a:srgbClr val="FFFFFF"/>
                </a:solidFill>
                <a:latin typeface="+mn-lt"/>
                <a:ea typeface="+mn-ea"/>
                <a:cs typeface="+mn-cs"/>
              </a:rPr>
              <a:t>3</a:t>
            </a:r>
            <a:r>
              <a:rPr lang="el-GR" altLang="el-GR" kern="1200" baseline="30000" dirty="0">
                <a:solidFill>
                  <a:srgbClr val="FFFFFF"/>
                </a:solidFill>
                <a:latin typeface="+mn-lt"/>
                <a:ea typeface="+mn-ea"/>
                <a:cs typeface="+mn-cs"/>
              </a:rPr>
              <a:t>ο</a:t>
            </a:r>
            <a:r>
              <a:rPr lang="el-GR" altLang="el-GR" kern="1200" dirty="0">
                <a:solidFill>
                  <a:srgbClr val="FFFFFF"/>
                </a:solidFill>
                <a:latin typeface="+mn-lt"/>
                <a:ea typeface="+mn-ea"/>
                <a:cs typeface="+mn-cs"/>
              </a:rPr>
              <a:t> Μάθημα</a:t>
            </a:r>
            <a:endParaRPr lang="el-GR" altLang="el-GR" kern="1200" dirty="0">
              <a:solidFill>
                <a:srgbClr val="FFFFFF"/>
              </a:solidFill>
              <a:latin typeface="+mn-lt"/>
              <a:ea typeface="+mn-ea"/>
              <a:cs typeface="+mn-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Τίτλος 1"/>
          <p:cNvSpPr>
            <a:spLocks noGrp="1"/>
          </p:cNvSpPr>
          <p:nvPr>
            <p:ph type="title" hasCustomPrompt="1"/>
          </p:nvPr>
        </p:nvSpPr>
        <p:spPr>
          <a:xfrm>
            <a:off x="179388" y="228600"/>
            <a:ext cx="8713787" cy="823913"/>
          </a:xfrm>
        </p:spPr>
        <p:txBody>
          <a:bodyPr vert="horz" wrap="square" lIns="91440" tIns="45720" rIns="91440" bIns="45720" anchor="ctr" anchorCtr="0"/>
          <a:lstStyle/>
          <a:p>
            <a:pPr eaLnBrk="1" hangingPunct="1"/>
            <a:r>
              <a:rPr lang="el-GR" altLang="el-GR" sz="3200" b="1" dirty="0"/>
              <a:t>Λόγοι που οδήγησαν στην εφεύρεση της γραφής</a:t>
            </a:r>
            <a:endParaRPr lang="el-GR" altLang="el-GR" sz="3200" b="1" dirty="0"/>
          </a:p>
        </p:txBody>
      </p:sp>
      <p:sp>
        <p:nvSpPr>
          <p:cNvPr id="3" name="Θέση περιεχομένου 2"/>
          <p:cNvSpPr>
            <a:spLocks noGrp="1"/>
          </p:cNvSpPr>
          <p:nvPr>
            <p:ph sz="quarter" idx="1" hasCustomPrompt="1"/>
          </p:nvPr>
        </p:nvSpPr>
        <p:spPr>
          <a:xfrm>
            <a:off x="611188" y="2060575"/>
            <a:ext cx="7993063" cy="4176713"/>
          </a:xfrm>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lstStyle/>
          <a:p>
            <a:pPr marL="0" indent="0" eaLnBrk="1" hangingPunct="1">
              <a:buClr>
                <a:schemeClr val="accent2"/>
              </a:buClr>
              <a:buSzPct val="60000"/>
              <a:buFont typeface="Wingdings" panose="05000000000000000000" pitchFamily="2" charset="2"/>
              <a:buNone/>
            </a:pPr>
            <a:r>
              <a:rPr sz="3000" dirty="0">
                <a:solidFill>
                  <a:srgbClr val="000000"/>
                </a:solidFill>
              </a:rPr>
              <a:t> (1) αξιόπιστη </a:t>
            </a:r>
            <a:r>
              <a:rPr sz="3200" b="1" dirty="0">
                <a:solidFill>
                  <a:srgbClr val="000000"/>
                </a:solidFill>
              </a:rPr>
              <a:t>επικοινωνία εξ αποστάσεως</a:t>
            </a:r>
            <a:endParaRPr sz="3200" dirty="0">
              <a:solidFill>
                <a:srgbClr val="000000"/>
              </a:solidFill>
            </a:endParaRPr>
          </a:p>
          <a:p>
            <a:pPr marL="0" indent="0" eaLnBrk="1" hangingPunct="1">
              <a:buClr>
                <a:schemeClr val="accent2"/>
              </a:buClr>
              <a:buSzPct val="60000"/>
              <a:buFont typeface="Wingdings" panose="05000000000000000000" pitchFamily="2" charset="2"/>
              <a:buNone/>
            </a:pPr>
            <a:r>
              <a:rPr sz="3200" dirty="0">
                <a:solidFill>
                  <a:srgbClr val="000000"/>
                </a:solidFill>
              </a:rPr>
              <a:t> (2) </a:t>
            </a:r>
            <a:r>
              <a:rPr sz="3200" b="1" dirty="0">
                <a:solidFill>
                  <a:srgbClr val="000000"/>
                </a:solidFill>
              </a:rPr>
              <a:t>διατήρηση σημα</a:t>
            </a:r>
            <a:r>
              <a:rPr sz="3200" b="1" dirty="0"/>
              <a:t>ντικών </a:t>
            </a:r>
            <a:r>
              <a:rPr sz="3200" dirty="0"/>
              <a:t>νομικών, θρησκευτικών και εμπορικών </a:t>
            </a:r>
            <a:r>
              <a:rPr sz="3200" b="1" dirty="0"/>
              <a:t>εγγράφων</a:t>
            </a:r>
            <a:r>
              <a:rPr sz="3200" dirty="0"/>
              <a:t>.  </a:t>
            </a:r>
            <a:endParaRPr sz="3200" dirty="0"/>
          </a:p>
          <a:p>
            <a:pPr marL="0" indent="0" eaLnBrk="1" hangingPunct="1">
              <a:buClr>
                <a:schemeClr val="accent2"/>
              </a:buClr>
              <a:buSzPct val="60000"/>
              <a:buFont typeface="Wingdings" panose="05000000000000000000" pitchFamily="2" charset="2"/>
              <a:buNone/>
            </a:pPr>
            <a:r>
              <a:rPr sz="3200" dirty="0"/>
              <a:t> (3) καταγραφή των </a:t>
            </a:r>
            <a:r>
              <a:rPr sz="3200" b="1" dirty="0"/>
              <a:t>αποθεμάτων</a:t>
            </a:r>
            <a:r>
              <a:rPr sz="3200" dirty="0"/>
              <a:t> (δηλαδή αγαθών που ξεπερνούν  τις άμεσες ανάγκες των καταναλωτών) για την κατοχύρωση της </a:t>
            </a:r>
            <a:r>
              <a:rPr sz="3200" b="1" dirty="0"/>
              <a:t>κοινωνικής ιεραρχίας</a:t>
            </a:r>
            <a:endParaRPr sz="3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Τίτλος 1"/>
          <p:cNvSpPr>
            <a:spLocks noGrp="1"/>
          </p:cNvSpPr>
          <p:nvPr>
            <p:ph type="title" hasCustomPrompt="1"/>
          </p:nvPr>
        </p:nvSpPr>
        <p:spPr>
          <a:xfrm>
            <a:off x="-21590" y="133350"/>
            <a:ext cx="9120505" cy="1029335"/>
          </a:xfrm>
        </p:spPr>
        <p:txBody>
          <a:bodyPr vert="horz" wrap="square" lIns="91440" tIns="45720" rIns="91440" bIns="45720" anchor="ctr" anchorCtr="0"/>
          <a:lstStyle/>
          <a:p>
            <a:pPr algn="ctr"/>
            <a:br>
              <a:rPr lang="el-GR" altLang="el-GR" sz="4000" b="1" dirty="0">
                <a:solidFill>
                  <a:srgbClr val="434342"/>
                </a:solidFill>
              </a:rPr>
            </a:br>
            <a:r>
              <a:rPr lang="el-GR" altLang="el-GR" sz="3600" b="1" dirty="0">
                <a:solidFill>
                  <a:srgbClr val="434342"/>
                </a:solidFill>
              </a:rPr>
              <a:t>Ορθογραφία </a:t>
            </a:r>
            <a:br>
              <a:rPr lang="el-GR" altLang="el-GR" sz="3600" b="1" dirty="0">
                <a:solidFill>
                  <a:srgbClr val="434342"/>
                </a:solidFill>
              </a:rPr>
            </a:br>
            <a:r>
              <a:rPr lang="el-GR" altLang="el-GR" sz="3600" b="1" dirty="0">
                <a:solidFill>
                  <a:srgbClr val="434342"/>
                </a:solidFill>
              </a:rPr>
              <a:t>Δ</a:t>
            </a:r>
            <a:r>
              <a:rPr lang="el-GR" altLang="el-GR" sz="3200" b="1" dirty="0">
                <a:solidFill>
                  <a:srgbClr val="434342"/>
                </a:solidFill>
              </a:rPr>
              <a:t>ομική προτεραιότητα του π</a:t>
            </a:r>
            <a:r>
              <a:rPr lang="el-GR" altLang="el-GR" sz="3200" b="1" dirty="0">
                <a:solidFill>
                  <a:srgbClr val="434342"/>
                </a:solidFill>
              </a:rPr>
              <a:t>ροφορικού Λόγου</a:t>
            </a:r>
            <a:br>
              <a:rPr lang="el-GR" altLang="el-GR" sz="3200" b="1" dirty="0">
                <a:solidFill>
                  <a:srgbClr val="434342"/>
                </a:solidFill>
              </a:rPr>
            </a:br>
            <a:endParaRPr lang="el-GR" altLang="el-GR" sz="3200" dirty="0"/>
          </a:p>
        </p:txBody>
      </p:sp>
      <p:cxnSp>
        <p:nvCxnSpPr>
          <p:cNvPr id="5" name="Γραμμή σύνδεσης: Γωνιώδης 4"/>
          <p:cNvCxnSpPr/>
          <p:nvPr/>
        </p:nvCxnSpPr>
        <p:spPr>
          <a:xfrm>
            <a:off x="4114800" y="2781300"/>
            <a:ext cx="914400" cy="914400"/>
          </a:xfrm>
          <a:prstGeom prst="bentConnector3">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2532" name="TextBox 5"/>
          <p:cNvSpPr txBox="1"/>
          <p:nvPr/>
        </p:nvSpPr>
        <p:spPr>
          <a:xfrm>
            <a:off x="571500" y="2595563"/>
            <a:ext cx="3367088" cy="647700"/>
          </a:xfrm>
          <a:prstGeom prst="rect">
            <a:avLst/>
          </a:prstGeom>
          <a:noFill/>
          <a:ln w="9525">
            <a:noFill/>
          </a:ln>
        </p:spPr>
        <p:txBody>
          <a:bodyPr wrap="none">
            <a:spAutoFit/>
          </a:bodyPr>
          <a:lstStyle/>
          <a:p>
            <a:r>
              <a:rPr lang="el-GR" altLang="el-GR" b="1" dirty="0">
                <a:latin typeface="Arial" panose="020B0604020202020204" pitchFamily="34" charset="0"/>
              </a:rPr>
              <a:t>Γράμματα</a:t>
            </a:r>
            <a:r>
              <a:rPr lang="el-GR" altLang="el-GR" dirty="0">
                <a:latin typeface="Arial" panose="020B0604020202020204" pitchFamily="34" charset="0"/>
              </a:rPr>
              <a:t>, π.χ. &lt;α&gt;, &lt;ε&gt;, &lt;δ&gt;,</a:t>
            </a:r>
            <a:endParaRPr lang="el-GR" altLang="el-GR" dirty="0">
              <a:latin typeface="Arial" panose="020B0604020202020204" pitchFamily="34" charset="0"/>
            </a:endParaRPr>
          </a:p>
          <a:p>
            <a:r>
              <a:rPr lang="el-GR" altLang="el-GR" dirty="0">
                <a:latin typeface="Arial" panose="020B0604020202020204" pitchFamily="34" charset="0"/>
              </a:rPr>
              <a:t>  &lt;ι&gt;, </a:t>
            </a:r>
            <a:r>
              <a:rPr lang="en-US" altLang="el-GR" dirty="0">
                <a:latin typeface="Arial" panose="020B0604020202020204" pitchFamily="34" charset="0"/>
              </a:rPr>
              <a:t>&lt;</a:t>
            </a:r>
            <a:r>
              <a:rPr lang="el-GR" altLang="el-GR" dirty="0">
                <a:latin typeface="Arial" panose="020B0604020202020204" pitchFamily="34" charset="0"/>
              </a:rPr>
              <a:t>ρ&gt;, &lt;π&gt;, &lt;θ&gt;</a:t>
            </a:r>
            <a:endParaRPr lang="el-GR" altLang="el-GR" dirty="0">
              <a:latin typeface="Arial" panose="020B0604020202020204" pitchFamily="34" charset="0"/>
            </a:endParaRPr>
          </a:p>
        </p:txBody>
      </p:sp>
      <p:sp>
        <p:nvSpPr>
          <p:cNvPr id="22533" name="TextBox 6"/>
          <p:cNvSpPr txBox="1"/>
          <p:nvPr/>
        </p:nvSpPr>
        <p:spPr>
          <a:xfrm>
            <a:off x="5070475" y="3433763"/>
            <a:ext cx="3052763" cy="647700"/>
          </a:xfrm>
          <a:prstGeom prst="rect">
            <a:avLst/>
          </a:prstGeom>
          <a:noFill/>
          <a:ln w="9525">
            <a:noFill/>
          </a:ln>
        </p:spPr>
        <p:txBody>
          <a:bodyPr wrap="none">
            <a:spAutoFit/>
          </a:bodyPr>
          <a:lstStyle/>
          <a:p>
            <a:r>
              <a:rPr lang="el-GR" altLang="el-GR" b="1" dirty="0">
                <a:latin typeface="Arial" panose="020B0604020202020204" pitchFamily="34" charset="0"/>
              </a:rPr>
              <a:t>Φωνήματα</a:t>
            </a:r>
            <a:r>
              <a:rPr lang="el-GR" altLang="el-GR" dirty="0">
                <a:latin typeface="Arial" panose="020B0604020202020204" pitchFamily="34" charset="0"/>
              </a:rPr>
              <a:t>, π.χ. [</a:t>
            </a:r>
            <a:r>
              <a:rPr lang="en-US" altLang="el-GR" dirty="0">
                <a:latin typeface="Arial" panose="020B0604020202020204" pitchFamily="34" charset="0"/>
              </a:rPr>
              <a:t>a], [e], [</a:t>
            </a:r>
            <a:r>
              <a:rPr lang="el-GR" altLang="el-GR" dirty="0">
                <a:latin typeface="Arial" panose="020B0604020202020204" pitchFamily="34" charset="0"/>
              </a:rPr>
              <a:t>δ]</a:t>
            </a:r>
            <a:r>
              <a:rPr lang="en-US" altLang="el-GR" dirty="0">
                <a:latin typeface="Arial" panose="020B0604020202020204" pitchFamily="34" charset="0"/>
              </a:rPr>
              <a:t>,</a:t>
            </a:r>
            <a:endParaRPr lang="en-US" altLang="el-GR" dirty="0">
              <a:latin typeface="Arial" panose="020B0604020202020204" pitchFamily="34" charset="0"/>
            </a:endParaRPr>
          </a:p>
          <a:p>
            <a:r>
              <a:rPr lang="en-US" altLang="el-GR" dirty="0">
                <a:latin typeface="Arial" panose="020B0604020202020204" pitchFamily="34" charset="0"/>
              </a:rPr>
              <a:t>[i], </a:t>
            </a:r>
            <a:r>
              <a:rPr lang="el-GR" altLang="el-GR" dirty="0">
                <a:latin typeface="Arial" panose="020B0604020202020204" pitchFamily="34" charset="0"/>
              </a:rPr>
              <a:t>[</a:t>
            </a:r>
            <a:r>
              <a:rPr lang="en-US" altLang="el-GR" dirty="0">
                <a:latin typeface="Arial" panose="020B0604020202020204" pitchFamily="34" charset="0"/>
              </a:rPr>
              <a:t>r], [p], [</a:t>
            </a:r>
            <a:r>
              <a:rPr lang="el-GR" altLang="el-GR" dirty="0">
                <a:latin typeface="Arial" panose="020B0604020202020204" pitchFamily="34" charset="0"/>
              </a:rPr>
              <a:t>θ]</a:t>
            </a:r>
            <a:endParaRPr lang="el-GR" altLang="el-GR" dirty="0">
              <a:latin typeface="Arial" panose="020B0604020202020204" pitchFamily="34" charset="0"/>
            </a:endParaRPr>
          </a:p>
        </p:txBody>
      </p:sp>
      <p:sp>
        <p:nvSpPr>
          <p:cNvPr id="22534" name="Θέση περιεχομένου 20"/>
          <p:cNvSpPr>
            <a:spLocks noGrp="1"/>
          </p:cNvSpPr>
          <p:nvPr>
            <p:ph sz="quarter" idx="1" hasCustomPrompt="1"/>
          </p:nvPr>
        </p:nvSpPr>
        <p:spPr/>
        <p:txBody>
          <a:bodyPr vert="horz" wrap="square" lIns="91440" tIns="45720" rIns="91440" bIns="45720" anchor="t" anchorCtr="0"/>
          <a:lstStyle/>
          <a:p>
            <a:pPr>
              <a:buClr>
                <a:schemeClr val="accent2"/>
              </a:buClr>
              <a:buSzPct val="60000"/>
              <a:buFont typeface="Wingdings" panose="05000000000000000000" pitchFamily="2" charset="2"/>
            </a:pPr>
            <a:endParaRPr lang="el-GR" altLang="el-GR" dirty="0"/>
          </a:p>
        </p:txBody>
      </p:sp>
      <p:sp>
        <p:nvSpPr>
          <p:cNvPr id="22" name="Βέλος: Καμπύλο προς τα αριστερά 21"/>
          <p:cNvSpPr/>
          <p:nvPr/>
        </p:nvSpPr>
        <p:spPr>
          <a:xfrm rot="6408587">
            <a:off x="3222625" y="2459038"/>
            <a:ext cx="974725" cy="3470275"/>
          </a:xfrm>
          <a:prstGeom prst="curvedLeftArrow">
            <a:avLst/>
          </a:prstGeom>
          <a:solidFill>
            <a:srgbClr val="F96A1B"/>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l-GR" sz="1800" b="0" i="0" u="none" strike="noStrike" kern="1200" cap="none" spc="0" normalizeH="0" baseline="0" noProof="0">
              <a:ln>
                <a:noFill/>
              </a:ln>
              <a:solidFill>
                <a:schemeClr val="tx1"/>
              </a:solidFill>
              <a:effectLst/>
              <a:uLnTx/>
              <a:uFillTx/>
              <a:latin typeface="+mn-lt"/>
              <a:ea typeface="+mn-ea"/>
              <a:cs typeface="+mn-c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vert="horz" wrap="square" lIns="91440" tIns="45720" rIns="91440" bIns="45720" numCol="1" anchor="ctr" anchorCtr="0" compatLnSpc="1"/>
          <a:lstStyle/>
          <a:p>
            <a:pPr eaLnBrk="1" hangingPunct="1">
              <a:buNone/>
            </a:pPr>
            <a:r>
              <a:rPr sz="4000" b="1" dirty="0"/>
              <a:t>Η αρχή της αμφιμονοσημαντότητας</a:t>
            </a:r>
            <a:endParaRPr sz="4000" b="1" dirty="0"/>
          </a:p>
        </p:txBody>
      </p:sp>
      <p:sp>
        <p:nvSpPr>
          <p:cNvPr id="3" name="Θέση περιεχομένου 2"/>
          <p:cNvSpPr>
            <a:spLocks noGrp="1"/>
          </p:cNvSpPr>
          <p:nvPr>
            <p:ph sz="quarter" idx="1" hasCustomPrompt="1"/>
          </p:nvPr>
        </p:nvSpPr>
        <p:spPr>
          <a:xfrm>
            <a:off x="424180" y="1600200"/>
            <a:ext cx="8404225" cy="4795520"/>
          </a:xfrm>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lstStyle/>
          <a:p>
            <a:pPr marL="0" indent="0" eaLnBrk="1" hangingPunct="1">
              <a:lnSpc>
                <a:spcPct val="90000"/>
              </a:lnSpc>
              <a:buClr>
                <a:schemeClr val="accent2"/>
              </a:buClr>
              <a:buSzPct val="60000"/>
              <a:buFont typeface="Wingdings" panose="05000000000000000000" pitchFamily="2" charset="2"/>
              <a:buNone/>
            </a:pPr>
            <a:r>
              <a:rPr dirty="0">
                <a:solidFill>
                  <a:srgbClr val="000000"/>
                </a:solidFill>
              </a:rPr>
              <a:t>(βλ. Πετρούνιας, 1984</a:t>
            </a:r>
            <a:r>
              <a:rPr lang="en-US" altLang="x-none" dirty="0">
                <a:solidFill>
                  <a:srgbClr val="000000"/>
                </a:solidFill>
                <a:latin typeface="Tw Cen MT" panose="020B0602020104020603" pitchFamily="34" charset="0"/>
              </a:rPr>
              <a:t>: </a:t>
            </a:r>
            <a:r>
              <a:rPr dirty="0">
                <a:solidFill>
                  <a:srgbClr val="000000"/>
                </a:solidFill>
              </a:rPr>
              <a:t>239)</a:t>
            </a:r>
            <a:endParaRPr dirty="0">
              <a:solidFill>
                <a:srgbClr val="000000"/>
              </a:solidFill>
            </a:endParaRPr>
          </a:p>
          <a:p>
            <a:pPr marL="0" indent="0" eaLnBrk="1" hangingPunct="1">
              <a:lnSpc>
                <a:spcPct val="90000"/>
              </a:lnSpc>
              <a:buClr>
                <a:schemeClr val="accent2"/>
              </a:buClr>
              <a:buSzPct val="60000"/>
              <a:buFont typeface="Wingdings" panose="05000000000000000000" pitchFamily="2" charset="2"/>
              <a:buNone/>
            </a:pPr>
            <a:endParaRPr dirty="0">
              <a:solidFill>
                <a:srgbClr val="000000"/>
              </a:solidFill>
            </a:endParaRPr>
          </a:p>
          <a:p>
            <a:pPr marL="0" indent="0" eaLnBrk="1" hangingPunct="1">
              <a:lnSpc>
                <a:spcPct val="90000"/>
              </a:lnSpc>
              <a:buClr>
                <a:schemeClr val="accent2"/>
              </a:buClr>
              <a:buSzPct val="60000"/>
              <a:buFont typeface="Wingdings" panose="05000000000000000000" pitchFamily="2" charset="2"/>
              <a:buNone/>
            </a:pPr>
            <a:r>
              <a:rPr dirty="0">
                <a:solidFill>
                  <a:srgbClr val="000000"/>
                </a:solidFill>
              </a:rPr>
              <a:t>Θα έπρεπε </a:t>
            </a:r>
            <a:r>
              <a:rPr b="1" dirty="0">
                <a:solidFill>
                  <a:srgbClr val="000000"/>
                </a:solidFill>
              </a:rPr>
              <a:t>κάθε γράμμα </a:t>
            </a:r>
            <a:r>
              <a:rPr b="1" dirty="0">
                <a:solidFill>
                  <a:srgbClr val="FF0000"/>
                </a:solidFill>
              </a:rPr>
              <a:t>να είναι μονοσήμαντο</a:t>
            </a:r>
            <a:r>
              <a:rPr b="1" dirty="0">
                <a:solidFill>
                  <a:srgbClr val="000000"/>
                </a:solidFill>
              </a:rPr>
              <a:t>, και αντίστροφα κάθε φθόγγος να συμβολίζεται </a:t>
            </a:r>
            <a:r>
              <a:rPr b="1" dirty="0">
                <a:solidFill>
                  <a:srgbClr val="FF0000"/>
                </a:solidFill>
              </a:rPr>
              <a:t>με τρόπο μονοσήμαντο</a:t>
            </a:r>
            <a:r>
              <a:rPr b="1" dirty="0">
                <a:solidFill>
                  <a:srgbClr val="000000"/>
                </a:solidFill>
              </a:rPr>
              <a:t> από ένα γράμμα</a:t>
            </a:r>
            <a:r>
              <a:rPr dirty="0">
                <a:solidFill>
                  <a:srgbClr val="000000"/>
                </a:solidFill>
              </a:rPr>
              <a:t>. Αυτό σημαίνει ότι θα έπρεπε να υπάρχει </a:t>
            </a:r>
            <a:r>
              <a:rPr dirty="0">
                <a:solidFill>
                  <a:srgbClr val="FF0000"/>
                </a:solidFill>
              </a:rPr>
              <a:t>μοναδική δυνατότητα ερμηνείας και από τις δύο κατευθύνσεις</a:t>
            </a:r>
            <a:r>
              <a:rPr dirty="0">
                <a:solidFill>
                  <a:srgbClr val="000000"/>
                </a:solidFill>
              </a:rPr>
              <a:t>, από την προφορά προς τη γραφή και από τη γραφή προς την προφορά, δηλαδή να ισχύει η αρχή της </a:t>
            </a:r>
            <a:r>
              <a:rPr b="1" dirty="0">
                <a:solidFill>
                  <a:srgbClr val="000000"/>
                </a:solidFill>
              </a:rPr>
              <a:t>αμφι-μονοσημαντότητας.</a:t>
            </a:r>
            <a:endParaRPr b="1" dirty="0">
              <a:solidFill>
                <a:srgbClr val="000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 - Τίτλος"/>
          <p:cNvSpPr>
            <a:spLocks noGrp="1"/>
          </p:cNvSpPr>
          <p:nvPr>
            <p:ph type="title" hasCustomPrompt="1"/>
          </p:nvPr>
        </p:nvSpPr>
        <p:spPr>
          <a:xfrm>
            <a:off x="395288" y="228600"/>
            <a:ext cx="8370887" cy="990600"/>
          </a:xfrm>
        </p:spPr>
        <p:txBody>
          <a:bodyPr vert="horz" wrap="square" lIns="91440" tIns="45720" rIns="91440" bIns="45720" anchor="ctr" anchorCtr="0"/>
          <a:lstStyle/>
          <a:p>
            <a:r>
              <a:rPr lang="el-GR" altLang="el-GR" sz="3600" b="1" dirty="0"/>
              <a:t>Παραβιάσεις της αρχής της αμφιμονοσημαντότητας στην Ελληνική</a:t>
            </a:r>
            <a:endParaRPr lang="el-GR" altLang="el-GR" sz="3600" dirty="0"/>
          </a:p>
        </p:txBody>
      </p:sp>
      <p:sp>
        <p:nvSpPr>
          <p:cNvPr id="31747" name="2 - Θέση περιεχομένου"/>
          <p:cNvSpPr>
            <a:spLocks noGrp="1"/>
          </p:cNvSpPr>
          <p:nvPr>
            <p:ph sz="quarter" idx="1" hasCustomPrompt="1"/>
          </p:nvPr>
        </p:nvSpPr>
        <p:spPr>
          <a:xfrm>
            <a:off x="107950" y="1557338"/>
            <a:ext cx="9036050" cy="5184775"/>
          </a:xfrm>
        </p:spPr>
        <p:txBody>
          <a:bodyPr vert="horz" wrap="square" lIns="91440" tIns="45720" rIns="91440" bIns="45720" numCol="1" anchor="t" anchorCtr="0" compatLnSpc="1"/>
          <a:lstStyle/>
          <a:p>
            <a:pPr>
              <a:buClr>
                <a:schemeClr val="accent2"/>
              </a:buClr>
              <a:buSzPct val="60000"/>
              <a:buFont typeface="Wingdings" panose="05000000000000000000" pitchFamily="2" charset="2"/>
              <a:buNone/>
            </a:pPr>
            <a:r>
              <a:rPr lang="el-GR" altLang="el-GR" dirty="0"/>
              <a:t>/</a:t>
            </a:r>
            <a:r>
              <a:rPr lang="en-US" altLang="el-GR" dirty="0">
                <a:latin typeface="Tw Cen MT" panose="020B0602020104020603" pitchFamily="34" charset="0"/>
              </a:rPr>
              <a:t>i</a:t>
            </a:r>
            <a:r>
              <a:rPr lang="en-US" altLang="el-GR" b="1" dirty="0">
                <a:latin typeface="Tw Cen MT" panose="020B0602020104020603" pitchFamily="34" charset="0"/>
              </a:rPr>
              <a:t>/ </a:t>
            </a:r>
            <a:r>
              <a:rPr lang="en-US" altLang="el-GR" b="1" dirty="0">
                <a:latin typeface="Tw Cen MT" panose="020B0602020104020603" pitchFamily="34" charset="0"/>
                <a:sym typeface="Wingdings" panose="05000000000000000000" pitchFamily="2" charset="2"/>
              </a:rPr>
              <a:t> </a:t>
            </a:r>
            <a:r>
              <a:rPr lang="el-GR" altLang="el-GR" b="1" dirty="0">
                <a:sym typeface="Wingdings" panose="05000000000000000000" pitchFamily="2" charset="2"/>
              </a:rPr>
              <a:t>ι, η, υ, ει, οι </a:t>
            </a:r>
            <a:endParaRPr lang="el-GR" altLang="el-GR" b="1" dirty="0">
              <a:sym typeface="Wingdings" panose="05000000000000000000" pitchFamily="2" charset="2"/>
            </a:endParaRPr>
          </a:p>
          <a:p>
            <a:pPr>
              <a:buClr>
                <a:schemeClr val="accent2"/>
              </a:buClr>
              <a:buSzPct val="60000"/>
              <a:buFont typeface="Wingdings" panose="05000000000000000000" pitchFamily="2" charset="2"/>
              <a:buNone/>
            </a:pPr>
            <a:r>
              <a:rPr lang="el-GR" altLang="el-GR" b="1" dirty="0">
                <a:sym typeface="Wingdings" panose="05000000000000000000" pitchFamily="2" charset="2"/>
              </a:rPr>
              <a:t>υ  </a:t>
            </a:r>
            <a:r>
              <a:rPr lang="el-GR" altLang="el-GR" dirty="0">
                <a:sym typeface="Wingdings" panose="05000000000000000000" pitchFamily="2" charset="2"/>
              </a:rPr>
              <a:t>/</a:t>
            </a:r>
            <a:r>
              <a:rPr lang="en-US" altLang="el-GR" b="1" dirty="0">
                <a:latin typeface="Tw Cen MT" panose="020B0602020104020603" pitchFamily="34" charset="0"/>
                <a:sym typeface="Wingdings" panose="05000000000000000000" pitchFamily="2" charset="2"/>
              </a:rPr>
              <a:t>i/, /f/, /v/ </a:t>
            </a:r>
            <a:r>
              <a:rPr lang="el-GR" altLang="el-GR" sz="2400" b="1" dirty="0">
                <a:sym typeface="Wingdings" panose="05000000000000000000" pitchFamily="2" charset="2"/>
              </a:rPr>
              <a:t>α</a:t>
            </a:r>
            <a:r>
              <a:rPr lang="el-GR" altLang="el-GR" sz="2400" b="1" dirty="0">
                <a:solidFill>
                  <a:srgbClr val="FF0000"/>
                </a:solidFill>
                <a:sym typeface="Wingdings" panose="05000000000000000000" pitchFamily="2" charset="2"/>
              </a:rPr>
              <a:t>υ</a:t>
            </a:r>
            <a:r>
              <a:rPr lang="en-US" altLang="el-GR" sz="2400" b="1" dirty="0">
                <a:solidFill>
                  <a:srgbClr val="FF0000"/>
                </a:solidFill>
                <a:latin typeface="Tw Cen MT" panose="020B0602020104020603" pitchFamily="34" charset="0"/>
                <a:sym typeface="Wingdings" panose="05000000000000000000" pitchFamily="2" charset="2"/>
              </a:rPr>
              <a:t>/f/</a:t>
            </a:r>
            <a:r>
              <a:rPr lang="el-GR" altLang="el-GR" sz="2400" b="1" dirty="0">
                <a:sym typeface="Wingdings" panose="05000000000000000000" pitchFamily="2" charset="2"/>
              </a:rPr>
              <a:t>τός / α</a:t>
            </a:r>
            <a:r>
              <a:rPr lang="el-GR" altLang="el-GR" sz="2400" b="1" dirty="0">
                <a:solidFill>
                  <a:srgbClr val="FF0000"/>
                </a:solidFill>
                <a:sym typeface="Wingdings" panose="05000000000000000000" pitchFamily="2" charset="2"/>
              </a:rPr>
              <a:t>ύ</a:t>
            </a:r>
            <a:r>
              <a:rPr lang="en-US" altLang="el-GR" sz="2400" b="1" dirty="0">
                <a:solidFill>
                  <a:srgbClr val="FF0000"/>
                </a:solidFill>
                <a:latin typeface="Tw Cen MT" panose="020B0602020104020603" pitchFamily="34" charset="0"/>
                <a:sym typeface="Wingdings" panose="05000000000000000000" pitchFamily="2" charset="2"/>
              </a:rPr>
              <a:t> /</a:t>
            </a:r>
            <a:r>
              <a:rPr lang="en-US" altLang="el-GR" sz="2400" dirty="0">
                <a:solidFill>
                  <a:srgbClr val="FF0000"/>
                </a:solidFill>
                <a:latin typeface="Tw Cen MT" panose="020B0602020104020603" pitchFamily="34" charset="0"/>
                <a:sym typeface="Wingdings" panose="05000000000000000000" pitchFamily="2" charset="2"/>
              </a:rPr>
              <a:t>v</a:t>
            </a:r>
            <a:r>
              <a:rPr lang="en-US" altLang="el-GR" sz="2400" b="1" dirty="0">
                <a:solidFill>
                  <a:srgbClr val="FF0000"/>
                </a:solidFill>
                <a:latin typeface="Tw Cen MT" panose="020B0602020104020603" pitchFamily="34" charset="0"/>
                <a:sym typeface="Wingdings" panose="05000000000000000000" pitchFamily="2" charset="2"/>
              </a:rPr>
              <a:t>/</a:t>
            </a:r>
            <a:r>
              <a:rPr lang="el-GR" altLang="el-GR" sz="2400" b="1" dirty="0">
                <a:sym typeface="Wingdings" panose="05000000000000000000" pitchFamily="2" charset="2"/>
              </a:rPr>
              <a:t>ριο</a:t>
            </a:r>
            <a:r>
              <a:rPr lang="el-GR" altLang="el-GR" b="1" dirty="0">
                <a:sym typeface="Wingdings" panose="05000000000000000000" pitchFamily="2" charset="2"/>
              </a:rPr>
              <a:t>, Ευκλείδης / Ευάγγελος</a:t>
            </a:r>
            <a:endParaRPr lang="el-GR" altLang="el-GR" b="1" dirty="0">
              <a:sym typeface="Wingdings" panose="05000000000000000000" pitchFamily="2" charset="2"/>
            </a:endParaRPr>
          </a:p>
          <a:p>
            <a:pPr>
              <a:buClr>
                <a:schemeClr val="accent2"/>
              </a:buClr>
              <a:buSzPct val="60000"/>
              <a:buFont typeface="Wingdings" panose="05000000000000000000" pitchFamily="2" charset="2"/>
              <a:buNone/>
            </a:pPr>
            <a:r>
              <a:rPr lang="el-GR" altLang="el-GR" b="1" dirty="0">
                <a:sym typeface="Wingdings" panose="05000000000000000000" pitchFamily="2" charset="2"/>
              </a:rPr>
              <a:t>Συσχέτιση ορθογραφίας και προφοράς στις ακόλουθες λέξεις:</a:t>
            </a:r>
            <a:endParaRPr lang="el-GR" altLang="el-GR" b="1" dirty="0">
              <a:sym typeface="Wingdings" panose="05000000000000000000" pitchFamily="2" charset="2"/>
            </a:endParaRPr>
          </a:p>
          <a:p>
            <a:pPr>
              <a:buClr>
                <a:schemeClr val="accent2"/>
              </a:buClr>
              <a:buSzPct val="60000"/>
              <a:buFont typeface="Wingdings" panose="05000000000000000000" pitchFamily="2" charset="2"/>
              <a:buNone/>
            </a:pPr>
            <a:endParaRPr lang="en-US" altLang="el-GR" b="1" dirty="0">
              <a:latin typeface="Tw Cen MT" panose="020B0602020104020603" pitchFamily="34" charset="0"/>
              <a:sym typeface="Wingdings" panose="05000000000000000000" pitchFamily="2" charset="2"/>
            </a:endParaRPr>
          </a:p>
          <a:p>
            <a:pPr>
              <a:buClr>
                <a:schemeClr val="accent2"/>
              </a:buClr>
              <a:buSzPct val="60000"/>
              <a:buFont typeface="Wingdings" panose="05000000000000000000" pitchFamily="2" charset="2"/>
              <a:buNone/>
            </a:pPr>
            <a:r>
              <a:rPr lang="el-GR" altLang="el-GR" b="1" dirty="0">
                <a:sym typeface="Wingdings" panose="05000000000000000000" pitchFamily="2" charset="2"/>
              </a:rPr>
              <a:t>- αέρας		- γελώ </a:t>
            </a:r>
            <a:r>
              <a:rPr lang="en-US" altLang="el-GR" b="1" dirty="0">
                <a:latin typeface="Tw Cen MT" panose="020B0602020104020603" pitchFamily="34" charset="0"/>
                <a:sym typeface="Wingdings" panose="05000000000000000000" pitchFamily="2" charset="2"/>
              </a:rPr>
              <a:t>Vs </a:t>
            </a:r>
            <a:r>
              <a:rPr lang="el-GR" altLang="el-GR" b="1" dirty="0">
                <a:sym typeface="Wingdings" panose="05000000000000000000" pitchFamily="2" charset="2"/>
              </a:rPr>
              <a:t>άγχος</a:t>
            </a:r>
            <a:r>
              <a:rPr lang="en-US" altLang="el-GR" b="1" dirty="0">
                <a:latin typeface="Tw Cen MT" panose="020B0602020104020603" pitchFamily="34" charset="0"/>
                <a:sym typeface="Wingdings" panose="05000000000000000000" pitchFamily="2" charset="2"/>
              </a:rPr>
              <a:t> </a:t>
            </a:r>
            <a:r>
              <a:rPr lang="el-GR" altLang="el-GR" b="1" dirty="0"/>
              <a:t> =</a:t>
            </a:r>
            <a:r>
              <a:rPr lang="el-GR" altLang="el-GR" b="1" dirty="0">
                <a:sym typeface="Wingdings" panose="05000000000000000000" pitchFamily="2" charset="2"/>
              </a:rPr>
              <a:t> γ  /</a:t>
            </a:r>
            <a:r>
              <a:rPr lang="en-US" altLang="el-GR" b="1" dirty="0">
                <a:latin typeface="Times New Roman" panose="02020603050405020304" pitchFamily="18" charset="0"/>
                <a:cs typeface="Times New Roman" panose="02020603050405020304" pitchFamily="18" charset="0"/>
                <a:sym typeface="Wingdings" panose="05000000000000000000" pitchFamily="2" charset="2"/>
              </a:rPr>
              <a:t>j</a:t>
            </a:r>
            <a:r>
              <a:rPr lang="en-US" altLang="el-GR" b="1" dirty="0">
                <a:latin typeface="Tw Cen MT" panose="020B0602020104020603" pitchFamily="34" charset="0"/>
                <a:sym typeface="Wingdings" panose="05000000000000000000" pitchFamily="2" charset="2"/>
              </a:rPr>
              <a:t>/, /n/</a:t>
            </a:r>
            <a:r>
              <a:rPr lang="el-GR" altLang="el-GR" b="1" dirty="0">
                <a:sym typeface="Wingdings" panose="05000000000000000000" pitchFamily="2" charset="2"/>
              </a:rPr>
              <a:t> </a:t>
            </a:r>
            <a:r>
              <a:rPr lang="en-US" altLang="el-GR" b="1" dirty="0">
                <a:latin typeface="Tw Cen MT" panose="020B0602020104020603" pitchFamily="34" charset="0"/>
                <a:sym typeface="Wingdings" panose="05000000000000000000" pitchFamily="2" charset="2"/>
              </a:rPr>
              <a:t>(</a:t>
            </a:r>
            <a:r>
              <a:rPr lang="el-GR" altLang="el-GR" b="1" dirty="0">
                <a:sym typeface="Wingdings" panose="05000000000000000000" pitchFamily="2" charset="2"/>
              </a:rPr>
              <a:t>ν)</a:t>
            </a:r>
            <a:endParaRPr lang="el-GR" altLang="el-GR" b="1" dirty="0">
              <a:sym typeface="Wingdings" panose="05000000000000000000" pitchFamily="2" charset="2"/>
            </a:endParaRPr>
          </a:p>
          <a:p>
            <a:pPr>
              <a:buClr>
                <a:schemeClr val="accent2"/>
              </a:buClr>
              <a:buSzPct val="60000"/>
              <a:buFont typeface="Wingdings" panose="05000000000000000000" pitchFamily="2" charset="2"/>
              <a:buNone/>
            </a:pPr>
            <a:r>
              <a:rPr lang="el-GR" altLang="el-GR" b="1" dirty="0">
                <a:sym typeface="Wingdings" panose="05000000000000000000" pitchFamily="2" charset="2"/>
              </a:rPr>
              <a:t>- ίσιος / χέρι	</a:t>
            </a:r>
            <a:r>
              <a:rPr lang="en-US" altLang="el-GR" b="1" dirty="0">
                <a:latin typeface="Tw Cen MT" panose="020B0602020104020603" pitchFamily="34" charset="0"/>
                <a:sym typeface="Wingdings" panose="05000000000000000000" pitchFamily="2" charset="2"/>
              </a:rPr>
              <a:t>- </a:t>
            </a:r>
            <a:r>
              <a:rPr lang="el-GR" altLang="el-GR" b="1" dirty="0">
                <a:sym typeface="Wingdings" panose="05000000000000000000" pitchFamily="2" charset="2"/>
              </a:rPr>
              <a:t>σέλα </a:t>
            </a:r>
            <a:r>
              <a:rPr lang="en-US" altLang="el-GR" b="1" dirty="0">
                <a:latin typeface="Tw Cen MT" panose="020B0602020104020603" pitchFamily="34" charset="0"/>
                <a:sym typeface="Wingdings" panose="05000000000000000000" pitchFamily="2" charset="2"/>
              </a:rPr>
              <a:t>Vs </a:t>
            </a:r>
            <a:r>
              <a:rPr lang="el-GR" altLang="el-GR" b="1" dirty="0">
                <a:sym typeface="Wingdings" panose="05000000000000000000" pitchFamily="2" charset="2"/>
              </a:rPr>
              <a:t>σβούρα</a:t>
            </a:r>
            <a:r>
              <a:rPr lang="en-US" altLang="el-GR" b="1" dirty="0">
                <a:latin typeface="Tw Cen MT" panose="020B0602020104020603" pitchFamily="34" charset="0"/>
                <a:sym typeface="Wingdings" panose="05000000000000000000" pitchFamily="2" charset="2"/>
              </a:rPr>
              <a:t> </a:t>
            </a:r>
            <a:r>
              <a:rPr lang="el-GR" altLang="el-GR" b="1" dirty="0"/>
              <a:t>=</a:t>
            </a:r>
            <a:r>
              <a:rPr lang="el-GR" altLang="el-GR" b="1" dirty="0">
                <a:sym typeface="Wingdings" panose="05000000000000000000" pitchFamily="2" charset="2"/>
              </a:rPr>
              <a:t> σ  /</a:t>
            </a:r>
            <a:r>
              <a:rPr lang="en-US" altLang="el-GR" b="1" dirty="0">
                <a:latin typeface="Times New Roman" panose="02020603050405020304" pitchFamily="18" charset="0"/>
                <a:cs typeface="Times New Roman" panose="02020603050405020304" pitchFamily="18" charset="0"/>
                <a:sym typeface="Wingdings" panose="05000000000000000000" pitchFamily="2" charset="2"/>
              </a:rPr>
              <a:t>s</a:t>
            </a:r>
            <a:r>
              <a:rPr lang="en-US" altLang="el-GR" b="1" dirty="0">
                <a:latin typeface="Tw Cen MT" panose="020B0602020104020603" pitchFamily="34" charset="0"/>
                <a:sym typeface="Wingdings" panose="05000000000000000000" pitchFamily="2" charset="2"/>
              </a:rPr>
              <a:t>/, /z/</a:t>
            </a:r>
            <a:r>
              <a:rPr lang="el-GR" altLang="el-GR" b="1" dirty="0">
                <a:sym typeface="Wingdings" panose="05000000000000000000" pitchFamily="2" charset="2"/>
              </a:rPr>
              <a:t> (ζ)</a:t>
            </a:r>
            <a:endParaRPr lang="el-GR" altLang="el-GR" b="1" dirty="0">
              <a:sym typeface="Wingdings" panose="05000000000000000000" pitchFamily="2" charset="2"/>
            </a:endParaRPr>
          </a:p>
          <a:p>
            <a:pPr>
              <a:buClr>
                <a:schemeClr val="accent2"/>
              </a:buClr>
              <a:buSzPct val="60000"/>
              <a:buFont typeface="Wingdings" panose="05000000000000000000" pitchFamily="2" charset="2"/>
              <a:buNone/>
            </a:pPr>
            <a:r>
              <a:rPr lang="en-US" altLang="el-GR" b="1" dirty="0">
                <a:latin typeface="Tw Cen MT" panose="020B0602020104020603" pitchFamily="34" charset="0"/>
                <a:sym typeface="Wingdings" panose="05000000000000000000" pitchFamily="2" charset="2"/>
              </a:rPr>
              <a:t>- </a:t>
            </a:r>
            <a:r>
              <a:rPr lang="el-GR" altLang="el-GR" b="1" dirty="0">
                <a:sym typeface="Wingdings" panose="05000000000000000000" pitchFamily="2" charset="2"/>
              </a:rPr>
              <a:t>χωράφια		 νάζι ( γάσι)</a:t>
            </a:r>
            <a:endParaRPr lang="el-GR" altLang="el-GR" b="1" dirty="0"/>
          </a:p>
          <a:p>
            <a:pPr>
              <a:buClr>
                <a:schemeClr val="accent2"/>
              </a:buClr>
              <a:buSzPct val="60000"/>
              <a:buFont typeface="Wingdings" panose="05000000000000000000" pitchFamily="2" charset="2"/>
              <a:buNone/>
            </a:pPr>
            <a:r>
              <a:rPr lang="en-US" altLang="el-GR" b="1" dirty="0">
                <a:latin typeface="Tw Cen MT" panose="020B0602020104020603" pitchFamily="34" charset="0"/>
              </a:rPr>
              <a:t>- </a:t>
            </a:r>
            <a:r>
              <a:rPr lang="el-GR" altLang="el-GR" b="1" dirty="0"/>
              <a:t>ποιος 		 </a:t>
            </a:r>
            <a:endParaRPr lang="en-US" altLang="el-GR" b="1" dirty="0">
              <a:latin typeface="Tw Cen MT" panose="020B0602020104020603" pitchFamily="34" charset="0"/>
            </a:endParaRPr>
          </a:p>
          <a:p>
            <a:pPr>
              <a:buClr>
                <a:schemeClr val="accent2"/>
              </a:buClr>
              <a:buSzPct val="60000"/>
              <a:buFont typeface="Wingdings" panose="05000000000000000000" pitchFamily="2" charset="2"/>
              <a:buNone/>
            </a:pPr>
            <a:r>
              <a:rPr lang="el-GR" altLang="el-GR" b="1" dirty="0"/>
              <a:t>- πηγάδια 		</a:t>
            </a:r>
            <a:endParaRPr lang="el-GR" altLang="el-GR" b="1" dirty="0"/>
          </a:p>
          <a:p>
            <a:pPr>
              <a:buClr>
                <a:schemeClr val="accent2"/>
              </a:buClr>
              <a:buSzPct val="60000"/>
              <a:buFont typeface="Wingdings" panose="05000000000000000000" pitchFamily="2" charset="2"/>
              <a:buNone/>
            </a:pPr>
            <a:endParaRPr lang="el-GR" altLang="el-GR"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Τίτλος 1"/>
          <p:cNvSpPr>
            <a:spLocks noGrp="1"/>
          </p:cNvSpPr>
          <p:nvPr>
            <p:ph type="title" hasCustomPrompt="1"/>
          </p:nvPr>
        </p:nvSpPr>
        <p:spPr>
          <a:xfrm>
            <a:off x="323850" y="228600"/>
            <a:ext cx="8712200" cy="896938"/>
          </a:xfrm>
        </p:spPr>
        <p:txBody>
          <a:bodyPr vert="horz" wrap="square" lIns="91440" tIns="45720" rIns="91440" bIns="45720" anchor="ctr" anchorCtr="0"/>
          <a:lstStyle/>
          <a:p>
            <a:pPr algn="ctr"/>
            <a:r>
              <a:rPr lang="el-GR" altLang="el-GR" sz="3600" b="1" dirty="0">
                <a:latin typeface="Times New Roman" panose="02020603050405020304" pitchFamily="18" charset="0"/>
                <a:cs typeface="Times New Roman" panose="02020603050405020304" pitchFamily="18" charset="0"/>
              </a:rPr>
              <a:t>Δημοτικιστές που υποστήριξαν </a:t>
            </a:r>
            <a:br>
              <a:rPr lang="el-GR" altLang="el-GR" sz="3600" b="1" dirty="0">
                <a:latin typeface="Times New Roman" panose="02020603050405020304" pitchFamily="18" charset="0"/>
                <a:cs typeface="Times New Roman" panose="02020603050405020304" pitchFamily="18" charset="0"/>
              </a:rPr>
            </a:br>
            <a:r>
              <a:rPr lang="el-GR" altLang="el-GR" sz="3600" b="1" dirty="0">
                <a:solidFill>
                  <a:srgbClr val="FF0000"/>
                </a:solidFill>
                <a:latin typeface="Times New Roman" panose="02020603050405020304" pitchFamily="18" charset="0"/>
                <a:cs typeface="Times New Roman" panose="02020603050405020304" pitchFamily="18" charset="0"/>
              </a:rPr>
              <a:t>το λατινικό αλφάβητο</a:t>
            </a:r>
            <a:endParaRPr lang="el-GR" altLang="el-GR" sz="3600" b="1" dirty="0">
              <a:solidFill>
                <a:srgbClr val="FF0000"/>
              </a:solidFill>
            </a:endParaRPr>
          </a:p>
        </p:txBody>
      </p:sp>
      <p:sp>
        <p:nvSpPr>
          <p:cNvPr id="25603" name="Θέση περιεχομένου 2"/>
          <p:cNvSpPr>
            <a:spLocks noGrp="1"/>
          </p:cNvSpPr>
          <p:nvPr>
            <p:ph sz="quarter" idx="1" hasCustomPrompt="1"/>
          </p:nvPr>
        </p:nvSpPr>
        <p:spPr>
          <a:xfrm>
            <a:off x="107950" y="1700213"/>
            <a:ext cx="8712200" cy="4929187"/>
          </a:xfrm>
        </p:spPr>
        <p:txBody>
          <a:bodyPr vert="horz" wrap="square" lIns="91440" tIns="45720" rIns="91440" bIns="45720" anchor="t" anchorCtr="0"/>
          <a:lstStyle/>
          <a:p>
            <a:pPr marL="0" indent="0">
              <a:buClr>
                <a:schemeClr val="accent2"/>
              </a:buClr>
              <a:buSzPct val="60000"/>
              <a:buFont typeface="Wingdings" panose="05000000000000000000" pitchFamily="2" charset="2"/>
              <a:buNone/>
            </a:pPr>
            <a:r>
              <a:rPr lang="el-GR" altLang="el-GR" sz="2800" dirty="0">
                <a:solidFill>
                  <a:srgbClr val="FF0000"/>
                </a:solidFill>
                <a:latin typeface="Times New Roman" panose="02020603050405020304" pitchFamily="18" charset="0"/>
                <a:cs typeface="Times New Roman" panose="02020603050405020304" pitchFamily="18" charset="0"/>
              </a:rPr>
              <a:t>Νίκος Χατζηδάκης </a:t>
            </a:r>
            <a:r>
              <a:rPr lang="el-GR" altLang="el-GR" sz="2800" dirty="0">
                <a:latin typeface="Times New Roman" panose="02020603050405020304" pitchFamily="18" charset="0"/>
                <a:cs typeface="Times New Roman" panose="02020603050405020304" pitchFamily="18" charset="0"/>
              </a:rPr>
              <a:t>(1931): «Αλήθεια, πρέπει να πω κάτι για ένα επιχείρημα, που δεν το έχω ακόμη αναφέρει. "</a:t>
            </a:r>
            <a:r>
              <a:rPr lang="el-GR" altLang="el-GR" sz="2800" b="1" dirty="0">
                <a:latin typeface="Times New Roman" panose="02020603050405020304" pitchFamily="18" charset="0"/>
                <a:cs typeface="Times New Roman" panose="02020603050405020304" pitchFamily="18" charset="0"/>
              </a:rPr>
              <a:t>Με την εισαγωγή </a:t>
            </a:r>
            <a:r>
              <a:rPr lang="el-GR" altLang="el-GR" sz="2800" b="1" dirty="0">
                <a:solidFill>
                  <a:srgbClr val="FF0000"/>
                </a:solidFill>
                <a:latin typeface="Times New Roman" panose="02020603050405020304" pitchFamily="18" charset="0"/>
                <a:cs typeface="Times New Roman" panose="02020603050405020304" pitchFamily="18" charset="0"/>
              </a:rPr>
              <a:t>ξενικού αλφαβήτου</a:t>
            </a:r>
            <a:r>
              <a:rPr lang="el-GR" altLang="el-GR" sz="2800" dirty="0">
                <a:solidFill>
                  <a:srgbClr val="FF0000"/>
                </a:solidFill>
                <a:latin typeface="Times New Roman" panose="02020603050405020304" pitchFamily="18" charset="0"/>
                <a:cs typeface="Times New Roman" panose="02020603050405020304" pitchFamily="18" charset="0"/>
              </a:rPr>
              <a:t> </a:t>
            </a:r>
            <a:r>
              <a:rPr lang="el-GR" altLang="el-GR" sz="2800" b="1" dirty="0">
                <a:latin typeface="Times New Roman" panose="02020603050405020304" pitchFamily="18" charset="0"/>
                <a:cs typeface="Times New Roman" panose="02020603050405020304" pitchFamily="18" charset="0"/>
              </a:rPr>
              <a:t>δεν θα χάσουμε ένα μέρος από τον εθνισμό μας</a:t>
            </a:r>
            <a:r>
              <a:rPr lang="el-GR" altLang="el-GR" sz="2800" dirty="0">
                <a:latin typeface="Times New Roman" panose="02020603050405020304" pitchFamily="18" charset="0"/>
                <a:cs typeface="Times New Roman" panose="02020603050405020304" pitchFamily="18" charset="0"/>
              </a:rPr>
              <a:t>;". Πολύ εύκολη είναι, νομίζω, η απάντηση. </a:t>
            </a:r>
            <a:r>
              <a:rPr lang="el-GR" altLang="el-GR" sz="2800" b="1" dirty="0">
                <a:latin typeface="Times New Roman" panose="02020603050405020304" pitchFamily="18" charset="0"/>
                <a:cs typeface="Times New Roman" panose="02020603050405020304" pitchFamily="18" charset="0"/>
              </a:rPr>
              <a:t>Χάνουμε από τον εθνισμό μας </a:t>
            </a:r>
            <a:r>
              <a:rPr lang="el-GR" altLang="el-GR" sz="2800" dirty="0">
                <a:latin typeface="Times New Roman" panose="02020603050405020304" pitchFamily="18" charset="0"/>
                <a:cs typeface="Times New Roman" panose="02020603050405020304" pitchFamily="18" charset="0"/>
              </a:rPr>
              <a:t>όταν μαθαίνουμε, όπως τώρα κάνουμε, </a:t>
            </a:r>
            <a:r>
              <a:rPr lang="el-GR" altLang="el-GR" sz="2800" b="1" dirty="0">
                <a:latin typeface="Times New Roman" panose="02020603050405020304" pitchFamily="18" charset="0"/>
                <a:cs typeface="Times New Roman" panose="02020603050405020304" pitchFamily="18" charset="0"/>
              </a:rPr>
              <a:t>μουσική</a:t>
            </a:r>
            <a:r>
              <a:rPr lang="el-GR" altLang="el-GR" sz="2800" dirty="0">
                <a:latin typeface="Times New Roman" panose="02020603050405020304" pitchFamily="18" charset="0"/>
                <a:cs typeface="Times New Roman" panose="02020603050405020304" pitchFamily="18" charset="0"/>
              </a:rPr>
              <a:t> από νότες που γράφονται σε ένα διεθνές μουσικό αλφάβητο; Χάνουμε από τον εθνισμό μας όταν λογαριάζουμε στο διεθνές σήμερα σύστημα γραφής των </a:t>
            </a:r>
            <a:r>
              <a:rPr lang="el-GR" altLang="el-GR" sz="2800" b="1" dirty="0">
                <a:latin typeface="Times New Roman" panose="02020603050405020304" pitchFamily="18" charset="0"/>
                <a:cs typeface="Times New Roman" panose="02020603050405020304" pitchFamily="18" charset="0"/>
              </a:rPr>
              <a:t>αριθμών</a:t>
            </a:r>
            <a:r>
              <a:rPr lang="el-GR" altLang="el-GR" sz="2800" dirty="0">
                <a:latin typeface="Times New Roman" panose="02020603050405020304" pitchFamily="18" charset="0"/>
                <a:cs typeface="Times New Roman" panose="02020603050405020304" pitchFamily="18" charset="0"/>
              </a:rPr>
              <a:t>; Χάνουμε τέλος πάντων τον εθνισμό μας όταν </a:t>
            </a:r>
            <a:r>
              <a:rPr lang="el-GR" altLang="el-GR" sz="2800" b="1" dirty="0">
                <a:latin typeface="Times New Roman" panose="02020603050405020304" pitchFamily="18" charset="0"/>
                <a:cs typeface="Times New Roman" panose="02020603050405020304" pitchFamily="18" charset="0"/>
              </a:rPr>
              <a:t>ντυνόμαστε ευρωπαϊκά</a:t>
            </a:r>
            <a:r>
              <a:rPr lang="el-GR" altLang="el-GR" sz="2800" dirty="0">
                <a:latin typeface="Times New Roman" panose="02020603050405020304" pitchFamily="18" charset="0"/>
                <a:cs typeface="Times New Roman" panose="02020603050405020304" pitchFamily="18" charset="0"/>
              </a:rPr>
              <a:t>;». </a:t>
            </a:r>
            <a:endParaRPr lang="el-GR" altLang="el-GR" sz="2800" dirty="0">
              <a:latin typeface="Times New Roman" panose="02020603050405020304" pitchFamily="18" charset="0"/>
              <a:cs typeface="Times New Roman" panose="02020603050405020304" pitchFamily="18" charset="0"/>
            </a:endParaRPr>
          </a:p>
          <a:p>
            <a:pPr marL="0" indent="0">
              <a:buClr>
                <a:schemeClr val="accent2"/>
              </a:buClr>
              <a:buSzPct val="60000"/>
              <a:buFont typeface="Wingdings" panose="05000000000000000000" pitchFamily="2" charset="2"/>
              <a:buNone/>
            </a:pPr>
            <a:endParaRPr lang="el-GR" altLang="el-GR" sz="1200" dirty="0"/>
          </a:p>
          <a:p>
            <a:pPr marL="0" indent="0">
              <a:buClr>
                <a:schemeClr val="accent2"/>
              </a:buClr>
              <a:buSzPct val="60000"/>
              <a:buFont typeface="Wingdings" panose="05000000000000000000" pitchFamily="2" charset="2"/>
              <a:buNone/>
            </a:pPr>
            <a:r>
              <a:rPr lang="el-GR" altLang="el-GR" sz="1200" dirty="0"/>
              <a:t>			Φιλήντας, Μ. κ.ά. (1980), βλ. επίσης </a:t>
            </a:r>
            <a:r>
              <a:rPr lang="en-US" altLang="el-GR" sz="1200" dirty="0">
                <a:latin typeface="Tw Cen MT" panose="020B0602020104020603" pitchFamily="34" charset="0"/>
              </a:rPr>
              <a:t>http://www.tovima.gr/opinions/article/?aid=114039</a:t>
            </a:r>
            <a:endParaRPr lang="el-GR" altLang="el-GR" sz="1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a:xfrm>
            <a:off x="0" y="163513"/>
            <a:ext cx="8964613" cy="990600"/>
          </a:xfrm>
        </p:spPr>
        <p:txBody>
          <a:bodyPr vert="horz" wrap="square" lIns="91440" tIns="45720" rIns="91440" bIns="45720" numCol="1" anchor="ctr" anchorCtr="0" compatLnSpc="1"/>
          <a:lstStyle/>
          <a:p>
            <a:pPr eaLnBrk="1" hangingPunct="1">
              <a:buNone/>
            </a:pPr>
            <a:r>
              <a:rPr sz="4000" b="1" dirty="0"/>
              <a:t>Η ομιλία από το πρίσμα της σημειωτικής</a:t>
            </a:r>
            <a:endParaRPr sz="4000" b="1" dirty="0"/>
          </a:p>
        </p:txBody>
      </p:sp>
      <p:sp>
        <p:nvSpPr>
          <p:cNvPr id="3" name="Θέση περιεχομένου 2"/>
          <p:cNvSpPr>
            <a:spLocks noGrp="1"/>
          </p:cNvSpPr>
          <p:nvPr>
            <p:ph sz="quarter" idx="1" hasCustomPrompt="1"/>
          </p:nvPr>
        </p:nvSpPr>
        <p:spPr>
          <a:xfrm>
            <a:off x="395288" y="1600200"/>
            <a:ext cx="8569325" cy="4924425"/>
          </a:xfrm>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lstStyle/>
          <a:p>
            <a:pPr eaLnBrk="1" hangingPunct="1">
              <a:buClr>
                <a:schemeClr val="accent2"/>
              </a:buClr>
              <a:buSzPct val="60000"/>
              <a:buFont typeface="Wingdings" panose="05000000000000000000" pitchFamily="2" charset="2"/>
            </a:pPr>
            <a:endParaRPr lang="en-US" altLang="x-none" dirty="0">
              <a:solidFill>
                <a:srgbClr val="000000"/>
              </a:solidFill>
              <a:latin typeface="Tw Cen MT" panose="020B0602020104020603" pitchFamily="34" charset="0"/>
            </a:endParaRPr>
          </a:p>
          <a:p>
            <a:pPr eaLnBrk="1" hangingPunct="1">
              <a:buClr>
                <a:schemeClr val="accent2"/>
              </a:buClr>
              <a:buSzPct val="60000"/>
              <a:buFont typeface="Wingdings" panose="05000000000000000000" pitchFamily="2" charset="2"/>
            </a:pPr>
            <a:r>
              <a:rPr dirty="0">
                <a:solidFill>
                  <a:srgbClr val="000000"/>
                </a:solidFill>
              </a:rPr>
              <a:t>Ένα </a:t>
            </a:r>
            <a:r>
              <a:rPr b="1" dirty="0">
                <a:solidFill>
                  <a:srgbClr val="000000"/>
                </a:solidFill>
              </a:rPr>
              <a:t>μήνυμα</a:t>
            </a:r>
            <a:r>
              <a:rPr dirty="0">
                <a:solidFill>
                  <a:srgbClr val="000000"/>
                </a:solidFill>
              </a:rPr>
              <a:t> (σήμα) μεταδίδεται από έναν </a:t>
            </a:r>
            <a:r>
              <a:rPr b="1" dirty="0">
                <a:solidFill>
                  <a:srgbClr val="000000"/>
                </a:solidFill>
              </a:rPr>
              <a:t>πομπό </a:t>
            </a:r>
            <a:r>
              <a:rPr dirty="0">
                <a:solidFill>
                  <a:srgbClr val="000000"/>
                </a:solidFill>
              </a:rPr>
              <a:t>σε ένα </a:t>
            </a:r>
            <a:r>
              <a:rPr b="1" dirty="0">
                <a:solidFill>
                  <a:srgbClr val="000000"/>
                </a:solidFill>
              </a:rPr>
              <a:t>δέκτη</a:t>
            </a:r>
            <a:r>
              <a:rPr dirty="0">
                <a:solidFill>
                  <a:srgbClr val="000000"/>
                </a:solidFill>
              </a:rPr>
              <a:t> μέσω ενός </a:t>
            </a:r>
            <a:r>
              <a:rPr b="1" dirty="0">
                <a:solidFill>
                  <a:srgbClr val="000000"/>
                </a:solidFill>
              </a:rPr>
              <a:t>καναλιού επικοινωνίας</a:t>
            </a:r>
            <a:r>
              <a:rPr dirty="0">
                <a:solidFill>
                  <a:srgbClr val="000000"/>
                </a:solidFill>
              </a:rPr>
              <a:t>.</a:t>
            </a:r>
            <a:r>
              <a:rPr b="1" dirty="0">
                <a:solidFill>
                  <a:srgbClr val="000000"/>
                </a:solidFill>
              </a:rPr>
              <a:t> </a:t>
            </a:r>
            <a:r>
              <a:rPr dirty="0">
                <a:solidFill>
                  <a:srgbClr val="000000"/>
                </a:solidFill>
              </a:rPr>
              <a:t>Το μήνυμα έχει μια συγκεκριμένη </a:t>
            </a:r>
            <a:r>
              <a:rPr b="1" dirty="0">
                <a:solidFill>
                  <a:srgbClr val="000000"/>
                </a:solidFill>
              </a:rPr>
              <a:t>μορφή</a:t>
            </a:r>
            <a:r>
              <a:rPr dirty="0">
                <a:solidFill>
                  <a:srgbClr val="000000"/>
                </a:solidFill>
              </a:rPr>
              <a:t> και μια συγκεκριμένη </a:t>
            </a:r>
            <a:r>
              <a:rPr b="1" dirty="0">
                <a:solidFill>
                  <a:srgbClr val="000000"/>
                </a:solidFill>
              </a:rPr>
              <a:t>σημασία</a:t>
            </a:r>
            <a:r>
              <a:rPr dirty="0">
                <a:solidFill>
                  <a:srgbClr val="000000"/>
                </a:solidFill>
              </a:rPr>
              <a:t>. Η </a:t>
            </a:r>
            <a:r>
              <a:rPr b="1" dirty="0">
                <a:solidFill>
                  <a:srgbClr val="000000"/>
                </a:solidFill>
              </a:rPr>
              <a:t>σύνδεση μορφής και σημασίας </a:t>
            </a:r>
            <a:r>
              <a:rPr dirty="0">
                <a:solidFill>
                  <a:srgbClr val="000000"/>
                </a:solidFill>
              </a:rPr>
              <a:t>γίνεται βάσει του </a:t>
            </a:r>
            <a:r>
              <a:rPr b="1" dirty="0">
                <a:solidFill>
                  <a:srgbClr val="000000"/>
                </a:solidFill>
              </a:rPr>
              <a:t>κώδικα</a:t>
            </a:r>
            <a:r>
              <a:rPr dirty="0">
                <a:solidFill>
                  <a:srgbClr val="000000"/>
                </a:solidFill>
              </a:rPr>
              <a:t>. Το μήνυμα </a:t>
            </a:r>
            <a:r>
              <a:rPr b="1" dirty="0">
                <a:solidFill>
                  <a:srgbClr val="000000"/>
                </a:solidFill>
              </a:rPr>
              <a:t>κωδικοποιείται από τον πομπό και αποκωδικοποιείται </a:t>
            </a:r>
            <a:r>
              <a:rPr dirty="0">
                <a:solidFill>
                  <a:srgbClr val="000000"/>
                </a:solidFill>
              </a:rPr>
              <a:t>από το δέκτη (βλ. </a:t>
            </a:r>
            <a:r>
              <a:rPr lang="en-US" altLang="x-none" dirty="0">
                <a:solidFill>
                  <a:srgbClr val="000000"/>
                </a:solidFill>
                <a:latin typeface="Tw Cen MT" panose="020B0602020104020603" pitchFamily="34" charset="0"/>
              </a:rPr>
              <a:t>Lyons, 1995: 36-37).</a:t>
            </a:r>
            <a:endParaRPr b="1" dirty="0">
              <a:solidFill>
                <a:srgbClr val="00000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Τίτλος 1"/>
          <p:cNvSpPr>
            <a:spLocks noGrp="1"/>
          </p:cNvSpPr>
          <p:nvPr>
            <p:ph type="title" hasCustomPrompt="1"/>
          </p:nvPr>
        </p:nvSpPr>
        <p:spPr/>
        <p:txBody>
          <a:bodyPr vert="horz" wrap="square" lIns="91440" tIns="45720" rIns="91440" bIns="45720" anchor="ctr" anchorCtr="0"/>
          <a:lstStyle/>
          <a:p>
            <a:r>
              <a:rPr lang="el-GR" altLang="el-GR" b="1" dirty="0"/>
              <a:t>Λειτουργίες της ομιλίας</a:t>
            </a:r>
            <a:endParaRPr lang="el-GR" altLang="el-GR" b="1" dirty="0"/>
          </a:p>
        </p:txBody>
      </p:sp>
      <p:graphicFrame>
        <p:nvGraphicFramePr>
          <p:cNvPr id="27651" name="Content Placeholder 27650"/>
          <p:cNvGraphicFramePr>
            <a:graphicFrameLocks noGrp="1"/>
          </p:cNvGraphicFramePr>
          <p:nvPr>
            <p:ph sz="quarter" idx="1" hasCustomPrompt="1"/>
          </p:nvPr>
        </p:nvGraphicFramePr>
        <p:xfrm>
          <a:off x="706438" y="2060575"/>
          <a:ext cx="7966075" cy="3934810"/>
        </p:xfrm>
        <a:graphic>
          <a:graphicData uri="http://schemas.openxmlformats.org/drawingml/2006/table">
            <a:tbl>
              <a:tblPr/>
              <a:tblGrid>
                <a:gridCol w="1800225"/>
                <a:gridCol w="6165850"/>
              </a:tblGrid>
              <a:tr h="365125">
                <a:tc gridSpan="2">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b="1" dirty="0">
                          <a:solidFill>
                            <a:srgbClr val="FFFFFF"/>
                          </a:solidFill>
                          <a:latin typeface="Calibri" panose="020F0502020204030204" pitchFamily="34" charset="0"/>
                        </a:rPr>
                        <a:t>ΟΜΙΛΙΑ</a:t>
                      </a:r>
                      <a:endParaRPr lang="en-US" b="1" dirty="0">
                        <a:solidFill>
                          <a:srgbClr val="FFFFFF"/>
                        </a:solidFill>
                        <a:latin typeface="Calibri" panose="020F0502020204030204" pitchFamily="34" charset="0"/>
                      </a:endParaRPr>
                    </a:p>
                  </a:txBody>
                  <a:tcPr marL="91444" marR="91444" marT="45724" marB="45724">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38100" cap="flat" cmpd="sng">
                      <a:solidFill>
                        <a:schemeClr val="bg1"/>
                      </a:solidFill>
                      <a:prstDash val="solid"/>
                      <a:headEnd type="none" w="med" len="med"/>
                      <a:tailEnd type="none" w="med" len="med"/>
                    </a:lnB>
                    <a:lnTlToBr>
                      <a:noFill/>
                    </a:lnTlToBr>
                    <a:lnBlToTr>
                      <a:noFill/>
                    </a:lnBlToTr>
                    <a:solidFill>
                      <a:schemeClr val="accent1"/>
                    </a:solidFill>
                  </a:tcPr>
                </a:tc>
                <a:tc hMerge="1">
                  <a:tcPr>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38100" cap="flat" cmpd="sng">
                      <a:solidFill>
                        <a:schemeClr val="bg1"/>
                      </a:solidFill>
                      <a:prstDash val="solid"/>
                      <a:headEnd type="none" w="med" len="med"/>
                      <a:tailEnd type="none" w="med" len="med"/>
                    </a:lnB>
                  </a:tcPr>
                </a:tc>
              </a:tr>
              <a:tr h="366713">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r>
                        <a:rPr b="1" dirty="0">
                          <a:solidFill>
                            <a:srgbClr val="000000"/>
                          </a:solidFill>
                          <a:latin typeface="Calibri" panose="020F0502020204030204" pitchFamily="34" charset="0"/>
                        </a:rPr>
                        <a:t>ΠΑΡΑΓΟΝΤΕΣ</a:t>
                      </a:r>
                      <a:endParaRPr lang="en-US" b="1" dirty="0">
                        <a:solidFill>
                          <a:srgbClr val="000000"/>
                        </a:solidFill>
                        <a:latin typeface="Calibri" panose="020F0502020204030204" pitchFamily="34" charset="0"/>
                      </a:endParaRPr>
                    </a:p>
                  </a:txBody>
                  <a:tcPr marL="91444" marR="91444" marT="45724" marB="45724">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381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D7D7D8"/>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b="1" dirty="0">
                          <a:solidFill>
                            <a:srgbClr val="000000"/>
                          </a:solidFill>
                          <a:latin typeface="Calibri" panose="020F0502020204030204" pitchFamily="34" charset="0"/>
                        </a:rPr>
                        <a:t>ΛΕΙΤΟΥΡΓΙΕΣ</a:t>
                      </a:r>
                      <a:endParaRPr lang="en-US" b="1" dirty="0">
                        <a:solidFill>
                          <a:srgbClr val="000000"/>
                        </a:solidFill>
                        <a:latin typeface="Calibri" panose="020F0502020204030204" pitchFamily="34" charset="0"/>
                      </a:endParaRPr>
                    </a:p>
                  </a:txBody>
                  <a:tcPr marL="91444" marR="91444" marT="45724" marB="45724">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381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D7D7D8"/>
                    </a:solidFill>
                  </a:tcPr>
                </a:tc>
              </a:tr>
              <a:tr h="365125">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b="1" dirty="0">
                          <a:solidFill>
                            <a:srgbClr val="000000"/>
                          </a:solidFill>
                          <a:latin typeface="Calibri" panose="020F0502020204030204" pitchFamily="34" charset="0"/>
                        </a:rPr>
                        <a:t>Πομπός</a:t>
                      </a:r>
                      <a:endParaRPr lang="en-US" b="1" dirty="0">
                        <a:solidFill>
                          <a:srgbClr val="000000"/>
                        </a:solidFill>
                        <a:latin typeface="Calibri" panose="020F0502020204030204" pitchFamily="34" charset="0"/>
                      </a:endParaRPr>
                    </a:p>
                  </a:txBody>
                  <a:tcPr marL="91444" marR="91444" marT="45724" marB="45724">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ECECEC"/>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r>
                        <a:rPr dirty="0">
                          <a:solidFill>
                            <a:srgbClr val="000000"/>
                          </a:solidFill>
                          <a:latin typeface="Calibri" panose="020F0502020204030204" pitchFamily="34" charset="0"/>
                        </a:rPr>
                        <a:t>Εκφραστική </a:t>
                      </a:r>
                      <a:endParaRPr lang="en-US" dirty="0">
                        <a:solidFill>
                          <a:srgbClr val="000000"/>
                        </a:solidFill>
                        <a:latin typeface="Calibri" panose="020F0502020204030204" pitchFamily="34" charset="0"/>
                      </a:endParaRPr>
                    </a:p>
                  </a:txBody>
                  <a:tcPr marL="91444" marR="91444" marT="45724" marB="45724">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ECECEC"/>
                    </a:solidFill>
                  </a:tcPr>
                </a:tc>
              </a:tr>
              <a:tr h="366712">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b="1" dirty="0">
                          <a:solidFill>
                            <a:srgbClr val="000000"/>
                          </a:solidFill>
                          <a:latin typeface="Calibri" panose="020F0502020204030204" pitchFamily="34" charset="0"/>
                        </a:rPr>
                        <a:t>Δέκτης</a:t>
                      </a:r>
                      <a:endParaRPr lang="en-US" b="1" dirty="0">
                        <a:solidFill>
                          <a:srgbClr val="000000"/>
                        </a:solidFill>
                        <a:latin typeface="Calibri" panose="020F0502020204030204" pitchFamily="34" charset="0"/>
                      </a:endParaRPr>
                    </a:p>
                  </a:txBody>
                  <a:tcPr marL="91444" marR="91444" marT="45724" marB="45724">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D7D7D8"/>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r>
                        <a:rPr dirty="0">
                          <a:solidFill>
                            <a:srgbClr val="000000"/>
                          </a:solidFill>
                          <a:latin typeface="Calibri" panose="020F0502020204030204" pitchFamily="34" charset="0"/>
                        </a:rPr>
                        <a:t>Βουλητική</a:t>
                      </a:r>
                      <a:endParaRPr lang="en-US" dirty="0">
                        <a:solidFill>
                          <a:srgbClr val="000000"/>
                        </a:solidFill>
                        <a:latin typeface="Calibri" panose="020F0502020204030204" pitchFamily="34" charset="0"/>
                      </a:endParaRPr>
                    </a:p>
                  </a:txBody>
                  <a:tcPr marL="91444" marR="91444" marT="45724" marB="45724">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D7D7D8"/>
                    </a:solidFill>
                  </a:tcPr>
                </a:tc>
              </a:tr>
              <a:tr h="365125">
                <a:tc rowSpan="3">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b="1" dirty="0">
                          <a:solidFill>
                            <a:srgbClr val="000000"/>
                          </a:solidFill>
                          <a:latin typeface="Calibri" panose="020F0502020204030204" pitchFamily="34" charset="0"/>
                        </a:rPr>
                        <a:t>Μήνυμα</a:t>
                      </a:r>
                      <a:endParaRPr b="1" dirty="0">
                        <a:solidFill>
                          <a:srgbClr val="000000"/>
                        </a:solidFill>
                        <a:latin typeface="Calibri" panose="020F0502020204030204" pitchFamily="34" charset="0"/>
                      </a:endParaRPr>
                    </a:p>
                    <a:p>
                      <a:pPr lvl="0" algn="ctr" eaLnBrk="1" hangingPunct="1">
                        <a:buNone/>
                      </a:pPr>
                      <a:r>
                        <a:rPr dirty="0">
                          <a:solidFill>
                            <a:srgbClr val="000000"/>
                          </a:solidFill>
                          <a:latin typeface="Calibri" panose="020F0502020204030204" pitchFamily="34" charset="0"/>
                        </a:rPr>
                        <a:t>Σημασία Μηνύματος</a:t>
                      </a:r>
                      <a:endParaRPr dirty="0">
                        <a:solidFill>
                          <a:srgbClr val="000000"/>
                        </a:solidFill>
                        <a:latin typeface="Calibri" panose="020F0502020204030204" pitchFamily="34" charset="0"/>
                      </a:endParaRPr>
                    </a:p>
                    <a:p>
                      <a:pPr lvl="0" algn="ctr" eaLnBrk="1" hangingPunct="1">
                        <a:buNone/>
                      </a:pPr>
                      <a:endParaRPr dirty="0">
                        <a:solidFill>
                          <a:srgbClr val="000000"/>
                        </a:solidFill>
                        <a:latin typeface="Calibri" panose="020F0502020204030204" pitchFamily="34" charset="0"/>
                      </a:endParaRPr>
                    </a:p>
                    <a:p>
                      <a:pPr lvl="0" algn="ctr" eaLnBrk="1" hangingPunct="1">
                        <a:buNone/>
                      </a:pPr>
                      <a:r>
                        <a:rPr dirty="0">
                          <a:solidFill>
                            <a:srgbClr val="000000"/>
                          </a:solidFill>
                          <a:latin typeface="Calibri" panose="020F0502020204030204" pitchFamily="34" charset="0"/>
                        </a:rPr>
                        <a:t>Μορφή Μηνύματος</a:t>
                      </a:r>
                      <a:endParaRPr lang="en-US" dirty="0">
                        <a:solidFill>
                          <a:srgbClr val="000000"/>
                        </a:solidFill>
                        <a:latin typeface="Calibri" panose="020F0502020204030204" pitchFamily="34" charset="0"/>
                      </a:endParaRPr>
                    </a:p>
                  </a:txBody>
                  <a:tcPr marL="91444" marR="91444" marT="45724" marB="45724">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ECECEC"/>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endParaRPr lang="en-US" dirty="0">
                        <a:solidFill>
                          <a:srgbClr val="000000"/>
                        </a:solidFill>
                        <a:latin typeface="Calibri" panose="020F0502020204030204" pitchFamily="34" charset="0"/>
                      </a:endParaRPr>
                    </a:p>
                  </a:txBody>
                  <a:tcPr marL="91444" marR="91444" marT="45724" marB="45724">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ECECEC"/>
                    </a:solidFill>
                  </a:tcPr>
                </a:tc>
              </a:tr>
              <a:tr h="549275">
                <a:tc vMerge="1">
                  <a:tcPr>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r>
                        <a:rPr dirty="0">
                          <a:solidFill>
                            <a:srgbClr val="000000"/>
                          </a:solidFill>
                          <a:latin typeface="Calibri" panose="020F0502020204030204" pitchFamily="34" charset="0"/>
                        </a:rPr>
                        <a:t>Αναφορική</a:t>
                      </a:r>
                      <a:endParaRPr lang="en-US" dirty="0">
                        <a:solidFill>
                          <a:srgbClr val="000000"/>
                        </a:solidFill>
                        <a:latin typeface="Calibri" panose="020F0502020204030204" pitchFamily="34" charset="0"/>
                      </a:endParaRPr>
                    </a:p>
                  </a:txBody>
                  <a:tcPr marL="91444" marR="91444" marT="45724" marB="45724">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D7D7D8"/>
                    </a:solidFill>
                  </a:tcPr>
                </a:tc>
              </a:tr>
              <a:tr h="822325">
                <a:tc vMerge="1">
                  <a:tcPr>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B w="12700" cap="flat" cmpd="sng">
                      <a:solidFill>
                        <a:schemeClr val="bg1"/>
                      </a:solidFill>
                      <a:prstDash val="solid"/>
                      <a:headEnd type="none" w="med" len="med"/>
                      <a:tailEnd type="none" w="med" len="med"/>
                    </a:lnB>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endParaRPr dirty="0">
                        <a:solidFill>
                          <a:srgbClr val="000000"/>
                        </a:solidFill>
                        <a:latin typeface="Calibri" panose="020F0502020204030204" pitchFamily="34" charset="0"/>
                      </a:endParaRPr>
                    </a:p>
                    <a:p>
                      <a:pPr lvl="0" eaLnBrk="1" hangingPunct="1">
                        <a:buNone/>
                      </a:pPr>
                      <a:r>
                        <a:rPr dirty="0">
                          <a:solidFill>
                            <a:srgbClr val="000000"/>
                          </a:solidFill>
                          <a:latin typeface="Calibri" panose="020F0502020204030204" pitchFamily="34" charset="0"/>
                        </a:rPr>
                        <a:t>Ποιητική</a:t>
                      </a:r>
                      <a:endParaRPr lang="en-US" dirty="0">
                        <a:solidFill>
                          <a:srgbClr val="000000"/>
                        </a:solidFill>
                        <a:latin typeface="Calibri" panose="020F0502020204030204" pitchFamily="34" charset="0"/>
                      </a:endParaRPr>
                    </a:p>
                  </a:txBody>
                  <a:tcPr marL="91444" marR="91444" marT="45724" marB="45724">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ECECEC"/>
                    </a:solidFill>
                  </a:tcPr>
                </a:tc>
              </a:tr>
              <a:tr h="366713">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b="1" dirty="0">
                          <a:solidFill>
                            <a:srgbClr val="000000"/>
                          </a:solidFill>
                          <a:latin typeface="Calibri" panose="020F0502020204030204" pitchFamily="34" charset="0"/>
                        </a:rPr>
                        <a:t>Κώδικας</a:t>
                      </a:r>
                      <a:endParaRPr lang="en-US" b="1" dirty="0">
                        <a:solidFill>
                          <a:srgbClr val="000000"/>
                        </a:solidFill>
                        <a:latin typeface="Calibri" panose="020F0502020204030204" pitchFamily="34" charset="0"/>
                      </a:endParaRPr>
                    </a:p>
                  </a:txBody>
                  <a:tcPr marL="91444" marR="91444" marT="45724" marB="45724">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D7D7D8"/>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r>
                        <a:rPr dirty="0">
                          <a:solidFill>
                            <a:srgbClr val="000000"/>
                          </a:solidFill>
                          <a:latin typeface="Calibri" panose="020F0502020204030204" pitchFamily="34" charset="0"/>
                        </a:rPr>
                        <a:t>Μεταγλωσσική</a:t>
                      </a:r>
                      <a:endParaRPr lang="en-US" dirty="0">
                        <a:solidFill>
                          <a:srgbClr val="000000"/>
                        </a:solidFill>
                        <a:latin typeface="Calibri" panose="020F0502020204030204" pitchFamily="34" charset="0"/>
                      </a:endParaRPr>
                    </a:p>
                  </a:txBody>
                  <a:tcPr marL="91444" marR="91444" marT="45724" marB="45724">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D7D7D8"/>
                    </a:solidFill>
                  </a:tcPr>
                </a:tc>
              </a:tr>
              <a:tr h="365125">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b="1" dirty="0">
                          <a:solidFill>
                            <a:srgbClr val="000000"/>
                          </a:solidFill>
                          <a:latin typeface="Calibri" panose="020F0502020204030204" pitchFamily="34" charset="0"/>
                        </a:rPr>
                        <a:t>Κανάλι</a:t>
                      </a:r>
                      <a:endParaRPr lang="en-US" b="1" dirty="0">
                        <a:solidFill>
                          <a:srgbClr val="000000"/>
                        </a:solidFill>
                        <a:latin typeface="Calibri" panose="020F0502020204030204" pitchFamily="34" charset="0"/>
                      </a:endParaRPr>
                    </a:p>
                  </a:txBody>
                  <a:tcPr marL="91444" marR="91444" marT="45724" marB="45724">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ECECEC"/>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r>
                        <a:rPr dirty="0">
                          <a:solidFill>
                            <a:srgbClr val="000000"/>
                          </a:solidFill>
                          <a:latin typeface="Calibri" panose="020F0502020204030204" pitchFamily="34" charset="0"/>
                        </a:rPr>
                        <a:t>Φατική </a:t>
                      </a:r>
                      <a:endParaRPr lang="en-US" dirty="0">
                        <a:solidFill>
                          <a:srgbClr val="000000"/>
                        </a:solidFill>
                        <a:latin typeface="Calibri" panose="020F0502020204030204" pitchFamily="34" charset="0"/>
                      </a:endParaRPr>
                    </a:p>
                  </a:txBody>
                  <a:tcPr marL="91444" marR="91444" marT="45724" marB="45724">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ECECEC"/>
                    </a:solidFill>
                  </a:tcPr>
                </a:tc>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a:xfrm>
            <a:off x="250825" y="0"/>
            <a:ext cx="8642350" cy="1219200"/>
          </a:xfrm>
        </p:spPr>
        <p:txBody>
          <a:bodyPr vert="horz" wrap="square" lIns="91440" tIns="45720" rIns="91440" bIns="45720" numCol="1" anchor="ctr" anchorCtr="0" compatLnSpc="1"/>
          <a:lstStyle/>
          <a:p>
            <a:pPr eaLnBrk="1" hangingPunct="1">
              <a:buNone/>
            </a:pPr>
            <a:r>
              <a:rPr sz="3600" b="1" dirty="0"/>
              <a:t>Η </a:t>
            </a:r>
            <a:r>
              <a:rPr sz="3600" b="1" dirty="0">
                <a:solidFill>
                  <a:srgbClr val="FF0000"/>
                </a:solidFill>
              </a:rPr>
              <a:t>οντογενετική</a:t>
            </a:r>
            <a:r>
              <a:rPr sz="3600" b="1" dirty="0"/>
              <a:t> ανάπτυξη των λειτουργιών</a:t>
            </a:r>
            <a:r>
              <a:rPr sz="4000" b="1" dirty="0"/>
              <a:t> </a:t>
            </a:r>
            <a:r>
              <a:rPr lang="en-US" altLang="x-none" sz="2400" dirty="0">
                <a:latin typeface="Tw Cen MT" panose="020B0602020104020603" pitchFamily="34" charset="0"/>
              </a:rPr>
              <a:t>(Cook 1989: 26-27, </a:t>
            </a:r>
            <a:r>
              <a:rPr sz="2400" dirty="0"/>
              <a:t>Χριστίδης 2001: 38-39)</a:t>
            </a:r>
            <a:endParaRPr sz="2400" b="1" dirty="0"/>
          </a:p>
        </p:txBody>
      </p:sp>
      <p:sp>
        <p:nvSpPr>
          <p:cNvPr id="3" name="Θέση περιεχομένου 2"/>
          <p:cNvSpPr>
            <a:spLocks noGrp="1"/>
          </p:cNvSpPr>
          <p:nvPr>
            <p:ph sz="quarter" idx="1" hasCustomPrompt="1"/>
          </p:nvPr>
        </p:nvSpPr>
        <p:spPr bwMode="auto">
          <a:xfrm>
            <a:off x="0" y="1557338"/>
            <a:ext cx="9144000" cy="5300662"/>
          </a:xfrm>
          <a:solidFill>
            <a:schemeClr val="lt1"/>
          </a:solidFill>
          <a:ln w="19050">
            <a:solidFill>
              <a:schemeClr val="accent1"/>
            </a:solidFill>
          </a:ln>
          <a:effectLst/>
          <a:scene3d>
            <a:camera prst="orthographicFront"/>
            <a:lightRig rig="balanced" dir="t"/>
          </a:scene3d>
          <a:sp3d prstMaterial="plastic"/>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normAutofit fontScale="92500" lnSpcReduction="10000"/>
          </a:bodyPr>
          <a:lstStyle/>
          <a:p>
            <a:pPr marL="0" marR="0" lvl="0" indent="0" algn="ctr" defTabSz="914400" rtl="0" eaLnBrk="1" fontAlgn="auto" latinLnBrk="0" hangingPunct="1">
              <a:lnSpc>
                <a:spcPct val="100000"/>
              </a:lnSpc>
              <a:spcBef>
                <a:spcPts val="700"/>
              </a:spcBef>
              <a:spcAft>
                <a:spcPts val="0"/>
              </a:spcAft>
              <a:buClr>
                <a:schemeClr val="accent2"/>
              </a:buClr>
              <a:buSzPct val="60000"/>
              <a:buFont typeface="Wingdings" panose="05000000000000000000"/>
              <a:buNone/>
              <a:defRPr/>
            </a:pPr>
            <a:r>
              <a:rPr kumimoji="0" lang="el-GR" sz="2900" b="1" i="0" u="none" strike="noStrike" kern="1200" cap="none" spc="0" normalizeH="0" baseline="0" noProof="0" dirty="0">
                <a:ln>
                  <a:noFill/>
                </a:ln>
                <a:solidFill>
                  <a:schemeClr val="dk1"/>
                </a:solidFill>
                <a:effectLst/>
                <a:highlight>
                  <a:srgbClr val="FFFF00"/>
                </a:highlight>
                <a:uLnTx/>
                <a:uFillTx/>
                <a:latin typeface="+mn-lt"/>
                <a:ea typeface="+mn-ea"/>
                <a:cs typeface="+mn-cs"/>
              </a:rPr>
              <a:t>ΠΡΟ-ΓΛΩΣΣΙΚΟ ΣΤΑΔΙΟ</a:t>
            </a:r>
            <a:endParaRPr kumimoji="0" lang="el-GR" sz="2900" b="1" i="0" u="none" strike="noStrike" kern="1200" cap="none" spc="0" normalizeH="0" baseline="0" noProof="0" dirty="0">
              <a:ln>
                <a:noFill/>
              </a:ln>
              <a:solidFill>
                <a:schemeClr val="dk1"/>
              </a:solidFill>
              <a:effectLst/>
              <a:highlight>
                <a:srgbClr val="FFFF00"/>
              </a:highlight>
              <a:uLnTx/>
              <a:uFillTx/>
              <a:latin typeface="+mn-lt"/>
              <a:ea typeface="+mn-ea"/>
              <a:cs typeface="+mn-cs"/>
            </a:endParaRPr>
          </a:p>
          <a:p>
            <a:pPr marL="0" marR="0" lvl="0" indent="0" algn="ctr" defTabSz="914400" rtl="0" eaLnBrk="1" fontAlgn="auto" latinLnBrk="0" hangingPunct="1">
              <a:lnSpc>
                <a:spcPct val="100000"/>
              </a:lnSpc>
              <a:spcBef>
                <a:spcPts val="700"/>
              </a:spcBef>
              <a:spcAft>
                <a:spcPts val="0"/>
              </a:spcAft>
              <a:buClr>
                <a:schemeClr val="accent2"/>
              </a:buClr>
              <a:buSzPct val="60000"/>
              <a:buFont typeface="Wingdings" panose="05000000000000000000"/>
              <a:buNone/>
              <a:defRPr/>
            </a:pPr>
            <a:r>
              <a:rPr kumimoji="0" lang="el-GR" sz="2900" b="0" i="0" u="none" strike="noStrike" kern="1200" cap="none" spc="0" normalizeH="0" baseline="0" noProof="0" dirty="0">
                <a:ln>
                  <a:noFill/>
                </a:ln>
                <a:solidFill>
                  <a:srgbClr val="FF0000"/>
                </a:solidFill>
                <a:effectLst/>
                <a:uLnTx/>
                <a:uFillTx/>
                <a:latin typeface="+mn-lt"/>
                <a:ea typeface="+mn-ea"/>
                <a:cs typeface="+mn-cs"/>
              </a:rPr>
              <a:t>εκφραστική λειτουργία</a:t>
            </a:r>
            <a:endParaRPr kumimoji="0" lang="el-GR" sz="2900" b="0" i="0" u="none" strike="noStrike" kern="1200" cap="none" spc="0" normalizeH="0" baseline="0" noProof="0" dirty="0">
              <a:ln>
                <a:noFill/>
              </a:ln>
              <a:solidFill>
                <a:srgbClr val="FF0000"/>
              </a:solidFill>
              <a:effectLst/>
              <a:uLnTx/>
              <a:uFillTx/>
              <a:latin typeface="+mn-lt"/>
              <a:ea typeface="+mn-ea"/>
              <a:cs typeface="+mn-cs"/>
            </a:endParaRPr>
          </a:p>
          <a:p>
            <a:pPr marL="320040" marR="0" lvl="0" indent="-320040" algn="ctr" defTabSz="914400" rtl="0" eaLnBrk="1" fontAlgn="auto" latinLnBrk="0" hangingPunct="1">
              <a:lnSpc>
                <a:spcPct val="100000"/>
              </a:lnSpc>
              <a:spcBef>
                <a:spcPts val="700"/>
              </a:spcBef>
              <a:spcAft>
                <a:spcPts val="0"/>
              </a:spcAft>
              <a:buClr>
                <a:schemeClr val="accent2"/>
              </a:buClr>
              <a:buSzPct val="60000"/>
              <a:buFont typeface="Wingdings" panose="05000000000000000000" pitchFamily="2" charset="2"/>
              <a:buNone/>
              <a:defRPr/>
            </a:pPr>
            <a:r>
              <a:rPr kumimoji="0" lang="el-GR" sz="2900" b="0" i="0" u="none" strike="noStrike" kern="1200" cap="none" spc="0" normalizeH="0" baseline="0" noProof="0" dirty="0">
                <a:ln>
                  <a:noFill/>
                </a:ln>
                <a:solidFill>
                  <a:srgbClr val="FF0000"/>
                </a:solidFill>
                <a:effectLst/>
                <a:uLnTx/>
                <a:uFillTx/>
                <a:latin typeface="+mn-lt"/>
                <a:ea typeface="+mn-ea"/>
                <a:cs typeface="+mn-cs"/>
              </a:rPr>
              <a:t>βουλητική λειτουργία</a:t>
            </a:r>
            <a:endParaRPr kumimoji="0" lang="el-GR" sz="2900" b="0" i="0" u="none" strike="noStrike" kern="1200" cap="none" spc="0" normalizeH="0" baseline="0" noProof="0" dirty="0">
              <a:ln>
                <a:noFill/>
              </a:ln>
              <a:solidFill>
                <a:srgbClr val="FF0000"/>
              </a:solidFill>
              <a:effectLst/>
              <a:uLnTx/>
              <a:uFillTx/>
              <a:latin typeface="+mn-lt"/>
              <a:ea typeface="+mn-ea"/>
              <a:cs typeface="+mn-cs"/>
            </a:endParaRPr>
          </a:p>
          <a:p>
            <a:pPr marL="320040" marR="0" lvl="0" indent="-320040" algn="ctr" defTabSz="914400" rtl="0" eaLnBrk="1" fontAlgn="auto" latinLnBrk="0" hangingPunct="1">
              <a:lnSpc>
                <a:spcPct val="100000"/>
              </a:lnSpc>
              <a:spcBef>
                <a:spcPts val="700"/>
              </a:spcBef>
              <a:spcAft>
                <a:spcPts val="0"/>
              </a:spcAft>
              <a:buClr>
                <a:schemeClr val="accent2"/>
              </a:buClr>
              <a:buSzPct val="60000"/>
              <a:buFont typeface="Wingdings" panose="05000000000000000000" pitchFamily="2" charset="2"/>
              <a:buNone/>
              <a:defRPr/>
            </a:pPr>
            <a:r>
              <a:rPr kumimoji="0" lang="el-GR" sz="2900" b="0" i="0" u="none" strike="noStrike" kern="1200" cap="none" spc="0" normalizeH="0" baseline="0" noProof="0" dirty="0">
                <a:ln>
                  <a:noFill/>
                </a:ln>
                <a:solidFill>
                  <a:schemeClr val="dk1"/>
                </a:solidFill>
                <a:effectLst/>
                <a:uLnTx/>
                <a:uFillTx/>
                <a:latin typeface="+mn-lt"/>
                <a:ea typeface="+mn-ea"/>
                <a:cs typeface="+mn-cs"/>
              </a:rPr>
              <a:t>φατική λειτουργία</a:t>
            </a:r>
            <a:endParaRPr kumimoji="0" lang="el-GR" sz="2900" b="0" i="0" u="none" strike="noStrike" kern="1200" cap="none" spc="0" normalizeH="0" baseline="0" noProof="0" dirty="0">
              <a:ln>
                <a:noFill/>
              </a:ln>
              <a:solidFill>
                <a:schemeClr val="dk1"/>
              </a:solidFill>
              <a:effectLst/>
              <a:uLnTx/>
              <a:uFillTx/>
              <a:latin typeface="+mn-lt"/>
              <a:ea typeface="+mn-ea"/>
              <a:cs typeface="+mn-cs"/>
            </a:endParaRPr>
          </a:p>
          <a:p>
            <a:pPr marL="320040" marR="0" lvl="0" indent="-320040" algn="ctr" defTabSz="914400" rtl="0" eaLnBrk="1" fontAlgn="auto" latinLnBrk="0" hangingPunct="1">
              <a:lnSpc>
                <a:spcPct val="100000"/>
              </a:lnSpc>
              <a:spcBef>
                <a:spcPts val="700"/>
              </a:spcBef>
              <a:spcAft>
                <a:spcPts val="0"/>
              </a:spcAft>
              <a:buClr>
                <a:schemeClr val="accent2"/>
              </a:buClr>
              <a:buSzPct val="60000"/>
              <a:buFont typeface="Wingdings" panose="05000000000000000000" pitchFamily="2" charset="2"/>
              <a:buNone/>
              <a:defRPr/>
            </a:pPr>
            <a:r>
              <a:rPr kumimoji="0" lang="el-GR" sz="2900" b="0" i="0" u="none" strike="noStrike" kern="1200" cap="none" spc="0" normalizeH="0" baseline="0" noProof="0" dirty="0">
                <a:ln>
                  <a:noFill/>
                </a:ln>
                <a:solidFill>
                  <a:schemeClr val="dk1"/>
                </a:solidFill>
                <a:effectLst/>
                <a:uLnTx/>
                <a:uFillTx/>
                <a:latin typeface="+mn-lt"/>
                <a:ea typeface="+mn-ea"/>
                <a:cs typeface="+mn-cs"/>
              </a:rPr>
              <a:t>ποιητική λειτουργία</a:t>
            </a:r>
            <a:endParaRPr kumimoji="0" lang="el-GR" sz="2900" b="0" i="0" u="none" strike="noStrike" kern="1200" cap="none" spc="0" normalizeH="0" baseline="0" noProof="0" dirty="0">
              <a:ln>
                <a:noFill/>
              </a:ln>
              <a:solidFill>
                <a:schemeClr val="dk1"/>
              </a:solidFill>
              <a:effectLst/>
              <a:uLnTx/>
              <a:uFillTx/>
              <a:latin typeface="+mn-lt"/>
              <a:ea typeface="+mn-ea"/>
              <a:cs typeface="+mn-cs"/>
            </a:endParaRPr>
          </a:p>
          <a:p>
            <a:pPr marL="0" marR="0" lvl="0" indent="0" algn="ctr" defTabSz="914400" rtl="0" eaLnBrk="1" fontAlgn="auto" latinLnBrk="0" hangingPunct="1">
              <a:lnSpc>
                <a:spcPct val="100000"/>
              </a:lnSpc>
              <a:spcBef>
                <a:spcPts val="700"/>
              </a:spcBef>
              <a:spcAft>
                <a:spcPts val="0"/>
              </a:spcAft>
              <a:buClr>
                <a:schemeClr val="accent2"/>
              </a:buClr>
              <a:buSzPct val="60000"/>
              <a:buFont typeface="Wingdings" panose="05000000000000000000"/>
              <a:buNone/>
              <a:defRPr/>
            </a:pPr>
            <a:r>
              <a:rPr kumimoji="0" lang="el-GR" sz="2900" b="1" i="0" u="none" strike="noStrike" kern="1200" cap="none" spc="0" normalizeH="0" baseline="0" noProof="0" dirty="0">
                <a:ln>
                  <a:noFill/>
                </a:ln>
                <a:solidFill>
                  <a:schemeClr val="dk1"/>
                </a:solidFill>
                <a:effectLst/>
                <a:highlight>
                  <a:srgbClr val="FFFF00"/>
                </a:highlight>
                <a:uLnTx/>
                <a:uFillTx/>
                <a:latin typeface="+mn-lt"/>
                <a:ea typeface="+mn-ea"/>
                <a:cs typeface="+mn-cs"/>
              </a:rPr>
              <a:t>ΠΡΩΤΟ-ΓΛΩΣΣΙΚΟ ΣΤΑΔΙΟ</a:t>
            </a:r>
            <a:endParaRPr kumimoji="0" lang="el-GR" sz="2900" b="1" i="0" u="none" strike="noStrike" kern="1200" cap="none" spc="0" normalizeH="0" baseline="0" noProof="0" dirty="0">
              <a:ln>
                <a:noFill/>
              </a:ln>
              <a:solidFill>
                <a:schemeClr val="dk1"/>
              </a:solidFill>
              <a:effectLst/>
              <a:highlight>
                <a:srgbClr val="FFFF00"/>
              </a:highlight>
              <a:uLnTx/>
              <a:uFillTx/>
              <a:latin typeface="+mn-lt"/>
              <a:ea typeface="+mn-ea"/>
              <a:cs typeface="+mn-cs"/>
            </a:endParaRPr>
          </a:p>
          <a:p>
            <a:pPr marL="0" marR="0" lvl="0" indent="0" algn="ctr" defTabSz="914400" rtl="0" eaLnBrk="1" fontAlgn="auto" latinLnBrk="0" hangingPunct="1">
              <a:lnSpc>
                <a:spcPct val="100000"/>
              </a:lnSpc>
              <a:spcBef>
                <a:spcPts val="700"/>
              </a:spcBef>
              <a:spcAft>
                <a:spcPts val="0"/>
              </a:spcAft>
              <a:buClr>
                <a:schemeClr val="accent2"/>
              </a:buClr>
              <a:buSzPct val="60000"/>
              <a:buFont typeface="Wingdings" panose="05000000000000000000" pitchFamily="2" charset="2"/>
              <a:buNone/>
              <a:defRPr/>
            </a:pPr>
            <a:r>
              <a:rPr kumimoji="0" lang="el-GR" sz="2900" b="0" i="0" u="none" strike="noStrike" kern="1200" cap="none" spc="0" normalizeH="0" baseline="0" noProof="0" dirty="0">
                <a:ln>
                  <a:noFill/>
                </a:ln>
                <a:solidFill>
                  <a:schemeClr val="dk1"/>
                </a:solidFill>
                <a:effectLst/>
                <a:uLnTx/>
                <a:uFillTx/>
                <a:latin typeface="+mn-lt"/>
                <a:ea typeface="+mn-ea"/>
                <a:cs typeface="+mn-cs"/>
              </a:rPr>
              <a:t>αναφορική λειτουργία – </a:t>
            </a:r>
            <a:r>
              <a:rPr kumimoji="0" lang="el-GR" sz="2900" b="0" i="0" u="none" strike="noStrike" kern="1200" cap="none" spc="0" normalizeH="0" baseline="0" noProof="0" dirty="0" err="1">
                <a:ln>
                  <a:noFill/>
                </a:ln>
                <a:solidFill>
                  <a:schemeClr val="dk1"/>
                </a:solidFill>
                <a:effectLst/>
                <a:uLnTx/>
                <a:uFillTx/>
                <a:latin typeface="+mn-lt"/>
                <a:ea typeface="+mn-ea"/>
                <a:cs typeface="+mn-cs"/>
              </a:rPr>
              <a:t>ολοφράσεις</a:t>
            </a:r>
            <a:endParaRPr kumimoji="0" lang="el-GR" sz="2900" b="0" i="0" u="none" strike="noStrike" kern="1200" cap="none" spc="0" normalizeH="0" baseline="0" noProof="0" dirty="0">
              <a:ln>
                <a:noFill/>
              </a:ln>
              <a:solidFill>
                <a:schemeClr val="dk1"/>
              </a:solidFill>
              <a:effectLst/>
              <a:uLnTx/>
              <a:uFillTx/>
              <a:latin typeface="+mn-lt"/>
              <a:ea typeface="+mn-ea"/>
              <a:cs typeface="+mn-cs"/>
            </a:endParaRPr>
          </a:p>
          <a:p>
            <a:pPr marL="0" marR="0" lvl="0" indent="0" algn="ctr" defTabSz="914400" rtl="0" eaLnBrk="1" fontAlgn="auto" latinLnBrk="0" hangingPunct="1">
              <a:lnSpc>
                <a:spcPct val="100000"/>
              </a:lnSpc>
              <a:spcBef>
                <a:spcPts val="700"/>
              </a:spcBef>
              <a:spcAft>
                <a:spcPts val="0"/>
              </a:spcAft>
              <a:buClr>
                <a:schemeClr val="accent2"/>
              </a:buClr>
              <a:buSzPct val="60000"/>
              <a:buFont typeface="Wingdings" panose="05000000000000000000" pitchFamily="2" charset="2"/>
              <a:buNone/>
              <a:defRPr/>
            </a:pPr>
            <a:r>
              <a:rPr kumimoji="0" lang="el-GR" sz="2900" b="1" i="0" u="none" strike="noStrike" kern="1200" cap="none" spc="0" normalizeH="0" baseline="0" noProof="0" dirty="0">
                <a:ln>
                  <a:noFill/>
                </a:ln>
                <a:solidFill>
                  <a:schemeClr val="dk1"/>
                </a:solidFill>
                <a:effectLst/>
                <a:highlight>
                  <a:srgbClr val="FFFF00"/>
                </a:highlight>
                <a:uLnTx/>
                <a:uFillTx/>
                <a:latin typeface="+mn-lt"/>
                <a:ea typeface="+mn-ea"/>
                <a:cs typeface="+mn-cs"/>
              </a:rPr>
              <a:t>ΕΝΗΛΙΚΟ ΓΛΩΣΣΙΚΟ ΣΤΑΔΙΟ </a:t>
            </a:r>
            <a:endParaRPr kumimoji="0" lang="el-GR" sz="2900" b="1" i="0" u="none" strike="noStrike" kern="1200" cap="none" spc="0" normalizeH="0" baseline="0" noProof="0" dirty="0">
              <a:ln>
                <a:noFill/>
              </a:ln>
              <a:solidFill>
                <a:schemeClr val="dk1"/>
              </a:solidFill>
              <a:effectLst/>
              <a:highlight>
                <a:srgbClr val="FFFF00"/>
              </a:highlight>
              <a:uLnTx/>
              <a:uFillTx/>
              <a:latin typeface="+mn-lt"/>
              <a:ea typeface="+mn-ea"/>
              <a:cs typeface="+mn-cs"/>
            </a:endParaRPr>
          </a:p>
          <a:p>
            <a:pPr marL="0" marR="0" lvl="0" indent="0" algn="ctr" defTabSz="914400" rtl="0" eaLnBrk="1" fontAlgn="auto" latinLnBrk="0" hangingPunct="1">
              <a:lnSpc>
                <a:spcPct val="100000"/>
              </a:lnSpc>
              <a:spcBef>
                <a:spcPts val="700"/>
              </a:spcBef>
              <a:spcAft>
                <a:spcPts val="0"/>
              </a:spcAft>
              <a:buClr>
                <a:schemeClr val="accent2"/>
              </a:buClr>
              <a:buSzPct val="60000"/>
              <a:buFont typeface="Wingdings" panose="05000000000000000000" pitchFamily="2" charset="2"/>
              <a:buNone/>
              <a:defRPr/>
            </a:pPr>
            <a:r>
              <a:rPr kumimoji="0" lang="el-GR" sz="2900" b="0" i="0" u="none" strike="noStrike" kern="1200" cap="none" spc="0" normalizeH="0" baseline="0" noProof="0" dirty="0">
                <a:ln>
                  <a:noFill/>
                </a:ln>
                <a:solidFill>
                  <a:schemeClr val="dk1"/>
                </a:solidFill>
                <a:effectLst/>
                <a:uLnTx/>
                <a:uFillTx/>
                <a:latin typeface="+mn-lt"/>
                <a:ea typeface="+mn-ea"/>
                <a:cs typeface="+mn-cs"/>
              </a:rPr>
              <a:t>(διαρκής εξέλιξη)</a:t>
            </a:r>
            <a:endParaRPr kumimoji="0" lang="el-GR" sz="2900" b="0" i="0" u="none" strike="noStrike" kern="1200" cap="none" spc="0" normalizeH="0" baseline="0" noProof="0" dirty="0">
              <a:ln>
                <a:noFill/>
              </a:ln>
              <a:solidFill>
                <a:schemeClr val="dk1"/>
              </a:solidFill>
              <a:effectLst/>
              <a:uLnTx/>
              <a:uFillTx/>
              <a:latin typeface="+mn-lt"/>
              <a:ea typeface="+mn-ea"/>
              <a:cs typeface="+mn-cs"/>
            </a:endParaRPr>
          </a:p>
          <a:p>
            <a:pPr marL="0" marR="0" lvl="0" indent="0" algn="ctr" defTabSz="914400" rtl="0" eaLnBrk="1" fontAlgn="auto" latinLnBrk="0" hangingPunct="1">
              <a:lnSpc>
                <a:spcPct val="100000"/>
              </a:lnSpc>
              <a:spcBef>
                <a:spcPts val="700"/>
              </a:spcBef>
              <a:spcAft>
                <a:spcPts val="0"/>
              </a:spcAft>
              <a:buClr>
                <a:schemeClr val="accent2"/>
              </a:buClr>
              <a:buSzPct val="60000"/>
              <a:buFont typeface="Wingdings" panose="05000000000000000000"/>
              <a:buNone/>
              <a:defRPr/>
            </a:pPr>
            <a:r>
              <a:rPr kumimoji="0" lang="el-GR" sz="2900" b="0" i="0" u="none" strike="noStrike" kern="1200" cap="none" spc="0" normalizeH="0" baseline="0" noProof="0" dirty="0">
                <a:ln>
                  <a:noFill/>
                </a:ln>
                <a:solidFill>
                  <a:srgbClr val="FF0000"/>
                </a:solidFill>
                <a:effectLst/>
                <a:uLnTx/>
                <a:uFillTx/>
                <a:latin typeface="+mn-lt"/>
                <a:ea typeface="+mn-ea"/>
                <a:cs typeface="+mn-cs"/>
              </a:rPr>
              <a:t>αναφορική λειτουργία</a:t>
            </a:r>
            <a:endParaRPr kumimoji="0" lang="el-GR" sz="2900" b="0" i="0" u="none" strike="noStrike" kern="1200" cap="none" spc="0" normalizeH="0" baseline="0" noProof="0" dirty="0">
              <a:ln>
                <a:noFill/>
              </a:ln>
              <a:solidFill>
                <a:srgbClr val="FF0000"/>
              </a:solidFill>
              <a:effectLst/>
              <a:uLnTx/>
              <a:uFillTx/>
              <a:latin typeface="+mn-lt"/>
              <a:ea typeface="+mn-ea"/>
              <a:cs typeface="+mn-cs"/>
            </a:endParaRPr>
          </a:p>
          <a:p>
            <a:pPr marL="0" marR="0" lvl="0" indent="0" algn="ctr" defTabSz="914400" rtl="0" eaLnBrk="1" fontAlgn="auto" latinLnBrk="0" hangingPunct="1">
              <a:lnSpc>
                <a:spcPct val="100000"/>
              </a:lnSpc>
              <a:spcBef>
                <a:spcPts val="700"/>
              </a:spcBef>
              <a:spcAft>
                <a:spcPts val="0"/>
              </a:spcAft>
              <a:buClr>
                <a:schemeClr val="accent2"/>
              </a:buClr>
              <a:buSzPct val="60000"/>
              <a:buFont typeface="Wingdings" panose="05000000000000000000"/>
              <a:buNone/>
              <a:defRPr/>
            </a:pPr>
            <a:r>
              <a:rPr kumimoji="0" lang="el-GR" sz="2900" b="0" i="0" u="none" strike="noStrike" kern="1200" cap="none" spc="0" normalizeH="0" baseline="0" noProof="0" dirty="0">
                <a:ln>
                  <a:noFill/>
                </a:ln>
                <a:solidFill>
                  <a:schemeClr val="dk1"/>
                </a:solidFill>
                <a:effectLst/>
                <a:uLnTx/>
                <a:uFillTx/>
                <a:latin typeface="+mn-lt"/>
                <a:ea typeface="+mn-ea"/>
                <a:cs typeface="+mn-cs"/>
              </a:rPr>
              <a:t>μεταγλωσσική λειτουργία</a:t>
            </a:r>
            <a:endParaRPr kumimoji="0" lang="el-GR" sz="2900" b="0" i="0" u="none" strike="noStrike" kern="1200" cap="none" spc="0" normalizeH="0" baseline="0" noProof="0" dirty="0">
              <a:ln>
                <a:noFill/>
              </a:ln>
              <a:solidFill>
                <a:schemeClr val="dk1"/>
              </a:solidFill>
              <a:effectLst/>
              <a:uLnTx/>
              <a:uFillTx/>
              <a:latin typeface="+mn-lt"/>
              <a:ea typeface="+mn-ea"/>
              <a:cs typeface="+mn-cs"/>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Τίτλος 1"/>
          <p:cNvSpPr>
            <a:spLocks noGrp="1"/>
          </p:cNvSpPr>
          <p:nvPr>
            <p:ph type="title" hasCustomPrompt="1"/>
          </p:nvPr>
        </p:nvSpPr>
        <p:spPr>
          <a:xfrm>
            <a:off x="0" y="0"/>
            <a:ext cx="9144000" cy="1219200"/>
          </a:xfrm>
        </p:spPr>
        <p:txBody>
          <a:bodyPr vert="horz" wrap="square" lIns="91440" tIns="45720" rIns="91440" bIns="45720" anchor="ctr" anchorCtr="0"/>
          <a:lstStyle/>
          <a:p>
            <a:pPr eaLnBrk="1" hangingPunct="1"/>
            <a:r>
              <a:rPr lang="el-GR" altLang="el-GR" sz="3600" b="1" dirty="0"/>
              <a:t>Οντογένεση της γλώσσας</a:t>
            </a:r>
            <a:r>
              <a:rPr lang="en-US" altLang="el-GR" sz="3600" b="1" dirty="0">
                <a:latin typeface="Tw Cen MT" panose="020B0602020104020603" pitchFamily="34" charset="0"/>
              </a:rPr>
              <a:t> </a:t>
            </a:r>
            <a:r>
              <a:rPr lang="en-US" altLang="el-GR" sz="2400" b="1" dirty="0">
                <a:latin typeface="Tw Cen MT" panose="020B0602020104020603" pitchFamily="34" charset="0"/>
              </a:rPr>
              <a:t>(</a:t>
            </a:r>
            <a:r>
              <a:rPr lang="el-GR" altLang="el-GR" sz="2400" dirty="0"/>
              <a:t>Α.-Φ. Χριστίδης 2001: 38-39)</a:t>
            </a:r>
            <a:endParaRPr lang="el-GR" altLang="el-GR" sz="2400" b="1" dirty="0"/>
          </a:p>
        </p:txBody>
      </p:sp>
      <p:sp>
        <p:nvSpPr>
          <p:cNvPr id="3" name="Θέση περιεχομένου 2"/>
          <p:cNvSpPr>
            <a:spLocks noGrp="1"/>
          </p:cNvSpPr>
          <p:nvPr>
            <p:ph sz="quarter" idx="1" hasCustomPrompt="1"/>
          </p:nvPr>
        </p:nvSpPr>
        <p:spPr>
          <a:xfrm>
            <a:off x="0" y="1484630"/>
            <a:ext cx="9124950" cy="5372735"/>
          </a:xfrm>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lstStyle/>
          <a:p>
            <a:pPr eaLnBrk="1" hangingPunct="1">
              <a:lnSpc>
                <a:spcPct val="90000"/>
              </a:lnSpc>
              <a:buClr>
                <a:schemeClr val="accent2"/>
              </a:buClr>
              <a:buSzPct val="60000"/>
              <a:buFont typeface="Wingdings" panose="05000000000000000000" pitchFamily="2" charset="2"/>
              <a:buChar char="q"/>
            </a:pPr>
            <a:r>
              <a:rPr sz="2500" dirty="0">
                <a:solidFill>
                  <a:srgbClr val="000000"/>
                </a:solidFill>
              </a:rPr>
              <a:t>Η εμφάνιση –γύρω στο πρώτο έτος της ηλικίας– των πρώτων «λέξεων» (φάση της «</a:t>
            </a:r>
            <a:r>
              <a:rPr sz="2500" b="1" dirty="0">
                <a:solidFill>
                  <a:srgbClr val="000000"/>
                </a:solidFill>
              </a:rPr>
              <a:t>μιας λέξης</a:t>
            </a:r>
            <a:r>
              <a:rPr sz="2500" dirty="0">
                <a:solidFill>
                  <a:srgbClr val="000000"/>
                </a:solidFill>
              </a:rPr>
              <a:t>») σηματοδοτεί τη μετάβαση από την </a:t>
            </a:r>
            <a:r>
              <a:rPr sz="2500" b="1" i="1" dirty="0">
                <a:solidFill>
                  <a:srgbClr val="000000"/>
                </a:solidFill>
              </a:rPr>
              <a:t>προ-γλώσσα</a:t>
            </a:r>
            <a:r>
              <a:rPr sz="2500" b="1" dirty="0">
                <a:solidFill>
                  <a:srgbClr val="000000"/>
                </a:solidFill>
              </a:rPr>
              <a:t> της «άσημης» φωνής </a:t>
            </a:r>
            <a:r>
              <a:rPr sz="2500" dirty="0">
                <a:solidFill>
                  <a:srgbClr val="000000"/>
                </a:solidFill>
              </a:rPr>
              <a:t>στην </a:t>
            </a:r>
            <a:r>
              <a:rPr sz="2500" b="1" i="1" dirty="0">
                <a:solidFill>
                  <a:srgbClr val="000000"/>
                </a:solidFill>
              </a:rPr>
              <a:t>πρωτο-γλώσσα</a:t>
            </a:r>
            <a:r>
              <a:rPr sz="2500" dirty="0">
                <a:solidFill>
                  <a:srgbClr val="000000"/>
                </a:solidFill>
              </a:rPr>
              <a:t>.</a:t>
            </a:r>
            <a:endParaRPr lang="en-US" altLang="x-none" sz="2500" dirty="0">
              <a:solidFill>
                <a:srgbClr val="000000"/>
              </a:solidFill>
              <a:latin typeface="Tw Cen MT" panose="020B0602020104020603" pitchFamily="34" charset="0"/>
            </a:endParaRPr>
          </a:p>
          <a:p>
            <a:pPr eaLnBrk="1" hangingPunct="1">
              <a:lnSpc>
                <a:spcPct val="90000"/>
              </a:lnSpc>
              <a:buClr>
                <a:schemeClr val="accent2"/>
              </a:buClr>
              <a:buSzPct val="60000"/>
              <a:buFont typeface="Wingdings" panose="05000000000000000000" pitchFamily="2" charset="2"/>
              <a:buChar char="q"/>
            </a:pPr>
            <a:endParaRPr lang="en-US" altLang="x-none" sz="2500" dirty="0">
              <a:solidFill>
                <a:srgbClr val="000000"/>
              </a:solidFill>
              <a:latin typeface="Tw Cen MT" panose="020B0602020104020603" pitchFamily="34" charset="0"/>
            </a:endParaRPr>
          </a:p>
          <a:p>
            <a:pPr eaLnBrk="1" hangingPunct="1">
              <a:lnSpc>
                <a:spcPct val="90000"/>
              </a:lnSpc>
              <a:buClr>
                <a:schemeClr val="accent2"/>
              </a:buClr>
              <a:buSzPct val="60000"/>
              <a:buFont typeface="Wingdings" panose="05000000000000000000" pitchFamily="2" charset="2"/>
              <a:buChar char="q"/>
            </a:pPr>
            <a:r>
              <a:rPr sz="2500" b="1" dirty="0">
                <a:solidFill>
                  <a:srgbClr val="000000"/>
                </a:solidFill>
              </a:rPr>
              <a:t>Οι λέξεις </a:t>
            </a:r>
            <a:r>
              <a:rPr sz="2500" dirty="0">
                <a:solidFill>
                  <a:srgbClr val="000000"/>
                </a:solidFill>
              </a:rPr>
              <a:t>που χρησιμοποιεί το παιδί στη φάση αυτή αποτυπώνουν την </a:t>
            </a:r>
            <a:r>
              <a:rPr sz="2500" b="1" dirty="0">
                <a:solidFill>
                  <a:srgbClr val="000000"/>
                </a:solidFill>
              </a:rPr>
              <a:t>ολιστική αντίληψη της εμπειρίας</a:t>
            </a:r>
            <a:r>
              <a:rPr sz="2500" dirty="0">
                <a:solidFill>
                  <a:srgbClr val="000000"/>
                </a:solidFill>
              </a:rPr>
              <a:t>: εκφράζουν </a:t>
            </a:r>
            <a:r>
              <a:rPr sz="2500" dirty="0">
                <a:solidFill>
                  <a:srgbClr val="FF0000"/>
                </a:solidFill>
              </a:rPr>
              <a:t>ατεμάχιστες απεικονίσεις συμβάντων (ΜΑΜΑ = </a:t>
            </a:r>
            <a:r>
              <a:rPr sz="2500" i="1" dirty="0">
                <a:solidFill>
                  <a:srgbClr val="FF0000"/>
                </a:solidFill>
              </a:rPr>
              <a:t>μαμά + μπιμπερό με γάλα + θέλω να το πιω</a:t>
            </a:r>
            <a:r>
              <a:rPr sz="2500" dirty="0">
                <a:solidFill>
                  <a:srgbClr val="FF0000"/>
                </a:solidFill>
              </a:rPr>
              <a:t>)</a:t>
            </a:r>
            <a:r>
              <a:rPr sz="2500" dirty="0">
                <a:solidFill>
                  <a:srgbClr val="000000"/>
                </a:solidFill>
              </a:rPr>
              <a:t>.</a:t>
            </a:r>
            <a:endParaRPr sz="2500" dirty="0">
              <a:solidFill>
                <a:srgbClr val="000000"/>
              </a:solidFill>
            </a:endParaRPr>
          </a:p>
          <a:p>
            <a:pPr eaLnBrk="1" hangingPunct="1">
              <a:lnSpc>
                <a:spcPct val="90000"/>
              </a:lnSpc>
              <a:buClr>
                <a:schemeClr val="accent2"/>
              </a:buClr>
              <a:buSzPct val="60000"/>
              <a:buFont typeface="Wingdings" panose="05000000000000000000" pitchFamily="2" charset="2"/>
              <a:buChar char="q"/>
            </a:pPr>
            <a:endParaRPr sz="2500" dirty="0">
              <a:solidFill>
                <a:srgbClr val="000000"/>
              </a:solidFill>
            </a:endParaRPr>
          </a:p>
          <a:p>
            <a:pPr eaLnBrk="1" hangingPunct="1">
              <a:lnSpc>
                <a:spcPct val="90000"/>
              </a:lnSpc>
              <a:buClr>
                <a:schemeClr val="accent2"/>
              </a:buClr>
              <a:buSzPct val="60000"/>
              <a:buFont typeface="Wingdings" panose="05000000000000000000" pitchFamily="2" charset="2"/>
              <a:buChar char="q"/>
            </a:pPr>
            <a:r>
              <a:rPr sz="2500" dirty="0">
                <a:solidFill>
                  <a:srgbClr val="000000"/>
                </a:solidFill>
              </a:rPr>
              <a:t>Οι πρώτες αυτές </a:t>
            </a:r>
            <a:r>
              <a:rPr sz="2500" b="1" dirty="0">
                <a:solidFill>
                  <a:srgbClr val="000000"/>
                </a:solidFill>
              </a:rPr>
              <a:t>παιδικές «λέξεις» </a:t>
            </a:r>
            <a:r>
              <a:rPr sz="2500" dirty="0">
                <a:solidFill>
                  <a:srgbClr val="000000"/>
                </a:solidFill>
              </a:rPr>
              <a:t>μοιάζουν μόνο </a:t>
            </a:r>
            <a:r>
              <a:rPr sz="2500" b="1" dirty="0">
                <a:solidFill>
                  <a:srgbClr val="000000"/>
                </a:solidFill>
              </a:rPr>
              <a:t>φαινομενικά</a:t>
            </a:r>
            <a:r>
              <a:rPr sz="2500" dirty="0">
                <a:solidFill>
                  <a:srgbClr val="000000"/>
                </a:solidFill>
              </a:rPr>
              <a:t> με τις λέξεις της </a:t>
            </a:r>
            <a:r>
              <a:rPr sz="2500" b="1" dirty="0">
                <a:solidFill>
                  <a:srgbClr val="000000"/>
                </a:solidFill>
              </a:rPr>
              <a:t>ενήλικης γλώσσας</a:t>
            </a:r>
            <a:r>
              <a:rPr sz="2500" dirty="0">
                <a:solidFill>
                  <a:srgbClr val="000000"/>
                </a:solidFill>
              </a:rPr>
              <a:t>. </a:t>
            </a:r>
            <a:endParaRPr sz="2500" dirty="0">
              <a:solidFill>
                <a:srgbClr val="000000"/>
              </a:solidFill>
            </a:endParaRPr>
          </a:p>
          <a:p>
            <a:pPr eaLnBrk="1" hangingPunct="1">
              <a:lnSpc>
                <a:spcPct val="90000"/>
              </a:lnSpc>
              <a:buClr>
                <a:schemeClr val="accent2"/>
              </a:buClr>
              <a:buSzPct val="60000"/>
              <a:buFont typeface="Wingdings" panose="05000000000000000000" pitchFamily="2" charset="2"/>
              <a:buChar char="q"/>
            </a:pPr>
            <a:endParaRPr lang="en-US" altLang="x-none" sz="2500" dirty="0">
              <a:solidFill>
                <a:srgbClr val="000000"/>
              </a:solidFill>
              <a:latin typeface="Tw Cen MT" panose="020B0602020104020603" pitchFamily="34" charset="0"/>
            </a:endParaRPr>
          </a:p>
          <a:p>
            <a:pPr eaLnBrk="1" hangingPunct="1">
              <a:lnSpc>
                <a:spcPct val="90000"/>
              </a:lnSpc>
              <a:buClr>
                <a:schemeClr val="accent2"/>
              </a:buClr>
              <a:buSzPct val="60000"/>
              <a:buFont typeface="Wingdings" panose="05000000000000000000" pitchFamily="2" charset="2"/>
              <a:buChar char="q"/>
            </a:pPr>
            <a:r>
              <a:rPr sz="2500" dirty="0">
                <a:solidFill>
                  <a:srgbClr val="000000"/>
                </a:solidFill>
              </a:rPr>
              <a:t>Είναι λέξεις-προτάσεις ή </a:t>
            </a:r>
            <a:r>
              <a:rPr sz="2500" b="1" i="1" dirty="0">
                <a:solidFill>
                  <a:srgbClr val="000000"/>
                </a:solidFill>
              </a:rPr>
              <a:t>ολοφραστικά μορφώματα</a:t>
            </a:r>
            <a:endParaRPr sz="2500" dirty="0">
              <a:solidFill>
                <a:srgbClr val="000000"/>
              </a:solidFill>
            </a:endParaRPr>
          </a:p>
          <a:p>
            <a:pPr eaLnBrk="1" hangingPunct="1">
              <a:lnSpc>
                <a:spcPct val="90000"/>
              </a:lnSpc>
              <a:buClr>
                <a:schemeClr val="accent2"/>
              </a:buClr>
              <a:buSzPct val="60000"/>
              <a:buFont typeface="Wingdings" panose="05000000000000000000" pitchFamily="2" charset="2"/>
              <a:buChar char="q"/>
            </a:pPr>
            <a:endParaRPr sz="2500" dirty="0">
              <a:solidFill>
                <a:srgbClr val="000000"/>
              </a:solidFill>
            </a:endParaRPr>
          </a:p>
          <a:p>
            <a:pPr eaLnBrk="1" hangingPunct="1">
              <a:lnSpc>
                <a:spcPct val="90000"/>
              </a:lnSpc>
              <a:buClr>
                <a:schemeClr val="accent2"/>
              </a:buClr>
              <a:buSzPct val="60000"/>
              <a:buFont typeface="Wingdings" panose="05000000000000000000" pitchFamily="2" charset="2"/>
              <a:buChar char="q"/>
            </a:pPr>
            <a:endParaRPr sz="2500" dirty="0">
              <a:solidFill>
                <a:srgbClr val="000000"/>
              </a:solidFill>
            </a:endParaRPr>
          </a:p>
          <a:p>
            <a:pPr eaLnBrk="1" hangingPunct="1">
              <a:lnSpc>
                <a:spcPct val="90000"/>
              </a:lnSpc>
              <a:buClr>
                <a:schemeClr val="accent2"/>
              </a:buClr>
              <a:buSzPct val="60000"/>
              <a:buFont typeface="Wingdings" panose="05000000000000000000" pitchFamily="2" charset="2"/>
              <a:buNone/>
            </a:pPr>
            <a:endParaRPr sz="2500" dirty="0">
              <a:solidFill>
                <a:srgbClr val="00000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Τίτλος 1"/>
          <p:cNvSpPr>
            <a:spLocks noGrp="1"/>
          </p:cNvSpPr>
          <p:nvPr>
            <p:ph type="title" hasCustomPrompt="1"/>
          </p:nvPr>
        </p:nvSpPr>
        <p:spPr>
          <a:xfrm>
            <a:off x="323850" y="228600"/>
            <a:ext cx="8442325" cy="990600"/>
          </a:xfrm>
        </p:spPr>
        <p:txBody>
          <a:bodyPr vert="horz" wrap="square" lIns="91440" tIns="45720" rIns="91440" bIns="45720" anchor="ctr" anchorCtr="0"/>
          <a:lstStyle/>
          <a:p>
            <a:pPr eaLnBrk="1" hangingPunct="1"/>
            <a:r>
              <a:rPr lang="el-GR" altLang="el-GR" b="1" dirty="0"/>
              <a:t>Συστήματα επικοινωνίας των ζώων</a:t>
            </a:r>
            <a:endParaRPr lang="el-GR" altLang="el-GR" b="1" dirty="0"/>
          </a:p>
        </p:txBody>
      </p:sp>
      <p:sp>
        <p:nvSpPr>
          <p:cNvPr id="3" name="Θέση περιεχομένου 2"/>
          <p:cNvSpPr>
            <a:spLocks noGrp="1"/>
          </p:cNvSpPr>
          <p:nvPr>
            <p:ph sz="quarter" idx="1" hasCustomPrompt="1"/>
          </p:nvPr>
        </p:nvSpPr>
        <p:spPr bwMode="auto">
          <a:xfrm>
            <a:off x="0" y="1484313"/>
            <a:ext cx="9158288" cy="5373687"/>
          </a:xfrm>
          <a:solidFill>
            <a:schemeClr val="lt1"/>
          </a:solidFill>
          <a:ln w="19050">
            <a:solidFill>
              <a:schemeClr val="accent1"/>
            </a:solidFill>
          </a:ln>
          <a:effectLst/>
          <a:scene3d>
            <a:camera prst="orthographicFront"/>
            <a:lightRig rig="balanced" dir="t"/>
          </a:scene3d>
          <a:sp3d prstMaterial="plastic"/>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normAutofit fontScale="77500" lnSpcReduction="20000"/>
          </a:bodyPr>
          <a:lstStyle/>
          <a:p>
            <a:pPr marL="320040" marR="0" lvl="0" indent="-320040" algn="l" defTabSz="914400" rtl="0" eaLnBrk="1" fontAlgn="auto" latinLnBrk="0" hangingPunct="1">
              <a:lnSpc>
                <a:spcPct val="100000"/>
              </a:lnSpc>
              <a:spcBef>
                <a:spcPts val="700"/>
              </a:spcBef>
              <a:spcAft>
                <a:spcPts val="0"/>
              </a:spcAft>
              <a:buClr>
                <a:schemeClr val="accent2"/>
              </a:buClr>
              <a:buSzPct val="60000"/>
              <a:buFont typeface="Wingdings" panose="05000000000000000000" pitchFamily="2" charset="2"/>
              <a:buChar char="q"/>
              <a:defRPr/>
            </a:pPr>
            <a:r>
              <a:rPr kumimoji="0" lang="el-GR" sz="2900" b="0" i="0" u="none" strike="noStrike" kern="1200" cap="none" spc="0" normalizeH="0" baseline="0" noProof="0" dirty="0">
                <a:ln>
                  <a:noFill/>
                </a:ln>
                <a:solidFill>
                  <a:srgbClr val="FF0000"/>
                </a:solidFill>
                <a:effectLst/>
                <a:uLnTx/>
                <a:uFillTx/>
                <a:latin typeface="+mn-lt"/>
                <a:ea typeface="+mn-ea"/>
                <a:cs typeface="+mn-cs"/>
              </a:rPr>
              <a:t>Τα συστήματα επικοινωνίας των ζώων</a:t>
            </a:r>
            <a:r>
              <a:rPr kumimoji="0" lang="el-GR" sz="2900" b="0" i="0" u="none" strike="noStrike" kern="1200" cap="none" spc="0" normalizeH="0" baseline="0" noProof="0" dirty="0">
                <a:ln>
                  <a:noFill/>
                </a:ln>
                <a:solidFill>
                  <a:schemeClr val="dk1"/>
                </a:solidFill>
                <a:effectLst/>
                <a:uLnTx/>
                <a:uFillTx/>
                <a:latin typeface="+mn-lt"/>
                <a:ea typeface="+mn-ea"/>
                <a:cs typeface="+mn-cs"/>
              </a:rPr>
              <a:t> </a:t>
            </a:r>
            <a:r>
              <a:rPr kumimoji="0" lang="el-GR" sz="2900" b="1" i="0" u="none" strike="noStrike" kern="1200" cap="none" spc="0" normalizeH="0" baseline="0" noProof="0" dirty="0">
                <a:ln>
                  <a:noFill/>
                </a:ln>
                <a:solidFill>
                  <a:schemeClr val="dk1"/>
                </a:solidFill>
                <a:effectLst/>
                <a:uLnTx/>
                <a:uFillTx/>
                <a:latin typeface="+mn-lt"/>
                <a:ea typeface="+mn-ea"/>
                <a:cs typeface="+mn-cs"/>
              </a:rPr>
              <a:t>περιορίζονται </a:t>
            </a:r>
            <a:r>
              <a:rPr kumimoji="0" lang="el-GR" sz="2900" b="0" i="0" u="none" strike="noStrike" kern="1200" cap="none" spc="0" normalizeH="0" baseline="0" noProof="0" dirty="0">
                <a:ln>
                  <a:noFill/>
                </a:ln>
                <a:solidFill>
                  <a:schemeClr val="dk1"/>
                </a:solidFill>
                <a:effectLst/>
                <a:uLnTx/>
                <a:uFillTx/>
                <a:latin typeface="+mn-lt"/>
                <a:ea typeface="+mn-ea"/>
                <a:cs typeface="+mn-cs"/>
              </a:rPr>
              <a:t>σε </a:t>
            </a:r>
            <a:r>
              <a:rPr kumimoji="0" lang="el-GR" sz="2900" b="1" i="0" u="none" strike="noStrike" kern="1200" cap="none" spc="0" normalizeH="0" baseline="0" noProof="0" dirty="0">
                <a:ln>
                  <a:noFill/>
                </a:ln>
                <a:solidFill>
                  <a:schemeClr val="dk1"/>
                </a:solidFill>
                <a:effectLst/>
                <a:uLnTx/>
                <a:uFillTx/>
                <a:latin typeface="+mn-lt"/>
                <a:ea typeface="+mn-ea"/>
                <a:cs typeface="+mn-cs"/>
              </a:rPr>
              <a:t>μικρά και κλειστά σύνολα σημάτων</a:t>
            </a:r>
            <a:r>
              <a:rPr kumimoji="0" lang="el-GR" sz="2900" b="0" i="0" u="none" strike="noStrike" kern="1200" cap="none" spc="0" normalizeH="0" baseline="0" noProof="0" dirty="0">
                <a:ln>
                  <a:noFill/>
                </a:ln>
                <a:solidFill>
                  <a:schemeClr val="dk1"/>
                </a:solidFill>
                <a:effectLst/>
                <a:uLnTx/>
                <a:uFillTx/>
                <a:latin typeface="+mn-lt"/>
                <a:ea typeface="+mn-ea"/>
                <a:cs typeface="+mn-cs"/>
              </a:rPr>
              <a:t> (εκφέρονται με ποικιλίες κραυγών, οσμών και κινήσεων).</a:t>
            </a:r>
            <a:endParaRPr kumimoji="0" lang="el-GR" sz="2900" b="0" i="0" u="none" strike="noStrike" kern="1200" cap="none" spc="0" normalizeH="0" baseline="0" noProof="0" dirty="0">
              <a:ln>
                <a:noFill/>
              </a:ln>
              <a:solidFill>
                <a:schemeClr val="dk1"/>
              </a:solidFill>
              <a:effectLst/>
              <a:uLnTx/>
              <a:uFillTx/>
              <a:latin typeface="+mn-lt"/>
              <a:ea typeface="+mn-ea"/>
              <a:cs typeface="+mn-cs"/>
            </a:endParaRPr>
          </a:p>
          <a:p>
            <a:pPr marL="320040" marR="0" lvl="0" indent="-320040" algn="l" defTabSz="914400" rtl="0" eaLnBrk="1" fontAlgn="auto" latinLnBrk="0" hangingPunct="1">
              <a:lnSpc>
                <a:spcPct val="100000"/>
              </a:lnSpc>
              <a:spcBef>
                <a:spcPts val="700"/>
              </a:spcBef>
              <a:spcAft>
                <a:spcPts val="0"/>
              </a:spcAft>
              <a:buClr>
                <a:schemeClr val="accent2"/>
              </a:buClr>
              <a:buSzPct val="60000"/>
              <a:buFont typeface="Wingdings" panose="05000000000000000000" pitchFamily="2" charset="2"/>
              <a:buChar char="§"/>
              <a:defRPr/>
            </a:pPr>
            <a:endParaRPr kumimoji="0" lang="el-GR" sz="2900" b="0" i="0" u="none" strike="noStrike" kern="1200" cap="none" spc="0" normalizeH="0" baseline="0" noProof="0" dirty="0">
              <a:ln>
                <a:noFill/>
              </a:ln>
              <a:solidFill>
                <a:schemeClr val="dk1"/>
              </a:solidFill>
              <a:effectLst/>
              <a:uLnTx/>
              <a:uFillTx/>
              <a:latin typeface="+mn-lt"/>
              <a:ea typeface="+mn-ea"/>
              <a:cs typeface="+mn-cs"/>
            </a:endParaRPr>
          </a:p>
          <a:p>
            <a:pPr marL="320040" marR="0" lvl="0" indent="-320040" algn="l" defTabSz="914400" rtl="0" eaLnBrk="1" fontAlgn="auto" latinLnBrk="0" hangingPunct="1">
              <a:lnSpc>
                <a:spcPct val="100000"/>
              </a:lnSpc>
              <a:spcBef>
                <a:spcPts val="700"/>
              </a:spcBef>
              <a:spcAft>
                <a:spcPts val="0"/>
              </a:spcAft>
              <a:buClr>
                <a:schemeClr val="accent2"/>
              </a:buClr>
              <a:buSzPct val="60000"/>
              <a:buFont typeface="Wingdings" panose="05000000000000000000" pitchFamily="2" charset="2"/>
              <a:buChar char="q"/>
              <a:defRPr/>
            </a:pPr>
            <a:r>
              <a:rPr kumimoji="0" lang="el-GR" sz="2900" b="0" i="0" u="none" strike="noStrike" kern="1200" cap="none" spc="0" normalizeH="0" baseline="0" noProof="0" dirty="0">
                <a:ln>
                  <a:noFill/>
                </a:ln>
                <a:solidFill>
                  <a:schemeClr val="dk1"/>
                </a:solidFill>
                <a:effectLst/>
                <a:uLnTx/>
                <a:uFillTx/>
                <a:latin typeface="+mn-lt"/>
                <a:ea typeface="+mn-ea"/>
                <a:cs typeface="+mn-cs"/>
              </a:rPr>
              <a:t>Τα σήματα αυτά </a:t>
            </a:r>
            <a:r>
              <a:rPr kumimoji="0" lang="el-GR" sz="2900" b="1" i="0" u="none" strike="noStrike" kern="1200" cap="none" spc="0" normalizeH="0" baseline="0" noProof="0" dirty="0">
                <a:ln>
                  <a:noFill/>
                </a:ln>
                <a:solidFill>
                  <a:schemeClr val="dk1"/>
                </a:solidFill>
                <a:effectLst/>
                <a:uLnTx/>
                <a:uFillTx/>
                <a:latin typeface="+mn-lt"/>
                <a:ea typeface="+mn-ea"/>
                <a:cs typeface="+mn-cs"/>
              </a:rPr>
              <a:t>μεταβιβάζουν</a:t>
            </a:r>
            <a:r>
              <a:rPr kumimoji="0" lang="el-GR" sz="2900" b="0" i="0" u="none" strike="noStrike" kern="1200" cap="none" spc="0" normalizeH="0" baseline="0" noProof="0" dirty="0">
                <a:ln>
                  <a:noFill/>
                </a:ln>
                <a:solidFill>
                  <a:schemeClr val="dk1"/>
                </a:solidFill>
                <a:effectLst/>
                <a:uLnTx/>
                <a:uFillTx/>
                <a:latin typeface="+mn-lt"/>
                <a:ea typeface="+mn-ea"/>
                <a:cs typeface="+mn-cs"/>
              </a:rPr>
              <a:t> </a:t>
            </a:r>
            <a:r>
              <a:rPr kumimoji="0" lang="el-GR" sz="2900" b="0" i="0" u="none" strike="noStrike" kern="1200" cap="none" spc="0" normalizeH="0" baseline="0" noProof="0" dirty="0">
                <a:ln>
                  <a:noFill/>
                </a:ln>
                <a:solidFill>
                  <a:srgbClr val="FF0000"/>
                </a:solidFill>
                <a:effectLst/>
                <a:uLnTx/>
                <a:uFillTx/>
                <a:latin typeface="+mn-lt"/>
                <a:ea typeface="+mn-ea"/>
                <a:cs typeface="+mn-cs"/>
              </a:rPr>
              <a:t>δεικτικά και</a:t>
            </a:r>
            <a:r>
              <a:rPr kumimoji="0" lang="el-GR" sz="2900" b="0" i="0" u="none" strike="noStrike" kern="1200" cap="none" spc="0" normalizeH="0" baseline="0" noProof="0" dirty="0">
                <a:ln>
                  <a:noFill/>
                </a:ln>
                <a:solidFill>
                  <a:schemeClr val="dk1"/>
                </a:solidFill>
                <a:effectLst/>
                <a:uLnTx/>
                <a:uFillTx/>
                <a:latin typeface="+mn-lt"/>
                <a:ea typeface="+mn-ea"/>
                <a:cs typeface="+mn-cs"/>
              </a:rPr>
              <a:t> </a:t>
            </a:r>
            <a:r>
              <a:rPr kumimoji="0" lang="el-GR" sz="2900" b="0" i="0" u="none" strike="noStrike" kern="1200" cap="none" spc="0" normalizeH="0" baseline="0" noProof="0" dirty="0">
                <a:ln>
                  <a:noFill/>
                </a:ln>
                <a:solidFill>
                  <a:srgbClr val="FF0000"/>
                </a:solidFill>
                <a:effectLst/>
                <a:uLnTx/>
                <a:uFillTx/>
                <a:latin typeface="+mn-lt"/>
                <a:ea typeface="+mn-ea"/>
                <a:cs typeface="+mn-cs"/>
              </a:rPr>
              <a:t>χωρίς δημιουργικότητα </a:t>
            </a:r>
            <a:r>
              <a:rPr kumimoji="0" lang="el-GR" sz="2900" b="1" i="0" u="none" strike="noStrike" kern="1200" cap="none" spc="0" normalizeH="0" baseline="0" noProof="0" dirty="0">
                <a:ln>
                  <a:noFill/>
                </a:ln>
                <a:solidFill>
                  <a:schemeClr val="dk1"/>
                </a:solidFill>
                <a:effectLst/>
                <a:uLnTx/>
                <a:uFillTx/>
                <a:latin typeface="+mn-lt"/>
                <a:ea typeface="+mn-ea"/>
                <a:cs typeface="+mn-cs"/>
              </a:rPr>
              <a:t>αναγκαίες μόνο ‘πληροφορίες’ </a:t>
            </a:r>
            <a:r>
              <a:rPr kumimoji="0" lang="el-GR" sz="2900" b="0" i="0" u="none" strike="noStrike" kern="1200" cap="none" spc="0" normalizeH="0" baseline="0" noProof="0" dirty="0">
                <a:ln>
                  <a:noFill/>
                </a:ln>
                <a:solidFill>
                  <a:schemeClr val="dk1"/>
                </a:solidFill>
                <a:effectLst/>
                <a:uLnTx/>
                <a:uFillTx/>
                <a:latin typeface="+mn-lt"/>
                <a:ea typeface="+mn-ea"/>
                <a:cs typeface="+mn-cs"/>
              </a:rPr>
              <a:t>σχετικά με την τροφή, το φόβο, τη σεξουαλική επιθυμία, τη μητρική τρυφερότητα, επιτελώντας </a:t>
            </a:r>
            <a:r>
              <a:rPr kumimoji="0" lang="el-GR" sz="2900" b="1" i="1" u="none" strike="noStrike" kern="1200" cap="none" spc="0" normalizeH="0" baseline="0" noProof="0" dirty="0">
                <a:ln>
                  <a:noFill/>
                </a:ln>
                <a:solidFill>
                  <a:schemeClr val="dk1"/>
                </a:solidFill>
                <a:effectLst/>
                <a:uLnTx/>
                <a:uFillTx/>
                <a:latin typeface="+mn-lt"/>
                <a:ea typeface="+mn-ea"/>
                <a:cs typeface="+mn-cs"/>
              </a:rPr>
              <a:t>κυρίως </a:t>
            </a:r>
            <a:r>
              <a:rPr kumimoji="0" lang="el-GR" sz="2900" b="1" i="1" u="none" strike="noStrike" kern="1200" cap="none" spc="0" normalizeH="0" baseline="0" noProof="0" dirty="0">
                <a:ln>
                  <a:noFill/>
                </a:ln>
                <a:solidFill>
                  <a:srgbClr val="FF0000"/>
                </a:solidFill>
                <a:effectLst/>
                <a:uLnTx/>
                <a:uFillTx/>
                <a:latin typeface="+mn-lt"/>
                <a:ea typeface="+mn-ea"/>
                <a:cs typeface="+mn-cs"/>
              </a:rPr>
              <a:t>εκφραστική και βουλητική λειτουργία</a:t>
            </a:r>
            <a:r>
              <a:rPr kumimoji="0" lang="el-GR" sz="2900" b="1" i="1" u="none" strike="noStrike" kern="1200" cap="none" spc="0" normalizeH="0" baseline="0" noProof="0" dirty="0">
                <a:ln>
                  <a:noFill/>
                </a:ln>
                <a:solidFill>
                  <a:schemeClr val="dk1"/>
                </a:solidFill>
                <a:effectLst/>
                <a:uLnTx/>
                <a:uFillTx/>
                <a:latin typeface="+mn-lt"/>
                <a:ea typeface="+mn-ea"/>
                <a:cs typeface="+mn-cs"/>
              </a:rPr>
              <a:t> </a:t>
            </a:r>
            <a:r>
              <a:rPr kumimoji="0" lang="en-US" sz="2900" b="1" i="1" u="none" strike="noStrike" kern="1200" cap="none" spc="0" normalizeH="0" baseline="0" noProof="0" dirty="0">
                <a:ln>
                  <a:noFill/>
                </a:ln>
                <a:solidFill>
                  <a:schemeClr val="dk1"/>
                </a:solidFill>
                <a:effectLst/>
                <a:uLnTx/>
                <a:uFillTx/>
                <a:latin typeface="+mn-lt"/>
                <a:ea typeface="+mn-ea"/>
                <a:cs typeface="+mn-cs"/>
              </a:rPr>
              <a:t>(</a:t>
            </a:r>
            <a:r>
              <a:rPr kumimoji="0" lang="el-GR" sz="2900" b="1" i="1" u="none" strike="noStrike" kern="1200" cap="none" spc="0" normalizeH="0" baseline="0" noProof="0" dirty="0">
                <a:ln>
                  <a:noFill/>
                </a:ln>
                <a:solidFill>
                  <a:schemeClr val="dk1"/>
                </a:solidFill>
                <a:effectLst/>
                <a:uLnTx/>
                <a:uFillTx/>
                <a:latin typeface="+mn-lt"/>
                <a:ea typeface="+mn-ea"/>
                <a:cs typeface="+mn-cs"/>
              </a:rPr>
              <a:t>εξαίρεση ίσως ο χορός της μέλισσας).</a:t>
            </a:r>
            <a:endParaRPr kumimoji="0" lang="el-GR" sz="2900" b="1" i="1" u="none" strike="noStrike" kern="1200" cap="none" spc="0" normalizeH="0" baseline="0" noProof="0" dirty="0">
              <a:ln>
                <a:noFill/>
              </a:ln>
              <a:solidFill>
                <a:schemeClr val="dk1"/>
              </a:solidFill>
              <a:effectLst/>
              <a:uLnTx/>
              <a:uFillTx/>
              <a:latin typeface="+mn-lt"/>
              <a:ea typeface="+mn-ea"/>
              <a:cs typeface="+mn-cs"/>
            </a:endParaRPr>
          </a:p>
          <a:p>
            <a:pPr marL="320040" marR="0" lvl="0" indent="-320040" algn="l" defTabSz="914400" rtl="0" eaLnBrk="1" fontAlgn="auto" latinLnBrk="0" hangingPunct="1">
              <a:lnSpc>
                <a:spcPct val="100000"/>
              </a:lnSpc>
              <a:spcBef>
                <a:spcPts val="700"/>
              </a:spcBef>
              <a:spcAft>
                <a:spcPts val="0"/>
              </a:spcAft>
              <a:buClr>
                <a:schemeClr val="accent2"/>
              </a:buClr>
              <a:buSzPct val="60000"/>
              <a:buFont typeface="Wingdings" panose="05000000000000000000" pitchFamily="2" charset="2"/>
              <a:buChar char="§"/>
              <a:defRPr/>
            </a:pPr>
            <a:endParaRPr kumimoji="0" lang="el-GR" sz="2900" b="1" i="1" u="none" strike="noStrike" kern="1200" cap="none" spc="0" normalizeH="0" baseline="0" noProof="0" dirty="0">
              <a:ln>
                <a:noFill/>
              </a:ln>
              <a:solidFill>
                <a:schemeClr val="dk1"/>
              </a:solidFill>
              <a:effectLst/>
              <a:uLnTx/>
              <a:uFillTx/>
              <a:latin typeface="+mn-lt"/>
              <a:ea typeface="+mn-ea"/>
              <a:cs typeface="+mn-cs"/>
            </a:endParaRPr>
          </a:p>
          <a:p>
            <a:pPr marL="320040" marR="0" lvl="0" indent="-320040" algn="l" defTabSz="914400" rtl="0" eaLnBrk="1" fontAlgn="auto" latinLnBrk="0" hangingPunct="1">
              <a:lnSpc>
                <a:spcPct val="100000"/>
              </a:lnSpc>
              <a:spcBef>
                <a:spcPts val="700"/>
              </a:spcBef>
              <a:spcAft>
                <a:spcPts val="0"/>
              </a:spcAft>
              <a:buClr>
                <a:schemeClr val="accent2"/>
              </a:buClr>
              <a:buSzPct val="60000"/>
              <a:buFont typeface="Wingdings" panose="05000000000000000000" pitchFamily="2" charset="2"/>
              <a:buChar char="q"/>
              <a:defRPr/>
            </a:pPr>
            <a:r>
              <a:rPr kumimoji="0" lang="el-GR" sz="2900" b="0" i="0" u="none" strike="noStrike" kern="1200" cap="none" spc="0" normalizeH="0" baseline="0" noProof="0" dirty="0">
                <a:ln>
                  <a:noFill/>
                </a:ln>
                <a:solidFill>
                  <a:schemeClr val="dk1"/>
                </a:solidFill>
                <a:effectLst/>
                <a:uLnTx/>
                <a:uFillTx/>
                <a:latin typeface="+mn-lt"/>
                <a:ea typeface="+mn-ea"/>
                <a:cs typeface="+mn-cs"/>
              </a:rPr>
              <a:t>Ιδιαίτερα σημαντικό είναι το γεγονός ότι η χρήση </a:t>
            </a:r>
            <a:r>
              <a:rPr kumimoji="0" lang="el-GR" sz="2900" b="1" i="0" u="none" strike="noStrike" kern="1200" cap="none" spc="0" normalizeH="0" baseline="0" noProof="0" dirty="0">
                <a:ln>
                  <a:noFill/>
                </a:ln>
                <a:solidFill>
                  <a:schemeClr val="dk1"/>
                </a:solidFill>
                <a:effectLst/>
                <a:uLnTx/>
                <a:uFillTx/>
                <a:latin typeface="+mn-lt"/>
                <a:ea typeface="+mn-ea"/>
                <a:cs typeface="+mn-cs"/>
              </a:rPr>
              <a:t>σημάτων </a:t>
            </a:r>
            <a:r>
              <a:rPr kumimoji="0" lang="el-GR" sz="2900" b="0" i="0" u="none" strike="noStrike" kern="1200" cap="none" spc="0" normalizeH="0" baseline="0" noProof="0" dirty="0">
                <a:ln>
                  <a:noFill/>
                </a:ln>
                <a:solidFill>
                  <a:schemeClr val="dk1"/>
                </a:solidFill>
                <a:effectLst/>
                <a:uLnTx/>
                <a:uFillTx/>
                <a:latin typeface="+mn-lt"/>
                <a:ea typeface="+mn-ea"/>
                <a:cs typeface="+mn-cs"/>
              </a:rPr>
              <a:t>από τα ζώα είναι άμεσα </a:t>
            </a:r>
            <a:r>
              <a:rPr kumimoji="0" lang="el-GR" sz="2900" b="1" i="0" u="none" strike="noStrike" kern="1200" cap="none" spc="0" normalizeH="0" baseline="0" noProof="0" dirty="0">
                <a:ln>
                  <a:noFill/>
                </a:ln>
                <a:solidFill>
                  <a:schemeClr val="dk1"/>
                </a:solidFill>
                <a:effectLst/>
                <a:uLnTx/>
                <a:uFillTx/>
                <a:latin typeface="+mn-lt"/>
                <a:ea typeface="+mn-ea"/>
                <a:cs typeface="+mn-cs"/>
              </a:rPr>
              <a:t>συνδεδεμένη </a:t>
            </a:r>
            <a:r>
              <a:rPr kumimoji="0" lang="el-GR" sz="2900" b="0" i="0" u="none" strike="noStrike" kern="1200" cap="none" spc="0" normalizeH="0" baseline="0" noProof="0" dirty="0">
                <a:ln>
                  <a:noFill/>
                </a:ln>
                <a:solidFill>
                  <a:schemeClr val="dk1"/>
                </a:solidFill>
                <a:effectLst/>
                <a:uLnTx/>
                <a:uFillTx/>
                <a:latin typeface="+mn-lt"/>
                <a:ea typeface="+mn-ea"/>
                <a:cs typeface="+mn-cs"/>
              </a:rPr>
              <a:t>με το </a:t>
            </a:r>
            <a:r>
              <a:rPr kumimoji="0" lang="el-GR" sz="2900" b="1" i="0" u="none" strike="noStrike" kern="1200" cap="none" spc="0" normalizeH="0" baseline="0" noProof="0" dirty="0">
                <a:ln>
                  <a:noFill/>
                </a:ln>
                <a:solidFill>
                  <a:schemeClr val="dk1"/>
                </a:solidFill>
                <a:effectLst/>
                <a:uLnTx/>
                <a:uFillTx/>
                <a:latin typeface="+mn-lt"/>
                <a:ea typeface="+mn-ea"/>
                <a:cs typeface="+mn-cs"/>
              </a:rPr>
              <a:t>φυσικό περιβάλλον </a:t>
            </a:r>
            <a:r>
              <a:rPr kumimoji="0" lang="el-GR" sz="2900" b="0" i="0" u="none" strike="noStrike" kern="1200" cap="none" spc="0" normalizeH="0" baseline="0" noProof="0" dirty="0">
                <a:ln>
                  <a:noFill/>
                </a:ln>
                <a:solidFill>
                  <a:schemeClr val="dk1"/>
                </a:solidFill>
                <a:effectLst/>
                <a:uLnTx/>
                <a:uFillTx/>
                <a:latin typeface="+mn-lt"/>
                <a:ea typeface="+mn-ea"/>
                <a:cs typeface="+mn-cs"/>
              </a:rPr>
              <a:t>και εμφανίζεται μόνο όταν υπάρχουν οι κατάλληλοι εξωτερικοί </a:t>
            </a:r>
            <a:r>
              <a:rPr kumimoji="0" lang="el-GR" sz="2900" b="1" i="0" u="none" strike="noStrike" kern="1200" cap="none" spc="0" normalizeH="0" baseline="0" noProof="0" dirty="0">
                <a:ln>
                  <a:noFill/>
                </a:ln>
                <a:solidFill>
                  <a:schemeClr val="dk1"/>
                </a:solidFill>
                <a:effectLst/>
                <a:uLnTx/>
                <a:uFillTx/>
                <a:latin typeface="+mn-lt"/>
                <a:ea typeface="+mn-ea"/>
                <a:cs typeface="+mn-cs"/>
              </a:rPr>
              <a:t>ερεθισμοί</a:t>
            </a:r>
            <a:r>
              <a:rPr kumimoji="0" lang="el-GR" sz="2900" b="0" i="0" u="none" strike="noStrike" kern="1200" cap="none" spc="0" normalizeH="0" baseline="0" noProof="0" dirty="0">
                <a:ln>
                  <a:noFill/>
                </a:ln>
                <a:solidFill>
                  <a:schemeClr val="dk1"/>
                </a:solidFill>
                <a:effectLst/>
                <a:uLnTx/>
                <a:uFillTx/>
                <a:latin typeface="+mn-lt"/>
                <a:ea typeface="+mn-ea"/>
                <a:cs typeface="+mn-cs"/>
              </a:rPr>
              <a:t> (ερέθισμα - αντίδραση, π.χ. κίνδυνος </a:t>
            </a:r>
            <a:r>
              <a:rPr kumimoji="0" lang="el-GR" sz="2900" b="0" i="0" u="none" strike="noStrike" kern="1200" cap="none" spc="0" normalizeH="0" baseline="0" noProof="0" dirty="0">
                <a:ln>
                  <a:noFill/>
                </a:ln>
                <a:solidFill>
                  <a:schemeClr val="dk1"/>
                </a:solidFill>
                <a:effectLst/>
                <a:uLnTx/>
                <a:uFillTx/>
                <a:latin typeface="+mn-lt"/>
                <a:ea typeface="+mn-ea"/>
                <a:cs typeface="+mn-cs"/>
                <a:sym typeface="Wingdings" panose="05000000000000000000"/>
              </a:rPr>
              <a:t></a:t>
            </a:r>
            <a:r>
              <a:rPr kumimoji="0" lang="el-GR" sz="2900" b="0" i="0" u="none" strike="noStrike" kern="1200" cap="none" spc="0" normalizeH="0" baseline="0" noProof="0" dirty="0">
                <a:ln>
                  <a:noFill/>
                </a:ln>
                <a:solidFill>
                  <a:schemeClr val="dk1"/>
                </a:solidFill>
                <a:effectLst/>
                <a:uLnTx/>
                <a:uFillTx/>
                <a:latin typeface="+mn-lt"/>
                <a:ea typeface="+mn-ea"/>
                <a:cs typeface="+mn-cs"/>
              </a:rPr>
              <a:t> κραυγή φόβου</a:t>
            </a:r>
            <a:r>
              <a:rPr kumimoji="0" lang="en-US" sz="2900" b="0" i="0" u="none" strike="noStrike" kern="1200" cap="none" spc="0" normalizeH="0" baseline="0" noProof="0" dirty="0">
                <a:ln>
                  <a:noFill/>
                </a:ln>
                <a:solidFill>
                  <a:schemeClr val="dk1"/>
                </a:solidFill>
                <a:effectLst/>
                <a:uLnTx/>
                <a:uFillTx/>
                <a:latin typeface="+mn-lt"/>
                <a:ea typeface="+mn-ea"/>
                <a:cs typeface="+mn-cs"/>
              </a:rPr>
              <a:t>/</a:t>
            </a:r>
            <a:r>
              <a:rPr kumimoji="0" lang="el-GR" sz="2900" b="0" i="0" u="none" strike="noStrike" kern="1200" cap="none" spc="0" normalizeH="0" baseline="0" noProof="0" dirty="0">
                <a:ln>
                  <a:noFill/>
                </a:ln>
                <a:solidFill>
                  <a:schemeClr val="dk1"/>
                </a:solidFill>
                <a:effectLst/>
                <a:uLnTx/>
                <a:uFillTx/>
                <a:latin typeface="+mn-lt"/>
                <a:ea typeface="+mn-ea"/>
                <a:cs typeface="+mn-cs"/>
              </a:rPr>
              <a:t>ειδοποίησης).</a:t>
            </a:r>
            <a:endParaRPr kumimoji="0" lang="el-GR" sz="2900" b="0" i="0" u="none" strike="noStrike" kern="1200" cap="none" spc="0" normalizeH="0" baseline="0" noProof="0" dirty="0">
              <a:ln>
                <a:noFill/>
              </a:ln>
              <a:solidFill>
                <a:schemeClr val="dk1"/>
              </a:solidFill>
              <a:effectLst/>
              <a:uLnTx/>
              <a:uFillTx/>
              <a:latin typeface="+mn-lt"/>
              <a:ea typeface="+mn-ea"/>
              <a:cs typeface="+mn-cs"/>
            </a:endParaRPr>
          </a:p>
          <a:p>
            <a:pPr marL="320040" marR="0" lvl="0" indent="-320040" algn="l" defTabSz="914400" rtl="0" eaLnBrk="1" fontAlgn="auto" latinLnBrk="0" hangingPunct="1">
              <a:lnSpc>
                <a:spcPct val="100000"/>
              </a:lnSpc>
              <a:spcBef>
                <a:spcPts val="700"/>
              </a:spcBef>
              <a:spcAft>
                <a:spcPts val="0"/>
              </a:spcAft>
              <a:buClr>
                <a:schemeClr val="accent2"/>
              </a:buClr>
              <a:buSzPct val="60000"/>
              <a:buFont typeface="Wingdings" panose="05000000000000000000" pitchFamily="2" charset="2"/>
              <a:buChar char="q"/>
              <a:defRPr/>
            </a:pPr>
            <a:endParaRPr kumimoji="0" lang="en-US" sz="2900" b="0" i="0" u="none" strike="noStrike" kern="1200" cap="none" spc="0" normalizeH="0" baseline="0" noProof="0" dirty="0">
              <a:ln>
                <a:noFill/>
              </a:ln>
              <a:solidFill>
                <a:schemeClr val="dk1"/>
              </a:solidFill>
              <a:effectLst/>
              <a:uLnTx/>
              <a:uFillTx/>
              <a:latin typeface="+mn-lt"/>
              <a:ea typeface="+mn-ea"/>
              <a:cs typeface="+mn-cs"/>
            </a:endParaRPr>
          </a:p>
          <a:p>
            <a:pPr marL="320040" marR="0" lvl="0" indent="-320040" algn="l" defTabSz="914400" rtl="0" eaLnBrk="1" fontAlgn="auto" latinLnBrk="0" hangingPunct="1">
              <a:lnSpc>
                <a:spcPct val="100000"/>
              </a:lnSpc>
              <a:spcBef>
                <a:spcPts val="700"/>
              </a:spcBef>
              <a:spcAft>
                <a:spcPts val="0"/>
              </a:spcAft>
              <a:buClr>
                <a:schemeClr val="accent2"/>
              </a:buClr>
              <a:buSzPct val="60000"/>
              <a:buFont typeface="Wingdings" panose="05000000000000000000" pitchFamily="2" charset="2"/>
              <a:buChar char="q"/>
              <a:defRPr/>
            </a:pPr>
            <a:r>
              <a:rPr kumimoji="0" lang="el-GR" sz="2900" b="1" i="0" u="none" strike="noStrike" kern="1200" cap="none" spc="0" normalizeH="0" baseline="0" noProof="0" dirty="0">
                <a:ln>
                  <a:noFill/>
                </a:ln>
                <a:solidFill>
                  <a:schemeClr val="dk1"/>
                </a:solidFill>
                <a:effectLst/>
                <a:uLnTx/>
                <a:uFillTx/>
                <a:latin typeface="+mn-lt"/>
                <a:ea typeface="+mn-ea"/>
                <a:cs typeface="+mn-cs"/>
              </a:rPr>
              <a:t>Τα ζώα </a:t>
            </a:r>
            <a:r>
              <a:rPr kumimoji="0" lang="el-GR" sz="2900" b="1" i="0" u="none" strike="noStrike" kern="1200" cap="none" spc="0" normalizeH="0" baseline="0" noProof="0" dirty="0">
                <a:ln>
                  <a:noFill/>
                </a:ln>
                <a:solidFill>
                  <a:schemeClr val="dk1"/>
                </a:solidFill>
                <a:effectLst/>
                <a:highlight>
                  <a:srgbClr val="FFFF00"/>
                </a:highlight>
                <a:uLnTx/>
                <a:uFillTx/>
                <a:latin typeface="+mn-lt"/>
                <a:ea typeface="+mn-ea"/>
                <a:cs typeface="+mn-cs"/>
              </a:rPr>
              <a:t>δεν μπορούν να </a:t>
            </a:r>
            <a:r>
              <a:rPr kumimoji="0" lang="el-GR" sz="2900" b="1" i="1" u="none" strike="noStrike" kern="1200" cap="none" spc="0" normalizeH="0" baseline="0" noProof="0" dirty="0">
                <a:ln>
                  <a:noFill/>
                </a:ln>
                <a:solidFill>
                  <a:schemeClr val="dk1"/>
                </a:solidFill>
                <a:effectLst/>
                <a:highlight>
                  <a:srgbClr val="FFFF00"/>
                </a:highlight>
                <a:uLnTx/>
                <a:uFillTx/>
                <a:latin typeface="+mn-lt"/>
                <a:ea typeface="+mn-ea"/>
                <a:cs typeface="+mn-cs"/>
              </a:rPr>
              <a:t>συζητήσουν</a:t>
            </a:r>
            <a:r>
              <a:rPr kumimoji="0" lang="el-GR" sz="2900" b="1" i="0" u="none" strike="noStrike" kern="1200" cap="none" spc="0" normalizeH="0" baseline="0" noProof="0" dirty="0">
                <a:ln>
                  <a:noFill/>
                </a:ln>
                <a:solidFill>
                  <a:schemeClr val="dk1"/>
                </a:solidFill>
                <a:effectLst/>
                <a:highlight>
                  <a:srgbClr val="FFFF00"/>
                </a:highlight>
                <a:uLnTx/>
                <a:uFillTx/>
                <a:latin typeface="+mn-lt"/>
                <a:ea typeface="+mn-ea"/>
                <a:cs typeface="+mn-cs"/>
              </a:rPr>
              <a:t> για το ερέθισμα </a:t>
            </a:r>
            <a:r>
              <a:rPr kumimoji="0" lang="el-GR" sz="2900" b="1" i="0" u="none" strike="noStrike" kern="1200" cap="none" spc="0" normalizeH="0" baseline="0" noProof="0" dirty="0">
                <a:ln>
                  <a:noFill/>
                </a:ln>
                <a:solidFill>
                  <a:schemeClr val="dk1"/>
                </a:solidFill>
                <a:effectLst/>
                <a:uLnTx/>
                <a:uFillTx/>
                <a:latin typeface="+mn-lt"/>
                <a:ea typeface="+mn-ea"/>
                <a:cs typeface="+mn-cs"/>
              </a:rPr>
              <a:t>(π.χ. κίνδυνο, τροφή, σεξουαλική επιθυμία) </a:t>
            </a:r>
            <a:r>
              <a:rPr kumimoji="0" lang="el-GR" sz="2900" b="1" i="0" u="none" strike="noStrike" kern="1200" cap="none" spc="0" normalizeH="0" baseline="0" noProof="0" dirty="0">
                <a:ln>
                  <a:noFill/>
                </a:ln>
                <a:solidFill>
                  <a:schemeClr val="dk1"/>
                </a:solidFill>
                <a:effectLst/>
                <a:highlight>
                  <a:srgbClr val="FFFF00"/>
                </a:highlight>
                <a:uLnTx/>
                <a:uFillTx/>
                <a:latin typeface="+mn-lt"/>
                <a:ea typeface="+mn-ea"/>
                <a:cs typeface="+mn-cs"/>
              </a:rPr>
              <a:t>ΜΑΚΡΙΑ από το ερέθισμα</a:t>
            </a:r>
            <a:r>
              <a:rPr kumimoji="0" lang="el-GR" sz="2900" b="1" i="0" u="none" strike="noStrike" kern="1200" cap="none" spc="0" normalizeH="0" baseline="0" noProof="0" dirty="0">
                <a:ln>
                  <a:noFill/>
                </a:ln>
                <a:solidFill>
                  <a:schemeClr val="dk1"/>
                </a:solidFill>
                <a:effectLst/>
                <a:uLnTx/>
                <a:uFillTx/>
                <a:latin typeface="+mn-lt"/>
                <a:ea typeface="+mn-ea"/>
                <a:cs typeface="+mn-cs"/>
              </a:rPr>
              <a:t>. ΜΟΝΟ ΤΟ ΔΕΙΧΝΟΥΝ, ειδοποιούν γι’ αυτό.</a:t>
            </a:r>
            <a:endParaRPr kumimoji="0" lang="el-GR" sz="2900" b="1" i="0" u="none" strike="noStrike" kern="1200" cap="none" spc="0" normalizeH="0" baseline="0" noProof="0" dirty="0">
              <a:ln>
                <a:noFill/>
              </a:ln>
              <a:solidFill>
                <a:schemeClr val="dk1"/>
              </a:solidFill>
              <a:effectLst/>
              <a:uLnTx/>
              <a:uFillTx/>
              <a:latin typeface="+mn-lt"/>
              <a:ea typeface="+mn-ea"/>
              <a:cs typeface="+mn-cs"/>
            </a:endParaRPr>
          </a:p>
          <a:p>
            <a:pPr marL="320040" marR="0" lvl="0" indent="-320040" algn="l" defTabSz="914400" rtl="0" eaLnBrk="1" fontAlgn="auto" latinLnBrk="0" hangingPunct="1">
              <a:lnSpc>
                <a:spcPct val="100000"/>
              </a:lnSpc>
              <a:spcBef>
                <a:spcPts val="700"/>
              </a:spcBef>
              <a:spcAft>
                <a:spcPts val="0"/>
              </a:spcAft>
              <a:buClr>
                <a:schemeClr val="accent2"/>
              </a:buClr>
              <a:buSzPct val="60000"/>
              <a:buFont typeface="Wingdings" panose="05000000000000000000" pitchFamily="2" charset="2"/>
              <a:buChar char="§"/>
              <a:defRPr/>
            </a:pPr>
            <a:endParaRPr kumimoji="0" lang="el-GR" sz="2900" b="1" i="1" u="none" strike="noStrike" kern="1200" cap="none" spc="0" normalizeH="0" baseline="0" noProof="0" dirty="0">
              <a:ln>
                <a:noFill/>
              </a:ln>
              <a:solidFill>
                <a:schemeClr val="dk1"/>
              </a:solidFill>
              <a:effectLst/>
              <a:uLnTx/>
              <a:uFillTx/>
              <a:latin typeface="+mn-lt"/>
              <a:ea typeface="+mn-ea"/>
              <a:cs typeface="+mn-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Τίτλος 1"/>
          <p:cNvSpPr>
            <a:spLocks noGrp="1"/>
          </p:cNvSpPr>
          <p:nvPr>
            <p:ph type="title" hasCustomPrompt="1"/>
          </p:nvPr>
        </p:nvSpPr>
        <p:spPr/>
        <p:txBody>
          <a:bodyPr vert="horz" wrap="square" lIns="91440" tIns="45720" rIns="91440" bIns="45720" anchor="ctr" anchorCtr="0"/>
          <a:lstStyle/>
          <a:p>
            <a:pPr eaLnBrk="1" hangingPunct="1"/>
            <a:r>
              <a:rPr lang="el-GR" altLang="el-GR" b="1" dirty="0"/>
              <a:t>Επιστημονική μελέτη</a:t>
            </a:r>
            <a:endParaRPr lang="el-GR" altLang="el-GR" b="1" dirty="0"/>
          </a:p>
        </p:txBody>
      </p:sp>
      <p:sp>
        <p:nvSpPr>
          <p:cNvPr id="3" name="Θέση περιεχομένου 2"/>
          <p:cNvSpPr>
            <a:spLocks noGrp="1"/>
          </p:cNvSpPr>
          <p:nvPr>
            <p:ph sz="quarter" idx="1" hasCustomPrompt="1"/>
          </p:nvPr>
        </p:nvSpPr>
        <p:spPr>
          <a:xfrm>
            <a:off x="379095" y="1556385"/>
            <a:ext cx="8620125" cy="5092700"/>
          </a:xfrm>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lstStyle/>
          <a:p>
            <a:pPr eaLnBrk="1" hangingPunct="1">
              <a:buClr>
                <a:schemeClr val="accent2"/>
              </a:buClr>
              <a:buSzPct val="60000"/>
              <a:buFont typeface="Wingdings" panose="05000000000000000000" pitchFamily="2" charset="2"/>
            </a:pPr>
            <a:endParaRPr b="1" dirty="0">
              <a:solidFill>
                <a:srgbClr val="000000"/>
              </a:solidFill>
            </a:endParaRPr>
          </a:p>
          <a:p>
            <a:pPr eaLnBrk="1" hangingPunct="1">
              <a:buClr>
                <a:schemeClr val="accent2"/>
              </a:buClr>
              <a:buSzPct val="60000"/>
              <a:buFont typeface="Wingdings" panose="05000000000000000000" pitchFamily="2" charset="2"/>
            </a:pPr>
            <a:r>
              <a:rPr b="1" dirty="0">
                <a:solidFill>
                  <a:srgbClr val="000000"/>
                </a:solidFill>
              </a:rPr>
              <a:t>Γλωσσολογία είναι η </a:t>
            </a:r>
            <a:r>
              <a:rPr sz="4400" b="1" dirty="0">
                <a:solidFill>
                  <a:srgbClr val="000000"/>
                </a:solidFill>
              </a:rPr>
              <a:t>επιστημονική </a:t>
            </a:r>
            <a:r>
              <a:rPr b="1" dirty="0">
                <a:solidFill>
                  <a:srgbClr val="000000"/>
                </a:solidFill>
              </a:rPr>
              <a:t>μελέτη της γλώσσας</a:t>
            </a:r>
            <a:endParaRPr b="1" dirty="0">
              <a:solidFill>
                <a:srgbClr val="000000"/>
              </a:solidFill>
            </a:endParaRPr>
          </a:p>
          <a:p>
            <a:pPr eaLnBrk="1" hangingPunct="1">
              <a:buClr>
                <a:schemeClr val="accent2"/>
              </a:buClr>
              <a:buSzPct val="60000"/>
              <a:buFont typeface="Wingdings" panose="05000000000000000000" pitchFamily="2" charset="2"/>
            </a:pPr>
            <a:endParaRPr b="1" dirty="0">
              <a:solidFill>
                <a:srgbClr val="000000"/>
              </a:solidFill>
            </a:endParaRPr>
          </a:p>
          <a:p>
            <a:pPr lvl="1" eaLnBrk="1" hangingPunct="1">
              <a:buClr>
                <a:schemeClr val="accent2"/>
              </a:buClr>
              <a:buSzPct val="70000"/>
              <a:buFont typeface="Wingdings" panose="05000000000000000000" pitchFamily="2" charset="2"/>
              <a:buChar char="Ø"/>
            </a:pPr>
            <a:r>
              <a:rPr b="1" dirty="0">
                <a:solidFill>
                  <a:srgbClr val="000000"/>
                </a:solidFill>
              </a:rPr>
              <a:t>Επιστημονική μελέτη: </a:t>
            </a:r>
            <a:r>
              <a:rPr i="1" dirty="0">
                <a:solidFill>
                  <a:srgbClr val="000000"/>
                </a:solidFill>
              </a:rPr>
              <a:t>Αντικειμενική, αμερόληπτη </a:t>
            </a:r>
            <a:r>
              <a:rPr b="1" i="1" dirty="0">
                <a:solidFill>
                  <a:srgbClr val="000000"/>
                </a:solidFill>
              </a:rPr>
              <a:t>παρατήρηση και καταγραφή </a:t>
            </a:r>
            <a:r>
              <a:rPr i="1" dirty="0">
                <a:solidFill>
                  <a:srgbClr val="000000"/>
                </a:solidFill>
              </a:rPr>
              <a:t>των δεδομένων, χωρίς</a:t>
            </a:r>
            <a:endParaRPr lang="en-US" altLang="x-none" i="1" dirty="0">
              <a:solidFill>
                <a:srgbClr val="000000"/>
              </a:solidFill>
              <a:latin typeface="Tw Cen MT" panose="020B0602020104020603" pitchFamily="34" charset="0"/>
            </a:endParaRPr>
          </a:p>
          <a:p>
            <a:pPr lvl="2" indent="-273050" eaLnBrk="1" hangingPunct="1">
              <a:buClr>
                <a:schemeClr val="accent2"/>
              </a:buClr>
              <a:buSzPct val="75000"/>
              <a:buFont typeface="Wingdings" panose="05000000000000000000" pitchFamily="2" charset="2"/>
              <a:buChar char="Ø"/>
            </a:pPr>
            <a:r>
              <a:rPr i="1" dirty="0">
                <a:solidFill>
                  <a:srgbClr val="000000"/>
                </a:solidFill>
              </a:rPr>
              <a:t>κοινωνικές, </a:t>
            </a:r>
            <a:endParaRPr lang="en-US" altLang="x-none" i="1" dirty="0">
              <a:solidFill>
                <a:srgbClr val="000000"/>
              </a:solidFill>
              <a:latin typeface="Tw Cen MT" panose="020B0602020104020603" pitchFamily="34" charset="0"/>
            </a:endParaRPr>
          </a:p>
          <a:p>
            <a:pPr lvl="2" indent="-273050" eaLnBrk="1" hangingPunct="1">
              <a:buClr>
                <a:schemeClr val="accent2"/>
              </a:buClr>
              <a:buSzPct val="75000"/>
              <a:buFont typeface="Wingdings" panose="05000000000000000000" pitchFamily="2" charset="2"/>
              <a:buChar char="Ø"/>
            </a:pPr>
            <a:r>
              <a:rPr i="1" dirty="0">
                <a:solidFill>
                  <a:srgbClr val="000000"/>
                </a:solidFill>
              </a:rPr>
              <a:t>πολιτιστικές, </a:t>
            </a:r>
            <a:endParaRPr lang="en-US" altLang="x-none" i="1" dirty="0">
              <a:solidFill>
                <a:srgbClr val="000000"/>
              </a:solidFill>
              <a:latin typeface="Tw Cen MT" panose="020B0602020104020603" pitchFamily="34" charset="0"/>
            </a:endParaRPr>
          </a:p>
          <a:p>
            <a:pPr lvl="2" indent="-273050" eaLnBrk="1" hangingPunct="1">
              <a:buClr>
                <a:schemeClr val="accent2"/>
              </a:buClr>
              <a:buSzPct val="75000"/>
              <a:buFont typeface="Wingdings" panose="05000000000000000000" pitchFamily="2" charset="2"/>
              <a:buChar char="Ø"/>
            </a:pPr>
            <a:r>
              <a:rPr i="1" dirty="0">
                <a:solidFill>
                  <a:srgbClr val="000000"/>
                </a:solidFill>
              </a:rPr>
              <a:t>εθνικιστικές </a:t>
            </a:r>
            <a:endParaRPr lang="en-US" altLang="x-none" i="1" dirty="0">
              <a:solidFill>
                <a:srgbClr val="000000"/>
              </a:solidFill>
              <a:latin typeface="Tw Cen MT" panose="020B0602020104020603" pitchFamily="34" charset="0"/>
            </a:endParaRPr>
          </a:p>
          <a:p>
            <a:pPr lvl="2" indent="-273050" eaLnBrk="1" hangingPunct="1">
              <a:buClr>
                <a:schemeClr val="accent2"/>
              </a:buClr>
              <a:buSzPct val="75000"/>
              <a:buFont typeface="Wingdings" panose="05000000000000000000" pitchFamily="2" charset="2"/>
              <a:buNone/>
            </a:pPr>
            <a:r>
              <a:rPr i="1" dirty="0">
                <a:solidFill>
                  <a:srgbClr val="000000"/>
                </a:solidFill>
              </a:rPr>
              <a:t>ή άλλες προκαταλήψεις.</a:t>
            </a:r>
            <a:endParaRPr b="1" i="1" dirty="0">
              <a:solidFill>
                <a:srgbClr val="000000"/>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a:xfrm>
            <a:off x="179388" y="0"/>
            <a:ext cx="8964613" cy="1268413"/>
          </a:xfrm>
        </p:spPr>
        <p:txBody>
          <a:bodyPr vert="horz" wrap="square" lIns="91440" tIns="45720" rIns="91440" bIns="45720" numCol="1" anchor="ctr" anchorCtr="0" compatLnSpc="1"/>
          <a:lstStyle/>
          <a:p>
            <a:pPr eaLnBrk="1" hangingPunct="1">
              <a:buNone/>
            </a:pPr>
            <a:r>
              <a:rPr sz="4000" b="1" dirty="0"/>
              <a:t>Συστήματα επικοινωνίας των ζώων </a:t>
            </a:r>
            <a:br>
              <a:rPr sz="4000" b="1" dirty="0"/>
            </a:br>
            <a:r>
              <a:rPr sz="4000" b="1" dirty="0"/>
              <a:t>και ανθρώπινη γλώσσα</a:t>
            </a:r>
            <a:endParaRPr sz="4000" b="1" dirty="0"/>
          </a:p>
        </p:txBody>
      </p:sp>
      <p:sp>
        <p:nvSpPr>
          <p:cNvPr id="3" name="Θέση περιεχομένου 2"/>
          <p:cNvSpPr>
            <a:spLocks noGrp="1"/>
          </p:cNvSpPr>
          <p:nvPr>
            <p:ph sz="quarter" idx="1" hasCustomPrompt="1"/>
          </p:nvPr>
        </p:nvSpPr>
        <p:spPr>
          <a:xfrm>
            <a:off x="179388" y="1844675"/>
            <a:ext cx="8856663" cy="4711700"/>
          </a:xfrm>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lstStyle/>
          <a:p>
            <a:pPr marL="0" indent="0" eaLnBrk="1" hangingPunct="1">
              <a:buClr>
                <a:schemeClr val="accent2"/>
              </a:buClr>
              <a:buSzPct val="60000"/>
              <a:buFont typeface="Wingdings" panose="05000000000000000000" pitchFamily="2" charset="2"/>
              <a:buNone/>
            </a:pPr>
            <a:endParaRPr dirty="0">
              <a:solidFill>
                <a:srgbClr val="000000"/>
              </a:solidFill>
            </a:endParaRPr>
          </a:p>
          <a:p>
            <a:pPr marL="0" indent="0" eaLnBrk="1" hangingPunct="1">
              <a:buClr>
                <a:schemeClr val="accent2"/>
              </a:buClr>
              <a:buSzPct val="60000"/>
              <a:buFont typeface="Wingdings" panose="05000000000000000000" pitchFamily="2" charset="2"/>
              <a:buChar char="q"/>
            </a:pPr>
            <a:r>
              <a:rPr dirty="0">
                <a:solidFill>
                  <a:srgbClr val="000000"/>
                </a:solidFill>
              </a:rPr>
              <a:t> [Σύμφωνα με τον] </a:t>
            </a:r>
            <a:r>
              <a:rPr lang="en-US" altLang="x-none" dirty="0">
                <a:solidFill>
                  <a:srgbClr val="000000"/>
                </a:solidFill>
                <a:latin typeface="Tw Cen MT" panose="020B0602020104020603" pitchFamily="34" charset="0"/>
              </a:rPr>
              <a:t>Descartes</a:t>
            </a:r>
            <a:r>
              <a:rPr dirty="0">
                <a:solidFill>
                  <a:srgbClr val="000000"/>
                </a:solidFill>
              </a:rPr>
              <a:t> μία από τις μεγαλύτερες διαφορές </a:t>
            </a:r>
            <a:r>
              <a:rPr i="1" dirty="0">
                <a:solidFill>
                  <a:srgbClr val="FF0000"/>
                </a:solidFill>
              </a:rPr>
              <a:t>μεταξύ ανθρώπων και ζώων</a:t>
            </a:r>
            <a:r>
              <a:rPr i="1" dirty="0">
                <a:solidFill>
                  <a:srgbClr val="000000"/>
                </a:solidFill>
              </a:rPr>
              <a:t> </a:t>
            </a:r>
            <a:r>
              <a:rPr dirty="0">
                <a:solidFill>
                  <a:srgbClr val="000000"/>
                </a:solidFill>
              </a:rPr>
              <a:t>είναι ότι η </a:t>
            </a:r>
            <a:r>
              <a:rPr b="1" dirty="0">
                <a:solidFill>
                  <a:srgbClr val="000000"/>
                </a:solidFill>
              </a:rPr>
              <a:t>ανθρώπινη χρήση </a:t>
            </a:r>
            <a:r>
              <a:rPr dirty="0">
                <a:solidFill>
                  <a:srgbClr val="000000"/>
                </a:solidFill>
              </a:rPr>
              <a:t>της γλώσσας </a:t>
            </a:r>
            <a:r>
              <a:rPr b="1" dirty="0">
                <a:solidFill>
                  <a:srgbClr val="000000"/>
                </a:solidFill>
              </a:rPr>
              <a:t>ΔΕΝ αποτελεί αντίδραση </a:t>
            </a:r>
            <a:r>
              <a:rPr dirty="0">
                <a:solidFill>
                  <a:srgbClr val="000000"/>
                </a:solidFill>
              </a:rPr>
              <a:t>σε </a:t>
            </a:r>
            <a:r>
              <a:rPr b="1" dirty="0">
                <a:solidFill>
                  <a:srgbClr val="000000"/>
                </a:solidFill>
              </a:rPr>
              <a:t>ερεθίσματα</a:t>
            </a:r>
            <a:r>
              <a:rPr dirty="0">
                <a:solidFill>
                  <a:srgbClr val="000000"/>
                </a:solidFill>
              </a:rPr>
              <a:t>, όπως συμβαίνει </a:t>
            </a:r>
            <a:r>
              <a:rPr dirty="0">
                <a:solidFill>
                  <a:srgbClr val="FF0000"/>
                </a:solidFill>
              </a:rPr>
              <a:t>με τους </a:t>
            </a:r>
            <a:r>
              <a:rPr b="1" dirty="0">
                <a:solidFill>
                  <a:srgbClr val="FF0000"/>
                </a:solidFill>
              </a:rPr>
              <a:t>ήχους</a:t>
            </a:r>
            <a:r>
              <a:rPr dirty="0">
                <a:solidFill>
                  <a:srgbClr val="FF0000"/>
                </a:solidFill>
              </a:rPr>
              <a:t> και τις </a:t>
            </a:r>
            <a:r>
              <a:rPr b="1" dirty="0">
                <a:solidFill>
                  <a:srgbClr val="FF0000"/>
                </a:solidFill>
              </a:rPr>
              <a:t>κινήσεις</a:t>
            </a:r>
            <a:r>
              <a:rPr dirty="0">
                <a:solidFill>
                  <a:srgbClr val="FF0000"/>
                </a:solidFill>
              </a:rPr>
              <a:t> που κάνουν τα ζώα</a:t>
            </a:r>
            <a:r>
              <a:rPr dirty="0">
                <a:solidFill>
                  <a:srgbClr val="000000"/>
                </a:solidFill>
              </a:rPr>
              <a:t> </a:t>
            </a:r>
            <a:r>
              <a:rPr sz="2400" dirty="0">
                <a:solidFill>
                  <a:srgbClr val="000000"/>
                </a:solidFill>
              </a:rPr>
              <a:t>(</a:t>
            </a:r>
            <a:r>
              <a:rPr lang="en-US" altLang="x-none" sz="2400" dirty="0">
                <a:solidFill>
                  <a:srgbClr val="000000"/>
                </a:solidFill>
                <a:latin typeface="Tw Cen MT" panose="020B0602020104020603" pitchFamily="34" charset="0"/>
              </a:rPr>
              <a:t>Fromkin et al </a:t>
            </a:r>
            <a:r>
              <a:rPr sz="2400" dirty="0">
                <a:solidFill>
                  <a:srgbClr val="000000"/>
                </a:solidFill>
              </a:rPr>
              <a:t>2008: 59).</a:t>
            </a:r>
            <a:endParaRPr sz="2400" dirty="0">
              <a:solidFill>
                <a:srgbClr val="000000"/>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Τίτλος 1"/>
          <p:cNvSpPr>
            <a:spLocks noGrp="1"/>
          </p:cNvSpPr>
          <p:nvPr>
            <p:ph type="title" hasCustomPrompt="1"/>
          </p:nvPr>
        </p:nvSpPr>
        <p:spPr/>
        <p:txBody>
          <a:bodyPr vert="horz" wrap="square" lIns="91440" tIns="45720" rIns="91440" bIns="45720" anchor="ctr" anchorCtr="0"/>
          <a:lstStyle/>
          <a:p>
            <a:endParaRPr lang="el-GR" altLang="el-GR" dirty="0"/>
          </a:p>
        </p:txBody>
      </p:sp>
      <p:sp>
        <p:nvSpPr>
          <p:cNvPr id="3" name="Θέση περιεχομένου 2"/>
          <p:cNvSpPr>
            <a:spLocks noGrp="1"/>
          </p:cNvSpPr>
          <p:nvPr>
            <p:ph sz="quarter" idx="1" hasCustomPrompt="1"/>
          </p:nvPr>
        </p:nvSpPr>
        <p:spPr>
          <a:xfrm>
            <a:off x="468313" y="1600200"/>
            <a:ext cx="8297863" cy="4708525"/>
          </a:xfrm>
        </p:spPr>
        <p:txBody>
          <a:bodyPr vert="horz" wrap="square" lIns="91440" tIns="45720" rIns="91440" bIns="45720" numCol="1" anchor="t" anchorCtr="0" compatLnSpc="1"/>
          <a:lstStyle/>
          <a:p>
            <a:pPr>
              <a:buClr>
                <a:schemeClr val="accent2"/>
              </a:buClr>
              <a:buSzPct val="60000"/>
              <a:buFont typeface="Wingdings" panose="05000000000000000000" pitchFamily="2" charset="2"/>
            </a:pPr>
            <a:endParaRPr lang="en-US" altLang="x-none" dirty="0">
              <a:latin typeface="Tw Cen MT" panose="020B0602020104020603" pitchFamily="34" charset="0"/>
            </a:endParaRPr>
          </a:p>
          <a:p>
            <a:pPr>
              <a:buClr>
                <a:schemeClr val="accent2"/>
              </a:buClr>
              <a:buSzPct val="60000"/>
              <a:buFont typeface="Wingdings" panose="05000000000000000000" pitchFamily="2" charset="2"/>
              <a:buNone/>
            </a:pPr>
            <a:r>
              <a:rPr lang="en-US" altLang="x-none" dirty="0">
                <a:latin typeface="Tw Cen MT" panose="020B0602020104020603" pitchFamily="34" charset="0"/>
              </a:rPr>
              <a:t> </a:t>
            </a:r>
            <a:r>
              <a:rPr b="1" dirty="0"/>
              <a:t>Από τα ζωικά βάθη της ΜΗ γλώσσας</a:t>
            </a:r>
            <a:endParaRPr b="1" dirty="0"/>
          </a:p>
          <a:p>
            <a:pPr>
              <a:buClr>
                <a:schemeClr val="accent2"/>
              </a:buClr>
              <a:buSzPct val="60000"/>
              <a:buFont typeface="Wingdings" panose="05000000000000000000" pitchFamily="2" charset="2"/>
              <a:buNone/>
            </a:pPr>
            <a:endParaRPr b="1" dirty="0"/>
          </a:p>
          <a:p>
            <a:pPr>
              <a:buClr>
                <a:schemeClr val="accent2"/>
              </a:buClr>
              <a:buSzPct val="60000"/>
              <a:buFont typeface="Wingdings" panose="05000000000000000000" pitchFamily="2" charset="2"/>
              <a:buNone/>
            </a:pPr>
            <a:endParaRPr b="1" dirty="0"/>
          </a:p>
          <a:p>
            <a:pPr>
              <a:buClr>
                <a:schemeClr val="accent2"/>
              </a:buClr>
              <a:buSzPct val="60000"/>
              <a:buFont typeface="Wingdings" panose="05000000000000000000" pitchFamily="2" charset="2"/>
              <a:buNone/>
            </a:pPr>
            <a:r>
              <a:rPr b="1" dirty="0"/>
              <a:t>			στα ανθρώπινα ύψη της ΓΛΩΣΣΑΣ</a:t>
            </a:r>
            <a:endParaRPr b="1" dirty="0"/>
          </a:p>
          <a:p>
            <a:pPr>
              <a:buClr>
                <a:schemeClr val="accent2"/>
              </a:buClr>
              <a:buSzPct val="60000"/>
              <a:buFont typeface="Wingdings" panose="05000000000000000000" pitchFamily="2" charset="2"/>
              <a:buNone/>
            </a:pPr>
            <a:endParaRPr b="1" dirty="0"/>
          </a:p>
          <a:p>
            <a:pPr>
              <a:buClr>
                <a:schemeClr val="accent2"/>
              </a:buClr>
              <a:buSzPct val="60000"/>
              <a:buFont typeface="Wingdings" panose="05000000000000000000" pitchFamily="2" charset="2"/>
              <a:buNone/>
            </a:pPr>
            <a:endParaRPr b="1" dirty="0"/>
          </a:p>
          <a:p>
            <a:pPr algn="ctr">
              <a:buClr>
                <a:schemeClr val="accent2"/>
              </a:buClr>
              <a:buSzPct val="60000"/>
              <a:buFont typeface="Wingdings" panose="05000000000000000000" pitchFamily="2" charset="2"/>
              <a:buNone/>
            </a:pPr>
            <a:r>
              <a:rPr sz="3600" b="1" dirty="0"/>
              <a:t>Η ανθρωποποίηση του πιθήκου</a:t>
            </a:r>
            <a:endParaRPr sz="3600" b="1"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Τίτλος 1"/>
          <p:cNvSpPr>
            <a:spLocks noGrp="1"/>
          </p:cNvSpPr>
          <p:nvPr>
            <p:ph type="title" hasCustomPrompt="1"/>
          </p:nvPr>
        </p:nvSpPr>
        <p:spPr>
          <a:xfrm>
            <a:off x="0" y="0"/>
            <a:ext cx="8964613" cy="1219200"/>
          </a:xfrm>
        </p:spPr>
        <p:txBody>
          <a:bodyPr vert="horz" wrap="square" lIns="91440" tIns="45720" rIns="91440" bIns="45720" anchor="ctr" anchorCtr="0"/>
          <a:lstStyle/>
          <a:p>
            <a:pPr algn="ctr" eaLnBrk="1" hangingPunct="1"/>
            <a:r>
              <a:rPr lang="el-GR" altLang="el-GR" sz="3600" b="1" dirty="0"/>
              <a:t>Φυλογένεση</a:t>
            </a:r>
            <a:r>
              <a:rPr lang="en-US" altLang="el-GR" sz="3600" b="1" dirty="0">
                <a:latin typeface="Tw Cen MT" panose="020B0602020104020603" pitchFamily="34" charset="0"/>
              </a:rPr>
              <a:t> </a:t>
            </a:r>
            <a:r>
              <a:rPr lang="el-GR" altLang="el-GR" sz="3600" b="1" dirty="0"/>
              <a:t>της ομιλίας</a:t>
            </a:r>
            <a:endParaRPr lang="el-GR" altLang="el-GR" sz="3600" b="1" dirty="0"/>
          </a:p>
        </p:txBody>
      </p:sp>
      <p:sp>
        <p:nvSpPr>
          <p:cNvPr id="3" name="Θέση περιεχομένου 2"/>
          <p:cNvSpPr>
            <a:spLocks noGrp="1"/>
          </p:cNvSpPr>
          <p:nvPr>
            <p:ph sz="quarter" idx="1" hasCustomPrompt="1"/>
          </p:nvPr>
        </p:nvSpPr>
        <p:spPr bwMode="auto">
          <a:xfrm>
            <a:off x="0" y="1484313"/>
            <a:ext cx="9144000" cy="5373687"/>
          </a:xfrm>
          <a:solidFill>
            <a:schemeClr val="lt1"/>
          </a:solidFill>
          <a:ln w="19050">
            <a:solidFill>
              <a:schemeClr val="accent1"/>
            </a:solidFill>
          </a:ln>
          <a:effectLst/>
          <a:scene3d>
            <a:camera prst="orthographicFront"/>
            <a:lightRig rig="balanced" dir="t"/>
          </a:scene3d>
          <a:sp3d prstMaterial="plastic"/>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normAutofit/>
          </a:bodyPr>
          <a:lstStyle/>
          <a:p>
            <a:pPr marL="320040" marR="0" lvl="0" indent="-320040" algn="l" defTabSz="914400" rtl="0" eaLnBrk="1" fontAlgn="auto" latinLnBrk="0" hangingPunct="1">
              <a:lnSpc>
                <a:spcPct val="100000"/>
              </a:lnSpc>
              <a:spcBef>
                <a:spcPts val="700"/>
              </a:spcBef>
              <a:spcAft>
                <a:spcPts val="0"/>
              </a:spcAft>
              <a:buClr>
                <a:schemeClr val="accent2"/>
              </a:buClr>
              <a:buSzPct val="60000"/>
              <a:buFont typeface="Wingdings" panose="05000000000000000000" pitchFamily="2" charset="2"/>
              <a:buChar char="q"/>
              <a:defRPr/>
            </a:pPr>
            <a:r>
              <a:rPr kumimoji="0" lang="el-GR" sz="2900" b="0" i="0" u="none" strike="noStrike" kern="1200" cap="none" spc="0" normalizeH="0" baseline="0" noProof="0" dirty="0">
                <a:ln>
                  <a:noFill/>
                </a:ln>
                <a:solidFill>
                  <a:schemeClr val="dk1"/>
                </a:solidFill>
                <a:effectLst/>
                <a:uLnTx/>
                <a:uFillTx/>
                <a:latin typeface="+mn-lt"/>
                <a:ea typeface="+mn-ea"/>
                <a:cs typeface="+mn-cs"/>
              </a:rPr>
              <a:t>Οι περιβαλλοντικοί όροι για την </a:t>
            </a:r>
            <a:r>
              <a:rPr kumimoji="0" lang="el-GR" sz="2900" b="0" i="1" u="none" strike="noStrike" kern="1200" cap="none" spc="0" normalizeH="0" baseline="0" noProof="0" dirty="0">
                <a:ln>
                  <a:noFill/>
                </a:ln>
                <a:solidFill>
                  <a:srgbClr val="FF0000"/>
                </a:solidFill>
                <a:effectLst/>
                <a:uLnTx/>
                <a:uFillTx/>
                <a:latin typeface="+mn-lt"/>
                <a:ea typeface="+mn-ea"/>
                <a:cs typeface="+mn-cs"/>
              </a:rPr>
              <a:t>ανθρωποποίηση του πιθήκου</a:t>
            </a:r>
            <a:r>
              <a:rPr kumimoji="0" lang="el-GR" sz="2900" b="0" i="0" u="none" strike="noStrike" kern="1200" cap="none" spc="0" normalizeH="0" baseline="0" noProof="0" dirty="0">
                <a:ln>
                  <a:noFill/>
                </a:ln>
                <a:solidFill>
                  <a:srgbClr val="FF0000"/>
                </a:solidFill>
                <a:effectLst/>
                <a:uLnTx/>
                <a:uFillTx/>
                <a:latin typeface="+mn-lt"/>
                <a:ea typeface="+mn-ea"/>
                <a:cs typeface="+mn-cs"/>
              </a:rPr>
              <a:t> </a:t>
            </a:r>
            <a:r>
              <a:rPr kumimoji="0" lang="el-GR" sz="2900" b="0" i="0" u="none" strike="noStrike" kern="1200" cap="none" spc="0" normalizeH="0" baseline="0" noProof="0" dirty="0">
                <a:ln>
                  <a:noFill/>
                </a:ln>
                <a:solidFill>
                  <a:schemeClr val="dk1"/>
                </a:solidFill>
                <a:effectLst/>
                <a:uLnTx/>
                <a:uFillTx/>
                <a:latin typeface="+mn-lt"/>
                <a:ea typeface="+mn-ea"/>
                <a:cs typeface="+mn-cs"/>
              </a:rPr>
              <a:t>θα πρέπει να ήταν ο εξαναγκασμός </a:t>
            </a:r>
            <a:r>
              <a:rPr kumimoji="0" lang="el-GR" sz="2900" b="0" i="0" u="none" strike="noStrike" kern="1200" cap="none" spc="0" normalizeH="0" baseline="0" noProof="0" dirty="0">
                <a:ln>
                  <a:noFill/>
                </a:ln>
                <a:solidFill>
                  <a:srgbClr val="FF0000"/>
                </a:solidFill>
                <a:effectLst/>
                <a:uLnTx/>
                <a:uFillTx/>
                <a:latin typeface="+mn-lt"/>
                <a:ea typeface="+mn-ea"/>
                <a:cs typeface="+mn-cs"/>
              </a:rPr>
              <a:t>ενός συγκεκριμένου είδους πιθήκου</a:t>
            </a:r>
            <a:r>
              <a:rPr kumimoji="0" lang="el-GR" sz="2900" b="0" i="0" u="none" strike="noStrike" kern="1200" cap="none" spc="0" normalizeH="0" baseline="0" noProof="0" dirty="0">
                <a:ln>
                  <a:noFill/>
                </a:ln>
                <a:solidFill>
                  <a:schemeClr val="dk1"/>
                </a:solidFill>
                <a:effectLst/>
                <a:uLnTx/>
                <a:uFillTx/>
                <a:latin typeface="+mn-lt"/>
                <a:ea typeface="+mn-ea"/>
                <a:cs typeface="+mn-cs"/>
              </a:rPr>
              <a:t> να </a:t>
            </a:r>
            <a:r>
              <a:rPr kumimoji="0" lang="el-GR" sz="2900" b="1" i="0" u="none" strike="noStrike" kern="1200" cap="none" spc="0" normalizeH="0" baseline="0" noProof="0" dirty="0">
                <a:ln>
                  <a:noFill/>
                </a:ln>
                <a:solidFill>
                  <a:schemeClr val="dk1"/>
                </a:solidFill>
                <a:effectLst/>
                <a:uLnTx/>
                <a:uFillTx/>
                <a:latin typeface="+mn-lt"/>
                <a:ea typeface="+mn-ea"/>
                <a:cs typeface="+mn-cs"/>
              </a:rPr>
              <a:t>προσαρμοστεί</a:t>
            </a:r>
            <a:r>
              <a:rPr kumimoji="0" lang="el-GR" sz="2900" b="0" i="0" u="none" strike="noStrike" kern="1200" cap="none" spc="0" normalizeH="0" baseline="0" noProof="0" dirty="0">
                <a:ln>
                  <a:noFill/>
                </a:ln>
                <a:solidFill>
                  <a:schemeClr val="dk1"/>
                </a:solidFill>
                <a:effectLst/>
                <a:uLnTx/>
                <a:uFillTx/>
                <a:latin typeface="+mn-lt"/>
                <a:ea typeface="+mn-ea"/>
                <a:cs typeface="+mn-cs"/>
              </a:rPr>
              <a:t> για λόγους </a:t>
            </a:r>
            <a:r>
              <a:rPr kumimoji="0" lang="el-GR" sz="2900" b="1" i="0" u="none" strike="noStrike" kern="1200" cap="none" spc="0" normalizeH="0" baseline="0" noProof="0" dirty="0">
                <a:ln>
                  <a:noFill/>
                </a:ln>
                <a:solidFill>
                  <a:schemeClr val="dk1"/>
                </a:solidFill>
                <a:effectLst/>
                <a:uLnTx/>
                <a:uFillTx/>
                <a:latin typeface="+mn-lt"/>
                <a:ea typeface="+mn-ea"/>
                <a:cs typeface="+mn-cs"/>
              </a:rPr>
              <a:t>οικολογικών αλλαγών </a:t>
            </a:r>
            <a:r>
              <a:rPr kumimoji="0" lang="el-GR" sz="2900" b="0" i="0" u="none" strike="noStrike" kern="1200" cap="none" spc="0" normalizeH="0" baseline="0" noProof="0" dirty="0">
                <a:ln>
                  <a:noFill/>
                </a:ln>
                <a:solidFill>
                  <a:schemeClr val="dk1"/>
                </a:solidFill>
                <a:effectLst/>
                <a:uLnTx/>
                <a:uFillTx/>
                <a:latin typeface="+mn-lt"/>
                <a:ea typeface="+mn-ea"/>
                <a:cs typeface="+mn-cs"/>
              </a:rPr>
              <a:t>σε </a:t>
            </a:r>
            <a:r>
              <a:rPr kumimoji="0" lang="el-GR" sz="2900" b="1" i="0" u="none" strike="noStrike" kern="1200" cap="none" spc="0" normalizeH="0" baseline="0" noProof="0" dirty="0">
                <a:ln>
                  <a:noFill/>
                </a:ln>
                <a:solidFill>
                  <a:schemeClr val="dk1"/>
                </a:solidFill>
                <a:effectLst/>
                <a:uLnTx/>
                <a:uFillTx/>
                <a:latin typeface="+mn-lt"/>
                <a:ea typeface="+mn-ea"/>
                <a:cs typeface="+mn-cs"/>
              </a:rPr>
              <a:t>περιβάλλον σαβάνας </a:t>
            </a:r>
            <a:r>
              <a:rPr kumimoji="0" lang="el-GR" sz="2900" b="0" i="0" u="none" strike="noStrike" kern="1200" cap="none" spc="0" normalizeH="0" baseline="0" noProof="0" dirty="0">
                <a:ln>
                  <a:noFill/>
                </a:ln>
                <a:solidFill>
                  <a:schemeClr val="dk1"/>
                </a:solidFill>
                <a:effectLst/>
                <a:uLnTx/>
                <a:uFillTx/>
                <a:latin typeface="+mn-lt"/>
                <a:ea typeface="+mn-ea"/>
                <a:cs typeface="+mn-cs"/>
              </a:rPr>
              <a:t>(χέρσας έκτασης). </a:t>
            </a:r>
            <a:endParaRPr kumimoji="0" lang="el-GR" sz="2900" b="0" i="0" u="none" strike="noStrike" kern="1200" cap="none" spc="0" normalizeH="0" baseline="0" noProof="0" dirty="0">
              <a:ln>
                <a:noFill/>
              </a:ln>
              <a:solidFill>
                <a:schemeClr val="dk1"/>
              </a:solidFill>
              <a:effectLst/>
              <a:uLnTx/>
              <a:uFillTx/>
              <a:latin typeface="+mn-lt"/>
              <a:ea typeface="+mn-ea"/>
              <a:cs typeface="+mn-cs"/>
            </a:endParaRPr>
          </a:p>
          <a:p>
            <a:pPr marL="320040" marR="0" lvl="0" indent="-320040" algn="l" defTabSz="914400" rtl="0" eaLnBrk="1" fontAlgn="auto" latinLnBrk="0" hangingPunct="1">
              <a:lnSpc>
                <a:spcPct val="100000"/>
              </a:lnSpc>
              <a:spcBef>
                <a:spcPts val="700"/>
              </a:spcBef>
              <a:spcAft>
                <a:spcPts val="0"/>
              </a:spcAft>
              <a:buClr>
                <a:schemeClr val="accent2"/>
              </a:buClr>
              <a:buSzPct val="60000"/>
              <a:buFont typeface="Wingdings" panose="05000000000000000000" pitchFamily="2" charset="2"/>
              <a:buChar char="q"/>
              <a:defRPr/>
            </a:pPr>
            <a:endParaRPr kumimoji="0" lang="el-GR" sz="2900" b="0" i="0" u="none" strike="noStrike" kern="1200" cap="none" spc="0" normalizeH="0" baseline="0" noProof="0" dirty="0">
              <a:ln>
                <a:noFill/>
              </a:ln>
              <a:solidFill>
                <a:schemeClr val="dk1"/>
              </a:solidFill>
              <a:effectLst/>
              <a:uLnTx/>
              <a:uFillTx/>
              <a:latin typeface="+mn-lt"/>
              <a:ea typeface="+mn-ea"/>
              <a:cs typeface="+mn-cs"/>
            </a:endParaRPr>
          </a:p>
          <a:p>
            <a:pPr marL="320040" marR="0" lvl="0" indent="-320040" algn="l" defTabSz="914400" rtl="0" eaLnBrk="1" fontAlgn="auto" latinLnBrk="0" hangingPunct="1">
              <a:lnSpc>
                <a:spcPct val="100000"/>
              </a:lnSpc>
              <a:spcBef>
                <a:spcPts val="700"/>
              </a:spcBef>
              <a:spcAft>
                <a:spcPts val="0"/>
              </a:spcAft>
              <a:buClr>
                <a:schemeClr val="accent2"/>
              </a:buClr>
              <a:buSzPct val="60000"/>
              <a:buFont typeface="Wingdings" panose="05000000000000000000" pitchFamily="2" charset="2"/>
              <a:buChar char="q"/>
              <a:defRPr/>
            </a:pPr>
            <a:r>
              <a:rPr kumimoji="0" lang="el-GR" sz="2900" b="1" i="0" u="none" strike="noStrike" kern="1200" cap="none" spc="0" normalizeH="0" baseline="0" noProof="0" dirty="0">
                <a:ln>
                  <a:noFill/>
                </a:ln>
                <a:solidFill>
                  <a:schemeClr val="dk1"/>
                </a:solidFill>
                <a:effectLst/>
                <a:uLnTx/>
                <a:uFillTx/>
                <a:latin typeface="+mn-lt"/>
                <a:ea typeface="+mn-ea"/>
                <a:cs typeface="+mn-cs"/>
                <a:sym typeface="Wingdings" panose="05000000000000000000" pitchFamily="2" charset="2"/>
              </a:rPr>
              <a:t>Σαβάνα</a:t>
            </a:r>
            <a:r>
              <a:rPr kumimoji="0" lang="el-GR" sz="2900" b="0" i="0" u="none" strike="noStrike" kern="1200" cap="none" spc="0" normalizeH="0" baseline="0" noProof="0" dirty="0">
                <a:ln>
                  <a:noFill/>
                </a:ln>
                <a:solidFill>
                  <a:schemeClr val="dk1"/>
                </a:solidFill>
                <a:effectLst/>
                <a:uLnTx/>
                <a:uFillTx/>
                <a:latin typeface="+mn-lt"/>
                <a:ea typeface="+mn-ea"/>
                <a:cs typeface="+mn-cs"/>
                <a:sym typeface="Wingdings" panose="05000000000000000000" pitchFamily="2" charset="2"/>
              </a:rPr>
              <a:t>  συνεχής ροή των σημάτων</a:t>
            </a:r>
            <a:r>
              <a:rPr kumimoji="0" lang="en-US" sz="2900" b="0" i="0" u="none" strike="noStrike" kern="1200" cap="none" spc="0" normalizeH="0" baseline="0" noProof="0" dirty="0">
                <a:ln>
                  <a:noFill/>
                </a:ln>
                <a:solidFill>
                  <a:schemeClr val="dk1"/>
                </a:solidFill>
                <a:effectLst/>
                <a:uLnTx/>
                <a:uFillTx/>
                <a:latin typeface="+mn-lt"/>
                <a:ea typeface="+mn-ea"/>
                <a:cs typeface="+mn-cs"/>
                <a:sym typeface="Wingdings" panose="05000000000000000000" pitchFamily="2" charset="2"/>
              </a:rPr>
              <a:t> </a:t>
            </a:r>
            <a:r>
              <a:rPr kumimoji="0" lang="en-US" sz="2400" b="0" i="0" u="none" strike="noStrike" kern="1200" cap="none" spc="0" normalizeH="0" baseline="0" noProof="0" dirty="0">
                <a:ln>
                  <a:noFill/>
                </a:ln>
                <a:solidFill>
                  <a:schemeClr val="dk1"/>
                </a:solidFill>
                <a:effectLst/>
                <a:uLnTx/>
                <a:uFillTx/>
                <a:latin typeface="+mn-lt"/>
                <a:ea typeface="+mn-ea"/>
                <a:cs typeface="+mn-cs"/>
                <a:sym typeface="Wingdings" panose="05000000000000000000" pitchFamily="2" charset="2"/>
              </a:rPr>
              <a:t>(</a:t>
            </a:r>
            <a:r>
              <a:rPr kumimoji="0" lang="el-GR" sz="2400" b="0" i="0" u="none" strike="noStrike" kern="1200" cap="none" spc="0" normalizeH="0" baseline="0" noProof="0" dirty="0">
                <a:ln>
                  <a:noFill/>
                </a:ln>
                <a:solidFill>
                  <a:schemeClr val="dk1"/>
                </a:solidFill>
                <a:effectLst/>
                <a:uLnTx/>
                <a:uFillTx/>
                <a:latin typeface="+mn-lt"/>
                <a:ea typeface="+mn-ea"/>
                <a:cs typeface="+mn-cs"/>
                <a:sym typeface="Wingdings" panose="05000000000000000000" pitchFamily="2" charset="2"/>
              </a:rPr>
              <a:t>φατική λειτουργία)</a:t>
            </a:r>
            <a:endParaRPr kumimoji="0" lang="el-GR" sz="2400" b="0" i="0" u="none" strike="noStrike" kern="1200" cap="none" spc="0" normalizeH="0" baseline="0" noProof="0" dirty="0">
              <a:ln>
                <a:noFill/>
              </a:ln>
              <a:solidFill>
                <a:schemeClr val="dk1"/>
              </a:solidFill>
              <a:effectLst/>
              <a:uLnTx/>
              <a:uFillTx/>
              <a:latin typeface="+mn-lt"/>
              <a:ea typeface="+mn-ea"/>
              <a:cs typeface="+mn-cs"/>
              <a:sym typeface="Wingdings" panose="05000000000000000000" pitchFamily="2" charset="2"/>
            </a:endParaRPr>
          </a:p>
          <a:p>
            <a:pPr marL="320040" marR="0" lvl="0" indent="-320040" algn="l" defTabSz="914400" rtl="0" eaLnBrk="1" fontAlgn="auto" latinLnBrk="0" hangingPunct="1">
              <a:lnSpc>
                <a:spcPct val="100000"/>
              </a:lnSpc>
              <a:spcBef>
                <a:spcPts val="700"/>
              </a:spcBef>
              <a:spcAft>
                <a:spcPts val="0"/>
              </a:spcAft>
              <a:buClr>
                <a:schemeClr val="accent2"/>
              </a:buClr>
              <a:buSzPct val="60000"/>
              <a:buFont typeface="Wingdings" panose="05000000000000000000" pitchFamily="2" charset="2"/>
              <a:buChar char="q"/>
              <a:defRPr/>
            </a:pPr>
            <a:r>
              <a:rPr kumimoji="0" lang="el-GR" sz="2900" b="1" i="0" u="none" strike="noStrike" kern="1200" cap="none" spc="0" normalizeH="0" baseline="0" noProof="0" dirty="0" err="1">
                <a:ln>
                  <a:noFill/>
                </a:ln>
                <a:solidFill>
                  <a:schemeClr val="dk1"/>
                </a:solidFill>
                <a:effectLst/>
                <a:uLnTx/>
                <a:uFillTx/>
                <a:latin typeface="+mn-lt"/>
                <a:ea typeface="+mn-ea"/>
                <a:cs typeface="+mn-cs"/>
              </a:rPr>
              <a:t>Διποδία</a:t>
            </a:r>
            <a:r>
              <a:rPr kumimoji="0" lang="el-GR" sz="2900" b="0" i="0" u="none" strike="noStrike" kern="1200" cap="none" spc="0" normalizeH="0" baseline="0" noProof="0" dirty="0">
                <a:ln>
                  <a:noFill/>
                </a:ln>
                <a:solidFill>
                  <a:schemeClr val="dk1"/>
                </a:solidFill>
                <a:effectLst/>
                <a:uLnTx/>
                <a:uFillTx/>
                <a:latin typeface="+mn-lt"/>
                <a:ea typeface="+mn-ea"/>
                <a:cs typeface="+mn-cs"/>
              </a:rPr>
              <a:t> </a:t>
            </a:r>
            <a:r>
              <a:rPr kumimoji="0" lang="el-GR" sz="2900" b="0" i="0" u="none" strike="noStrike" kern="1200" cap="none" spc="0" normalizeH="0" baseline="0" noProof="0" dirty="0">
                <a:ln>
                  <a:noFill/>
                </a:ln>
                <a:solidFill>
                  <a:schemeClr val="dk1"/>
                </a:solidFill>
                <a:effectLst/>
                <a:uLnTx/>
                <a:uFillTx/>
                <a:latin typeface="+mn-lt"/>
                <a:ea typeface="+mn-ea"/>
                <a:cs typeface="+mn-cs"/>
                <a:sym typeface="Wingdings" panose="05000000000000000000" pitchFamily="2" charset="2"/>
              </a:rPr>
              <a:t> μετατόπιση του λάρυγγα</a:t>
            </a:r>
            <a:endParaRPr kumimoji="0" lang="el-GR" sz="2900" b="0" i="0" u="none" strike="noStrike" kern="1200" cap="none" spc="0" normalizeH="0" baseline="0" noProof="0" dirty="0">
              <a:ln>
                <a:noFill/>
              </a:ln>
              <a:solidFill>
                <a:schemeClr val="dk1"/>
              </a:solidFill>
              <a:effectLst/>
              <a:uLnTx/>
              <a:uFillTx/>
              <a:latin typeface="+mn-lt"/>
              <a:ea typeface="+mn-ea"/>
              <a:cs typeface="+mn-cs"/>
              <a:sym typeface="Wingdings" panose="05000000000000000000" pitchFamily="2" charset="2"/>
            </a:endParaRPr>
          </a:p>
          <a:p>
            <a:pPr marL="320040" marR="0" lvl="0" indent="-320040" algn="l" defTabSz="914400" rtl="0" eaLnBrk="1" fontAlgn="auto" latinLnBrk="0" hangingPunct="1">
              <a:lnSpc>
                <a:spcPct val="100000"/>
              </a:lnSpc>
              <a:spcBef>
                <a:spcPts val="700"/>
              </a:spcBef>
              <a:spcAft>
                <a:spcPts val="0"/>
              </a:spcAft>
              <a:buClr>
                <a:schemeClr val="accent2"/>
              </a:buClr>
              <a:buSzPct val="60000"/>
              <a:buFont typeface="Wingdings" panose="05000000000000000000" pitchFamily="2" charset="2"/>
              <a:buChar char="q"/>
              <a:defRPr/>
            </a:pPr>
            <a:r>
              <a:rPr kumimoji="0" lang="el-GR" sz="2900" b="1" i="0" u="none" strike="noStrike" kern="1200" cap="none" spc="0" normalizeH="0" baseline="0" noProof="0" dirty="0">
                <a:ln>
                  <a:noFill/>
                </a:ln>
                <a:solidFill>
                  <a:schemeClr val="dk1"/>
                </a:solidFill>
                <a:effectLst/>
                <a:highlight>
                  <a:srgbClr val="FFFF00"/>
                </a:highlight>
                <a:uLnTx/>
                <a:uFillTx/>
                <a:latin typeface="+mn-lt"/>
                <a:ea typeface="+mn-ea"/>
                <a:cs typeface="+mn-cs"/>
              </a:rPr>
              <a:t>Απελευθέρωση των άνω άκρων </a:t>
            </a:r>
            <a:r>
              <a:rPr kumimoji="0" lang="el-GR" sz="2900" b="0" i="0" u="none" strike="noStrike" kern="1200" cap="none" spc="0" normalizeH="0" baseline="0" noProof="0" dirty="0">
                <a:ln>
                  <a:noFill/>
                </a:ln>
                <a:solidFill>
                  <a:schemeClr val="dk1"/>
                </a:solidFill>
                <a:effectLst/>
                <a:highlight>
                  <a:srgbClr val="FFFF00"/>
                </a:highlight>
                <a:uLnTx/>
                <a:uFillTx/>
                <a:latin typeface="+mn-lt"/>
                <a:ea typeface="+mn-ea"/>
                <a:cs typeface="+mn-cs"/>
                <a:sym typeface="Wingdings" panose="05000000000000000000" pitchFamily="2" charset="2"/>
              </a:rPr>
              <a:t> κατασκευή </a:t>
            </a:r>
            <a:r>
              <a:rPr kumimoji="0" lang="el-GR" sz="2900" b="0" i="0" u="none" strike="noStrike" kern="1200" cap="none" spc="0" normalizeH="0" baseline="0" noProof="0" dirty="0">
                <a:ln>
                  <a:noFill/>
                </a:ln>
                <a:solidFill>
                  <a:srgbClr val="FF0000"/>
                </a:solidFill>
                <a:effectLst/>
                <a:highlight>
                  <a:srgbClr val="FFFF00"/>
                </a:highlight>
                <a:uLnTx/>
                <a:uFillTx/>
                <a:latin typeface="+mn-lt"/>
                <a:ea typeface="+mn-ea"/>
                <a:cs typeface="+mn-cs"/>
                <a:sym typeface="Wingdings" panose="05000000000000000000" pitchFamily="2" charset="2"/>
              </a:rPr>
              <a:t>εργαλείων</a:t>
            </a:r>
            <a:r>
              <a:rPr kumimoji="0" lang="el-GR" sz="2900" b="0" i="0" u="none" strike="noStrike" kern="1200" cap="none" spc="0" normalizeH="0" baseline="0" noProof="0" dirty="0">
                <a:ln>
                  <a:noFill/>
                </a:ln>
                <a:solidFill>
                  <a:schemeClr val="dk1"/>
                </a:solidFill>
                <a:effectLst/>
                <a:highlight>
                  <a:srgbClr val="FFFF00"/>
                </a:highlight>
                <a:uLnTx/>
                <a:uFillTx/>
                <a:latin typeface="+mn-lt"/>
                <a:ea typeface="+mn-ea"/>
                <a:cs typeface="+mn-cs"/>
                <a:sym typeface="Wingdings" panose="05000000000000000000" pitchFamily="2" charset="2"/>
              </a:rPr>
              <a:t> </a:t>
            </a:r>
            <a:r>
              <a:rPr kumimoji="0" lang="el-GR" sz="2900" b="1" i="0" u="none" strike="noStrike" kern="1200" cap="none" spc="0" normalizeH="0" baseline="0" noProof="0" dirty="0">
                <a:ln>
                  <a:noFill/>
                </a:ln>
                <a:solidFill>
                  <a:schemeClr val="dk1"/>
                </a:solidFill>
                <a:effectLst/>
                <a:highlight>
                  <a:srgbClr val="FFFF00"/>
                </a:highlight>
                <a:uLnTx/>
                <a:uFillTx/>
                <a:latin typeface="+mn-lt"/>
                <a:ea typeface="+mn-ea"/>
                <a:cs typeface="+mn-cs"/>
                <a:sym typeface="Wingdings" panose="05000000000000000000" pitchFamily="2" charset="2"/>
              </a:rPr>
              <a:t>ΕΝΔΕΙΚΤΕΣ </a:t>
            </a:r>
            <a:r>
              <a:rPr kumimoji="0" lang="el-GR" sz="2900" b="0" i="0" u="none" strike="noStrike" kern="1200" cap="none" spc="0" normalizeH="0" baseline="0" noProof="0" dirty="0">
                <a:ln>
                  <a:noFill/>
                </a:ln>
                <a:solidFill>
                  <a:schemeClr val="dk1"/>
                </a:solidFill>
                <a:effectLst/>
                <a:highlight>
                  <a:srgbClr val="FFFF00"/>
                </a:highlight>
                <a:uLnTx/>
                <a:uFillTx/>
                <a:latin typeface="+mn-lt"/>
                <a:ea typeface="+mn-ea"/>
                <a:cs typeface="+mn-cs"/>
                <a:sym typeface="Wingdings" panose="05000000000000000000" pitchFamily="2" charset="2"/>
              </a:rPr>
              <a:t>της νοητικής ανάπτυξης του μηχανισμού της </a:t>
            </a:r>
            <a:r>
              <a:rPr kumimoji="0" lang="el-GR" sz="2900" b="0" i="0" u="none" strike="noStrike" kern="1200" cap="none" spc="0" normalizeH="0" baseline="0" noProof="0" dirty="0">
                <a:ln>
                  <a:noFill/>
                </a:ln>
                <a:solidFill>
                  <a:srgbClr val="FF0000"/>
                </a:solidFill>
                <a:effectLst/>
                <a:highlight>
                  <a:srgbClr val="FFFF00"/>
                </a:highlight>
                <a:uLnTx/>
                <a:uFillTx/>
                <a:latin typeface="+mn-lt"/>
                <a:ea typeface="+mn-ea"/>
                <a:cs typeface="+mn-cs"/>
                <a:sym typeface="Wingdings" panose="05000000000000000000" pitchFamily="2" charset="2"/>
              </a:rPr>
              <a:t>αφαίρεσης και της γενίκευσης</a:t>
            </a:r>
            <a:endParaRPr kumimoji="0" lang="el-GR" sz="2900" b="0" i="0" u="none" strike="noStrike" kern="1200" cap="none" spc="0" normalizeH="0" baseline="0" noProof="0" dirty="0">
              <a:ln>
                <a:noFill/>
              </a:ln>
              <a:solidFill>
                <a:srgbClr val="FF0000"/>
              </a:solidFill>
              <a:effectLst/>
              <a:highlight>
                <a:srgbClr val="FFFF00"/>
              </a:highlight>
              <a:uLnTx/>
              <a:uFillTx/>
              <a:latin typeface="+mn-lt"/>
              <a:ea typeface="+mn-ea"/>
              <a:cs typeface="+mn-cs"/>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vert="horz" wrap="square" lIns="91440" tIns="45720" rIns="91440" bIns="45720" numCol="1" anchor="ctr" anchorCtr="0" compatLnSpc="1"/>
          <a:lstStyle/>
          <a:p>
            <a:pPr eaLnBrk="1" hangingPunct="1">
              <a:buNone/>
            </a:pPr>
            <a:r>
              <a:rPr sz="4000" b="1" dirty="0"/>
              <a:t>Προέλευση της ομιλίας- Φυλογένεση</a:t>
            </a:r>
            <a:endParaRPr sz="4000" b="1" dirty="0"/>
          </a:p>
        </p:txBody>
      </p:sp>
      <p:sp>
        <p:nvSpPr>
          <p:cNvPr id="3" name="Θέση περιεχομένου 2"/>
          <p:cNvSpPr>
            <a:spLocks noGrp="1"/>
          </p:cNvSpPr>
          <p:nvPr>
            <p:ph sz="quarter" idx="1" hasCustomPrompt="1"/>
          </p:nvPr>
        </p:nvSpPr>
        <p:spPr>
          <a:xfrm>
            <a:off x="43815" y="1584325"/>
            <a:ext cx="9065895" cy="5229225"/>
          </a:xfrm>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lstStyle/>
          <a:p>
            <a:pPr eaLnBrk="1" hangingPunct="1">
              <a:lnSpc>
                <a:spcPct val="80000"/>
              </a:lnSpc>
              <a:buClr>
                <a:schemeClr val="accent2"/>
              </a:buClr>
              <a:buSzPct val="60000"/>
              <a:buFont typeface="Wingdings" panose="05000000000000000000" pitchFamily="2" charset="2"/>
            </a:pPr>
            <a:r>
              <a:rPr sz="2500" dirty="0">
                <a:solidFill>
                  <a:srgbClr val="000000"/>
                </a:solidFill>
              </a:rPr>
              <a:t>Από τη στιγμή που εμφανίζονται οι </a:t>
            </a:r>
            <a:r>
              <a:rPr sz="2500" b="1" i="1" dirty="0">
                <a:solidFill>
                  <a:srgbClr val="000000"/>
                </a:solidFill>
              </a:rPr>
              <a:t>αφαιρέσεις</a:t>
            </a:r>
            <a:r>
              <a:rPr lang="en-US" altLang="x-none" sz="2500" b="1" i="1" dirty="0">
                <a:solidFill>
                  <a:srgbClr val="000000"/>
                </a:solidFill>
                <a:latin typeface="Tw Cen MT" panose="020B0602020104020603" pitchFamily="34" charset="0"/>
              </a:rPr>
              <a:t> </a:t>
            </a:r>
            <a:r>
              <a:rPr lang="en-US" altLang="x-none" sz="2500" b="1" dirty="0">
                <a:solidFill>
                  <a:srgbClr val="000000"/>
                </a:solidFill>
                <a:latin typeface="Tw Cen MT" panose="020B0602020104020603" pitchFamily="34" charset="0"/>
              </a:rPr>
              <a:t>(</a:t>
            </a:r>
            <a:r>
              <a:rPr sz="2500" b="1" dirty="0">
                <a:solidFill>
                  <a:srgbClr val="000000"/>
                </a:solidFill>
              </a:rPr>
              <a:t>ανάλυση / διάκριση)</a:t>
            </a:r>
            <a:r>
              <a:rPr sz="2500" b="1" i="1" dirty="0">
                <a:solidFill>
                  <a:srgbClr val="000000"/>
                </a:solidFill>
              </a:rPr>
              <a:t> και γενικεύσεις</a:t>
            </a:r>
            <a:r>
              <a:rPr sz="2500" dirty="0">
                <a:solidFill>
                  <a:srgbClr val="000000"/>
                </a:solidFill>
              </a:rPr>
              <a:t> </a:t>
            </a:r>
            <a:r>
              <a:rPr lang="en-US" altLang="x-none" sz="2500" b="1" dirty="0">
                <a:solidFill>
                  <a:srgbClr val="000000"/>
                </a:solidFill>
                <a:latin typeface="Tw Cen MT" panose="020B0602020104020603" pitchFamily="34" charset="0"/>
              </a:rPr>
              <a:t>(</a:t>
            </a:r>
            <a:r>
              <a:rPr sz="2500" b="1" dirty="0">
                <a:solidFill>
                  <a:srgbClr val="000000"/>
                </a:solidFill>
              </a:rPr>
              <a:t>κατηγοριοποίηση ίδιων στοιχείων) </a:t>
            </a:r>
            <a:r>
              <a:rPr sz="2500" dirty="0">
                <a:solidFill>
                  <a:srgbClr val="000000"/>
                </a:solidFill>
              </a:rPr>
              <a:t>μπορούμε να υποθέσουμε τη σταδιακή κατάκτηση της </a:t>
            </a:r>
            <a:r>
              <a:rPr sz="2500" b="1" i="1" dirty="0">
                <a:solidFill>
                  <a:srgbClr val="FF0000"/>
                </a:solidFill>
              </a:rPr>
              <a:t>αναφορικής λειτουργίας</a:t>
            </a:r>
            <a:r>
              <a:rPr sz="2500" dirty="0">
                <a:solidFill>
                  <a:srgbClr val="000000"/>
                </a:solidFill>
              </a:rPr>
              <a:t> και την παράλληλη εμφάνιση της </a:t>
            </a:r>
            <a:r>
              <a:rPr sz="2500" b="1" dirty="0">
                <a:solidFill>
                  <a:srgbClr val="000000"/>
                </a:solidFill>
              </a:rPr>
              <a:t>γλώσσας</a:t>
            </a:r>
            <a:r>
              <a:rPr sz="2500" dirty="0">
                <a:solidFill>
                  <a:srgbClr val="000000"/>
                </a:solidFill>
              </a:rPr>
              <a:t> ως φορέα νοήματος </a:t>
            </a:r>
            <a:r>
              <a:rPr lang="en-US" altLang="x-none" sz="2500" b="1" dirty="0">
                <a:solidFill>
                  <a:srgbClr val="000000"/>
                </a:solidFill>
                <a:latin typeface="Tw Cen MT" panose="020B0602020104020603" pitchFamily="34" charset="0"/>
              </a:rPr>
              <a:t>(</a:t>
            </a:r>
            <a:r>
              <a:rPr sz="2500" b="1" dirty="0">
                <a:solidFill>
                  <a:srgbClr val="000000"/>
                </a:solidFill>
              </a:rPr>
              <a:t>έννοιες)</a:t>
            </a:r>
            <a:r>
              <a:rPr sz="2500" dirty="0">
                <a:solidFill>
                  <a:srgbClr val="000000"/>
                </a:solidFill>
              </a:rPr>
              <a:t>. </a:t>
            </a:r>
            <a:endParaRPr sz="2500" dirty="0">
              <a:solidFill>
                <a:srgbClr val="000000"/>
              </a:solidFill>
            </a:endParaRPr>
          </a:p>
          <a:p>
            <a:pPr eaLnBrk="1" hangingPunct="1">
              <a:lnSpc>
                <a:spcPct val="80000"/>
              </a:lnSpc>
              <a:buClr>
                <a:schemeClr val="accent2"/>
              </a:buClr>
              <a:buSzPct val="60000"/>
              <a:buFont typeface="Wingdings" panose="05000000000000000000" pitchFamily="2" charset="2"/>
            </a:pPr>
            <a:endParaRPr sz="2500" b="1" dirty="0">
              <a:solidFill>
                <a:srgbClr val="000000"/>
              </a:solidFill>
            </a:endParaRPr>
          </a:p>
          <a:p>
            <a:pPr eaLnBrk="1" hangingPunct="1">
              <a:lnSpc>
                <a:spcPct val="80000"/>
              </a:lnSpc>
              <a:buClr>
                <a:schemeClr val="accent2"/>
              </a:buClr>
              <a:buSzPct val="60000"/>
              <a:buFont typeface="Wingdings" panose="05000000000000000000" pitchFamily="2" charset="2"/>
            </a:pPr>
            <a:r>
              <a:rPr sz="2500" b="1" dirty="0">
                <a:solidFill>
                  <a:srgbClr val="000000"/>
                </a:solidFill>
              </a:rPr>
              <a:t>Η γλώσσα στηρίζεται στο νοητικό μηχανισμό της αφαίρεσης και της γενίκευσης</a:t>
            </a:r>
            <a:r>
              <a:rPr sz="2500" dirty="0">
                <a:solidFill>
                  <a:srgbClr val="000000"/>
                </a:solidFill>
              </a:rPr>
              <a:t>.</a:t>
            </a:r>
            <a:endParaRPr sz="2500" dirty="0">
              <a:solidFill>
                <a:srgbClr val="000000"/>
              </a:solidFill>
            </a:endParaRPr>
          </a:p>
          <a:p>
            <a:pPr eaLnBrk="1" hangingPunct="1">
              <a:lnSpc>
                <a:spcPct val="80000"/>
              </a:lnSpc>
              <a:buClr>
                <a:schemeClr val="accent2"/>
              </a:buClr>
              <a:buSzPct val="60000"/>
              <a:buFont typeface="Wingdings" panose="05000000000000000000" pitchFamily="2" charset="2"/>
            </a:pPr>
            <a:endParaRPr sz="2500" dirty="0">
              <a:solidFill>
                <a:srgbClr val="000000"/>
              </a:solidFill>
            </a:endParaRPr>
          </a:p>
          <a:p>
            <a:pPr eaLnBrk="1" hangingPunct="1">
              <a:lnSpc>
                <a:spcPct val="80000"/>
              </a:lnSpc>
              <a:buClr>
                <a:schemeClr val="accent2"/>
              </a:buClr>
              <a:buSzPct val="60000"/>
              <a:buFont typeface="Wingdings" panose="05000000000000000000" pitchFamily="2" charset="2"/>
            </a:pPr>
            <a:r>
              <a:rPr sz="2800" dirty="0">
                <a:solidFill>
                  <a:srgbClr val="000000"/>
                </a:solidFill>
              </a:rPr>
              <a:t>Η </a:t>
            </a:r>
            <a:r>
              <a:rPr sz="2800" b="1" dirty="0">
                <a:solidFill>
                  <a:srgbClr val="000000"/>
                </a:solidFill>
              </a:rPr>
              <a:t>κατάκτηση του νοήματος </a:t>
            </a:r>
            <a:r>
              <a:rPr sz="2800" dirty="0">
                <a:solidFill>
                  <a:srgbClr val="000000"/>
                </a:solidFill>
              </a:rPr>
              <a:t>επιτρέπει στον άνθρωπο </a:t>
            </a:r>
            <a:r>
              <a:rPr sz="2800" dirty="0">
                <a:solidFill>
                  <a:srgbClr val="FF0000"/>
                </a:solidFill>
              </a:rPr>
              <a:t>να μην περιορίζεται στα άμεσα ερεθίσματα της περίστασης</a:t>
            </a:r>
            <a:r>
              <a:rPr lang="en-US" altLang="x-none" sz="2800" dirty="0">
                <a:solidFill>
                  <a:srgbClr val="FF0000"/>
                </a:solidFill>
                <a:latin typeface="Tw Cen MT" panose="020B0602020104020603" pitchFamily="34" charset="0"/>
              </a:rPr>
              <a:t> </a:t>
            </a:r>
            <a:r>
              <a:rPr sz="2800" dirty="0"/>
              <a:t>(βλ. </a:t>
            </a:r>
            <a:r>
              <a:rPr lang="en-US" altLang="x-none" sz="2800" dirty="0">
                <a:latin typeface="Tw Cen MT" panose="020B0602020104020603" pitchFamily="34" charset="0"/>
              </a:rPr>
              <a:t>Descartes</a:t>
            </a:r>
            <a:r>
              <a:rPr sz="2800" dirty="0"/>
              <a:t>)</a:t>
            </a:r>
            <a:r>
              <a:rPr sz="2800" dirty="0">
                <a:solidFill>
                  <a:srgbClr val="000000"/>
                </a:solidFill>
              </a:rPr>
              <a:t>, αλλά να </a:t>
            </a:r>
            <a:r>
              <a:rPr sz="2800" b="1" dirty="0">
                <a:solidFill>
                  <a:srgbClr val="000000"/>
                </a:solidFill>
              </a:rPr>
              <a:t>αναστοχάζεται το παρελθόν και να κάνει προβλέψεις για το μέλλον</a:t>
            </a:r>
            <a:r>
              <a:rPr sz="2800" dirty="0">
                <a:solidFill>
                  <a:srgbClr val="000000"/>
                </a:solidFill>
              </a:rPr>
              <a:t>.</a:t>
            </a:r>
            <a:endParaRPr sz="2800" dirty="0">
              <a:solidFill>
                <a:srgbClr val="000000"/>
              </a:solidFill>
            </a:endParaRPr>
          </a:p>
          <a:p>
            <a:pPr eaLnBrk="1" hangingPunct="1">
              <a:lnSpc>
                <a:spcPct val="80000"/>
              </a:lnSpc>
              <a:buClr>
                <a:schemeClr val="accent2"/>
              </a:buClr>
              <a:buSzPct val="60000"/>
              <a:buFont typeface="Wingdings" panose="05000000000000000000" pitchFamily="2" charset="2"/>
              <a:buNone/>
            </a:pPr>
            <a:r>
              <a:rPr sz="2500" dirty="0">
                <a:solidFill>
                  <a:srgbClr val="000000"/>
                </a:solidFill>
              </a:rPr>
              <a:t>	</a:t>
            </a:r>
            <a:endParaRPr sz="2500" dirty="0">
              <a:solidFill>
                <a:srgbClr val="000000"/>
              </a:solidFill>
            </a:endParaRPr>
          </a:p>
          <a:p>
            <a:pPr eaLnBrk="1" hangingPunct="1">
              <a:lnSpc>
                <a:spcPct val="80000"/>
              </a:lnSpc>
              <a:buClr>
                <a:schemeClr val="accent2"/>
              </a:buClr>
              <a:buSzPct val="60000"/>
              <a:buFont typeface="Wingdings" panose="05000000000000000000" pitchFamily="2" charset="2"/>
              <a:buNone/>
            </a:pPr>
            <a:endParaRPr sz="2500" dirty="0">
              <a:solidFill>
                <a:srgbClr val="000000"/>
              </a:solidFill>
            </a:endParaRPr>
          </a:p>
          <a:p>
            <a:pPr eaLnBrk="1" hangingPunct="1">
              <a:lnSpc>
                <a:spcPct val="80000"/>
              </a:lnSpc>
              <a:buClr>
                <a:schemeClr val="accent2"/>
              </a:buClr>
              <a:buSzPct val="60000"/>
              <a:buFont typeface="Wingdings" panose="05000000000000000000" pitchFamily="2" charset="2"/>
            </a:pPr>
            <a:endParaRPr sz="2500" dirty="0">
              <a:solidFill>
                <a:srgbClr val="000000"/>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Τίτλος 1"/>
          <p:cNvSpPr>
            <a:spLocks noGrp="1"/>
          </p:cNvSpPr>
          <p:nvPr>
            <p:ph type="title" hasCustomPrompt="1"/>
          </p:nvPr>
        </p:nvSpPr>
        <p:spPr>
          <a:xfrm>
            <a:off x="612775" y="163513"/>
            <a:ext cx="8153400" cy="990600"/>
          </a:xfrm>
        </p:spPr>
        <p:txBody>
          <a:bodyPr vert="horz" wrap="square" lIns="91440" tIns="45720" rIns="91440" bIns="45720" anchor="ctr" anchorCtr="0"/>
          <a:lstStyle/>
          <a:p>
            <a:pPr algn="ctr" eaLnBrk="1" hangingPunct="1"/>
            <a:r>
              <a:rPr lang="el-GR" altLang="el-GR" sz="3600" b="1" dirty="0"/>
              <a:t>Οντογένεση –</a:t>
            </a:r>
            <a:r>
              <a:rPr lang="en-US" altLang="el-GR" sz="3600" b="1" dirty="0">
                <a:latin typeface="Tw Cen MT" panose="020B0602020104020603" pitchFamily="34" charset="0"/>
              </a:rPr>
              <a:t> </a:t>
            </a:r>
            <a:r>
              <a:rPr lang="el-GR" altLang="el-GR" sz="3600" b="1" dirty="0"/>
              <a:t>Φυλογένεση</a:t>
            </a:r>
            <a:br>
              <a:rPr lang="en-US" altLang="el-GR" sz="3600" b="1" dirty="0">
                <a:latin typeface="Tw Cen MT" panose="020B0602020104020603" pitchFamily="34" charset="0"/>
              </a:rPr>
            </a:br>
            <a:r>
              <a:rPr lang="el-GR" altLang="el-GR" sz="3600" b="1" dirty="0"/>
              <a:t>της γλώσσας</a:t>
            </a:r>
            <a:endParaRPr lang="el-GR" altLang="el-GR" sz="3600" b="1" dirty="0"/>
          </a:p>
        </p:txBody>
      </p:sp>
      <p:sp>
        <p:nvSpPr>
          <p:cNvPr id="3" name="Θέση περιεχομένου 2"/>
          <p:cNvSpPr>
            <a:spLocks noGrp="1"/>
          </p:cNvSpPr>
          <p:nvPr>
            <p:ph sz="quarter" idx="1" hasCustomPrompt="1"/>
          </p:nvPr>
        </p:nvSpPr>
        <p:spPr>
          <a:xfrm>
            <a:off x="179388" y="1600200"/>
            <a:ext cx="8785225" cy="5068888"/>
          </a:xfrm>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normAutofit/>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panose="05000000000000000000"/>
              <a:buNone/>
              <a:defRPr/>
            </a:pPr>
            <a:endParaRPr kumimoji="0" lang="el-GR" sz="2900" b="0" i="0" u="none" strike="noStrike" kern="1200" cap="none" spc="0" normalizeH="0" baseline="0" noProof="0" dirty="0">
              <a:ln>
                <a:noFill/>
              </a:ln>
              <a:solidFill>
                <a:schemeClr val="dk1"/>
              </a:solidFill>
              <a:effectLst/>
              <a:uLnTx/>
              <a:uFillTx/>
              <a:latin typeface="+mn-lt"/>
              <a:ea typeface="+mn-ea"/>
              <a:cs typeface="+mn-cs"/>
            </a:endParaRP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panose="05000000000000000000"/>
              <a:buNone/>
              <a:defRPr/>
            </a:pPr>
            <a:endParaRPr kumimoji="0" lang="el-GR" sz="2900" b="0" i="0" u="none" strike="noStrike" kern="1200" cap="none" spc="0" normalizeH="0" baseline="0" noProof="0" dirty="0">
              <a:ln>
                <a:noFill/>
              </a:ln>
              <a:solidFill>
                <a:schemeClr val="dk1"/>
              </a:solidFill>
              <a:effectLst/>
              <a:uLnTx/>
              <a:uFillTx/>
              <a:latin typeface="+mn-lt"/>
              <a:ea typeface="+mn-ea"/>
              <a:cs typeface="+mn-cs"/>
            </a:endParaRPr>
          </a:p>
        </p:txBody>
      </p:sp>
      <p:graphicFrame>
        <p:nvGraphicFramePr>
          <p:cNvPr id="35844" name="Table 35843"/>
          <p:cNvGraphicFramePr/>
          <p:nvPr/>
        </p:nvGraphicFramePr>
        <p:xfrm>
          <a:off x="250825" y="1628775"/>
          <a:ext cx="8713788" cy="4654550"/>
        </p:xfrm>
        <a:graphic>
          <a:graphicData uri="http://schemas.openxmlformats.org/drawingml/2006/table">
            <a:tbl>
              <a:tblPr/>
              <a:tblGrid>
                <a:gridCol w="4249738"/>
                <a:gridCol w="4464050"/>
              </a:tblGrid>
              <a:tr h="631825">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lnSpc>
                          <a:spcPct val="150000"/>
                        </a:lnSpc>
                        <a:buNone/>
                      </a:pPr>
                      <a:r>
                        <a:rPr sz="1600" b="1" dirty="0">
                          <a:solidFill>
                            <a:srgbClr val="FF0000"/>
                          </a:solidFill>
                          <a:latin typeface="Times New Roman" panose="02020603050405020304" pitchFamily="18" charset="0"/>
                          <a:cs typeface="Times New Roman" panose="02020603050405020304" pitchFamily="18" charset="0"/>
                        </a:rPr>
                        <a:t>ΟΝΤΟΓΕΝΕΣΗ </a:t>
                      </a:r>
                      <a:endParaRPr lang="en-US" sz="1600" dirty="0">
                        <a:solidFill>
                          <a:srgbClr val="FF0000"/>
                        </a:solidFill>
                        <a:latin typeface="Times New Roman" panose="02020603050405020304" pitchFamily="18" charset="0"/>
                        <a:ea typeface="Times New Roman" panose="02020603050405020304" pitchFamily="18" charset="0"/>
                      </a:endParaRPr>
                    </a:p>
                  </a:txBody>
                  <a:tcPr marL="68580" marR="6858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lnSpc>
                          <a:spcPct val="150000"/>
                        </a:lnSpc>
                        <a:buNone/>
                      </a:pPr>
                      <a:r>
                        <a:rPr sz="1600" b="1" dirty="0">
                          <a:solidFill>
                            <a:srgbClr val="FF0000"/>
                          </a:solidFill>
                          <a:latin typeface="Times New Roman" panose="02020603050405020304" pitchFamily="18" charset="0"/>
                          <a:cs typeface="Times New Roman" panose="02020603050405020304" pitchFamily="18" charset="0"/>
                        </a:rPr>
                        <a:t>ΦΥΛΟΓΕΝΕΣΗ </a:t>
                      </a:r>
                      <a:endParaRPr lang="en-US" sz="1600" dirty="0">
                        <a:solidFill>
                          <a:srgbClr val="FF0000"/>
                        </a:solidFill>
                        <a:latin typeface="Times New Roman" panose="02020603050405020304" pitchFamily="18" charset="0"/>
                        <a:ea typeface="Times New Roman" panose="02020603050405020304" pitchFamily="18" charset="0"/>
                      </a:endParaRPr>
                    </a:p>
                  </a:txBody>
                  <a:tcPr marL="68580" marR="6858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1828800">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lnSpc>
                          <a:spcPct val="150000"/>
                        </a:lnSpc>
                        <a:buNone/>
                      </a:pPr>
                      <a:r>
                        <a:rPr sz="1600" b="1" dirty="0">
                          <a:latin typeface="Times New Roman" panose="02020603050405020304" pitchFamily="18" charset="0"/>
                          <a:cs typeface="Times New Roman" panose="02020603050405020304" pitchFamily="18" charset="0"/>
                        </a:rPr>
                        <a:t>Προ-γλώσσα</a:t>
                      </a:r>
                      <a:endParaRPr sz="1600" dirty="0">
                        <a:latin typeface="Times New Roman" panose="02020603050405020304" pitchFamily="18" charset="0"/>
                        <a:cs typeface="Times New Roman" panose="02020603050405020304" pitchFamily="18" charset="0"/>
                      </a:endParaRPr>
                    </a:p>
                    <a:p>
                      <a:pPr lvl="0" algn="just" eaLnBrk="1" hangingPunct="1">
                        <a:lnSpc>
                          <a:spcPct val="150000"/>
                        </a:lnSpc>
                        <a:buNone/>
                      </a:pPr>
                      <a:r>
                        <a:rPr sz="1600" dirty="0">
                          <a:latin typeface="Times New Roman" panose="02020603050405020304" pitchFamily="18" charset="0"/>
                          <a:cs typeface="Times New Roman" panose="02020603050405020304" pitchFamily="18" charset="0"/>
                        </a:rPr>
                        <a:t>Εκφραστική λειτουργία</a:t>
                      </a:r>
                      <a:endParaRPr sz="1600" dirty="0">
                        <a:latin typeface="Times New Roman" panose="02020603050405020304" pitchFamily="18" charset="0"/>
                        <a:cs typeface="Times New Roman" panose="02020603050405020304" pitchFamily="18" charset="0"/>
                      </a:endParaRPr>
                    </a:p>
                    <a:p>
                      <a:pPr lvl="0" algn="just" eaLnBrk="1" hangingPunct="1">
                        <a:lnSpc>
                          <a:spcPct val="150000"/>
                        </a:lnSpc>
                        <a:buNone/>
                      </a:pPr>
                      <a:r>
                        <a:rPr sz="1600" dirty="0">
                          <a:latin typeface="Times New Roman" panose="02020603050405020304" pitchFamily="18" charset="0"/>
                          <a:cs typeface="Times New Roman" panose="02020603050405020304" pitchFamily="18" charset="0"/>
                        </a:rPr>
                        <a:t>Βουλητική λειτουργία</a:t>
                      </a:r>
                      <a:endParaRPr sz="1600" dirty="0">
                        <a:latin typeface="Times New Roman" panose="02020603050405020304" pitchFamily="18" charset="0"/>
                        <a:cs typeface="Times New Roman" panose="02020603050405020304" pitchFamily="18" charset="0"/>
                      </a:endParaRPr>
                    </a:p>
                    <a:p>
                      <a:pPr lvl="0" algn="just" eaLnBrk="1" hangingPunct="1">
                        <a:lnSpc>
                          <a:spcPct val="150000"/>
                        </a:lnSpc>
                        <a:buNone/>
                      </a:pPr>
                      <a:r>
                        <a:rPr sz="1600" dirty="0">
                          <a:latin typeface="Times New Roman" panose="02020603050405020304" pitchFamily="18" charset="0"/>
                          <a:cs typeface="Times New Roman" panose="02020603050405020304" pitchFamily="18" charset="0"/>
                        </a:rPr>
                        <a:t>Φατική λειτουργία</a:t>
                      </a:r>
                      <a:endParaRPr sz="1600" dirty="0">
                        <a:latin typeface="Times New Roman" panose="02020603050405020304" pitchFamily="18" charset="0"/>
                        <a:cs typeface="Times New Roman" panose="02020603050405020304" pitchFamily="18" charset="0"/>
                      </a:endParaRPr>
                    </a:p>
                    <a:p>
                      <a:pPr lvl="0" algn="just" eaLnBrk="1" hangingPunct="1">
                        <a:lnSpc>
                          <a:spcPct val="150000"/>
                        </a:lnSpc>
                        <a:buNone/>
                      </a:pPr>
                      <a:r>
                        <a:rPr sz="1600" dirty="0">
                          <a:latin typeface="Times New Roman" panose="02020603050405020304" pitchFamily="18" charset="0"/>
                          <a:cs typeface="Times New Roman" panose="02020603050405020304" pitchFamily="18" charset="0"/>
                        </a:rPr>
                        <a:t>Ποιητική λειτουργία</a:t>
                      </a:r>
                      <a:endParaRPr lang="en-US" sz="1600" dirty="0">
                        <a:latin typeface="Times New Roman" panose="02020603050405020304" pitchFamily="18" charset="0"/>
                        <a:ea typeface="Times New Roman" panose="02020603050405020304" pitchFamily="18" charset="0"/>
                      </a:endParaRPr>
                    </a:p>
                  </a:txBody>
                  <a:tcPr marL="68580" marR="6858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lnSpc>
                          <a:spcPct val="150000"/>
                        </a:lnSpc>
                        <a:buNone/>
                      </a:pPr>
                      <a:r>
                        <a:rPr sz="1600" dirty="0">
                          <a:latin typeface="Times New Roman" panose="02020603050405020304" pitchFamily="18" charset="0"/>
                          <a:cs typeface="Times New Roman" panose="02020603050405020304" pitchFamily="18" charset="0"/>
                        </a:rPr>
                        <a:t> </a:t>
                      </a:r>
                      <a:endParaRPr sz="1600" dirty="0">
                        <a:latin typeface="Times New Roman" panose="02020603050405020304" pitchFamily="18" charset="0"/>
                        <a:cs typeface="Times New Roman" panose="02020603050405020304" pitchFamily="18" charset="0"/>
                      </a:endParaRPr>
                    </a:p>
                    <a:p>
                      <a:pPr lvl="0" algn="just" eaLnBrk="1" hangingPunct="1">
                        <a:lnSpc>
                          <a:spcPct val="150000"/>
                        </a:lnSpc>
                        <a:buNone/>
                      </a:pPr>
                      <a:r>
                        <a:rPr sz="1600" dirty="0">
                          <a:latin typeface="Times New Roman" panose="02020603050405020304" pitchFamily="18" charset="0"/>
                          <a:cs typeface="Times New Roman" panose="02020603050405020304" pitchFamily="18" charset="0"/>
                        </a:rPr>
                        <a:t>Εκφραστική λειτουργία</a:t>
                      </a:r>
                      <a:endParaRPr sz="1600" dirty="0">
                        <a:latin typeface="Times New Roman" panose="02020603050405020304" pitchFamily="18" charset="0"/>
                        <a:cs typeface="Times New Roman" panose="02020603050405020304" pitchFamily="18" charset="0"/>
                      </a:endParaRPr>
                    </a:p>
                    <a:p>
                      <a:pPr lvl="0" algn="just" eaLnBrk="1" hangingPunct="1">
                        <a:lnSpc>
                          <a:spcPct val="150000"/>
                        </a:lnSpc>
                        <a:buNone/>
                      </a:pPr>
                      <a:r>
                        <a:rPr sz="1600" dirty="0">
                          <a:latin typeface="Times New Roman" panose="02020603050405020304" pitchFamily="18" charset="0"/>
                          <a:cs typeface="Times New Roman" panose="02020603050405020304" pitchFamily="18" charset="0"/>
                        </a:rPr>
                        <a:t>Βουλητική λειτουργία</a:t>
                      </a:r>
                      <a:endParaRPr lang="en-US" sz="1600" dirty="0">
                        <a:latin typeface="Times New Roman" panose="02020603050405020304" pitchFamily="18" charset="0"/>
                        <a:ea typeface="Times New Roman" panose="02020603050405020304" pitchFamily="18" charset="0"/>
                      </a:endParaRPr>
                    </a:p>
                  </a:txBody>
                  <a:tcPr marL="68580" marR="6858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2193925">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lnSpc>
                          <a:spcPct val="150000"/>
                        </a:lnSpc>
                        <a:buNone/>
                      </a:pPr>
                      <a:r>
                        <a:rPr sz="1600" dirty="0">
                          <a:latin typeface="Times New Roman" panose="02020603050405020304" pitchFamily="18" charset="0"/>
                          <a:cs typeface="Times New Roman" panose="02020603050405020304" pitchFamily="18" charset="0"/>
                        </a:rPr>
                        <a:t> </a:t>
                      </a:r>
                      <a:endParaRPr sz="1600" dirty="0">
                        <a:latin typeface="Times New Roman" panose="02020603050405020304" pitchFamily="18" charset="0"/>
                        <a:cs typeface="Times New Roman" panose="02020603050405020304" pitchFamily="18" charset="0"/>
                      </a:endParaRPr>
                    </a:p>
                    <a:p>
                      <a:pPr lvl="0" algn="just" eaLnBrk="1" hangingPunct="1">
                        <a:lnSpc>
                          <a:spcPct val="150000"/>
                        </a:lnSpc>
                        <a:buNone/>
                      </a:pPr>
                      <a:r>
                        <a:rPr sz="1600" dirty="0">
                          <a:latin typeface="Times New Roman" panose="02020603050405020304" pitchFamily="18" charset="0"/>
                          <a:cs typeface="Times New Roman" panose="02020603050405020304" pitchFamily="18" charset="0"/>
                        </a:rPr>
                        <a:t>Αναφορική λειτουργία</a:t>
                      </a:r>
                      <a:endParaRPr sz="1600" dirty="0">
                        <a:latin typeface="Times New Roman" panose="02020603050405020304" pitchFamily="18" charset="0"/>
                        <a:cs typeface="Times New Roman" panose="02020603050405020304" pitchFamily="18" charset="0"/>
                      </a:endParaRPr>
                    </a:p>
                    <a:p>
                      <a:pPr lvl="0" algn="just" eaLnBrk="1" hangingPunct="1">
                        <a:lnSpc>
                          <a:spcPct val="150000"/>
                        </a:lnSpc>
                        <a:buFont typeface="Arial" panose="020B0604020202020204" pitchFamily="34" charset="0"/>
                        <a:buChar char="•"/>
                      </a:pPr>
                      <a:r>
                        <a:rPr sz="1600" b="1" dirty="0">
                          <a:latin typeface="Times New Roman" panose="02020603050405020304" pitchFamily="18" charset="0"/>
                          <a:cs typeface="Times New Roman" panose="02020603050405020304" pitchFamily="18" charset="0"/>
                        </a:rPr>
                        <a:t> Πρωτο-γλώσσα</a:t>
                      </a:r>
                      <a:endParaRPr sz="1600" dirty="0">
                        <a:latin typeface="Times New Roman" panose="02020603050405020304" pitchFamily="18" charset="0"/>
                        <a:cs typeface="Times New Roman" panose="02020603050405020304" pitchFamily="18" charset="0"/>
                      </a:endParaRPr>
                    </a:p>
                    <a:p>
                      <a:pPr lvl="0" algn="just" eaLnBrk="1" hangingPunct="1">
                        <a:lnSpc>
                          <a:spcPct val="150000"/>
                        </a:lnSpc>
                        <a:buFont typeface="Arial" panose="020B0604020202020204" pitchFamily="34" charset="0"/>
                        <a:buChar char="•"/>
                      </a:pPr>
                      <a:r>
                        <a:rPr sz="1600" b="1" dirty="0">
                          <a:latin typeface="Times New Roman" panose="02020603050405020304" pitchFamily="18" charset="0"/>
                          <a:cs typeface="Times New Roman" panose="02020603050405020304" pitchFamily="18" charset="0"/>
                        </a:rPr>
                        <a:t> Ενήλικη νοηματική γλώσσα</a:t>
                      </a:r>
                      <a:endParaRPr sz="1600" dirty="0">
                        <a:latin typeface="Times New Roman" panose="02020603050405020304" pitchFamily="18" charset="0"/>
                        <a:cs typeface="Times New Roman" panose="02020603050405020304" pitchFamily="18" charset="0"/>
                      </a:endParaRPr>
                    </a:p>
                    <a:p>
                      <a:pPr lvl="0" algn="just" eaLnBrk="1" hangingPunct="1">
                        <a:lnSpc>
                          <a:spcPct val="150000"/>
                        </a:lnSpc>
                        <a:buNone/>
                      </a:pPr>
                      <a:r>
                        <a:rPr sz="1600" dirty="0">
                          <a:latin typeface="Times New Roman" panose="02020603050405020304" pitchFamily="18" charset="0"/>
                          <a:cs typeface="Times New Roman" panose="02020603050405020304" pitchFamily="18" charset="0"/>
                        </a:rPr>
                        <a:t> </a:t>
                      </a:r>
                      <a:endParaRPr sz="1600" dirty="0">
                        <a:latin typeface="Times New Roman" panose="02020603050405020304" pitchFamily="18" charset="0"/>
                        <a:cs typeface="Times New Roman" panose="02020603050405020304" pitchFamily="18" charset="0"/>
                      </a:endParaRPr>
                    </a:p>
                    <a:p>
                      <a:pPr lvl="0" algn="just" eaLnBrk="1" hangingPunct="1">
                        <a:lnSpc>
                          <a:spcPct val="150000"/>
                        </a:lnSpc>
                        <a:buNone/>
                      </a:pPr>
                      <a:r>
                        <a:rPr sz="1600" dirty="0">
                          <a:latin typeface="Times New Roman" panose="02020603050405020304" pitchFamily="18" charset="0"/>
                          <a:cs typeface="Times New Roman" panose="02020603050405020304" pitchFamily="18" charset="0"/>
                        </a:rPr>
                        <a:t>Μεταγλωσσική λειτουργία</a:t>
                      </a:r>
                      <a:endParaRPr lang="en-US" sz="1600" dirty="0">
                        <a:latin typeface="Times New Roman" panose="02020603050405020304" pitchFamily="18" charset="0"/>
                        <a:ea typeface="Times New Roman" panose="02020603050405020304" pitchFamily="18" charset="0"/>
                      </a:endParaRPr>
                    </a:p>
                  </a:txBody>
                  <a:tcPr marL="68580" marR="6858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lnSpc>
                          <a:spcPct val="150000"/>
                        </a:lnSpc>
                        <a:buNone/>
                      </a:pPr>
                      <a:r>
                        <a:rPr sz="1600" dirty="0">
                          <a:latin typeface="Times New Roman" panose="02020603050405020304" pitchFamily="18" charset="0"/>
                          <a:cs typeface="Times New Roman" panose="02020603050405020304" pitchFamily="18" charset="0"/>
                        </a:rPr>
                        <a:t> </a:t>
                      </a:r>
                      <a:endParaRPr sz="1600" dirty="0">
                        <a:latin typeface="Times New Roman" panose="02020603050405020304" pitchFamily="18" charset="0"/>
                        <a:cs typeface="Times New Roman" panose="02020603050405020304" pitchFamily="18" charset="0"/>
                      </a:endParaRPr>
                    </a:p>
                    <a:p>
                      <a:pPr lvl="0" algn="just" eaLnBrk="1" hangingPunct="1">
                        <a:lnSpc>
                          <a:spcPct val="150000"/>
                        </a:lnSpc>
                        <a:buNone/>
                      </a:pPr>
                      <a:r>
                        <a:rPr sz="1600" dirty="0">
                          <a:latin typeface="Times New Roman" panose="02020603050405020304" pitchFamily="18" charset="0"/>
                          <a:cs typeface="Times New Roman" panose="02020603050405020304" pitchFamily="18" charset="0"/>
                        </a:rPr>
                        <a:t>Αναφορική λειτουργία</a:t>
                      </a:r>
                      <a:endParaRPr sz="1600" dirty="0">
                        <a:latin typeface="Times New Roman" panose="02020603050405020304" pitchFamily="18" charset="0"/>
                        <a:cs typeface="Times New Roman" panose="02020603050405020304" pitchFamily="18" charset="0"/>
                      </a:endParaRPr>
                    </a:p>
                    <a:p>
                      <a:pPr lvl="0" algn="just" eaLnBrk="1" hangingPunct="1">
                        <a:lnSpc>
                          <a:spcPct val="150000"/>
                        </a:lnSpc>
                        <a:buNone/>
                      </a:pPr>
                      <a:r>
                        <a:rPr sz="1600" dirty="0">
                          <a:latin typeface="Times New Roman" panose="02020603050405020304" pitchFamily="18" charset="0"/>
                          <a:cs typeface="Times New Roman" panose="02020603050405020304" pitchFamily="18" charset="0"/>
                        </a:rPr>
                        <a:t> </a:t>
                      </a:r>
                      <a:endParaRPr lang="en-US" sz="1600" dirty="0">
                        <a:latin typeface="Times New Roman" panose="02020603050405020304" pitchFamily="18" charset="0"/>
                        <a:ea typeface="Times New Roman" panose="02020603050405020304" pitchFamily="18" charset="0"/>
                      </a:endParaRPr>
                    </a:p>
                  </a:txBody>
                  <a:tcPr marL="68580" marR="6858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Τίτλος 1"/>
          <p:cNvSpPr>
            <a:spLocks noGrp="1"/>
          </p:cNvSpPr>
          <p:nvPr>
            <p:ph type="title" hasCustomPrompt="1"/>
          </p:nvPr>
        </p:nvSpPr>
        <p:spPr/>
        <p:txBody>
          <a:bodyPr vert="horz" wrap="square" lIns="91440" tIns="45720" rIns="91440" bIns="45720" anchor="ctr" anchorCtr="0"/>
          <a:lstStyle/>
          <a:p>
            <a:endParaRPr lang="el-GR" altLang="el-GR" dirty="0"/>
          </a:p>
        </p:txBody>
      </p:sp>
      <p:sp>
        <p:nvSpPr>
          <p:cNvPr id="3" name="Θέση περιεχομένου 2"/>
          <p:cNvSpPr>
            <a:spLocks noGrp="1"/>
          </p:cNvSpPr>
          <p:nvPr>
            <p:ph sz="quarter" idx="1" hasCustomPrompt="1"/>
          </p:nvPr>
        </p:nvSpPr>
        <p:spPr/>
        <p:txBody>
          <a:bodyPr vert="horz" wrap="square" lIns="91440" tIns="45720" rIns="91440" bIns="45720" numCol="1" anchor="t" anchorCtr="0" compatLnSpc="1"/>
          <a:lstStyle/>
          <a:p>
            <a:pPr>
              <a:buClr>
                <a:schemeClr val="accent2"/>
              </a:buClr>
              <a:buSzPct val="60000"/>
              <a:buFont typeface="Wingdings" panose="05000000000000000000" pitchFamily="2" charset="2"/>
            </a:pPr>
            <a:endParaRPr dirty="0"/>
          </a:p>
          <a:p>
            <a:pPr>
              <a:buClr>
                <a:schemeClr val="accent2"/>
              </a:buClr>
              <a:buSzPct val="60000"/>
              <a:buFont typeface="Wingdings" panose="05000000000000000000" pitchFamily="2" charset="2"/>
            </a:pPr>
            <a:endParaRPr dirty="0"/>
          </a:p>
          <a:p>
            <a:pPr algn="ctr">
              <a:buClr>
                <a:schemeClr val="accent2"/>
              </a:buClr>
              <a:buSzPct val="60000"/>
              <a:buFont typeface="Wingdings" panose="05000000000000000000" pitchFamily="2" charset="2"/>
              <a:buNone/>
            </a:pPr>
            <a:r>
              <a:rPr sz="3600" b="1" dirty="0"/>
              <a:t>Επιφωνήματα:</a:t>
            </a:r>
            <a:endParaRPr sz="3600" b="1" dirty="0"/>
          </a:p>
          <a:p>
            <a:pPr algn="ctr">
              <a:buClr>
                <a:schemeClr val="accent2"/>
              </a:buClr>
              <a:buSzPct val="60000"/>
              <a:buFont typeface="Wingdings" panose="05000000000000000000" pitchFamily="2" charset="2"/>
              <a:buNone/>
            </a:pPr>
            <a:endParaRPr sz="3600" b="1" dirty="0"/>
          </a:p>
          <a:p>
            <a:pPr algn="ctr">
              <a:buClr>
                <a:schemeClr val="accent2"/>
              </a:buClr>
              <a:buSzPct val="60000"/>
              <a:buFont typeface="Wingdings" panose="05000000000000000000" pitchFamily="2" charset="2"/>
              <a:buNone/>
            </a:pPr>
            <a:r>
              <a:rPr sz="3600" b="1" dirty="0"/>
              <a:t>Η ανάμνηση </a:t>
            </a:r>
            <a:endParaRPr sz="3600" b="1" dirty="0"/>
          </a:p>
          <a:p>
            <a:pPr algn="ctr">
              <a:buClr>
                <a:schemeClr val="accent2"/>
              </a:buClr>
              <a:buSzPct val="60000"/>
              <a:buFont typeface="Wingdings" panose="05000000000000000000" pitchFamily="2" charset="2"/>
              <a:buNone/>
            </a:pPr>
            <a:r>
              <a:rPr sz="3600" b="1" dirty="0"/>
              <a:t>του ζωικού και νηπιακού μας βάθους</a:t>
            </a:r>
            <a:endParaRPr sz="3600" b="1"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1 - Τίτλος"/>
          <p:cNvSpPr>
            <a:spLocks noGrp="1"/>
          </p:cNvSpPr>
          <p:nvPr>
            <p:ph type="title" hasCustomPrompt="1"/>
          </p:nvPr>
        </p:nvSpPr>
        <p:spPr/>
        <p:txBody>
          <a:bodyPr vert="horz" wrap="square" lIns="91440" tIns="45720" rIns="91440" bIns="45720" anchor="ctr" anchorCtr="0"/>
          <a:lstStyle/>
          <a:p>
            <a:pPr eaLnBrk="1" hangingPunct="1"/>
            <a:r>
              <a:rPr lang="el-GR" altLang="el-GR" b="1" dirty="0"/>
              <a:t>Ιδιότητες επιφωνημάτων</a:t>
            </a:r>
            <a:endParaRPr lang="el-GR" altLang="el-GR" b="1" dirty="0"/>
          </a:p>
        </p:txBody>
      </p:sp>
      <p:sp>
        <p:nvSpPr>
          <p:cNvPr id="3" name="2 - Θέση περιεχομένου"/>
          <p:cNvSpPr>
            <a:spLocks noGrp="1"/>
          </p:cNvSpPr>
          <p:nvPr>
            <p:ph sz="quarter" idx="1" hasCustomPrompt="1"/>
          </p:nvPr>
        </p:nvSpPr>
        <p:spPr>
          <a:xfrm>
            <a:off x="-635" y="1483360"/>
            <a:ext cx="9135110" cy="5351145"/>
          </a:xfrm>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lstStyle/>
          <a:p>
            <a:pPr marL="361950" indent="-361950" eaLnBrk="1" hangingPunct="1">
              <a:lnSpc>
                <a:spcPct val="80000"/>
              </a:lnSpc>
              <a:buClr>
                <a:schemeClr val="accent2"/>
              </a:buClr>
              <a:buSzPct val="60000"/>
              <a:buFont typeface="Tw Cen MT" panose="020B0602020104020603" pitchFamily="34" charset="0"/>
              <a:buAutoNum type="arabicPeriod"/>
            </a:pPr>
            <a:r>
              <a:rPr sz="2400" b="1" dirty="0">
                <a:solidFill>
                  <a:srgbClr val="000000"/>
                </a:solidFill>
              </a:rPr>
              <a:t>Ρευστή μορφή</a:t>
            </a:r>
            <a:endParaRPr sz="2400" b="1" dirty="0">
              <a:solidFill>
                <a:srgbClr val="000000"/>
              </a:solidFill>
            </a:endParaRPr>
          </a:p>
          <a:p>
            <a:pPr lvl="1" eaLnBrk="1" hangingPunct="1">
              <a:lnSpc>
                <a:spcPct val="80000"/>
              </a:lnSpc>
              <a:buClr>
                <a:schemeClr val="accent2"/>
              </a:buClr>
              <a:buSzPct val="70000"/>
              <a:buFont typeface="Arial" panose="020B0604020202020204" pitchFamily="34" charset="0"/>
              <a:buChar char="•"/>
            </a:pPr>
            <a:r>
              <a:rPr sz="2400" dirty="0">
                <a:solidFill>
                  <a:srgbClr val="000000"/>
                </a:solidFill>
              </a:rPr>
              <a:t>Ποικιλία επιτονισμών</a:t>
            </a:r>
            <a:endParaRPr sz="2400" dirty="0">
              <a:solidFill>
                <a:srgbClr val="000000"/>
              </a:solidFill>
            </a:endParaRPr>
          </a:p>
          <a:p>
            <a:pPr lvl="1" eaLnBrk="1" hangingPunct="1">
              <a:lnSpc>
                <a:spcPct val="80000"/>
              </a:lnSpc>
              <a:buClr>
                <a:schemeClr val="accent2"/>
              </a:buClr>
              <a:buSzPct val="70000"/>
              <a:buFont typeface="Arial" panose="020B0604020202020204" pitchFamily="34" charset="0"/>
              <a:buChar char="•"/>
            </a:pPr>
            <a:r>
              <a:rPr sz="2400" dirty="0">
                <a:solidFill>
                  <a:srgbClr val="000000"/>
                </a:solidFill>
              </a:rPr>
              <a:t>Φωνητική επιμήκυνση ή συρρίκνωση</a:t>
            </a:r>
            <a:endParaRPr sz="2400" dirty="0">
              <a:solidFill>
                <a:srgbClr val="000000"/>
              </a:solidFill>
            </a:endParaRPr>
          </a:p>
          <a:p>
            <a:pPr lvl="1" eaLnBrk="1" hangingPunct="1">
              <a:lnSpc>
                <a:spcPct val="80000"/>
              </a:lnSpc>
              <a:buClr>
                <a:schemeClr val="accent2"/>
              </a:buClr>
              <a:buSzPct val="70000"/>
              <a:buFont typeface="Arial" panose="020B0604020202020204" pitchFamily="34" charset="0"/>
              <a:buChar char="•"/>
            </a:pPr>
            <a:r>
              <a:rPr sz="2400" dirty="0">
                <a:solidFill>
                  <a:srgbClr val="000000"/>
                </a:solidFill>
              </a:rPr>
              <a:t>Απουσία εσωτερικής μορφολογίας</a:t>
            </a:r>
            <a:endParaRPr sz="2400" dirty="0">
              <a:solidFill>
                <a:srgbClr val="000000"/>
              </a:solidFill>
            </a:endParaRPr>
          </a:p>
          <a:p>
            <a:pPr lvl="1" eaLnBrk="1" hangingPunct="1">
              <a:lnSpc>
                <a:spcPct val="80000"/>
              </a:lnSpc>
              <a:buClr>
                <a:schemeClr val="accent2"/>
              </a:buClr>
              <a:buSzPct val="70000"/>
              <a:buFont typeface="Arial" panose="020B0604020202020204" pitchFamily="34" charset="0"/>
              <a:buChar char="•"/>
            </a:pPr>
            <a:r>
              <a:rPr sz="2400" dirty="0">
                <a:solidFill>
                  <a:srgbClr val="000000"/>
                </a:solidFill>
              </a:rPr>
              <a:t>Περιορισμένη δυνατότητα σύναψης συντακτικών σχέσεων</a:t>
            </a:r>
            <a:endParaRPr lang="en-US" altLang="x-none" sz="2400" dirty="0">
              <a:solidFill>
                <a:srgbClr val="000000"/>
              </a:solidFill>
              <a:latin typeface="Tw Cen MT" panose="020B0602020104020603" pitchFamily="34" charset="0"/>
            </a:endParaRPr>
          </a:p>
          <a:p>
            <a:pPr lvl="1" eaLnBrk="1" hangingPunct="1">
              <a:lnSpc>
                <a:spcPct val="80000"/>
              </a:lnSpc>
              <a:buClr>
                <a:schemeClr val="accent2"/>
              </a:buClr>
              <a:buSzPct val="70000"/>
              <a:buFont typeface="Arial" panose="020B0604020202020204" pitchFamily="34" charset="0"/>
              <a:buChar char="•"/>
            </a:pPr>
            <a:endParaRPr sz="2400" dirty="0">
              <a:solidFill>
                <a:srgbClr val="000000"/>
              </a:solidFill>
            </a:endParaRPr>
          </a:p>
          <a:p>
            <a:pPr marL="361950" indent="-361950" eaLnBrk="1" hangingPunct="1">
              <a:lnSpc>
                <a:spcPct val="80000"/>
              </a:lnSpc>
              <a:buClr>
                <a:schemeClr val="accent2"/>
              </a:buClr>
              <a:buSzPct val="60000"/>
              <a:buFont typeface="Tw Cen MT" panose="020B0602020104020603" pitchFamily="34" charset="0"/>
              <a:buAutoNum type="arabicPeriod"/>
            </a:pPr>
            <a:r>
              <a:rPr sz="2400" b="1" dirty="0">
                <a:solidFill>
                  <a:srgbClr val="000000"/>
                </a:solidFill>
              </a:rPr>
              <a:t>Εκφορά σε συνάρτηση με ερέθισμα της άμεσης περίστασης</a:t>
            </a:r>
            <a:endParaRPr lang="en-US" altLang="x-none" sz="2400" b="1" dirty="0">
              <a:solidFill>
                <a:srgbClr val="000000"/>
              </a:solidFill>
              <a:latin typeface="Tw Cen MT" panose="020B0602020104020603" pitchFamily="34" charset="0"/>
            </a:endParaRPr>
          </a:p>
          <a:p>
            <a:pPr marL="361950" indent="-361950" eaLnBrk="1" hangingPunct="1">
              <a:lnSpc>
                <a:spcPct val="80000"/>
              </a:lnSpc>
              <a:buClr>
                <a:schemeClr val="accent2"/>
              </a:buClr>
              <a:buSzPct val="60000"/>
              <a:buFont typeface="Tw Cen MT" panose="020B0602020104020603" pitchFamily="34" charset="0"/>
              <a:buAutoNum type="arabicPeriod"/>
            </a:pPr>
            <a:endParaRPr sz="2400" b="1" dirty="0">
              <a:solidFill>
                <a:srgbClr val="000000"/>
              </a:solidFill>
            </a:endParaRPr>
          </a:p>
          <a:p>
            <a:pPr marL="361950" indent="-361950" eaLnBrk="1" hangingPunct="1">
              <a:lnSpc>
                <a:spcPct val="80000"/>
              </a:lnSpc>
              <a:buClr>
                <a:schemeClr val="accent2"/>
              </a:buClr>
              <a:buSzPct val="60000"/>
              <a:buFont typeface="Tw Cen MT" panose="020B0602020104020603" pitchFamily="34" charset="0"/>
              <a:buAutoNum type="arabicPeriod"/>
            </a:pPr>
            <a:r>
              <a:rPr sz="2400" b="1" dirty="0">
                <a:solidFill>
                  <a:srgbClr val="000000"/>
                </a:solidFill>
              </a:rPr>
              <a:t>Επιτέλεση κυρίως εκφραστικής και βουλητικής λειτουργίας</a:t>
            </a:r>
            <a:endParaRPr lang="en-US" altLang="x-none" sz="2400" b="1" dirty="0">
              <a:solidFill>
                <a:srgbClr val="000000"/>
              </a:solidFill>
              <a:latin typeface="Tw Cen MT" panose="020B0602020104020603" pitchFamily="34" charset="0"/>
            </a:endParaRPr>
          </a:p>
          <a:p>
            <a:pPr marL="361950" indent="-361950" eaLnBrk="1" hangingPunct="1">
              <a:lnSpc>
                <a:spcPct val="80000"/>
              </a:lnSpc>
              <a:buClr>
                <a:schemeClr val="accent2"/>
              </a:buClr>
              <a:buSzPct val="60000"/>
              <a:buFont typeface="Tw Cen MT" panose="020B0602020104020603" pitchFamily="34" charset="0"/>
              <a:buAutoNum type="arabicPeriod"/>
            </a:pPr>
            <a:endParaRPr sz="2400" b="1" dirty="0">
              <a:solidFill>
                <a:srgbClr val="000000"/>
              </a:solidFill>
            </a:endParaRPr>
          </a:p>
          <a:p>
            <a:pPr marL="361950" indent="-361950" eaLnBrk="1" hangingPunct="1">
              <a:lnSpc>
                <a:spcPct val="80000"/>
              </a:lnSpc>
              <a:buClr>
                <a:schemeClr val="accent2"/>
              </a:buClr>
              <a:buSzPct val="60000"/>
              <a:buFont typeface="Tw Cen MT" panose="020B0602020104020603" pitchFamily="34" charset="0"/>
              <a:buAutoNum type="arabicPeriod"/>
            </a:pPr>
            <a:r>
              <a:rPr sz="2400" b="1" dirty="0">
                <a:solidFill>
                  <a:srgbClr val="000000"/>
                </a:solidFill>
              </a:rPr>
              <a:t>Ακαθόριστο νόημα</a:t>
            </a:r>
            <a:r>
              <a:rPr sz="2400" dirty="0">
                <a:solidFill>
                  <a:srgbClr val="000000"/>
                </a:solidFill>
              </a:rPr>
              <a:t>, δύσκολα και προσεγγιστικά παραφράσιμο με έντονη την </a:t>
            </a:r>
            <a:r>
              <a:rPr sz="2400" b="1" dirty="0">
                <a:solidFill>
                  <a:srgbClr val="000000"/>
                </a:solidFill>
              </a:rPr>
              <a:t>υποκειμενική απόχρωση</a:t>
            </a:r>
            <a:r>
              <a:rPr sz="2400" dirty="0">
                <a:solidFill>
                  <a:srgbClr val="000000"/>
                </a:solidFill>
              </a:rPr>
              <a:t>. Συνήθως </a:t>
            </a:r>
            <a:r>
              <a:rPr sz="2400" b="1" dirty="0">
                <a:solidFill>
                  <a:srgbClr val="000000"/>
                </a:solidFill>
              </a:rPr>
              <a:t>ΔΕΝ εκπροσωπούν</a:t>
            </a:r>
            <a:r>
              <a:rPr sz="2400" dirty="0">
                <a:solidFill>
                  <a:srgbClr val="000000"/>
                </a:solidFill>
              </a:rPr>
              <a:t> νοητικές αναπαραστάσεις / </a:t>
            </a:r>
            <a:r>
              <a:rPr sz="2400" b="1" dirty="0">
                <a:solidFill>
                  <a:srgbClr val="000000"/>
                </a:solidFill>
              </a:rPr>
              <a:t>αφαιρέσεις και γενικεύσεις</a:t>
            </a:r>
            <a:r>
              <a:rPr sz="2400" dirty="0">
                <a:solidFill>
                  <a:srgbClr val="000000"/>
                </a:solidFill>
              </a:rPr>
              <a:t>. </a:t>
            </a:r>
            <a:endParaRPr sz="2400" dirty="0">
              <a:solidFill>
                <a:srgbClr val="000000"/>
              </a:solidFill>
            </a:endParaRPr>
          </a:p>
          <a:p>
            <a:pPr marL="361950" indent="-361950" eaLnBrk="1" hangingPunct="1">
              <a:lnSpc>
                <a:spcPct val="80000"/>
              </a:lnSpc>
              <a:buClr>
                <a:schemeClr val="accent2"/>
              </a:buClr>
              <a:buSzPct val="60000"/>
              <a:buFont typeface="Wingdings" panose="05000000000000000000" pitchFamily="2" charset="2"/>
              <a:buNone/>
            </a:pPr>
            <a:endParaRPr sz="1600" dirty="0">
              <a:solidFill>
                <a:srgbClr val="000000"/>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1 - Τίτλος"/>
          <p:cNvSpPr>
            <a:spLocks noGrp="1"/>
          </p:cNvSpPr>
          <p:nvPr>
            <p:ph type="title" hasCustomPrompt="1"/>
          </p:nvPr>
        </p:nvSpPr>
        <p:spPr>
          <a:xfrm>
            <a:off x="179388" y="0"/>
            <a:ext cx="8785225" cy="1219200"/>
          </a:xfrm>
        </p:spPr>
        <p:txBody>
          <a:bodyPr vert="horz" wrap="square" lIns="91440" tIns="45720" rIns="91440" bIns="45720" anchor="ctr" anchorCtr="0"/>
          <a:lstStyle/>
          <a:p>
            <a:pPr algn="ctr"/>
            <a:r>
              <a:rPr lang="el-GR" altLang="el-GR" sz="3600" b="1" dirty="0"/>
              <a:t>Φυλογένεση και Οντογένεση της γλώσσας</a:t>
            </a:r>
            <a:endParaRPr lang="el-GR" altLang="el-GR" sz="3600" b="1" dirty="0"/>
          </a:p>
        </p:txBody>
      </p:sp>
      <p:sp>
        <p:nvSpPr>
          <p:cNvPr id="38915" name="2 - Θέση περιεχομένου"/>
          <p:cNvSpPr>
            <a:spLocks noGrp="1"/>
          </p:cNvSpPr>
          <p:nvPr>
            <p:ph sz="quarter" idx="1" hasCustomPrompt="1"/>
          </p:nvPr>
        </p:nvSpPr>
        <p:spPr>
          <a:xfrm>
            <a:off x="0" y="1484313"/>
            <a:ext cx="9144000" cy="5373687"/>
          </a:xfrm>
        </p:spPr>
        <p:txBody>
          <a:bodyPr vert="horz" wrap="square" lIns="91440" tIns="45720" rIns="91440" bIns="45720" anchor="t" anchorCtr="0"/>
          <a:lstStyle/>
          <a:p>
            <a:pPr>
              <a:buClr>
                <a:schemeClr val="accent2"/>
              </a:buClr>
              <a:buSzPct val="60000"/>
              <a:buFont typeface="Wingdings" panose="05000000000000000000" pitchFamily="2" charset="2"/>
            </a:pPr>
            <a:r>
              <a:rPr lang="el-GR" altLang="el-GR" dirty="0"/>
              <a:t>Από </a:t>
            </a:r>
            <a:endParaRPr lang="el-GR" altLang="el-GR" dirty="0"/>
          </a:p>
          <a:p>
            <a:pPr>
              <a:buClr>
                <a:schemeClr val="accent2"/>
              </a:buClr>
              <a:buSzPct val="60000"/>
              <a:buFont typeface="Wingdings" panose="05000000000000000000" pitchFamily="2" charset="2"/>
              <a:buNone/>
            </a:pPr>
            <a:r>
              <a:rPr lang="el-GR" altLang="el-GR" dirty="0"/>
              <a:t>	την </a:t>
            </a:r>
            <a:r>
              <a:rPr lang="el-GR" altLang="el-GR" b="1" dirty="0"/>
              <a:t>εκφραστική και βουλητική λειτουργία </a:t>
            </a:r>
            <a:r>
              <a:rPr lang="el-GR" altLang="el-GR" dirty="0"/>
              <a:t>των </a:t>
            </a:r>
            <a:r>
              <a:rPr lang="el-GR" altLang="el-GR" dirty="0">
                <a:solidFill>
                  <a:srgbClr val="FF0000"/>
                </a:solidFill>
              </a:rPr>
              <a:t>ζωικών και νηπιακών </a:t>
            </a:r>
            <a:r>
              <a:rPr lang="el-GR" altLang="el-GR" dirty="0"/>
              <a:t>συστημάτων επικοινωνίας</a:t>
            </a:r>
            <a:endParaRPr lang="el-GR" altLang="el-GR" dirty="0"/>
          </a:p>
          <a:p>
            <a:pPr>
              <a:buClr>
                <a:schemeClr val="accent2"/>
              </a:buClr>
              <a:buSzPct val="60000"/>
              <a:buFont typeface="Wingdings" panose="05000000000000000000" pitchFamily="2" charset="2"/>
              <a:buNone/>
            </a:pPr>
            <a:endParaRPr lang="el-GR" altLang="el-GR" dirty="0"/>
          </a:p>
          <a:p>
            <a:pPr>
              <a:buClr>
                <a:schemeClr val="accent2"/>
              </a:buClr>
              <a:buSzPct val="60000"/>
              <a:buFont typeface="Wingdings" panose="05000000000000000000" pitchFamily="2" charset="2"/>
            </a:pPr>
            <a:r>
              <a:rPr lang="el-GR" altLang="el-GR" dirty="0"/>
              <a:t>Στην</a:t>
            </a:r>
            <a:endParaRPr lang="el-GR" altLang="el-GR" dirty="0"/>
          </a:p>
          <a:p>
            <a:pPr>
              <a:buClr>
                <a:schemeClr val="accent2"/>
              </a:buClr>
              <a:buSzPct val="60000"/>
              <a:buFont typeface="Wingdings" panose="05000000000000000000" pitchFamily="2" charset="2"/>
              <a:buNone/>
            </a:pPr>
            <a:r>
              <a:rPr lang="el-GR" altLang="el-GR" dirty="0"/>
              <a:t>	</a:t>
            </a:r>
            <a:r>
              <a:rPr lang="el-GR" altLang="el-GR" b="1" dirty="0"/>
              <a:t>αναφορική λειτουργία </a:t>
            </a:r>
            <a:r>
              <a:rPr lang="el-GR" altLang="el-GR" dirty="0"/>
              <a:t>της </a:t>
            </a:r>
            <a:r>
              <a:rPr lang="el-GR" altLang="el-GR" dirty="0">
                <a:solidFill>
                  <a:srgbClr val="FF0000"/>
                </a:solidFill>
              </a:rPr>
              <a:t>ανθρώπινης ενήλικης γλώσσας</a:t>
            </a:r>
            <a:endParaRPr lang="el-GR" altLang="el-GR" dirty="0">
              <a:solidFill>
                <a:srgbClr val="FF0000"/>
              </a:solidFill>
            </a:endParaRPr>
          </a:p>
          <a:p>
            <a:pPr lvl="1">
              <a:buClr>
                <a:schemeClr val="accent1"/>
              </a:buClr>
              <a:buSzPct val="70000"/>
              <a:buFont typeface="Wingdings 2" panose="05020102010507070707" pitchFamily="18" charset="2"/>
            </a:pPr>
            <a:r>
              <a:rPr lang="el-GR" altLang="el-GR" dirty="0"/>
              <a:t>βασισμένη στην </a:t>
            </a:r>
            <a:r>
              <a:rPr lang="el-GR" altLang="el-GR" b="1" dirty="0"/>
              <a:t>αφαίρεση και τη γενίκευση </a:t>
            </a:r>
            <a:r>
              <a:rPr lang="el-GR" altLang="el-GR" dirty="0"/>
              <a:t>και στις σύνθετες </a:t>
            </a:r>
            <a:r>
              <a:rPr lang="el-GR" altLang="el-GR" b="1" dirty="0"/>
              <a:t>γραμματικοσυντακτικές συσχετίσεις </a:t>
            </a:r>
            <a:r>
              <a:rPr lang="el-GR" altLang="el-GR" dirty="0"/>
              <a:t>μέσα στην πρόταση</a:t>
            </a:r>
            <a:endParaRPr lang="el-GR" altLang="el-G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Τίτλος 1"/>
          <p:cNvSpPr>
            <a:spLocks noGrp="1"/>
          </p:cNvSpPr>
          <p:nvPr>
            <p:ph type="title" hasCustomPrompt="1"/>
          </p:nvPr>
        </p:nvSpPr>
        <p:spPr/>
        <p:txBody>
          <a:bodyPr vert="horz" wrap="square" lIns="91440" tIns="45720" rIns="91440" bIns="45720" anchor="ctr" anchorCtr="0"/>
          <a:lstStyle/>
          <a:p>
            <a:pPr eaLnBrk="1" hangingPunct="1"/>
            <a:r>
              <a:rPr lang="el-GR" altLang="el-GR" b="1" dirty="0"/>
              <a:t>Εγκέφαλος και γλώσσα</a:t>
            </a:r>
            <a:endParaRPr lang="el-GR" altLang="el-GR" b="1" dirty="0"/>
          </a:p>
        </p:txBody>
      </p:sp>
      <p:sp>
        <p:nvSpPr>
          <p:cNvPr id="3" name="Θέση περιεχομένου 2"/>
          <p:cNvSpPr>
            <a:spLocks noGrp="1"/>
          </p:cNvSpPr>
          <p:nvPr>
            <p:ph sz="quarter" idx="1" hasCustomPrompt="1"/>
          </p:nvPr>
        </p:nvSpPr>
        <p:spPr>
          <a:xfrm>
            <a:off x="-13335" y="1423670"/>
            <a:ext cx="9157335" cy="5434965"/>
          </a:xfrm>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lstStyle/>
          <a:p>
            <a:pPr marL="0" indent="0" eaLnBrk="1" hangingPunct="1">
              <a:lnSpc>
                <a:spcPct val="90000"/>
              </a:lnSpc>
              <a:buClr>
                <a:schemeClr val="accent2"/>
              </a:buClr>
              <a:buSzPct val="60000"/>
              <a:buFont typeface="Wingdings" panose="05000000000000000000" pitchFamily="2" charset="2"/>
              <a:buNone/>
            </a:pPr>
            <a:r>
              <a:rPr sz="2500" dirty="0">
                <a:solidFill>
                  <a:srgbClr val="000000"/>
                </a:solidFill>
              </a:rPr>
              <a:t>(βλ. Κούβελας, 1995)</a:t>
            </a:r>
            <a:endParaRPr sz="2500" dirty="0">
              <a:solidFill>
                <a:srgbClr val="000000"/>
              </a:solidFill>
            </a:endParaRPr>
          </a:p>
          <a:p>
            <a:pPr marL="0" indent="0" eaLnBrk="1" hangingPunct="1">
              <a:lnSpc>
                <a:spcPct val="90000"/>
              </a:lnSpc>
              <a:buClr>
                <a:schemeClr val="accent2"/>
              </a:buClr>
              <a:buSzPct val="60000"/>
              <a:buFont typeface="Wingdings" panose="05000000000000000000" pitchFamily="2" charset="2"/>
            </a:pPr>
            <a:r>
              <a:rPr sz="2500" dirty="0">
                <a:solidFill>
                  <a:srgbClr val="000000"/>
                </a:solidFill>
              </a:rPr>
              <a:t>«(…) στις </a:t>
            </a:r>
            <a:r>
              <a:rPr sz="2500" b="1" dirty="0">
                <a:solidFill>
                  <a:srgbClr val="000000"/>
                </a:solidFill>
              </a:rPr>
              <a:t>στέπες της Αφρικής</a:t>
            </a:r>
            <a:r>
              <a:rPr sz="2500" dirty="0">
                <a:solidFill>
                  <a:srgbClr val="000000"/>
                </a:solidFill>
              </a:rPr>
              <a:t>, στους τόπους όπου έζησε </a:t>
            </a:r>
            <a:r>
              <a:rPr sz="2500" b="1" dirty="0">
                <a:solidFill>
                  <a:srgbClr val="000000"/>
                </a:solidFill>
              </a:rPr>
              <a:t>ο </a:t>
            </a:r>
            <a:r>
              <a:rPr lang="en-US" altLang="x-none" sz="2500" b="1" dirty="0">
                <a:solidFill>
                  <a:srgbClr val="000000"/>
                </a:solidFill>
                <a:latin typeface="Tw Cen MT" panose="020B0602020104020603" pitchFamily="34" charset="0"/>
              </a:rPr>
              <a:t>Homo habilis</a:t>
            </a:r>
            <a:r>
              <a:rPr sz="2500" dirty="0">
                <a:solidFill>
                  <a:srgbClr val="000000"/>
                </a:solidFill>
              </a:rPr>
              <a:t>, ο οποίος είχε την επιτηδειότητα να φτιάχνει </a:t>
            </a:r>
            <a:r>
              <a:rPr sz="2500" b="1" dirty="0">
                <a:solidFill>
                  <a:srgbClr val="000000"/>
                </a:solidFill>
              </a:rPr>
              <a:t>πέτρινα εργαλεία</a:t>
            </a:r>
            <a:r>
              <a:rPr sz="2500" dirty="0">
                <a:solidFill>
                  <a:srgbClr val="000000"/>
                </a:solidFill>
              </a:rPr>
              <a:t>,  αναγνωρίζουμε </a:t>
            </a:r>
            <a:r>
              <a:rPr sz="2500" dirty="0">
                <a:solidFill>
                  <a:srgbClr val="FF0000"/>
                </a:solidFill>
              </a:rPr>
              <a:t>την αρχή του ανθρώπινου είδους</a:t>
            </a:r>
            <a:r>
              <a:rPr sz="2500" dirty="0">
                <a:solidFill>
                  <a:srgbClr val="000000"/>
                </a:solidFill>
              </a:rPr>
              <a:t>.  </a:t>
            </a:r>
            <a:endParaRPr sz="2500" dirty="0">
              <a:solidFill>
                <a:srgbClr val="000000"/>
              </a:solidFill>
            </a:endParaRPr>
          </a:p>
          <a:p>
            <a:pPr marL="0" indent="0" eaLnBrk="1" hangingPunct="1">
              <a:lnSpc>
                <a:spcPct val="90000"/>
              </a:lnSpc>
              <a:buClr>
                <a:schemeClr val="accent2"/>
              </a:buClr>
              <a:buSzPct val="60000"/>
              <a:buFont typeface="Wingdings" panose="05000000000000000000" pitchFamily="2" charset="2"/>
            </a:pPr>
            <a:r>
              <a:rPr sz="2500" dirty="0">
                <a:solidFill>
                  <a:srgbClr val="000000"/>
                </a:solidFill>
              </a:rPr>
              <a:t>Τι έδωσε όµως στον άνθρωπο  αυτές  τις  ικανότητες</a:t>
            </a:r>
            <a:r>
              <a:rPr lang="en-US" altLang="x-none" sz="2500" dirty="0">
                <a:solidFill>
                  <a:srgbClr val="000000"/>
                </a:solidFill>
                <a:latin typeface="Tw Cen MT" panose="020B0602020104020603" pitchFamily="34" charset="0"/>
              </a:rPr>
              <a:t> [</a:t>
            </a:r>
            <a:r>
              <a:rPr sz="2500" dirty="0">
                <a:solidFill>
                  <a:srgbClr val="000000"/>
                </a:solidFill>
              </a:rPr>
              <a:t>της αφαίρεσης και της γενίκευσης];  Ίσως  να  το  πω  λίγο  προκλητικά:  </a:t>
            </a:r>
            <a:r>
              <a:rPr sz="2500" b="1" dirty="0">
                <a:solidFill>
                  <a:srgbClr val="000000"/>
                </a:solidFill>
              </a:rPr>
              <a:t>τα  100  –  150 γραµµάρια </a:t>
            </a:r>
            <a:r>
              <a:rPr sz="2500" dirty="0">
                <a:solidFill>
                  <a:srgbClr val="000000"/>
                </a:solidFill>
              </a:rPr>
              <a:t>παραπάνω µυαλό που είχε ο </a:t>
            </a:r>
            <a:r>
              <a:rPr lang="en-US" altLang="x-none" sz="2500" b="1" dirty="0">
                <a:solidFill>
                  <a:srgbClr val="000000"/>
                </a:solidFill>
                <a:latin typeface="Tw Cen MT" panose="020B0602020104020603" pitchFamily="34" charset="0"/>
              </a:rPr>
              <a:t>Homo habilis</a:t>
            </a:r>
            <a:r>
              <a:rPr sz="2500" b="1" dirty="0">
                <a:solidFill>
                  <a:srgbClr val="000000"/>
                </a:solidFill>
              </a:rPr>
              <a:t> </a:t>
            </a:r>
            <a:r>
              <a:rPr sz="2500" dirty="0">
                <a:solidFill>
                  <a:srgbClr val="000000"/>
                </a:solidFill>
              </a:rPr>
              <a:t>από τη γειτόνισσά του</a:t>
            </a:r>
            <a:r>
              <a:rPr lang="el-GR" sz="2500" dirty="0">
                <a:solidFill>
                  <a:srgbClr val="000000"/>
                </a:solidFill>
              </a:rPr>
              <a:t>,</a:t>
            </a:r>
            <a:r>
              <a:rPr sz="2500" dirty="0">
                <a:solidFill>
                  <a:srgbClr val="000000"/>
                </a:solidFill>
              </a:rPr>
              <a:t> </a:t>
            </a:r>
            <a:r>
              <a:rPr sz="2500" b="1" dirty="0">
                <a:solidFill>
                  <a:srgbClr val="000000"/>
                </a:solidFill>
              </a:rPr>
              <a:t>τη Λούσι </a:t>
            </a:r>
            <a:r>
              <a:rPr sz="2500" dirty="0">
                <a:solidFill>
                  <a:srgbClr val="000000"/>
                </a:solidFill>
              </a:rPr>
              <a:t>της Αφάρ. </a:t>
            </a:r>
            <a:endParaRPr sz="2500" dirty="0">
              <a:solidFill>
                <a:srgbClr val="000000"/>
              </a:solidFill>
            </a:endParaRPr>
          </a:p>
          <a:p>
            <a:pPr marL="0" indent="0" eaLnBrk="1" hangingPunct="1">
              <a:lnSpc>
                <a:spcPct val="90000"/>
              </a:lnSpc>
              <a:buClr>
                <a:schemeClr val="accent2"/>
              </a:buClr>
              <a:buSzPct val="60000"/>
              <a:buFont typeface="Wingdings" panose="05000000000000000000" pitchFamily="2" charset="2"/>
            </a:pPr>
            <a:r>
              <a:rPr sz="2500" dirty="0">
                <a:solidFill>
                  <a:srgbClr val="000000"/>
                </a:solidFill>
              </a:rPr>
              <a:t>Μέσα σ’ αυτά τα παραπάνω γραµµάρια µυαλό υπήρχε και η </a:t>
            </a:r>
            <a:r>
              <a:rPr sz="2500" b="1" dirty="0">
                <a:solidFill>
                  <a:srgbClr val="000000"/>
                </a:solidFill>
              </a:rPr>
              <a:t>έλικα του Μπροκά</a:t>
            </a:r>
            <a:r>
              <a:rPr sz="2500" dirty="0">
                <a:solidFill>
                  <a:srgbClr val="000000"/>
                </a:solidFill>
              </a:rPr>
              <a:t>,  </a:t>
            </a:r>
            <a:r>
              <a:rPr sz="2500" i="1" dirty="0">
                <a:solidFill>
                  <a:srgbClr val="000000"/>
                </a:solidFill>
              </a:rPr>
              <a:t>περιοχή που πιθανώς λειτουργεί σαν κέντρο οργάνωσης εγκεφαλικών λειτουργιών</a:t>
            </a:r>
            <a:r>
              <a:rPr sz="2500" dirty="0">
                <a:solidFill>
                  <a:srgbClr val="000000"/>
                </a:solidFill>
              </a:rPr>
              <a:t>, οι οποίες στον µεν </a:t>
            </a:r>
            <a:r>
              <a:rPr lang="en-US" altLang="x-none" sz="2500" b="1" dirty="0">
                <a:solidFill>
                  <a:srgbClr val="000000"/>
                </a:solidFill>
                <a:latin typeface="Tw Cen MT" panose="020B0602020104020603" pitchFamily="34" charset="0"/>
              </a:rPr>
              <a:t>Homo habilis</a:t>
            </a:r>
            <a:r>
              <a:rPr sz="2500" b="1" dirty="0">
                <a:solidFill>
                  <a:srgbClr val="000000"/>
                </a:solidFill>
              </a:rPr>
              <a:t> </a:t>
            </a:r>
            <a:r>
              <a:rPr sz="2500" dirty="0">
                <a:solidFill>
                  <a:srgbClr val="000000"/>
                </a:solidFill>
              </a:rPr>
              <a:t>δίνουν </a:t>
            </a:r>
            <a:r>
              <a:rPr sz="2500" dirty="0">
                <a:solidFill>
                  <a:srgbClr val="FF0000"/>
                </a:solidFill>
              </a:rPr>
              <a:t>τη δυνατότητα </a:t>
            </a:r>
            <a:r>
              <a:rPr sz="2500" b="1" dirty="0">
                <a:solidFill>
                  <a:srgbClr val="FF0000"/>
                </a:solidFill>
              </a:rPr>
              <a:t>πρόβλεψης</a:t>
            </a:r>
            <a:r>
              <a:rPr sz="2500" dirty="0">
                <a:solidFill>
                  <a:srgbClr val="FF0000"/>
                </a:solidFill>
              </a:rPr>
              <a:t> των πράξεών του</a:t>
            </a:r>
            <a:r>
              <a:rPr sz="2500" dirty="0">
                <a:solidFill>
                  <a:srgbClr val="000000"/>
                </a:solidFill>
              </a:rPr>
              <a:t>,  στους δε </a:t>
            </a:r>
            <a:r>
              <a:rPr sz="2500" b="1" dirty="0">
                <a:solidFill>
                  <a:srgbClr val="000000"/>
                </a:solidFill>
              </a:rPr>
              <a:t>απογόνους </a:t>
            </a:r>
            <a:r>
              <a:rPr sz="2500" dirty="0">
                <a:solidFill>
                  <a:srgbClr val="000000"/>
                </a:solidFill>
              </a:rPr>
              <a:t>του την ικανότητα της </a:t>
            </a:r>
            <a:r>
              <a:rPr sz="2500" b="1" dirty="0">
                <a:solidFill>
                  <a:srgbClr val="000000"/>
                </a:solidFill>
              </a:rPr>
              <a:t>ανθρώπινης γλώσσας</a:t>
            </a:r>
            <a:r>
              <a:rPr sz="2500" dirty="0">
                <a:solidFill>
                  <a:srgbClr val="000000"/>
                </a:solidFill>
              </a:rPr>
              <a:t>». </a:t>
            </a:r>
            <a:endParaRPr sz="2500" dirty="0">
              <a:solidFill>
                <a:srgbClr val="000000"/>
              </a:solidFill>
            </a:endParaRPr>
          </a:p>
          <a:p>
            <a:pPr marL="0" indent="0" eaLnBrk="1" hangingPunct="1">
              <a:lnSpc>
                <a:spcPct val="90000"/>
              </a:lnSpc>
              <a:buClr>
                <a:schemeClr val="accent2"/>
              </a:buClr>
              <a:buSzPct val="60000"/>
              <a:buFont typeface="Wingdings" panose="05000000000000000000" pitchFamily="2" charset="2"/>
              <a:buNone/>
            </a:pPr>
            <a:endParaRPr sz="2500" dirty="0">
              <a:solidFill>
                <a:srgbClr val="000000"/>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Τίτλος 1"/>
          <p:cNvSpPr>
            <a:spLocks noGrp="1"/>
          </p:cNvSpPr>
          <p:nvPr>
            <p:ph type="title" hasCustomPrompt="1"/>
          </p:nvPr>
        </p:nvSpPr>
        <p:spPr/>
        <p:txBody>
          <a:bodyPr vert="horz" wrap="square" lIns="91440" tIns="45720" rIns="91440" bIns="45720" anchor="ctr" anchorCtr="0"/>
          <a:lstStyle/>
          <a:p>
            <a:endParaRPr lang="el-GR" altLang="el-GR" dirty="0"/>
          </a:p>
        </p:txBody>
      </p:sp>
      <p:pic>
        <p:nvPicPr>
          <p:cNvPr id="40963" name="Θέση περιεχομένου 10" descr="Εικόνα που περιέχει παξιμάδι, φρούτο&#10;&#10;Περιγραφή που δημιουργήθηκε αυτόματα"/>
          <p:cNvPicPr>
            <a:picLocks noGrp="1" noChangeAspect="1"/>
          </p:cNvPicPr>
          <p:nvPr>
            <p:ph sz="quarter" idx="1" hasCustomPrompt="1"/>
          </p:nvPr>
        </p:nvPicPr>
        <p:blipFill>
          <a:blip r:embed="rId1"/>
          <a:srcRect/>
          <a:stretch>
            <a:fillRect/>
          </a:stretch>
        </p:blipFill>
        <p:spPr>
          <a:xfrm>
            <a:off x="2271713" y="2217738"/>
            <a:ext cx="4600575" cy="4619625"/>
          </a:xfrm>
        </p:spPr>
      </p:pic>
      <p:sp>
        <p:nvSpPr>
          <p:cNvPr id="40964" name="TextBox 11"/>
          <p:cNvSpPr txBox="1"/>
          <p:nvPr/>
        </p:nvSpPr>
        <p:spPr>
          <a:xfrm>
            <a:off x="250825" y="2133600"/>
            <a:ext cx="1385888" cy="646113"/>
          </a:xfrm>
          <a:prstGeom prst="rect">
            <a:avLst/>
          </a:prstGeom>
          <a:noFill/>
          <a:ln w="9525">
            <a:noFill/>
          </a:ln>
        </p:spPr>
        <p:txBody>
          <a:bodyPr wrap="none">
            <a:spAutoFit/>
          </a:bodyPr>
          <a:lstStyle/>
          <a:p>
            <a:r>
              <a:rPr lang="el-GR" altLang="el-GR" dirty="0">
                <a:latin typeface="Arial" panose="020B0604020202020204" pitchFamily="34" charset="0"/>
              </a:rPr>
              <a:t>Ημισφαίρια</a:t>
            </a:r>
            <a:endParaRPr lang="el-GR" altLang="el-GR" dirty="0">
              <a:latin typeface="Arial" panose="020B0604020202020204" pitchFamily="34" charset="0"/>
            </a:endParaRPr>
          </a:p>
          <a:p>
            <a:r>
              <a:rPr lang="el-GR" altLang="el-GR" dirty="0">
                <a:latin typeface="Arial" panose="020B0604020202020204" pitchFamily="34" charset="0"/>
              </a:rPr>
              <a:t>Εγκεφάλου </a:t>
            </a:r>
            <a:endParaRPr lang="el-GR" altLang="el-GR" dirty="0">
              <a:latin typeface="Arial" panose="020B0604020202020204" pitchFamily="34" charset="0"/>
            </a:endParaRPr>
          </a:p>
        </p:txBody>
      </p:sp>
      <p:cxnSp>
        <p:nvCxnSpPr>
          <p:cNvPr id="14" name="Ευθύγραμμο βέλος σύνδεσης 13"/>
          <p:cNvCxnSpPr/>
          <p:nvPr/>
        </p:nvCxnSpPr>
        <p:spPr>
          <a:xfrm>
            <a:off x="1476375" y="2924175"/>
            <a:ext cx="1655763" cy="360363"/>
          </a:xfrm>
          <a:prstGeom prst="straightConnector1">
            <a:avLst/>
          </a:prstGeom>
          <a:ln>
            <a:solidFill>
              <a:schemeClr val="tx1"/>
            </a:solidFill>
            <a:tailEnd type="triangle"/>
          </a:ln>
        </p:spPr>
        <p:style>
          <a:lnRef idx="1">
            <a:schemeClr val="dk1"/>
          </a:lnRef>
          <a:fillRef idx="0">
            <a:schemeClr val="dk1"/>
          </a:fillRef>
          <a:effectRef idx="0">
            <a:schemeClr val="dk1"/>
          </a:effectRef>
          <a:fontRef idx="minor">
            <a:schemeClr val="tx1"/>
          </a:fontRef>
        </p:style>
      </p:cxnSp>
      <p:cxnSp>
        <p:nvCxnSpPr>
          <p:cNvPr id="17" name="Ευθύγραμμο βέλος σύνδεσης 16"/>
          <p:cNvCxnSpPr/>
          <p:nvPr/>
        </p:nvCxnSpPr>
        <p:spPr>
          <a:xfrm>
            <a:off x="1628775" y="3076575"/>
            <a:ext cx="3448050" cy="700088"/>
          </a:xfrm>
          <a:prstGeom prst="straightConnector1">
            <a:avLst/>
          </a:prstGeom>
          <a:ln>
            <a:solidFill>
              <a:schemeClr val="tx1"/>
            </a:solidFill>
            <a:tailEnd type="triangle"/>
          </a:ln>
        </p:spPr>
        <p:style>
          <a:lnRef idx="1">
            <a:schemeClr val="dk1"/>
          </a:lnRef>
          <a:fillRef idx="0">
            <a:schemeClr val="dk1"/>
          </a:fillRef>
          <a:effectRef idx="0">
            <a:schemeClr val="dk1"/>
          </a:effectRef>
          <a:fontRef idx="minor">
            <a:schemeClr val="tx1"/>
          </a:fontRef>
        </p:style>
      </p:cxnSp>
      <p:sp>
        <p:nvSpPr>
          <p:cNvPr id="40967" name="TextBox 19"/>
          <p:cNvSpPr txBox="1"/>
          <p:nvPr/>
        </p:nvSpPr>
        <p:spPr>
          <a:xfrm>
            <a:off x="2776538" y="1785938"/>
            <a:ext cx="1773237" cy="368300"/>
          </a:xfrm>
          <a:prstGeom prst="rect">
            <a:avLst/>
          </a:prstGeom>
          <a:noFill/>
          <a:ln w="9525">
            <a:noFill/>
          </a:ln>
        </p:spPr>
        <p:txBody>
          <a:bodyPr>
            <a:spAutoFit/>
          </a:bodyPr>
          <a:lstStyle/>
          <a:p>
            <a:r>
              <a:rPr lang="el-GR" altLang="el-GR" dirty="0">
                <a:latin typeface="Arial" panose="020B0604020202020204" pitchFamily="34" charset="0"/>
              </a:rPr>
              <a:t>Αριστερό</a:t>
            </a:r>
            <a:endParaRPr lang="el-GR" altLang="el-GR" dirty="0">
              <a:latin typeface="Arial" panose="020B0604020202020204" pitchFamily="34" charset="0"/>
            </a:endParaRPr>
          </a:p>
        </p:txBody>
      </p:sp>
      <p:sp>
        <p:nvSpPr>
          <p:cNvPr id="40968" name="TextBox 20"/>
          <p:cNvSpPr txBox="1"/>
          <p:nvPr/>
        </p:nvSpPr>
        <p:spPr>
          <a:xfrm>
            <a:off x="4859338" y="1763713"/>
            <a:ext cx="723900" cy="369887"/>
          </a:xfrm>
          <a:prstGeom prst="rect">
            <a:avLst/>
          </a:prstGeom>
          <a:noFill/>
          <a:ln w="9525">
            <a:noFill/>
          </a:ln>
        </p:spPr>
        <p:txBody>
          <a:bodyPr wrap="none">
            <a:spAutoFit/>
          </a:bodyPr>
          <a:lstStyle/>
          <a:p>
            <a:r>
              <a:rPr lang="el-GR" altLang="el-GR" dirty="0">
                <a:latin typeface="Arial" panose="020B0604020202020204" pitchFamily="34" charset="0"/>
              </a:rPr>
              <a:t>Δεξιό</a:t>
            </a:r>
            <a:endParaRPr lang="el-GR" altLang="el-GR" dirty="0">
              <a:latin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Τίτλος 1"/>
          <p:cNvSpPr>
            <a:spLocks noGrp="1"/>
          </p:cNvSpPr>
          <p:nvPr>
            <p:ph type="title" hasCustomPrompt="1"/>
          </p:nvPr>
        </p:nvSpPr>
        <p:spPr/>
        <p:txBody>
          <a:bodyPr vert="horz" wrap="square" lIns="91440" tIns="45720" rIns="91440" bIns="45720" anchor="ctr" anchorCtr="0"/>
          <a:lstStyle/>
          <a:p>
            <a:pPr eaLnBrk="1" hangingPunct="1"/>
            <a:r>
              <a:rPr lang="el-GR" altLang="el-GR" b="1" dirty="0"/>
              <a:t>Παραδοσιακή γραμματική</a:t>
            </a:r>
            <a:endParaRPr lang="el-GR" altLang="el-GR" b="1" dirty="0"/>
          </a:p>
        </p:txBody>
      </p:sp>
      <p:sp>
        <p:nvSpPr>
          <p:cNvPr id="3" name="Θέση περιεχομένου 2"/>
          <p:cNvSpPr>
            <a:spLocks noGrp="1"/>
          </p:cNvSpPr>
          <p:nvPr>
            <p:ph sz="quarter" idx="1" hasCustomPrompt="1"/>
          </p:nvPr>
        </p:nvSpPr>
        <p:spPr>
          <a:xfrm>
            <a:off x="0" y="1628775"/>
            <a:ext cx="9055735" cy="5081270"/>
          </a:xfrm>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lstStyle/>
          <a:p>
            <a:pPr algn="just" eaLnBrk="1" hangingPunct="1">
              <a:lnSpc>
                <a:spcPct val="80000"/>
              </a:lnSpc>
              <a:buClr>
                <a:schemeClr val="accent2"/>
              </a:buClr>
              <a:buSzPct val="60000"/>
              <a:buFont typeface="Wingdings" panose="05000000000000000000" pitchFamily="2" charset="2"/>
            </a:pPr>
            <a:r>
              <a:rPr lang="en-US" altLang="x-none" sz="2700" dirty="0">
                <a:solidFill>
                  <a:srgbClr val="000000"/>
                </a:solidFill>
                <a:latin typeface="Tw Cen MT" panose="020B0602020104020603" pitchFamily="34" charset="0"/>
              </a:rPr>
              <a:t>K</a:t>
            </a:r>
            <a:r>
              <a:rPr sz="2700" dirty="0">
                <a:solidFill>
                  <a:srgbClr val="000000"/>
                </a:solidFill>
              </a:rPr>
              <a:t>αλλιέργησε </a:t>
            </a:r>
            <a:r>
              <a:rPr sz="2700" b="1" dirty="0">
                <a:solidFill>
                  <a:srgbClr val="000000"/>
                </a:solidFill>
              </a:rPr>
              <a:t>τρία ιδεολογικά χαρακτηριστικά</a:t>
            </a:r>
            <a:r>
              <a:rPr lang="en-US" altLang="x-none" sz="2700" dirty="0">
                <a:solidFill>
                  <a:srgbClr val="000000"/>
                </a:solidFill>
                <a:latin typeface="Tw Cen MT" panose="020B0602020104020603" pitchFamily="34" charset="0"/>
              </a:rPr>
              <a:t>:</a:t>
            </a:r>
            <a:endParaRPr sz="2700" dirty="0">
              <a:solidFill>
                <a:srgbClr val="000000"/>
              </a:solidFill>
            </a:endParaRPr>
          </a:p>
          <a:p>
            <a:pPr eaLnBrk="1" hangingPunct="1">
              <a:lnSpc>
                <a:spcPct val="80000"/>
              </a:lnSpc>
              <a:buClr>
                <a:schemeClr val="accent2"/>
              </a:buClr>
              <a:buSzPct val="60000"/>
              <a:buFont typeface="Wingdings" panose="05000000000000000000" pitchFamily="2" charset="2"/>
            </a:pPr>
            <a:endParaRPr sz="2700" dirty="0">
              <a:solidFill>
                <a:srgbClr val="000000"/>
              </a:solidFill>
            </a:endParaRPr>
          </a:p>
          <a:p>
            <a:pPr eaLnBrk="1" hangingPunct="1">
              <a:lnSpc>
                <a:spcPct val="80000"/>
              </a:lnSpc>
              <a:buClr>
                <a:schemeClr val="accent2"/>
              </a:buClr>
              <a:buSzPct val="60000"/>
              <a:buFont typeface="Wingdings" panose="05000000000000000000" pitchFamily="2" charset="2"/>
              <a:buNone/>
            </a:pPr>
            <a:r>
              <a:rPr sz="2700" dirty="0">
                <a:solidFill>
                  <a:srgbClr val="000000"/>
                </a:solidFill>
              </a:rPr>
              <a:t>α)  Αναιτιολόγητη </a:t>
            </a:r>
            <a:r>
              <a:rPr sz="2700" b="1" dirty="0">
                <a:solidFill>
                  <a:srgbClr val="000000"/>
                </a:solidFill>
              </a:rPr>
              <a:t>προτεραιότητα του γραπτού λόγου</a:t>
            </a:r>
            <a:endParaRPr sz="2700" b="1" dirty="0">
              <a:solidFill>
                <a:srgbClr val="000000"/>
              </a:solidFill>
            </a:endParaRPr>
          </a:p>
          <a:p>
            <a:pPr eaLnBrk="1" hangingPunct="1">
              <a:lnSpc>
                <a:spcPct val="80000"/>
              </a:lnSpc>
              <a:buClr>
                <a:schemeClr val="accent2"/>
              </a:buClr>
              <a:buSzPct val="60000"/>
              <a:buFont typeface="Wingdings" panose="05000000000000000000" pitchFamily="2" charset="2"/>
              <a:buNone/>
            </a:pPr>
            <a:endParaRPr sz="2700" dirty="0">
              <a:solidFill>
                <a:srgbClr val="000000"/>
              </a:solidFill>
            </a:endParaRPr>
          </a:p>
          <a:p>
            <a:pPr eaLnBrk="1" hangingPunct="1">
              <a:lnSpc>
                <a:spcPct val="80000"/>
              </a:lnSpc>
              <a:buClr>
                <a:schemeClr val="accent2"/>
              </a:buClr>
              <a:buSzPct val="60000"/>
              <a:buFont typeface="Wingdings" panose="05000000000000000000" pitchFamily="2" charset="2"/>
              <a:buNone/>
            </a:pPr>
            <a:r>
              <a:rPr sz="2700" dirty="0">
                <a:solidFill>
                  <a:srgbClr val="000000"/>
                </a:solidFill>
              </a:rPr>
              <a:t>β) </a:t>
            </a:r>
            <a:r>
              <a:rPr sz="2700" b="1" dirty="0">
                <a:solidFill>
                  <a:srgbClr val="000000"/>
                </a:solidFill>
              </a:rPr>
              <a:t>Ρυθμιστική - κανονιστική στάση </a:t>
            </a:r>
            <a:r>
              <a:rPr sz="2700" dirty="0">
                <a:solidFill>
                  <a:srgbClr val="000000"/>
                </a:solidFill>
              </a:rPr>
              <a:t>απέναντι στην ομιλούμενη γλώσσα με πρότυπα γλωσσικής ορθότητας και καθαρότητας (έμφαση στη νόρμα, την πρότυπη γλώσσα των κλασικών κειμένων). </a:t>
            </a:r>
            <a:r>
              <a:rPr sz="2700" b="1" dirty="0">
                <a:solidFill>
                  <a:srgbClr val="000000"/>
                </a:solidFill>
              </a:rPr>
              <a:t>Επιβολή κανόνων ορθής χρήσης (όχι από τον λόγο των ομιλητών, αλλά από τα ‘σημαντικά’ κείμενα του παρελθόντος)</a:t>
            </a:r>
            <a:r>
              <a:rPr sz="2700" dirty="0">
                <a:solidFill>
                  <a:srgbClr val="000000"/>
                </a:solidFill>
              </a:rPr>
              <a:t>.</a:t>
            </a:r>
            <a:endParaRPr sz="2700" dirty="0">
              <a:solidFill>
                <a:srgbClr val="000000"/>
              </a:solidFill>
            </a:endParaRPr>
          </a:p>
          <a:p>
            <a:pPr eaLnBrk="1" hangingPunct="1">
              <a:lnSpc>
                <a:spcPct val="80000"/>
              </a:lnSpc>
              <a:buClr>
                <a:schemeClr val="accent2"/>
              </a:buClr>
              <a:buSzPct val="60000"/>
              <a:buFont typeface="Wingdings" panose="05000000000000000000" pitchFamily="2" charset="2"/>
              <a:buNone/>
            </a:pPr>
            <a:endParaRPr sz="2700" dirty="0">
              <a:solidFill>
                <a:srgbClr val="000000"/>
              </a:solidFill>
            </a:endParaRPr>
          </a:p>
          <a:p>
            <a:pPr eaLnBrk="1" hangingPunct="1">
              <a:lnSpc>
                <a:spcPct val="80000"/>
              </a:lnSpc>
              <a:buClr>
                <a:schemeClr val="accent2"/>
              </a:buClr>
              <a:buSzPct val="60000"/>
              <a:buFont typeface="Wingdings" panose="05000000000000000000" pitchFamily="2" charset="2"/>
              <a:buNone/>
            </a:pPr>
            <a:r>
              <a:rPr sz="2700" dirty="0">
                <a:solidFill>
                  <a:srgbClr val="000000"/>
                </a:solidFill>
              </a:rPr>
              <a:t>γ) Εξίσωση της γλωσσικής </a:t>
            </a:r>
            <a:r>
              <a:rPr sz="2700" b="1" dirty="0">
                <a:solidFill>
                  <a:srgbClr val="000000"/>
                </a:solidFill>
              </a:rPr>
              <a:t>αλλαγής με τη γλωσσική φθορά </a:t>
            </a:r>
            <a:r>
              <a:rPr sz="2700" dirty="0">
                <a:solidFill>
                  <a:srgbClr val="000000"/>
                </a:solidFill>
              </a:rPr>
              <a:t>(μη αποδεκτή η απόκλιση από τη νόρμα).</a:t>
            </a:r>
            <a:endParaRPr lang="en-US" altLang="x-none" sz="2700" dirty="0">
              <a:solidFill>
                <a:srgbClr val="000000"/>
              </a:solidFill>
              <a:latin typeface="Tw Cen MT" panose="020B0602020104020603"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Τίτλος 1"/>
          <p:cNvSpPr>
            <a:spLocks noGrp="1"/>
          </p:cNvSpPr>
          <p:nvPr>
            <p:ph type="title" hasCustomPrompt="1"/>
          </p:nvPr>
        </p:nvSpPr>
        <p:spPr/>
        <p:txBody>
          <a:bodyPr vert="horz" wrap="square" lIns="91440" tIns="45720" rIns="91440" bIns="45720" anchor="ctr" anchorCtr="0"/>
          <a:lstStyle/>
          <a:p>
            <a:r>
              <a:rPr lang="el-GR" altLang="el-GR" b="1" dirty="0"/>
              <a:t>Δεξιό ημισφαίριο </a:t>
            </a:r>
            <a:endParaRPr lang="el-GR" altLang="el-GR" b="1" dirty="0"/>
          </a:p>
        </p:txBody>
      </p:sp>
      <p:pic>
        <p:nvPicPr>
          <p:cNvPr id="41987" name="Θέση περιεχομένου 7"/>
          <p:cNvPicPr>
            <a:picLocks noGrp="1" noChangeAspect="1"/>
          </p:cNvPicPr>
          <p:nvPr>
            <p:ph sz="quarter" idx="1" hasCustomPrompt="1"/>
          </p:nvPr>
        </p:nvPicPr>
        <p:blipFill>
          <a:blip r:embed="rId1"/>
          <a:srcRect l="51224" t="2316" r="29771"/>
          <a:stretch>
            <a:fillRect/>
          </a:stretch>
        </p:blipFill>
        <p:spPr>
          <a:xfrm>
            <a:off x="2916238" y="1628775"/>
            <a:ext cx="2055812" cy="3970338"/>
          </a:xfrm>
        </p:spPr>
      </p:pic>
      <p:sp>
        <p:nvSpPr>
          <p:cNvPr id="41988" name="TextBox 9"/>
          <p:cNvSpPr txBox="1"/>
          <p:nvPr/>
        </p:nvSpPr>
        <p:spPr>
          <a:xfrm>
            <a:off x="5364163" y="1628775"/>
            <a:ext cx="3311525" cy="3262313"/>
          </a:xfrm>
          <a:prstGeom prst="rect">
            <a:avLst/>
          </a:prstGeom>
          <a:noFill/>
          <a:ln w="9525">
            <a:noFill/>
          </a:ln>
        </p:spPr>
        <p:txBody>
          <a:bodyPr>
            <a:spAutoFit/>
          </a:bodyPr>
          <a:lstStyle/>
          <a:p>
            <a:r>
              <a:rPr lang="el-GR" altLang="el-GR" sz="2000" b="1" dirty="0">
                <a:latin typeface="Arial" panose="020B0604020202020204" pitchFamily="34" charset="0"/>
              </a:rPr>
              <a:t>ΔΕΞΙΟ ΗΜΙΣΦΑΙΡΙΟ</a:t>
            </a:r>
            <a:endParaRPr lang="el-GR" altLang="el-GR" sz="2000" b="1" dirty="0">
              <a:latin typeface="Arial" panose="020B0604020202020204" pitchFamily="34" charset="0"/>
            </a:endParaRPr>
          </a:p>
          <a:p>
            <a:endParaRPr lang="el-GR" altLang="el-GR" sz="2000" b="1" dirty="0">
              <a:latin typeface="Arial" panose="020B0604020202020204" pitchFamily="34" charset="0"/>
            </a:endParaRPr>
          </a:p>
          <a:p>
            <a:r>
              <a:rPr lang="el-GR" altLang="el-GR" sz="2000" dirty="0">
                <a:latin typeface="Arial" panose="020B0604020202020204" pitchFamily="34" charset="0"/>
              </a:rPr>
              <a:t>Φαντασία</a:t>
            </a:r>
            <a:endParaRPr lang="el-GR" altLang="el-GR" sz="2000" dirty="0">
              <a:latin typeface="Arial" panose="020B0604020202020204" pitchFamily="34" charset="0"/>
            </a:endParaRPr>
          </a:p>
          <a:p>
            <a:r>
              <a:rPr lang="el-GR" altLang="el-GR" sz="2000" dirty="0">
                <a:latin typeface="Arial" panose="020B0604020202020204" pitchFamily="34" charset="0"/>
              </a:rPr>
              <a:t>Διαίσθηση</a:t>
            </a:r>
            <a:endParaRPr lang="el-GR" altLang="el-GR" sz="2000" dirty="0">
              <a:latin typeface="Arial" panose="020B0604020202020204" pitchFamily="34" charset="0"/>
            </a:endParaRPr>
          </a:p>
          <a:p>
            <a:r>
              <a:rPr lang="el-GR" altLang="el-GR" sz="2000" dirty="0">
                <a:latin typeface="Arial" panose="020B0604020202020204" pitchFamily="34" charset="0"/>
              </a:rPr>
              <a:t>Τέχνες</a:t>
            </a:r>
            <a:endParaRPr lang="el-GR" altLang="el-GR" sz="2000" dirty="0">
              <a:latin typeface="Arial" panose="020B0604020202020204" pitchFamily="34" charset="0"/>
            </a:endParaRPr>
          </a:p>
          <a:p>
            <a:r>
              <a:rPr lang="el-GR" altLang="el-GR" sz="2000" dirty="0">
                <a:latin typeface="Arial" panose="020B0604020202020204" pitchFamily="34" charset="0"/>
              </a:rPr>
              <a:t>Συναισθήματα</a:t>
            </a:r>
            <a:endParaRPr lang="en-US" altLang="el-GR" sz="2000" dirty="0">
              <a:latin typeface="Arial" panose="020B0604020202020204" pitchFamily="34" charset="0"/>
            </a:endParaRPr>
          </a:p>
          <a:p>
            <a:r>
              <a:rPr lang="el-GR" altLang="el-GR" sz="2000" dirty="0">
                <a:latin typeface="Arial" panose="020B0604020202020204" pitchFamily="34" charset="0"/>
              </a:rPr>
              <a:t>Οπτική Επεξεργασία</a:t>
            </a:r>
            <a:endParaRPr lang="el-GR" altLang="el-GR" sz="2000" dirty="0">
              <a:latin typeface="Arial" panose="020B0604020202020204" pitchFamily="34" charset="0"/>
            </a:endParaRPr>
          </a:p>
          <a:p>
            <a:r>
              <a:rPr lang="el-GR" altLang="el-GR" sz="2000" dirty="0">
                <a:latin typeface="Arial" panose="020B0604020202020204" pitchFamily="34" charset="0"/>
              </a:rPr>
              <a:t>Όνειρα</a:t>
            </a:r>
            <a:endParaRPr lang="en-US" altLang="el-GR" sz="2000" dirty="0">
              <a:latin typeface="Arial" panose="020B0604020202020204" pitchFamily="34" charset="0"/>
            </a:endParaRPr>
          </a:p>
          <a:p>
            <a:r>
              <a:rPr lang="el-GR" altLang="el-GR" sz="2800" b="1" dirty="0">
                <a:latin typeface="Arial" panose="020B0604020202020204" pitchFamily="34" charset="0"/>
              </a:rPr>
              <a:t>Ολιστική σκέψη</a:t>
            </a:r>
            <a:endParaRPr lang="el-GR" altLang="el-GR" sz="2800" b="1" dirty="0">
              <a:latin typeface="Arial" panose="020B0604020202020204" pitchFamily="34" charset="0"/>
            </a:endParaRPr>
          </a:p>
          <a:p>
            <a:endParaRPr lang="el-GR" altLang="el-GR" dirty="0">
              <a:latin typeface="Arial" panose="020B0604020202020204"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Τίτλος 1"/>
          <p:cNvSpPr>
            <a:spLocks noGrp="1"/>
          </p:cNvSpPr>
          <p:nvPr>
            <p:ph type="title" hasCustomPrompt="1"/>
          </p:nvPr>
        </p:nvSpPr>
        <p:spPr/>
        <p:txBody>
          <a:bodyPr vert="horz" wrap="square" lIns="91440" tIns="45720" rIns="91440" bIns="45720" anchor="ctr" anchorCtr="0"/>
          <a:lstStyle/>
          <a:p>
            <a:r>
              <a:rPr lang="el-GR" altLang="el-GR" b="1" dirty="0"/>
              <a:t>Αριστερό ημισφαίριο</a:t>
            </a:r>
            <a:endParaRPr lang="el-GR" altLang="el-GR" b="1" dirty="0"/>
          </a:p>
        </p:txBody>
      </p:sp>
      <p:pic>
        <p:nvPicPr>
          <p:cNvPr id="43011" name="Θέση περιεχομένου 4"/>
          <p:cNvPicPr>
            <a:picLocks noGrp="1" noChangeAspect="1"/>
          </p:cNvPicPr>
          <p:nvPr>
            <p:ph sz="quarter" idx="1" hasCustomPrompt="1"/>
          </p:nvPr>
        </p:nvPicPr>
        <p:blipFill>
          <a:blip r:embed="rId1"/>
          <a:srcRect l="31310" r="48703"/>
          <a:stretch>
            <a:fillRect/>
          </a:stretch>
        </p:blipFill>
        <p:spPr>
          <a:xfrm>
            <a:off x="4297363" y="1887538"/>
            <a:ext cx="1654175" cy="3082925"/>
          </a:xfrm>
        </p:spPr>
      </p:pic>
      <p:sp>
        <p:nvSpPr>
          <p:cNvPr id="43012" name="TextBox 5"/>
          <p:cNvSpPr txBox="1"/>
          <p:nvPr/>
        </p:nvSpPr>
        <p:spPr>
          <a:xfrm>
            <a:off x="612775" y="2136775"/>
            <a:ext cx="3503613" cy="4154488"/>
          </a:xfrm>
          <a:prstGeom prst="rect">
            <a:avLst/>
          </a:prstGeom>
          <a:noFill/>
          <a:ln w="9525">
            <a:noFill/>
          </a:ln>
        </p:spPr>
        <p:txBody>
          <a:bodyPr wrap="none">
            <a:spAutoFit/>
          </a:bodyPr>
          <a:lstStyle/>
          <a:p>
            <a:r>
              <a:rPr lang="el-GR" altLang="el-GR" sz="2000" b="1" dirty="0">
                <a:latin typeface="Arial" panose="020B0604020202020204" pitchFamily="34" charset="0"/>
              </a:rPr>
              <a:t>ΑΡΙΣΤΕΡΟ Η</a:t>
            </a:r>
            <a:r>
              <a:rPr lang="en-US" altLang="el-GR" sz="2000" b="1" dirty="0">
                <a:latin typeface="Arial" panose="020B0604020202020204" pitchFamily="34" charset="0"/>
              </a:rPr>
              <a:t>M</a:t>
            </a:r>
            <a:r>
              <a:rPr lang="el-GR" altLang="el-GR" sz="2000" b="1" dirty="0">
                <a:latin typeface="Arial" panose="020B0604020202020204" pitchFamily="34" charset="0"/>
              </a:rPr>
              <a:t>ΙΣΦΑΙΡΙΟ</a:t>
            </a:r>
            <a:endParaRPr lang="el-GR" altLang="el-GR" sz="2000" b="1" dirty="0">
              <a:latin typeface="Arial" panose="020B0604020202020204" pitchFamily="34" charset="0"/>
            </a:endParaRPr>
          </a:p>
          <a:p>
            <a:endParaRPr lang="el-GR" altLang="el-GR" sz="2000" b="1" dirty="0">
              <a:latin typeface="Arial" panose="020B0604020202020204" pitchFamily="34" charset="0"/>
            </a:endParaRPr>
          </a:p>
          <a:p>
            <a:r>
              <a:rPr lang="el-GR" altLang="el-GR" sz="2000" dirty="0">
                <a:latin typeface="Arial" panose="020B0604020202020204" pitchFamily="34" charset="0"/>
              </a:rPr>
              <a:t>Λογική</a:t>
            </a:r>
            <a:endParaRPr lang="el-GR" altLang="el-GR" sz="2000" dirty="0">
              <a:latin typeface="Arial" panose="020B0604020202020204" pitchFamily="34" charset="0"/>
            </a:endParaRPr>
          </a:p>
          <a:p>
            <a:r>
              <a:rPr lang="el-GR" altLang="el-GR" sz="2000" dirty="0">
                <a:latin typeface="Arial" panose="020B0604020202020204" pitchFamily="34" charset="0"/>
              </a:rPr>
              <a:t>Γραμμικότητα</a:t>
            </a:r>
            <a:endParaRPr lang="el-GR" altLang="el-GR" sz="2000" dirty="0">
              <a:latin typeface="Arial" panose="020B0604020202020204" pitchFamily="34" charset="0"/>
            </a:endParaRPr>
          </a:p>
          <a:p>
            <a:r>
              <a:rPr lang="el-GR" altLang="el-GR" sz="2000" dirty="0">
                <a:latin typeface="Arial" panose="020B0604020202020204" pitchFamily="34" charset="0"/>
              </a:rPr>
              <a:t>Γλώσσα</a:t>
            </a:r>
            <a:endParaRPr lang="el-GR" altLang="el-GR" sz="2000" dirty="0">
              <a:latin typeface="Arial" panose="020B0604020202020204" pitchFamily="34" charset="0"/>
            </a:endParaRPr>
          </a:p>
          <a:p>
            <a:r>
              <a:rPr lang="el-GR" altLang="el-GR" sz="2000" dirty="0">
                <a:latin typeface="Arial" panose="020B0604020202020204" pitchFamily="34" charset="0"/>
              </a:rPr>
              <a:t>Μαθηματικά</a:t>
            </a:r>
            <a:endParaRPr lang="el-GR" altLang="el-GR" sz="2000" dirty="0">
              <a:latin typeface="Arial" panose="020B0604020202020204" pitchFamily="34" charset="0"/>
            </a:endParaRPr>
          </a:p>
          <a:p>
            <a:r>
              <a:rPr lang="el-GR" altLang="el-GR" sz="2000" dirty="0">
                <a:latin typeface="Arial" panose="020B0604020202020204" pitchFamily="34" charset="0"/>
              </a:rPr>
              <a:t>Υπολογισμός</a:t>
            </a:r>
            <a:endParaRPr lang="el-GR" altLang="el-GR" sz="2000" dirty="0">
              <a:latin typeface="Arial" panose="020B0604020202020204" pitchFamily="34" charset="0"/>
            </a:endParaRPr>
          </a:p>
          <a:p>
            <a:r>
              <a:rPr lang="el-GR" altLang="el-GR" sz="2800" b="1" dirty="0">
                <a:latin typeface="Arial" panose="020B0604020202020204" pitchFamily="34" charset="0"/>
              </a:rPr>
              <a:t>Αναλυτική σκέψη</a:t>
            </a:r>
            <a:endParaRPr lang="el-GR" altLang="el-GR" sz="2800" b="1" dirty="0">
              <a:latin typeface="Arial" panose="020B0604020202020204" pitchFamily="34" charset="0"/>
            </a:endParaRPr>
          </a:p>
          <a:p>
            <a:endParaRPr lang="en-US" altLang="el-GR" sz="2000" dirty="0">
              <a:latin typeface="Arial" panose="020B0604020202020204" pitchFamily="34" charset="0"/>
            </a:endParaRPr>
          </a:p>
          <a:p>
            <a:endParaRPr lang="en-US" altLang="el-GR" sz="2000" dirty="0">
              <a:latin typeface="Arial" panose="020B0604020202020204" pitchFamily="34" charset="0"/>
            </a:endParaRPr>
          </a:p>
          <a:p>
            <a:r>
              <a:rPr lang="el-GR" altLang="el-GR" sz="2800" b="1" dirty="0">
                <a:latin typeface="Arial" panose="020B0604020202020204" pitchFamily="34" charset="0"/>
              </a:rPr>
              <a:t>Έλικες</a:t>
            </a:r>
            <a:endParaRPr lang="en-US" altLang="el-GR" sz="2800" b="1" dirty="0">
              <a:latin typeface="Arial" panose="020B0604020202020204" pitchFamily="34" charset="0"/>
            </a:endParaRPr>
          </a:p>
          <a:p>
            <a:r>
              <a:rPr lang="en-US" altLang="el-GR" sz="2800" b="1" dirty="0">
                <a:latin typeface="Arial" panose="020B0604020202020204" pitchFamily="34" charset="0"/>
              </a:rPr>
              <a:t>Broca </a:t>
            </a:r>
            <a:r>
              <a:rPr lang="el-GR" altLang="el-GR" sz="2800" b="1" dirty="0">
                <a:latin typeface="Arial" panose="020B0604020202020204" pitchFamily="34" charset="0"/>
              </a:rPr>
              <a:t>και </a:t>
            </a:r>
            <a:r>
              <a:rPr lang="en-US" altLang="el-GR" sz="2800" b="1" dirty="0">
                <a:latin typeface="Arial" panose="020B0604020202020204" pitchFamily="34" charset="0"/>
              </a:rPr>
              <a:t>Wernicke</a:t>
            </a:r>
            <a:endParaRPr lang="el-GR" altLang="el-GR" sz="2800" b="1" dirty="0">
              <a:latin typeface="Arial" panose="020B0604020202020204"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Τίτλος 1"/>
          <p:cNvSpPr>
            <a:spLocks noGrp="1"/>
          </p:cNvSpPr>
          <p:nvPr>
            <p:ph type="title" hasCustomPrompt="1"/>
          </p:nvPr>
        </p:nvSpPr>
        <p:spPr/>
        <p:txBody>
          <a:bodyPr vert="horz" wrap="square" lIns="91440" tIns="45720" rIns="91440" bIns="45720" anchor="ctr" anchorCtr="0"/>
          <a:lstStyle/>
          <a:p>
            <a:pPr eaLnBrk="1" hangingPunct="1"/>
            <a:r>
              <a:rPr lang="el-GR" altLang="el-GR" b="1" dirty="0"/>
              <a:t>Αφασικοί </a:t>
            </a:r>
            <a:r>
              <a:rPr lang="en-US" altLang="el-GR" b="1" dirty="0">
                <a:latin typeface="Tw Cen MT" panose="020B0602020104020603" pitchFamily="34" charset="0"/>
              </a:rPr>
              <a:t>Broca</a:t>
            </a:r>
            <a:endParaRPr lang="el-GR" altLang="el-GR" b="1" dirty="0"/>
          </a:p>
        </p:txBody>
      </p:sp>
      <p:sp>
        <p:nvSpPr>
          <p:cNvPr id="3" name="Θέση περιεχομένου 2"/>
          <p:cNvSpPr>
            <a:spLocks noGrp="1"/>
          </p:cNvSpPr>
          <p:nvPr>
            <p:ph sz="quarter" idx="1" hasCustomPrompt="1"/>
          </p:nvPr>
        </p:nvSpPr>
        <p:spPr>
          <a:xfrm>
            <a:off x="92075" y="1494790"/>
            <a:ext cx="8943975" cy="5255895"/>
          </a:xfrm>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lstStyle/>
          <a:p>
            <a:pPr marL="0" indent="0" eaLnBrk="1" hangingPunct="1">
              <a:lnSpc>
                <a:spcPct val="90000"/>
              </a:lnSpc>
              <a:buClr>
                <a:schemeClr val="accent2"/>
              </a:buClr>
              <a:buSzPct val="60000"/>
              <a:buFont typeface="Wingdings" panose="05000000000000000000" pitchFamily="2" charset="2"/>
              <a:buNone/>
            </a:pPr>
            <a:r>
              <a:rPr sz="2700" dirty="0">
                <a:solidFill>
                  <a:srgbClr val="000000"/>
                </a:solidFill>
              </a:rPr>
              <a:t>(</a:t>
            </a:r>
            <a:r>
              <a:rPr lang="en-US" altLang="x-none" sz="2700" dirty="0">
                <a:solidFill>
                  <a:srgbClr val="000000"/>
                </a:solidFill>
                <a:latin typeface="Tw Cen MT" panose="020B0602020104020603" pitchFamily="34" charset="0"/>
              </a:rPr>
              <a:t>Fromkin</a:t>
            </a:r>
            <a:r>
              <a:rPr sz="2700" dirty="0">
                <a:solidFill>
                  <a:srgbClr val="000000"/>
                </a:solidFill>
              </a:rPr>
              <a:t> κ.ά, 2008: 80, 81, 102)</a:t>
            </a:r>
            <a:endParaRPr sz="2700" dirty="0">
              <a:solidFill>
                <a:srgbClr val="000000"/>
              </a:solidFill>
            </a:endParaRPr>
          </a:p>
          <a:p>
            <a:pPr marL="0" indent="0" eaLnBrk="1" hangingPunct="1">
              <a:lnSpc>
                <a:spcPct val="90000"/>
              </a:lnSpc>
              <a:buClr>
                <a:schemeClr val="accent2"/>
              </a:buClr>
              <a:buSzPct val="60000"/>
              <a:buFont typeface="Wingdings" panose="05000000000000000000" pitchFamily="2" charset="2"/>
              <a:buNone/>
            </a:pPr>
            <a:r>
              <a:rPr lang="en-US" altLang="x-none" sz="2700" dirty="0">
                <a:solidFill>
                  <a:srgbClr val="000000"/>
                </a:solidFill>
                <a:latin typeface="Tw Cen MT" panose="020B0602020104020603" pitchFamily="34" charset="0"/>
              </a:rPr>
              <a:t> </a:t>
            </a:r>
            <a:endParaRPr sz="2700" dirty="0">
              <a:solidFill>
                <a:srgbClr val="000000"/>
              </a:solidFill>
            </a:endParaRPr>
          </a:p>
          <a:p>
            <a:pPr marL="0" indent="0" eaLnBrk="1" hangingPunct="1">
              <a:lnSpc>
                <a:spcPct val="90000"/>
              </a:lnSpc>
              <a:buClr>
                <a:schemeClr val="accent2"/>
              </a:buClr>
              <a:buSzPct val="60000"/>
              <a:buFont typeface="Wingdings" panose="05000000000000000000" pitchFamily="2" charset="2"/>
              <a:buNone/>
            </a:pPr>
            <a:r>
              <a:rPr sz="2700" dirty="0">
                <a:solidFill>
                  <a:srgbClr val="000000"/>
                </a:solidFill>
              </a:rPr>
              <a:t>Οι </a:t>
            </a:r>
            <a:r>
              <a:rPr sz="2700" b="1" dirty="0">
                <a:solidFill>
                  <a:srgbClr val="000000"/>
                </a:solidFill>
              </a:rPr>
              <a:t>αφασικοί </a:t>
            </a:r>
            <a:r>
              <a:rPr lang="en-US" altLang="x-none" sz="2700" b="1" dirty="0">
                <a:solidFill>
                  <a:srgbClr val="000000"/>
                </a:solidFill>
                <a:latin typeface="Tw Cen MT" panose="020B0602020104020603" pitchFamily="34" charset="0"/>
              </a:rPr>
              <a:t>Broca </a:t>
            </a:r>
            <a:r>
              <a:rPr sz="2700" dirty="0">
                <a:solidFill>
                  <a:srgbClr val="000000"/>
                </a:solidFill>
              </a:rPr>
              <a:t>είναι </a:t>
            </a:r>
            <a:r>
              <a:rPr sz="2700" b="1" dirty="0">
                <a:solidFill>
                  <a:srgbClr val="000000"/>
                </a:solidFill>
              </a:rPr>
              <a:t>αγραμματικοί</a:t>
            </a:r>
            <a:r>
              <a:rPr sz="2700" dirty="0">
                <a:solidFill>
                  <a:srgbClr val="000000"/>
                </a:solidFill>
              </a:rPr>
              <a:t> λόγω συγκεκριμένων </a:t>
            </a:r>
            <a:r>
              <a:rPr sz="2700" dirty="0">
                <a:solidFill>
                  <a:srgbClr val="FF0000"/>
                </a:solidFill>
              </a:rPr>
              <a:t>προβλημάτων στη </a:t>
            </a:r>
            <a:r>
              <a:rPr sz="2700" b="1" dirty="0">
                <a:solidFill>
                  <a:srgbClr val="FF0000"/>
                </a:solidFill>
              </a:rPr>
              <a:t>σύνταξή</a:t>
            </a:r>
            <a:r>
              <a:rPr sz="2700" dirty="0">
                <a:solidFill>
                  <a:srgbClr val="FF0000"/>
                </a:solidFill>
              </a:rPr>
              <a:t> </a:t>
            </a:r>
            <a:r>
              <a:rPr sz="2700" dirty="0">
                <a:solidFill>
                  <a:srgbClr val="000000"/>
                </a:solidFill>
              </a:rPr>
              <a:t>τους, όπως φαίνεται από το παρακάτω δείγμα ομιλίας. </a:t>
            </a:r>
            <a:endParaRPr lang="en-US" altLang="x-none" sz="2700" dirty="0">
              <a:solidFill>
                <a:srgbClr val="000000"/>
              </a:solidFill>
              <a:latin typeface="Tw Cen MT" panose="020B0602020104020603" pitchFamily="34" charset="0"/>
            </a:endParaRPr>
          </a:p>
          <a:p>
            <a:pPr marL="0" indent="0" eaLnBrk="1" hangingPunct="1">
              <a:lnSpc>
                <a:spcPct val="90000"/>
              </a:lnSpc>
              <a:buClr>
                <a:schemeClr val="accent2"/>
              </a:buClr>
              <a:buSzPct val="60000"/>
              <a:buFont typeface="Wingdings" panose="05000000000000000000" pitchFamily="2" charset="2"/>
              <a:buChar char="Ø"/>
            </a:pPr>
            <a:r>
              <a:rPr sz="2700" dirty="0">
                <a:solidFill>
                  <a:srgbClr val="000000"/>
                </a:solidFill>
              </a:rPr>
              <a:t>Ένας αγγλόφωνος ασθενής, αφού ρωτήθηκε τι ήταν αυτό που τον έκανε να γυρίσει πίσω στο νοσοκομείο, απάντησε:</a:t>
            </a:r>
            <a:endParaRPr sz="2700" dirty="0">
              <a:solidFill>
                <a:srgbClr val="000000"/>
              </a:solidFill>
            </a:endParaRPr>
          </a:p>
          <a:p>
            <a:pPr marL="0" indent="0" eaLnBrk="1" hangingPunct="1">
              <a:lnSpc>
                <a:spcPct val="90000"/>
              </a:lnSpc>
              <a:buClr>
                <a:schemeClr val="accent2"/>
              </a:buClr>
              <a:buSzPct val="60000"/>
              <a:buFont typeface="Wingdings" panose="05000000000000000000" pitchFamily="2" charset="2"/>
              <a:buNone/>
            </a:pPr>
            <a:r>
              <a:rPr sz="2700" dirty="0">
                <a:solidFill>
                  <a:srgbClr val="000000"/>
                </a:solidFill>
              </a:rPr>
              <a:t>	 (…) </a:t>
            </a:r>
            <a:r>
              <a:rPr sz="2700" i="1" dirty="0">
                <a:solidFill>
                  <a:srgbClr val="000000"/>
                </a:solidFill>
              </a:rPr>
              <a:t>Ναι – εεε – Δευτέρα εεε – Μπαμπάς – και Μπαμπάς – εεε – Νοσοκομείο – και  εεε – Τετάρτη – Τετάρτη – εννέα ακριβώς και εεε Πέμπτη – δέκα ακριβώς εεε γιατροί – δυο – δυο εεε γιατροί και – εεε – δόντια – ναι. Και ένας γιατρός – εεε κορίτσι – και ούλα, και εγώ</a:t>
            </a:r>
            <a:r>
              <a:rPr sz="2700" dirty="0">
                <a:solidFill>
                  <a:srgbClr val="000000"/>
                </a:solidFill>
              </a:rPr>
              <a:t>. (…)</a:t>
            </a:r>
            <a:endParaRPr sz="2700" dirty="0">
              <a:solidFill>
                <a:srgbClr val="000000"/>
              </a:solidFill>
            </a:endParaRPr>
          </a:p>
          <a:p>
            <a:pPr marL="0" indent="0" eaLnBrk="1" hangingPunct="1">
              <a:lnSpc>
                <a:spcPct val="90000"/>
              </a:lnSpc>
              <a:buClr>
                <a:schemeClr val="accent2"/>
              </a:buClr>
              <a:buSzPct val="60000"/>
              <a:buFont typeface="Wingdings" panose="05000000000000000000" pitchFamily="2" charset="2"/>
              <a:buNone/>
            </a:pPr>
            <a:endParaRPr sz="2700" dirty="0">
              <a:solidFill>
                <a:srgbClr val="000000"/>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Τίτλος 1"/>
          <p:cNvSpPr>
            <a:spLocks noGrp="1"/>
          </p:cNvSpPr>
          <p:nvPr>
            <p:ph type="title" hasCustomPrompt="1"/>
          </p:nvPr>
        </p:nvSpPr>
        <p:spPr/>
        <p:txBody>
          <a:bodyPr vert="horz" wrap="square" lIns="91440" tIns="45720" rIns="91440" bIns="45720" anchor="ctr" anchorCtr="0"/>
          <a:lstStyle/>
          <a:p>
            <a:pPr eaLnBrk="1" hangingPunct="1"/>
            <a:r>
              <a:rPr lang="el-GR" altLang="el-GR" b="1" dirty="0"/>
              <a:t>Αφασικοί </a:t>
            </a:r>
            <a:r>
              <a:rPr lang="en-US" altLang="el-GR" b="1" dirty="0">
                <a:latin typeface="Tw Cen MT" panose="020B0602020104020603" pitchFamily="34" charset="0"/>
              </a:rPr>
              <a:t>Wernicke</a:t>
            </a:r>
            <a:endParaRPr lang="el-GR" altLang="el-GR" b="1" dirty="0"/>
          </a:p>
        </p:txBody>
      </p:sp>
      <p:sp>
        <p:nvSpPr>
          <p:cNvPr id="3" name="Θέση περιεχομένου 2"/>
          <p:cNvSpPr>
            <a:spLocks noGrp="1"/>
          </p:cNvSpPr>
          <p:nvPr>
            <p:ph sz="quarter" idx="1" hasCustomPrompt="1"/>
          </p:nvPr>
        </p:nvSpPr>
        <p:spPr>
          <a:xfrm>
            <a:off x="104140" y="1482725"/>
            <a:ext cx="9003665" cy="5270500"/>
          </a:xfrm>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lstStyle/>
          <a:p>
            <a:pPr marL="0" indent="0" eaLnBrk="1" hangingPunct="1">
              <a:lnSpc>
                <a:spcPct val="90000"/>
              </a:lnSpc>
              <a:buClr>
                <a:schemeClr val="accent2"/>
              </a:buClr>
              <a:buSzPct val="60000"/>
              <a:buFont typeface="Wingdings" panose="05000000000000000000" pitchFamily="2" charset="2"/>
              <a:buNone/>
            </a:pPr>
            <a:r>
              <a:rPr lang="en-US" altLang="x-none" sz="2700" dirty="0">
                <a:solidFill>
                  <a:srgbClr val="000000"/>
                </a:solidFill>
                <a:latin typeface="Tw Cen MT" panose="020B0602020104020603" pitchFamily="34" charset="0"/>
              </a:rPr>
              <a:t>(Fromkin </a:t>
            </a:r>
            <a:r>
              <a:rPr sz="2700" dirty="0">
                <a:solidFill>
                  <a:srgbClr val="000000"/>
                </a:solidFill>
              </a:rPr>
              <a:t>κ.ά, 2008: 80, 81, 102)</a:t>
            </a:r>
            <a:endParaRPr sz="2700" dirty="0">
              <a:solidFill>
                <a:srgbClr val="000000"/>
              </a:solidFill>
            </a:endParaRPr>
          </a:p>
          <a:p>
            <a:pPr marL="0" indent="0" eaLnBrk="1" hangingPunct="1">
              <a:lnSpc>
                <a:spcPct val="90000"/>
              </a:lnSpc>
              <a:buClr>
                <a:schemeClr val="accent2"/>
              </a:buClr>
              <a:buSzPct val="60000"/>
              <a:buFont typeface="Wingdings" panose="05000000000000000000" pitchFamily="2" charset="2"/>
              <a:buNone/>
            </a:pPr>
            <a:endParaRPr lang="en-US" altLang="x-none" sz="2700" dirty="0">
              <a:solidFill>
                <a:srgbClr val="000000"/>
              </a:solidFill>
              <a:latin typeface="Tw Cen MT" panose="020B0602020104020603" pitchFamily="34" charset="0"/>
            </a:endParaRPr>
          </a:p>
          <a:p>
            <a:pPr marL="0" indent="0" eaLnBrk="1" hangingPunct="1">
              <a:lnSpc>
                <a:spcPct val="90000"/>
              </a:lnSpc>
              <a:buClr>
                <a:schemeClr val="accent2"/>
              </a:buClr>
              <a:buSzPct val="60000"/>
              <a:buFont typeface="Wingdings" panose="05000000000000000000" pitchFamily="2" charset="2"/>
              <a:buNone/>
            </a:pPr>
            <a:r>
              <a:rPr sz="2700" dirty="0">
                <a:solidFill>
                  <a:srgbClr val="000000"/>
                </a:solidFill>
              </a:rPr>
              <a:t>Οι </a:t>
            </a:r>
            <a:r>
              <a:rPr sz="2700" b="1" dirty="0">
                <a:solidFill>
                  <a:srgbClr val="000000"/>
                </a:solidFill>
              </a:rPr>
              <a:t>αφασικοί </a:t>
            </a:r>
            <a:r>
              <a:rPr lang="en-US" altLang="x-none" sz="2700" b="1" dirty="0">
                <a:solidFill>
                  <a:srgbClr val="000000"/>
                </a:solidFill>
                <a:latin typeface="Tw Cen MT" panose="020B0602020104020603" pitchFamily="34" charset="0"/>
              </a:rPr>
              <a:t>Wernicke</a:t>
            </a:r>
            <a:r>
              <a:rPr sz="2700" dirty="0">
                <a:solidFill>
                  <a:srgbClr val="000000"/>
                </a:solidFill>
              </a:rPr>
              <a:t> συχνά </a:t>
            </a:r>
            <a:r>
              <a:rPr sz="2700" b="1" dirty="0">
                <a:solidFill>
                  <a:srgbClr val="000000"/>
                </a:solidFill>
              </a:rPr>
              <a:t>παράγουν ρέουσα αλλά </a:t>
            </a:r>
            <a:r>
              <a:rPr sz="2700" b="1" dirty="0">
                <a:solidFill>
                  <a:srgbClr val="FF0000"/>
                </a:solidFill>
              </a:rPr>
              <a:t>μη κατανοητή ομιλία</a:t>
            </a:r>
            <a:r>
              <a:rPr sz="2700" dirty="0">
                <a:solidFill>
                  <a:srgbClr val="000000"/>
                </a:solidFill>
              </a:rPr>
              <a:t>. Αντιμετωπίζουν επίσης προβλήματα κατανόησης και επιλογής κατάλληλων λέξεων. </a:t>
            </a:r>
            <a:endParaRPr sz="2700" dirty="0">
              <a:solidFill>
                <a:srgbClr val="000000"/>
              </a:solidFill>
            </a:endParaRPr>
          </a:p>
          <a:p>
            <a:pPr marL="0" indent="0" eaLnBrk="1" hangingPunct="1">
              <a:lnSpc>
                <a:spcPct val="90000"/>
              </a:lnSpc>
              <a:buClr>
                <a:schemeClr val="accent2"/>
              </a:buClr>
              <a:buSzPct val="60000"/>
              <a:buFont typeface="Wingdings" panose="05000000000000000000" pitchFamily="2" charset="2"/>
              <a:buNone/>
            </a:pPr>
            <a:endParaRPr sz="2700" dirty="0">
              <a:solidFill>
                <a:srgbClr val="000000"/>
              </a:solidFill>
            </a:endParaRPr>
          </a:p>
          <a:p>
            <a:pPr marL="0" indent="0" eaLnBrk="1" hangingPunct="1">
              <a:lnSpc>
                <a:spcPct val="90000"/>
              </a:lnSpc>
              <a:buClr>
                <a:schemeClr val="accent2"/>
              </a:buClr>
              <a:buSzPct val="60000"/>
              <a:buFont typeface="Wingdings" panose="05000000000000000000" pitchFamily="2" charset="2"/>
              <a:buNone/>
            </a:pPr>
            <a:r>
              <a:rPr sz="2700" dirty="0">
                <a:solidFill>
                  <a:srgbClr val="000000"/>
                </a:solidFill>
              </a:rPr>
              <a:t>Ένας ασθενής που ρωτήθηκε σχετικά με την υγεία του απάντησε με τον ακόλουθο τρόπο:</a:t>
            </a:r>
            <a:endParaRPr lang="en-US" altLang="x-none" sz="2700" dirty="0">
              <a:solidFill>
                <a:srgbClr val="000000"/>
              </a:solidFill>
              <a:latin typeface="Tw Cen MT" panose="020B0602020104020603" pitchFamily="34" charset="0"/>
            </a:endParaRPr>
          </a:p>
          <a:p>
            <a:pPr marL="0" indent="0" eaLnBrk="1" hangingPunct="1">
              <a:lnSpc>
                <a:spcPct val="90000"/>
              </a:lnSpc>
              <a:buClr>
                <a:schemeClr val="accent2"/>
              </a:buClr>
              <a:buSzPct val="60000"/>
              <a:buFont typeface="Wingdings" panose="05000000000000000000" pitchFamily="2" charset="2"/>
              <a:buChar char="Ø"/>
            </a:pPr>
            <a:r>
              <a:rPr sz="2700" dirty="0">
                <a:solidFill>
                  <a:srgbClr val="000000"/>
                </a:solidFill>
              </a:rPr>
              <a:t> (…) </a:t>
            </a:r>
            <a:r>
              <a:rPr sz="2700" i="1" dirty="0">
                <a:solidFill>
                  <a:srgbClr val="000000"/>
                </a:solidFill>
              </a:rPr>
              <a:t>Αισθάνθηκα χειρότερα γιατί δεν μπορώ άλλο να κρατήσω στο μυαλό μου από το μυαλό των μυαλών να με κρατήσει από το μυαλό και έως το αυτί το οποίο μπορεί να βρει ανάμεσα στους εαυτούς μας</a:t>
            </a:r>
            <a:r>
              <a:rPr sz="2700" dirty="0">
                <a:solidFill>
                  <a:srgbClr val="000000"/>
                </a:solidFill>
              </a:rPr>
              <a:t>.</a:t>
            </a:r>
            <a:endParaRPr sz="2700" dirty="0">
              <a:solidFill>
                <a:srgbClr val="000000"/>
              </a:solidFill>
            </a:endParaRPr>
          </a:p>
          <a:p>
            <a:pPr marL="0" indent="0" eaLnBrk="1" hangingPunct="1">
              <a:lnSpc>
                <a:spcPct val="90000"/>
              </a:lnSpc>
              <a:buClr>
                <a:schemeClr val="accent2"/>
              </a:buClr>
              <a:buSzPct val="60000"/>
              <a:buFont typeface="Wingdings" panose="05000000000000000000" pitchFamily="2" charset="2"/>
              <a:buNone/>
            </a:pPr>
            <a:endParaRPr sz="2700" dirty="0">
              <a:solidFill>
                <a:srgbClr val="000000"/>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Τίτλος 1"/>
          <p:cNvSpPr>
            <a:spLocks noGrp="1"/>
          </p:cNvSpPr>
          <p:nvPr>
            <p:ph type="title" hasCustomPrompt="1"/>
          </p:nvPr>
        </p:nvSpPr>
        <p:spPr/>
        <p:txBody>
          <a:bodyPr vert="horz" wrap="square" lIns="91440" tIns="45720" rIns="91440" bIns="45720" anchor="ctr" anchorCtr="0"/>
          <a:lstStyle/>
          <a:p>
            <a:pPr algn="ctr" eaLnBrk="1" hangingPunct="1"/>
            <a:r>
              <a:rPr lang="el-GR" altLang="el-GR" sz="3200" b="1" dirty="0"/>
              <a:t>Εγκέφαλος και γλώσσα: </a:t>
            </a:r>
            <a:r>
              <a:rPr lang="el-GR" altLang="el-GR" sz="3200" b="1" dirty="0">
                <a:highlight>
                  <a:srgbClr val="FFFF00"/>
                </a:highlight>
              </a:rPr>
              <a:t>έμφυτο της γλώσσας</a:t>
            </a:r>
            <a:br>
              <a:rPr lang="el-GR" altLang="el-GR" sz="3200" b="1" dirty="0"/>
            </a:br>
            <a:r>
              <a:rPr lang="el-GR" altLang="el-GR" sz="3200" b="1" i="1" dirty="0"/>
              <a:t> Επιχειρήματα</a:t>
            </a:r>
            <a:endParaRPr lang="el-GR" altLang="el-GR" sz="3200" b="1" dirty="0"/>
          </a:p>
        </p:txBody>
      </p:sp>
      <p:sp>
        <p:nvSpPr>
          <p:cNvPr id="3" name="Θέση περιεχομένου 2"/>
          <p:cNvSpPr>
            <a:spLocks noGrp="1"/>
          </p:cNvSpPr>
          <p:nvPr>
            <p:ph sz="quarter" idx="1" hasCustomPrompt="1"/>
          </p:nvPr>
        </p:nvSpPr>
        <p:spPr>
          <a:xfrm>
            <a:off x="0" y="1557338"/>
            <a:ext cx="9144000" cy="5300663"/>
          </a:xfrm>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lstStyle/>
          <a:p>
            <a:pPr marL="0" indent="0" eaLnBrk="1" hangingPunct="1">
              <a:lnSpc>
                <a:spcPct val="80000"/>
              </a:lnSpc>
              <a:buClr>
                <a:schemeClr val="accent2"/>
              </a:buClr>
              <a:buSzPct val="60000"/>
              <a:buFont typeface="Wingdings" panose="05000000000000000000" pitchFamily="2" charset="2"/>
              <a:buNone/>
            </a:pPr>
            <a:r>
              <a:rPr lang="el-GR" sz="2500" b="1" dirty="0">
                <a:solidFill>
                  <a:srgbClr val="000000"/>
                </a:solidFill>
              </a:rPr>
              <a:t>Ε</a:t>
            </a:r>
            <a:r>
              <a:rPr sz="2500" b="1" dirty="0">
                <a:solidFill>
                  <a:srgbClr val="000000"/>
                </a:solidFill>
              </a:rPr>
              <a:t>πιχειρήματα</a:t>
            </a:r>
            <a:r>
              <a:rPr sz="2500" dirty="0">
                <a:solidFill>
                  <a:srgbClr val="000000"/>
                </a:solidFill>
              </a:rPr>
              <a:t> που συνηγορούν υπέρ της </a:t>
            </a:r>
            <a:r>
              <a:rPr sz="2500" b="1" i="1" dirty="0">
                <a:solidFill>
                  <a:srgbClr val="000000"/>
                </a:solidFill>
              </a:rPr>
              <a:t>έμφυτης προδιάθεσης</a:t>
            </a:r>
            <a:r>
              <a:rPr sz="2500" b="1" dirty="0">
                <a:solidFill>
                  <a:srgbClr val="000000"/>
                </a:solidFill>
              </a:rPr>
              <a:t> </a:t>
            </a:r>
            <a:r>
              <a:rPr sz="2500" dirty="0">
                <a:solidFill>
                  <a:srgbClr val="000000"/>
                </a:solidFill>
              </a:rPr>
              <a:t>για απόκτηση της γλώσσας στον άνθρωπο είναι τα εξής (βλ. σχετικά Φιλιππάκη-</a:t>
            </a:r>
            <a:r>
              <a:rPr lang="en-US" altLang="x-none" sz="2500" dirty="0">
                <a:solidFill>
                  <a:srgbClr val="000000"/>
                </a:solidFill>
                <a:latin typeface="Tw Cen MT" panose="020B0602020104020603" pitchFamily="34" charset="0"/>
              </a:rPr>
              <a:t>Warburton</a:t>
            </a:r>
            <a:r>
              <a:rPr sz="2500" dirty="0">
                <a:solidFill>
                  <a:srgbClr val="000000"/>
                </a:solidFill>
              </a:rPr>
              <a:t> 1992: 18-19):</a:t>
            </a:r>
            <a:endParaRPr sz="2500" dirty="0">
              <a:solidFill>
                <a:srgbClr val="000000"/>
              </a:solidFill>
            </a:endParaRPr>
          </a:p>
          <a:p>
            <a:pPr marL="0" indent="0" eaLnBrk="1" hangingPunct="1">
              <a:lnSpc>
                <a:spcPct val="80000"/>
              </a:lnSpc>
              <a:buClr>
                <a:schemeClr val="accent2"/>
              </a:buClr>
              <a:buSzPct val="60000"/>
              <a:buFont typeface="Wingdings" panose="05000000000000000000" pitchFamily="2" charset="2"/>
              <a:buNone/>
            </a:pPr>
            <a:endParaRPr sz="2500" dirty="0">
              <a:solidFill>
                <a:srgbClr val="000000"/>
              </a:solidFill>
            </a:endParaRPr>
          </a:p>
          <a:p>
            <a:pPr marL="0" indent="0" eaLnBrk="1" hangingPunct="1">
              <a:lnSpc>
                <a:spcPct val="80000"/>
              </a:lnSpc>
              <a:buClr>
                <a:schemeClr val="accent2"/>
              </a:buClr>
              <a:buSzPct val="60000"/>
              <a:buFont typeface="Wingdings" panose="05000000000000000000" pitchFamily="2" charset="2"/>
            </a:pPr>
            <a:r>
              <a:rPr sz="2500" dirty="0">
                <a:solidFill>
                  <a:srgbClr val="000000"/>
                </a:solidFill>
              </a:rPr>
              <a:t>το </a:t>
            </a:r>
            <a:r>
              <a:rPr sz="2500" b="1" i="1" dirty="0">
                <a:solidFill>
                  <a:srgbClr val="000000"/>
                </a:solidFill>
              </a:rPr>
              <a:t>μικρό χρονικό διάστημα</a:t>
            </a:r>
            <a:r>
              <a:rPr sz="2500" b="1" dirty="0">
                <a:solidFill>
                  <a:srgbClr val="000000"/>
                </a:solidFill>
              </a:rPr>
              <a:t> </a:t>
            </a:r>
            <a:r>
              <a:rPr sz="2500" dirty="0">
                <a:solidFill>
                  <a:srgbClr val="000000"/>
                </a:solidFill>
              </a:rPr>
              <a:t>που χρειάζεται να εκτεθεί το παιδί σε φυσικό λόγο για να αρχίσει να μιλάει,</a:t>
            </a:r>
            <a:endParaRPr sz="2500" dirty="0">
              <a:solidFill>
                <a:srgbClr val="000000"/>
              </a:solidFill>
            </a:endParaRPr>
          </a:p>
          <a:p>
            <a:pPr marL="0" indent="0" eaLnBrk="1" hangingPunct="1">
              <a:lnSpc>
                <a:spcPct val="80000"/>
              </a:lnSpc>
              <a:buClr>
                <a:schemeClr val="accent2"/>
              </a:buClr>
              <a:buSzPct val="60000"/>
              <a:buFont typeface="Wingdings" panose="05000000000000000000" pitchFamily="2" charset="2"/>
            </a:pPr>
            <a:r>
              <a:rPr sz="2500" b="1" i="1" dirty="0">
                <a:solidFill>
                  <a:srgbClr val="000000"/>
                </a:solidFill>
              </a:rPr>
              <a:t>χωρίς μαθητεία</a:t>
            </a:r>
            <a:r>
              <a:rPr sz="2500" dirty="0">
                <a:solidFill>
                  <a:srgbClr val="000000"/>
                </a:solidFill>
              </a:rPr>
              <a:t>, χωρίς δηλαδή πρόγραμμα </a:t>
            </a:r>
            <a:r>
              <a:rPr sz="2500" i="1" dirty="0">
                <a:solidFill>
                  <a:srgbClr val="000000"/>
                </a:solidFill>
              </a:rPr>
              <a:t>στοχευμένης εκπαίδευσης </a:t>
            </a:r>
            <a:r>
              <a:rPr sz="2500" dirty="0">
                <a:solidFill>
                  <a:srgbClr val="000000"/>
                </a:solidFill>
              </a:rPr>
              <a:t>όπως αυτό που ακολουθήθηκε λ.χ. στην </a:t>
            </a:r>
            <a:r>
              <a:rPr sz="2500" b="1" dirty="0">
                <a:solidFill>
                  <a:srgbClr val="000000"/>
                </a:solidFill>
              </a:rPr>
              <a:t>εκπαίδευση των χιμπατζήδων </a:t>
            </a:r>
            <a:r>
              <a:rPr sz="2500" dirty="0">
                <a:solidFill>
                  <a:srgbClr val="000000"/>
                </a:solidFill>
              </a:rPr>
              <a:t>προκειμένου να αποκτήσουν μια νοηματική ή συμβολική ‘γλώσσα’.</a:t>
            </a:r>
            <a:endParaRPr sz="2500" dirty="0">
              <a:solidFill>
                <a:srgbClr val="000000"/>
              </a:solidFill>
            </a:endParaRPr>
          </a:p>
          <a:p>
            <a:pPr marL="0" indent="0" eaLnBrk="1" hangingPunct="1">
              <a:lnSpc>
                <a:spcPct val="80000"/>
              </a:lnSpc>
              <a:buClr>
                <a:schemeClr val="accent2"/>
              </a:buClr>
              <a:buSzPct val="60000"/>
              <a:buFont typeface="Wingdings" panose="05000000000000000000" pitchFamily="2" charset="2"/>
            </a:pPr>
            <a:r>
              <a:rPr sz="2500" dirty="0">
                <a:solidFill>
                  <a:srgbClr val="000000"/>
                </a:solidFill>
              </a:rPr>
              <a:t>χωρίς να </a:t>
            </a:r>
            <a:r>
              <a:rPr sz="2500" b="1" i="1" dirty="0">
                <a:solidFill>
                  <a:srgbClr val="000000"/>
                </a:solidFill>
              </a:rPr>
              <a:t>απαιτείται πλούσιο και επεξεργασμένο γλωσσικό ερέθισμα</a:t>
            </a:r>
            <a:r>
              <a:rPr sz="2500" dirty="0">
                <a:solidFill>
                  <a:srgbClr val="000000"/>
                </a:solidFill>
              </a:rPr>
              <a:t>, προκειμένου το παιδί να αποκτήσει τη γλώσσα. Ο </a:t>
            </a:r>
            <a:r>
              <a:rPr sz="2500" b="1" dirty="0">
                <a:solidFill>
                  <a:srgbClr val="000000"/>
                </a:solidFill>
              </a:rPr>
              <a:t>προφορικός</a:t>
            </a:r>
            <a:r>
              <a:rPr sz="2500" dirty="0">
                <a:solidFill>
                  <a:srgbClr val="000000"/>
                </a:solidFill>
              </a:rPr>
              <a:t>, πολλές φορές </a:t>
            </a:r>
            <a:r>
              <a:rPr sz="2500" b="1" dirty="0">
                <a:solidFill>
                  <a:srgbClr val="000000"/>
                </a:solidFill>
              </a:rPr>
              <a:t>αποσπασματικός</a:t>
            </a:r>
            <a:r>
              <a:rPr sz="2500" dirty="0">
                <a:solidFill>
                  <a:srgbClr val="000000"/>
                </a:solidFill>
              </a:rPr>
              <a:t>, λόγος φαίνεται να είναι αρκετός για να τροφοδοτήσει και να ενεργοποιήσει τη γλωσσική ικανότητα του παιδιού.</a:t>
            </a:r>
            <a:endParaRPr sz="2500" dirty="0">
              <a:solidFill>
                <a:srgbClr val="000000"/>
              </a:solidFill>
            </a:endParaRPr>
          </a:p>
          <a:p>
            <a:pPr marL="0" indent="0" eaLnBrk="1" hangingPunct="1">
              <a:lnSpc>
                <a:spcPct val="80000"/>
              </a:lnSpc>
              <a:buClr>
                <a:schemeClr val="accent2"/>
              </a:buClr>
              <a:buSzPct val="60000"/>
              <a:buFont typeface="Wingdings" panose="05000000000000000000" pitchFamily="2" charset="2"/>
              <a:buNone/>
            </a:pPr>
            <a:endParaRPr sz="2500" dirty="0">
              <a:solidFill>
                <a:srgbClr val="000000"/>
              </a:solidFill>
            </a:endParaRPr>
          </a:p>
          <a:p>
            <a:pPr marL="0" indent="0" eaLnBrk="1" hangingPunct="1">
              <a:lnSpc>
                <a:spcPct val="80000"/>
              </a:lnSpc>
              <a:buClr>
                <a:schemeClr val="accent2"/>
              </a:buClr>
              <a:buSzPct val="60000"/>
              <a:buFont typeface="Wingdings" panose="05000000000000000000" pitchFamily="2" charset="2"/>
              <a:buNone/>
            </a:pPr>
            <a:endParaRPr sz="2500" dirty="0">
              <a:solidFill>
                <a:srgbClr val="000000"/>
              </a:solidFil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Τίτλος 1"/>
          <p:cNvSpPr>
            <a:spLocks noGrp="1"/>
          </p:cNvSpPr>
          <p:nvPr>
            <p:ph type="title" hasCustomPrompt="1"/>
          </p:nvPr>
        </p:nvSpPr>
        <p:spPr/>
        <p:txBody>
          <a:bodyPr vert="horz" wrap="square" lIns="91440" tIns="45720" rIns="91440" bIns="45720" anchor="ctr" anchorCtr="0"/>
          <a:lstStyle/>
          <a:p>
            <a:pPr algn="ctr" eaLnBrk="1" hangingPunct="1"/>
            <a:r>
              <a:rPr lang="el-GR" altLang="el-GR" sz="3200" b="1" dirty="0"/>
              <a:t>Εγκέφαλος και γλώσσα: </a:t>
            </a:r>
            <a:r>
              <a:rPr lang="el-GR" altLang="el-GR" sz="3200" b="1" dirty="0">
                <a:highlight>
                  <a:srgbClr val="FFFF00"/>
                </a:highlight>
              </a:rPr>
              <a:t>έμφυτο της γλώσσας</a:t>
            </a:r>
            <a:br>
              <a:rPr lang="el-GR" altLang="el-GR" sz="3200" b="1" dirty="0"/>
            </a:br>
            <a:r>
              <a:rPr lang="el-GR" altLang="el-GR" sz="3200" b="1" i="1" dirty="0"/>
              <a:t>Επιχειρήματα</a:t>
            </a:r>
            <a:endParaRPr lang="el-GR" altLang="el-GR" sz="3200" b="1" i="1" dirty="0"/>
          </a:p>
        </p:txBody>
      </p:sp>
      <p:sp>
        <p:nvSpPr>
          <p:cNvPr id="3" name="Θέση περιεχομένου 2"/>
          <p:cNvSpPr>
            <a:spLocks noGrp="1"/>
          </p:cNvSpPr>
          <p:nvPr>
            <p:ph sz="quarter" idx="1" hasCustomPrompt="1"/>
          </p:nvPr>
        </p:nvSpPr>
        <p:spPr bwMode="auto">
          <a:xfrm>
            <a:off x="179388" y="1600200"/>
            <a:ext cx="8785225" cy="4997450"/>
          </a:xfrm>
          <a:solidFill>
            <a:schemeClr val="lt1"/>
          </a:solidFill>
          <a:ln w="19050">
            <a:solidFill>
              <a:schemeClr val="accent1"/>
            </a:solidFill>
          </a:ln>
          <a:effectLst/>
          <a:scene3d>
            <a:camera prst="orthographicFront"/>
            <a:lightRig rig="balanced" dir="t"/>
          </a:scene3d>
          <a:sp3d prstMaterial="plastic"/>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normAutofit/>
          </a:bodyPr>
          <a:lstStyle/>
          <a:p>
            <a:pPr marL="320040" marR="0" lvl="0" indent="-320040" algn="l" defTabSz="914400" rtl="0" eaLnBrk="1" fontAlgn="auto" latinLnBrk="0" hangingPunct="1">
              <a:lnSpc>
                <a:spcPct val="100000"/>
              </a:lnSpc>
              <a:spcBef>
                <a:spcPts val="700"/>
              </a:spcBef>
              <a:spcAft>
                <a:spcPts val="0"/>
              </a:spcAft>
              <a:buClr>
                <a:schemeClr val="accent2"/>
              </a:buClr>
              <a:buSzPct val="60000"/>
              <a:buFont typeface="Wingdings" panose="05000000000000000000" pitchFamily="2" charset="2"/>
              <a:buChar char="Ø"/>
              <a:defRPr/>
            </a:pPr>
            <a:endParaRPr kumimoji="0" lang="el-GR" sz="2900" b="0" i="0" u="none" strike="noStrike" kern="1200" cap="none" spc="0" normalizeH="0" baseline="0" noProof="0" dirty="0">
              <a:ln>
                <a:noFill/>
              </a:ln>
              <a:solidFill>
                <a:schemeClr val="dk1"/>
              </a:solidFill>
              <a:effectLst/>
              <a:uLnTx/>
              <a:uFillTx/>
              <a:latin typeface="+mn-lt"/>
              <a:ea typeface="+mn-ea"/>
              <a:cs typeface="+mn-cs"/>
            </a:endParaRP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panose="05000000000000000000"/>
              <a:buNone/>
              <a:defRPr/>
            </a:pPr>
            <a:r>
              <a:rPr kumimoji="0" lang="el-GR" sz="2900" b="0" i="0" u="none" strike="noStrike" kern="1200" cap="none" spc="0" normalizeH="0" baseline="0" noProof="0" dirty="0">
                <a:ln>
                  <a:noFill/>
                </a:ln>
                <a:solidFill>
                  <a:schemeClr val="dk1"/>
                </a:solidFill>
                <a:effectLst/>
                <a:uLnTx/>
                <a:uFillTx/>
                <a:latin typeface="+mn-lt"/>
                <a:ea typeface="+mn-ea"/>
                <a:cs typeface="+mn-cs"/>
              </a:rPr>
              <a:t>Η υπόθεση ότι τα παιδιά έχουν </a:t>
            </a:r>
            <a:r>
              <a:rPr kumimoji="0" lang="el-GR" sz="2900" b="0" i="1" u="none" strike="noStrike" kern="1200" cap="none" spc="0" normalizeH="0" baseline="0" noProof="0" dirty="0">
                <a:ln>
                  <a:noFill/>
                </a:ln>
                <a:solidFill>
                  <a:srgbClr val="FF0000"/>
                </a:solidFill>
                <a:effectLst/>
                <a:highlight>
                  <a:srgbClr val="FFFF00"/>
                </a:highlight>
                <a:uLnTx/>
                <a:uFillTx/>
                <a:latin typeface="+mn-lt"/>
                <a:ea typeface="+mn-ea"/>
                <a:cs typeface="+mn-cs"/>
              </a:rPr>
              <a:t>έμφυτη</a:t>
            </a:r>
            <a:r>
              <a:rPr kumimoji="0" lang="el-GR" sz="2900" b="0" i="0" u="none" strike="noStrike" kern="1200" cap="none" spc="0" normalizeH="0" baseline="0" noProof="0" dirty="0">
                <a:ln>
                  <a:noFill/>
                </a:ln>
                <a:solidFill>
                  <a:srgbClr val="FF0000"/>
                </a:solidFill>
                <a:effectLst/>
                <a:highlight>
                  <a:srgbClr val="FFFF00"/>
                </a:highlight>
                <a:uLnTx/>
                <a:uFillTx/>
                <a:latin typeface="+mn-lt"/>
                <a:ea typeface="+mn-ea"/>
                <a:cs typeface="+mn-cs"/>
              </a:rPr>
              <a:t> </a:t>
            </a:r>
            <a:r>
              <a:rPr kumimoji="0" lang="el-GR" sz="2900" b="0" i="0" u="none" strike="noStrike" kern="1200" cap="none" spc="0" normalizeH="0" baseline="0" noProof="0" dirty="0">
                <a:ln>
                  <a:noFill/>
                </a:ln>
                <a:solidFill>
                  <a:srgbClr val="FF0000"/>
                </a:solidFill>
                <a:effectLst/>
                <a:uLnTx/>
                <a:uFillTx/>
                <a:latin typeface="+mn-lt"/>
                <a:ea typeface="+mn-ea"/>
                <a:cs typeface="+mn-cs"/>
              </a:rPr>
              <a:t>την προδιάθεση για την απόκτηση της γλώσσας του περιβάλλοντός τους </a:t>
            </a:r>
            <a:r>
              <a:rPr kumimoji="0" lang="el-GR" sz="2900" b="0" i="0" u="none" strike="noStrike" kern="1200" cap="none" spc="0" normalizeH="0" baseline="0" noProof="0" dirty="0">
                <a:ln>
                  <a:noFill/>
                </a:ln>
                <a:solidFill>
                  <a:schemeClr val="dk1"/>
                </a:solidFill>
                <a:effectLst/>
                <a:uLnTx/>
                <a:uFillTx/>
                <a:latin typeface="+mn-lt"/>
                <a:ea typeface="+mn-ea"/>
                <a:cs typeface="+mn-cs"/>
              </a:rPr>
              <a:t>προϋποθέτει ότι </a:t>
            </a:r>
            <a:r>
              <a:rPr kumimoji="0" lang="el-GR" sz="2900" b="1" i="0" u="none" strike="noStrike" kern="1200" cap="none" spc="0" normalizeH="0" baseline="0" noProof="0" dirty="0">
                <a:ln>
                  <a:noFill/>
                </a:ln>
                <a:solidFill>
                  <a:schemeClr val="dk1"/>
                </a:solidFill>
                <a:effectLst/>
                <a:uLnTx/>
                <a:uFillTx/>
                <a:latin typeface="+mn-lt"/>
                <a:ea typeface="+mn-ea"/>
                <a:cs typeface="+mn-cs"/>
              </a:rPr>
              <a:t>ο εγκέφαλος του παιδιού φαίνεται να είναι </a:t>
            </a:r>
            <a:r>
              <a:rPr kumimoji="0" lang="el-GR" sz="3500" b="1" i="0" u="none" strike="noStrike" kern="1200" cap="none" spc="0" normalizeH="0" baseline="0" noProof="0" dirty="0">
                <a:ln>
                  <a:noFill/>
                </a:ln>
                <a:solidFill>
                  <a:srgbClr val="FF0000"/>
                </a:solidFill>
                <a:effectLst/>
                <a:uLnTx/>
                <a:uFillTx/>
                <a:latin typeface="+mn-lt"/>
                <a:ea typeface="+mn-ea"/>
                <a:cs typeface="+mn-cs"/>
              </a:rPr>
              <a:t>συντονισμένος</a:t>
            </a:r>
            <a:r>
              <a:rPr kumimoji="0" lang="el-GR" sz="2900" b="1" i="0" u="none" strike="noStrike" kern="1200" cap="none" spc="0" normalizeH="0" baseline="0" noProof="0" dirty="0">
                <a:ln>
                  <a:noFill/>
                </a:ln>
                <a:solidFill>
                  <a:schemeClr val="dk1"/>
                </a:solidFill>
                <a:effectLst/>
                <a:uLnTx/>
                <a:uFillTx/>
                <a:latin typeface="+mn-lt"/>
                <a:ea typeface="+mn-ea"/>
                <a:cs typeface="+mn-cs"/>
              </a:rPr>
              <a:t> με τη γλώσσα όσο διαρκεί</a:t>
            </a:r>
            <a:r>
              <a:rPr kumimoji="0" lang="en-US" sz="2900" b="1" i="0" u="none" strike="noStrike" kern="1200" cap="none" spc="0" normalizeH="0" baseline="0" noProof="0" dirty="0">
                <a:ln>
                  <a:noFill/>
                </a:ln>
                <a:solidFill>
                  <a:schemeClr val="dk1"/>
                </a:solidFill>
                <a:effectLst/>
                <a:uLnTx/>
                <a:uFillTx/>
                <a:latin typeface="+mn-lt"/>
                <a:ea typeface="+mn-ea"/>
                <a:cs typeface="+mn-cs"/>
              </a:rPr>
              <a:t> </a:t>
            </a:r>
            <a:r>
              <a:rPr kumimoji="0" lang="el-GR" sz="2900" b="1" i="0" u="none" strike="noStrike" kern="1200" cap="none" spc="0" normalizeH="0" baseline="0" noProof="0" dirty="0">
                <a:ln>
                  <a:noFill/>
                </a:ln>
                <a:solidFill>
                  <a:schemeClr val="dk1"/>
                </a:solidFill>
                <a:effectLst/>
                <a:uLnTx/>
                <a:uFillTx/>
                <a:latin typeface="+mn-lt"/>
                <a:ea typeface="+mn-ea"/>
                <a:cs typeface="+mn-cs"/>
              </a:rPr>
              <a:t>η </a:t>
            </a:r>
            <a:r>
              <a:rPr kumimoji="0" lang="el-GR" sz="3500" b="1" i="0" u="none" strike="noStrike" kern="1200" cap="none" spc="0" normalizeH="0" baseline="0" noProof="0" dirty="0">
                <a:ln>
                  <a:noFill/>
                </a:ln>
                <a:solidFill>
                  <a:schemeClr val="dk1"/>
                </a:solidFill>
                <a:effectLst/>
                <a:highlight>
                  <a:srgbClr val="00FFFF"/>
                </a:highlight>
                <a:uLnTx/>
                <a:uFillTx/>
                <a:latin typeface="+mn-lt"/>
                <a:ea typeface="+mn-ea"/>
                <a:cs typeface="+mn-cs"/>
              </a:rPr>
              <a:t>κρίσιμη</a:t>
            </a:r>
            <a:r>
              <a:rPr kumimoji="0" lang="el-GR" sz="2900" b="1" i="0" u="none" strike="noStrike" kern="1200" cap="none" spc="0" normalizeH="0" baseline="0" noProof="0" dirty="0">
                <a:ln>
                  <a:noFill/>
                </a:ln>
                <a:solidFill>
                  <a:schemeClr val="dk1"/>
                </a:solidFill>
                <a:effectLst/>
                <a:highlight>
                  <a:srgbClr val="00FFFF"/>
                </a:highlight>
                <a:uLnTx/>
                <a:uFillTx/>
                <a:latin typeface="+mn-lt"/>
                <a:ea typeface="+mn-ea"/>
                <a:cs typeface="+mn-cs"/>
              </a:rPr>
              <a:t> περίοδος</a:t>
            </a:r>
            <a:r>
              <a:rPr kumimoji="0" lang="el-GR" sz="2900" b="0" i="0" u="none" strike="noStrike" kern="1200" cap="none" spc="0" normalizeH="0" baseline="0" noProof="0" dirty="0">
                <a:ln>
                  <a:noFill/>
                </a:ln>
                <a:solidFill>
                  <a:schemeClr val="dk1"/>
                </a:solidFill>
                <a:effectLst/>
                <a:uLnTx/>
                <a:uFillTx/>
                <a:latin typeface="+mn-lt"/>
                <a:ea typeface="+mn-ea"/>
                <a:cs typeface="+mn-cs"/>
              </a:rPr>
              <a:t>: με την εκπνοή της (λίγο πριν την </a:t>
            </a:r>
            <a:r>
              <a:rPr kumimoji="0" lang="el-GR" sz="3500" b="1" i="0" u="none" strike="noStrike" kern="1200" cap="none" spc="0" normalizeH="0" baseline="0" noProof="0" dirty="0">
                <a:ln>
                  <a:noFill/>
                </a:ln>
                <a:solidFill>
                  <a:schemeClr val="dk1"/>
                </a:solidFill>
                <a:effectLst/>
                <a:uLnTx/>
                <a:uFillTx/>
                <a:latin typeface="+mn-lt"/>
                <a:ea typeface="+mn-ea"/>
                <a:cs typeface="+mn-cs"/>
              </a:rPr>
              <a:t>αρχή της εφηβείας</a:t>
            </a:r>
            <a:r>
              <a:rPr kumimoji="0" lang="el-GR" sz="2900" b="0" i="0" u="none" strike="noStrike" kern="1200" cap="none" spc="0" normalizeH="0" baseline="0" noProof="0" dirty="0">
                <a:ln>
                  <a:noFill/>
                </a:ln>
                <a:solidFill>
                  <a:schemeClr val="dk1"/>
                </a:solidFill>
                <a:effectLst/>
                <a:uLnTx/>
                <a:uFillTx/>
                <a:latin typeface="+mn-lt"/>
                <a:ea typeface="+mn-ea"/>
                <a:cs typeface="+mn-cs"/>
              </a:rPr>
              <a:t>), </a:t>
            </a:r>
            <a:r>
              <a:rPr kumimoji="0" lang="el-GR" sz="2900" b="0" i="0" u="none" strike="noStrike" kern="1200" cap="none" spc="0" normalizeH="0" baseline="0" noProof="0" dirty="0">
                <a:ln>
                  <a:noFill/>
                </a:ln>
                <a:solidFill>
                  <a:schemeClr val="dk1"/>
                </a:solidFill>
                <a:effectLst/>
                <a:highlight>
                  <a:srgbClr val="FFFF00"/>
                </a:highlight>
                <a:uLnTx/>
                <a:uFillTx/>
                <a:latin typeface="+mn-lt"/>
                <a:ea typeface="+mn-ea"/>
                <a:cs typeface="+mn-cs"/>
              </a:rPr>
              <a:t>το παιδί που δεν είχε την ευκαιρία </a:t>
            </a:r>
            <a:r>
              <a:rPr kumimoji="0" lang="el-GR" sz="2900" b="0" i="0" u="none" strike="noStrike" kern="1200" cap="none" spc="0" normalizeH="0" baseline="0" noProof="0" dirty="0">
                <a:ln>
                  <a:noFill/>
                </a:ln>
                <a:solidFill>
                  <a:srgbClr val="FF0000"/>
                </a:solidFill>
                <a:effectLst/>
                <a:highlight>
                  <a:srgbClr val="FFFF00"/>
                </a:highlight>
                <a:uLnTx/>
                <a:uFillTx/>
                <a:latin typeface="+mn-lt"/>
                <a:ea typeface="+mn-ea"/>
                <a:cs typeface="+mn-cs"/>
              </a:rPr>
              <a:t>να εκτεθεί σε </a:t>
            </a:r>
            <a:r>
              <a:rPr kumimoji="0" lang="el-GR" sz="2900" b="1" i="0" u="none" strike="noStrike" kern="1200" cap="none" spc="0" normalizeH="0" baseline="0" noProof="0" dirty="0">
                <a:ln>
                  <a:noFill/>
                </a:ln>
                <a:solidFill>
                  <a:srgbClr val="FF0000"/>
                </a:solidFill>
                <a:effectLst/>
                <a:highlight>
                  <a:srgbClr val="FFFF00"/>
                </a:highlight>
                <a:uLnTx/>
                <a:uFillTx/>
                <a:latin typeface="+mn-lt"/>
                <a:ea typeface="+mn-ea"/>
                <a:cs typeface="+mn-cs"/>
              </a:rPr>
              <a:t>γλωσσικό περιβάλλον</a:t>
            </a:r>
            <a:r>
              <a:rPr kumimoji="0" lang="el-GR" sz="2900" b="0" i="0" u="none" strike="noStrike" kern="1200" cap="none" spc="0" normalizeH="0" baseline="0" noProof="0" dirty="0">
                <a:ln>
                  <a:noFill/>
                </a:ln>
                <a:solidFill>
                  <a:srgbClr val="FF0000"/>
                </a:solidFill>
                <a:effectLst/>
                <a:highlight>
                  <a:srgbClr val="FFFF00"/>
                </a:highlight>
                <a:uLnTx/>
                <a:uFillTx/>
                <a:latin typeface="+mn-lt"/>
                <a:ea typeface="+mn-ea"/>
                <a:cs typeface="+mn-cs"/>
              </a:rPr>
              <a:t> </a:t>
            </a:r>
            <a:r>
              <a:rPr kumimoji="0" lang="el-GR" sz="2900" b="0" i="0" u="none" strike="noStrike" kern="1200" cap="none" spc="0" normalizeH="0" baseline="0" noProof="0" dirty="0">
                <a:ln>
                  <a:noFill/>
                </a:ln>
                <a:solidFill>
                  <a:schemeClr val="dk1"/>
                </a:solidFill>
                <a:effectLst/>
                <a:uLnTx/>
                <a:uFillTx/>
                <a:latin typeface="+mn-lt"/>
                <a:ea typeface="+mn-ea"/>
                <a:cs typeface="+mn-cs"/>
              </a:rPr>
              <a:t>χάνει τελεσίδικα τη δυνατότητα να αποκτήσει με </a:t>
            </a:r>
            <a:r>
              <a:rPr kumimoji="0" lang="el-GR" sz="2900" b="1" i="0" u="none" strike="noStrike" kern="1200" cap="none" spc="0" normalizeH="0" baseline="0" noProof="0" dirty="0">
                <a:ln>
                  <a:noFill/>
                </a:ln>
                <a:solidFill>
                  <a:schemeClr val="dk1"/>
                </a:solidFill>
                <a:effectLst/>
                <a:uLnTx/>
                <a:uFillTx/>
                <a:latin typeface="+mn-lt"/>
                <a:ea typeface="+mn-ea"/>
                <a:cs typeface="+mn-cs"/>
              </a:rPr>
              <a:t>επάρκεια</a:t>
            </a:r>
            <a:r>
              <a:rPr kumimoji="0" lang="el-GR" sz="2900" b="0" i="0" u="none" strike="noStrike" kern="1200" cap="none" spc="0" normalizeH="0" baseline="0" noProof="0" dirty="0">
                <a:ln>
                  <a:noFill/>
                </a:ln>
                <a:solidFill>
                  <a:schemeClr val="dk1"/>
                </a:solidFill>
                <a:effectLst/>
                <a:uLnTx/>
                <a:uFillTx/>
                <a:latin typeface="+mn-lt"/>
                <a:ea typeface="+mn-ea"/>
                <a:cs typeface="+mn-cs"/>
              </a:rPr>
              <a:t> κάποια ανθρώπινη γλώσσα (</a:t>
            </a:r>
            <a:r>
              <a:rPr kumimoji="0" lang="el-GR" sz="2900" b="0" i="0" u="none" strike="noStrike" kern="1200" cap="none" spc="0" normalizeH="0" baseline="0" noProof="0" dirty="0" err="1">
                <a:ln>
                  <a:noFill/>
                </a:ln>
                <a:solidFill>
                  <a:schemeClr val="dk1"/>
                </a:solidFill>
                <a:effectLst/>
                <a:uLnTx/>
                <a:uFillTx/>
                <a:latin typeface="+mn-lt"/>
                <a:ea typeface="+mn-ea"/>
                <a:cs typeface="+mn-cs"/>
              </a:rPr>
              <a:t>Βελούδης</a:t>
            </a:r>
            <a:r>
              <a:rPr kumimoji="0" lang="el-GR" sz="2900" b="0" i="0" u="none" strike="noStrike" kern="1200" cap="none" spc="0" normalizeH="0" baseline="0" noProof="0" dirty="0">
                <a:ln>
                  <a:noFill/>
                </a:ln>
                <a:solidFill>
                  <a:schemeClr val="dk1"/>
                </a:solidFill>
                <a:effectLst/>
                <a:uLnTx/>
                <a:uFillTx/>
                <a:latin typeface="+mn-lt"/>
                <a:ea typeface="+mn-ea"/>
                <a:cs typeface="+mn-cs"/>
              </a:rPr>
              <a:t> 1996-7).</a:t>
            </a:r>
            <a:endParaRPr kumimoji="0" lang="el-GR" sz="2900" b="0" i="0" u="none" strike="noStrike" kern="1200" cap="none" spc="0" normalizeH="0" baseline="0" noProof="0" dirty="0">
              <a:ln>
                <a:noFill/>
              </a:ln>
              <a:solidFill>
                <a:schemeClr val="dk1"/>
              </a:solidFill>
              <a:effectLst/>
              <a:uLnTx/>
              <a:uFillTx/>
              <a:latin typeface="+mn-lt"/>
              <a:ea typeface="+mn-ea"/>
              <a:cs typeface="+mn-cs"/>
            </a:endParaRP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panose="05000000000000000000"/>
              <a:buNone/>
              <a:defRPr/>
            </a:pPr>
            <a:endParaRPr kumimoji="0" lang="el-GR" sz="2900" b="0" i="0" u="none" strike="noStrike" kern="1200" cap="none" spc="0" normalizeH="0" baseline="0" noProof="0" dirty="0">
              <a:ln>
                <a:noFill/>
              </a:ln>
              <a:solidFill>
                <a:schemeClr val="dk1"/>
              </a:solidFill>
              <a:effectLst/>
              <a:uLnTx/>
              <a:uFillTx/>
              <a:latin typeface="+mn-lt"/>
              <a:ea typeface="+mn-ea"/>
              <a:cs typeface="+mn-cs"/>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vert="horz" wrap="square" lIns="91440" tIns="45720" rIns="91440" bIns="45720" numCol="1" anchor="ctr" anchorCtr="0" compatLnSpc="1"/>
          <a:lstStyle/>
          <a:p>
            <a:pPr eaLnBrk="1" hangingPunct="1">
              <a:buNone/>
            </a:pPr>
            <a:r>
              <a:rPr sz="4000" b="1" dirty="0"/>
              <a:t>Κοινά καθολικά χαρακτηριστικά των ανθρώπινων γλωσσών</a:t>
            </a:r>
            <a:endParaRPr sz="4000" b="1" dirty="0"/>
          </a:p>
        </p:txBody>
      </p:sp>
      <p:sp>
        <p:nvSpPr>
          <p:cNvPr id="3" name="Θέση περιεχομένου 2"/>
          <p:cNvSpPr>
            <a:spLocks noGrp="1"/>
          </p:cNvSpPr>
          <p:nvPr>
            <p:ph sz="quarter" idx="1" hasCustomPrompt="1"/>
          </p:nvPr>
        </p:nvSpPr>
        <p:spPr>
          <a:xfrm>
            <a:off x="250825" y="1600200"/>
            <a:ext cx="8713788" cy="5068888"/>
          </a:xfrm>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lstStyle/>
          <a:p>
            <a:pPr eaLnBrk="1" hangingPunct="1">
              <a:lnSpc>
                <a:spcPct val="90000"/>
              </a:lnSpc>
              <a:buClr>
                <a:schemeClr val="accent2"/>
              </a:buClr>
              <a:buSzPct val="60000"/>
              <a:buFont typeface="Wingdings" panose="05000000000000000000" pitchFamily="2" charset="2"/>
              <a:buChar char="Ø"/>
            </a:pPr>
            <a:r>
              <a:rPr sz="2700" dirty="0">
                <a:solidFill>
                  <a:srgbClr val="FF0000"/>
                </a:solidFill>
              </a:rPr>
              <a:t>Ο </a:t>
            </a:r>
            <a:r>
              <a:rPr sz="2700" b="1" dirty="0">
                <a:solidFill>
                  <a:srgbClr val="FF0000"/>
                </a:solidFill>
              </a:rPr>
              <a:t>έμφυτος </a:t>
            </a:r>
            <a:r>
              <a:rPr sz="2700" dirty="0">
                <a:solidFill>
                  <a:srgbClr val="FF0000"/>
                </a:solidFill>
              </a:rPr>
              <a:t>γλωσσικός μηχανισμός του ανθρώπου,</a:t>
            </a:r>
            <a:endParaRPr sz="2700" dirty="0">
              <a:solidFill>
                <a:srgbClr val="FF0000"/>
              </a:solidFill>
            </a:endParaRPr>
          </a:p>
          <a:p>
            <a:pPr marL="663575" lvl="1" indent="-342900" eaLnBrk="1" hangingPunct="1">
              <a:lnSpc>
                <a:spcPct val="90000"/>
              </a:lnSpc>
              <a:buClr>
                <a:schemeClr val="accent1"/>
              </a:buClr>
              <a:buSzPct val="70000"/>
              <a:buFont typeface="Arial" panose="020B0604020202020204" pitchFamily="34" charset="0"/>
              <a:buChar char="•"/>
            </a:pPr>
            <a:r>
              <a:rPr sz="1800" dirty="0">
                <a:solidFill>
                  <a:srgbClr val="FF0000"/>
                </a:solidFill>
              </a:rPr>
              <a:t>ο οποίος εδράζεται στα </a:t>
            </a:r>
            <a:r>
              <a:rPr sz="1800" b="1" dirty="0">
                <a:solidFill>
                  <a:srgbClr val="FF0000"/>
                </a:solidFill>
              </a:rPr>
              <a:t> 100  –  150 γραµµάρια </a:t>
            </a:r>
            <a:r>
              <a:rPr sz="1800" dirty="0">
                <a:solidFill>
                  <a:srgbClr val="FF0000"/>
                </a:solidFill>
              </a:rPr>
              <a:t>παραπάνω µυαλό που είχε ο </a:t>
            </a:r>
            <a:r>
              <a:rPr lang="en-US" altLang="x-none" sz="1800" b="1" dirty="0">
                <a:solidFill>
                  <a:srgbClr val="FF0000"/>
                </a:solidFill>
                <a:latin typeface="Tw Cen MT" panose="020B0602020104020603" pitchFamily="34" charset="0"/>
              </a:rPr>
              <a:t>Homo habilis</a:t>
            </a:r>
            <a:r>
              <a:rPr sz="1800" b="1" dirty="0">
                <a:solidFill>
                  <a:srgbClr val="FF0000"/>
                </a:solidFill>
              </a:rPr>
              <a:t> </a:t>
            </a:r>
            <a:r>
              <a:rPr sz="1800" dirty="0">
                <a:solidFill>
                  <a:srgbClr val="FF0000"/>
                </a:solidFill>
              </a:rPr>
              <a:t>από τη γειτόνισσα του </a:t>
            </a:r>
            <a:r>
              <a:rPr sz="1800" b="1" dirty="0">
                <a:solidFill>
                  <a:srgbClr val="FF0000"/>
                </a:solidFill>
              </a:rPr>
              <a:t>τη Λούσι </a:t>
            </a:r>
            <a:r>
              <a:rPr sz="1800" dirty="0">
                <a:solidFill>
                  <a:srgbClr val="FF0000"/>
                </a:solidFill>
              </a:rPr>
              <a:t>της Αφάρ,</a:t>
            </a:r>
            <a:endParaRPr sz="1800" dirty="0">
              <a:solidFill>
                <a:srgbClr val="FF0000"/>
              </a:solidFill>
            </a:endParaRPr>
          </a:p>
          <a:p>
            <a:pPr eaLnBrk="1" hangingPunct="1">
              <a:lnSpc>
                <a:spcPct val="90000"/>
              </a:lnSpc>
              <a:buClr>
                <a:schemeClr val="accent2"/>
              </a:buClr>
              <a:buSzPct val="60000"/>
              <a:buFont typeface="Wingdings" panose="05000000000000000000" pitchFamily="2" charset="2"/>
              <a:buChar char="Ø"/>
            </a:pPr>
            <a:r>
              <a:rPr sz="2700" dirty="0">
                <a:solidFill>
                  <a:srgbClr val="FF0000"/>
                </a:solidFill>
              </a:rPr>
              <a:t>ορίζεται από </a:t>
            </a:r>
            <a:r>
              <a:rPr sz="2700" b="1" dirty="0">
                <a:solidFill>
                  <a:srgbClr val="FF0000"/>
                </a:solidFill>
              </a:rPr>
              <a:t>κοινά καθολικά χαρακτηριστικά </a:t>
            </a:r>
            <a:r>
              <a:rPr sz="2700" dirty="0">
                <a:solidFill>
                  <a:srgbClr val="FF0000"/>
                </a:solidFill>
              </a:rPr>
              <a:t>των ανθρώπινων γλωσσών</a:t>
            </a:r>
            <a:endParaRPr sz="2700" dirty="0">
              <a:solidFill>
                <a:srgbClr val="FF0000"/>
              </a:solidFill>
            </a:endParaRPr>
          </a:p>
          <a:p>
            <a:pPr marL="663575" lvl="1" indent="-342900" eaLnBrk="1" hangingPunct="1">
              <a:lnSpc>
                <a:spcPct val="90000"/>
              </a:lnSpc>
              <a:buClr>
                <a:schemeClr val="accent1"/>
              </a:buClr>
              <a:buSzPct val="70000"/>
              <a:buFont typeface="Wingdings 2" panose="05020102010507070707" pitchFamily="18" charset="2"/>
              <a:buNone/>
            </a:pPr>
            <a:r>
              <a:rPr lang="en-US" altLang="x-none" sz="2400" dirty="0">
                <a:solidFill>
                  <a:srgbClr val="FF0000"/>
                </a:solidFill>
                <a:latin typeface="Tw Cen MT" panose="020B0602020104020603" pitchFamily="34" charset="0"/>
                <a:sym typeface="Wingdings" panose="05000000000000000000" pitchFamily="2" charset="2"/>
              </a:rPr>
              <a:t> </a:t>
            </a:r>
            <a:r>
              <a:rPr sz="2400" dirty="0">
                <a:solidFill>
                  <a:srgbClr val="FF0000"/>
                </a:solidFill>
                <a:sym typeface="Wingdings" panose="05000000000000000000" pitchFamily="2" charset="2"/>
              </a:rPr>
              <a:t>Αποτελεί τον </a:t>
            </a:r>
            <a:r>
              <a:rPr sz="1900" i="1" dirty="0">
                <a:solidFill>
                  <a:srgbClr val="FF0000"/>
                </a:solidFill>
                <a:sym typeface="Wingdings" panose="05000000000000000000" pitchFamily="2" charset="2"/>
              </a:rPr>
              <a:t>κοινό νοητικό σχεδιασμό της ανθρώπινης ομιλίας</a:t>
            </a:r>
            <a:r>
              <a:rPr sz="2400" dirty="0">
                <a:solidFill>
                  <a:srgbClr val="000000"/>
                </a:solidFill>
              </a:rPr>
              <a:t>:</a:t>
            </a:r>
            <a:endParaRPr sz="2400" dirty="0">
              <a:solidFill>
                <a:srgbClr val="000000"/>
              </a:solidFill>
            </a:endParaRPr>
          </a:p>
          <a:p>
            <a:pPr eaLnBrk="1" hangingPunct="1">
              <a:lnSpc>
                <a:spcPct val="90000"/>
              </a:lnSpc>
              <a:buClr>
                <a:schemeClr val="accent2"/>
              </a:buClr>
              <a:buSzPct val="60000"/>
              <a:buFont typeface="Wingdings" panose="05000000000000000000" pitchFamily="2" charset="2"/>
              <a:buNone/>
            </a:pPr>
            <a:endParaRPr sz="2700" b="1" dirty="0">
              <a:solidFill>
                <a:srgbClr val="000000"/>
              </a:solidFill>
            </a:endParaRPr>
          </a:p>
          <a:p>
            <a:pPr eaLnBrk="1" hangingPunct="1">
              <a:lnSpc>
                <a:spcPct val="90000"/>
              </a:lnSpc>
              <a:buClr>
                <a:schemeClr val="accent2"/>
              </a:buClr>
              <a:buSzPct val="60000"/>
              <a:buFont typeface="Wingdings" panose="05000000000000000000" pitchFamily="2" charset="2"/>
              <a:buNone/>
            </a:pPr>
            <a:r>
              <a:rPr sz="2700" b="1" dirty="0">
                <a:solidFill>
                  <a:srgbClr val="000000"/>
                </a:solidFill>
              </a:rPr>
              <a:t>1. Αυθαιρεσία του γλωσσικού σημείου </a:t>
            </a:r>
            <a:r>
              <a:rPr sz="1700" dirty="0">
                <a:solidFill>
                  <a:srgbClr val="000000"/>
                </a:solidFill>
              </a:rPr>
              <a:t>(βλ. </a:t>
            </a:r>
            <a:r>
              <a:rPr lang="en-US" altLang="x-none" sz="1700" dirty="0">
                <a:solidFill>
                  <a:srgbClr val="000000"/>
                </a:solidFill>
                <a:latin typeface="Tw Cen MT" panose="020B0602020104020603" pitchFamily="34" charset="0"/>
              </a:rPr>
              <a:t>Saussure, 1979: 99 </a:t>
            </a:r>
            <a:r>
              <a:rPr sz="1700" dirty="0">
                <a:solidFill>
                  <a:srgbClr val="000000"/>
                </a:solidFill>
              </a:rPr>
              <a:t>κ. ε.)</a:t>
            </a:r>
            <a:endParaRPr sz="1700" dirty="0">
              <a:solidFill>
                <a:srgbClr val="000000"/>
              </a:solidFill>
            </a:endParaRPr>
          </a:p>
          <a:p>
            <a:pPr eaLnBrk="1" hangingPunct="1">
              <a:lnSpc>
                <a:spcPct val="90000"/>
              </a:lnSpc>
              <a:buClr>
                <a:schemeClr val="accent2"/>
              </a:buClr>
              <a:buSzPct val="60000"/>
              <a:buFont typeface="Wingdings" panose="05000000000000000000" pitchFamily="2" charset="2"/>
              <a:buNone/>
            </a:pPr>
            <a:r>
              <a:rPr sz="2700" b="1" i="1" dirty="0">
                <a:solidFill>
                  <a:srgbClr val="000000"/>
                </a:solidFill>
              </a:rPr>
              <a:t>Γλωσσικό σημείο</a:t>
            </a:r>
            <a:endParaRPr sz="2700" b="1" i="1" dirty="0">
              <a:solidFill>
                <a:srgbClr val="000000"/>
              </a:solidFill>
            </a:endParaRPr>
          </a:p>
          <a:p>
            <a:pPr eaLnBrk="1" hangingPunct="1">
              <a:lnSpc>
                <a:spcPct val="90000"/>
              </a:lnSpc>
              <a:buClr>
                <a:schemeClr val="accent2"/>
              </a:buClr>
              <a:buSzPct val="60000"/>
              <a:buFont typeface="Wingdings" panose="05000000000000000000" pitchFamily="2" charset="2"/>
              <a:buNone/>
            </a:pPr>
            <a:r>
              <a:rPr sz="2200" dirty="0">
                <a:solidFill>
                  <a:srgbClr val="000000"/>
                </a:solidFill>
              </a:rPr>
              <a:t>Ακουστική εικόνα/ σημαίνον</a:t>
            </a:r>
            <a:endParaRPr sz="2200" dirty="0">
              <a:solidFill>
                <a:srgbClr val="000000"/>
              </a:solidFill>
            </a:endParaRPr>
          </a:p>
          <a:p>
            <a:pPr eaLnBrk="1" hangingPunct="1">
              <a:lnSpc>
                <a:spcPct val="90000"/>
              </a:lnSpc>
              <a:buClr>
                <a:schemeClr val="accent2"/>
              </a:buClr>
              <a:buSzPct val="60000"/>
              <a:buFont typeface="Wingdings" panose="05000000000000000000" pitchFamily="2" charset="2"/>
              <a:buNone/>
            </a:pPr>
            <a:r>
              <a:rPr sz="2200" dirty="0">
                <a:solidFill>
                  <a:srgbClr val="000000"/>
                </a:solidFill>
              </a:rPr>
              <a:t>----------------------------------- </a:t>
            </a:r>
            <a:r>
              <a:rPr lang="en-US" altLang="x-none" sz="2200" dirty="0">
                <a:solidFill>
                  <a:srgbClr val="000000"/>
                </a:solidFill>
                <a:latin typeface="Tw Cen MT" panose="020B0602020104020603" pitchFamily="34" charset="0"/>
                <a:sym typeface="Wingdings" panose="05000000000000000000" pitchFamily="2" charset="2"/>
              </a:rPr>
              <a:t></a:t>
            </a:r>
            <a:r>
              <a:rPr lang="en-US" altLang="x-none" sz="2200" dirty="0">
                <a:solidFill>
                  <a:srgbClr val="000000"/>
                </a:solidFill>
                <a:latin typeface="Tw Cen MT" panose="020B0602020104020603" pitchFamily="34" charset="0"/>
              </a:rPr>
              <a:t> “</a:t>
            </a:r>
            <a:r>
              <a:rPr sz="2200" dirty="0">
                <a:solidFill>
                  <a:srgbClr val="000000"/>
                </a:solidFill>
              </a:rPr>
              <a:t>πράγμα</a:t>
            </a:r>
            <a:r>
              <a:rPr lang="en-US" altLang="x-none" sz="2200" dirty="0">
                <a:solidFill>
                  <a:srgbClr val="000000"/>
                </a:solidFill>
                <a:latin typeface="Tw Cen MT" panose="020B0602020104020603" pitchFamily="34" charset="0"/>
              </a:rPr>
              <a:t>”</a:t>
            </a:r>
            <a:r>
              <a:rPr sz="2200" dirty="0">
                <a:solidFill>
                  <a:srgbClr val="000000"/>
                </a:solidFill>
              </a:rPr>
              <a:t>/</a:t>
            </a:r>
            <a:r>
              <a:rPr lang="en-US" altLang="x-none" sz="2200" dirty="0">
                <a:solidFill>
                  <a:srgbClr val="000000"/>
                </a:solidFill>
                <a:latin typeface="Tw Cen MT" panose="020B0602020104020603" pitchFamily="34" charset="0"/>
              </a:rPr>
              <a:t> “</a:t>
            </a:r>
            <a:r>
              <a:rPr sz="2200" dirty="0">
                <a:solidFill>
                  <a:srgbClr val="000000"/>
                </a:solidFill>
              </a:rPr>
              <a:t>αντικείμενο αναφοράς</a:t>
            </a:r>
            <a:r>
              <a:rPr lang="en-US" altLang="x-none" sz="2200" dirty="0">
                <a:solidFill>
                  <a:srgbClr val="000000"/>
                </a:solidFill>
                <a:latin typeface="Tw Cen MT" panose="020B0602020104020603" pitchFamily="34" charset="0"/>
              </a:rPr>
              <a:t>”</a:t>
            </a:r>
            <a:endParaRPr lang="en-US" altLang="x-none" sz="2200" dirty="0">
              <a:solidFill>
                <a:srgbClr val="000000"/>
              </a:solidFill>
              <a:latin typeface="Tw Cen MT" panose="020B0602020104020603" pitchFamily="34" charset="0"/>
            </a:endParaRPr>
          </a:p>
          <a:p>
            <a:pPr eaLnBrk="1" hangingPunct="1">
              <a:lnSpc>
                <a:spcPct val="90000"/>
              </a:lnSpc>
              <a:buClr>
                <a:schemeClr val="accent2"/>
              </a:buClr>
              <a:buSzPct val="60000"/>
              <a:buFont typeface="Wingdings" panose="05000000000000000000" pitchFamily="2" charset="2"/>
              <a:buNone/>
            </a:pPr>
            <a:r>
              <a:rPr sz="2200" dirty="0">
                <a:solidFill>
                  <a:srgbClr val="000000"/>
                </a:solidFill>
                <a:sym typeface="Wingdings" panose="05000000000000000000" pitchFamily="2" charset="2"/>
              </a:rPr>
              <a:t>Έννοια/ σημαινόμενο</a:t>
            </a:r>
            <a:endParaRPr sz="2200" dirty="0">
              <a:solidFill>
                <a:srgbClr val="000000"/>
              </a:solidFil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vert="horz" wrap="square" lIns="91440" tIns="45720" rIns="91440" bIns="45720" numCol="1" anchor="ctr" anchorCtr="0" compatLnSpc="1"/>
          <a:lstStyle/>
          <a:p>
            <a:pPr eaLnBrk="1" hangingPunct="1">
              <a:buNone/>
            </a:pPr>
            <a:r>
              <a:rPr sz="4000" b="1" dirty="0"/>
              <a:t>Αυθαιρεσία του γλωσσικού σημείου</a:t>
            </a:r>
            <a:endParaRPr sz="4000" b="1" dirty="0"/>
          </a:p>
        </p:txBody>
      </p:sp>
      <p:sp>
        <p:nvSpPr>
          <p:cNvPr id="3" name="Θέση περιεχομένου 2"/>
          <p:cNvSpPr>
            <a:spLocks noGrp="1"/>
          </p:cNvSpPr>
          <p:nvPr>
            <p:ph sz="quarter" idx="1" hasCustomPrompt="1"/>
          </p:nvPr>
        </p:nvSpPr>
        <p:spPr>
          <a:xfrm>
            <a:off x="179388" y="1600200"/>
            <a:ext cx="8785225" cy="5068888"/>
          </a:xfrm>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lstStyle/>
          <a:p>
            <a:pPr marL="0" indent="0" eaLnBrk="1" hangingPunct="1">
              <a:buClr>
                <a:schemeClr val="accent2"/>
              </a:buClr>
              <a:buSzPct val="60000"/>
              <a:buFont typeface="Wingdings" panose="05000000000000000000" pitchFamily="2" charset="2"/>
              <a:buNone/>
            </a:pPr>
            <a:r>
              <a:rPr sz="2800" b="1" i="1" dirty="0">
                <a:solidFill>
                  <a:srgbClr val="000000"/>
                </a:solidFill>
              </a:rPr>
              <a:t>Επιχειρήματα</a:t>
            </a:r>
            <a:r>
              <a:rPr i="1" dirty="0">
                <a:solidFill>
                  <a:srgbClr val="000000"/>
                </a:solidFill>
              </a:rPr>
              <a:t> </a:t>
            </a:r>
            <a:r>
              <a:rPr dirty="0">
                <a:solidFill>
                  <a:srgbClr val="000000"/>
                </a:solidFill>
              </a:rPr>
              <a:t>που ενισχύουν τη θέση περί </a:t>
            </a:r>
            <a:r>
              <a:rPr b="1" dirty="0">
                <a:solidFill>
                  <a:srgbClr val="000000"/>
                </a:solidFill>
              </a:rPr>
              <a:t>αυθαιρεσίας</a:t>
            </a:r>
            <a:r>
              <a:rPr dirty="0">
                <a:solidFill>
                  <a:srgbClr val="000000"/>
                </a:solidFill>
              </a:rPr>
              <a:t> του γλωσσικού σημείου (βλ. Μπαμπινιώτης, 1980: 104, 108):</a:t>
            </a:r>
            <a:endParaRPr lang="en-US" altLang="x-none" dirty="0">
              <a:solidFill>
                <a:srgbClr val="000000"/>
              </a:solidFill>
              <a:latin typeface="Tw Cen MT" panose="020B0602020104020603" pitchFamily="34" charset="0"/>
            </a:endParaRPr>
          </a:p>
          <a:p>
            <a:pPr marL="0" indent="0" eaLnBrk="1" hangingPunct="1">
              <a:buClr>
                <a:schemeClr val="accent2"/>
              </a:buClr>
              <a:buSzPct val="60000"/>
              <a:buFont typeface="Wingdings" panose="05000000000000000000" pitchFamily="2" charset="2"/>
              <a:buNone/>
            </a:pPr>
            <a:endParaRPr dirty="0">
              <a:solidFill>
                <a:srgbClr val="000000"/>
              </a:solidFill>
            </a:endParaRPr>
          </a:p>
          <a:p>
            <a:pPr marL="0" indent="0" eaLnBrk="1" hangingPunct="1">
              <a:buClr>
                <a:schemeClr val="accent2"/>
              </a:buClr>
              <a:buSzPct val="60000"/>
              <a:buFont typeface="Tw Cen MT" panose="020B0602020104020603" pitchFamily="34" charset="0"/>
              <a:buAutoNum type="arabicPeriod"/>
            </a:pPr>
            <a:r>
              <a:rPr dirty="0">
                <a:solidFill>
                  <a:srgbClr val="000000"/>
                </a:solidFill>
              </a:rPr>
              <a:t>Εντελώς </a:t>
            </a:r>
            <a:r>
              <a:rPr dirty="0">
                <a:solidFill>
                  <a:srgbClr val="FF0000"/>
                </a:solidFill>
              </a:rPr>
              <a:t>διαφορετικά σημαίνοντα </a:t>
            </a:r>
            <a:r>
              <a:rPr dirty="0">
                <a:solidFill>
                  <a:srgbClr val="000000"/>
                </a:solidFill>
              </a:rPr>
              <a:t>δηλώνουν το </a:t>
            </a:r>
            <a:r>
              <a:rPr dirty="0">
                <a:solidFill>
                  <a:srgbClr val="FF0000"/>
                </a:solidFill>
              </a:rPr>
              <a:t>ίδιο σημαινόμενο</a:t>
            </a:r>
            <a:r>
              <a:rPr dirty="0">
                <a:solidFill>
                  <a:srgbClr val="000000"/>
                </a:solidFill>
              </a:rPr>
              <a:t> σε </a:t>
            </a:r>
            <a:r>
              <a:rPr b="1" dirty="0">
                <a:solidFill>
                  <a:srgbClr val="000000"/>
                </a:solidFill>
                <a:highlight>
                  <a:srgbClr val="FFFF00"/>
                </a:highlight>
              </a:rPr>
              <a:t>διάφορες γλώσσες</a:t>
            </a:r>
            <a:endParaRPr lang="en-US" altLang="x-none" b="1" dirty="0">
              <a:solidFill>
                <a:srgbClr val="000000"/>
              </a:solidFill>
              <a:latin typeface="Tw Cen MT" panose="020B0602020104020603" pitchFamily="34" charset="0"/>
            </a:endParaRPr>
          </a:p>
          <a:p>
            <a:pPr marL="0" indent="0" eaLnBrk="1" hangingPunct="1">
              <a:buClr>
                <a:schemeClr val="accent2"/>
              </a:buClr>
              <a:buSzPct val="60000"/>
              <a:buFont typeface="Tw Cen MT" panose="020B0602020104020603" pitchFamily="34" charset="0"/>
              <a:buAutoNum type="arabicPeriod" startAt="2"/>
            </a:pPr>
            <a:r>
              <a:rPr dirty="0">
                <a:solidFill>
                  <a:srgbClr val="000000"/>
                </a:solidFill>
              </a:rPr>
              <a:t>Φαινόμενα </a:t>
            </a:r>
            <a:r>
              <a:rPr b="1" dirty="0">
                <a:solidFill>
                  <a:srgbClr val="000000"/>
                </a:solidFill>
              </a:rPr>
              <a:t>γλωσσικής</a:t>
            </a:r>
            <a:r>
              <a:rPr dirty="0">
                <a:solidFill>
                  <a:srgbClr val="000000"/>
                </a:solidFill>
              </a:rPr>
              <a:t> (/σημασιολογικής) </a:t>
            </a:r>
            <a:r>
              <a:rPr b="1" dirty="0">
                <a:solidFill>
                  <a:srgbClr val="000000"/>
                </a:solidFill>
              </a:rPr>
              <a:t>αλλαγής</a:t>
            </a:r>
            <a:r>
              <a:rPr dirty="0">
                <a:solidFill>
                  <a:srgbClr val="000000"/>
                </a:solidFill>
              </a:rPr>
              <a:t>.</a:t>
            </a:r>
            <a:endParaRPr lang="en-US" altLang="x-none" dirty="0">
              <a:solidFill>
                <a:srgbClr val="000000"/>
              </a:solidFill>
              <a:latin typeface="Tw Cen MT" panose="020B0602020104020603" pitchFamily="34" charset="0"/>
            </a:endParaRPr>
          </a:p>
          <a:p>
            <a:pPr marL="0" indent="0" eaLnBrk="1" hangingPunct="1">
              <a:buClr>
                <a:schemeClr val="accent2"/>
              </a:buClr>
              <a:buSzPct val="60000"/>
              <a:buFont typeface="Tw Cen MT" panose="020B0602020104020603" pitchFamily="34" charset="0"/>
              <a:buAutoNum type="arabicPeriod" startAt="2"/>
            </a:pPr>
            <a:r>
              <a:rPr dirty="0">
                <a:solidFill>
                  <a:srgbClr val="000000"/>
                </a:solidFill>
              </a:rPr>
              <a:t>Φαινόμενα </a:t>
            </a:r>
            <a:r>
              <a:rPr b="1" dirty="0">
                <a:solidFill>
                  <a:srgbClr val="000000"/>
                </a:solidFill>
              </a:rPr>
              <a:t>συνωνυμίας</a:t>
            </a:r>
            <a:endParaRPr dirty="0">
              <a:solidFill>
                <a:srgbClr val="000000"/>
              </a:solidFill>
            </a:endParaRPr>
          </a:p>
          <a:p>
            <a:pPr marL="0" indent="0" eaLnBrk="1" hangingPunct="1">
              <a:buClr>
                <a:schemeClr val="accent2"/>
              </a:buClr>
              <a:buSzPct val="60000"/>
              <a:buFont typeface="Tw Cen MT" panose="020B0602020104020603" pitchFamily="34" charset="0"/>
              <a:buAutoNum type="arabicPeriod" startAt="2"/>
            </a:pPr>
            <a:r>
              <a:rPr dirty="0">
                <a:solidFill>
                  <a:srgbClr val="000000"/>
                </a:solidFill>
              </a:rPr>
              <a:t>Φαινόμενα </a:t>
            </a:r>
            <a:r>
              <a:rPr b="1" dirty="0">
                <a:solidFill>
                  <a:srgbClr val="000000"/>
                </a:solidFill>
              </a:rPr>
              <a:t>πολυσημίας</a:t>
            </a:r>
            <a:endParaRPr dirty="0">
              <a:solidFill>
                <a:srgbClr val="000000"/>
              </a:solidFill>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vert="horz" wrap="square" lIns="91440" tIns="45720" rIns="91440" bIns="45720" numCol="1" anchor="ctr" anchorCtr="0" compatLnSpc="1"/>
          <a:lstStyle/>
          <a:p>
            <a:pPr eaLnBrk="1" hangingPunct="1">
              <a:buNone/>
            </a:pPr>
            <a:r>
              <a:rPr sz="4000" b="1" dirty="0"/>
              <a:t>Καθολικά χαρακτηριστικά: Σημαίνον</a:t>
            </a:r>
            <a:endParaRPr sz="4000" b="1" dirty="0"/>
          </a:p>
        </p:txBody>
      </p:sp>
      <p:sp>
        <p:nvSpPr>
          <p:cNvPr id="3" name="Θέση περιεχομένου 2"/>
          <p:cNvSpPr>
            <a:spLocks noGrp="1"/>
          </p:cNvSpPr>
          <p:nvPr>
            <p:ph sz="quarter" idx="1" hasCustomPrompt="1"/>
          </p:nvPr>
        </p:nvSpPr>
        <p:spPr>
          <a:xfrm>
            <a:off x="612775" y="2276475"/>
            <a:ext cx="7920038" cy="4105275"/>
          </a:xfrm>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lstStyle/>
          <a:p>
            <a:pPr marL="0" indent="0" eaLnBrk="1" hangingPunct="1">
              <a:buClr>
                <a:schemeClr val="accent2"/>
              </a:buClr>
              <a:buSzPct val="60000"/>
              <a:buFont typeface="Wingdings" panose="05000000000000000000" pitchFamily="2" charset="2"/>
              <a:buNone/>
            </a:pPr>
            <a:r>
              <a:rPr sz="4400" b="1" dirty="0">
                <a:solidFill>
                  <a:srgbClr val="000000"/>
                </a:solidFill>
              </a:rPr>
              <a:t>2</a:t>
            </a:r>
            <a:r>
              <a:rPr lang="en-US" altLang="x-none" sz="4400" b="1" dirty="0">
                <a:solidFill>
                  <a:srgbClr val="000000"/>
                </a:solidFill>
                <a:latin typeface="Tw Cen MT" panose="020B0602020104020603" pitchFamily="34" charset="0"/>
              </a:rPr>
              <a:t>. </a:t>
            </a:r>
            <a:r>
              <a:rPr sz="4400" b="1" dirty="0">
                <a:solidFill>
                  <a:srgbClr val="000000"/>
                </a:solidFill>
                <a:highlight>
                  <a:srgbClr val="FFFF00"/>
                </a:highlight>
              </a:rPr>
              <a:t>Πολλαπλότητα εκφοράς</a:t>
            </a:r>
            <a:endParaRPr sz="4400" b="1" dirty="0">
              <a:solidFill>
                <a:srgbClr val="000000"/>
              </a:solidFill>
            </a:endParaRPr>
          </a:p>
          <a:p>
            <a:pPr marL="0" indent="0" eaLnBrk="1" hangingPunct="1">
              <a:buClr>
                <a:schemeClr val="accent2"/>
              </a:buClr>
              <a:buSzPct val="60000"/>
              <a:buFont typeface="Wingdings" panose="05000000000000000000" pitchFamily="2" charset="2"/>
              <a:buNone/>
            </a:pPr>
            <a:r>
              <a:rPr sz="4400" b="1" dirty="0">
                <a:solidFill>
                  <a:srgbClr val="000000"/>
                </a:solidFill>
              </a:rPr>
              <a:t>3. Γραμμικότητα</a:t>
            </a:r>
            <a:endParaRPr sz="4400" b="1" dirty="0">
              <a:solidFill>
                <a:srgbClr val="000000"/>
              </a:solidFill>
            </a:endParaRPr>
          </a:p>
          <a:p>
            <a:pPr marL="0" indent="0" eaLnBrk="1" hangingPunct="1">
              <a:buClr>
                <a:schemeClr val="accent2"/>
              </a:buClr>
              <a:buSzPct val="60000"/>
              <a:buFont typeface="Wingdings" panose="05000000000000000000" pitchFamily="2" charset="2"/>
              <a:buNone/>
            </a:pPr>
            <a:r>
              <a:rPr sz="4400" b="1" dirty="0">
                <a:solidFill>
                  <a:srgbClr val="000000"/>
                </a:solidFill>
              </a:rPr>
              <a:t>4. Διακριτότητα (α-συνέχεια)</a:t>
            </a:r>
            <a:endParaRPr sz="4400" b="1" dirty="0">
              <a:solidFill>
                <a:srgbClr val="000000"/>
              </a:solidFill>
            </a:endParaRPr>
          </a:p>
          <a:p>
            <a:pPr marL="0" indent="0" eaLnBrk="1" hangingPunct="1">
              <a:buClr>
                <a:schemeClr val="accent2"/>
              </a:buClr>
              <a:buSzPct val="60000"/>
              <a:buFont typeface="Wingdings" panose="05000000000000000000" pitchFamily="2" charset="2"/>
              <a:buNone/>
            </a:pPr>
            <a:r>
              <a:rPr sz="4400" b="1" dirty="0">
                <a:solidFill>
                  <a:srgbClr val="000000"/>
                </a:solidFill>
              </a:rPr>
              <a:t>5. Διπλή άρθρωση</a:t>
            </a:r>
            <a:endParaRPr sz="4400" b="1" dirty="0">
              <a:solidFill>
                <a:srgbClr val="000000"/>
              </a:solidFill>
            </a:endParaRPr>
          </a:p>
          <a:p>
            <a:pPr marL="0" indent="0" eaLnBrk="1" hangingPunct="1">
              <a:buClr>
                <a:schemeClr val="accent2"/>
              </a:buClr>
              <a:buSzPct val="60000"/>
              <a:buFont typeface="Wingdings" panose="05000000000000000000" pitchFamily="2" charset="2"/>
              <a:buNone/>
            </a:pPr>
            <a:endParaRPr sz="2800" dirty="0">
              <a:solidFill>
                <a:srgbClr val="000000"/>
              </a:solidFill>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vert="horz" wrap="square" lIns="91440" tIns="45720" rIns="91440" bIns="45720" numCol="1" anchor="ctr" anchorCtr="0" compatLnSpc="1"/>
          <a:lstStyle/>
          <a:p>
            <a:pPr eaLnBrk="1" hangingPunct="1">
              <a:buNone/>
            </a:pPr>
            <a:r>
              <a:rPr sz="4000" b="1" dirty="0"/>
              <a:t>Καθολικά χαρακτηριστικά: Από το σημαίνον στο σημαινόμενο</a:t>
            </a:r>
            <a:endParaRPr sz="4000" b="1" dirty="0"/>
          </a:p>
        </p:txBody>
      </p:sp>
      <p:sp>
        <p:nvSpPr>
          <p:cNvPr id="3" name="Θέση περιεχομένου 2"/>
          <p:cNvSpPr>
            <a:spLocks noGrp="1"/>
          </p:cNvSpPr>
          <p:nvPr>
            <p:ph sz="quarter" idx="1" hasCustomPrompt="1"/>
          </p:nvPr>
        </p:nvSpPr>
        <p:spPr>
          <a:xfrm>
            <a:off x="443865" y="1906270"/>
            <a:ext cx="8449310" cy="4779645"/>
          </a:xfrm>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lstStyle/>
          <a:p>
            <a:pPr marL="0" indent="0" eaLnBrk="1" hangingPunct="1">
              <a:buClr>
                <a:schemeClr val="accent2"/>
              </a:buClr>
              <a:buSzPct val="60000"/>
              <a:buFont typeface="Wingdings" panose="05000000000000000000" pitchFamily="2" charset="2"/>
              <a:buNone/>
            </a:pPr>
            <a:r>
              <a:rPr sz="4400" b="1" dirty="0">
                <a:solidFill>
                  <a:srgbClr val="000000"/>
                </a:solidFill>
              </a:rPr>
              <a:t>6. Παραγωγικότητα</a:t>
            </a:r>
            <a:endParaRPr sz="4400" b="1" dirty="0">
              <a:solidFill>
                <a:srgbClr val="000000"/>
              </a:solidFill>
            </a:endParaRPr>
          </a:p>
          <a:p>
            <a:pPr marL="0" indent="0" eaLnBrk="1" hangingPunct="1">
              <a:buClr>
                <a:schemeClr val="accent2"/>
              </a:buClr>
              <a:buSzPct val="60000"/>
              <a:buFont typeface="Wingdings" panose="05000000000000000000" pitchFamily="2" charset="2"/>
              <a:buNone/>
            </a:pPr>
            <a:r>
              <a:rPr sz="4400" b="1" dirty="0">
                <a:solidFill>
                  <a:srgbClr val="000000"/>
                </a:solidFill>
              </a:rPr>
              <a:t>7. Μετάθεση</a:t>
            </a:r>
            <a:endParaRPr sz="4400" b="1" dirty="0">
              <a:solidFill>
                <a:srgbClr val="000000"/>
              </a:solidFill>
            </a:endParaRPr>
          </a:p>
          <a:p>
            <a:pPr marL="0" indent="0" eaLnBrk="1" hangingPunct="1">
              <a:buClr>
                <a:schemeClr val="accent2"/>
              </a:buClr>
              <a:buSzPct val="60000"/>
              <a:buFont typeface="Wingdings" panose="05000000000000000000" pitchFamily="2" charset="2"/>
              <a:buNone/>
            </a:pPr>
            <a:r>
              <a:rPr sz="4400" b="1" dirty="0">
                <a:solidFill>
                  <a:srgbClr val="000000"/>
                </a:solidFill>
              </a:rPr>
              <a:t>8. Πολυλειτουργικότητα</a:t>
            </a:r>
            <a:endParaRPr sz="4400" b="1" dirty="0">
              <a:solidFill>
                <a:srgbClr val="000000"/>
              </a:solidFill>
            </a:endParaRPr>
          </a:p>
          <a:p>
            <a:pPr marL="0" indent="0" eaLnBrk="1" hangingPunct="1">
              <a:buClr>
                <a:schemeClr val="accent2"/>
              </a:buClr>
              <a:buSzPct val="60000"/>
              <a:buFont typeface="Wingdings" panose="05000000000000000000" pitchFamily="2" charset="2"/>
              <a:buNone/>
            </a:pPr>
            <a:r>
              <a:rPr sz="4400" b="1" dirty="0">
                <a:solidFill>
                  <a:srgbClr val="000000"/>
                </a:solidFill>
              </a:rPr>
              <a:t>9. Ανακλαστικότητα</a:t>
            </a:r>
            <a:endParaRPr sz="4400" b="1" dirty="0">
              <a:solidFill>
                <a:srgbClr val="000000"/>
              </a:solidFill>
            </a:endParaRPr>
          </a:p>
          <a:p>
            <a:pPr marL="0" indent="0" eaLnBrk="1" hangingPunct="1">
              <a:buClr>
                <a:schemeClr val="accent2"/>
              </a:buClr>
              <a:buSzPct val="60000"/>
              <a:buFont typeface="Wingdings" panose="05000000000000000000" pitchFamily="2" charset="2"/>
              <a:buNone/>
            </a:pPr>
            <a:r>
              <a:rPr sz="4400" b="1" dirty="0">
                <a:solidFill>
                  <a:srgbClr val="000000"/>
                </a:solidFill>
              </a:rPr>
              <a:t>10. Επίδραση συμφραζομένων</a:t>
            </a:r>
            <a:endParaRPr sz="4400" b="1" dirty="0">
              <a:solidFill>
                <a:srgbClr val="000000"/>
              </a:solidFill>
            </a:endParaRPr>
          </a:p>
          <a:p>
            <a:pPr marL="0" indent="0" eaLnBrk="1" hangingPunct="1">
              <a:buClr>
                <a:schemeClr val="accent2"/>
              </a:buClr>
              <a:buSzPct val="60000"/>
              <a:buFont typeface="Wingdings" panose="05000000000000000000" pitchFamily="2" charset="2"/>
              <a:buNone/>
            </a:pPr>
            <a:endParaRPr sz="2800" dirty="0">
              <a:solidFill>
                <a:srgbClr val="0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Τίτλος 1"/>
          <p:cNvSpPr>
            <a:spLocks noGrp="1"/>
          </p:cNvSpPr>
          <p:nvPr>
            <p:ph type="title" hasCustomPrompt="1"/>
          </p:nvPr>
        </p:nvSpPr>
        <p:spPr>
          <a:xfrm>
            <a:off x="468313" y="260350"/>
            <a:ext cx="8153400" cy="990600"/>
          </a:xfrm>
        </p:spPr>
        <p:txBody>
          <a:bodyPr vert="horz" wrap="square" lIns="91440" tIns="45720" rIns="91440" bIns="45720" anchor="ctr" anchorCtr="0"/>
          <a:lstStyle/>
          <a:p>
            <a:pPr eaLnBrk="1" hangingPunct="1"/>
            <a:endParaRPr lang="el-GR" altLang="el-GR" b="1" dirty="0"/>
          </a:p>
        </p:txBody>
      </p:sp>
      <p:sp>
        <p:nvSpPr>
          <p:cNvPr id="3" name="Θέση περιεχομένου 2"/>
          <p:cNvSpPr>
            <a:spLocks noGrp="1"/>
          </p:cNvSpPr>
          <p:nvPr>
            <p:ph sz="quarter" idx="1" hasCustomPrompt="1"/>
          </p:nvPr>
        </p:nvSpPr>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lstStyle/>
          <a:p>
            <a:pPr eaLnBrk="1" hangingPunct="1">
              <a:buClr>
                <a:schemeClr val="accent2"/>
              </a:buClr>
              <a:buSzPct val="60000"/>
              <a:buFont typeface="Wingdings" panose="05000000000000000000" pitchFamily="2" charset="2"/>
            </a:pPr>
            <a:endParaRPr b="1" dirty="0">
              <a:solidFill>
                <a:srgbClr val="000000"/>
              </a:solidFill>
            </a:endParaRPr>
          </a:p>
          <a:p>
            <a:pPr eaLnBrk="1" hangingPunct="1">
              <a:buClr>
                <a:schemeClr val="accent2"/>
              </a:buClr>
              <a:buSzPct val="60000"/>
              <a:buFont typeface="Wingdings" panose="05000000000000000000" pitchFamily="2" charset="2"/>
            </a:pPr>
            <a:endParaRPr lang="en-US" altLang="x-none" b="1" dirty="0">
              <a:solidFill>
                <a:srgbClr val="000000"/>
              </a:solidFill>
              <a:latin typeface="Tw Cen MT" panose="020B0602020104020603" pitchFamily="34" charset="0"/>
            </a:endParaRPr>
          </a:p>
          <a:p>
            <a:pPr eaLnBrk="1" hangingPunct="1">
              <a:buClr>
                <a:schemeClr val="accent2"/>
              </a:buClr>
              <a:buSzPct val="60000"/>
              <a:buFont typeface="Wingdings" panose="05000000000000000000" pitchFamily="2" charset="2"/>
            </a:pPr>
            <a:r>
              <a:rPr b="1" dirty="0">
                <a:solidFill>
                  <a:srgbClr val="000000"/>
                </a:solidFill>
              </a:rPr>
              <a:t>Γλωσσολογία είναι </a:t>
            </a:r>
            <a:r>
              <a:rPr b="1" i="1" dirty="0">
                <a:solidFill>
                  <a:srgbClr val="000000"/>
                </a:solidFill>
              </a:rPr>
              <a:t>η </a:t>
            </a:r>
            <a:r>
              <a:rPr sz="3600" b="1" i="1" dirty="0">
                <a:solidFill>
                  <a:srgbClr val="000000"/>
                </a:solidFill>
              </a:rPr>
              <a:t>επιστημονική μελέτη</a:t>
            </a:r>
            <a:r>
              <a:rPr sz="3600" b="1" dirty="0">
                <a:solidFill>
                  <a:srgbClr val="000000"/>
                </a:solidFill>
              </a:rPr>
              <a:t> </a:t>
            </a:r>
            <a:r>
              <a:rPr b="1" dirty="0">
                <a:solidFill>
                  <a:srgbClr val="000000"/>
                </a:solidFill>
              </a:rPr>
              <a:t>της </a:t>
            </a:r>
            <a:r>
              <a:rPr sz="4800" b="1" dirty="0">
                <a:solidFill>
                  <a:srgbClr val="000000"/>
                </a:solidFill>
              </a:rPr>
              <a:t>γλώσσας</a:t>
            </a:r>
            <a:endParaRPr sz="4800" b="1" dirty="0">
              <a:solidFill>
                <a:srgbClr val="000000"/>
              </a:solidFill>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Τίτλος 1"/>
          <p:cNvSpPr>
            <a:spLocks noGrp="1"/>
          </p:cNvSpPr>
          <p:nvPr>
            <p:ph type="title" hasCustomPrompt="1"/>
          </p:nvPr>
        </p:nvSpPr>
        <p:spPr/>
        <p:txBody>
          <a:bodyPr vert="horz" wrap="square" lIns="91440" tIns="45720" rIns="91440" bIns="45720" anchor="ctr" anchorCtr="0"/>
          <a:lstStyle/>
          <a:p>
            <a:pPr algn="ctr" eaLnBrk="1" hangingPunct="1"/>
            <a:br>
              <a:rPr lang="el-GR" altLang="el-GR" sz="4000" b="1" dirty="0"/>
            </a:br>
            <a:r>
              <a:rPr lang="el-GR" altLang="el-GR" sz="4000" b="1" dirty="0"/>
              <a:t>Μορφή και ύλη/ουσία στην γλώσσα</a:t>
            </a:r>
            <a:br>
              <a:rPr lang="el-GR" altLang="el-GR" b="1" dirty="0"/>
            </a:br>
            <a:endParaRPr lang="el-GR" altLang="el-GR" b="1" dirty="0"/>
          </a:p>
        </p:txBody>
      </p:sp>
      <p:sp>
        <p:nvSpPr>
          <p:cNvPr id="3" name="Θέση περιεχομένου 2"/>
          <p:cNvSpPr>
            <a:spLocks noGrp="1"/>
          </p:cNvSpPr>
          <p:nvPr>
            <p:ph sz="quarter" idx="1" hasCustomPrompt="1"/>
          </p:nvPr>
        </p:nvSpPr>
        <p:spPr bwMode="auto">
          <a:xfrm>
            <a:off x="323528" y="1844824"/>
            <a:ext cx="8496622" cy="4679801"/>
          </a:xfrm>
          <a:solidFill>
            <a:schemeClr val="lt1"/>
          </a:solidFill>
          <a:ln w="19050">
            <a:solidFill>
              <a:schemeClr val="accent1"/>
            </a:solidFill>
          </a:ln>
          <a:effectLst/>
          <a:scene3d>
            <a:camera prst="orthographicFront"/>
            <a:lightRig rig="balanced" dir="t"/>
          </a:scene3d>
          <a:sp3d prstMaterial="plastic"/>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normAutofit/>
          </a:bodyPr>
          <a:lstStyle/>
          <a:p>
            <a:pPr marL="320040" marR="0" lvl="0" indent="-320040" algn="l" defTabSz="914400" rtl="0" eaLnBrk="1" fontAlgn="auto" latinLnBrk="0" hangingPunct="1">
              <a:lnSpc>
                <a:spcPct val="100000"/>
              </a:lnSpc>
              <a:spcBef>
                <a:spcPts val="700"/>
              </a:spcBef>
              <a:spcAft>
                <a:spcPts val="0"/>
              </a:spcAft>
              <a:buClr>
                <a:schemeClr val="accent2"/>
              </a:buClr>
              <a:buSzPct val="60000"/>
              <a:buFont typeface="Wingdings" panose="05000000000000000000" pitchFamily="2" charset="2"/>
              <a:buChar char=""/>
              <a:defRPr/>
            </a:pPr>
            <a:r>
              <a:rPr kumimoji="0" lang="el-GR" sz="2900" b="1" i="0" u="none" strike="noStrike" kern="1200" cap="none" spc="0" normalizeH="0" baseline="0" noProof="0" dirty="0">
                <a:ln>
                  <a:noFill/>
                </a:ln>
                <a:solidFill>
                  <a:schemeClr val="dk1"/>
                </a:solidFill>
                <a:effectLst/>
                <a:uLnTx/>
                <a:uFillTx/>
                <a:latin typeface="+mn-lt"/>
                <a:ea typeface="+mn-ea"/>
                <a:cs typeface="+mn-cs"/>
              </a:rPr>
              <a:t>Πολλαπλότητα εκφοράς</a:t>
            </a:r>
            <a:r>
              <a:rPr kumimoji="0" lang="el-GR" sz="2900" b="0" i="0" u="none" strike="noStrike" kern="1200" cap="none" spc="0" normalizeH="0" baseline="0" noProof="0" dirty="0">
                <a:ln>
                  <a:noFill/>
                </a:ln>
                <a:solidFill>
                  <a:schemeClr val="dk1"/>
                </a:solidFill>
                <a:effectLst/>
                <a:uLnTx/>
                <a:uFillTx/>
                <a:latin typeface="+mn-lt"/>
                <a:ea typeface="+mn-ea"/>
                <a:cs typeface="+mn-cs"/>
              </a:rPr>
              <a:t>: </a:t>
            </a:r>
            <a:r>
              <a:rPr kumimoji="0" lang="el-GR" sz="2900" b="0" i="0" u="none" strike="noStrike" kern="1200" cap="none" spc="0" normalizeH="0" baseline="0" noProof="0" dirty="0">
                <a:ln>
                  <a:noFill/>
                </a:ln>
                <a:solidFill>
                  <a:schemeClr val="dk1"/>
                </a:solidFill>
                <a:effectLst/>
                <a:highlight>
                  <a:srgbClr val="FFFF00"/>
                </a:highlight>
                <a:uLnTx/>
                <a:uFillTx/>
                <a:latin typeface="+mn-lt"/>
                <a:ea typeface="+mn-ea"/>
                <a:cs typeface="+mn-cs"/>
              </a:rPr>
              <a:t>διάκριση δομής/μορφής </a:t>
            </a:r>
            <a:r>
              <a:rPr kumimoji="0" lang="el-GR" sz="2900" b="0" i="0" u="none" strike="noStrike" kern="1200" cap="none" spc="0" normalizeH="0" baseline="0" noProof="0" dirty="0">
                <a:ln>
                  <a:noFill/>
                </a:ln>
                <a:solidFill>
                  <a:schemeClr val="dk1"/>
                </a:solidFill>
                <a:effectLst/>
                <a:uLnTx/>
                <a:uFillTx/>
                <a:latin typeface="+mn-lt"/>
                <a:ea typeface="+mn-ea"/>
                <a:cs typeface="+mn-cs"/>
              </a:rPr>
              <a:t>από την </a:t>
            </a:r>
            <a:r>
              <a:rPr kumimoji="0" lang="el-GR" sz="2900" b="0" i="0" u="none" strike="noStrike" kern="1200" cap="none" spc="0" normalizeH="0" baseline="0" noProof="0" dirty="0">
                <a:ln>
                  <a:noFill/>
                </a:ln>
                <a:solidFill>
                  <a:schemeClr val="dk1"/>
                </a:solidFill>
                <a:effectLst/>
                <a:highlight>
                  <a:srgbClr val="FFFF00"/>
                </a:highlight>
                <a:uLnTx/>
                <a:uFillTx/>
                <a:latin typeface="+mn-lt"/>
                <a:ea typeface="+mn-ea"/>
                <a:cs typeface="+mn-cs"/>
              </a:rPr>
              <a:t>ουσία/ύλη</a:t>
            </a:r>
            <a:r>
              <a:rPr kumimoji="0" lang="el-GR" sz="2900" b="1" i="0" u="none" strike="noStrike" kern="1200" cap="none" spc="0" normalizeH="0" baseline="0" noProof="0" dirty="0">
                <a:ln>
                  <a:noFill/>
                </a:ln>
                <a:solidFill>
                  <a:srgbClr val="FF0000"/>
                </a:solidFill>
                <a:effectLst/>
                <a:highlight>
                  <a:srgbClr val="FFFF00"/>
                </a:highlight>
                <a:uLnTx/>
                <a:uFillTx/>
                <a:latin typeface="+mn-lt"/>
                <a:ea typeface="+mn-ea"/>
                <a:cs typeface="+mn-cs"/>
              </a:rPr>
              <a:t> (: φωνητική ή/και νοητική).</a:t>
            </a:r>
            <a:endParaRPr kumimoji="0" lang="el-GR" sz="2900" b="0" i="0" u="none" strike="noStrike" kern="1200" cap="none" spc="0" normalizeH="0" baseline="0" noProof="0" dirty="0">
              <a:ln>
                <a:noFill/>
              </a:ln>
              <a:solidFill>
                <a:schemeClr val="dk1"/>
              </a:solidFill>
              <a:effectLst/>
              <a:highlight>
                <a:srgbClr val="FFFF00"/>
              </a:highlight>
              <a:uLnTx/>
              <a:uFillTx/>
              <a:latin typeface="+mn-lt"/>
              <a:ea typeface="+mn-ea"/>
              <a:cs typeface="+mn-cs"/>
            </a:endParaRPr>
          </a:p>
          <a:p>
            <a:pPr marL="320040" marR="0" lvl="0" indent="-320040" algn="l" defTabSz="914400" rtl="0" eaLnBrk="1" fontAlgn="auto" latinLnBrk="0" hangingPunct="1">
              <a:lnSpc>
                <a:spcPct val="100000"/>
              </a:lnSpc>
              <a:spcBef>
                <a:spcPts val="700"/>
              </a:spcBef>
              <a:spcAft>
                <a:spcPts val="0"/>
              </a:spcAft>
              <a:buClr>
                <a:schemeClr val="accent2"/>
              </a:buClr>
              <a:buSzPct val="60000"/>
              <a:buFont typeface="Wingdings" panose="05000000000000000000" pitchFamily="2" charset="2"/>
              <a:buChar char=""/>
              <a:defRPr/>
            </a:pPr>
            <a:r>
              <a:rPr kumimoji="0" lang="el-GR" sz="2900" b="0" i="0" u="none" strike="noStrike" kern="1200" cap="none" spc="0" normalizeH="0" baseline="0" noProof="0" dirty="0">
                <a:ln>
                  <a:noFill/>
                </a:ln>
                <a:solidFill>
                  <a:schemeClr val="dk1"/>
                </a:solidFill>
                <a:effectLst/>
                <a:uLnTx/>
                <a:uFillTx/>
                <a:latin typeface="+mn-lt"/>
                <a:ea typeface="+mn-ea"/>
                <a:cs typeface="+mn-cs"/>
              </a:rPr>
              <a:t>«</a:t>
            </a:r>
            <a:r>
              <a:rPr kumimoji="0" lang="el-GR" sz="2900" b="1" i="0" u="none" strike="noStrike" kern="1200" cap="none" spc="0" normalizeH="0" baseline="0" noProof="0" dirty="0">
                <a:ln>
                  <a:noFill/>
                </a:ln>
                <a:solidFill>
                  <a:schemeClr val="dk1"/>
                </a:solidFill>
                <a:effectLst/>
                <a:uLnTx/>
                <a:uFillTx/>
                <a:latin typeface="+mn-lt"/>
                <a:ea typeface="+mn-ea"/>
                <a:cs typeface="+mn-cs"/>
              </a:rPr>
              <a:t>κάθε γλώσσα </a:t>
            </a:r>
            <a:r>
              <a:rPr kumimoji="0" lang="el-GR" sz="2900" b="0" i="0" u="none" strike="noStrike" kern="1200" cap="none" spc="0" normalizeH="0" baseline="0" noProof="0" dirty="0">
                <a:ln>
                  <a:noFill/>
                </a:ln>
                <a:solidFill>
                  <a:schemeClr val="dk1"/>
                </a:solidFill>
                <a:effectLst/>
                <a:uLnTx/>
                <a:uFillTx/>
                <a:latin typeface="+mn-lt"/>
                <a:ea typeface="+mn-ea"/>
                <a:cs typeface="+mn-cs"/>
              </a:rPr>
              <a:t>είναι κατά κάποιον τρόπο ένας </a:t>
            </a:r>
            <a:r>
              <a:rPr kumimoji="0" lang="el-GR" sz="2900" b="1" i="0" u="none" strike="noStrike" kern="1200" cap="none" spc="0" normalizeH="0" baseline="0" noProof="0" dirty="0">
                <a:ln>
                  <a:noFill/>
                </a:ln>
                <a:solidFill>
                  <a:schemeClr val="dk1"/>
                </a:solidFill>
                <a:effectLst/>
                <a:uLnTx/>
                <a:uFillTx/>
                <a:latin typeface="+mn-lt"/>
                <a:ea typeface="+mn-ea"/>
                <a:cs typeface="+mn-cs"/>
              </a:rPr>
              <a:t>νόμος για τον εαυτό της</a:t>
            </a:r>
            <a:r>
              <a:rPr kumimoji="0" lang="el-GR" sz="2900" b="0" i="0" u="none" strike="noStrike" kern="1200" cap="none" spc="0" normalizeH="0" baseline="0" noProof="0" dirty="0">
                <a:ln>
                  <a:noFill/>
                </a:ln>
                <a:solidFill>
                  <a:schemeClr val="dk1"/>
                </a:solidFill>
                <a:effectLst/>
                <a:uLnTx/>
                <a:uFillTx/>
                <a:latin typeface="+mn-lt"/>
                <a:ea typeface="+mn-ea"/>
                <a:cs typeface="+mn-cs"/>
              </a:rPr>
              <a:t>.» [</a:t>
            </a:r>
            <a:r>
              <a:rPr kumimoji="0" lang="en-US" sz="2900" b="0" i="0" u="none" strike="noStrike" kern="1200" cap="none" spc="0" normalizeH="0" baseline="0" noProof="0" dirty="0">
                <a:ln>
                  <a:noFill/>
                </a:ln>
                <a:solidFill>
                  <a:schemeClr val="dk1"/>
                </a:solidFill>
                <a:effectLst/>
                <a:uLnTx/>
                <a:uFillTx/>
                <a:latin typeface="+mn-lt"/>
                <a:ea typeface="+mn-ea"/>
                <a:cs typeface="+mn-cs"/>
              </a:rPr>
              <a:t>Lyons 1995: 248</a:t>
            </a:r>
            <a:r>
              <a:rPr kumimoji="0" lang="el-GR" sz="2900" b="0" i="0" u="none" strike="noStrike" kern="1200" cap="none" spc="0" normalizeH="0" baseline="0" noProof="0" dirty="0">
                <a:ln>
                  <a:noFill/>
                </a:ln>
                <a:solidFill>
                  <a:schemeClr val="dk1"/>
                </a:solidFill>
                <a:effectLst/>
                <a:uLnTx/>
                <a:uFillTx/>
                <a:latin typeface="+mn-lt"/>
                <a:ea typeface="+mn-ea"/>
                <a:cs typeface="+mn-cs"/>
              </a:rPr>
              <a:t>]</a:t>
            </a:r>
            <a:endParaRPr kumimoji="0" lang="en-US" sz="2900" b="0" i="0" u="none" strike="noStrike" kern="1200" cap="none" spc="0" normalizeH="0" baseline="0" noProof="0" dirty="0">
              <a:ln>
                <a:noFill/>
              </a:ln>
              <a:solidFill>
                <a:schemeClr val="dk1"/>
              </a:solidFill>
              <a:effectLst/>
              <a:uLnTx/>
              <a:uFillTx/>
              <a:latin typeface="+mn-lt"/>
              <a:ea typeface="+mn-ea"/>
              <a:cs typeface="+mn-cs"/>
            </a:endParaRPr>
          </a:p>
          <a:p>
            <a:pPr marL="320040" marR="0" lvl="0" indent="-320040" algn="l" defTabSz="914400" rtl="0" eaLnBrk="1" fontAlgn="auto" latinLnBrk="0" hangingPunct="1">
              <a:lnSpc>
                <a:spcPct val="100000"/>
              </a:lnSpc>
              <a:spcBef>
                <a:spcPts val="700"/>
              </a:spcBef>
              <a:spcAft>
                <a:spcPts val="0"/>
              </a:spcAft>
              <a:buClr>
                <a:schemeClr val="accent2"/>
              </a:buClr>
              <a:buSzPct val="60000"/>
              <a:buFont typeface="Wingdings" panose="05000000000000000000" pitchFamily="2" charset="2"/>
              <a:buChar char=""/>
              <a:defRPr/>
            </a:pPr>
            <a:endParaRPr kumimoji="0" lang="en-US" sz="2900" b="0" i="0" u="none" strike="noStrike" kern="1200" cap="none" spc="0" normalizeH="0" baseline="0" noProof="0" dirty="0">
              <a:ln>
                <a:noFill/>
              </a:ln>
              <a:solidFill>
                <a:schemeClr val="dk1"/>
              </a:solidFill>
              <a:effectLst/>
              <a:uLnTx/>
              <a:uFillTx/>
              <a:latin typeface="+mn-lt"/>
              <a:ea typeface="+mn-ea"/>
              <a:cs typeface="+mn-cs"/>
            </a:endParaRP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panose="05000000000000000000" pitchFamily="2" charset="2"/>
              <a:buNone/>
              <a:defRPr/>
            </a:pPr>
            <a:r>
              <a:rPr kumimoji="0" lang="en-US" sz="2900" b="0" i="0" u="none" strike="noStrike" kern="1200" cap="none" spc="0" normalizeH="0" baseline="0" noProof="0" dirty="0">
                <a:ln>
                  <a:noFill/>
                </a:ln>
                <a:solidFill>
                  <a:schemeClr val="dk1"/>
                </a:solidFill>
                <a:effectLst/>
                <a:uLnTx/>
                <a:uFillTx/>
                <a:latin typeface="+mn-lt"/>
                <a:ea typeface="+mn-ea"/>
                <a:cs typeface="+mn-cs"/>
                <a:sym typeface="Wingdings" panose="05000000000000000000" pitchFamily="2" charset="2"/>
              </a:rPr>
              <a:t> </a:t>
            </a:r>
            <a:r>
              <a:rPr kumimoji="0" lang="el-GR" sz="2900" b="0" i="0" u="none" strike="noStrike" kern="1200" cap="none" spc="0" normalizeH="0" baseline="0" noProof="0" dirty="0">
                <a:ln>
                  <a:noFill/>
                </a:ln>
                <a:solidFill>
                  <a:srgbClr val="FF0000"/>
                </a:solidFill>
                <a:effectLst/>
                <a:uLnTx/>
                <a:uFillTx/>
                <a:latin typeface="+mn-lt"/>
                <a:ea typeface="+mn-ea"/>
                <a:cs typeface="+mn-cs"/>
                <a:sym typeface="Wingdings" panose="05000000000000000000" pitchFamily="2" charset="2"/>
              </a:rPr>
              <a:t>κάθε γλώσσα </a:t>
            </a:r>
            <a:r>
              <a:rPr kumimoji="0" lang="el-GR" sz="2900" b="0" i="0" u="none" strike="noStrike" kern="1200" cap="none" spc="0" normalizeH="0" baseline="0" noProof="0" dirty="0">
                <a:ln>
                  <a:noFill/>
                </a:ln>
                <a:solidFill>
                  <a:srgbClr val="FF0000"/>
                </a:solidFill>
                <a:effectLst/>
                <a:uLnTx/>
                <a:uFillTx/>
                <a:latin typeface="+mn-lt"/>
                <a:ea typeface="+mn-ea"/>
                <a:cs typeface="+mn-cs"/>
              </a:rPr>
              <a:t>έχει τη δική της αφηρημένη δομή ανεξάρτητα από την ύλη στην οποία μπορεί να πραγματωθεί </a:t>
            </a:r>
            <a:r>
              <a:rPr kumimoji="0" lang="el-GR" sz="2900" b="1" i="0" u="none" strike="noStrike" kern="1200" cap="none" spc="0" normalizeH="0" baseline="0" noProof="0" dirty="0">
                <a:ln>
                  <a:noFill/>
                </a:ln>
                <a:solidFill>
                  <a:srgbClr val="FF0000"/>
                </a:solidFill>
                <a:effectLst/>
                <a:highlight>
                  <a:srgbClr val="FFFF00"/>
                </a:highlight>
                <a:uLnTx/>
                <a:uFillTx/>
                <a:latin typeface="+mn-lt"/>
                <a:ea typeface="+mn-ea"/>
                <a:cs typeface="+mn-cs"/>
              </a:rPr>
              <a:t>(: φωνητική ή/και νοητική).</a:t>
            </a:r>
            <a:endParaRPr kumimoji="0" lang="el-GR" sz="2900" b="1" i="0" u="none" strike="noStrike" kern="1200" cap="none" spc="0" normalizeH="0" baseline="0" noProof="0" dirty="0">
              <a:ln>
                <a:noFill/>
              </a:ln>
              <a:solidFill>
                <a:schemeClr val="dk1"/>
              </a:solidFill>
              <a:effectLst/>
              <a:highlight>
                <a:srgbClr val="FFFF00"/>
              </a:highlight>
              <a:uLnTx/>
              <a:uFillTx/>
              <a:latin typeface="+mn-lt"/>
              <a:ea typeface="+mn-ea"/>
              <a:cs typeface="+mn-cs"/>
            </a:endParaRPr>
          </a:p>
          <a:p>
            <a:pPr marL="320040" marR="0" lvl="0" indent="-320040" algn="l" defTabSz="914400" rtl="0" eaLnBrk="1" fontAlgn="auto" latinLnBrk="0" hangingPunct="1">
              <a:lnSpc>
                <a:spcPct val="100000"/>
              </a:lnSpc>
              <a:spcBef>
                <a:spcPts val="700"/>
              </a:spcBef>
              <a:spcAft>
                <a:spcPts val="0"/>
              </a:spcAft>
              <a:buClr>
                <a:schemeClr val="accent2"/>
              </a:buClr>
              <a:buSzPct val="60000"/>
              <a:buFont typeface="Wingdings" panose="05000000000000000000" pitchFamily="2" charset="2"/>
              <a:buNone/>
              <a:defRPr/>
            </a:pPr>
            <a:r>
              <a:rPr kumimoji="0" lang="el-GR" sz="2900" b="0" i="0" u="none" strike="noStrike" kern="1200" cap="none" spc="0" normalizeH="0" baseline="0" noProof="0" dirty="0">
                <a:ln>
                  <a:noFill/>
                </a:ln>
                <a:solidFill>
                  <a:schemeClr val="dk1"/>
                </a:solidFill>
                <a:effectLst/>
                <a:uLnTx/>
                <a:uFillTx/>
                <a:latin typeface="+mn-lt"/>
                <a:ea typeface="+mn-ea"/>
                <a:cs typeface="+mn-cs"/>
              </a:rPr>
              <a:t>						</a:t>
            </a:r>
            <a:endParaRPr kumimoji="0" lang="el-GR" sz="2900" b="0" i="0" u="none" strike="noStrike" kern="1200" cap="none" spc="0" normalizeH="0" baseline="0" noProof="0" dirty="0">
              <a:ln>
                <a:noFill/>
              </a:ln>
              <a:solidFill>
                <a:schemeClr val="dk1"/>
              </a:solidFill>
              <a:effectLst/>
              <a:uLnTx/>
              <a:uFillTx/>
              <a:latin typeface="+mn-lt"/>
              <a:ea typeface="+mn-ea"/>
              <a:cs typeface="+mn-cs"/>
            </a:endParaRPr>
          </a:p>
          <a:p>
            <a:pPr marL="1829435" marR="0" lvl="4" indent="-320040" algn="l" defTabSz="914400" rtl="0" eaLnBrk="1" fontAlgn="auto" latinLnBrk="0" hangingPunct="1">
              <a:lnSpc>
                <a:spcPct val="100000"/>
              </a:lnSpc>
              <a:spcBef>
                <a:spcPts val="400"/>
              </a:spcBef>
              <a:spcAft>
                <a:spcPts val="0"/>
              </a:spcAft>
              <a:buClr>
                <a:srgbClr val="7C984A"/>
              </a:buClr>
              <a:buSzPct val="65000"/>
              <a:buFont typeface="Wingdings" panose="05000000000000000000" pitchFamily="2" charset="2"/>
              <a:buChar char=""/>
              <a:defRPr/>
            </a:pPr>
            <a:endParaRPr kumimoji="0" lang="el-GR" sz="2000" b="0" i="0" u="none" strike="noStrike" kern="1200" cap="none" spc="0" normalizeH="0" baseline="0" noProof="0" dirty="0">
              <a:ln>
                <a:noFill/>
              </a:ln>
              <a:solidFill>
                <a:schemeClr val="dk1"/>
              </a:solidFill>
              <a:effectLst/>
              <a:uLnTx/>
              <a:uFillTx/>
              <a:latin typeface="+mn-lt"/>
              <a:ea typeface="+mn-ea"/>
              <a:cs typeface="+mn-cs"/>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Τίτλος 1"/>
          <p:cNvSpPr>
            <a:spLocks noGrp="1"/>
          </p:cNvSpPr>
          <p:nvPr>
            <p:ph type="title" hasCustomPrompt="1"/>
          </p:nvPr>
        </p:nvSpPr>
        <p:spPr/>
        <p:txBody>
          <a:bodyPr vert="horz" wrap="square" lIns="91440" tIns="45720" rIns="91440" bIns="45720" anchor="ctr" anchorCtr="0"/>
          <a:lstStyle/>
          <a:p>
            <a:pPr eaLnBrk="1" hangingPunct="1"/>
            <a:r>
              <a:rPr lang="el-GR" altLang="el-GR" b="1" dirty="0"/>
              <a:t>Η υπόθεση </a:t>
            </a:r>
            <a:r>
              <a:rPr lang="en-US" altLang="el-GR" b="1" dirty="0">
                <a:latin typeface="Tw Cen MT" panose="020B0602020104020603" pitchFamily="34" charset="0"/>
              </a:rPr>
              <a:t>Sapir - Whorf</a:t>
            </a:r>
            <a:endParaRPr lang="el-GR" altLang="el-GR" b="1" dirty="0"/>
          </a:p>
        </p:txBody>
      </p:sp>
      <p:sp>
        <p:nvSpPr>
          <p:cNvPr id="3" name="Θέση περιεχομένου 2"/>
          <p:cNvSpPr>
            <a:spLocks noGrp="1"/>
          </p:cNvSpPr>
          <p:nvPr>
            <p:ph sz="quarter" idx="1" hasCustomPrompt="1"/>
          </p:nvPr>
        </p:nvSpPr>
        <p:spPr>
          <a:xfrm>
            <a:off x="179388" y="1600200"/>
            <a:ext cx="8713788" cy="4997450"/>
          </a:xfrm>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lstStyle/>
          <a:p>
            <a:pPr marL="533400" indent="-266700" eaLnBrk="1" hangingPunct="1">
              <a:lnSpc>
                <a:spcPct val="80000"/>
              </a:lnSpc>
              <a:buClr>
                <a:schemeClr val="accent2"/>
              </a:buClr>
              <a:buSzPct val="60000"/>
              <a:buFont typeface="Wingdings" panose="05000000000000000000" pitchFamily="2" charset="2"/>
            </a:pPr>
            <a:r>
              <a:rPr sz="2500" dirty="0">
                <a:solidFill>
                  <a:srgbClr val="000000"/>
                </a:solidFill>
              </a:rPr>
              <a:t>Διατύπωση της υπόθεσης:</a:t>
            </a:r>
            <a:endParaRPr sz="2500" dirty="0">
              <a:solidFill>
                <a:srgbClr val="000000"/>
              </a:solidFill>
            </a:endParaRPr>
          </a:p>
          <a:p>
            <a:pPr marL="533400" indent="-266700" eaLnBrk="1" hangingPunct="1">
              <a:lnSpc>
                <a:spcPct val="80000"/>
              </a:lnSpc>
              <a:buClr>
                <a:schemeClr val="accent2"/>
              </a:buClr>
              <a:buSzPct val="60000"/>
              <a:buFont typeface="Wingdings" panose="05000000000000000000" pitchFamily="2" charset="2"/>
              <a:buNone/>
            </a:pPr>
            <a:r>
              <a:rPr sz="2500" dirty="0">
                <a:solidFill>
                  <a:srgbClr val="000000"/>
                </a:solidFill>
              </a:rPr>
              <a:t>[</a:t>
            </a:r>
            <a:r>
              <a:rPr lang="en-US" altLang="x-none" sz="2500" dirty="0">
                <a:solidFill>
                  <a:srgbClr val="000000"/>
                </a:solidFill>
                <a:latin typeface="Tw Cen MT" panose="020B0602020104020603" pitchFamily="34" charset="0"/>
              </a:rPr>
              <a:t>Lyons 1995: 333</a:t>
            </a:r>
            <a:r>
              <a:rPr sz="2500" dirty="0">
                <a:solidFill>
                  <a:srgbClr val="000000"/>
                </a:solidFill>
              </a:rPr>
              <a:t>]</a:t>
            </a:r>
            <a:endParaRPr sz="2500" dirty="0">
              <a:solidFill>
                <a:srgbClr val="000000"/>
              </a:solidFill>
            </a:endParaRPr>
          </a:p>
          <a:p>
            <a:pPr marL="533400" indent="-266700" eaLnBrk="1" hangingPunct="1">
              <a:lnSpc>
                <a:spcPct val="80000"/>
              </a:lnSpc>
              <a:buClr>
                <a:schemeClr val="accent2"/>
              </a:buClr>
              <a:buSzPct val="60000"/>
              <a:buFont typeface="Wingdings" panose="05000000000000000000" pitchFamily="2" charset="2"/>
              <a:buNone/>
            </a:pPr>
            <a:r>
              <a:rPr sz="2500" dirty="0">
                <a:solidFill>
                  <a:srgbClr val="000000"/>
                </a:solidFill>
              </a:rPr>
              <a:t>α) Είμαστε </a:t>
            </a:r>
            <a:r>
              <a:rPr lang="en-US" altLang="x-none" sz="2500" dirty="0">
                <a:solidFill>
                  <a:srgbClr val="000000"/>
                </a:solidFill>
                <a:latin typeface="Tw Cen MT" panose="020B0602020104020603" pitchFamily="34" charset="0"/>
              </a:rPr>
              <a:t>“</a:t>
            </a:r>
            <a:r>
              <a:rPr sz="2500" dirty="0">
                <a:solidFill>
                  <a:srgbClr val="000000"/>
                </a:solidFill>
              </a:rPr>
              <a:t>στο έλεος της συγκεκριμένης γλώσσας που έχει γίνει το μέσο έκφρασης για την κοινωνία μας</a:t>
            </a:r>
            <a:r>
              <a:rPr lang="en-US" altLang="x-none" sz="2500" dirty="0">
                <a:solidFill>
                  <a:srgbClr val="000000"/>
                </a:solidFill>
                <a:latin typeface="Tw Cen MT" panose="020B0602020104020603" pitchFamily="34" charset="0"/>
              </a:rPr>
              <a:t>”</a:t>
            </a:r>
            <a:r>
              <a:rPr sz="2500" dirty="0">
                <a:solidFill>
                  <a:srgbClr val="000000"/>
                </a:solidFill>
              </a:rPr>
              <a:t>, επειδή δεν μπορούμε παρά να βλέπουμε και να ακούμε και γενικά να </a:t>
            </a:r>
            <a:r>
              <a:rPr sz="2500" b="1" i="1" dirty="0">
                <a:solidFill>
                  <a:srgbClr val="000000"/>
                </a:solidFill>
              </a:rPr>
              <a:t>βιώνουμε</a:t>
            </a:r>
            <a:r>
              <a:rPr sz="2500" dirty="0">
                <a:solidFill>
                  <a:srgbClr val="000000"/>
                </a:solidFill>
              </a:rPr>
              <a:t> με βάση τις </a:t>
            </a:r>
            <a:r>
              <a:rPr sz="2500" b="1" dirty="0">
                <a:solidFill>
                  <a:srgbClr val="000000"/>
                </a:solidFill>
              </a:rPr>
              <a:t>κατηγορίες </a:t>
            </a:r>
            <a:r>
              <a:rPr sz="2500" dirty="0">
                <a:solidFill>
                  <a:srgbClr val="000000"/>
                </a:solidFill>
              </a:rPr>
              <a:t>και τις </a:t>
            </a:r>
            <a:r>
              <a:rPr sz="2500" b="1" dirty="0">
                <a:solidFill>
                  <a:srgbClr val="000000"/>
                </a:solidFill>
              </a:rPr>
              <a:t>διακρίσεις</a:t>
            </a:r>
            <a:r>
              <a:rPr sz="2500" dirty="0">
                <a:solidFill>
                  <a:srgbClr val="000000"/>
                </a:solidFill>
              </a:rPr>
              <a:t> που </a:t>
            </a:r>
            <a:r>
              <a:rPr sz="2500" b="1" dirty="0">
                <a:solidFill>
                  <a:srgbClr val="000000"/>
                </a:solidFill>
              </a:rPr>
              <a:t>κωδικοποιούνται</a:t>
            </a:r>
            <a:r>
              <a:rPr sz="2500" dirty="0">
                <a:solidFill>
                  <a:srgbClr val="000000"/>
                </a:solidFill>
              </a:rPr>
              <a:t> στη γλώσσα∙ </a:t>
            </a:r>
            <a:r>
              <a:rPr lang="en-US" altLang="x-none" sz="2500" dirty="0">
                <a:solidFill>
                  <a:srgbClr val="000000"/>
                </a:solidFill>
                <a:latin typeface="Tw Cen MT" panose="020B0602020104020603" pitchFamily="34" charset="0"/>
              </a:rPr>
              <a:t>[</a:t>
            </a:r>
            <a:r>
              <a:rPr sz="2500" dirty="0">
                <a:solidFill>
                  <a:srgbClr val="FF0000"/>
                </a:solidFill>
              </a:rPr>
              <a:t>γλ. ντετερμινισμός</a:t>
            </a:r>
            <a:r>
              <a:rPr sz="2500" dirty="0">
                <a:solidFill>
                  <a:srgbClr val="000000"/>
                </a:solidFill>
              </a:rPr>
              <a:t>]</a:t>
            </a:r>
            <a:endParaRPr sz="2500" dirty="0">
              <a:solidFill>
                <a:srgbClr val="000000"/>
              </a:solidFill>
            </a:endParaRPr>
          </a:p>
          <a:p>
            <a:pPr marL="533400" indent="-266700" eaLnBrk="1" hangingPunct="1">
              <a:lnSpc>
                <a:spcPct val="80000"/>
              </a:lnSpc>
              <a:buClr>
                <a:schemeClr val="accent2"/>
              </a:buClr>
              <a:buSzPct val="60000"/>
              <a:buFont typeface="Wingdings" panose="05000000000000000000" pitchFamily="2" charset="2"/>
              <a:buNone/>
            </a:pPr>
            <a:r>
              <a:rPr sz="2500" dirty="0">
                <a:solidFill>
                  <a:srgbClr val="000000"/>
                </a:solidFill>
              </a:rPr>
              <a:t>β) οι </a:t>
            </a:r>
            <a:r>
              <a:rPr sz="2500" b="1" dirty="0">
                <a:solidFill>
                  <a:srgbClr val="000000"/>
                </a:solidFill>
              </a:rPr>
              <a:t>κατηγορίες</a:t>
            </a:r>
            <a:r>
              <a:rPr sz="2500" dirty="0">
                <a:solidFill>
                  <a:srgbClr val="000000"/>
                </a:solidFill>
              </a:rPr>
              <a:t> και οι </a:t>
            </a:r>
            <a:r>
              <a:rPr sz="2500" b="1" dirty="0">
                <a:solidFill>
                  <a:srgbClr val="000000"/>
                </a:solidFill>
              </a:rPr>
              <a:t>διακρίσεις</a:t>
            </a:r>
            <a:r>
              <a:rPr sz="2500" dirty="0">
                <a:solidFill>
                  <a:srgbClr val="000000"/>
                </a:solidFill>
              </a:rPr>
              <a:t> που κωδικοποιούνται σ’ ένα γλωσσικό σύστημα είναι </a:t>
            </a:r>
            <a:r>
              <a:rPr sz="2500" b="1" dirty="0">
                <a:solidFill>
                  <a:srgbClr val="000000"/>
                </a:solidFill>
              </a:rPr>
              <a:t>μοναδικές</a:t>
            </a:r>
            <a:r>
              <a:rPr sz="2500" dirty="0">
                <a:solidFill>
                  <a:srgbClr val="000000"/>
                </a:solidFill>
              </a:rPr>
              <a:t> για το συγκεκριμένο σύστημα. </a:t>
            </a:r>
            <a:r>
              <a:rPr lang="en-US" altLang="x-none" sz="2500" dirty="0">
                <a:solidFill>
                  <a:srgbClr val="000000"/>
                </a:solidFill>
                <a:latin typeface="Tw Cen MT" panose="020B0602020104020603" pitchFamily="34" charset="0"/>
              </a:rPr>
              <a:t>[</a:t>
            </a:r>
            <a:r>
              <a:rPr sz="2500" dirty="0">
                <a:solidFill>
                  <a:srgbClr val="FF0000"/>
                </a:solidFill>
              </a:rPr>
              <a:t>γλ. σχετικότητα</a:t>
            </a:r>
            <a:r>
              <a:rPr sz="2500" dirty="0">
                <a:solidFill>
                  <a:srgbClr val="000000"/>
                </a:solidFill>
              </a:rPr>
              <a:t>]</a:t>
            </a:r>
            <a:endParaRPr sz="2500" dirty="0">
              <a:solidFill>
                <a:srgbClr val="000000"/>
              </a:solidFill>
            </a:endParaRPr>
          </a:p>
          <a:p>
            <a:pPr marL="533400" indent="-266700" eaLnBrk="1" hangingPunct="1">
              <a:lnSpc>
                <a:spcPct val="80000"/>
              </a:lnSpc>
              <a:buClr>
                <a:schemeClr val="accent2"/>
              </a:buClr>
              <a:buSzPct val="60000"/>
              <a:buFont typeface="Wingdings" panose="05000000000000000000" pitchFamily="2" charset="2"/>
              <a:buNone/>
            </a:pPr>
            <a:endParaRPr sz="2500" dirty="0">
              <a:solidFill>
                <a:srgbClr val="000000"/>
              </a:solidFill>
            </a:endParaRPr>
          </a:p>
          <a:p>
            <a:pPr marL="533400" indent="-266700" eaLnBrk="1" hangingPunct="1">
              <a:lnSpc>
                <a:spcPct val="80000"/>
              </a:lnSpc>
              <a:buClr>
                <a:schemeClr val="accent2"/>
              </a:buClr>
              <a:buSzPct val="60000"/>
              <a:buFont typeface="Wingdings" panose="05000000000000000000" pitchFamily="2" charset="2"/>
              <a:buNone/>
            </a:pPr>
            <a:r>
              <a:rPr sz="2500" dirty="0">
                <a:solidFill>
                  <a:srgbClr val="000000"/>
                </a:solidFill>
                <a:sym typeface="Wingdings" panose="05000000000000000000" pitchFamily="2" charset="2"/>
              </a:rPr>
              <a:t> Η </a:t>
            </a:r>
            <a:r>
              <a:rPr sz="2500" b="1" dirty="0">
                <a:solidFill>
                  <a:srgbClr val="000000"/>
                </a:solidFill>
                <a:sym typeface="Wingdings" panose="05000000000000000000" pitchFamily="2" charset="2"/>
              </a:rPr>
              <a:t>γλώσσα</a:t>
            </a:r>
            <a:r>
              <a:rPr sz="2500" dirty="0">
                <a:solidFill>
                  <a:srgbClr val="000000"/>
                </a:solidFill>
                <a:sym typeface="Wingdings" panose="05000000000000000000" pitchFamily="2" charset="2"/>
              </a:rPr>
              <a:t> είναι φορέας </a:t>
            </a:r>
            <a:r>
              <a:rPr sz="2500" b="1" dirty="0">
                <a:solidFill>
                  <a:srgbClr val="000000"/>
                </a:solidFill>
                <a:sym typeface="Wingdings" panose="05000000000000000000" pitchFamily="2" charset="2"/>
              </a:rPr>
              <a:t>κοσμοθεωρίας</a:t>
            </a:r>
            <a:r>
              <a:rPr sz="2500" dirty="0">
                <a:solidFill>
                  <a:srgbClr val="000000"/>
                </a:solidFill>
                <a:sym typeface="Wingdings" panose="05000000000000000000" pitchFamily="2" charset="2"/>
              </a:rPr>
              <a:t> και </a:t>
            </a:r>
            <a:r>
              <a:rPr sz="2500" b="1" dirty="0">
                <a:solidFill>
                  <a:srgbClr val="000000"/>
                </a:solidFill>
                <a:sym typeface="Wingdings" panose="05000000000000000000" pitchFamily="2" charset="2"/>
              </a:rPr>
              <a:t>κοσμοαντίληψης</a:t>
            </a:r>
            <a:endParaRPr sz="2500" b="1" dirty="0">
              <a:solidFill>
                <a:srgbClr val="000000"/>
              </a:solidFill>
            </a:endParaRPr>
          </a:p>
          <a:p>
            <a:pPr marL="533400" indent="-266700" eaLnBrk="1" hangingPunct="1">
              <a:lnSpc>
                <a:spcPct val="80000"/>
              </a:lnSpc>
              <a:buClr>
                <a:schemeClr val="accent2"/>
              </a:buClr>
              <a:buSzPct val="60000"/>
              <a:buFont typeface="Wingdings" panose="05000000000000000000" pitchFamily="2" charset="2"/>
              <a:buNone/>
            </a:pPr>
            <a:r>
              <a:rPr sz="2500" dirty="0">
                <a:solidFill>
                  <a:srgbClr val="000000"/>
                </a:solidFill>
              </a:rPr>
              <a:t>						</a:t>
            </a:r>
            <a:endParaRPr lang="en-US" altLang="x-none" sz="2500" dirty="0">
              <a:solidFill>
                <a:srgbClr val="000000"/>
              </a:solidFill>
              <a:latin typeface="Tw Cen MT" panose="020B0602020104020603" pitchFamily="34" charset="0"/>
            </a:endParaRPr>
          </a:p>
          <a:p>
            <a:pPr marL="533400" indent="-266700" eaLnBrk="1" hangingPunct="1">
              <a:lnSpc>
                <a:spcPct val="80000"/>
              </a:lnSpc>
              <a:buClr>
                <a:schemeClr val="accent2"/>
              </a:buClr>
              <a:buSzPct val="60000"/>
              <a:buFont typeface="Wingdings" panose="05000000000000000000" pitchFamily="2" charset="2"/>
              <a:buNone/>
            </a:pPr>
            <a:endParaRPr sz="2500" dirty="0">
              <a:solidFill>
                <a:srgbClr val="000000"/>
              </a:solidFill>
            </a:endParaRPr>
          </a:p>
          <a:p>
            <a:pPr marL="533400" indent="-266700" eaLnBrk="1" hangingPunct="1">
              <a:lnSpc>
                <a:spcPct val="80000"/>
              </a:lnSpc>
              <a:buClr>
                <a:schemeClr val="accent2"/>
              </a:buClr>
              <a:buSzPct val="60000"/>
              <a:buFont typeface="Wingdings" panose="05000000000000000000" pitchFamily="2" charset="2"/>
              <a:buNone/>
            </a:pPr>
            <a:endParaRPr sz="2500" dirty="0">
              <a:solidFill>
                <a:srgbClr val="000000"/>
              </a:solidFill>
            </a:endParaRPr>
          </a:p>
          <a:p>
            <a:pPr marL="533400" indent="-266700" eaLnBrk="1" hangingPunct="1">
              <a:lnSpc>
                <a:spcPct val="80000"/>
              </a:lnSpc>
              <a:buClr>
                <a:schemeClr val="accent2"/>
              </a:buClr>
              <a:buSzPct val="60000"/>
              <a:buFont typeface="Wingdings" panose="05000000000000000000" pitchFamily="2" charset="2"/>
              <a:buNone/>
            </a:pPr>
            <a:endParaRPr lang="en-US" altLang="x-none" sz="2500" dirty="0">
              <a:solidFill>
                <a:srgbClr val="000000"/>
              </a:solidFill>
              <a:latin typeface="Tw Cen MT" panose="020B0602020104020603" pitchFamily="34" charset="0"/>
            </a:endParaRPr>
          </a:p>
          <a:p>
            <a:pPr marL="533400" indent="-266700" eaLnBrk="1" hangingPunct="1">
              <a:lnSpc>
                <a:spcPct val="80000"/>
              </a:lnSpc>
              <a:buClr>
                <a:schemeClr val="accent2"/>
              </a:buClr>
              <a:buSzPct val="60000"/>
              <a:buFont typeface="Wingdings" panose="05000000000000000000" pitchFamily="2" charset="2"/>
            </a:pPr>
            <a:endParaRPr sz="2500" dirty="0">
              <a:solidFill>
                <a:srgbClr val="000000"/>
              </a:solidFill>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Τίτλος 1"/>
          <p:cNvSpPr>
            <a:spLocks noGrp="1"/>
          </p:cNvSpPr>
          <p:nvPr>
            <p:ph type="title" hasCustomPrompt="1"/>
          </p:nvPr>
        </p:nvSpPr>
        <p:spPr>
          <a:xfrm>
            <a:off x="395288" y="188913"/>
            <a:ext cx="8370887" cy="1030287"/>
          </a:xfrm>
        </p:spPr>
        <p:txBody>
          <a:bodyPr vert="horz" wrap="square" lIns="91440" tIns="45720" rIns="91440" bIns="45720" anchor="ctr" anchorCtr="0"/>
          <a:lstStyle/>
          <a:p>
            <a:pPr eaLnBrk="1" hangingPunct="1"/>
            <a:br>
              <a:rPr lang="el-GR" altLang="el-GR" b="1" dirty="0"/>
            </a:br>
            <a:r>
              <a:rPr lang="el-GR" altLang="el-GR" sz="4000" b="1" dirty="0"/>
              <a:t>Επιχειρήματα </a:t>
            </a:r>
            <a:r>
              <a:rPr lang="el-GR" altLang="el-GR" sz="4000" b="1" dirty="0">
                <a:solidFill>
                  <a:srgbClr val="FF0000"/>
                </a:solidFill>
              </a:rPr>
              <a:t>υπέρ</a:t>
            </a:r>
            <a:r>
              <a:rPr lang="el-GR" altLang="el-GR" sz="4000" b="1" dirty="0"/>
              <a:t> της υπόθεσης </a:t>
            </a:r>
            <a:r>
              <a:rPr lang="en-US" altLang="el-GR" sz="4000" b="1" dirty="0">
                <a:latin typeface="Tw Cen MT" panose="020B0602020104020603" pitchFamily="34" charset="0"/>
              </a:rPr>
              <a:t>Sapir – Whorf</a:t>
            </a:r>
            <a:br>
              <a:rPr lang="el-GR" altLang="el-GR" b="1" dirty="0"/>
            </a:br>
            <a:endParaRPr lang="el-GR" altLang="el-GR" b="1" dirty="0"/>
          </a:p>
        </p:txBody>
      </p:sp>
      <p:sp>
        <p:nvSpPr>
          <p:cNvPr id="3" name="Θέση περιεχομένου 2"/>
          <p:cNvSpPr>
            <a:spLocks noGrp="1"/>
          </p:cNvSpPr>
          <p:nvPr>
            <p:ph sz="quarter" idx="1" hasCustomPrompt="1"/>
          </p:nvPr>
        </p:nvSpPr>
        <p:spPr>
          <a:xfrm>
            <a:off x="107950" y="1844675"/>
            <a:ext cx="8856663" cy="4752975"/>
          </a:xfrm>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lstStyle/>
          <a:p>
            <a:pPr eaLnBrk="1" hangingPunct="1">
              <a:buClr>
                <a:schemeClr val="accent2"/>
              </a:buClr>
              <a:buSzPct val="60000"/>
              <a:buFont typeface="Wingdings" panose="05000000000000000000" pitchFamily="2" charset="2"/>
            </a:pPr>
            <a:r>
              <a:rPr lang="en-US" altLang="x-none" sz="3200" dirty="0">
                <a:solidFill>
                  <a:srgbClr val="000000"/>
                </a:solidFill>
                <a:latin typeface="Tw Cen MT" panose="020B0602020104020603" pitchFamily="34" charset="0"/>
              </a:rPr>
              <a:t>H</a:t>
            </a:r>
            <a:r>
              <a:rPr sz="3200" b="1" dirty="0">
                <a:solidFill>
                  <a:srgbClr val="000000"/>
                </a:solidFill>
              </a:rPr>
              <a:t> </a:t>
            </a:r>
            <a:r>
              <a:rPr sz="3200" b="1" dirty="0">
                <a:solidFill>
                  <a:srgbClr val="FF0000"/>
                </a:solidFill>
              </a:rPr>
              <a:t>μνήμη</a:t>
            </a:r>
            <a:r>
              <a:rPr sz="3200" b="1" dirty="0">
                <a:solidFill>
                  <a:srgbClr val="000000"/>
                </a:solidFill>
              </a:rPr>
              <a:t> και η </a:t>
            </a:r>
            <a:r>
              <a:rPr sz="3200" b="1" dirty="0">
                <a:solidFill>
                  <a:srgbClr val="FF0000"/>
                </a:solidFill>
              </a:rPr>
              <a:t>αντίληψη</a:t>
            </a:r>
            <a:r>
              <a:rPr sz="3200" dirty="0">
                <a:solidFill>
                  <a:srgbClr val="000000"/>
                </a:solidFill>
              </a:rPr>
              <a:t> επηρεάζονται από τη </a:t>
            </a:r>
            <a:r>
              <a:rPr sz="3200" b="1" dirty="0">
                <a:solidFill>
                  <a:srgbClr val="000000"/>
                </a:solidFill>
              </a:rPr>
              <a:t>διαθεσιμότητα</a:t>
            </a:r>
            <a:r>
              <a:rPr sz="3200" dirty="0">
                <a:solidFill>
                  <a:srgbClr val="000000"/>
                </a:solidFill>
              </a:rPr>
              <a:t> κατάλληλων </a:t>
            </a:r>
            <a:r>
              <a:rPr sz="3200" b="1" dirty="0">
                <a:solidFill>
                  <a:srgbClr val="000000"/>
                </a:solidFill>
              </a:rPr>
              <a:t>λέξεων και εκφράσεων</a:t>
            </a:r>
            <a:endParaRPr sz="3200" b="1" dirty="0">
              <a:solidFill>
                <a:srgbClr val="000000"/>
              </a:solidFill>
            </a:endParaRPr>
          </a:p>
          <a:p>
            <a:pPr lvl="1" indent="-319405" eaLnBrk="1" hangingPunct="1">
              <a:buClr>
                <a:schemeClr val="accent1"/>
              </a:buClr>
              <a:buSzPct val="70000"/>
              <a:buFont typeface="Wingdings" panose="05000000000000000000" pitchFamily="2" charset="2"/>
              <a:buChar char=""/>
            </a:pPr>
            <a:r>
              <a:rPr lang="en-US" altLang="x-none" sz="3200" dirty="0">
                <a:solidFill>
                  <a:srgbClr val="000000"/>
                </a:solidFill>
                <a:latin typeface="Tw Cen MT" panose="020B0602020104020603" pitchFamily="34" charset="0"/>
              </a:rPr>
              <a:t>H</a:t>
            </a:r>
            <a:r>
              <a:rPr sz="3200" dirty="0">
                <a:solidFill>
                  <a:srgbClr val="000000"/>
                </a:solidFill>
              </a:rPr>
              <a:t> γλώσσα </a:t>
            </a:r>
            <a:r>
              <a:rPr lang="en-US" altLang="x-none" sz="3200" b="1" dirty="0">
                <a:solidFill>
                  <a:srgbClr val="000000"/>
                </a:solidFill>
                <a:latin typeface="Tw Cen MT" panose="020B0602020104020603" pitchFamily="34" charset="0"/>
              </a:rPr>
              <a:t>Eskimo</a:t>
            </a:r>
            <a:r>
              <a:rPr sz="3200" b="1" dirty="0">
                <a:solidFill>
                  <a:srgbClr val="000000"/>
                </a:solidFill>
              </a:rPr>
              <a:t> </a:t>
            </a:r>
            <a:r>
              <a:rPr sz="3200" dirty="0">
                <a:solidFill>
                  <a:srgbClr val="000000"/>
                </a:solidFill>
              </a:rPr>
              <a:t>και τα είδη χιονιού</a:t>
            </a:r>
            <a:endParaRPr sz="3200" dirty="0">
              <a:solidFill>
                <a:srgbClr val="000000"/>
              </a:solidFill>
            </a:endParaRPr>
          </a:p>
          <a:p>
            <a:pPr lvl="1" indent="-319405" eaLnBrk="1" hangingPunct="1">
              <a:buClr>
                <a:schemeClr val="accent1"/>
              </a:buClr>
              <a:buSzPct val="70000"/>
              <a:buFont typeface="Wingdings" panose="05000000000000000000" pitchFamily="2" charset="2"/>
              <a:buChar char=""/>
            </a:pPr>
            <a:r>
              <a:rPr sz="3200" dirty="0">
                <a:solidFill>
                  <a:srgbClr val="000000"/>
                </a:solidFill>
              </a:rPr>
              <a:t>Οι γλώσσες της </a:t>
            </a:r>
            <a:r>
              <a:rPr sz="3200" b="1" dirty="0">
                <a:solidFill>
                  <a:srgbClr val="000000"/>
                </a:solidFill>
              </a:rPr>
              <a:t>Αυστραλίας </a:t>
            </a:r>
            <a:r>
              <a:rPr sz="3200" dirty="0">
                <a:solidFill>
                  <a:srgbClr val="000000"/>
                </a:solidFill>
              </a:rPr>
              <a:t>και τα είδη άμμου</a:t>
            </a:r>
            <a:endParaRPr sz="3200" dirty="0">
              <a:solidFill>
                <a:srgbClr val="000000"/>
              </a:solidFill>
            </a:endParaRPr>
          </a:p>
          <a:p>
            <a:pPr lvl="1" indent="-319405" eaLnBrk="1" hangingPunct="1">
              <a:buClr>
                <a:schemeClr val="accent1"/>
              </a:buClr>
              <a:buSzPct val="70000"/>
              <a:buFont typeface="Wingdings" panose="05000000000000000000" pitchFamily="2" charset="2"/>
              <a:buChar char=""/>
            </a:pPr>
            <a:r>
              <a:rPr lang="el-GR" altLang="el-GR" sz="3200" dirty="0">
                <a:solidFill>
                  <a:srgbClr val="000000"/>
                </a:solidFill>
              </a:rPr>
              <a:t>Η γλώσσα </a:t>
            </a:r>
            <a:r>
              <a:rPr lang="en-US" altLang="el-GR" sz="3200" b="1" dirty="0">
                <a:solidFill>
                  <a:srgbClr val="000000"/>
                </a:solidFill>
                <a:latin typeface="Tw Cen MT" panose="020B0602020104020603" pitchFamily="34" charset="0"/>
              </a:rPr>
              <a:t>Zuni</a:t>
            </a:r>
            <a:r>
              <a:rPr lang="el-GR" altLang="el-GR" sz="3200" b="1" dirty="0">
                <a:solidFill>
                  <a:srgbClr val="000000"/>
                </a:solidFill>
              </a:rPr>
              <a:t> </a:t>
            </a:r>
            <a:r>
              <a:rPr lang="el-GR" altLang="el-GR" sz="3200" dirty="0">
                <a:solidFill>
                  <a:srgbClr val="000000"/>
                </a:solidFill>
              </a:rPr>
              <a:t>και τα χρώματα</a:t>
            </a:r>
            <a:endParaRPr lang="el-GR" altLang="el-GR" sz="3200" dirty="0">
              <a:solidFill>
                <a:srgbClr val="000000"/>
              </a:solidFill>
            </a:endParaRPr>
          </a:p>
          <a:p>
            <a:pPr lvl="1" indent="-319405" eaLnBrk="1" hangingPunct="1">
              <a:buClr>
                <a:schemeClr val="accent1"/>
              </a:buClr>
              <a:buSzPct val="70000"/>
              <a:buFont typeface="Wingdings" panose="05000000000000000000" pitchFamily="2" charset="2"/>
              <a:buChar char=""/>
            </a:pPr>
            <a:r>
              <a:rPr sz="3200" dirty="0">
                <a:solidFill>
                  <a:srgbClr val="000000"/>
                </a:solidFill>
              </a:rPr>
              <a:t>Η γλώσσα </a:t>
            </a:r>
            <a:r>
              <a:rPr lang="en-US" altLang="x-none" sz="3200" b="1" dirty="0">
                <a:solidFill>
                  <a:srgbClr val="000000"/>
                </a:solidFill>
                <a:latin typeface="Tw Cen MT" panose="020B0602020104020603" pitchFamily="34" charset="0"/>
              </a:rPr>
              <a:t>Hopi</a:t>
            </a:r>
            <a:r>
              <a:rPr sz="3200" b="1" dirty="0">
                <a:solidFill>
                  <a:srgbClr val="000000"/>
                </a:solidFill>
              </a:rPr>
              <a:t> </a:t>
            </a:r>
            <a:r>
              <a:rPr sz="3200" dirty="0">
                <a:solidFill>
                  <a:srgbClr val="000000"/>
                </a:solidFill>
              </a:rPr>
              <a:t>και το σύστημα των χρόνων</a:t>
            </a:r>
            <a:endParaRPr sz="3200" dirty="0">
              <a:solidFill>
                <a:srgbClr val="000000"/>
              </a:solidFill>
            </a:endParaRPr>
          </a:p>
          <a:p>
            <a:pPr eaLnBrk="1" hangingPunct="1">
              <a:buClr>
                <a:schemeClr val="accent2"/>
              </a:buClr>
              <a:buSzPct val="60000"/>
              <a:buFont typeface="Wingdings" panose="05000000000000000000" pitchFamily="2" charset="2"/>
              <a:buNone/>
            </a:pPr>
            <a:endParaRPr sz="3200" dirty="0">
              <a:solidFill>
                <a:srgbClr val="000000"/>
              </a:solidFill>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1 - Τίτλος"/>
          <p:cNvSpPr>
            <a:spLocks noGrp="1"/>
          </p:cNvSpPr>
          <p:nvPr>
            <p:ph type="title" hasCustomPrompt="1"/>
          </p:nvPr>
        </p:nvSpPr>
        <p:spPr>
          <a:xfrm>
            <a:off x="611188" y="188913"/>
            <a:ext cx="8153400" cy="990600"/>
          </a:xfrm>
        </p:spPr>
        <p:txBody>
          <a:bodyPr vert="horz" wrap="square" lIns="91440" tIns="45720" rIns="91440" bIns="45720" anchor="ctr" anchorCtr="0"/>
          <a:lstStyle/>
          <a:p>
            <a:r>
              <a:rPr lang="el-GR" altLang="el-GR" sz="4000" dirty="0">
                <a:solidFill>
                  <a:srgbClr val="FF0000"/>
                </a:solidFill>
              </a:rPr>
              <a:t>Αντεπιχειρήματα</a:t>
            </a:r>
            <a:r>
              <a:rPr lang="el-GR" altLang="el-GR" sz="4000" dirty="0"/>
              <a:t> στην </a:t>
            </a:r>
            <a:r>
              <a:rPr lang="el-GR" altLang="el-GR" sz="4000" b="1" dirty="0"/>
              <a:t>υπόθεση </a:t>
            </a:r>
            <a:r>
              <a:rPr lang="en-US" altLang="el-GR" sz="4000" b="1" dirty="0">
                <a:latin typeface="Tw Cen MT" panose="020B0602020104020603" pitchFamily="34" charset="0"/>
              </a:rPr>
              <a:t>Sapir - Whorf</a:t>
            </a:r>
            <a:endParaRPr lang="el-GR" altLang="el-GR" sz="4000" dirty="0"/>
          </a:p>
        </p:txBody>
      </p:sp>
      <p:sp>
        <p:nvSpPr>
          <p:cNvPr id="55299" name="2 - Θέση περιεχομένου"/>
          <p:cNvSpPr>
            <a:spLocks noGrp="1"/>
          </p:cNvSpPr>
          <p:nvPr>
            <p:ph sz="quarter" idx="1" hasCustomPrompt="1"/>
          </p:nvPr>
        </p:nvSpPr>
        <p:spPr>
          <a:xfrm>
            <a:off x="323850" y="1773238"/>
            <a:ext cx="8442325" cy="4751387"/>
          </a:xfrm>
        </p:spPr>
        <p:txBody>
          <a:bodyPr vert="horz" wrap="square" lIns="91440" tIns="45720" rIns="91440" bIns="45720" anchor="t" anchorCtr="0"/>
          <a:lstStyle/>
          <a:p>
            <a:pPr>
              <a:buClr>
                <a:schemeClr val="accent2"/>
              </a:buClr>
              <a:buSzPct val="60000"/>
              <a:buFont typeface="Wingdings" panose="05000000000000000000" pitchFamily="2" charset="2"/>
              <a:buNone/>
            </a:pPr>
            <a:r>
              <a:rPr lang="el-GR" altLang="el-GR" dirty="0"/>
              <a:t>    </a:t>
            </a:r>
            <a:endParaRPr lang="el-GR" altLang="el-GR" dirty="0"/>
          </a:p>
          <a:p>
            <a:pPr>
              <a:buClr>
                <a:schemeClr val="accent2"/>
              </a:buClr>
              <a:buSzPct val="60000"/>
              <a:buFont typeface="Wingdings" panose="05000000000000000000" pitchFamily="2" charset="2"/>
              <a:buNone/>
            </a:pPr>
            <a:r>
              <a:rPr lang="el-GR" altLang="el-GR" dirty="0"/>
              <a:t>	- Οι </a:t>
            </a:r>
            <a:r>
              <a:rPr lang="el-GR" altLang="el-GR" b="1" dirty="0"/>
              <a:t>δίγλωσσοι</a:t>
            </a:r>
            <a:r>
              <a:rPr lang="el-GR" altLang="el-GR" dirty="0"/>
              <a:t> (…) συχνά ισχυρίζονται πως μπορούν να πουν το ίδιο πράγμα σε καθεμιά γλώσσα </a:t>
            </a:r>
            <a:r>
              <a:rPr lang="el-GR" altLang="el-GR" dirty="0">
                <a:solidFill>
                  <a:srgbClr val="FF0000"/>
                </a:solidFill>
              </a:rPr>
              <a:t>[</a:t>
            </a:r>
            <a:r>
              <a:rPr lang="en-US" altLang="el-GR" dirty="0">
                <a:solidFill>
                  <a:srgbClr val="FF0000"/>
                </a:solidFill>
                <a:latin typeface="Tw Cen MT" panose="020B0602020104020603" pitchFamily="34" charset="0"/>
              </a:rPr>
              <a:t>Vs </a:t>
            </a:r>
            <a:r>
              <a:rPr lang="el-GR" altLang="el-GR" dirty="0">
                <a:solidFill>
                  <a:srgbClr val="FF0000"/>
                </a:solidFill>
              </a:rPr>
              <a:t>γλωσσικός ντετερμινισμός]</a:t>
            </a:r>
            <a:r>
              <a:rPr lang="el-GR" altLang="el-GR" dirty="0"/>
              <a:t>. </a:t>
            </a:r>
            <a:endParaRPr lang="el-GR" altLang="el-GR" dirty="0"/>
          </a:p>
          <a:p>
            <a:pPr>
              <a:buClr>
                <a:schemeClr val="accent2"/>
              </a:buClr>
              <a:buSzPct val="60000"/>
              <a:buFont typeface="Wingdings" panose="05000000000000000000" pitchFamily="2" charset="2"/>
              <a:buNone/>
            </a:pPr>
            <a:r>
              <a:rPr lang="el-GR" altLang="el-GR" dirty="0"/>
              <a:t>	- Οι </a:t>
            </a:r>
            <a:r>
              <a:rPr lang="el-GR" altLang="el-GR" b="1" dirty="0"/>
              <a:t>μεταφραστές</a:t>
            </a:r>
            <a:r>
              <a:rPr lang="el-GR" altLang="el-GR" dirty="0"/>
              <a:t> επίσης θα συμφωνήσουν, πολύ συχνά ότι αυτό που ειπώθηκε ή γράφτηκε σε μια γλώσσα μπορεί να ειπωθεί ή να γραφτεί σε μια άλλη </a:t>
            </a:r>
            <a:r>
              <a:rPr lang="el-GR" altLang="el-GR" dirty="0">
                <a:solidFill>
                  <a:srgbClr val="FF0000"/>
                </a:solidFill>
              </a:rPr>
              <a:t>[</a:t>
            </a:r>
            <a:r>
              <a:rPr lang="en-US" altLang="el-GR" dirty="0">
                <a:solidFill>
                  <a:srgbClr val="FF0000"/>
                </a:solidFill>
                <a:latin typeface="Tw Cen MT" panose="020B0602020104020603" pitchFamily="34" charset="0"/>
              </a:rPr>
              <a:t>Vs </a:t>
            </a:r>
            <a:r>
              <a:rPr lang="el-GR" altLang="el-GR" dirty="0">
                <a:solidFill>
                  <a:srgbClr val="FF0000"/>
                </a:solidFill>
              </a:rPr>
              <a:t>γλωσσική σχετικότητα]</a:t>
            </a:r>
            <a:r>
              <a:rPr lang="el-GR" altLang="el-GR" dirty="0"/>
              <a:t>.</a:t>
            </a:r>
            <a:endParaRPr lang="el-GR" altLang="el-GR" dirty="0"/>
          </a:p>
          <a:p>
            <a:pPr>
              <a:buClr>
                <a:schemeClr val="accent2"/>
              </a:buClr>
              <a:buSzPct val="60000"/>
              <a:buFont typeface="Wingdings" panose="05000000000000000000" pitchFamily="2" charset="2"/>
              <a:buNone/>
            </a:pPr>
            <a:r>
              <a:rPr lang="el-GR" altLang="el-GR" dirty="0"/>
              <a:t>						[</a:t>
            </a:r>
            <a:r>
              <a:rPr lang="en-US" altLang="el-GR" dirty="0">
                <a:latin typeface="Tw Cen MT" panose="020B0602020104020603" pitchFamily="34" charset="0"/>
              </a:rPr>
              <a:t>Lyons</a:t>
            </a:r>
            <a:r>
              <a:rPr lang="el-GR" altLang="el-GR" dirty="0"/>
              <a:t> 1995: 333]</a:t>
            </a:r>
            <a:endParaRPr lang="el-GR" altLang="el-GR" dirty="0"/>
          </a:p>
          <a:p>
            <a:pPr>
              <a:buClr>
                <a:schemeClr val="accent2"/>
              </a:buClr>
              <a:buSzPct val="60000"/>
              <a:buFont typeface="Wingdings" panose="05000000000000000000" pitchFamily="2" charset="2"/>
            </a:pPr>
            <a:endParaRPr lang="el-GR" altLang="el-GR"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1 - Τίτλος"/>
          <p:cNvSpPr>
            <a:spLocks noGrp="1"/>
          </p:cNvSpPr>
          <p:nvPr>
            <p:ph type="title" hasCustomPrompt="1"/>
          </p:nvPr>
        </p:nvSpPr>
        <p:spPr/>
        <p:txBody>
          <a:bodyPr vert="horz" wrap="square" lIns="91440" tIns="45720" rIns="91440" bIns="45720" anchor="ctr" anchorCtr="0"/>
          <a:lstStyle/>
          <a:p>
            <a:r>
              <a:rPr lang="el-GR" altLang="el-GR" dirty="0"/>
              <a:t>Τελική παρατήρηση</a:t>
            </a:r>
            <a:endParaRPr lang="el-GR" altLang="el-GR" dirty="0"/>
          </a:p>
        </p:txBody>
      </p:sp>
      <p:sp>
        <p:nvSpPr>
          <p:cNvPr id="56323" name="2 - Θέση περιεχομένου"/>
          <p:cNvSpPr>
            <a:spLocks noGrp="1"/>
          </p:cNvSpPr>
          <p:nvPr>
            <p:ph sz="quarter" idx="1" hasCustomPrompt="1"/>
          </p:nvPr>
        </p:nvSpPr>
        <p:spPr>
          <a:xfrm>
            <a:off x="468313" y="1600200"/>
            <a:ext cx="8297862" cy="4781550"/>
          </a:xfrm>
        </p:spPr>
        <p:txBody>
          <a:bodyPr vert="horz" wrap="square" lIns="91440" tIns="45720" rIns="91440" bIns="45720" anchor="t" anchorCtr="0"/>
          <a:lstStyle/>
          <a:p>
            <a:pPr>
              <a:buClr>
                <a:schemeClr val="accent2"/>
              </a:buClr>
              <a:buSzPct val="60000"/>
              <a:buFont typeface="Wingdings" panose="05000000000000000000" pitchFamily="2" charset="2"/>
            </a:pPr>
            <a:endParaRPr lang="el-GR" altLang="el-GR" dirty="0"/>
          </a:p>
          <a:p>
            <a:pPr>
              <a:buClr>
                <a:schemeClr val="accent2"/>
              </a:buClr>
              <a:buSzPct val="60000"/>
              <a:buFont typeface="Wingdings" panose="05000000000000000000" pitchFamily="2" charset="2"/>
            </a:pPr>
            <a:r>
              <a:rPr lang="el-GR" altLang="el-GR" dirty="0"/>
              <a:t>Είναι ίσως ορθό να πούμε ότι οι περισσότεροι ψυχολόγοι, γλωσσολόγοι και φιλόσοφοι θα δέχονταν ότι η </a:t>
            </a:r>
            <a:r>
              <a:rPr lang="el-GR" altLang="el-GR" b="1" dirty="0"/>
              <a:t>γλώσσα ασκεί στη μνήμη</a:t>
            </a:r>
            <a:r>
              <a:rPr lang="el-GR" altLang="el-GR" dirty="0"/>
              <a:t>, </a:t>
            </a:r>
            <a:r>
              <a:rPr lang="el-GR" altLang="el-GR" b="1" dirty="0"/>
              <a:t>στην αντίληψη και στη σκέψη</a:t>
            </a:r>
            <a:r>
              <a:rPr lang="el-GR" altLang="el-GR" dirty="0"/>
              <a:t> (…) [</a:t>
            </a:r>
            <a:r>
              <a:rPr lang="el-GR" altLang="el-GR" b="1" dirty="0">
                <a:solidFill>
                  <a:srgbClr val="FF0000"/>
                </a:solidFill>
              </a:rPr>
              <a:t>κάποιο είδος </a:t>
            </a:r>
            <a:r>
              <a:rPr lang="el-GR" altLang="el-GR" b="1" u="sng" dirty="0">
                <a:solidFill>
                  <a:srgbClr val="FF0000"/>
                </a:solidFill>
              </a:rPr>
              <a:t>επίδρασης</a:t>
            </a:r>
            <a:r>
              <a:rPr lang="el-GR" altLang="el-GR" dirty="0"/>
              <a:t>], αλλά ότι θα αντιμετώπιζαν με </a:t>
            </a:r>
            <a:r>
              <a:rPr lang="el-GR" altLang="el-GR" b="1" dirty="0"/>
              <a:t>σκεπτικισμό </a:t>
            </a:r>
            <a:r>
              <a:rPr lang="el-GR" altLang="el-GR" dirty="0"/>
              <a:t>την οποιαδήποτε ισχυρότερη εκδοχή της υπόθεσης ότι η γλώσσα </a:t>
            </a:r>
            <a:r>
              <a:rPr lang="el-GR" altLang="el-GR" b="1" u="sng" dirty="0">
                <a:solidFill>
                  <a:srgbClr val="FF0000"/>
                </a:solidFill>
              </a:rPr>
              <a:t>καθορίζει</a:t>
            </a:r>
            <a:r>
              <a:rPr lang="el-GR" altLang="el-GR" dirty="0"/>
              <a:t> τις </a:t>
            </a:r>
            <a:r>
              <a:rPr lang="el-GR" altLang="el-GR" b="1" dirty="0"/>
              <a:t>κατηγορίες ή τα σχήματα της σκέψης</a:t>
            </a:r>
            <a:r>
              <a:rPr lang="el-GR" altLang="el-GR" dirty="0"/>
              <a:t>.</a:t>
            </a:r>
            <a:endParaRPr lang="el-GR" altLang="el-GR" dirty="0"/>
          </a:p>
          <a:p>
            <a:pPr>
              <a:buClr>
                <a:schemeClr val="accent2"/>
              </a:buClr>
              <a:buSzPct val="60000"/>
              <a:buFont typeface="Wingdings" panose="05000000000000000000" pitchFamily="2" charset="2"/>
              <a:buNone/>
            </a:pPr>
            <a:r>
              <a:rPr lang="el-GR" altLang="el-GR" dirty="0"/>
              <a:t>						[</a:t>
            </a:r>
            <a:r>
              <a:rPr lang="en-US" altLang="el-GR" dirty="0">
                <a:latin typeface="Tw Cen MT" panose="020B0602020104020603" pitchFamily="34" charset="0"/>
              </a:rPr>
              <a:t>Lyons</a:t>
            </a:r>
            <a:r>
              <a:rPr lang="el-GR" altLang="el-GR" dirty="0"/>
              <a:t> 1995: 336]</a:t>
            </a:r>
            <a:endParaRPr lang="el-GR" altLang="el-GR" dirty="0"/>
          </a:p>
          <a:p>
            <a:pPr>
              <a:buClr>
                <a:schemeClr val="accent2"/>
              </a:buClr>
              <a:buSzPct val="60000"/>
              <a:buFont typeface="Wingdings" panose="05000000000000000000" pitchFamily="2" charset="2"/>
            </a:pPr>
            <a:endParaRPr lang="el-GR" altLang="el-GR"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Τίτλος 1"/>
          <p:cNvSpPr>
            <a:spLocks noGrp="1"/>
          </p:cNvSpPr>
          <p:nvPr>
            <p:ph type="title" hasCustomPrompt="1"/>
          </p:nvPr>
        </p:nvSpPr>
        <p:spPr/>
        <p:txBody>
          <a:bodyPr vert="horz" wrap="square" lIns="91440" tIns="45720" rIns="91440" bIns="45720" anchor="ctr" anchorCtr="0"/>
          <a:lstStyle/>
          <a:p>
            <a:pPr eaLnBrk="1" hangingPunct="1"/>
            <a:r>
              <a:rPr lang="el-GR" altLang="el-GR" sz="3600" b="1" dirty="0"/>
              <a:t>Αξιακός χαρακτήρας της γλώσσας: Σχέσεις μεταξύ των γλωσσικών στοιχείων</a:t>
            </a:r>
            <a:endParaRPr lang="el-GR" altLang="el-GR" sz="3600" dirty="0"/>
          </a:p>
        </p:txBody>
      </p:sp>
      <p:sp>
        <p:nvSpPr>
          <p:cNvPr id="3" name="Θέση περιεχομένου 2"/>
          <p:cNvSpPr>
            <a:spLocks noGrp="1"/>
          </p:cNvSpPr>
          <p:nvPr>
            <p:ph sz="quarter" idx="1" hasCustomPrompt="1"/>
          </p:nvPr>
        </p:nvSpPr>
        <p:spPr bwMode="auto">
          <a:xfrm>
            <a:off x="107950" y="1600200"/>
            <a:ext cx="8856663" cy="5141913"/>
          </a:xfrm>
          <a:solidFill>
            <a:schemeClr val="lt1"/>
          </a:solidFill>
          <a:ln w="19050">
            <a:solidFill>
              <a:schemeClr val="accent1"/>
            </a:solidFill>
          </a:ln>
          <a:effectLst/>
          <a:scene3d>
            <a:camera prst="orthographicFront"/>
            <a:lightRig rig="balanced" dir="t"/>
          </a:scene3d>
          <a:sp3d prstMaterial="plastic"/>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normAutofit lnSpcReduction="10000"/>
          </a:bodyPr>
          <a:lstStyle/>
          <a:p>
            <a:pPr marL="320040" marR="0" lvl="0" indent="-320040" algn="l" defTabSz="914400" rtl="0" eaLnBrk="1" fontAlgn="auto" latinLnBrk="0" hangingPunct="1">
              <a:lnSpc>
                <a:spcPct val="100000"/>
              </a:lnSpc>
              <a:spcBef>
                <a:spcPts val="700"/>
              </a:spcBef>
              <a:spcAft>
                <a:spcPts val="0"/>
              </a:spcAft>
              <a:buClr>
                <a:schemeClr val="accent2"/>
              </a:buClr>
              <a:buSzPct val="60000"/>
              <a:buFont typeface="Wingdings" panose="05000000000000000000" pitchFamily="2" charset="2"/>
              <a:buChar char="Ø"/>
              <a:defRPr/>
            </a:pPr>
            <a:r>
              <a:rPr kumimoji="0" lang="el-GR" sz="2900" b="0" i="0" u="none" strike="noStrike" kern="1200" cap="none" spc="0" normalizeH="0" baseline="0" noProof="0" dirty="0">
                <a:ln>
                  <a:noFill/>
                </a:ln>
                <a:solidFill>
                  <a:schemeClr val="dk1"/>
                </a:solidFill>
                <a:effectLst/>
                <a:highlight>
                  <a:srgbClr val="FFFF00"/>
                </a:highlight>
                <a:uLnTx/>
                <a:uFillTx/>
                <a:latin typeface="+mn-lt"/>
                <a:ea typeface="+mn-ea"/>
                <a:cs typeface="+mn-cs"/>
              </a:rPr>
              <a:t>Η ιδιαιτερότητα κάθε γλώσσας </a:t>
            </a:r>
            <a:r>
              <a:rPr kumimoji="0" lang="el-GR" sz="2900" b="0" i="0" u="none" strike="noStrike" kern="1200" cap="none" spc="0" normalizeH="0" baseline="0" noProof="0" dirty="0">
                <a:ln>
                  <a:noFill/>
                </a:ln>
                <a:solidFill>
                  <a:schemeClr val="dk1"/>
                </a:solidFill>
                <a:effectLst/>
                <a:uLnTx/>
                <a:uFillTx/>
                <a:latin typeface="+mn-lt"/>
                <a:ea typeface="+mn-ea"/>
                <a:cs typeface="+mn-cs"/>
              </a:rPr>
              <a:t>έγκειται τόσο στον </a:t>
            </a:r>
            <a:r>
              <a:rPr kumimoji="0" lang="el-GR" sz="2900" b="1" i="0" u="none" strike="noStrike" kern="1200" cap="none" spc="0" normalizeH="0" baseline="0" noProof="0" dirty="0">
                <a:ln>
                  <a:noFill/>
                </a:ln>
                <a:solidFill>
                  <a:srgbClr val="FF0000"/>
                </a:solidFill>
                <a:effectLst/>
                <a:uLnTx/>
                <a:uFillTx/>
                <a:latin typeface="+mn-lt"/>
                <a:ea typeface="+mn-ea"/>
                <a:cs typeface="+mn-cs"/>
              </a:rPr>
              <a:t>σημειακό</a:t>
            </a:r>
            <a:r>
              <a:rPr kumimoji="0" lang="el-GR" sz="2900" b="0" i="0" u="none" strike="noStrike" kern="1200" cap="none" spc="0" normalizeH="0" baseline="0" noProof="0" dirty="0">
                <a:ln>
                  <a:noFill/>
                </a:ln>
                <a:solidFill>
                  <a:schemeClr val="dk1"/>
                </a:solidFill>
                <a:effectLst/>
                <a:uLnTx/>
                <a:uFillTx/>
                <a:latin typeface="+mn-lt"/>
                <a:ea typeface="+mn-ea"/>
                <a:cs typeface="+mn-cs"/>
              </a:rPr>
              <a:t>, όσο και στον </a:t>
            </a:r>
            <a:r>
              <a:rPr kumimoji="0" lang="el-GR" sz="2900" b="1" i="1" u="none" strike="noStrike" kern="1200" cap="none" spc="0" normalizeH="0" baseline="0" noProof="0" dirty="0" err="1">
                <a:ln>
                  <a:noFill/>
                </a:ln>
                <a:solidFill>
                  <a:srgbClr val="FF0000"/>
                </a:solidFill>
                <a:effectLst/>
                <a:uLnTx/>
                <a:uFillTx/>
                <a:latin typeface="+mn-lt"/>
                <a:ea typeface="+mn-ea"/>
                <a:cs typeface="+mn-cs"/>
              </a:rPr>
              <a:t>αξιακό/σχεσιακό </a:t>
            </a:r>
            <a:r>
              <a:rPr lang="el-GR" b="1" noProof="0" dirty="0">
                <a:ln>
                  <a:noFill/>
                </a:ln>
                <a:effectLst/>
                <a:uLnTx/>
                <a:uFillTx/>
                <a:sym typeface="+mn-ea"/>
              </a:rPr>
              <a:t>χαρακτήρα της</a:t>
            </a:r>
            <a:r>
              <a:rPr kumimoji="0" lang="el-GR" sz="2900" b="0" i="1" u="none" strike="noStrike" kern="1200" cap="none" spc="0" normalizeH="0" baseline="0" noProof="0" dirty="0">
                <a:ln>
                  <a:noFill/>
                </a:ln>
                <a:solidFill>
                  <a:schemeClr val="dk1"/>
                </a:solidFill>
                <a:effectLst/>
                <a:uLnTx/>
                <a:uFillTx/>
                <a:latin typeface="+mn-lt"/>
                <a:ea typeface="+mn-ea"/>
                <a:cs typeface="+mn-cs"/>
              </a:rPr>
              <a:t>, </a:t>
            </a:r>
            <a:r>
              <a:rPr kumimoji="0" lang="el-GR" sz="2900" b="0" i="0" u="none" strike="noStrike" kern="1200" cap="none" spc="0" normalizeH="0" baseline="0" noProof="0" dirty="0">
                <a:ln>
                  <a:noFill/>
                </a:ln>
                <a:solidFill>
                  <a:schemeClr val="dk1"/>
                </a:solidFill>
                <a:effectLst/>
                <a:uLnTx/>
                <a:uFillTx/>
                <a:latin typeface="+mn-lt"/>
                <a:ea typeface="+mn-ea"/>
                <a:cs typeface="+mn-cs"/>
              </a:rPr>
              <a:t>στο γεγονός ότι </a:t>
            </a:r>
            <a:r>
              <a:rPr kumimoji="0" lang="el-GR" sz="2900" b="1" i="0" u="none" strike="noStrike" kern="1200" cap="none" spc="0" normalizeH="0" baseline="0" noProof="0" dirty="0">
                <a:ln>
                  <a:noFill/>
                </a:ln>
                <a:solidFill>
                  <a:schemeClr val="dk1"/>
                </a:solidFill>
                <a:effectLst/>
                <a:uLnTx/>
                <a:uFillTx/>
                <a:latin typeface="+mn-lt"/>
                <a:ea typeface="+mn-ea"/>
                <a:cs typeface="+mn-cs"/>
              </a:rPr>
              <a:t>κάθε γλωσσικό στοιχείο </a:t>
            </a:r>
            <a:r>
              <a:rPr kumimoji="0" lang="el-GR" sz="2900" b="0" i="0" u="none" strike="noStrike" kern="1200" cap="none" spc="0" normalizeH="0" baseline="0" noProof="0" dirty="0">
                <a:ln>
                  <a:noFill/>
                </a:ln>
                <a:solidFill>
                  <a:schemeClr val="dk1"/>
                </a:solidFill>
                <a:effectLst/>
                <a:uLnTx/>
                <a:uFillTx/>
                <a:latin typeface="+mn-lt"/>
                <a:ea typeface="+mn-ea"/>
                <a:cs typeface="+mn-cs"/>
              </a:rPr>
              <a:t>(μικρότερο, ίσο, ή μεγαλύτερο του γλωσσικού σημείου) </a:t>
            </a:r>
            <a:r>
              <a:rPr kumimoji="0" lang="el-GR" sz="2900" b="1" i="0" u="none" strike="noStrike" kern="1200" cap="none" spc="0" normalizeH="0" baseline="0" noProof="0" dirty="0">
                <a:ln>
                  <a:noFill/>
                </a:ln>
                <a:solidFill>
                  <a:schemeClr val="dk1"/>
                </a:solidFill>
                <a:effectLst/>
                <a:uLnTx/>
                <a:uFillTx/>
                <a:latin typeface="+mn-lt"/>
                <a:ea typeface="+mn-ea"/>
                <a:cs typeface="+mn-cs"/>
              </a:rPr>
              <a:t>αποκτά </a:t>
            </a:r>
            <a:r>
              <a:rPr kumimoji="0" lang="el-GR" sz="2900" b="1" i="1" u="none" strike="noStrike" kern="1200" cap="none" spc="0" normalizeH="0" baseline="0" noProof="0" dirty="0">
                <a:ln>
                  <a:noFill/>
                </a:ln>
                <a:solidFill>
                  <a:schemeClr val="dk1"/>
                </a:solidFill>
                <a:effectLst/>
                <a:uLnTx/>
                <a:uFillTx/>
                <a:latin typeface="+mn-lt"/>
                <a:ea typeface="+mn-ea"/>
                <a:cs typeface="+mn-cs"/>
              </a:rPr>
              <a:t>αξία</a:t>
            </a:r>
            <a:r>
              <a:rPr kumimoji="0" lang="el-GR" sz="2900" b="1" i="0" u="none" strike="noStrike" kern="1200" cap="none" spc="0" normalizeH="0" baseline="0" noProof="0" dirty="0">
                <a:ln>
                  <a:noFill/>
                </a:ln>
                <a:solidFill>
                  <a:schemeClr val="dk1"/>
                </a:solidFill>
                <a:effectLst/>
                <a:uLnTx/>
                <a:uFillTx/>
                <a:latin typeface="+mn-lt"/>
                <a:ea typeface="+mn-ea"/>
                <a:cs typeface="+mn-cs"/>
              </a:rPr>
              <a:t> </a:t>
            </a:r>
            <a:r>
              <a:rPr kumimoji="0" lang="el-GR" sz="2900" b="0" i="0" u="none" strike="noStrike" kern="1200" cap="none" spc="0" normalizeH="0" baseline="0" noProof="0" dirty="0">
                <a:ln>
                  <a:noFill/>
                </a:ln>
                <a:solidFill>
                  <a:schemeClr val="dk1"/>
                </a:solidFill>
                <a:effectLst/>
                <a:uLnTx/>
                <a:uFillTx/>
                <a:latin typeface="+mn-lt"/>
                <a:ea typeface="+mn-ea"/>
                <a:cs typeface="+mn-cs"/>
              </a:rPr>
              <a:t>μέσα από την </a:t>
            </a:r>
            <a:r>
              <a:rPr kumimoji="0" lang="el-GR" sz="2900" b="1" i="0" u="sng" strike="noStrike" kern="1200" cap="none" spc="0" normalizeH="0" baseline="0" noProof="0" dirty="0">
                <a:ln>
                  <a:noFill/>
                </a:ln>
                <a:solidFill>
                  <a:schemeClr val="dk1"/>
                </a:solidFill>
                <a:effectLst/>
                <a:uLnTx/>
                <a:uFillTx/>
                <a:latin typeface="+mn-lt"/>
                <a:ea typeface="+mn-ea"/>
                <a:cs typeface="+mn-cs"/>
              </a:rPr>
              <a:t>αλληλεξάρτησή </a:t>
            </a:r>
            <a:r>
              <a:rPr kumimoji="0" lang="el-GR" sz="2900" b="1" i="0" u="none" strike="noStrike" kern="1200" cap="none" spc="0" normalizeH="0" baseline="0" noProof="0" dirty="0">
                <a:ln>
                  <a:noFill/>
                </a:ln>
                <a:solidFill>
                  <a:schemeClr val="dk1"/>
                </a:solidFill>
                <a:effectLst/>
                <a:uLnTx/>
                <a:uFillTx/>
                <a:latin typeface="+mn-lt"/>
                <a:ea typeface="+mn-ea"/>
                <a:cs typeface="+mn-cs"/>
              </a:rPr>
              <a:t>του με άλλα γλωσσικά στοιχεία</a:t>
            </a:r>
            <a:r>
              <a:rPr kumimoji="0" lang="en-US" sz="2900" b="1" i="0" u="none" strike="noStrike" kern="1200" cap="none" spc="0" normalizeH="0" baseline="0" noProof="0" dirty="0">
                <a:ln>
                  <a:noFill/>
                </a:ln>
                <a:solidFill>
                  <a:schemeClr val="dk1"/>
                </a:solidFill>
                <a:effectLst/>
                <a:uLnTx/>
                <a:uFillTx/>
                <a:latin typeface="+mn-lt"/>
                <a:ea typeface="+mn-ea"/>
                <a:cs typeface="+mn-cs"/>
              </a:rPr>
              <a:t> </a:t>
            </a:r>
            <a:r>
              <a:rPr kumimoji="0" lang="en-US" sz="2900" b="0" i="0" u="none" strike="noStrike" kern="1200" cap="none" spc="0" normalizeH="0" baseline="0" noProof="0" dirty="0">
                <a:ln>
                  <a:noFill/>
                </a:ln>
                <a:solidFill>
                  <a:schemeClr val="dk1"/>
                </a:solidFill>
                <a:effectLst/>
                <a:uLnTx/>
                <a:uFillTx/>
                <a:latin typeface="+mn-lt"/>
                <a:ea typeface="+mn-ea"/>
                <a:cs typeface="+mn-cs"/>
              </a:rPr>
              <a:t>(</a:t>
            </a:r>
            <a:r>
              <a:rPr kumimoji="0" lang="el-GR" sz="2900" b="0" i="0" u="none" strike="noStrike" kern="1200" cap="none" spc="0" normalizeH="0" baseline="0" noProof="0" dirty="0">
                <a:ln>
                  <a:noFill/>
                </a:ln>
                <a:solidFill>
                  <a:schemeClr val="dk1"/>
                </a:solidFill>
                <a:effectLst/>
                <a:uLnTx/>
                <a:uFillTx/>
                <a:latin typeface="+mn-lt"/>
                <a:ea typeface="+mn-ea"/>
                <a:cs typeface="+mn-cs"/>
              </a:rPr>
              <a:t>βλ. σκάκι).</a:t>
            </a:r>
            <a:endParaRPr kumimoji="0" lang="el-GR" sz="2900" b="0" i="0" u="none" strike="noStrike" kern="1200" cap="none" spc="0" normalizeH="0" baseline="0" noProof="0" dirty="0">
              <a:ln>
                <a:noFill/>
              </a:ln>
              <a:solidFill>
                <a:schemeClr val="dk1"/>
              </a:solidFill>
              <a:effectLst/>
              <a:uLnTx/>
              <a:uFillTx/>
              <a:latin typeface="+mn-lt"/>
              <a:ea typeface="+mn-ea"/>
              <a:cs typeface="+mn-cs"/>
            </a:endParaRPr>
          </a:p>
          <a:p>
            <a:pPr marL="320040" marR="0" lvl="0" indent="-320040" algn="l" defTabSz="914400" rtl="0" eaLnBrk="1" fontAlgn="auto" latinLnBrk="0" hangingPunct="1">
              <a:lnSpc>
                <a:spcPct val="100000"/>
              </a:lnSpc>
              <a:spcBef>
                <a:spcPts val="700"/>
              </a:spcBef>
              <a:spcAft>
                <a:spcPts val="0"/>
              </a:spcAft>
              <a:buClr>
                <a:schemeClr val="accent2"/>
              </a:buClr>
              <a:buSzPct val="60000"/>
              <a:buFont typeface="Wingdings" panose="05000000000000000000" pitchFamily="2" charset="2"/>
              <a:buChar char="Ø"/>
              <a:defRPr/>
            </a:pPr>
            <a:endParaRPr kumimoji="0" lang="el-GR" sz="2900" b="0" i="0" u="none" strike="noStrike" kern="1200" cap="none" spc="0" normalizeH="0" baseline="0" noProof="0" dirty="0">
              <a:ln>
                <a:noFill/>
              </a:ln>
              <a:solidFill>
                <a:schemeClr val="dk1"/>
              </a:solidFill>
              <a:effectLst/>
              <a:uLnTx/>
              <a:uFillTx/>
              <a:latin typeface="+mn-lt"/>
              <a:ea typeface="+mn-ea"/>
              <a:cs typeface="+mn-cs"/>
            </a:endParaRPr>
          </a:p>
          <a:p>
            <a:pPr marL="320040" marR="0" lvl="0" indent="-320040" algn="l" defTabSz="914400" rtl="0" eaLnBrk="1" fontAlgn="auto" latinLnBrk="0" hangingPunct="1">
              <a:lnSpc>
                <a:spcPct val="100000"/>
              </a:lnSpc>
              <a:spcBef>
                <a:spcPts val="700"/>
              </a:spcBef>
              <a:spcAft>
                <a:spcPts val="0"/>
              </a:spcAft>
              <a:buClr>
                <a:schemeClr val="accent2"/>
              </a:buClr>
              <a:buSzPct val="60000"/>
              <a:buFont typeface="Wingdings" panose="05000000000000000000" pitchFamily="2" charset="2"/>
              <a:buChar char="Ø"/>
              <a:defRPr/>
            </a:pPr>
            <a:r>
              <a:rPr kumimoji="0" lang="el-GR" sz="2900" b="0" i="0" u="none" strike="noStrike" kern="1200" cap="none" spc="0" normalizeH="0" baseline="0" noProof="0" dirty="0">
                <a:ln>
                  <a:noFill/>
                </a:ln>
                <a:solidFill>
                  <a:schemeClr val="dk1"/>
                </a:solidFill>
                <a:effectLst/>
                <a:uLnTx/>
                <a:uFillTx/>
                <a:latin typeface="+mn-lt"/>
                <a:ea typeface="+mn-ea"/>
                <a:cs typeface="+mn-cs"/>
              </a:rPr>
              <a:t>Σύμφωνα με τον </a:t>
            </a:r>
            <a:r>
              <a:rPr kumimoji="0" lang="en-US" sz="2900" b="0" i="0" u="none" strike="noStrike" kern="1200" cap="none" spc="0" normalizeH="0" baseline="0" noProof="0" dirty="0">
                <a:ln>
                  <a:noFill/>
                </a:ln>
                <a:solidFill>
                  <a:schemeClr val="dk1"/>
                </a:solidFill>
                <a:effectLst/>
                <a:uLnTx/>
                <a:uFillTx/>
                <a:latin typeface="+mn-lt"/>
                <a:ea typeface="+mn-ea"/>
                <a:cs typeface="+mn-cs"/>
              </a:rPr>
              <a:t>Saussure</a:t>
            </a:r>
            <a:r>
              <a:rPr kumimoji="0" lang="el-GR" sz="2900" b="0" i="0" u="none" strike="noStrike" kern="1200" cap="none" spc="0" normalizeH="0" baseline="0" noProof="0" dirty="0">
                <a:ln>
                  <a:noFill/>
                </a:ln>
                <a:solidFill>
                  <a:schemeClr val="dk1"/>
                </a:solidFill>
                <a:effectLst/>
                <a:uLnTx/>
                <a:uFillTx/>
                <a:latin typeface="+mn-lt"/>
                <a:ea typeface="+mn-ea"/>
                <a:cs typeface="+mn-cs"/>
              </a:rPr>
              <a:t> (βλ. 1979: 155) «η </a:t>
            </a:r>
            <a:r>
              <a:rPr kumimoji="0" lang="el-GR" sz="2900" b="1" i="0" u="none" strike="noStrike" kern="1200" cap="none" spc="0" normalizeH="0" baseline="0" noProof="0" dirty="0">
                <a:ln>
                  <a:noFill/>
                </a:ln>
                <a:solidFill>
                  <a:schemeClr val="dk1"/>
                </a:solidFill>
                <a:effectLst/>
                <a:uLnTx/>
                <a:uFillTx/>
                <a:latin typeface="+mn-lt"/>
                <a:ea typeface="+mn-ea"/>
                <a:cs typeface="+mn-cs"/>
              </a:rPr>
              <a:t>γλώσσα</a:t>
            </a:r>
            <a:r>
              <a:rPr kumimoji="0" lang="el-GR" sz="2900" b="0" i="0" u="none" strike="noStrike" kern="1200" cap="none" spc="0" normalizeH="0" baseline="0" noProof="0" dirty="0">
                <a:ln>
                  <a:noFill/>
                </a:ln>
                <a:solidFill>
                  <a:schemeClr val="dk1"/>
                </a:solidFill>
                <a:effectLst/>
                <a:uLnTx/>
                <a:uFillTx/>
                <a:latin typeface="+mn-lt"/>
                <a:ea typeface="+mn-ea"/>
                <a:cs typeface="+mn-cs"/>
              </a:rPr>
              <a:t> είναι ένα σύστημα </a:t>
            </a:r>
            <a:r>
              <a:rPr kumimoji="0" lang="el-GR" sz="2900" b="1" i="0" u="none" strike="noStrike" kern="1200" cap="none" spc="0" normalizeH="0" baseline="0" noProof="0" dirty="0">
                <a:ln>
                  <a:noFill/>
                </a:ln>
                <a:solidFill>
                  <a:schemeClr val="dk1"/>
                </a:solidFill>
                <a:effectLst/>
                <a:uLnTx/>
                <a:uFillTx/>
                <a:latin typeface="+mn-lt"/>
                <a:ea typeface="+mn-ea"/>
                <a:cs typeface="+mn-cs"/>
              </a:rPr>
              <a:t>αλληλεξαρτώμενων όρων [</a:t>
            </a:r>
            <a:r>
              <a:rPr kumimoji="0" lang="el-GR" sz="2900" b="1" i="1" u="none" strike="noStrike" kern="1200" cap="none" spc="0" normalizeH="0" baseline="0" noProof="0" dirty="0">
                <a:ln>
                  <a:noFill/>
                </a:ln>
                <a:solidFill>
                  <a:schemeClr val="dk1"/>
                </a:solidFill>
                <a:effectLst/>
                <a:uLnTx/>
                <a:uFillTx/>
                <a:latin typeface="+mn-lt"/>
                <a:ea typeface="+mn-ea"/>
                <a:cs typeface="+mn-cs"/>
              </a:rPr>
              <a:t>συνταγματικές / παραδειγματικές σχέσεις</a:t>
            </a:r>
            <a:r>
              <a:rPr kumimoji="0" lang="el-GR" sz="2900" b="1" i="0" u="none" strike="noStrike" kern="1200" cap="none" spc="0" normalizeH="0" baseline="0" noProof="0" dirty="0">
                <a:ln>
                  <a:noFill/>
                </a:ln>
                <a:solidFill>
                  <a:schemeClr val="dk1"/>
                </a:solidFill>
                <a:effectLst/>
                <a:uLnTx/>
                <a:uFillTx/>
                <a:latin typeface="+mn-lt"/>
                <a:ea typeface="+mn-ea"/>
                <a:cs typeface="+mn-cs"/>
              </a:rPr>
              <a:t>] </a:t>
            </a:r>
            <a:r>
              <a:rPr kumimoji="0" lang="el-GR" sz="2900" b="0" i="0" u="none" strike="noStrike" kern="1200" cap="none" spc="0" normalizeH="0" baseline="0" noProof="0" dirty="0">
                <a:ln>
                  <a:noFill/>
                </a:ln>
                <a:solidFill>
                  <a:schemeClr val="dk1"/>
                </a:solidFill>
                <a:effectLst/>
                <a:uLnTx/>
                <a:uFillTx/>
                <a:latin typeface="+mn-lt"/>
                <a:ea typeface="+mn-ea"/>
                <a:cs typeface="+mn-cs"/>
              </a:rPr>
              <a:t>στο οποίο η </a:t>
            </a:r>
            <a:r>
              <a:rPr kumimoji="0" lang="el-GR" sz="2900" b="1" i="0" u="none" strike="noStrike" kern="1200" cap="none" spc="0" normalizeH="0" baseline="0" noProof="0" dirty="0">
                <a:ln>
                  <a:noFill/>
                </a:ln>
                <a:solidFill>
                  <a:schemeClr val="dk1"/>
                </a:solidFill>
                <a:effectLst/>
                <a:uLnTx/>
                <a:uFillTx/>
                <a:latin typeface="+mn-lt"/>
                <a:ea typeface="+mn-ea"/>
                <a:cs typeface="+mn-cs"/>
              </a:rPr>
              <a:t>αξία</a:t>
            </a:r>
            <a:r>
              <a:rPr kumimoji="0" lang="el-GR" sz="2900" b="0" i="0" u="none" strike="noStrike" kern="1200" cap="none" spc="0" normalizeH="0" baseline="0" noProof="0" dirty="0">
                <a:ln>
                  <a:noFill/>
                </a:ln>
                <a:solidFill>
                  <a:schemeClr val="dk1"/>
                </a:solidFill>
                <a:effectLst/>
                <a:uLnTx/>
                <a:uFillTx/>
                <a:latin typeface="+mn-lt"/>
                <a:ea typeface="+mn-ea"/>
                <a:cs typeface="+mn-cs"/>
              </a:rPr>
              <a:t> του κάθε όρου προκύπτει από την ταυτόχρονη παρουσία του άλλου».</a:t>
            </a:r>
            <a:endParaRPr kumimoji="0" lang="el-GR" sz="2900" b="0" i="1" u="none" strike="noStrike" kern="1200" cap="none" spc="0" normalizeH="0" baseline="0" noProof="0" dirty="0">
              <a:ln>
                <a:noFill/>
              </a:ln>
              <a:solidFill>
                <a:schemeClr val="dk1"/>
              </a:solidFill>
              <a:effectLst/>
              <a:uLnTx/>
              <a:uFillTx/>
              <a:latin typeface="+mn-lt"/>
              <a:ea typeface="+mn-ea"/>
              <a:cs typeface="+mn-cs"/>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Τίτλος 1"/>
          <p:cNvSpPr>
            <a:spLocks noGrp="1"/>
          </p:cNvSpPr>
          <p:nvPr>
            <p:ph type="title" hasCustomPrompt="1"/>
          </p:nvPr>
        </p:nvSpPr>
        <p:spPr>
          <a:xfrm>
            <a:off x="684213" y="115888"/>
            <a:ext cx="8081962" cy="1103312"/>
          </a:xfrm>
        </p:spPr>
        <p:txBody>
          <a:bodyPr vert="horz" wrap="square" lIns="91440" tIns="45720" rIns="91440" bIns="45720" anchor="ctr" anchorCtr="0"/>
          <a:lstStyle/>
          <a:p>
            <a:pPr algn="ctr" eaLnBrk="1" hangingPunct="1"/>
            <a:r>
              <a:rPr lang="el-GR" altLang="el-GR" sz="3200" b="1" dirty="0"/>
              <a:t>Μελέτη της αλληλεξάρτησης γλ. στοιχείων:</a:t>
            </a:r>
            <a:r>
              <a:rPr lang="el-GR" altLang="el-GR" sz="4000" b="1" dirty="0"/>
              <a:t> Κατανομή</a:t>
            </a:r>
            <a:endParaRPr lang="el-GR" altLang="el-GR" sz="4000" b="1" dirty="0"/>
          </a:p>
        </p:txBody>
      </p:sp>
      <p:sp>
        <p:nvSpPr>
          <p:cNvPr id="3" name="Θέση περιεχομένου 2"/>
          <p:cNvSpPr>
            <a:spLocks noGrp="1"/>
          </p:cNvSpPr>
          <p:nvPr>
            <p:ph sz="quarter" idx="1" hasCustomPrompt="1"/>
          </p:nvPr>
        </p:nvSpPr>
        <p:spPr>
          <a:xfrm>
            <a:off x="0" y="1484313"/>
            <a:ext cx="9144000" cy="5373688"/>
          </a:xfrm>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lstStyle/>
          <a:p>
            <a:pPr eaLnBrk="1" hangingPunct="1">
              <a:lnSpc>
                <a:spcPct val="90000"/>
              </a:lnSpc>
              <a:buClr>
                <a:schemeClr val="accent2"/>
              </a:buClr>
              <a:buSzPct val="60000"/>
              <a:buFont typeface="Wingdings" panose="05000000000000000000" pitchFamily="2" charset="2"/>
            </a:pPr>
            <a:r>
              <a:rPr b="1" dirty="0">
                <a:solidFill>
                  <a:srgbClr val="000000"/>
                </a:solidFill>
              </a:rPr>
              <a:t>Κατανομή</a:t>
            </a:r>
            <a:r>
              <a:rPr dirty="0">
                <a:solidFill>
                  <a:srgbClr val="000000"/>
                </a:solidFill>
              </a:rPr>
              <a:t>: Ονομάζεται το </a:t>
            </a:r>
            <a:r>
              <a:rPr b="1" dirty="0">
                <a:solidFill>
                  <a:srgbClr val="000000"/>
                </a:solidFill>
              </a:rPr>
              <a:t>σύνολο των περιβαλλόντων</a:t>
            </a:r>
            <a:r>
              <a:rPr dirty="0">
                <a:solidFill>
                  <a:srgbClr val="000000"/>
                </a:solidFill>
              </a:rPr>
              <a:t> (/συμφραζομένων) στα οποία εμφανίζεται με συστηματικότητα ένα γλωσσικό στοιχείο.</a:t>
            </a:r>
            <a:endParaRPr dirty="0">
              <a:solidFill>
                <a:srgbClr val="000000"/>
              </a:solidFill>
            </a:endParaRPr>
          </a:p>
          <a:p>
            <a:pPr eaLnBrk="1" hangingPunct="1">
              <a:lnSpc>
                <a:spcPct val="90000"/>
              </a:lnSpc>
              <a:buClr>
                <a:schemeClr val="accent2"/>
              </a:buClr>
              <a:buSzPct val="60000"/>
              <a:buFont typeface="Wingdings" panose="05000000000000000000" pitchFamily="2" charset="2"/>
            </a:pPr>
            <a:endParaRPr dirty="0">
              <a:solidFill>
                <a:srgbClr val="000000"/>
              </a:solidFill>
            </a:endParaRPr>
          </a:p>
          <a:p>
            <a:pPr eaLnBrk="1" hangingPunct="1">
              <a:lnSpc>
                <a:spcPct val="90000"/>
              </a:lnSpc>
              <a:buClr>
                <a:schemeClr val="accent2"/>
              </a:buClr>
              <a:buSzPct val="60000"/>
              <a:buFont typeface="Wingdings" panose="05000000000000000000" pitchFamily="2" charset="2"/>
              <a:buChar char="Ø"/>
            </a:pPr>
            <a:r>
              <a:rPr dirty="0">
                <a:solidFill>
                  <a:srgbClr val="000000"/>
                </a:solidFill>
              </a:rPr>
              <a:t>Κατανομές μπορεί να </a:t>
            </a:r>
            <a:r>
              <a:rPr dirty="0">
                <a:solidFill>
                  <a:srgbClr val="FF0000"/>
                </a:solidFill>
              </a:rPr>
              <a:t>εντοπιστούν</a:t>
            </a:r>
            <a:r>
              <a:rPr dirty="0">
                <a:solidFill>
                  <a:srgbClr val="000000"/>
                </a:solidFill>
              </a:rPr>
              <a:t> σε όλα τα επίπεδα γλωσσικής ανάλυσης. Π.χ.:</a:t>
            </a:r>
            <a:endParaRPr dirty="0">
              <a:solidFill>
                <a:srgbClr val="000000"/>
              </a:solidFill>
            </a:endParaRPr>
          </a:p>
          <a:p>
            <a:pPr eaLnBrk="1" hangingPunct="1">
              <a:lnSpc>
                <a:spcPct val="90000"/>
              </a:lnSpc>
              <a:buClr>
                <a:schemeClr val="accent2"/>
              </a:buClr>
              <a:buSzPct val="60000"/>
              <a:buFont typeface="Wingdings" panose="05000000000000000000" pitchFamily="2" charset="2"/>
              <a:buNone/>
            </a:pPr>
            <a:endParaRPr dirty="0">
              <a:solidFill>
                <a:srgbClr val="000000"/>
              </a:solidFill>
            </a:endParaRPr>
          </a:p>
          <a:p>
            <a:pPr eaLnBrk="1" hangingPunct="1">
              <a:lnSpc>
                <a:spcPct val="90000"/>
              </a:lnSpc>
              <a:buClr>
                <a:schemeClr val="accent2"/>
              </a:buClr>
              <a:buSzPct val="60000"/>
              <a:buFont typeface="Wingdings" panose="05000000000000000000" pitchFamily="2" charset="2"/>
              <a:buNone/>
            </a:pPr>
            <a:r>
              <a:rPr dirty="0">
                <a:solidFill>
                  <a:srgbClr val="000000"/>
                </a:solidFill>
              </a:rPr>
              <a:t>στο  </a:t>
            </a:r>
            <a:r>
              <a:rPr b="1" dirty="0">
                <a:solidFill>
                  <a:srgbClr val="000000"/>
                </a:solidFill>
              </a:rPr>
              <a:t>Φωνολογικό</a:t>
            </a:r>
            <a:r>
              <a:rPr dirty="0">
                <a:solidFill>
                  <a:srgbClr val="000000"/>
                </a:solidFill>
              </a:rPr>
              <a:t>: /-</a:t>
            </a:r>
            <a:r>
              <a:rPr lang="en-US" altLang="x-none" dirty="0">
                <a:solidFill>
                  <a:srgbClr val="000000"/>
                </a:solidFill>
                <a:latin typeface="Tw Cen MT" panose="020B0602020104020603" pitchFamily="34" charset="0"/>
              </a:rPr>
              <a:t>ali/</a:t>
            </a:r>
            <a:r>
              <a:rPr dirty="0">
                <a:solidFill>
                  <a:srgbClr val="000000"/>
                </a:solidFill>
              </a:rPr>
              <a:t> ή στο </a:t>
            </a:r>
            <a:r>
              <a:rPr b="1" dirty="0">
                <a:solidFill>
                  <a:srgbClr val="000000"/>
                </a:solidFill>
              </a:rPr>
              <a:t>Μορφολογικό</a:t>
            </a:r>
            <a:r>
              <a:rPr dirty="0">
                <a:solidFill>
                  <a:srgbClr val="000000"/>
                </a:solidFill>
              </a:rPr>
              <a:t>: παιδι-</a:t>
            </a:r>
            <a:endParaRPr dirty="0">
              <a:solidFill>
                <a:srgbClr val="000000"/>
              </a:solidFill>
            </a:endParaRPr>
          </a:p>
          <a:p>
            <a:pPr eaLnBrk="1" hangingPunct="1">
              <a:lnSpc>
                <a:spcPct val="90000"/>
              </a:lnSpc>
              <a:buClr>
                <a:schemeClr val="accent2"/>
              </a:buClr>
              <a:buSzPct val="60000"/>
              <a:buFont typeface="Wingdings" panose="05000000000000000000" pitchFamily="2" charset="2"/>
              <a:buNone/>
            </a:pPr>
            <a:r>
              <a:rPr dirty="0">
                <a:solidFill>
                  <a:srgbClr val="000000"/>
                </a:solidFill>
              </a:rPr>
              <a:t>        </a:t>
            </a:r>
            <a:r>
              <a:rPr lang="en-US" altLang="x-none" dirty="0">
                <a:solidFill>
                  <a:srgbClr val="000000"/>
                </a:solidFill>
                <a:latin typeface="Tw Cen MT" panose="020B0602020104020603" pitchFamily="34" charset="0"/>
              </a:rPr>
              <a:t> </a:t>
            </a:r>
            <a:r>
              <a:rPr b="1" dirty="0">
                <a:solidFill>
                  <a:srgbClr val="000000"/>
                </a:solidFill>
              </a:rPr>
              <a:t>επίπεδο</a:t>
            </a:r>
            <a:r>
              <a:rPr dirty="0">
                <a:solidFill>
                  <a:srgbClr val="000000"/>
                </a:solidFill>
              </a:rPr>
              <a:t>			 </a:t>
            </a:r>
            <a:r>
              <a:rPr b="1" dirty="0">
                <a:solidFill>
                  <a:srgbClr val="000000"/>
                </a:solidFill>
              </a:rPr>
              <a:t>επίπεδο</a:t>
            </a:r>
            <a:endParaRPr lang="en-US" altLang="x-none" b="1" dirty="0">
              <a:solidFill>
                <a:srgbClr val="000000"/>
              </a:solidFill>
              <a:latin typeface="Tw Cen MT" panose="020B0602020104020603" pitchFamily="34" charset="0"/>
            </a:endParaRPr>
          </a:p>
          <a:p>
            <a:pPr eaLnBrk="1" hangingPunct="1">
              <a:lnSpc>
                <a:spcPct val="90000"/>
              </a:lnSpc>
              <a:buClr>
                <a:schemeClr val="accent2"/>
              </a:buClr>
              <a:buSzPct val="60000"/>
              <a:buFont typeface="Wingdings" panose="05000000000000000000" pitchFamily="2" charset="2"/>
              <a:buNone/>
            </a:pPr>
            <a:r>
              <a:rPr lang="en-US" altLang="x-none" dirty="0">
                <a:solidFill>
                  <a:srgbClr val="000000"/>
                </a:solidFill>
                <a:latin typeface="Tw Cen MT" panose="020B0602020104020603" pitchFamily="34" charset="0"/>
              </a:rPr>
              <a:t>			</a:t>
            </a:r>
            <a:r>
              <a:rPr dirty="0">
                <a:solidFill>
                  <a:srgbClr val="000000"/>
                </a:solidFill>
              </a:rPr>
              <a:t>           </a:t>
            </a:r>
            <a:r>
              <a:rPr lang="en-US" altLang="x-none" dirty="0">
                <a:solidFill>
                  <a:srgbClr val="000000"/>
                </a:solidFill>
                <a:latin typeface="Tw Cen MT" panose="020B0602020104020603" pitchFamily="34" charset="0"/>
              </a:rPr>
              <a:t>p				</a:t>
            </a:r>
            <a:r>
              <a:rPr dirty="0">
                <a:solidFill>
                  <a:srgbClr val="000000"/>
                </a:solidFill>
              </a:rPr>
              <a:t>                 </a:t>
            </a:r>
            <a:r>
              <a:rPr lang="el-GR" dirty="0">
                <a:solidFill>
                  <a:srgbClr val="000000"/>
                </a:solidFill>
              </a:rPr>
              <a:t> </a:t>
            </a:r>
            <a:r>
              <a:rPr dirty="0">
                <a:solidFill>
                  <a:srgbClr val="000000"/>
                </a:solidFill>
              </a:rPr>
              <a:t>ού		</a:t>
            </a:r>
            <a:r>
              <a:rPr lang="en-US" altLang="x-none" dirty="0">
                <a:solidFill>
                  <a:srgbClr val="000000"/>
                </a:solidFill>
                <a:latin typeface="Tw Cen MT" panose="020B0602020104020603" pitchFamily="34" charset="0"/>
              </a:rPr>
              <a:t>			</a:t>
            </a:r>
            <a:endParaRPr dirty="0">
              <a:solidFill>
                <a:srgbClr val="000000"/>
              </a:solidFill>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Τίτλος 1"/>
          <p:cNvSpPr>
            <a:spLocks noGrp="1"/>
          </p:cNvSpPr>
          <p:nvPr>
            <p:ph type="title" hasCustomPrompt="1"/>
          </p:nvPr>
        </p:nvSpPr>
        <p:spPr/>
        <p:txBody>
          <a:bodyPr vert="horz" wrap="square" lIns="91440" tIns="45720" rIns="91440" bIns="45720" anchor="ctr" anchorCtr="0"/>
          <a:lstStyle/>
          <a:p>
            <a:pPr eaLnBrk="1" hangingPunct="1"/>
            <a:r>
              <a:rPr lang="el-GR" altLang="el-GR" b="1" dirty="0"/>
              <a:t>Είδη κατανομών</a:t>
            </a:r>
            <a:endParaRPr lang="el-GR" altLang="el-GR" b="1" dirty="0"/>
          </a:p>
        </p:txBody>
      </p:sp>
      <p:sp>
        <p:nvSpPr>
          <p:cNvPr id="3" name="Θέση περιεχομένου 2"/>
          <p:cNvSpPr>
            <a:spLocks noGrp="1"/>
          </p:cNvSpPr>
          <p:nvPr>
            <p:ph sz="quarter" idx="1" hasCustomPrompt="1"/>
          </p:nvPr>
        </p:nvSpPr>
        <p:spPr>
          <a:xfrm>
            <a:off x="323850" y="1773238"/>
            <a:ext cx="8640763" cy="4751388"/>
          </a:xfrm>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lstStyle/>
          <a:p>
            <a:pPr eaLnBrk="1" hangingPunct="1">
              <a:buClr>
                <a:schemeClr val="accent2"/>
              </a:buClr>
              <a:buSzPct val="60000"/>
              <a:buFont typeface="Wingdings" panose="05000000000000000000" pitchFamily="2" charset="2"/>
            </a:pPr>
            <a:r>
              <a:rPr dirty="0">
                <a:solidFill>
                  <a:srgbClr val="000000"/>
                </a:solidFill>
              </a:rPr>
              <a:t>Υπάρχουν διάφορα </a:t>
            </a:r>
            <a:r>
              <a:rPr i="1" dirty="0">
                <a:solidFill>
                  <a:srgbClr val="000000"/>
                </a:solidFill>
              </a:rPr>
              <a:t>είδη κατανομών. </a:t>
            </a:r>
            <a:r>
              <a:rPr dirty="0">
                <a:solidFill>
                  <a:srgbClr val="000000"/>
                </a:solidFill>
              </a:rPr>
              <a:t>Μεταξύ άλλων τα ακόλουθα:</a:t>
            </a:r>
            <a:endParaRPr dirty="0">
              <a:solidFill>
                <a:srgbClr val="000000"/>
              </a:solidFill>
            </a:endParaRPr>
          </a:p>
          <a:p>
            <a:pPr eaLnBrk="1" hangingPunct="1">
              <a:buClr>
                <a:schemeClr val="accent2"/>
              </a:buClr>
              <a:buSzPct val="60000"/>
              <a:buFont typeface="Wingdings" panose="05000000000000000000" pitchFamily="2" charset="2"/>
            </a:pPr>
            <a:endParaRPr sz="3600" dirty="0">
              <a:solidFill>
                <a:srgbClr val="000000"/>
              </a:solidFill>
            </a:endParaRPr>
          </a:p>
          <a:p>
            <a:pPr eaLnBrk="1" hangingPunct="1">
              <a:buClr>
                <a:schemeClr val="accent2"/>
              </a:buClr>
              <a:buSzPct val="60000"/>
              <a:buFontTx/>
              <a:buChar char="-"/>
            </a:pPr>
            <a:r>
              <a:rPr sz="3600" b="1" dirty="0">
                <a:solidFill>
                  <a:srgbClr val="FF0000"/>
                </a:solidFill>
              </a:rPr>
              <a:t>Ισοδύναμη κατανομή</a:t>
            </a:r>
            <a:endParaRPr sz="3600" b="1" dirty="0">
              <a:solidFill>
                <a:srgbClr val="FF0000"/>
              </a:solidFill>
            </a:endParaRPr>
          </a:p>
          <a:p>
            <a:pPr eaLnBrk="1" hangingPunct="1">
              <a:buClr>
                <a:schemeClr val="accent2"/>
              </a:buClr>
              <a:buSzPct val="60000"/>
              <a:buFontTx/>
              <a:buChar char="-"/>
            </a:pPr>
            <a:r>
              <a:rPr sz="3600" b="1" dirty="0">
                <a:solidFill>
                  <a:srgbClr val="FF0000"/>
                </a:solidFill>
              </a:rPr>
              <a:t>Συμπληρωματική κατανομή</a:t>
            </a:r>
            <a:endParaRPr sz="3600" b="1" dirty="0">
              <a:solidFill>
                <a:srgbClr val="FF0000"/>
              </a:solidFill>
            </a:endParaRPr>
          </a:p>
          <a:p>
            <a:pPr eaLnBrk="1" hangingPunct="1">
              <a:buClr>
                <a:schemeClr val="accent2"/>
              </a:buClr>
              <a:buSzPct val="60000"/>
              <a:buFontTx/>
              <a:buChar char="-"/>
            </a:pPr>
            <a:r>
              <a:rPr sz="3600" b="1" dirty="0">
                <a:solidFill>
                  <a:srgbClr val="FF0000"/>
                </a:solidFill>
              </a:rPr>
              <a:t>Κατανομή ελεύθερης ποικιλίας</a:t>
            </a:r>
            <a:endParaRPr sz="3600" b="1" dirty="0">
              <a:solidFill>
                <a:srgbClr val="000000"/>
              </a:solidFill>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a:xfrm>
            <a:off x="299085" y="228600"/>
            <a:ext cx="8467090" cy="990600"/>
          </a:xfrm>
        </p:spPr>
        <p:txBody>
          <a:bodyPr vert="horz" wrap="square" lIns="91440" tIns="45720" rIns="91440" bIns="45720" numCol="1" anchor="ctr" anchorCtr="0" compatLnSpc="1"/>
          <a:lstStyle/>
          <a:p>
            <a:pPr eaLnBrk="1" hangingPunct="1">
              <a:buNone/>
            </a:pPr>
            <a:r>
              <a:rPr sz="4000" b="1" dirty="0"/>
              <a:t>Συνταγματικές &amp; παραδειγματικές </a:t>
            </a:r>
            <a:br>
              <a:rPr sz="4000" b="1" dirty="0"/>
            </a:br>
            <a:r>
              <a:rPr sz="4000" b="1" dirty="0"/>
              <a:t>σχέσεις</a:t>
            </a:r>
            <a:endParaRPr sz="4000" b="1" dirty="0"/>
          </a:p>
        </p:txBody>
      </p:sp>
      <p:sp>
        <p:nvSpPr>
          <p:cNvPr id="3" name="Θέση περιεχομένου 2"/>
          <p:cNvSpPr>
            <a:spLocks noGrp="1"/>
          </p:cNvSpPr>
          <p:nvPr>
            <p:ph sz="quarter" idx="1" hasCustomPrompt="1"/>
          </p:nvPr>
        </p:nvSpPr>
        <p:spPr>
          <a:xfrm>
            <a:off x="107950" y="1700213"/>
            <a:ext cx="8785225" cy="4681538"/>
          </a:xfrm>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lstStyle/>
          <a:p>
            <a:pPr eaLnBrk="1" hangingPunct="1">
              <a:buClr>
                <a:schemeClr val="accent2"/>
              </a:buClr>
              <a:buSzPct val="60000"/>
              <a:buFont typeface="Wingdings" panose="05000000000000000000" pitchFamily="2" charset="2"/>
            </a:pPr>
            <a:r>
              <a:rPr sz="3300" dirty="0">
                <a:solidFill>
                  <a:srgbClr val="FF0000"/>
                </a:solidFill>
              </a:rPr>
              <a:t>Κάθε γλωσσικό στοιχείο </a:t>
            </a:r>
            <a:endParaRPr sz="3300" dirty="0">
              <a:solidFill>
                <a:srgbClr val="FF0000"/>
              </a:solidFill>
            </a:endParaRPr>
          </a:p>
          <a:p>
            <a:pPr lvl="1" indent="-319405" eaLnBrk="1" hangingPunct="1">
              <a:buClr>
                <a:schemeClr val="accent1"/>
              </a:buClr>
              <a:buSzPct val="70000"/>
              <a:buFont typeface="Wingdings" panose="05000000000000000000" pitchFamily="2" charset="2"/>
              <a:buChar char=""/>
            </a:pPr>
            <a:r>
              <a:rPr sz="3300" b="1" dirty="0">
                <a:solidFill>
                  <a:srgbClr val="000000"/>
                </a:solidFill>
              </a:rPr>
              <a:t>εμφανίζεται και </a:t>
            </a:r>
            <a:r>
              <a:rPr sz="3300" b="1" u="sng" dirty="0">
                <a:solidFill>
                  <a:srgbClr val="000000"/>
                </a:solidFill>
              </a:rPr>
              <a:t>συνυπάρχει </a:t>
            </a:r>
            <a:r>
              <a:rPr sz="3300" dirty="0">
                <a:solidFill>
                  <a:srgbClr val="000000"/>
                </a:solidFill>
              </a:rPr>
              <a:t>με άλλα γλωσσικά στοιχεία σε κάποια συμφραζόμενα </a:t>
            </a:r>
            <a:r>
              <a:rPr sz="3300" dirty="0">
                <a:solidFill>
                  <a:srgbClr val="000000"/>
                </a:solidFill>
                <a:sym typeface="Wingdings" panose="05000000000000000000" pitchFamily="2" charset="2"/>
              </a:rPr>
              <a:t> </a:t>
            </a:r>
            <a:r>
              <a:rPr sz="3300" b="1" i="1" dirty="0">
                <a:solidFill>
                  <a:srgbClr val="000000"/>
                </a:solidFill>
              </a:rPr>
              <a:t>συνταγματικές, οριζόντιες σχέσεις</a:t>
            </a:r>
            <a:endParaRPr sz="3300" b="1" i="1" dirty="0">
              <a:solidFill>
                <a:srgbClr val="000000"/>
              </a:solidFill>
            </a:endParaRPr>
          </a:p>
          <a:p>
            <a:pPr lvl="1" indent="-319405" eaLnBrk="1" hangingPunct="1">
              <a:buClr>
                <a:schemeClr val="accent1"/>
              </a:buClr>
              <a:buSzPct val="70000"/>
              <a:buFont typeface="Wingdings" panose="05000000000000000000" pitchFamily="2" charset="2"/>
              <a:buChar char=""/>
            </a:pPr>
            <a:r>
              <a:rPr sz="3300" b="1" u="sng" dirty="0">
                <a:solidFill>
                  <a:srgbClr val="000000"/>
                </a:solidFill>
              </a:rPr>
              <a:t>μοιράζεται</a:t>
            </a:r>
            <a:r>
              <a:rPr sz="3300" dirty="0">
                <a:solidFill>
                  <a:srgbClr val="000000"/>
                </a:solidFill>
              </a:rPr>
              <a:t> τα συμφραζόμενα αυτά με άλλα γλωσσικά στοιχεία </a:t>
            </a:r>
            <a:r>
              <a:rPr sz="3300" dirty="0">
                <a:solidFill>
                  <a:srgbClr val="000000"/>
                </a:solidFill>
                <a:sym typeface="Wingdings" panose="05000000000000000000" pitchFamily="2" charset="2"/>
              </a:rPr>
              <a:t> </a:t>
            </a:r>
            <a:r>
              <a:rPr sz="3300" b="1" i="1" dirty="0">
                <a:solidFill>
                  <a:srgbClr val="000000"/>
                </a:solidFill>
              </a:rPr>
              <a:t>παραδειγματικές, κάθετες σχέσεις</a:t>
            </a:r>
            <a:r>
              <a:rPr sz="3300" dirty="0">
                <a:solidFill>
                  <a:srgbClr val="000000"/>
                </a:solidFill>
              </a:rPr>
              <a:t>.</a:t>
            </a:r>
            <a:endParaRPr sz="3300" dirty="0">
              <a:solidFill>
                <a:srgbClr val="000000"/>
              </a:solidFill>
            </a:endParaRPr>
          </a:p>
          <a:p>
            <a:pPr marL="1508125" lvl="4" indent="0" eaLnBrk="1" hangingPunct="1">
              <a:buClr>
                <a:srgbClr val="7C984A"/>
              </a:buClr>
              <a:buSzPct val="65000"/>
              <a:buFont typeface="Wingdings" panose="05000000000000000000" pitchFamily="2" charset="2"/>
              <a:buNone/>
            </a:pPr>
            <a:r>
              <a:rPr sz="2600" dirty="0">
                <a:solidFill>
                  <a:srgbClr val="000000"/>
                </a:solidFill>
              </a:rPr>
              <a:t>			</a:t>
            </a:r>
            <a:endParaRPr sz="2600" dirty="0">
              <a:solidFill>
                <a:srgbClr val="000000"/>
              </a:solidFill>
            </a:endParaRPr>
          </a:p>
          <a:p>
            <a:pPr marL="1508125" lvl="4" indent="0" eaLnBrk="1" hangingPunct="1">
              <a:buClr>
                <a:srgbClr val="7C984A"/>
              </a:buClr>
              <a:buSzPct val="65000"/>
              <a:buFont typeface="Wingdings" panose="05000000000000000000" pitchFamily="2" charset="2"/>
              <a:buNone/>
            </a:pPr>
            <a:r>
              <a:rPr sz="2600" dirty="0">
                <a:solidFill>
                  <a:srgbClr val="000000"/>
                </a:solidFill>
              </a:rPr>
              <a:t>			</a:t>
            </a:r>
            <a:endParaRPr sz="2400" dirty="0">
              <a:solidFill>
                <a:srgbClr val="000000"/>
              </a:solidFill>
            </a:endParaRPr>
          </a:p>
          <a:p>
            <a:pPr eaLnBrk="1" hangingPunct="1">
              <a:buClr>
                <a:schemeClr val="accent2"/>
              </a:buClr>
              <a:buSzPct val="60000"/>
              <a:buFont typeface="Wingdings" panose="05000000000000000000" pitchFamily="2" charset="2"/>
              <a:buNone/>
            </a:pPr>
            <a:endParaRPr sz="2700" dirty="0">
              <a:solidFill>
                <a:srgbClr val="000000"/>
              </a:solidFill>
            </a:endParaRPr>
          </a:p>
          <a:p>
            <a:pPr eaLnBrk="1" hangingPunct="1">
              <a:buClr>
                <a:schemeClr val="accent2"/>
              </a:buClr>
              <a:buSzPct val="60000"/>
              <a:buFont typeface="Wingdings" panose="05000000000000000000" pitchFamily="2" charset="2"/>
              <a:buNone/>
            </a:pPr>
            <a:endParaRPr sz="2700" dirty="0">
              <a:solidFill>
                <a:srgbClr val="000000"/>
              </a:solidFill>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Τίτλος 1"/>
          <p:cNvSpPr>
            <a:spLocks noGrp="1"/>
          </p:cNvSpPr>
          <p:nvPr>
            <p:ph type="title" hasCustomPrompt="1"/>
          </p:nvPr>
        </p:nvSpPr>
        <p:spPr/>
        <p:txBody>
          <a:bodyPr vert="horz" wrap="square" lIns="91440" tIns="45720" rIns="91440" bIns="45720" anchor="ctr" anchorCtr="0"/>
          <a:lstStyle/>
          <a:p>
            <a:r>
              <a:rPr lang="el-GR" altLang="en-US" sz="4000" b="1" dirty="0">
                <a:solidFill>
                  <a:srgbClr val="434342"/>
                </a:solidFill>
              </a:rPr>
              <a:t>Συνταγματικές &amp; παραδειγματικές </a:t>
            </a:r>
            <a:br>
              <a:rPr lang="el-GR" altLang="en-US" sz="4000" b="1" dirty="0">
                <a:solidFill>
                  <a:srgbClr val="434342"/>
                </a:solidFill>
              </a:rPr>
            </a:br>
            <a:r>
              <a:rPr lang="el-GR" altLang="en-US" sz="4000" b="1" dirty="0">
                <a:solidFill>
                  <a:srgbClr val="434342"/>
                </a:solidFill>
              </a:rPr>
              <a:t>σχέσεις</a:t>
            </a:r>
            <a:endParaRPr lang="el-GR" altLang="en-US" dirty="0"/>
          </a:p>
        </p:txBody>
      </p:sp>
      <p:grpSp>
        <p:nvGrpSpPr>
          <p:cNvPr id="61443" name="Ομάδα 23"/>
          <p:cNvGrpSpPr/>
          <p:nvPr/>
        </p:nvGrpSpPr>
        <p:grpSpPr>
          <a:xfrm>
            <a:off x="909638" y="1628775"/>
            <a:ext cx="6802437" cy="4895850"/>
            <a:chOff x="521417" y="2086001"/>
            <a:chExt cx="6503564" cy="4671077"/>
          </a:xfrm>
        </p:grpSpPr>
        <p:sp>
          <p:nvSpPr>
            <p:cNvPr id="5" name="Οβάλ 4"/>
            <p:cNvSpPr/>
            <p:nvPr/>
          </p:nvSpPr>
          <p:spPr>
            <a:xfrm>
              <a:off x="591234" y="2664584"/>
              <a:ext cx="936452" cy="66491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a:buNone/>
              </a:pPr>
              <a:r>
                <a:rPr dirty="0">
                  <a:latin typeface="Calibri" panose="020F0502020204030204" pitchFamily="34" charset="0"/>
                </a:rPr>
                <a:t>ΓΣ</a:t>
              </a:r>
              <a:endParaRPr dirty="0">
                <a:latin typeface="Calibri" panose="020F0502020204030204" pitchFamily="34" charset="0"/>
              </a:endParaRPr>
            </a:p>
          </p:txBody>
        </p:sp>
        <p:sp>
          <p:nvSpPr>
            <p:cNvPr id="12" name="Οβάλ 11"/>
            <p:cNvSpPr/>
            <p:nvPr/>
          </p:nvSpPr>
          <p:spPr>
            <a:xfrm>
              <a:off x="1553488" y="2664584"/>
              <a:ext cx="934935" cy="66491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a:buNone/>
              </a:pPr>
              <a:r>
                <a:rPr dirty="0">
                  <a:latin typeface="Calibri" panose="020F0502020204030204" pitchFamily="34" charset="0"/>
                </a:rPr>
                <a:t>ΓΣ</a:t>
              </a:r>
              <a:endParaRPr dirty="0">
                <a:latin typeface="Calibri" panose="020F0502020204030204" pitchFamily="34" charset="0"/>
              </a:endParaRPr>
            </a:p>
          </p:txBody>
        </p:sp>
        <p:sp>
          <p:nvSpPr>
            <p:cNvPr id="13" name="Οβάλ 12"/>
            <p:cNvSpPr/>
            <p:nvPr/>
          </p:nvSpPr>
          <p:spPr>
            <a:xfrm>
              <a:off x="2500565" y="2664584"/>
              <a:ext cx="936452" cy="66491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a:buNone/>
              </a:pPr>
              <a:r>
                <a:rPr dirty="0">
                  <a:latin typeface="Calibri" panose="020F0502020204030204" pitchFamily="34" charset="0"/>
                </a:rPr>
                <a:t>ΓΣ</a:t>
              </a:r>
              <a:endParaRPr dirty="0">
                <a:latin typeface="Calibri" panose="020F0502020204030204" pitchFamily="34" charset="0"/>
              </a:endParaRPr>
            </a:p>
          </p:txBody>
        </p:sp>
        <p:sp>
          <p:nvSpPr>
            <p:cNvPr id="14" name="Οβάλ 13"/>
            <p:cNvSpPr/>
            <p:nvPr/>
          </p:nvSpPr>
          <p:spPr>
            <a:xfrm>
              <a:off x="3491656" y="2664584"/>
              <a:ext cx="934935" cy="66491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a:buNone/>
              </a:pPr>
              <a:r>
                <a:rPr dirty="0">
                  <a:latin typeface="Calibri" panose="020F0502020204030204" pitchFamily="34" charset="0"/>
                </a:rPr>
                <a:t>ΓΣ</a:t>
              </a:r>
              <a:endParaRPr dirty="0">
                <a:latin typeface="Calibri" panose="020F0502020204030204" pitchFamily="34" charset="0"/>
              </a:endParaRPr>
            </a:p>
          </p:txBody>
        </p:sp>
        <p:sp>
          <p:nvSpPr>
            <p:cNvPr id="15" name="Οβάλ 14"/>
            <p:cNvSpPr/>
            <p:nvPr/>
          </p:nvSpPr>
          <p:spPr>
            <a:xfrm>
              <a:off x="4493372" y="2664584"/>
              <a:ext cx="936453" cy="66491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a:buNone/>
              </a:pPr>
              <a:r>
                <a:rPr dirty="0">
                  <a:latin typeface="Calibri" panose="020F0502020204030204" pitchFamily="34" charset="0"/>
                </a:rPr>
                <a:t>ΓΣ</a:t>
              </a:r>
              <a:endParaRPr dirty="0">
                <a:latin typeface="Calibri" panose="020F0502020204030204" pitchFamily="34" charset="0"/>
              </a:endParaRPr>
            </a:p>
          </p:txBody>
        </p:sp>
        <p:sp>
          <p:nvSpPr>
            <p:cNvPr id="16" name="Οβάλ 15"/>
            <p:cNvSpPr/>
            <p:nvPr/>
          </p:nvSpPr>
          <p:spPr>
            <a:xfrm>
              <a:off x="5495088" y="2660041"/>
              <a:ext cx="936453" cy="66643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a:buNone/>
              </a:pPr>
              <a:r>
                <a:rPr dirty="0">
                  <a:latin typeface="Calibri" panose="020F0502020204030204" pitchFamily="34" charset="0"/>
                </a:rPr>
                <a:t>ΓΣ</a:t>
              </a:r>
              <a:endParaRPr dirty="0">
                <a:latin typeface="Calibri" panose="020F0502020204030204" pitchFamily="34" charset="0"/>
              </a:endParaRPr>
            </a:p>
          </p:txBody>
        </p:sp>
        <p:sp>
          <p:nvSpPr>
            <p:cNvPr id="17" name="TextBox 16"/>
            <p:cNvSpPr txBox="1"/>
            <p:nvPr/>
          </p:nvSpPr>
          <p:spPr>
            <a:xfrm>
              <a:off x="521417" y="2086001"/>
              <a:ext cx="3548503" cy="524057"/>
            </a:xfrm>
            <a:prstGeom prst="rect">
              <a:avLst/>
            </a:prstGeom>
            <a:noFill/>
          </p:spPr>
          <p:txBody>
            <a:bodyPr wrap="none">
              <a:spAutoFit/>
            </a:bodyPr>
            <a:lstStyle/>
            <a:p>
              <a:pPr>
                <a:buNone/>
              </a:pPr>
              <a:r>
                <a:rPr sz="2800" b="1" dirty="0">
                  <a:latin typeface="Calibri" panose="020F0502020204030204" pitchFamily="34" charset="0"/>
                </a:rPr>
                <a:t>Συνταγματικές Σχέσεις</a:t>
              </a:r>
              <a:endParaRPr sz="2800" b="1" dirty="0">
                <a:latin typeface="Calibri" panose="020F0502020204030204" pitchFamily="34" charset="0"/>
              </a:endParaRPr>
            </a:p>
          </p:txBody>
        </p:sp>
        <p:sp>
          <p:nvSpPr>
            <p:cNvPr id="19" name="Οβάλ 18"/>
            <p:cNvSpPr/>
            <p:nvPr/>
          </p:nvSpPr>
          <p:spPr>
            <a:xfrm>
              <a:off x="5429825" y="3476419"/>
              <a:ext cx="1001716" cy="693694"/>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a:buNone/>
              </a:pPr>
              <a:r>
                <a:rPr dirty="0">
                  <a:latin typeface="Calibri" panose="020F0502020204030204" pitchFamily="34" charset="0"/>
                </a:rPr>
                <a:t>ΓΣ</a:t>
              </a:r>
              <a:endParaRPr dirty="0">
                <a:latin typeface="Calibri" panose="020F0502020204030204" pitchFamily="34" charset="0"/>
              </a:endParaRPr>
            </a:p>
          </p:txBody>
        </p:sp>
        <p:sp>
          <p:nvSpPr>
            <p:cNvPr id="20" name="Οβάλ 19"/>
            <p:cNvSpPr/>
            <p:nvPr/>
          </p:nvSpPr>
          <p:spPr>
            <a:xfrm>
              <a:off x="5429825" y="4317031"/>
              <a:ext cx="1001716" cy="71187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a:buNone/>
              </a:pPr>
              <a:r>
                <a:rPr dirty="0">
                  <a:latin typeface="Calibri" panose="020F0502020204030204" pitchFamily="34" charset="0"/>
                </a:rPr>
                <a:t>ΓΣ</a:t>
              </a:r>
              <a:endParaRPr dirty="0">
                <a:latin typeface="Calibri" panose="020F0502020204030204" pitchFamily="34" charset="0"/>
              </a:endParaRPr>
            </a:p>
          </p:txBody>
        </p:sp>
        <p:sp>
          <p:nvSpPr>
            <p:cNvPr id="21" name="Οβάλ 20"/>
            <p:cNvSpPr/>
            <p:nvPr/>
          </p:nvSpPr>
          <p:spPr>
            <a:xfrm>
              <a:off x="5429825" y="5237918"/>
              <a:ext cx="1001716" cy="693694"/>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a:buNone/>
              </a:pPr>
              <a:r>
                <a:rPr dirty="0">
                  <a:latin typeface="Calibri" panose="020F0502020204030204" pitchFamily="34" charset="0"/>
                </a:rPr>
                <a:t>ΓΣ</a:t>
              </a:r>
              <a:endParaRPr dirty="0">
                <a:latin typeface="Calibri" panose="020F0502020204030204" pitchFamily="34" charset="0"/>
              </a:endParaRPr>
            </a:p>
          </p:txBody>
        </p:sp>
        <p:sp>
          <p:nvSpPr>
            <p:cNvPr id="22" name="Οβάλ 21"/>
            <p:cNvSpPr/>
            <p:nvPr/>
          </p:nvSpPr>
          <p:spPr>
            <a:xfrm>
              <a:off x="5429825" y="6119425"/>
              <a:ext cx="1001716" cy="63765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a:buNone/>
              </a:pPr>
              <a:r>
                <a:rPr dirty="0">
                  <a:latin typeface="Calibri" panose="020F0502020204030204" pitchFamily="34" charset="0"/>
                </a:rPr>
                <a:t>ΓΣ</a:t>
              </a:r>
              <a:endParaRPr dirty="0">
                <a:latin typeface="Calibri" panose="020F0502020204030204" pitchFamily="34" charset="0"/>
              </a:endParaRPr>
            </a:p>
          </p:txBody>
        </p:sp>
        <p:sp>
          <p:nvSpPr>
            <p:cNvPr id="23" name="TextBox 22"/>
            <p:cNvSpPr txBox="1"/>
            <p:nvPr/>
          </p:nvSpPr>
          <p:spPr>
            <a:xfrm rot="16200000">
              <a:off x="4871413" y="4403581"/>
              <a:ext cx="3783512" cy="523624"/>
            </a:xfrm>
            <a:prstGeom prst="rect">
              <a:avLst/>
            </a:prstGeom>
            <a:noFill/>
          </p:spPr>
          <p:txBody>
            <a:bodyPr wrap="none">
              <a:spAutoFit/>
            </a:bodyPr>
            <a:lstStyle/>
            <a:p>
              <a:pPr>
                <a:buNone/>
              </a:pPr>
              <a:r>
                <a:rPr sz="2800" b="1" dirty="0">
                  <a:latin typeface="Calibri" panose="020F0502020204030204" pitchFamily="34" charset="0"/>
                </a:rPr>
                <a:t>Παραδειγματικές</a:t>
              </a:r>
              <a:r>
                <a:rPr sz="2400" b="1" dirty="0">
                  <a:latin typeface="Calibri" panose="020F0502020204030204" pitchFamily="34" charset="0"/>
                </a:rPr>
                <a:t> Σχέσεις</a:t>
              </a:r>
              <a:endParaRPr sz="2400" b="1" dirty="0">
                <a:latin typeface="Calibri" panose="020F0502020204030204" pitchFamily="34" charset="0"/>
              </a:endParaRPr>
            </a:p>
          </p:txBody>
        </p:sp>
      </p:grpSp>
      <p:sp>
        <p:nvSpPr>
          <p:cNvPr id="25" name="Αριστερή αγκύλη 24"/>
          <p:cNvSpPr/>
          <p:nvPr/>
        </p:nvSpPr>
        <p:spPr>
          <a:xfrm rot="16200000">
            <a:off x="3815556" y="1232694"/>
            <a:ext cx="287338" cy="3816350"/>
          </a:xfrm>
          <a:prstGeom prst="leftBracket">
            <a:avLst/>
          </a:prstGeom>
        </p:spPr>
        <p:style>
          <a:lnRef idx="1">
            <a:schemeClr val="accent1"/>
          </a:lnRef>
          <a:fillRef idx="0">
            <a:schemeClr val="accent1"/>
          </a:fillRef>
          <a:effectRef idx="0">
            <a:schemeClr val="accent1"/>
          </a:effectRef>
          <a:fontRef idx="minor">
            <a:schemeClr val="tx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l-GR" sz="1800" b="0" i="0" u="none" strike="noStrike" kern="1200" cap="none" spc="0" normalizeH="0" baseline="0" noProof="0">
              <a:ln>
                <a:noFill/>
              </a:ln>
              <a:solidFill>
                <a:schemeClr val="tx1"/>
              </a:solidFill>
              <a:effectLst/>
              <a:uLnTx/>
              <a:uFillTx/>
              <a:latin typeface="+mn-lt"/>
              <a:ea typeface="+mn-ea"/>
              <a:cs typeface="+mn-cs"/>
            </a:endParaRPr>
          </a:p>
        </p:txBody>
      </p:sp>
      <p:sp>
        <p:nvSpPr>
          <p:cNvPr id="61445" name="TextBox 25"/>
          <p:cNvSpPr txBox="1"/>
          <p:nvPr/>
        </p:nvSpPr>
        <p:spPr>
          <a:xfrm>
            <a:off x="3419475" y="2924175"/>
            <a:ext cx="2087563" cy="369888"/>
          </a:xfrm>
          <a:prstGeom prst="rect">
            <a:avLst/>
          </a:prstGeom>
          <a:noFill/>
          <a:ln w="9525">
            <a:noFill/>
          </a:ln>
        </p:spPr>
        <p:txBody>
          <a:bodyPr>
            <a:spAutoFit/>
          </a:bodyPr>
          <a:lstStyle/>
          <a:p>
            <a:r>
              <a:rPr lang="el-GR" altLang="en-US" b="1" dirty="0">
                <a:latin typeface="Arial" panose="020B0604020202020204" pitchFamily="34" charset="0"/>
              </a:rPr>
              <a:t>Συμφραζόμενα</a:t>
            </a:r>
            <a:endParaRPr lang="el-GR" altLang="en-US" b="1" dirty="0">
              <a:latin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Τίτλος 1"/>
          <p:cNvSpPr>
            <a:spLocks noGrp="1"/>
          </p:cNvSpPr>
          <p:nvPr>
            <p:ph type="title" hasCustomPrompt="1"/>
          </p:nvPr>
        </p:nvSpPr>
        <p:spPr/>
        <p:txBody>
          <a:bodyPr vert="horz" wrap="square" lIns="91440" tIns="45720" rIns="91440" bIns="45720" anchor="ctr" anchorCtr="0"/>
          <a:lstStyle/>
          <a:p>
            <a:pPr eaLnBrk="1" hangingPunct="1"/>
            <a:r>
              <a:rPr lang="el-GR" altLang="el-GR" b="1" dirty="0"/>
              <a:t>Ορισμοί για τη γλώσσα</a:t>
            </a:r>
            <a:endParaRPr lang="el-GR" altLang="el-GR" b="1" dirty="0"/>
          </a:p>
        </p:txBody>
      </p:sp>
      <p:sp>
        <p:nvSpPr>
          <p:cNvPr id="3" name="Θέση περιεχομένου 2"/>
          <p:cNvSpPr>
            <a:spLocks noGrp="1"/>
          </p:cNvSpPr>
          <p:nvPr>
            <p:ph sz="quarter" idx="1" hasCustomPrompt="1"/>
          </p:nvPr>
        </p:nvSpPr>
        <p:spPr>
          <a:xfrm>
            <a:off x="33020" y="1520825"/>
            <a:ext cx="9111615" cy="5337175"/>
          </a:xfrm>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lstStyle/>
          <a:p>
            <a:pPr eaLnBrk="1" hangingPunct="1">
              <a:lnSpc>
                <a:spcPct val="80000"/>
              </a:lnSpc>
              <a:buClr>
                <a:schemeClr val="accent2"/>
              </a:buClr>
              <a:buSzPct val="60000"/>
              <a:buFont typeface="Wingdings" panose="05000000000000000000" pitchFamily="2" charset="2"/>
            </a:pPr>
            <a:r>
              <a:rPr sz="2200" dirty="0">
                <a:solidFill>
                  <a:srgbClr val="000000"/>
                </a:solidFill>
              </a:rPr>
              <a:t>«Η ομιλία είναι μια καθαρά ανθρώπινη και μη-ενστικτώδης μέθοδος για τη </a:t>
            </a:r>
            <a:r>
              <a:rPr sz="2200" b="1" dirty="0">
                <a:solidFill>
                  <a:srgbClr val="000000"/>
                </a:solidFill>
              </a:rPr>
              <a:t>μετάδοση</a:t>
            </a:r>
            <a:r>
              <a:rPr sz="2200" dirty="0">
                <a:solidFill>
                  <a:srgbClr val="000000"/>
                </a:solidFill>
              </a:rPr>
              <a:t> ιδεών, συναισθημάτων και επιθυμιών </a:t>
            </a:r>
            <a:r>
              <a:rPr sz="2200" b="1" dirty="0">
                <a:solidFill>
                  <a:srgbClr val="000000"/>
                </a:solidFill>
              </a:rPr>
              <a:t>μέσω συμβόλων </a:t>
            </a:r>
            <a:r>
              <a:rPr sz="2200" dirty="0">
                <a:solidFill>
                  <a:srgbClr val="000000"/>
                </a:solidFill>
              </a:rPr>
              <a:t>που παράγονται εκούσια».</a:t>
            </a:r>
            <a:endParaRPr sz="2200" dirty="0">
              <a:solidFill>
                <a:srgbClr val="000000"/>
              </a:solidFill>
            </a:endParaRPr>
          </a:p>
          <a:p>
            <a:pPr eaLnBrk="1" hangingPunct="1">
              <a:lnSpc>
                <a:spcPct val="80000"/>
              </a:lnSpc>
              <a:buClr>
                <a:schemeClr val="accent2"/>
              </a:buClr>
              <a:buSzPct val="60000"/>
              <a:buFont typeface="Wingdings" panose="05000000000000000000" pitchFamily="2" charset="2"/>
            </a:pPr>
            <a:endParaRPr sz="2200" dirty="0">
              <a:solidFill>
                <a:srgbClr val="000000"/>
              </a:solidFill>
            </a:endParaRPr>
          </a:p>
          <a:p>
            <a:pPr eaLnBrk="1" hangingPunct="1">
              <a:lnSpc>
                <a:spcPct val="80000"/>
              </a:lnSpc>
              <a:buClr>
                <a:schemeClr val="accent2"/>
              </a:buClr>
              <a:buSzPct val="60000"/>
              <a:buFont typeface="Wingdings" panose="05000000000000000000" pitchFamily="2" charset="2"/>
            </a:pPr>
            <a:r>
              <a:rPr sz="2200" dirty="0">
                <a:solidFill>
                  <a:srgbClr val="000000"/>
                </a:solidFill>
              </a:rPr>
              <a:t>«Μια γλώσσα είναι ένα όργανο επικοινωνίας κατά το οποίο </a:t>
            </a:r>
            <a:r>
              <a:rPr sz="2200" b="1" dirty="0">
                <a:solidFill>
                  <a:srgbClr val="000000"/>
                </a:solidFill>
              </a:rPr>
              <a:t>η ανθρώπινη πείρα αναλύεται</a:t>
            </a:r>
            <a:r>
              <a:rPr sz="2200" dirty="0">
                <a:solidFill>
                  <a:srgbClr val="000000"/>
                </a:solidFill>
              </a:rPr>
              <a:t>, διαφορετικά σε κάθε κοινότητα, σε </a:t>
            </a:r>
            <a:r>
              <a:rPr sz="2200" b="1" dirty="0">
                <a:solidFill>
                  <a:srgbClr val="000000"/>
                </a:solidFill>
              </a:rPr>
              <a:t>μονάδες</a:t>
            </a:r>
            <a:r>
              <a:rPr sz="2200" dirty="0">
                <a:solidFill>
                  <a:srgbClr val="000000"/>
                </a:solidFill>
              </a:rPr>
              <a:t> εφοδιασμένες με ένα </a:t>
            </a:r>
            <a:r>
              <a:rPr sz="2200" b="1" dirty="0">
                <a:solidFill>
                  <a:srgbClr val="000000"/>
                </a:solidFill>
              </a:rPr>
              <a:t>σημασιολογικό περιεχόμενο </a:t>
            </a:r>
            <a:r>
              <a:rPr sz="2200" dirty="0">
                <a:solidFill>
                  <a:srgbClr val="000000"/>
                </a:solidFill>
              </a:rPr>
              <a:t>και μια </a:t>
            </a:r>
            <a:r>
              <a:rPr sz="2200" b="1" dirty="0">
                <a:solidFill>
                  <a:srgbClr val="000000"/>
                </a:solidFill>
              </a:rPr>
              <a:t>φωνητική έκφραση</a:t>
            </a:r>
            <a:r>
              <a:rPr sz="2200" dirty="0">
                <a:solidFill>
                  <a:srgbClr val="000000"/>
                </a:solidFill>
              </a:rPr>
              <a:t>…»</a:t>
            </a:r>
            <a:r>
              <a:rPr lang="en-US" altLang="x-none" sz="2200" dirty="0">
                <a:solidFill>
                  <a:srgbClr val="000000"/>
                </a:solidFill>
                <a:latin typeface="Tw Cen MT" panose="020B0602020104020603" pitchFamily="34" charset="0"/>
              </a:rPr>
              <a:t>.</a:t>
            </a:r>
            <a:endParaRPr sz="2200" dirty="0">
              <a:solidFill>
                <a:srgbClr val="000000"/>
              </a:solidFill>
            </a:endParaRPr>
          </a:p>
          <a:p>
            <a:pPr eaLnBrk="1" hangingPunct="1">
              <a:lnSpc>
                <a:spcPct val="80000"/>
              </a:lnSpc>
              <a:buClr>
                <a:schemeClr val="accent2"/>
              </a:buClr>
              <a:buSzPct val="60000"/>
              <a:buFont typeface="Wingdings" panose="05000000000000000000" pitchFamily="2" charset="2"/>
            </a:pPr>
            <a:endParaRPr sz="2200" dirty="0">
              <a:solidFill>
                <a:srgbClr val="000000"/>
              </a:solidFill>
            </a:endParaRPr>
          </a:p>
          <a:p>
            <a:pPr eaLnBrk="1" hangingPunct="1">
              <a:lnSpc>
                <a:spcPct val="80000"/>
              </a:lnSpc>
              <a:buClr>
                <a:schemeClr val="accent2"/>
              </a:buClr>
              <a:buSzPct val="60000"/>
              <a:buFont typeface="Wingdings" panose="05000000000000000000" pitchFamily="2" charset="2"/>
            </a:pPr>
            <a:r>
              <a:rPr sz="2200" dirty="0">
                <a:solidFill>
                  <a:srgbClr val="000000"/>
                </a:solidFill>
              </a:rPr>
              <a:t> «Μια γλώσσα είναι ένα σύστημα </a:t>
            </a:r>
            <a:r>
              <a:rPr sz="2200" b="1" dirty="0">
                <a:solidFill>
                  <a:srgbClr val="000000"/>
                </a:solidFill>
              </a:rPr>
              <a:t>αυθαίρετων </a:t>
            </a:r>
            <a:r>
              <a:rPr sz="2200" dirty="0">
                <a:solidFill>
                  <a:srgbClr val="000000"/>
                </a:solidFill>
              </a:rPr>
              <a:t>φωνητικών συμβόλων μέσω των οποίων </a:t>
            </a:r>
            <a:r>
              <a:rPr sz="2200" b="1" dirty="0">
                <a:solidFill>
                  <a:srgbClr val="000000"/>
                </a:solidFill>
              </a:rPr>
              <a:t>μια κοινωνική ομάδα λειτουργεί σαν σύνολο</a:t>
            </a:r>
            <a:r>
              <a:rPr sz="2200" dirty="0">
                <a:solidFill>
                  <a:srgbClr val="000000"/>
                </a:solidFill>
              </a:rPr>
              <a:t>»</a:t>
            </a:r>
            <a:r>
              <a:rPr lang="en-US" altLang="x-none" sz="2200" dirty="0">
                <a:solidFill>
                  <a:srgbClr val="000000"/>
                </a:solidFill>
                <a:latin typeface="Tw Cen MT" panose="020B0602020104020603" pitchFamily="34" charset="0"/>
              </a:rPr>
              <a:t>.</a:t>
            </a:r>
            <a:endParaRPr sz="2200" dirty="0">
              <a:solidFill>
                <a:srgbClr val="000000"/>
              </a:solidFill>
            </a:endParaRPr>
          </a:p>
          <a:p>
            <a:pPr eaLnBrk="1" hangingPunct="1">
              <a:lnSpc>
                <a:spcPct val="80000"/>
              </a:lnSpc>
              <a:buClr>
                <a:schemeClr val="accent2"/>
              </a:buClr>
              <a:buSzPct val="60000"/>
              <a:buFont typeface="Wingdings" panose="05000000000000000000" pitchFamily="2" charset="2"/>
              <a:buNone/>
            </a:pPr>
            <a:endParaRPr lang="en-US" altLang="x-none" sz="2200" dirty="0">
              <a:solidFill>
                <a:srgbClr val="000000"/>
              </a:solidFill>
              <a:latin typeface="Tw Cen MT" panose="020B0602020104020603" pitchFamily="34" charset="0"/>
            </a:endParaRPr>
          </a:p>
          <a:p>
            <a:pPr eaLnBrk="1" hangingPunct="1">
              <a:lnSpc>
                <a:spcPct val="80000"/>
              </a:lnSpc>
              <a:buClr>
                <a:schemeClr val="accent2"/>
              </a:buClr>
              <a:buSzPct val="60000"/>
              <a:buFont typeface="Wingdings" panose="05000000000000000000" pitchFamily="2" charset="2"/>
            </a:pPr>
            <a:r>
              <a:rPr sz="2200" dirty="0">
                <a:solidFill>
                  <a:srgbClr val="000000"/>
                </a:solidFill>
              </a:rPr>
              <a:t>Η γλώσσα είναι: «ένα σύνολο, </a:t>
            </a:r>
            <a:r>
              <a:rPr sz="2200" b="1" dirty="0">
                <a:solidFill>
                  <a:srgbClr val="000000"/>
                </a:solidFill>
              </a:rPr>
              <a:t>μη πεπερασμένο, προτάσεων</a:t>
            </a:r>
            <a:r>
              <a:rPr sz="2200" dirty="0">
                <a:solidFill>
                  <a:srgbClr val="000000"/>
                </a:solidFill>
              </a:rPr>
              <a:t>, που η καθεμιά τους είναι </a:t>
            </a:r>
            <a:r>
              <a:rPr sz="2200" b="1" dirty="0">
                <a:solidFill>
                  <a:srgbClr val="000000"/>
                </a:solidFill>
              </a:rPr>
              <a:t>πεπερασμένη σε μήκος </a:t>
            </a:r>
            <a:r>
              <a:rPr sz="2200" dirty="0">
                <a:solidFill>
                  <a:srgbClr val="000000"/>
                </a:solidFill>
              </a:rPr>
              <a:t>και αποτελείται από ένα </a:t>
            </a:r>
            <a:r>
              <a:rPr sz="2200" b="1" dirty="0">
                <a:solidFill>
                  <a:srgbClr val="000000"/>
                </a:solidFill>
              </a:rPr>
              <a:t>πεπερασμένο σύνολο στοιχείων</a:t>
            </a:r>
            <a:r>
              <a:rPr sz="2200" dirty="0">
                <a:solidFill>
                  <a:srgbClr val="000000"/>
                </a:solidFill>
              </a:rPr>
              <a:t>».</a:t>
            </a:r>
            <a:endParaRPr sz="2200" dirty="0">
              <a:solidFill>
                <a:srgbClr val="000000"/>
              </a:solidFill>
            </a:endParaRPr>
          </a:p>
          <a:p>
            <a:pPr eaLnBrk="1" hangingPunct="1">
              <a:lnSpc>
                <a:spcPct val="80000"/>
              </a:lnSpc>
              <a:buClr>
                <a:schemeClr val="accent2"/>
              </a:buClr>
              <a:buSzPct val="60000"/>
              <a:buFont typeface="Wingdings" panose="05000000000000000000" pitchFamily="2" charset="2"/>
              <a:buNone/>
            </a:pPr>
            <a:r>
              <a:rPr lang="el-GR" sz="2200" dirty="0">
                <a:solidFill>
                  <a:srgbClr val="000000"/>
                </a:solidFill>
              </a:rPr>
              <a:t>     </a:t>
            </a:r>
            <a:r>
              <a:rPr sz="2200" dirty="0">
                <a:solidFill>
                  <a:srgbClr val="000000"/>
                </a:solidFill>
              </a:rPr>
              <a:t>φφφ&gt;μμμ&gt;λλλ&gt; ΦρΦρΦρ&gt;ΠΠΠ</a:t>
            </a:r>
            <a:endParaRPr sz="2200" dirty="0">
              <a:solidFill>
                <a:srgbClr val="000000"/>
              </a:solidFill>
            </a:endParaRPr>
          </a:p>
          <a:p>
            <a:pPr eaLnBrk="1" hangingPunct="1">
              <a:lnSpc>
                <a:spcPct val="80000"/>
              </a:lnSpc>
              <a:buClr>
                <a:schemeClr val="accent2"/>
              </a:buClr>
              <a:buSzPct val="60000"/>
              <a:buFont typeface="Wingdings" panose="05000000000000000000" pitchFamily="2" charset="2"/>
            </a:pPr>
            <a:endParaRPr sz="3000" b="1" dirty="0">
              <a:solidFill>
                <a:srgbClr val="000000"/>
              </a:solidFill>
            </a:endParaRPr>
          </a:p>
          <a:p>
            <a:pPr eaLnBrk="1" hangingPunct="1">
              <a:lnSpc>
                <a:spcPct val="80000"/>
              </a:lnSpc>
              <a:buClr>
                <a:schemeClr val="accent2"/>
              </a:buClr>
              <a:buSzPct val="60000"/>
              <a:buFont typeface="Wingdings" panose="05000000000000000000" pitchFamily="2" charset="2"/>
            </a:pPr>
            <a:endParaRPr sz="2700" dirty="0">
              <a:solidFill>
                <a:srgbClr val="000000"/>
              </a:solidFill>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Τίτλος 1"/>
          <p:cNvSpPr>
            <a:spLocks noGrp="1"/>
          </p:cNvSpPr>
          <p:nvPr>
            <p:ph type="title" hasCustomPrompt="1"/>
          </p:nvPr>
        </p:nvSpPr>
        <p:spPr/>
        <p:txBody>
          <a:bodyPr vert="horz" wrap="square" lIns="91440" tIns="45720" rIns="91440" bIns="45720" anchor="ctr" anchorCtr="0"/>
          <a:lstStyle/>
          <a:p>
            <a:pPr eaLnBrk="1" hangingPunct="1"/>
            <a:r>
              <a:rPr lang="el-GR" altLang="el-GR" b="1" dirty="0"/>
              <a:t>Συγχρονία/ Διαχρονία</a:t>
            </a:r>
            <a:endParaRPr lang="el-GR" altLang="el-GR" b="1" dirty="0"/>
          </a:p>
        </p:txBody>
      </p:sp>
      <p:sp>
        <p:nvSpPr>
          <p:cNvPr id="3" name="Θέση περιεχομένου 2"/>
          <p:cNvSpPr>
            <a:spLocks noGrp="1"/>
          </p:cNvSpPr>
          <p:nvPr>
            <p:ph sz="quarter" idx="1" hasCustomPrompt="1"/>
          </p:nvPr>
        </p:nvSpPr>
        <p:spPr>
          <a:xfrm>
            <a:off x="315595" y="1600200"/>
            <a:ext cx="8663940" cy="5034280"/>
          </a:xfrm>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lstStyle/>
          <a:p>
            <a:pPr eaLnBrk="1" hangingPunct="1">
              <a:buClr>
                <a:schemeClr val="accent2"/>
              </a:buClr>
              <a:buSzPct val="60000"/>
              <a:buFont typeface="Wingdings" panose="05000000000000000000" pitchFamily="2" charset="2"/>
            </a:pPr>
            <a:endParaRPr sz="4000" b="1" dirty="0">
              <a:solidFill>
                <a:srgbClr val="000000"/>
              </a:solidFill>
            </a:endParaRPr>
          </a:p>
          <a:p>
            <a:pPr eaLnBrk="1" hangingPunct="1">
              <a:buClr>
                <a:schemeClr val="accent2"/>
              </a:buClr>
              <a:buSzPct val="60000"/>
              <a:buFont typeface="Wingdings" panose="05000000000000000000" pitchFamily="2" charset="2"/>
            </a:pPr>
            <a:r>
              <a:rPr sz="4000" b="1" dirty="0">
                <a:solidFill>
                  <a:srgbClr val="000000"/>
                </a:solidFill>
              </a:rPr>
              <a:t>Συγχρονία/ Διαχρονία</a:t>
            </a:r>
            <a:r>
              <a:rPr sz="4000" dirty="0">
                <a:solidFill>
                  <a:srgbClr val="000000"/>
                </a:solidFill>
              </a:rPr>
              <a:t>: Διακρίνουμε το </a:t>
            </a:r>
            <a:r>
              <a:rPr sz="4000" i="1" dirty="0">
                <a:solidFill>
                  <a:srgbClr val="000000"/>
                </a:solidFill>
              </a:rPr>
              <a:t>γλωσσικό σύστημα </a:t>
            </a:r>
            <a:r>
              <a:rPr lang="el-GR" sz="4000" i="1" dirty="0">
                <a:solidFill>
                  <a:srgbClr val="000000"/>
                </a:solidFill>
              </a:rPr>
              <a:t>(σύνολο παραδειγματικών και συνταγματικών σχέσεων) </a:t>
            </a:r>
            <a:r>
              <a:rPr sz="4000" dirty="0">
                <a:solidFill>
                  <a:srgbClr val="000000"/>
                </a:solidFill>
              </a:rPr>
              <a:t>όπως υφίσταται σε μια </a:t>
            </a:r>
            <a:r>
              <a:rPr sz="4000" b="1" dirty="0">
                <a:solidFill>
                  <a:srgbClr val="000000"/>
                </a:solidFill>
              </a:rPr>
              <a:t>δεδομένη χρονική στιγμή</a:t>
            </a:r>
            <a:r>
              <a:rPr sz="4000" dirty="0">
                <a:solidFill>
                  <a:srgbClr val="000000"/>
                </a:solidFill>
              </a:rPr>
              <a:t>, από την </a:t>
            </a:r>
            <a:r>
              <a:rPr sz="4000" b="1" dirty="0">
                <a:solidFill>
                  <a:srgbClr val="000000"/>
                </a:solidFill>
              </a:rPr>
              <a:t>ιστορία</a:t>
            </a:r>
            <a:r>
              <a:rPr sz="4000" dirty="0">
                <a:solidFill>
                  <a:srgbClr val="000000"/>
                </a:solidFill>
              </a:rPr>
              <a:t> του. </a:t>
            </a:r>
            <a:endParaRPr sz="4000" dirty="0">
              <a:solidFill>
                <a:srgbClr val="000000"/>
              </a:solidFill>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Θέση περιεχομένου 2"/>
          <p:cNvSpPr>
            <a:spLocks noGrp="1"/>
          </p:cNvSpPr>
          <p:nvPr>
            <p:ph sz="quarter" idx="1" hasCustomPrompt="1"/>
          </p:nvPr>
        </p:nvSpPr>
        <p:spPr>
          <a:xfrm>
            <a:off x="90488" y="1716088"/>
            <a:ext cx="8963025" cy="5211762"/>
          </a:xfrm>
        </p:spPr>
        <p:txBody>
          <a:bodyPr vert="horz" wrap="square" lIns="91440" tIns="45720" rIns="91440" bIns="45720" anchor="t" anchorCtr="0"/>
          <a:lstStyle/>
          <a:p>
            <a:pPr marL="0" indent="0">
              <a:buClr>
                <a:schemeClr val="accent2"/>
              </a:buClr>
              <a:buSzPct val="60000"/>
              <a:buFont typeface="Wingdings" panose="05000000000000000000" pitchFamily="2" charset="2"/>
              <a:buNone/>
            </a:pPr>
            <a:r>
              <a:rPr lang="el-GR" altLang="en-US" sz="3600" b="1" dirty="0"/>
              <a:t>   Διαχρονία</a:t>
            </a:r>
            <a:endParaRPr lang="el-GR" altLang="en-US" sz="3600" b="1" dirty="0"/>
          </a:p>
        </p:txBody>
      </p:sp>
      <p:sp>
        <p:nvSpPr>
          <p:cNvPr id="63491" name="Τίτλος 1"/>
          <p:cNvSpPr>
            <a:spLocks noGrp="1"/>
          </p:cNvSpPr>
          <p:nvPr>
            <p:ph type="title" hasCustomPrompt="1"/>
          </p:nvPr>
        </p:nvSpPr>
        <p:spPr/>
        <p:txBody>
          <a:bodyPr vert="horz" wrap="square" lIns="91440" tIns="45720" rIns="91440" bIns="45720" anchor="ctr" anchorCtr="0"/>
          <a:lstStyle/>
          <a:p>
            <a:r>
              <a:rPr lang="el-GR" altLang="el-GR" b="1" dirty="0">
                <a:solidFill>
                  <a:srgbClr val="434342"/>
                </a:solidFill>
              </a:rPr>
              <a:t>Συγχρονία/ Διαχρονία</a:t>
            </a:r>
            <a:endParaRPr lang="el-GR" altLang="en-US" dirty="0"/>
          </a:p>
        </p:txBody>
      </p:sp>
      <p:sp>
        <p:nvSpPr>
          <p:cNvPr id="4" name="Οβάλ 3"/>
          <p:cNvSpPr/>
          <p:nvPr/>
        </p:nvSpPr>
        <p:spPr>
          <a:xfrm>
            <a:off x="971550" y="4030663"/>
            <a:ext cx="914400" cy="9779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a:buNone/>
            </a:pPr>
            <a:r>
              <a:rPr dirty="0">
                <a:solidFill>
                  <a:srgbClr val="FFFFFF"/>
                </a:solidFill>
                <a:latin typeface="Calibri" panose="020F0502020204030204" pitchFamily="34" charset="0"/>
              </a:rPr>
              <a:t>Γ</a:t>
            </a:r>
            <a:r>
              <a:rPr dirty="0">
                <a:latin typeface="Calibri" panose="020F0502020204030204" pitchFamily="34" charset="0"/>
              </a:rPr>
              <a:t>Γ2</a:t>
            </a:r>
            <a:endParaRPr dirty="0">
              <a:solidFill>
                <a:srgbClr val="FFFFFF"/>
              </a:solidFill>
              <a:latin typeface="Calibri" panose="020F0502020204030204" pitchFamily="34" charset="0"/>
            </a:endParaRPr>
          </a:p>
        </p:txBody>
      </p:sp>
      <p:sp>
        <p:nvSpPr>
          <p:cNvPr id="10" name="Οβάλ 9"/>
          <p:cNvSpPr/>
          <p:nvPr/>
        </p:nvSpPr>
        <p:spPr>
          <a:xfrm>
            <a:off x="971550" y="2311400"/>
            <a:ext cx="914400" cy="9779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a:buNone/>
            </a:pPr>
            <a:r>
              <a:rPr dirty="0">
                <a:solidFill>
                  <a:srgbClr val="FFFFFF"/>
                </a:solidFill>
                <a:latin typeface="Calibri" panose="020F0502020204030204" pitchFamily="34" charset="0"/>
              </a:rPr>
              <a:t>Γ</a:t>
            </a:r>
            <a:r>
              <a:rPr dirty="0">
                <a:latin typeface="Calibri" panose="020F0502020204030204" pitchFamily="34" charset="0"/>
              </a:rPr>
              <a:t>Γ1</a:t>
            </a:r>
            <a:endParaRPr dirty="0">
              <a:solidFill>
                <a:srgbClr val="FFFFFF"/>
              </a:solidFill>
              <a:latin typeface="Calibri" panose="020F0502020204030204" pitchFamily="34" charset="0"/>
            </a:endParaRPr>
          </a:p>
        </p:txBody>
      </p:sp>
      <p:sp>
        <p:nvSpPr>
          <p:cNvPr id="11" name="Οβάλ 10"/>
          <p:cNvSpPr/>
          <p:nvPr/>
        </p:nvSpPr>
        <p:spPr>
          <a:xfrm>
            <a:off x="973138" y="5734050"/>
            <a:ext cx="914400" cy="9779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a:buNone/>
            </a:pPr>
            <a:r>
              <a:rPr dirty="0">
                <a:solidFill>
                  <a:srgbClr val="FFFFFF"/>
                </a:solidFill>
                <a:latin typeface="Calibri" panose="020F0502020204030204" pitchFamily="34" charset="0"/>
              </a:rPr>
              <a:t>Γ</a:t>
            </a:r>
            <a:r>
              <a:rPr dirty="0">
                <a:latin typeface="Calibri" panose="020F0502020204030204" pitchFamily="34" charset="0"/>
              </a:rPr>
              <a:t>Γ3</a:t>
            </a:r>
            <a:endParaRPr dirty="0">
              <a:solidFill>
                <a:srgbClr val="FFFFFF"/>
              </a:solidFill>
              <a:latin typeface="Calibri" panose="020F0502020204030204" pitchFamily="34" charset="0"/>
            </a:endParaRPr>
          </a:p>
        </p:txBody>
      </p:sp>
      <p:cxnSp>
        <p:nvCxnSpPr>
          <p:cNvPr id="13" name="Ευθύγραμμο βέλος σύνδεσης 12"/>
          <p:cNvCxnSpPr/>
          <p:nvPr/>
        </p:nvCxnSpPr>
        <p:spPr>
          <a:xfrm>
            <a:off x="1428750" y="3311525"/>
            <a:ext cx="0" cy="504825"/>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 name="Ευθύγραμμο βέλος σύνδεσης 16"/>
          <p:cNvCxnSpPr/>
          <p:nvPr/>
        </p:nvCxnSpPr>
        <p:spPr>
          <a:xfrm>
            <a:off x="1428750" y="5084763"/>
            <a:ext cx="0" cy="504825"/>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4356100" y="2616200"/>
            <a:ext cx="2195513" cy="646113"/>
          </a:xfrm>
          <a:prstGeom prst="rect">
            <a:avLst/>
          </a:prstGeom>
          <a:noFill/>
        </p:spPr>
        <p:txBody>
          <a:bodyPr wrap="none">
            <a:spAutoFit/>
          </a:bodyPr>
          <a:lstStyle/>
          <a:p>
            <a:pPr>
              <a:buNone/>
            </a:pPr>
            <a:r>
              <a:rPr sz="3600" b="1" dirty="0">
                <a:latin typeface="Calibri" panose="020F0502020204030204" pitchFamily="34" charset="0"/>
              </a:rPr>
              <a:t>Συγχρονία</a:t>
            </a:r>
            <a:endParaRPr sz="3600" b="1" dirty="0">
              <a:latin typeface="Calibri" panose="020F0502020204030204" pitchFamily="34" charset="0"/>
            </a:endParaRPr>
          </a:p>
        </p:txBody>
      </p:sp>
      <p:cxnSp>
        <p:nvCxnSpPr>
          <p:cNvPr id="20" name="Ευθύγραμμο βέλος σύνδεσης 19"/>
          <p:cNvCxnSpPr/>
          <p:nvPr/>
        </p:nvCxnSpPr>
        <p:spPr>
          <a:xfrm flipH="1">
            <a:off x="2365375" y="2886075"/>
            <a:ext cx="1485900" cy="0"/>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cxnSp>
        <p:nvCxnSpPr>
          <p:cNvPr id="23" name="Ευθύγραμμο βέλος σύνδεσης 22"/>
          <p:cNvCxnSpPr/>
          <p:nvPr/>
        </p:nvCxnSpPr>
        <p:spPr>
          <a:xfrm flipH="1">
            <a:off x="2484438" y="4470400"/>
            <a:ext cx="1485900" cy="0"/>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cxnSp>
        <p:nvCxnSpPr>
          <p:cNvPr id="25" name="Ευθύγραμμο βέλος σύνδεσης 24"/>
          <p:cNvCxnSpPr/>
          <p:nvPr/>
        </p:nvCxnSpPr>
        <p:spPr>
          <a:xfrm flipH="1">
            <a:off x="2484438" y="6308725"/>
            <a:ext cx="1485900" cy="0"/>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Θέση περιεχομένου 2"/>
          <p:cNvSpPr>
            <a:spLocks noGrp="1"/>
          </p:cNvSpPr>
          <p:nvPr>
            <p:ph sz="quarter" idx="1" hasCustomPrompt="1"/>
          </p:nvPr>
        </p:nvSpPr>
        <p:spPr>
          <a:xfrm>
            <a:off x="90488" y="1716088"/>
            <a:ext cx="8963025" cy="5211762"/>
          </a:xfrm>
        </p:spPr>
        <p:txBody>
          <a:bodyPr vert="horz" wrap="square" lIns="91440" tIns="45720" rIns="91440" bIns="45720" anchor="t" anchorCtr="0"/>
          <a:lstStyle/>
          <a:p>
            <a:pPr marL="0" indent="0">
              <a:buClr>
                <a:schemeClr val="accent2"/>
              </a:buClr>
              <a:buSzPct val="60000"/>
              <a:buFont typeface="Wingdings" panose="05000000000000000000" pitchFamily="2" charset="2"/>
              <a:buNone/>
            </a:pPr>
            <a:r>
              <a:rPr lang="el-GR" altLang="en-US" sz="3600" b="1" dirty="0"/>
              <a:t>   Διαχρονία</a:t>
            </a:r>
            <a:endParaRPr lang="el-GR" altLang="en-US" sz="3600" b="1" dirty="0"/>
          </a:p>
        </p:txBody>
      </p:sp>
      <p:sp>
        <p:nvSpPr>
          <p:cNvPr id="64515" name="Τίτλος 1"/>
          <p:cNvSpPr>
            <a:spLocks noGrp="1"/>
          </p:cNvSpPr>
          <p:nvPr>
            <p:ph type="title" hasCustomPrompt="1"/>
          </p:nvPr>
        </p:nvSpPr>
        <p:spPr/>
        <p:txBody>
          <a:bodyPr vert="horz" wrap="square" lIns="91440" tIns="45720" rIns="91440" bIns="45720" anchor="ctr" anchorCtr="0"/>
          <a:lstStyle/>
          <a:p>
            <a:r>
              <a:rPr lang="el-GR" altLang="el-GR" b="1" dirty="0">
                <a:solidFill>
                  <a:srgbClr val="434342"/>
                </a:solidFill>
              </a:rPr>
              <a:t>Συγχρονία/ Διαχρονία</a:t>
            </a:r>
            <a:endParaRPr lang="el-GR" altLang="en-US" dirty="0"/>
          </a:p>
        </p:txBody>
      </p:sp>
      <p:sp>
        <p:nvSpPr>
          <p:cNvPr id="4" name="Οβάλ 3"/>
          <p:cNvSpPr/>
          <p:nvPr/>
        </p:nvSpPr>
        <p:spPr>
          <a:xfrm>
            <a:off x="971550" y="4030663"/>
            <a:ext cx="914400" cy="9779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a:buNone/>
            </a:pPr>
            <a:r>
              <a:rPr dirty="0">
                <a:solidFill>
                  <a:srgbClr val="FFFFFF"/>
                </a:solidFill>
                <a:latin typeface="Calibri" panose="020F0502020204030204" pitchFamily="34" charset="0"/>
              </a:rPr>
              <a:t>Γ</a:t>
            </a:r>
            <a:r>
              <a:rPr dirty="0">
                <a:latin typeface="Calibri" panose="020F0502020204030204" pitchFamily="34" charset="0"/>
              </a:rPr>
              <a:t>Γ2</a:t>
            </a:r>
            <a:endParaRPr dirty="0">
              <a:solidFill>
                <a:srgbClr val="FFFFFF"/>
              </a:solidFill>
              <a:latin typeface="Calibri" panose="020F0502020204030204" pitchFamily="34" charset="0"/>
            </a:endParaRPr>
          </a:p>
        </p:txBody>
      </p:sp>
      <p:sp>
        <p:nvSpPr>
          <p:cNvPr id="10" name="Οβάλ 9"/>
          <p:cNvSpPr/>
          <p:nvPr/>
        </p:nvSpPr>
        <p:spPr>
          <a:xfrm>
            <a:off x="971550" y="2311400"/>
            <a:ext cx="914400" cy="9779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a:buNone/>
            </a:pPr>
            <a:r>
              <a:rPr dirty="0">
                <a:solidFill>
                  <a:srgbClr val="FFFFFF"/>
                </a:solidFill>
                <a:latin typeface="Calibri" panose="020F0502020204030204" pitchFamily="34" charset="0"/>
              </a:rPr>
              <a:t>Γ</a:t>
            </a:r>
            <a:r>
              <a:rPr dirty="0">
                <a:latin typeface="Calibri" panose="020F0502020204030204" pitchFamily="34" charset="0"/>
              </a:rPr>
              <a:t>Γ1</a:t>
            </a:r>
            <a:endParaRPr dirty="0">
              <a:solidFill>
                <a:srgbClr val="FFFFFF"/>
              </a:solidFill>
              <a:latin typeface="Calibri" panose="020F0502020204030204" pitchFamily="34" charset="0"/>
            </a:endParaRPr>
          </a:p>
        </p:txBody>
      </p:sp>
      <p:sp>
        <p:nvSpPr>
          <p:cNvPr id="11" name="Οβάλ 10"/>
          <p:cNvSpPr/>
          <p:nvPr/>
        </p:nvSpPr>
        <p:spPr>
          <a:xfrm>
            <a:off x="973138" y="5734050"/>
            <a:ext cx="914400" cy="9779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a:buNone/>
            </a:pPr>
            <a:r>
              <a:rPr dirty="0">
                <a:solidFill>
                  <a:srgbClr val="FFFFFF"/>
                </a:solidFill>
                <a:latin typeface="Calibri" panose="020F0502020204030204" pitchFamily="34" charset="0"/>
              </a:rPr>
              <a:t>Γ</a:t>
            </a:r>
            <a:r>
              <a:rPr dirty="0">
                <a:latin typeface="Calibri" panose="020F0502020204030204" pitchFamily="34" charset="0"/>
              </a:rPr>
              <a:t>Γ3</a:t>
            </a:r>
            <a:endParaRPr dirty="0">
              <a:solidFill>
                <a:srgbClr val="FFFFFF"/>
              </a:solidFill>
              <a:latin typeface="Calibri" panose="020F0502020204030204" pitchFamily="34" charset="0"/>
            </a:endParaRPr>
          </a:p>
        </p:txBody>
      </p:sp>
      <p:cxnSp>
        <p:nvCxnSpPr>
          <p:cNvPr id="13" name="Ευθύγραμμο βέλος σύνδεσης 12"/>
          <p:cNvCxnSpPr/>
          <p:nvPr/>
        </p:nvCxnSpPr>
        <p:spPr>
          <a:xfrm>
            <a:off x="1428750" y="3311525"/>
            <a:ext cx="0" cy="504825"/>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 name="Ευθύγραμμο βέλος σύνδεσης 16"/>
          <p:cNvCxnSpPr/>
          <p:nvPr/>
        </p:nvCxnSpPr>
        <p:spPr>
          <a:xfrm>
            <a:off x="1428750" y="5084763"/>
            <a:ext cx="0" cy="504825"/>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4356100" y="2616200"/>
            <a:ext cx="4410075" cy="10433050"/>
          </a:xfrm>
          <a:prstGeom prst="rect">
            <a:avLst/>
          </a:prstGeom>
          <a:noFill/>
        </p:spPr>
        <p:txBody>
          <a:bodyPr>
            <a:spAutoFit/>
          </a:bodyPr>
          <a:lstStyle/>
          <a:p>
            <a:pPr>
              <a:buNone/>
            </a:pPr>
            <a:r>
              <a:rPr sz="3600" b="1" dirty="0">
                <a:latin typeface="Calibri" panose="020F0502020204030204" pitchFamily="34" charset="0"/>
              </a:rPr>
              <a:t>Συγχρονία/ Σύστημα	  Λόγος		</a:t>
            </a:r>
            <a:r>
              <a:rPr sz="3600" b="1" dirty="0">
                <a:latin typeface="Arial" panose="020B0604020202020204" pitchFamily="34" charset="0"/>
              </a:rPr>
              <a:t> </a:t>
            </a:r>
            <a:endParaRPr sz="3600" b="1" dirty="0">
              <a:latin typeface="Arial" panose="020B0604020202020204" pitchFamily="34" charset="0"/>
            </a:endParaRPr>
          </a:p>
          <a:p>
            <a:pPr>
              <a:buNone/>
            </a:pPr>
            <a:endParaRPr sz="3600" b="1" dirty="0">
              <a:latin typeface="Arial" panose="020B0604020202020204" pitchFamily="34" charset="0"/>
            </a:endParaRPr>
          </a:p>
          <a:p>
            <a:pPr>
              <a:buNone/>
            </a:pPr>
            <a:r>
              <a:rPr sz="3200" b="1" dirty="0">
                <a:latin typeface="Arial" panose="020B0604020202020204" pitchFamily="34" charset="0"/>
              </a:rPr>
              <a:t>Συγχρονία/ Σύστημα</a:t>
            </a:r>
            <a:endParaRPr sz="3200" b="1" dirty="0">
              <a:latin typeface="Arial" panose="020B0604020202020204" pitchFamily="34" charset="0"/>
            </a:endParaRPr>
          </a:p>
          <a:p>
            <a:pPr>
              <a:buNone/>
            </a:pPr>
            <a:r>
              <a:rPr sz="3200" b="1" dirty="0">
                <a:latin typeface="Arial" panose="020B0604020202020204" pitchFamily="34" charset="0"/>
              </a:rPr>
              <a:t>         Λόγος </a:t>
            </a:r>
            <a:endParaRPr sz="3600" b="1" dirty="0">
              <a:latin typeface="Calibri" panose="020F0502020204030204" pitchFamily="34" charset="0"/>
            </a:endParaRPr>
          </a:p>
          <a:p>
            <a:pPr>
              <a:buNone/>
            </a:pPr>
            <a:endParaRPr sz="3600" b="1" dirty="0">
              <a:latin typeface="Calibri" panose="020F0502020204030204" pitchFamily="34" charset="0"/>
            </a:endParaRPr>
          </a:p>
          <a:p>
            <a:pPr>
              <a:buNone/>
            </a:pPr>
            <a:r>
              <a:rPr sz="3200" b="1" dirty="0">
                <a:latin typeface="Arial" panose="020B0604020202020204" pitchFamily="34" charset="0"/>
              </a:rPr>
              <a:t>Συγχρονία/ Σύστημα</a:t>
            </a:r>
            <a:endParaRPr sz="3200" b="1" dirty="0">
              <a:latin typeface="Arial" panose="020B0604020202020204" pitchFamily="34" charset="0"/>
            </a:endParaRPr>
          </a:p>
          <a:p>
            <a:pPr>
              <a:buNone/>
            </a:pPr>
            <a:r>
              <a:rPr sz="3200" b="1" dirty="0">
                <a:latin typeface="Arial" panose="020B0604020202020204" pitchFamily="34" charset="0"/>
              </a:rPr>
              <a:t>         Λόγος 	</a:t>
            </a:r>
            <a:r>
              <a:rPr sz="3600" b="1" dirty="0">
                <a:latin typeface="Calibri" panose="020F0502020204030204" pitchFamily="34" charset="0"/>
              </a:rPr>
              <a:t>																																										</a:t>
            </a:r>
            <a:endParaRPr sz="3600" b="1" dirty="0">
              <a:latin typeface="Calibri" panose="020F0502020204030204" pitchFamily="34" charset="0"/>
            </a:endParaRPr>
          </a:p>
        </p:txBody>
      </p:sp>
      <p:cxnSp>
        <p:nvCxnSpPr>
          <p:cNvPr id="20" name="Ευθύγραμμο βέλος σύνδεσης 19"/>
          <p:cNvCxnSpPr/>
          <p:nvPr/>
        </p:nvCxnSpPr>
        <p:spPr>
          <a:xfrm flipH="1">
            <a:off x="2365375" y="2886075"/>
            <a:ext cx="1485900" cy="0"/>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cxnSp>
        <p:nvCxnSpPr>
          <p:cNvPr id="23" name="Ευθύγραμμο βέλος σύνδεσης 22"/>
          <p:cNvCxnSpPr/>
          <p:nvPr/>
        </p:nvCxnSpPr>
        <p:spPr>
          <a:xfrm flipH="1">
            <a:off x="2484438" y="4470400"/>
            <a:ext cx="1485900" cy="0"/>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cxnSp>
        <p:nvCxnSpPr>
          <p:cNvPr id="25" name="Ευθύγραμμο βέλος σύνδεσης 24"/>
          <p:cNvCxnSpPr/>
          <p:nvPr/>
        </p:nvCxnSpPr>
        <p:spPr>
          <a:xfrm flipH="1">
            <a:off x="2484438" y="6308725"/>
            <a:ext cx="1485900" cy="0"/>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itle 1"/>
          <p:cNvSpPr>
            <a:spLocks noGrp="1"/>
          </p:cNvSpPr>
          <p:nvPr>
            <p:ph type="title" hasCustomPrompt="1"/>
          </p:nvPr>
        </p:nvSpPr>
        <p:spPr/>
        <p:txBody>
          <a:bodyPr vert="horz" wrap="square" lIns="91440" tIns="45720" rIns="91440" bIns="45720" anchor="ctr" anchorCtr="0"/>
          <a:lstStyle/>
          <a:p>
            <a:endParaRPr lang="el-GR" altLang="el-GR" dirty="0"/>
          </a:p>
        </p:txBody>
      </p:sp>
      <p:sp>
        <p:nvSpPr>
          <p:cNvPr id="65539" name="Content Placeholder 2"/>
          <p:cNvSpPr>
            <a:spLocks noGrp="1"/>
          </p:cNvSpPr>
          <p:nvPr>
            <p:ph sz="quarter" idx="1" hasCustomPrompt="1"/>
          </p:nvPr>
        </p:nvSpPr>
        <p:spPr>
          <a:xfrm>
            <a:off x="0" y="2852738"/>
            <a:ext cx="8766175" cy="3243262"/>
          </a:xfrm>
        </p:spPr>
        <p:txBody>
          <a:bodyPr vert="horz" wrap="square" lIns="91440" tIns="45720" rIns="91440" bIns="45720" anchor="t" anchorCtr="0"/>
          <a:lstStyle/>
          <a:p>
            <a:pPr marL="0" indent="0" algn="ctr">
              <a:buClr>
                <a:schemeClr val="accent2"/>
              </a:buClr>
              <a:buSzPct val="60000"/>
              <a:buFont typeface="Wingdings" panose="05000000000000000000" pitchFamily="2" charset="2"/>
              <a:buNone/>
            </a:pPr>
            <a:r>
              <a:rPr lang="el-GR" altLang="el-GR" sz="4000" b="1" dirty="0"/>
              <a:t>ΚΑΛΗ ΕΠΙΤΥΧΙΑ!!!</a:t>
            </a:r>
            <a:endParaRPr lang="el-GR" altLang="el-GR" sz="4000"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Τίτλος 1"/>
          <p:cNvSpPr>
            <a:spLocks noGrp="1"/>
          </p:cNvSpPr>
          <p:nvPr>
            <p:ph type="title" hasCustomPrompt="1"/>
          </p:nvPr>
        </p:nvSpPr>
        <p:spPr/>
        <p:txBody>
          <a:bodyPr vert="horz" wrap="square" lIns="91440" tIns="45720" rIns="91440" bIns="45720" anchor="ctr" anchorCtr="0"/>
          <a:lstStyle/>
          <a:p>
            <a:pPr eaLnBrk="1" hangingPunct="1"/>
            <a:r>
              <a:rPr lang="el-GR" altLang="el-GR" b="1" dirty="0"/>
              <a:t>Η τριμερής διάκριση του </a:t>
            </a:r>
            <a:r>
              <a:rPr lang="en-US" altLang="el-GR" b="1" dirty="0">
                <a:latin typeface="Tw Cen MT" panose="020B0602020104020603" pitchFamily="34" charset="0"/>
              </a:rPr>
              <a:t>Saussure</a:t>
            </a:r>
            <a:endParaRPr lang="el-GR" altLang="el-GR" b="1" dirty="0"/>
          </a:p>
        </p:txBody>
      </p:sp>
      <p:sp>
        <p:nvSpPr>
          <p:cNvPr id="3" name="Θέση περιεχομένου 2"/>
          <p:cNvSpPr>
            <a:spLocks noGrp="1"/>
          </p:cNvSpPr>
          <p:nvPr>
            <p:ph sz="quarter" idx="1" hasCustomPrompt="1"/>
          </p:nvPr>
        </p:nvSpPr>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lstStyle/>
          <a:p>
            <a:pPr eaLnBrk="1" hangingPunct="1">
              <a:buClr>
                <a:schemeClr val="accent2"/>
              </a:buClr>
              <a:buSzPct val="60000"/>
              <a:buFont typeface="Wingdings" panose="05000000000000000000" pitchFamily="2" charset="2"/>
            </a:pPr>
            <a:endParaRPr dirty="0">
              <a:solidFill>
                <a:srgbClr val="000000"/>
              </a:solidFill>
            </a:endParaRPr>
          </a:p>
          <a:p>
            <a:pPr eaLnBrk="1" hangingPunct="1">
              <a:buClr>
                <a:schemeClr val="accent2"/>
              </a:buClr>
              <a:buSzPct val="60000"/>
              <a:buFont typeface="Wingdings" panose="05000000000000000000" pitchFamily="2" charset="2"/>
            </a:pPr>
            <a:r>
              <a:rPr dirty="0">
                <a:solidFill>
                  <a:srgbClr val="000000"/>
                </a:solidFill>
              </a:rPr>
              <a:t>ΟΜΙΛΙΑ (πανανθρώπινο φαινόμενο)</a:t>
            </a:r>
            <a:endParaRPr dirty="0">
              <a:solidFill>
                <a:srgbClr val="000000"/>
              </a:solidFill>
            </a:endParaRPr>
          </a:p>
          <a:p>
            <a:pPr eaLnBrk="1" hangingPunct="1">
              <a:buClr>
                <a:schemeClr val="accent2"/>
              </a:buClr>
              <a:buSzPct val="60000"/>
              <a:buFont typeface="Wingdings" panose="05000000000000000000" pitchFamily="2" charset="2"/>
              <a:buNone/>
            </a:pPr>
            <a:endParaRPr dirty="0">
              <a:solidFill>
                <a:srgbClr val="000000"/>
              </a:solidFill>
            </a:endParaRPr>
          </a:p>
          <a:p>
            <a:pPr eaLnBrk="1" hangingPunct="1">
              <a:buClr>
                <a:schemeClr val="accent2"/>
              </a:buClr>
              <a:buSzPct val="60000"/>
              <a:buFont typeface="Wingdings" panose="05000000000000000000" pitchFamily="2" charset="2"/>
              <a:buNone/>
            </a:pPr>
            <a:endParaRPr dirty="0">
              <a:solidFill>
                <a:srgbClr val="000000"/>
              </a:solidFill>
            </a:endParaRPr>
          </a:p>
          <a:p>
            <a:pPr eaLnBrk="1" hangingPunct="1">
              <a:buClr>
                <a:schemeClr val="accent2"/>
              </a:buClr>
              <a:buSzPct val="60000"/>
              <a:buFont typeface="Wingdings" panose="05000000000000000000" pitchFamily="2" charset="2"/>
            </a:pPr>
            <a:r>
              <a:rPr dirty="0">
                <a:solidFill>
                  <a:srgbClr val="000000"/>
                </a:solidFill>
              </a:rPr>
              <a:t>ΓΛΩΣΣΑ (κοιν</a:t>
            </a:r>
            <a:r>
              <a:rPr lang="el-GR" dirty="0">
                <a:solidFill>
                  <a:srgbClr val="000000"/>
                </a:solidFill>
              </a:rPr>
              <a:t>ωνικό φαινόμενο</a:t>
            </a:r>
            <a:r>
              <a:rPr dirty="0">
                <a:solidFill>
                  <a:srgbClr val="000000"/>
                </a:solidFill>
              </a:rPr>
              <a:t>)</a:t>
            </a:r>
            <a:endParaRPr dirty="0">
              <a:solidFill>
                <a:srgbClr val="000000"/>
              </a:solidFill>
            </a:endParaRPr>
          </a:p>
          <a:p>
            <a:pPr eaLnBrk="1" hangingPunct="1">
              <a:buClr>
                <a:schemeClr val="accent2"/>
              </a:buClr>
              <a:buSzPct val="60000"/>
              <a:buFont typeface="Wingdings" panose="05000000000000000000" pitchFamily="2" charset="2"/>
            </a:pPr>
            <a:endParaRPr dirty="0">
              <a:solidFill>
                <a:srgbClr val="000000"/>
              </a:solidFill>
            </a:endParaRPr>
          </a:p>
          <a:p>
            <a:pPr eaLnBrk="1" hangingPunct="1">
              <a:buClr>
                <a:schemeClr val="accent2"/>
              </a:buClr>
              <a:buSzPct val="60000"/>
              <a:buFont typeface="Wingdings" panose="05000000000000000000" pitchFamily="2" charset="2"/>
              <a:buNone/>
            </a:pPr>
            <a:endParaRPr dirty="0">
              <a:solidFill>
                <a:srgbClr val="000000"/>
              </a:solidFill>
            </a:endParaRPr>
          </a:p>
          <a:p>
            <a:pPr eaLnBrk="1" hangingPunct="1">
              <a:buClr>
                <a:schemeClr val="accent2"/>
              </a:buClr>
              <a:buSzPct val="60000"/>
              <a:buFont typeface="Wingdings" panose="05000000000000000000" pitchFamily="2" charset="2"/>
            </a:pPr>
            <a:r>
              <a:rPr dirty="0">
                <a:solidFill>
                  <a:srgbClr val="000000"/>
                </a:solidFill>
              </a:rPr>
              <a:t>ΛΟΓΟΣ (</a:t>
            </a:r>
            <a:r>
              <a:rPr lang="el-GR" dirty="0">
                <a:solidFill>
                  <a:srgbClr val="000000"/>
                </a:solidFill>
              </a:rPr>
              <a:t>ατομικό φαινόμενο</a:t>
            </a:r>
            <a:r>
              <a:rPr dirty="0">
                <a:solidFill>
                  <a:srgbClr val="000000"/>
                </a:solidFill>
              </a:rPr>
              <a:t>)</a:t>
            </a:r>
            <a:endParaRPr dirty="0">
              <a:solidFill>
                <a:srgbClr val="00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Τίτλος 1"/>
          <p:cNvSpPr>
            <a:spLocks noGrp="1"/>
          </p:cNvSpPr>
          <p:nvPr>
            <p:ph type="title" hasCustomPrompt="1"/>
          </p:nvPr>
        </p:nvSpPr>
        <p:spPr/>
        <p:txBody>
          <a:bodyPr vert="horz" wrap="square" lIns="91440" tIns="45720" rIns="91440" bIns="45720" anchor="ctr" anchorCtr="0"/>
          <a:lstStyle/>
          <a:p>
            <a:pPr eaLnBrk="1" hangingPunct="1"/>
            <a:r>
              <a:rPr lang="el-GR" altLang="el-GR" b="1" dirty="0"/>
              <a:t>Η διμερής διάκριση του </a:t>
            </a:r>
            <a:r>
              <a:rPr lang="en-US" altLang="el-GR" b="1" dirty="0">
                <a:latin typeface="Tw Cen MT" panose="020B0602020104020603" pitchFamily="34" charset="0"/>
              </a:rPr>
              <a:t>Chomsky</a:t>
            </a:r>
            <a:endParaRPr lang="el-GR" altLang="el-GR" b="1" dirty="0"/>
          </a:p>
        </p:txBody>
      </p:sp>
      <p:sp>
        <p:nvSpPr>
          <p:cNvPr id="3" name="Θέση περιεχομένου 2"/>
          <p:cNvSpPr>
            <a:spLocks noGrp="1"/>
          </p:cNvSpPr>
          <p:nvPr>
            <p:ph sz="quarter" idx="1" hasCustomPrompt="1"/>
          </p:nvPr>
        </p:nvSpPr>
        <p:spPr>
          <a:xfrm>
            <a:off x="20320" y="1438910"/>
            <a:ext cx="9098915" cy="5395595"/>
          </a:xfrm>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lstStyle/>
          <a:p>
            <a:pPr eaLnBrk="1" hangingPunct="1">
              <a:buClr>
                <a:schemeClr val="accent2"/>
              </a:buClr>
              <a:buSzPct val="60000"/>
              <a:buFont typeface="Wingdings" panose="05000000000000000000" pitchFamily="2" charset="2"/>
            </a:pPr>
            <a:r>
              <a:rPr b="1" dirty="0">
                <a:solidFill>
                  <a:srgbClr val="000000"/>
                </a:solidFill>
                <a:highlight>
                  <a:srgbClr val="FFFF00"/>
                </a:highlight>
              </a:rPr>
              <a:t>Γλωσσική ικανότητα</a:t>
            </a:r>
            <a:r>
              <a:rPr b="1" dirty="0">
                <a:solidFill>
                  <a:srgbClr val="000000"/>
                </a:solidFill>
              </a:rPr>
              <a:t> </a:t>
            </a:r>
            <a:r>
              <a:rPr dirty="0">
                <a:solidFill>
                  <a:srgbClr val="000000"/>
                </a:solidFill>
              </a:rPr>
              <a:t>–έννοια συναφής με τη </a:t>
            </a:r>
            <a:r>
              <a:rPr lang="en-US" altLang="x-none" dirty="0">
                <a:solidFill>
                  <a:srgbClr val="000000"/>
                </a:solidFill>
                <a:latin typeface="Tw Cen MT" panose="020B0602020104020603" pitchFamily="34" charset="0"/>
              </a:rPr>
              <a:t>langue</a:t>
            </a:r>
            <a:r>
              <a:rPr dirty="0">
                <a:solidFill>
                  <a:srgbClr val="000000"/>
                </a:solidFill>
              </a:rPr>
              <a:t> – είναι η (ασυνείδητη) γνώση του </a:t>
            </a:r>
            <a:r>
              <a:rPr b="1" dirty="0">
                <a:solidFill>
                  <a:srgbClr val="000000"/>
                </a:solidFill>
              </a:rPr>
              <a:t>συστήματος γλωσσικών κανόνων </a:t>
            </a:r>
            <a:r>
              <a:rPr dirty="0">
                <a:solidFill>
                  <a:srgbClr val="000000"/>
                </a:solidFill>
              </a:rPr>
              <a:t>που έχει κάθε φυσικός ομιλητής. Οι κανόνες αυτοί </a:t>
            </a:r>
            <a:r>
              <a:rPr b="1" dirty="0">
                <a:solidFill>
                  <a:srgbClr val="000000"/>
                </a:solidFill>
              </a:rPr>
              <a:t>τροφοδοτούμενοι από γλωσσικά στοιχεία </a:t>
            </a:r>
            <a:r>
              <a:rPr dirty="0">
                <a:solidFill>
                  <a:srgbClr val="000000"/>
                </a:solidFill>
              </a:rPr>
              <a:t>παράγουν </a:t>
            </a:r>
            <a:r>
              <a:rPr b="1" dirty="0">
                <a:solidFill>
                  <a:srgbClr val="000000"/>
                </a:solidFill>
              </a:rPr>
              <a:t>απειρία προτάσεων</a:t>
            </a:r>
            <a:r>
              <a:rPr dirty="0">
                <a:solidFill>
                  <a:srgbClr val="000000"/>
                </a:solidFill>
              </a:rPr>
              <a:t>. </a:t>
            </a:r>
            <a:endParaRPr lang="en-US" altLang="x-none" dirty="0">
              <a:solidFill>
                <a:srgbClr val="000000"/>
              </a:solidFill>
              <a:latin typeface="Tw Cen MT" panose="020B0602020104020603" pitchFamily="34" charset="0"/>
            </a:endParaRPr>
          </a:p>
          <a:p>
            <a:pPr eaLnBrk="1" hangingPunct="1">
              <a:buClr>
                <a:schemeClr val="accent2"/>
              </a:buClr>
              <a:buSzPct val="60000"/>
              <a:buFont typeface="Wingdings" panose="05000000000000000000" pitchFamily="2" charset="2"/>
            </a:pPr>
            <a:r>
              <a:rPr b="1" dirty="0">
                <a:solidFill>
                  <a:srgbClr val="000000"/>
                </a:solidFill>
                <a:highlight>
                  <a:srgbClr val="FFFF00"/>
                </a:highlight>
              </a:rPr>
              <a:t>Γλωσσική επιτέλεση</a:t>
            </a:r>
            <a:r>
              <a:rPr dirty="0">
                <a:solidFill>
                  <a:srgbClr val="000000"/>
                </a:solidFill>
              </a:rPr>
              <a:t> –έννοια σχεδόν ισοδύναμη με την </a:t>
            </a:r>
            <a:r>
              <a:rPr lang="en-US" altLang="x-none" dirty="0">
                <a:solidFill>
                  <a:srgbClr val="000000"/>
                </a:solidFill>
                <a:latin typeface="Tw Cen MT" panose="020B0602020104020603" pitchFamily="34" charset="0"/>
              </a:rPr>
              <a:t>parole</a:t>
            </a:r>
            <a:r>
              <a:rPr dirty="0">
                <a:solidFill>
                  <a:srgbClr val="000000"/>
                </a:solidFill>
              </a:rPr>
              <a:t>– είναι </a:t>
            </a:r>
            <a:r>
              <a:rPr b="1" dirty="0">
                <a:solidFill>
                  <a:srgbClr val="000000"/>
                </a:solidFill>
              </a:rPr>
              <a:t>η συγκεκριμένη γλωσσική συμπεριφορά</a:t>
            </a:r>
            <a:r>
              <a:rPr dirty="0">
                <a:solidFill>
                  <a:srgbClr val="000000"/>
                </a:solidFill>
              </a:rPr>
              <a:t> (</a:t>
            </a:r>
            <a:r>
              <a:rPr dirty="0">
                <a:solidFill>
                  <a:srgbClr val="FF0000"/>
                </a:solidFill>
              </a:rPr>
              <a:t>παραγωγή και κατανόηση γλωσσικών προτάσεων</a:t>
            </a:r>
            <a:r>
              <a:rPr dirty="0">
                <a:solidFill>
                  <a:srgbClr val="000000"/>
                </a:solidFill>
              </a:rPr>
              <a:t>) </a:t>
            </a:r>
            <a:r>
              <a:rPr b="1" dirty="0">
                <a:solidFill>
                  <a:srgbClr val="000000"/>
                </a:solidFill>
              </a:rPr>
              <a:t>από συγκεκριμένους ομιλητές σε συγκεκριμένες περιστάσεις</a:t>
            </a:r>
            <a:r>
              <a:rPr dirty="0">
                <a:solidFill>
                  <a:srgbClr val="000000"/>
                </a:solidFill>
              </a:rPr>
              <a:t>, η χρήση του γλωσσικού συστήματος.</a:t>
            </a:r>
            <a:endParaRPr dirty="0">
              <a:solidFill>
                <a:srgbClr val="000000"/>
              </a:solidFill>
            </a:endParaRPr>
          </a:p>
          <a:p>
            <a:pPr eaLnBrk="1" hangingPunct="1">
              <a:buClr>
                <a:schemeClr val="accent2"/>
              </a:buClr>
              <a:buSzPct val="60000"/>
              <a:buFont typeface="Wingdings" panose="05000000000000000000" pitchFamily="2" charset="2"/>
            </a:pPr>
            <a:endParaRPr lang="en-US" altLang="x-none" dirty="0">
              <a:solidFill>
                <a:srgbClr val="000000"/>
              </a:solidFill>
              <a:latin typeface="Tw Cen MT" panose="020B0602020104020603"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Τίτλος 1"/>
          <p:cNvSpPr>
            <a:spLocks noGrp="1"/>
          </p:cNvSpPr>
          <p:nvPr>
            <p:ph type="title" hasCustomPrompt="1"/>
          </p:nvPr>
        </p:nvSpPr>
        <p:spPr>
          <a:xfrm>
            <a:off x="250825" y="228600"/>
            <a:ext cx="8785225" cy="990600"/>
          </a:xfrm>
        </p:spPr>
        <p:txBody>
          <a:bodyPr vert="horz" wrap="square" lIns="91440" tIns="45720" rIns="91440" bIns="45720" anchor="ctr" anchorCtr="0"/>
          <a:lstStyle/>
          <a:p>
            <a:r>
              <a:rPr lang="el-GR" altLang="el-GR" sz="4000" b="1" dirty="0"/>
              <a:t>Προφορικός Λόγος </a:t>
            </a:r>
            <a:r>
              <a:rPr lang="en-US" altLang="el-GR" sz="4000" b="1" dirty="0">
                <a:latin typeface="Tw Cen MT" panose="020B0602020104020603" pitchFamily="34" charset="0"/>
              </a:rPr>
              <a:t>Vs</a:t>
            </a:r>
            <a:r>
              <a:rPr lang="el-GR" altLang="el-GR" sz="4000" b="1" dirty="0"/>
              <a:t> Γραπτός Λόγος</a:t>
            </a:r>
            <a:endParaRPr lang="el-GR" altLang="el-GR" sz="4000" dirty="0"/>
          </a:p>
        </p:txBody>
      </p:sp>
      <p:grpSp>
        <p:nvGrpSpPr>
          <p:cNvPr id="19459" name="Ομάδα 11"/>
          <p:cNvGrpSpPr/>
          <p:nvPr/>
        </p:nvGrpSpPr>
        <p:grpSpPr>
          <a:xfrm>
            <a:off x="1093788" y="1787525"/>
            <a:ext cx="6791325" cy="3560763"/>
            <a:chOff x="1093750" y="1660158"/>
            <a:chExt cx="6790618" cy="3561705"/>
          </a:xfrm>
        </p:grpSpPr>
        <p:sp>
          <p:nvSpPr>
            <p:cNvPr id="4" name="Ισοσκελές τρίγωνο 3"/>
            <p:cNvSpPr/>
            <p:nvPr/>
          </p:nvSpPr>
          <p:spPr>
            <a:xfrm>
              <a:off x="3060457" y="1844357"/>
              <a:ext cx="2952443" cy="136878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l-GR" sz="1800" b="0" i="0" u="none" strike="noStrike" kern="1200" cap="none" spc="0" normalizeH="0" baseline="0" noProof="0">
                <a:ln>
                  <a:noFill/>
                </a:ln>
                <a:solidFill>
                  <a:schemeClr val="lt1"/>
                </a:solidFill>
                <a:effectLst/>
                <a:uLnTx/>
                <a:uFillTx/>
                <a:latin typeface="+mn-lt"/>
                <a:ea typeface="+mn-ea"/>
                <a:cs typeface="+mn-cs"/>
              </a:endParaRPr>
            </a:p>
          </p:txBody>
        </p:sp>
        <p:sp>
          <p:nvSpPr>
            <p:cNvPr id="19463" name="TextBox 4"/>
            <p:cNvSpPr txBox="1"/>
            <p:nvPr/>
          </p:nvSpPr>
          <p:spPr>
            <a:xfrm>
              <a:off x="4572000" y="1660158"/>
              <a:ext cx="1917513" cy="369332"/>
            </a:xfrm>
            <a:prstGeom prst="rect">
              <a:avLst/>
            </a:prstGeom>
            <a:noFill/>
            <a:ln w="9525">
              <a:noFill/>
            </a:ln>
          </p:spPr>
          <p:txBody>
            <a:bodyPr wrap="none">
              <a:spAutoFit/>
            </a:bodyPr>
            <a:lstStyle/>
            <a:p>
              <a:r>
                <a:rPr lang="el-GR" altLang="el-GR" b="1" dirty="0">
                  <a:latin typeface="Arial" panose="020B0604020202020204" pitchFamily="34" charset="0"/>
                </a:rPr>
                <a:t>Ομιλία</a:t>
              </a:r>
              <a:r>
                <a:rPr lang="el-GR" altLang="el-GR" dirty="0">
                  <a:latin typeface="Arial" panose="020B0604020202020204" pitchFamily="34" charset="0"/>
                </a:rPr>
                <a:t> [</a:t>
              </a:r>
              <a:r>
                <a:rPr lang="en-US" altLang="el-GR" dirty="0">
                  <a:latin typeface="Arial" panose="020B0604020202020204" pitchFamily="34" charset="0"/>
                </a:rPr>
                <a:t>langage]</a:t>
              </a:r>
              <a:endParaRPr lang="el-GR" altLang="el-GR" dirty="0">
                <a:latin typeface="Arial" panose="020B0604020202020204" pitchFamily="34" charset="0"/>
              </a:endParaRPr>
            </a:p>
          </p:txBody>
        </p:sp>
        <p:sp>
          <p:nvSpPr>
            <p:cNvPr id="19464" name="TextBox 5"/>
            <p:cNvSpPr txBox="1"/>
            <p:nvPr/>
          </p:nvSpPr>
          <p:spPr>
            <a:xfrm>
              <a:off x="1093750" y="3028285"/>
              <a:ext cx="1990032" cy="369332"/>
            </a:xfrm>
            <a:prstGeom prst="rect">
              <a:avLst/>
            </a:prstGeom>
            <a:noFill/>
            <a:ln w="9525">
              <a:noFill/>
            </a:ln>
          </p:spPr>
          <p:txBody>
            <a:bodyPr wrap="none">
              <a:spAutoFit/>
            </a:bodyPr>
            <a:lstStyle/>
            <a:p>
              <a:r>
                <a:rPr lang="el-GR" altLang="el-GR" b="1" dirty="0">
                  <a:latin typeface="Arial" panose="020B0604020202020204" pitchFamily="34" charset="0"/>
                </a:rPr>
                <a:t>Γλώσσα</a:t>
              </a:r>
              <a:r>
                <a:rPr lang="el-GR" altLang="el-GR" dirty="0">
                  <a:latin typeface="Arial" panose="020B0604020202020204" pitchFamily="34" charset="0"/>
                </a:rPr>
                <a:t> [</a:t>
              </a:r>
              <a:r>
                <a:rPr lang="en-US" altLang="el-GR" dirty="0">
                  <a:latin typeface="Arial" panose="020B0604020202020204" pitchFamily="34" charset="0"/>
                </a:rPr>
                <a:t>langue]</a:t>
              </a:r>
              <a:endParaRPr lang="el-GR" altLang="el-GR" dirty="0">
                <a:latin typeface="Arial" panose="020B0604020202020204" pitchFamily="34" charset="0"/>
              </a:endParaRPr>
            </a:p>
          </p:txBody>
        </p:sp>
        <p:sp>
          <p:nvSpPr>
            <p:cNvPr id="19465" name="TextBox 6"/>
            <p:cNvSpPr txBox="1"/>
            <p:nvPr/>
          </p:nvSpPr>
          <p:spPr>
            <a:xfrm>
              <a:off x="5986212" y="3028285"/>
              <a:ext cx="1874206" cy="369332"/>
            </a:xfrm>
            <a:prstGeom prst="rect">
              <a:avLst/>
            </a:prstGeom>
            <a:noFill/>
            <a:ln w="9525">
              <a:noFill/>
            </a:ln>
          </p:spPr>
          <p:txBody>
            <a:bodyPr>
              <a:spAutoFit/>
            </a:bodyPr>
            <a:lstStyle/>
            <a:p>
              <a:r>
                <a:rPr lang="el-GR" altLang="el-GR" b="1" dirty="0">
                  <a:latin typeface="Arial" panose="020B0604020202020204" pitchFamily="34" charset="0"/>
                </a:rPr>
                <a:t>Λόγος </a:t>
              </a:r>
              <a:r>
                <a:rPr lang="el-GR" altLang="el-GR" dirty="0">
                  <a:latin typeface="Arial" panose="020B0604020202020204" pitchFamily="34" charset="0"/>
                </a:rPr>
                <a:t>[</a:t>
              </a:r>
              <a:r>
                <a:rPr lang="en-US" altLang="el-GR" dirty="0">
                  <a:latin typeface="Arial" panose="020B0604020202020204" pitchFamily="34" charset="0"/>
                </a:rPr>
                <a:t>parole]</a:t>
              </a:r>
              <a:endParaRPr lang="el-GR" altLang="el-GR" dirty="0">
                <a:latin typeface="Arial" panose="020B0604020202020204" pitchFamily="34" charset="0"/>
              </a:endParaRPr>
            </a:p>
          </p:txBody>
        </p:sp>
        <p:sp>
          <p:nvSpPr>
            <p:cNvPr id="9" name="Ισοσκελές τρίγωνο 8"/>
            <p:cNvSpPr/>
            <p:nvPr/>
          </p:nvSpPr>
          <p:spPr>
            <a:xfrm>
              <a:off x="4931925" y="3398931"/>
              <a:ext cx="2952443" cy="136878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l-GR" sz="1800" b="0" i="0" u="none" strike="noStrike" kern="1200" cap="none" spc="0" normalizeH="0" baseline="0" noProof="0">
                <a:ln>
                  <a:noFill/>
                </a:ln>
                <a:solidFill>
                  <a:schemeClr val="lt1"/>
                </a:solidFill>
                <a:effectLst/>
                <a:uLnTx/>
                <a:uFillTx/>
                <a:latin typeface="+mn-lt"/>
                <a:ea typeface="+mn-ea"/>
                <a:cs typeface="+mn-cs"/>
              </a:endParaRPr>
            </a:p>
          </p:txBody>
        </p:sp>
        <p:sp>
          <p:nvSpPr>
            <p:cNvPr id="19467" name="TextBox 9"/>
            <p:cNvSpPr txBox="1"/>
            <p:nvPr/>
          </p:nvSpPr>
          <p:spPr>
            <a:xfrm>
              <a:off x="3419872" y="4575243"/>
              <a:ext cx="1584177" cy="646620"/>
            </a:xfrm>
            <a:prstGeom prst="rect">
              <a:avLst/>
            </a:prstGeom>
            <a:noFill/>
            <a:ln w="9525">
              <a:noFill/>
            </a:ln>
          </p:spPr>
          <p:txBody>
            <a:bodyPr>
              <a:spAutoFit/>
            </a:bodyPr>
            <a:lstStyle/>
            <a:p>
              <a:r>
                <a:rPr lang="el-GR" altLang="el-GR" i="1" dirty="0">
                  <a:latin typeface="Arial" panose="020B0604020202020204" pitchFamily="34" charset="0"/>
                </a:rPr>
                <a:t>Προφορικός Λόγος</a:t>
              </a:r>
              <a:endParaRPr lang="el-GR" altLang="el-GR" i="1" dirty="0">
                <a:latin typeface="Arial" panose="020B0604020202020204" pitchFamily="34" charset="0"/>
              </a:endParaRPr>
            </a:p>
          </p:txBody>
        </p:sp>
      </p:grpSp>
      <p:sp>
        <p:nvSpPr>
          <p:cNvPr id="19460" name="TextBox 10"/>
          <p:cNvSpPr txBox="1"/>
          <p:nvPr/>
        </p:nvSpPr>
        <p:spPr>
          <a:xfrm>
            <a:off x="7885113" y="4691063"/>
            <a:ext cx="1258887" cy="646112"/>
          </a:xfrm>
          <a:prstGeom prst="rect">
            <a:avLst/>
          </a:prstGeom>
          <a:noFill/>
          <a:ln w="9525">
            <a:noFill/>
          </a:ln>
        </p:spPr>
        <p:txBody>
          <a:bodyPr>
            <a:spAutoFit/>
          </a:bodyPr>
          <a:lstStyle/>
          <a:p>
            <a:r>
              <a:rPr lang="el-GR" altLang="el-GR" i="1" dirty="0">
                <a:latin typeface="Arial" panose="020B0604020202020204" pitchFamily="34" charset="0"/>
              </a:rPr>
              <a:t>Γραπτός</a:t>
            </a:r>
            <a:endParaRPr lang="el-GR" altLang="el-GR" i="1" dirty="0">
              <a:latin typeface="Arial" panose="020B0604020202020204" pitchFamily="34" charset="0"/>
            </a:endParaRPr>
          </a:p>
          <a:p>
            <a:r>
              <a:rPr lang="el-GR" altLang="el-GR" i="1" dirty="0">
                <a:latin typeface="Arial" panose="020B0604020202020204" pitchFamily="34" charset="0"/>
              </a:rPr>
              <a:t>Λόγος</a:t>
            </a:r>
            <a:endParaRPr lang="el-GR" altLang="el-GR" i="1" dirty="0">
              <a:latin typeface="Arial" panose="020B0604020202020204" pitchFamily="34" charset="0"/>
            </a:endParaRPr>
          </a:p>
        </p:txBody>
      </p:sp>
      <p:sp>
        <p:nvSpPr>
          <p:cNvPr id="19461" name="TextBox 15"/>
          <p:cNvSpPr txBox="1"/>
          <p:nvPr/>
        </p:nvSpPr>
        <p:spPr>
          <a:xfrm>
            <a:off x="612775" y="5675313"/>
            <a:ext cx="7343775" cy="369887"/>
          </a:xfrm>
          <a:prstGeom prst="rect">
            <a:avLst/>
          </a:prstGeom>
          <a:noFill/>
          <a:ln w="9525">
            <a:noFill/>
          </a:ln>
        </p:spPr>
        <p:txBody>
          <a:bodyPr>
            <a:spAutoFit/>
          </a:bodyPr>
          <a:lstStyle>
            <a:lvl1pPr marL="319405" indent="-319405" algn="l" rtl="0" eaLnBrk="0" fontAlgn="base" hangingPunct="0">
              <a:spcBef>
                <a:spcPts val="700"/>
              </a:spcBef>
              <a:spcAft>
                <a:spcPct val="0"/>
              </a:spcAft>
              <a:buClr>
                <a:schemeClr val="accent2"/>
              </a:buClr>
              <a:buSzPct val="60000"/>
              <a:buFont typeface="Wingdings" panose="05000000000000000000" pitchFamily="2" charset="2"/>
              <a:buChar char=""/>
              <a:defRPr sz="2900" kern="1200">
                <a:solidFill>
                  <a:schemeClr val="tx1"/>
                </a:solidFill>
                <a:latin typeface="+mn-lt"/>
                <a:ea typeface="+mn-ea"/>
                <a:cs typeface="+mn-cs"/>
              </a:defRPr>
            </a:lvl1pPr>
            <a:lvl2pPr marL="640080" indent="-273050" algn="l" rtl="0" eaLnBrk="0" fontAlgn="base" hangingPunct="0">
              <a:spcBef>
                <a:spcPts val="550"/>
              </a:spcBef>
              <a:spcAft>
                <a:spcPct val="0"/>
              </a:spcAft>
              <a:buClr>
                <a:schemeClr val="accent1"/>
              </a:buClr>
              <a:buSzPct val="70000"/>
              <a:buFont typeface="Wingdings 2" panose="05020102010507070707" pitchFamily="18" charset="2"/>
              <a:buChar char=""/>
              <a:defRPr sz="2600" kern="1200">
                <a:solidFill>
                  <a:schemeClr val="tx1"/>
                </a:solidFill>
                <a:latin typeface="+mn-lt"/>
                <a:ea typeface="+mn-ea"/>
                <a:cs typeface="+mn-cs"/>
              </a:defRPr>
            </a:lvl2pPr>
            <a:lvl3pPr marL="914400" indent="-228600" algn="l" rtl="0" eaLnBrk="0" fontAlgn="base" hangingPunct="0">
              <a:spcBef>
                <a:spcPts val="500"/>
              </a:spcBef>
              <a:spcAft>
                <a:spcPct val="0"/>
              </a:spcAft>
              <a:buClr>
                <a:schemeClr val="accent2"/>
              </a:buClr>
              <a:buSzPct val="75000"/>
              <a:buFont typeface="Wingdings" panose="05000000000000000000" pitchFamily="2" charset="2"/>
              <a:buChar char=""/>
              <a:defRPr sz="2300" kern="1200">
                <a:solidFill>
                  <a:schemeClr val="tx1"/>
                </a:solidFill>
                <a:latin typeface="+mn-lt"/>
                <a:ea typeface="+mn-ea"/>
                <a:cs typeface="+mn-cs"/>
              </a:defRPr>
            </a:lvl3pPr>
            <a:lvl4pPr marL="1371600" indent="-228600" algn="l" rtl="0" eaLnBrk="0" fontAlgn="base" hangingPunct="0">
              <a:spcBef>
                <a:spcPts val="400"/>
              </a:spcBef>
              <a:spcAft>
                <a:spcPct val="0"/>
              </a:spcAft>
              <a:buClr>
                <a:srgbClr val="08A1D9"/>
              </a:buClr>
              <a:buSzPct val="75000"/>
              <a:buFont typeface="Wingdings" panose="05000000000000000000" pitchFamily="2" charset="2"/>
              <a:buChar char=""/>
              <a:defRPr sz="2000" kern="1200">
                <a:solidFill>
                  <a:schemeClr val="tx1"/>
                </a:solidFill>
                <a:latin typeface="+mn-lt"/>
                <a:ea typeface="+mn-ea"/>
                <a:cs typeface="+mn-cs"/>
              </a:defRPr>
            </a:lvl4pPr>
            <a:lvl5pPr marL="1828800" indent="-228600" algn="l" rtl="0" eaLnBrk="0" fontAlgn="base" hangingPunct="0">
              <a:spcBef>
                <a:spcPts val="400"/>
              </a:spcBef>
              <a:spcAft>
                <a:spcPct val="0"/>
              </a:spcAft>
              <a:buClr>
                <a:srgbClr val="7C984A"/>
              </a:buClr>
              <a:buSzPct val="65000"/>
              <a:buFont typeface="Wingdings" panose="05000000000000000000" pitchFamily="2" charset="2"/>
              <a:buChar char=""/>
              <a:defRPr sz="2000" kern="1200">
                <a:solidFill>
                  <a:schemeClr val="tx1"/>
                </a:solidFill>
                <a:latin typeface="+mn-lt"/>
                <a:ea typeface="+mn-ea"/>
                <a:cs typeface="+mn-cs"/>
              </a:defRPr>
            </a:lvl5pPr>
          </a:lstStyle>
          <a:p>
            <a:pPr marL="319405" lvl="0" indent="-319405" eaLnBrk="1" hangingPunct="1">
              <a:spcBef>
                <a:spcPct val="0"/>
              </a:spcBef>
              <a:buSzTx/>
              <a:buFont typeface="Wingdings" panose="05000000000000000000" pitchFamily="2" charset="2"/>
              <a:buChar char="Ø"/>
            </a:pPr>
            <a:r>
              <a:rPr lang="el-GR" altLang="el-GR" sz="1800" dirty="0">
                <a:latin typeface="Arial" panose="020B0604020202020204" pitchFamily="34" charset="0"/>
                <a:cs typeface="Arial" panose="020B0604020202020204" pitchFamily="34" charset="0"/>
              </a:rPr>
              <a:t>Ποιον από τους δύο δρόμους θα πρέπει να ακολουθήσουμε;</a:t>
            </a:r>
            <a:endParaRPr lang="el-GR" altLang="el-GR" sz="1800" dirty="0">
              <a:latin typeface="Arial" panose="020B0604020202020204" pitchFamily="34" charset="0"/>
              <a:ea typeface="Arial" panose="020B060402020202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a:xfrm>
            <a:off x="179388" y="228600"/>
            <a:ext cx="8586788" cy="990600"/>
          </a:xfrm>
        </p:spPr>
        <p:txBody>
          <a:bodyPr vert="horz" wrap="square" lIns="91440" tIns="45720" rIns="91440" bIns="45720" numCol="1" anchor="ctr" anchorCtr="0" compatLnSpc="1"/>
          <a:lstStyle/>
          <a:p>
            <a:pPr eaLnBrk="1" hangingPunct="1">
              <a:buNone/>
            </a:pPr>
            <a:r>
              <a:rPr sz="4000" b="1" dirty="0"/>
              <a:t>Προτεραιότητα του προφορικού λόγου</a:t>
            </a:r>
            <a:endParaRPr sz="4000" b="1" dirty="0"/>
          </a:p>
        </p:txBody>
      </p:sp>
      <p:sp>
        <p:nvSpPr>
          <p:cNvPr id="3" name="Θέση περιεχομένου 2"/>
          <p:cNvSpPr>
            <a:spLocks noGrp="1"/>
          </p:cNvSpPr>
          <p:nvPr>
            <p:ph sz="quarter" idx="1" hasCustomPrompt="1"/>
          </p:nvPr>
        </p:nvSpPr>
        <p:spPr>
          <a:xfrm>
            <a:off x="107950" y="1557338"/>
            <a:ext cx="8856663" cy="5040313"/>
          </a:xfrm>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lstStyle/>
          <a:p>
            <a:pPr marL="514350" indent="-514350" eaLnBrk="1" hangingPunct="1">
              <a:lnSpc>
                <a:spcPct val="90000"/>
              </a:lnSpc>
              <a:buClr>
                <a:schemeClr val="accent2"/>
              </a:buClr>
              <a:buSzPct val="60000"/>
              <a:buFont typeface="Tw Cen MT" panose="020B0602020104020603" pitchFamily="34" charset="0"/>
              <a:buAutoNum type="arabicPeriod"/>
            </a:pPr>
            <a:r>
              <a:rPr sz="2700" b="1" dirty="0">
                <a:solidFill>
                  <a:srgbClr val="000000"/>
                </a:solidFill>
              </a:rPr>
              <a:t>Ιστορική προτεραιότητα</a:t>
            </a:r>
            <a:r>
              <a:rPr sz="2700" dirty="0">
                <a:solidFill>
                  <a:srgbClr val="000000"/>
                </a:solidFill>
              </a:rPr>
              <a:t>: ο άνθρωπος επικοινωνούσε γλωσσικά για πολλές χιλιετίες προτού επινοήσει γραφικά συστήματα.</a:t>
            </a:r>
            <a:r>
              <a:rPr lang="en-US" altLang="x-none" sz="2700" dirty="0">
                <a:solidFill>
                  <a:srgbClr val="000000"/>
                </a:solidFill>
                <a:latin typeface="Tw Cen MT" panose="020B0602020104020603" pitchFamily="34" charset="0"/>
              </a:rPr>
              <a:t> </a:t>
            </a:r>
            <a:endParaRPr lang="en-US" altLang="x-none" sz="2700" dirty="0">
              <a:solidFill>
                <a:srgbClr val="000000"/>
              </a:solidFill>
              <a:latin typeface="Tw Cen MT" panose="020B0602020104020603" pitchFamily="34" charset="0"/>
            </a:endParaRPr>
          </a:p>
          <a:p>
            <a:pPr marL="514350" indent="-514350" eaLnBrk="1" hangingPunct="1">
              <a:lnSpc>
                <a:spcPct val="90000"/>
              </a:lnSpc>
              <a:buClr>
                <a:schemeClr val="accent2"/>
              </a:buClr>
              <a:buSzPct val="60000"/>
              <a:buFont typeface="Tw Cen MT" panose="020B0602020104020603" pitchFamily="34" charset="0"/>
              <a:buAutoNum type="arabicPeriod"/>
            </a:pPr>
            <a:r>
              <a:rPr sz="2700" b="1" dirty="0">
                <a:solidFill>
                  <a:srgbClr val="000000"/>
                </a:solidFill>
              </a:rPr>
              <a:t>Βιολογική προτεραιότητα</a:t>
            </a:r>
            <a:r>
              <a:rPr sz="2700" dirty="0">
                <a:solidFill>
                  <a:srgbClr val="000000"/>
                </a:solidFill>
              </a:rPr>
              <a:t>: Το παιδί πρώτα κατακτά προφορικά τη γλώσσα του και έπειτα μαθαίνει να γράφει.</a:t>
            </a:r>
            <a:endParaRPr lang="en-US" altLang="x-none" sz="2700" dirty="0">
              <a:solidFill>
                <a:srgbClr val="000000"/>
              </a:solidFill>
              <a:latin typeface="Tw Cen MT" panose="020B0602020104020603" pitchFamily="34" charset="0"/>
            </a:endParaRPr>
          </a:p>
          <a:p>
            <a:pPr marL="514350" indent="-514350" eaLnBrk="1" hangingPunct="1">
              <a:lnSpc>
                <a:spcPct val="90000"/>
              </a:lnSpc>
              <a:buClr>
                <a:schemeClr val="accent2"/>
              </a:buClr>
              <a:buSzPct val="60000"/>
              <a:buFont typeface="Tw Cen MT" panose="020B0602020104020603" pitchFamily="34" charset="0"/>
              <a:buAutoNum type="arabicPeriod"/>
            </a:pPr>
            <a:r>
              <a:rPr sz="2700" b="1" dirty="0">
                <a:solidFill>
                  <a:srgbClr val="000000"/>
                </a:solidFill>
              </a:rPr>
              <a:t>Δομική προτεραιότητα:</a:t>
            </a:r>
            <a:r>
              <a:rPr sz="2700" dirty="0">
                <a:solidFill>
                  <a:srgbClr val="000000"/>
                </a:solidFill>
              </a:rPr>
              <a:t> Τα περισσότερα </a:t>
            </a:r>
            <a:r>
              <a:rPr sz="2700" b="1" dirty="0">
                <a:solidFill>
                  <a:srgbClr val="000000"/>
                </a:solidFill>
              </a:rPr>
              <a:t>γραφικά συστήματα</a:t>
            </a:r>
            <a:r>
              <a:rPr sz="2700" dirty="0">
                <a:solidFill>
                  <a:srgbClr val="000000"/>
                </a:solidFill>
              </a:rPr>
              <a:t>, όπως λ.χ. τα αλφαβητικά, χρησιμοποιούν αναπαραστατικά σύμβολα τα οποία ‘φωτογραφίζουν’ </a:t>
            </a:r>
            <a:r>
              <a:rPr sz="2700" b="1" dirty="0">
                <a:solidFill>
                  <a:srgbClr val="000000"/>
                </a:solidFill>
              </a:rPr>
              <a:t>βασίζονται</a:t>
            </a:r>
            <a:r>
              <a:rPr sz="2700" dirty="0">
                <a:solidFill>
                  <a:srgbClr val="000000"/>
                </a:solidFill>
              </a:rPr>
              <a:t> –χωρίς πάντα να ισοδυναμούν λόγω ιστορικών παραγόντων– </a:t>
            </a:r>
            <a:r>
              <a:rPr sz="2700" b="1" dirty="0">
                <a:solidFill>
                  <a:srgbClr val="000000"/>
                </a:solidFill>
              </a:rPr>
              <a:t>σε ποικίλες μονάδες του προφορικού λόγου </a:t>
            </a:r>
            <a:r>
              <a:rPr sz="2700" dirty="0">
                <a:solidFill>
                  <a:srgbClr val="000000"/>
                </a:solidFill>
              </a:rPr>
              <a:t>(π.χ. </a:t>
            </a:r>
            <a:r>
              <a:rPr sz="2700" dirty="0">
                <a:solidFill>
                  <a:srgbClr val="FF0000"/>
                </a:solidFill>
              </a:rPr>
              <a:t>φθόγγους/φωνήματα, συλλαβές</a:t>
            </a:r>
            <a:r>
              <a:rPr sz="2700" dirty="0">
                <a:solidFill>
                  <a:srgbClr val="000000"/>
                </a:solidFill>
              </a:rPr>
              <a:t>).</a:t>
            </a:r>
            <a:endParaRPr sz="2700" dirty="0">
              <a:solidFill>
                <a:srgbClr val="000000"/>
              </a:solidFill>
            </a:endParaRPr>
          </a:p>
          <a:p>
            <a:pPr marL="514350" indent="-514350" eaLnBrk="1" hangingPunct="1">
              <a:lnSpc>
                <a:spcPct val="90000"/>
              </a:lnSpc>
              <a:buClr>
                <a:schemeClr val="accent2"/>
              </a:buClr>
              <a:buSzPct val="60000"/>
              <a:buFont typeface="Wingdings" panose="05000000000000000000" pitchFamily="2" charset="2"/>
              <a:buNone/>
            </a:pPr>
            <a:endParaRPr sz="2700" b="1" dirty="0">
              <a:solidFill>
                <a:srgbClr val="000000"/>
              </a:solidFill>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image" Target="../media/image3.jpeg"/></Relationships>
</file>

<file path=ppt/theme/theme1.xml><?xml version="1.0" encoding="utf-8"?>
<a:theme xmlns:a="http://schemas.openxmlformats.org/drawingml/2006/main" name="Διάμεσος">
  <a:themeElements>
    <a:clrScheme name="Γωνίες">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Διάμεσος">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Διάμεσος">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Median</Template>
  <TotalTime>0</TotalTime>
  <Words>17694</Words>
  <Application>WPS Presentation</Application>
  <PresentationFormat>Προβολή στην οθόνη (4:3)</PresentationFormat>
  <Paragraphs>554</Paragraphs>
  <Slides>53</Slides>
  <Notes>2</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53</vt:i4>
      </vt:variant>
    </vt:vector>
  </HeadingPairs>
  <TitlesOfParts>
    <vt:vector size="64" baseType="lpstr">
      <vt:lpstr>Arial</vt:lpstr>
      <vt:lpstr>SimSun</vt:lpstr>
      <vt:lpstr>Wingdings</vt:lpstr>
      <vt:lpstr>Calibri</vt:lpstr>
      <vt:lpstr>Wingdings 2</vt:lpstr>
      <vt:lpstr>Wingdings</vt:lpstr>
      <vt:lpstr>Tw Cen MT</vt:lpstr>
      <vt:lpstr>Microsoft YaHei</vt:lpstr>
      <vt:lpstr>Arial Unicode MS</vt:lpstr>
      <vt:lpstr>Times New Roman</vt:lpstr>
      <vt:lpstr>Διάμεσος</vt:lpstr>
      <vt:lpstr> Πανεπιστήμιο Πατρών Τμήμα Φιλολογίας  Εισαγωγή στη Γενική Γλωσσολογία Ι  Διδάσκων: Αργύρης Αρχάκης</vt:lpstr>
      <vt:lpstr>Επιστημονική μελέτη</vt:lpstr>
      <vt:lpstr>Παραδοσιακή γραμματική</vt:lpstr>
      <vt:lpstr>PowerPoint 演示文稿</vt:lpstr>
      <vt:lpstr>Ορισμοί για τη γλώσσα</vt:lpstr>
      <vt:lpstr>Η τριμερής διάκριση του Saussure</vt:lpstr>
      <vt:lpstr>Η διμερής διάκριση του Chomsky</vt:lpstr>
      <vt:lpstr>Προφορικός Λόγος Vs Γραπτός Λόγος</vt:lpstr>
      <vt:lpstr>Προτεραιότητα του προφορικού λόγου</vt:lpstr>
      <vt:lpstr>Λόγοι που οδήγησαν στην εφεύρεση της γραφής</vt:lpstr>
      <vt:lpstr> Ορθογραφία  Δομική προτεραιότητα του προφορικού Λόγου </vt:lpstr>
      <vt:lpstr>Η αρχή της αμφιμονοσημαντότητας</vt:lpstr>
      <vt:lpstr>Παραβιάσεις της αρχής της αμφιμονοσημαντότητας στην Ελληνική</vt:lpstr>
      <vt:lpstr>Δημοτικιστές που υποστήριξαν  το λατινικό αλφάβητο</vt:lpstr>
      <vt:lpstr>Η ομιλία από το πρίσμα της σημειωτικής</vt:lpstr>
      <vt:lpstr>Λειτουργίες της ομιλίας</vt:lpstr>
      <vt:lpstr>Η οντογενετική ανάπτυξη των λειτουργιών (Cook 1989: 26-27, Χριστίδης 2001: 38-39)</vt:lpstr>
      <vt:lpstr>Οντογένεση της γλώσσας (Α.-Φ. Χριστίδης 2001: 38-39)</vt:lpstr>
      <vt:lpstr>Συστήματα επικοινωνίας των ζώων</vt:lpstr>
      <vt:lpstr>Συστήματα επικοινωνίας των ζώων  και ανθρώπινη γλώσσα</vt:lpstr>
      <vt:lpstr>PowerPoint 演示文稿</vt:lpstr>
      <vt:lpstr>Φυλογένεση της ομιλίας</vt:lpstr>
      <vt:lpstr>Προέλευση της ομιλίας- Φυλογένεση</vt:lpstr>
      <vt:lpstr>Οντογένεση – Φυλογένεση της γλώσσας</vt:lpstr>
      <vt:lpstr>PowerPoint 演示文稿</vt:lpstr>
      <vt:lpstr>Ιδιότητες επιφωνημάτων</vt:lpstr>
      <vt:lpstr>Φυλογένεση και Οντογένεση της γλώσσας</vt:lpstr>
      <vt:lpstr>Εγκέφαλος και γλώσσα</vt:lpstr>
      <vt:lpstr>PowerPoint 演示文稿</vt:lpstr>
      <vt:lpstr>Δεξιό ημισφαίριο </vt:lpstr>
      <vt:lpstr>Αριστερό ημισφαίριο</vt:lpstr>
      <vt:lpstr>Αφασικοί Broca</vt:lpstr>
      <vt:lpstr>Αφασικοί Wernicke</vt:lpstr>
      <vt:lpstr>Εγκέφαλος και γλώσσα: έμφυτο της γλώσσας  Επιχειρήματα</vt:lpstr>
      <vt:lpstr>Εγκέφαλος και γλώσσα: έμφυτο της γλώσσας Επιχειρήματα</vt:lpstr>
      <vt:lpstr>Κοινά καθολικά χαρακτηριστικά των ανθρώπινων γλωσσών</vt:lpstr>
      <vt:lpstr>Αυθαιρεσία του γλωσσικού σημείου</vt:lpstr>
      <vt:lpstr>Καθολικά χαρακτηριστικά: Σημαίνον</vt:lpstr>
      <vt:lpstr>Καθολικά χαρακτηριστικά: Από το σημαίνον στο σημαινόμενο</vt:lpstr>
      <vt:lpstr> Μορφή και ύλη/ουσία στην γλώσσα </vt:lpstr>
      <vt:lpstr>Η υπόθεση Sapir - Whorf</vt:lpstr>
      <vt:lpstr> Επιχειρήματα υπέρ της υπόθεσης Sapir – Whorf </vt:lpstr>
      <vt:lpstr>Αντεπιχειρήματα στην υπόθεση Sapir - Whorf</vt:lpstr>
      <vt:lpstr>Τελική παρατήρηση</vt:lpstr>
      <vt:lpstr>Αξιακός χαρακτήρας της γλώσσας: Σχέσεις μεταξύ των γλωσσικών στοιχείων</vt:lpstr>
      <vt:lpstr>Μελέτη της αλληλεξάρτησης γλ. στοιχείων: Κατανομή</vt:lpstr>
      <vt:lpstr>Είδη κατανομών</vt:lpstr>
      <vt:lpstr>Συνταγματικές &amp; παραδειγματικές  σχέσεις</vt:lpstr>
      <vt:lpstr>Συνταγματικές &amp; παραδειγματικές  σχέσεις</vt:lpstr>
      <vt:lpstr>Συγχρονία/ Διαχρονία</vt:lpstr>
      <vt:lpstr>Συγχρονία/ Διαχρονία</vt:lpstr>
      <vt:lpstr>Συγχρονία/ Διαχρονία</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mlr</dc:creator>
  <cp:lastModifiedBy>Teratech</cp:lastModifiedBy>
  <cp:revision>214</cp:revision>
  <dcterms:created xsi:type="dcterms:W3CDTF">2014-10-23T13:50:00Z</dcterms:created>
  <dcterms:modified xsi:type="dcterms:W3CDTF">2025-01-13T09:37:41Z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71C45D8A6B3E49639C2D04799FD7C169_13</vt:lpwstr>
  </property>
  <property fmtid="{D5CDD505-2E9C-101B-9397-08002B2CF9AE}" pid="3" name="KSOProductBuildVer">
    <vt:lpwstr>1033-12.2.0.19805</vt:lpwstr>
  </property>
</Properties>
</file>