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84" r:id="rId4"/>
    <p:sldId id="258" r:id="rId5"/>
    <p:sldId id="297" r:id="rId6"/>
    <p:sldId id="259" r:id="rId7"/>
    <p:sldId id="287" r:id="rId8"/>
    <p:sldId id="260" r:id="rId9"/>
    <p:sldId id="261" r:id="rId10"/>
    <p:sldId id="262" r:id="rId11"/>
    <p:sldId id="288" r:id="rId12"/>
    <p:sldId id="281" r:id="rId13"/>
    <p:sldId id="280" r:id="rId14"/>
    <p:sldId id="286" r:id="rId15"/>
    <p:sldId id="293" r:id="rId16"/>
    <p:sldId id="283" r:id="rId17"/>
    <p:sldId id="263" r:id="rId18"/>
    <p:sldId id="264" r:id="rId19"/>
    <p:sldId id="266" r:id="rId20"/>
    <p:sldId id="267" r:id="rId21"/>
    <p:sldId id="294" r:id="rId22"/>
    <p:sldId id="269" r:id="rId23"/>
    <p:sldId id="296" r:id="rId24"/>
    <p:sldId id="290" r:id="rId25"/>
    <p:sldId id="270" r:id="rId26"/>
    <p:sldId id="271" r:id="rId27"/>
    <p:sldId id="272" r:id="rId28"/>
    <p:sldId id="273" r:id="rId29"/>
    <p:sldId id="289" r:id="rId30"/>
    <p:sldId id="275" r:id="rId31"/>
    <p:sldId id="276" r:id="rId32"/>
    <p:sldId id="278" r:id="rId33"/>
    <p:sldId id="295" r:id="rId34"/>
    <p:sldId id="291" r:id="rId35"/>
    <p:sldId id="279" r:id="rId36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howGuides="1">
      <p:cViewPr varScale="1">
        <p:scale>
          <a:sx n="27" d="100"/>
          <a:sy n="27" d="100"/>
        </p:scale>
        <p:origin x="2766" y="48"/>
      </p:cViewPr>
      <p:guideLst>
        <p:guide orient="horz" pos="2160"/>
        <p:guide pos="2885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FAD899-3C60-4800-8B70-2814E550F0B1}" type="doc">
      <dgm:prSet loTypeId="urn:microsoft.com/office/officeart/2011/layout/CircleProcess" loCatId="process" qsTypeId="urn:microsoft.com/office/officeart/2005/8/quickstyle/simple1#1" qsCatId="simple" csTypeId="urn:microsoft.com/office/officeart/2005/8/colors/accent1_2#1" csCatId="accent1" phldr="0"/>
      <dgm:spPr/>
      <dgm:t>
        <a:bodyPr/>
        <a:lstStyle/>
        <a:p>
          <a:endParaRPr lang="el-GR"/>
        </a:p>
      </dgm:t>
    </dgm:pt>
    <dgm:pt modelId="{1DCA1EB9-CDAD-4366-87D9-C6568FCB183F}">
      <dgm:prSet phldrT="[Text]" phldr="1"/>
      <dgm:spPr/>
      <dgm:t>
        <a:bodyPr/>
        <a:lstStyle/>
        <a:p>
          <a:endParaRPr lang="el-GR" dirty="0"/>
        </a:p>
      </dgm:t>
    </dgm:pt>
    <dgm:pt modelId="{346FC39B-9545-42F0-84EA-ACF18ADF21D6}" cxnId="{2BD2A1D1-3ECE-4599-9341-0B3F484EEF6D}" type="parTrans">
      <dgm:prSet/>
      <dgm:spPr/>
      <dgm:t>
        <a:bodyPr/>
        <a:lstStyle/>
        <a:p>
          <a:endParaRPr lang="el-GR"/>
        </a:p>
      </dgm:t>
    </dgm:pt>
    <dgm:pt modelId="{631590A5-7337-453E-8B28-05A2681D6605}" cxnId="{2BD2A1D1-3ECE-4599-9341-0B3F484EEF6D}" type="sibTrans">
      <dgm:prSet/>
      <dgm:spPr/>
      <dgm:t>
        <a:bodyPr/>
        <a:lstStyle/>
        <a:p>
          <a:endParaRPr lang="el-GR"/>
        </a:p>
      </dgm:t>
    </dgm:pt>
    <dgm:pt modelId="{20B434CD-0747-4452-815C-45D7BB24D6EA}">
      <dgm:prSet phldrT="[Text]" phldr="1"/>
      <dgm:spPr/>
      <dgm:t>
        <a:bodyPr/>
        <a:lstStyle/>
        <a:p>
          <a:endParaRPr lang="el-GR" dirty="0"/>
        </a:p>
      </dgm:t>
    </dgm:pt>
    <dgm:pt modelId="{E8532AF7-BC68-4AD2-A413-007764540E8C}" cxnId="{DF308E28-BF46-453A-8849-5C09B5A482CF}" type="parTrans">
      <dgm:prSet/>
      <dgm:spPr/>
      <dgm:t>
        <a:bodyPr/>
        <a:lstStyle/>
        <a:p>
          <a:endParaRPr lang="el-GR"/>
        </a:p>
      </dgm:t>
    </dgm:pt>
    <dgm:pt modelId="{AE94FA7F-87C0-4844-A44D-75D2080A3256}" cxnId="{DF308E28-BF46-453A-8849-5C09B5A482CF}" type="sibTrans">
      <dgm:prSet/>
      <dgm:spPr/>
      <dgm:t>
        <a:bodyPr/>
        <a:lstStyle/>
        <a:p>
          <a:endParaRPr lang="el-GR"/>
        </a:p>
      </dgm:t>
    </dgm:pt>
    <dgm:pt modelId="{7A80A6EB-077F-4285-A09E-D02664DBD63A}">
      <dgm:prSet phldrT="[Text]" phldr="1"/>
      <dgm:spPr/>
      <dgm:t>
        <a:bodyPr/>
        <a:lstStyle/>
        <a:p>
          <a:endParaRPr lang="el-GR"/>
        </a:p>
      </dgm:t>
    </dgm:pt>
    <dgm:pt modelId="{79AAE10C-C3B0-40B3-ADB8-C4C4E8C4AA3D}" cxnId="{59197060-3E8D-42EE-ACA6-572509E65A16}" type="parTrans">
      <dgm:prSet/>
      <dgm:spPr/>
      <dgm:t>
        <a:bodyPr/>
        <a:lstStyle/>
        <a:p>
          <a:endParaRPr lang="el-GR"/>
        </a:p>
      </dgm:t>
    </dgm:pt>
    <dgm:pt modelId="{8E21F629-0B88-4752-91B9-C07DB2CFA786}" cxnId="{59197060-3E8D-42EE-ACA6-572509E65A16}" type="sibTrans">
      <dgm:prSet/>
      <dgm:spPr/>
      <dgm:t>
        <a:bodyPr/>
        <a:lstStyle/>
        <a:p>
          <a:endParaRPr lang="el-GR"/>
        </a:p>
      </dgm:t>
    </dgm:pt>
    <dgm:pt modelId="{6933F739-7543-4EA5-BB95-5CE5B7576CD3}" type="pres">
      <dgm:prSet presAssocID="{1EFAD899-3C60-4800-8B70-2814E550F0B1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EE159955-A54F-4776-87B5-89D9DC90E87F}" type="pres">
      <dgm:prSet presAssocID="{7A80A6EB-077F-4285-A09E-D02664DBD63A}" presName="Accent3" presStyleCnt="0"/>
      <dgm:spPr/>
    </dgm:pt>
    <dgm:pt modelId="{50D55BB4-C776-406C-98C0-A55960601AC0}" type="pres">
      <dgm:prSet presAssocID="{7A80A6EB-077F-4285-A09E-D02664DBD63A}" presName="Accent" presStyleLbl="node1" presStyleIdx="0" presStyleCnt="3"/>
      <dgm:spPr/>
    </dgm:pt>
    <dgm:pt modelId="{6B019CC9-B6B4-4E71-81C0-DBC67F97E38B}" type="pres">
      <dgm:prSet presAssocID="{7A80A6EB-077F-4285-A09E-D02664DBD63A}" presName="ParentBackground3" presStyleCnt="0"/>
      <dgm:spPr/>
    </dgm:pt>
    <dgm:pt modelId="{7D60B532-0C2C-45A5-AF5E-DEF6B5BF2EE3}" type="pres">
      <dgm:prSet presAssocID="{7A80A6EB-077F-4285-A09E-D02664DBD63A}" presName="ParentBackground" presStyleLbl="fgAcc1" presStyleIdx="0" presStyleCnt="3"/>
      <dgm:spPr/>
    </dgm:pt>
    <dgm:pt modelId="{ADD55C65-F3C3-4E9F-B17B-489036401771}" type="pres">
      <dgm:prSet presAssocID="{7A80A6EB-077F-4285-A09E-D02664DBD63A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46CFE0D-21B3-40CC-B0CB-A56C88986FBC}" type="pres">
      <dgm:prSet presAssocID="{20B434CD-0747-4452-815C-45D7BB24D6EA}" presName="Accent2" presStyleCnt="0"/>
      <dgm:spPr/>
    </dgm:pt>
    <dgm:pt modelId="{A5DB9D9A-1A56-4FE8-A5FB-97A5E3CE2F9E}" type="pres">
      <dgm:prSet presAssocID="{20B434CD-0747-4452-815C-45D7BB24D6EA}" presName="Accent" presStyleLbl="node1" presStyleIdx="1" presStyleCnt="3"/>
      <dgm:spPr/>
    </dgm:pt>
    <dgm:pt modelId="{0EAFDFED-7772-4826-997F-AC33B0EC427B}" type="pres">
      <dgm:prSet presAssocID="{20B434CD-0747-4452-815C-45D7BB24D6EA}" presName="ParentBackground2" presStyleCnt="0"/>
      <dgm:spPr/>
    </dgm:pt>
    <dgm:pt modelId="{D18F256A-C505-4666-BC8F-BAF58FB49281}" type="pres">
      <dgm:prSet presAssocID="{20B434CD-0747-4452-815C-45D7BB24D6EA}" presName="ParentBackground" presStyleLbl="fgAcc1" presStyleIdx="1" presStyleCnt="3"/>
      <dgm:spPr/>
    </dgm:pt>
    <dgm:pt modelId="{70A2C850-6B15-450A-92C9-5A70E6F341BD}" type="pres">
      <dgm:prSet presAssocID="{20B434CD-0747-4452-815C-45D7BB24D6EA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A6B29ED-DAC4-471A-A551-E1FF1BB9D986}" type="pres">
      <dgm:prSet presAssocID="{1DCA1EB9-CDAD-4366-87D9-C6568FCB183F}" presName="Accent1" presStyleCnt="0"/>
      <dgm:spPr/>
    </dgm:pt>
    <dgm:pt modelId="{365E8C1C-51E8-43BB-946B-46ABE423FA2B}" type="pres">
      <dgm:prSet presAssocID="{1DCA1EB9-CDAD-4366-87D9-C6568FCB183F}" presName="Accent" presStyleLbl="node1" presStyleIdx="2" presStyleCnt="3"/>
      <dgm:spPr/>
    </dgm:pt>
    <dgm:pt modelId="{F04F95DB-AD4B-457E-8522-E1855B0D6EA9}" type="pres">
      <dgm:prSet presAssocID="{1DCA1EB9-CDAD-4366-87D9-C6568FCB183F}" presName="ParentBackground1" presStyleCnt="0"/>
      <dgm:spPr/>
    </dgm:pt>
    <dgm:pt modelId="{6BD46B99-2051-45AB-A4A8-C4AB75A4AAD2}" type="pres">
      <dgm:prSet presAssocID="{1DCA1EB9-CDAD-4366-87D9-C6568FCB183F}" presName="ParentBackground" presStyleLbl="fgAcc1" presStyleIdx="2" presStyleCnt="3" custLinFactNeighborX="1223" custLinFactNeighborY="-11"/>
      <dgm:spPr/>
    </dgm:pt>
    <dgm:pt modelId="{D85F64A3-C486-410E-A896-9D44CC72B4A1}" type="pres">
      <dgm:prSet presAssocID="{1DCA1EB9-CDAD-4366-87D9-C6568FCB183F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E4F9841E-78BF-493D-A493-D6119AD72825}" type="presOf" srcId="{7A80A6EB-077F-4285-A09E-D02664DBD63A}" destId="{7D60B532-0C2C-45A5-AF5E-DEF6B5BF2EE3}" srcOrd="0" destOrd="0" presId="urn:microsoft.com/office/officeart/2011/layout/CircleProcess"/>
    <dgm:cxn modelId="{DF308E28-BF46-453A-8849-5C09B5A482CF}" srcId="{1EFAD899-3C60-4800-8B70-2814E550F0B1}" destId="{20B434CD-0747-4452-815C-45D7BB24D6EA}" srcOrd="1" destOrd="0" parTransId="{E8532AF7-BC68-4AD2-A413-007764540E8C}" sibTransId="{AE94FA7F-87C0-4844-A44D-75D2080A3256}"/>
    <dgm:cxn modelId="{59197060-3E8D-42EE-ACA6-572509E65A16}" srcId="{1EFAD899-3C60-4800-8B70-2814E550F0B1}" destId="{7A80A6EB-077F-4285-A09E-D02664DBD63A}" srcOrd="2" destOrd="0" parTransId="{79AAE10C-C3B0-40B3-ADB8-C4C4E8C4AA3D}" sibTransId="{8E21F629-0B88-4752-91B9-C07DB2CFA786}"/>
    <dgm:cxn modelId="{244F5A47-253D-46EE-8BCA-0E697C8B6359}" type="presOf" srcId="{20B434CD-0747-4452-815C-45D7BB24D6EA}" destId="{70A2C850-6B15-450A-92C9-5A70E6F341BD}" srcOrd="1" destOrd="0" presId="urn:microsoft.com/office/officeart/2011/layout/CircleProcess"/>
    <dgm:cxn modelId="{4710EF6A-A4C6-4250-850B-8A7018F98FCE}" type="presOf" srcId="{1EFAD899-3C60-4800-8B70-2814E550F0B1}" destId="{6933F739-7543-4EA5-BB95-5CE5B7576CD3}" srcOrd="0" destOrd="0" presId="urn:microsoft.com/office/officeart/2011/layout/CircleProcess"/>
    <dgm:cxn modelId="{DE989C4C-5C60-4CF2-A68F-BFDB97381D8A}" type="presOf" srcId="{1DCA1EB9-CDAD-4366-87D9-C6568FCB183F}" destId="{D85F64A3-C486-410E-A896-9D44CC72B4A1}" srcOrd="1" destOrd="0" presId="urn:microsoft.com/office/officeart/2011/layout/CircleProcess"/>
    <dgm:cxn modelId="{332AFF9B-2DD0-4CB9-BEA9-00CC72F25AB2}" type="presOf" srcId="{7A80A6EB-077F-4285-A09E-D02664DBD63A}" destId="{ADD55C65-F3C3-4E9F-B17B-489036401771}" srcOrd="1" destOrd="0" presId="urn:microsoft.com/office/officeart/2011/layout/CircleProcess"/>
    <dgm:cxn modelId="{CA3730B9-5A75-4121-824C-19F4CFAC1FAD}" type="presOf" srcId="{1DCA1EB9-CDAD-4366-87D9-C6568FCB183F}" destId="{6BD46B99-2051-45AB-A4A8-C4AB75A4AAD2}" srcOrd="0" destOrd="0" presId="urn:microsoft.com/office/officeart/2011/layout/CircleProcess"/>
    <dgm:cxn modelId="{6D4564D0-984B-41D6-B331-6E7BA322BE58}" type="presOf" srcId="{20B434CD-0747-4452-815C-45D7BB24D6EA}" destId="{D18F256A-C505-4666-BC8F-BAF58FB49281}" srcOrd="0" destOrd="0" presId="urn:microsoft.com/office/officeart/2011/layout/CircleProcess"/>
    <dgm:cxn modelId="{2BD2A1D1-3ECE-4599-9341-0B3F484EEF6D}" srcId="{1EFAD899-3C60-4800-8B70-2814E550F0B1}" destId="{1DCA1EB9-CDAD-4366-87D9-C6568FCB183F}" srcOrd="0" destOrd="0" parTransId="{346FC39B-9545-42F0-84EA-ACF18ADF21D6}" sibTransId="{631590A5-7337-453E-8B28-05A2681D6605}"/>
    <dgm:cxn modelId="{740E8DEC-EF62-445C-9FB9-F700C25A650B}" type="presParOf" srcId="{6933F739-7543-4EA5-BB95-5CE5B7576CD3}" destId="{EE159955-A54F-4776-87B5-89D9DC90E87F}" srcOrd="0" destOrd="0" presId="urn:microsoft.com/office/officeart/2011/layout/CircleProcess"/>
    <dgm:cxn modelId="{423E251F-4115-4F15-881C-A38095ACECCE}" type="presParOf" srcId="{EE159955-A54F-4776-87B5-89D9DC90E87F}" destId="{50D55BB4-C776-406C-98C0-A55960601AC0}" srcOrd="0" destOrd="0" presId="urn:microsoft.com/office/officeart/2011/layout/CircleProcess"/>
    <dgm:cxn modelId="{CC1E52CA-4555-4D80-9F0B-71C6F21FCA4E}" type="presParOf" srcId="{6933F739-7543-4EA5-BB95-5CE5B7576CD3}" destId="{6B019CC9-B6B4-4E71-81C0-DBC67F97E38B}" srcOrd="1" destOrd="0" presId="urn:microsoft.com/office/officeart/2011/layout/CircleProcess"/>
    <dgm:cxn modelId="{A04ECD96-E539-4997-A885-65AB4007EDB1}" type="presParOf" srcId="{6B019CC9-B6B4-4E71-81C0-DBC67F97E38B}" destId="{7D60B532-0C2C-45A5-AF5E-DEF6B5BF2EE3}" srcOrd="0" destOrd="0" presId="urn:microsoft.com/office/officeart/2011/layout/CircleProcess"/>
    <dgm:cxn modelId="{28A65109-25E6-4538-B09A-C31BF5844F2E}" type="presParOf" srcId="{6933F739-7543-4EA5-BB95-5CE5B7576CD3}" destId="{ADD55C65-F3C3-4E9F-B17B-489036401771}" srcOrd="2" destOrd="0" presId="urn:microsoft.com/office/officeart/2011/layout/CircleProcess"/>
    <dgm:cxn modelId="{BA866D28-3BCE-4C30-98CA-34E4B38555F2}" type="presParOf" srcId="{6933F739-7543-4EA5-BB95-5CE5B7576CD3}" destId="{646CFE0D-21B3-40CC-B0CB-A56C88986FBC}" srcOrd="3" destOrd="0" presId="urn:microsoft.com/office/officeart/2011/layout/CircleProcess"/>
    <dgm:cxn modelId="{A96E9695-951F-4DE1-B8E9-25D839D736F6}" type="presParOf" srcId="{646CFE0D-21B3-40CC-B0CB-A56C88986FBC}" destId="{A5DB9D9A-1A56-4FE8-A5FB-97A5E3CE2F9E}" srcOrd="0" destOrd="0" presId="urn:microsoft.com/office/officeart/2011/layout/CircleProcess"/>
    <dgm:cxn modelId="{29EC35EE-D984-4987-915C-04538BE95C9D}" type="presParOf" srcId="{6933F739-7543-4EA5-BB95-5CE5B7576CD3}" destId="{0EAFDFED-7772-4826-997F-AC33B0EC427B}" srcOrd="4" destOrd="0" presId="urn:microsoft.com/office/officeart/2011/layout/CircleProcess"/>
    <dgm:cxn modelId="{A52DA965-5AC7-400A-B440-0CA69A3E3884}" type="presParOf" srcId="{0EAFDFED-7772-4826-997F-AC33B0EC427B}" destId="{D18F256A-C505-4666-BC8F-BAF58FB49281}" srcOrd="0" destOrd="0" presId="urn:microsoft.com/office/officeart/2011/layout/CircleProcess"/>
    <dgm:cxn modelId="{06504860-3644-4096-9D9B-C70E209FDF2F}" type="presParOf" srcId="{6933F739-7543-4EA5-BB95-5CE5B7576CD3}" destId="{70A2C850-6B15-450A-92C9-5A70E6F341BD}" srcOrd="5" destOrd="0" presId="urn:microsoft.com/office/officeart/2011/layout/CircleProcess"/>
    <dgm:cxn modelId="{F3CCC9EA-5503-4561-8BDF-603C96D42165}" type="presParOf" srcId="{6933F739-7543-4EA5-BB95-5CE5B7576CD3}" destId="{7A6B29ED-DAC4-471A-A551-E1FF1BB9D986}" srcOrd="6" destOrd="0" presId="urn:microsoft.com/office/officeart/2011/layout/CircleProcess"/>
    <dgm:cxn modelId="{97CF57AF-BE10-464C-8FDE-346363B6D5BB}" type="presParOf" srcId="{7A6B29ED-DAC4-471A-A551-E1FF1BB9D986}" destId="{365E8C1C-51E8-43BB-946B-46ABE423FA2B}" srcOrd="0" destOrd="0" presId="urn:microsoft.com/office/officeart/2011/layout/CircleProcess"/>
    <dgm:cxn modelId="{C9EB2CC2-F964-4434-B3B9-9A9E3595953E}" type="presParOf" srcId="{6933F739-7543-4EA5-BB95-5CE5B7576CD3}" destId="{F04F95DB-AD4B-457E-8522-E1855B0D6EA9}" srcOrd="7" destOrd="0" presId="urn:microsoft.com/office/officeart/2011/layout/CircleProcess"/>
    <dgm:cxn modelId="{A2B75116-0999-4BCE-A122-1A1BC787B791}" type="presParOf" srcId="{F04F95DB-AD4B-457E-8522-E1855B0D6EA9}" destId="{6BD46B99-2051-45AB-A4A8-C4AB75A4AAD2}" srcOrd="0" destOrd="0" presId="urn:microsoft.com/office/officeart/2011/layout/CircleProcess"/>
    <dgm:cxn modelId="{45F9AA84-CC25-4F54-B9C3-5F5AE355ADBF}" type="presParOf" srcId="{6933F739-7543-4EA5-BB95-5CE5B7576CD3}" destId="{D85F64A3-C486-410E-A896-9D44CC72B4A1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990814-5AFB-4C69-990E-9F0C55A7FF79}" type="doc">
      <dgm:prSet loTypeId="urn:microsoft.com/office/officeart/2005/8/layout/hProcess11#1" loCatId="process" qsTypeId="urn:microsoft.com/office/officeart/2005/8/quickstyle/simple1#2" qsCatId="simple" csTypeId="urn:microsoft.com/office/officeart/2005/8/colors/accent1_2#2" csCatId="accent1" phldr="0"/>
      <dgm:spPr/>
    </dgm:pt>
    <dgm:pt modelId="{CAD3B725-51C4-4F91-B93D-FB2F337E7AD9}">
      <dgm:prSet phldrT="[Text]" phldr="1"/>
      <dgm:spPr/>
      <dgm:t>
        <a:bodyPr/>
        <a:lstStyle/>
        <a:p>
          <a:endParaRPr lang="el-GR" dirty="0"/>
        </a:p>
      </dgm:t>
    </dgm:pt>
    <dgm:pt modelId="{2DA81DE2-1C4D-48E9-914F-097F1FF0D8B9}" cxnId="{3D42165B-27C1-49E8-9C58-1374927F602D}" type="parTrans">
      <dgm:prSet/>
      <dgm:spPr/>
      <dgm:t>
        <a:bodyPr/>
        <a:lstStyle/>
        <a:p>
          <a:endParaRPr lang="el-GR"/>
        </a:p>
      </dgm:t>
    </dgm:pt>
    <dgm:pt modelId="{8C3F31AB-C41A-4979-801B-42E2603D6AEE}" cxnId="{3D42165B-27C1-49E8-9C58-1374927F602D}" type="sibTrans">
      <dgm:prSet/>
      <dgm:spPr/>
      <dgm:t>
        <a:bodyPr/>
        <a:lstStyle/>
        <a:p>
          <a:endParaRPr lang="el-GR"/>
        </a:p>
      </dgm:t>
    </dgm:pt>
    <dgm:pt modelId="{5DF518C9-4091-42B0-B25E-71F1D28BFAB6}">
      <dgm:prSet phldrT="[Text]" phldr="1"/>
      <dgm:spPr/>
      <dgm:t>
        <a:bodyPr/>
        <a:lstStyle/>
        <a:p>
          <a:endParaRPr lang="el-GR" dirty="0"/>
        </a:p>
      </dgm:t>
    </dgm:pt>
    <dgm:pt modelId="{1F8265A7-71CB-49A1-B747-3F0FCECF5C17}" cxnId="{DE7FAE5D-6DDA-4D0C-8060-C1EBA24D7D92}" type="parTrans">
      <dgm:prSet/>
      <dgm:spPr/>
      <dgm:t>
        <a:bodyPr/>
        <a:lstStyle/>
        <a:p>
          <a:endParaRPr lang="el-GR"/>
        </a:p>
      </dgm:t>
    </dgm:pt>
    <dgm:pt modelId="{88492DFE-8F67-46EE-8393-A845F2A40C3F}" cxnId="{DE7FAE5D-6DDA-4D0C-8060-C1EBA24D7D92}" type="sibTrans">
      <dgm:prSet/>
      <dgm:spPr/>
      <dgm:t>
        <a:bodyPr/>
        <a:lstStyle/>
        <a:p>
          <a:endParaRPr lang="el-GR"/>
        </a:p>
      </dgm:t>
    </dgm:pt>
    <dgm:pt modelId="{4AF2F71D-E814-46D5-9228-376EA5E89DF7}">
      <dgm:prSet phldrT="[Text]" phldr="1"/>
      <dgm:spPr/>
      <dgm:t>
        <a:bodyPr/>
        <a:lstStyle/>
        <a:p>
          <a:endParaRPr lang="el-GR"/>
        </a:p>
      </dgm:t>
    </dgm:pt>
    <dgm:pt modelId="{592C74D1-E9CC-403E-8BDD-A531A93F8E5E}" cxnId="{08350B7E-D527-45A8-9990-D8DBAF29E3BE}" type="parTrans">
      <dgm:prSet/>
      <dgm:spPr/>
      <dgm:t>
        <a:bodyPr/>
        <a:lstStyle/>
        <a:p>
          <a:endParaRPr lang="el-GR"/>
        </a:p>
      </dgm:t>
    </dgm:pt>
    <dgm:pt modelId="{94B675AE-04FE-4865-9F36-36055ABE1BC6}" cxnId="{08350B7E-D527-45A8-9990-D8DBAF29E3BE}" type="sibTrans">
      <dgm:prSet/>
      <dgm:spPr/>
      <dgm:t>
        <a:bodyPr/>
        <a:lstStyle/>
        <a:p>
          <a:endParaRPr lang="el-GR"/>
        </a:p>
      </dgm:t>
    </dgm:pt>
    <dgm:pt modelId="{260605AC-1282-4972-9E6D-AB6C1DCFE40C}" type="pres">
      <dgm:prSet presAssocID="{E0990814-5AFB-4C69-990E-9F0C55A7FF79}" presName="Name0" presStyleCnt="0">
        <dgm:presLayoutVars>
          <dgm:dir/>
          <dgm:resizeHandles val="exact"/>
        </dgm:presLayoutVars>
      </dgm:prSet>
      <dgm:spPr/>
    </dgm:pt>
    <dgm:pt modelId="{3AB727D1-A001-4992-A135-D3CB385E8F95}" type="pres">
      <dgm:prSet presAssocID="{E0990814-5AFB-4C69-990E-9F0C55A7FF79}" presName="arrow" presStyleLbl="bgShp" presStyleIdx="0" presStyleCnt="1" custLinFactNeighborX="-2" custLinFactNeighborY="-1334"/>
      <dgm:spPr/>
    </dgm:pt>
    <dgm:pt modelId="{862A8DCE-984F-4814-91BD-ACA7BBB1DBD1}" type="pres">
      <dgm:prSet presAssocID="{E0990814-5AFB-4C69-990E-9F0C55A7FF79}" presName="points" presStyleCnt="0"/>
      <dgm:spPr/>
    </dgm:pt>
    <dgm:pt modelId="{C21F1BCE-CCB6-48CF-AB14-2F66E0D44A38}" type="pres">
      <dgm:prSet presAssocID="{CAD3B725-51C4-4F91-B93D-FB2F337E7AD9}" presName="compositeA" presStyleCnt="0"/>
      <dgm:spPr/>
    </dgm:pt>
    <dgm:pt modelId="{E0741B2A-B275-4198-A326-31B42801EDE5}" type="pres">
      <dgm:prSet presAssocID="{CAD3B725-51C4-4F91-B93D-FB2F337E7AD9}" presName="textA" presStyleLbl="revTx" presStyleIdx="0" presStyleCnt="3">
        <dgm:presLayoutVars>
          <dgm:bulletEnabled val="1"/>
        </dgm:presLayoutVars>
      </dgm:prSet>
      <dgm:spPr/>
    </dgm:pt>
    <dgm:pt modelId="{FC90FD7B-F3C6-40E7-8C44-D0D814F182AA}" type="pres">
      <dgm:prSet presAssocID="{CAD3B725-51C4-4F91-B93D-FB2F337E7AD9}" presName="circleA" presStyleLbl="node1" presStyleIdx="0" presStyleCnt="3"/>
      <dgm:spPr/>
    </dgm:pt>
    <dgm:pt modelId="{1BD88719-D17E-4B6D-A25A-815F4A0F8767}" type="pres">
      <dgm:prSet presAssocID="{CAD3B725-51C4-4F91-B93D-FB2F337E7AD9}" presName="spaceA" presStyleCnt="0"/>
      <dgm:spPr/>
    </dgm:pt>
    <dgm:pt modelId="{C3E22A88-309A-47DB-A092-91CCDEB135E1}" type="pres">
      <dgm:prSet presAssocID="{8C3F31AB-C41A-4979-801B-42E2603D6AEE}" presName="space" presStyleCnt="0"/>
      <dgm:spPr/>
    </dgm:pt>
    <dgm:pt modelId="{3219A6EB-EA40-4D1F-BFB4-CFD554D1A744}" type="pres">
      <dgm:prSet presAssocID="{5DF518C9-4091-42B0-B25E-71F1D28BFAB6}" presName="compositeB" presStyleCnt="0"/>
      <dgm:spPr/>
    </dgm:pt>
    <dgm:pt modelId="{CBF7B06D-1F50-46F1-A94A-87C042709392}" type="pres">
      <dgm:prSet presAssocID="{5DF518C9-4091-42B0-B25E-71F1D28BFAB6}" presName="textB" presStyleLbl="revTx" presStyleIdx="1" presStyleCnt="3">
        <dgm:presLayoutVars>
          <dgm:bulletEnabled val="1"/>
        </dgm:presLayoutVars>
      </dgm:prSet>
      <dgm:spPr/>
    </dgm:pt>
    <dgm:pt modelId="{0730344E-5F14-4FA3-B6F6-F1E8D8548E08}" type="pres">
      <dgm:prSet presAssocID="{5DF518C9-4091-42B0-B25E-71F1D28BFAB6}" presName="circleB" presStyleLbl="node1" presStyleIdx="1" presStyleCnt="3"/>
      <dgm:spPr/>
    </dgm:pt>
    <dgm:pt modelId="{502DDC53-E197-4C15-B9A7-FCF5D4EEF248}" type="pres">
      <dgm:prSet presAssocID="{5DF518C9-4091-42B0-B25E-71F1D28BFAB6}" presName="spaceB" presStyleCnt="0"/>
      <dgm:spPr/>
    </dgm:pt>
    <dgm:pt modelId="{F9531918-1E1B-4A3F-AC1C-A0E000068606}" type="pres">
      <dgm:prSet presAssocID="{88492DFE-8F67-46EE-8393-A845F2A40C3F}" presName="space" presStyleCnt="0"/>
      <dgm:spPr/>
    </dgm:pt>
    <dgm:pt modelId="{24C1254C-DBE3-4217-9D1F-E5516F73754A}" type="pres">
      <dgm:prSet presAssocID="{4AF2F71D-E814-46D5-9228-376EA5E89DF7}" presName="compositeA" presStyleCnt="0"/>
      <dgm:spPr/>
    </dgm:pt>
    <dgm:pt modelId="{392A20F0-54C3-4EE1-94CE-F80DE40D9669}" type="pres">
      <dgm:prSet presAssocID="{4AF2F71D-E814-46D5-9228-376EA5E89DF7}" presName="textA" presStyleLbl="revTx" presStyleIdx="2" presStyleCnt="3">
        <dgm:presLayoutVars>
          <dgm:bulletEnabled val="1"/>
        </dgm:presLayoutVars>
      </dgm:prSet>
      <dgm:spPr/>
    </dgm:pt>
    <dgm:pt modelId="{9A54A033-4C31-4AE5-AD67-BC1A14E987E3}" type="pres">
      <dgm:prSet presAssocID="{4AF2F71D-E814-46D5-9228-376EA5E89DF7}" presName="circleA" presStyleLbl="node1" presStyleIdx="2" presStyleCnt="3"/>
      <dgm:spPr/>
    </dgm:pt>
    <dgm:pt modelId="{CE914B59-E8DD-491D-A5FB-314E4E2B67C8}" type="pres">
      <dgm:prSet presAssocID="{4AF2F71D-E814-46D5-9228-376EA5E89DF7}" presName="spaceA" presStyleCnt="0"/>
      <dgm:spPr/>
    </dgm:pt>
  </dgm:ptLst>
  <dgm:cxnLst>
    <dgm:cxn modelId="{0F29532D-1E84-4CA7-A6B2-C29E1F25821E}" type="presOf" srcId="{5DF518C9-4091-42B0-B25E-71F1D28BFAB6}" destId="{CBF7B06D-1F50-46F1-A94A-87C042709392}" srcOrd="0" destOrd="0" presId="urn:microsoft.com/office/officeart/2005/8/layout/hProcess11#1"/>
    <dgm:cxn modelId="{3D42165B-27C1-49E8-9C58-1374927F602D}" srcId="{E0990814-5AFB-4C69-990E-9F0C55A7FF79}" destId="{CAD3B725-51C4-4F91-B93D-FB2F337E7AD9}" srcOrd="0" destOrd="0" parTransId="{2DA81DE2-1C4D-48E9-914F-097F1FF0D8B9}" sibTransId="{8C3F31AB-C41A-4979-801B-42E2603D6AEE}"/>
    <dgm:cxn modelId="{DE7FAE5D-6DDA-4D0C-8060-C1EBA24D7D92}" srcId="{E0990814-5AFB-4C69-990E-9F0C55A7FF79}" destId="{5DF518C9-4091-42B0-B25E-71F1D28BFAB6}" srcOrd="1" destOrd="0" parTransId="{1F8265A7-71CB-49A1-B747-3F0FCECF5C17}" sibTransId="{88492DFE-8F67-46EE-8393-A845F2A40C3F}"/>
    <dgm:cxn modelId="{08350B7E-D527-45A8-9990-D8DBAF29E3BE}" srcId="{E0990814-5AFB-4C69-990E-9F0C55A7FF79}" destId="{4AF2F71D-E814-46D5-9228-376EA5E89DF7}" srcOrd="2" destOrd="0" parTransId="{592C74D1-E9CC-403E-8BDD-A531A93F8E5E}" sibTransId="{94B675AE-04FE-4865-9F36-36055ABE1BC6}"/>
    <dgm:cxn modelId="{58440CAF-884D-4897-90CB-6BC4A7415A4A}" type="presOf" srcId="{4AF2F71D-E814-46D5-9228-376EA5E89DF7}" destId="{392A20F0-54C3-4EE1-94CE-F80DE40D9669}" srcOrd="0" destOrd="0" presId="urn:microsoft.com/office/officeart/2005/8/layout/hProcess11#1"/>
    <dgm:cxn modelId="{7B511EB9-FDD5-48C7-B262-FC37C773A2E0}" type="presOf" srcId="{E0990814-5AFB-4C69-990E-9F0C55A7FF79}" destId="{260605AC-1282-4972-9E6D-AB6C1DCFE40C}" srcOrd="0" destOrd="0" presId="urn:microsoft.com/office/officeart/2005/8/layout/hProcess11#1"/>
    <dgm:cxn modelId="{61573DED-4AD6-44E2-BC34-8046F7FBCC5E}" type="presOf" srcId="{CAD3B725-51C4-4F91-B93D-FB2F337E7AD9}" destId="{E0741B2A-B275-4198-A326-31B42801EDE5}" srcOrd="0" destOrd="0" presId="urn:microsoft.com/office/officeart/2005/8/layout/hProcess11#1"/>
    <dgm:cxn modelId="{A7594193-DF80-4E06-A31F-B63938669E2D}" type="presParOf" srcId="{260605AC-1282-4972-9E6D-AB6C1DCFE40C}" destId="{3AB727D1-A001-4992-A135-D3CB385E8F95}" srcOrd="0" destOrd="0" presId="urn:microsoft.com/office/officeart/2005/8/layout/hProcess11#1"/>
    <dgm:cxn modelId="{15987458-5F4C-4E1B-A309-962E764C16EF}" type="presParOf" srcId="{260605AC-1282-4972-9E6D-AB6C1DCFE40C}" destId="{862A8DCE-984F-4814-91BD-ACA7BBB1DBD1}" srcOrd="1" destOrd="0" presId="urn:microsoft.com/office/officeart/2005/8/layout/hProcess11#1"/>
    <dgm:cxn modelId="{D670CA01-5B65-490C-9F1C-AC510921CC33}" type="presParOf" srcId="{862A8DCE-984F-4814-91BD-ACA7BBB1DBD1}" destId="{C21F1BCE-CCB6-48CF-AB14-2F66E0D44A38}" srcOrd="0" destOrd="0" presId="urn:microsoft.com/office/officeart/2005/8/layout/hProcess11#1"/>
    <dgm:cxn modelId="{52D74C3F-E87D-474A-B51D-648694E89F89}" type="presParOf" srcId="{C21F1BCE-CCB6-48CF-AB14-2F66E0D44A38}" destId="{E0741B2A-B275-4198-A326-31B42801EDE5}" srcOrd="0" destOrd="0" presId="urn:microsoft.com/office/officeart/2005/8/layout/hProcess11#1"/>
    <dgm:cxn modelId="{6B1F1BDA-8FFC-4D3E-BBDA-554241E45FFC}" type="presParOf" srcId="{C21F1BCE-CCB6-48CF-AB14-2F66E0D44A38}" destId="{FC90FD7B-F3C6-40E7-8C44-D0D814F182AA}" srcOrd="1" destOrd="0" presId="urn:microsoft.com/office/officeart/2005/8/layout/hProcess11#1"/>
    <dgm:cxn modelId="{A9E5108B-0DC1-4057-B6EA-0C23618C7AE8}" type="presParOf" srcId="{C21F1BCE-CCB6-48CF-AB14-2F66E0D44A38}" destId="{1BD88719-D17E-4B6D-A25A-815F4A0F8767}" srcOrd="2" destOrd="0" presId="urn:microsoft.com/office/officeart/2005/8/layout/hProcess11#1"/>
    <dgm:cxn modelId="{05DF5574-5617-4833-9E60-6CBBF28D87B0}" type="presParOf" srcId="{862A8DCE-984F-4814-91BD-ACA7BBB1DBD1}" destId="{C3E22A88-309A-47DB-A092-91CCDEB135E1}" srcOrd="1" destOrd="0" presId="urn:microsoft.com/office/officeart/2005/8/layout/hProcess11#1"/>
    <dgm:cxn modelId="{1E6B71E0-80D1-4CAF-A80E-96ED0C7ADCB9}" type="presParOf" srcId="{862A8DCE-984F-4814-91BD-ACA7BBB1DBD1}" destId="{3219A6EB-EA40-4D1F-BFB4-CFD554D1A744}" srcOrd="2" destOrd="0" presId="urn:microsoft.com/office/officeart/2005/8/layout/hProcess11#1"/>
    <dgm:cxn modelId="{EEDE4D21-AC06-47B5-BC7D-99D25AA9A42C}" type="presParOf" srcId="{3219A6EB-EA40-4D1F-BFB4-CFD554D1A744}" destId="{CBF7B06D-1F50-46F1-A94A-87C042709392}" srcOrd="0" destOrd="0" presId="urn:microsoft.com/office/officeart/2005/8/layout/hProcess11#1"/>
    <dgm:cxn modelId="{C9E3DFF1-A017-4C8D-AF3A-0380D5761BFE}" type="presParOf" srcId="{3219A6EB-EA40-4D1F-BFB4-CFD554D1A744}" destId="{0730344E-5F14-4FA3-B6F6-F1E8D8548E08}" srcOrd="1" destOrd="0" presId="urn:microsoft.com/office/officeart/2005/8/layout/hProcess11#1"/>
    <dgm:cxn modelId="{D60A0D7B-AB5B-49B5-9E41-3913109556DF}" type="presParOf" srcId="{3219A6EB-EA40-4D1F-BFB4-CFD554D1A744}" destId="{502DDC53-E197-4C15-B9A7-FCF5D4EEF248}" srcOrd="2" destOrd="0" presId="urn:microsoft.com/office/officeart/2005/8/layout/hProcess11#1"/>
    <dgm:cxn modelId="{DD1D1EE7-A1FF-4751-A71E-EC3380DCDA10}" type="presParOf" srcId="{862A8DCE-984F-4814-91BD-ACA7BBB1DBD1}" destId="{F9531918-1E1B-4A3F-AC1C-A0E000068606}" srcOrd="3" destOrd="0" presId="urn:microsoft.com/office/officeart/2005/8/layout/hProcess11#1"/>
    <dgm:cxn modelId="{6CDA1C27-B876-4AB1-BB40-3F30BB9F8135}" type="presParOf" srcId="{862A8DCE-984F-4814-91BD-ACA7BBB1DBD1}" destId="{24C1254C-DBE3-4217-9D1F-E5516F73754A}" srcOrd="4" destOrd="0" presId="urn:microsoft.com/office/officeart/2005/8/layout/hProcess11#1"/>
    <dgm:cxn modelId="{09FBE9D4-576A-49EC-BD42-030A44373F57}" type="presParOf" srcId="{24C1254C-DBE3-4217-9D1F-E5516F73754A}" destId="{392A20F0-54C3-4EE1-94CE-F80DE40D9669}" srcOrd="0" destOrd="0" presId="urn:microsoft.com/office/officeart/2005/8/layout/hProcess11#1"/>
    <dgm:cxn modelId="{7186CEE7-F22A-46A7-9C2F-4BAFA5B562C2}" type="presParOf" srcId="{24C1254C-DBE3-4217-9D1F-E5516F73754A}" destId="{9A54A033-4C31-4AE5-AD67-BC1A14E987E3}" srcOrd="1" destOrd="0" presId="urn:microsoft.com/office/officeart/2005/8/layout/hProcess11#1"/>
    <dgm:cxn modelId="{729DD327-DB10-434C-904D-E06981B5BD9D}" type="presParOf" srcId="{24C1254C-DBE3-4217-9D1F-E5516F73754A}" destId="{CE914B59-E8DD-491D-A5FB-314E4E2B67C8}" srcOrd="2" destOrd="0" presId="urn:microsoft.com/office/officeart/2005/8/layout/hProcess11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3472573" cy="1872209"/>
        <a:chOff x="0" y="0"/>
        <a:chExt cx="3472573" cy="1872209"/>
      </a:xfrm>
    </dsp:grpSpPr>
    <dsp:sp modelId="{50D55BB4-C776-406C-98C0-A55960601AC0}">
      <dsp:nvSpPr>
        <dsp:cNvPr id="3" name="Oval 2"/>
        <dsp:cNvSpPr/>
      </dsp:nvSpPr>
      <dsp:spPr bwMode="white">
        <a:xfrm>
          <a:off x="4936042" y="402712"/>
          <a:ext cx="1066775" cy="106697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4936042" y="402712"/>
        <a:ext cx="1066775" cy="1066972"/>
      </dsp:txXfrm>
    </dsp:sp>
    <dsp:sp modelId="{7D60B532-0C2C-45A5-AF5E-DEF6B5BF2EE3}">
      <dsp:nvSpPr>
        <dsp:cNvPr id="4" name="Oval 3"/>
        <dsp:cNvSpPr/>
      </dsp:nvSpPr>
      <dsp:spPr bwMode="white">
        <a:xfrm>
          <a:off x="4971462" y="438284"/>
          <a:ext cx="995934" cy="995828"/>
        </a:xfrm>
        <a:prstGeom prst="ellipse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49530" tIns="49530" rIns="49530" bIns="4953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>
            <a:solidFill>
              <a:schemeClr val="tx1"/>
            </a:solidFill>
          </a:endParaRPr>
        </a:p>
      </dsp:txBody>
      <dsp:txXfrm>
        <a:off x="4971462" y="438284"/>
        <a:ext cx="995934" cy="995828"/>
      </dsp:txXfrm>
    </dsp:sp>
    <dsp:sp modelId="{A5DB9D9A-1A56-4FE8-A5FB-97A5E3CE2F9E}">
      <dsp:nvSpPr>
        <dsp:cNvPr id="5" name="Teardrop 4"/>
        <dsp:cNvSpPr/>
      </dsp:nvSpPr>
      <dsp:spPr bwMode="white">
        <a:xfrm rot="2700000">
          <a:off x="3834785" y="404002"/>
          <a:ext cx="1064205" cy="1064205"/>
        </a:xfrm>
        <a:prstGeom prst="teardrop">
          <a:avLst>
            <a:gd name="adj" fmla="val 1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 rot="2700000">
        <a:off x="3834785" y="404002"/>
        <a:ext cx="1064205" cy="1064205"/>
      </dsp:txXfrm>
    </dsp:sp>
    <dsp:sp modelId="{D18F256A-C505-4666-BC8F-BAF58FB49281}">
      <dsp:nvSpPr>
        <dsp:cNvPr id="6" name="Oval 5"/>
        <dsp:cNvSpPr/>
      </dsp:nvSpPr>
      <dsp:spPr bwMode="white">
        <a:xfrm>
          <a:off x="3868920" y="438284"/>
          <a:ext cx="995934" cy="995828"/>
        </a:xfrm>
        <a:prstGeom prst="ellipse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49530" tIns="49530" rIns="49530" bIns="4953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 dirty="0">
            <a:solidFill>
              <a:schemeClr val="tx1"/>
            </a:solidFill>
          </a:endParaRPr>
        </a:p>
      </dsp:txBody>
      <dsp:txXfrm>
        <a:off x="3868920" y="438284"/>
        <a:ext cx="995934" cy="995828"/>
      </dsp:txXfrm>
    </dsp:sp>
    <dsp:sp modelId="{365E8C1C-51E8-43BB-946B-46ABE423FA2B}">
      <dsp:nvSpPr>
        <dsp:cNvPr id="7" name="Teardrop 6"/>
        <dsp:cNvSpPr/>
      </dsp:nvSpPr>
      <dsp:spPr bwMode="white">
        <a:xfrm rot="2700000">
          <a:off x="2732243" y="404002"/>
          <a:ext cx="1064205" cy="1064205"/>
        </a:xfrm>
        <a:prstGeom prst="teardrop">
          <a:avLst>
            <a:gd name="adj" fmla="val 1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 rot="2700000">
        <a:off x="2732243" y="404002"/>
        <a:ext cx="1064205" cy="1064205"/>
      </dsp:txXfrm>
    </dsp:sp>
    <dsp:sp modelId="{6BD46B99-2051-45AB-A4A8-C4AB75A4AAD2}">
      <dsp:nvSpPr>
        <dsp:cNvPr id="8" name="Oval 7"/>
        <dsp:cNvSpPr/>
      </dsp:nvSpPr>
      <dsp:spPr bwMode="white">
        <a:xfrm>
          <a:off x="2778558" y="438175"/>
          <a:ext cx="995934" cy="995828"/>
        </a:xfrm>
        <a:prstGeom prst="ellipse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49530" tIns="49530" rIns="49530" bIns="4953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 dirty="0">
            <a:solidFill>
              <a:schemeClr val="tx1"/>
            </a:solidFill>
          </a:endParaRPr>
        </a:p>
      </dsp:txBody>
      <dsp:txXfrm>
        <a:off x="2778558" y="438175"/>
        <a:ext cx="995934" cy="9958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5544616" cy="4495800"/>
        <a:chOff x="0" y="0"/>
        <a:chExt cx="5544616" cy="4495800"/>
      </a:xfrm>
    </dsp:grpSpPr>
    <dsp:sp modelId="{3AB727D1-A001-4992-A135-D3CB385E8F95}">
      <dsp:nvSpPr>
        <dsp:cNvPr id="3" name="Notched Right Arrow 2"/>
        <dsp:cNvSpPr/>
      </dsp:nvSpPr>
      <dsp:spPr bwMode="white">
        <a:xfrm>
          <a:off x="0" y="1324750"/>
          <a:ext cx="5544616" cy="1798320"/>
        </a:xfrm>
        <a:prstGeom prst="notchedRightArrow">
          <a:avLst/>
        </a:prstGeom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  <dsp:txXfrm>
        <a:off x="0" y="1324750"/>
        <a:ext cx="5544616" cy="1798320"/>
      </dsp:txXfrm>
    </dsp:sp>
    <dsp:sp modelId="{E0741B2A-B275-4198-A326-31B42801EDE5}">
      <dsp:nvSpPr>
        <dsp:cNvPr id="4" name="Rectangles 3"/>
        <dsp:cNvSpPr/>
      </dsp:nvSpPr>
      <dsp:spPr bwMode="white">
        <a:xfrm>
          <a:off x="0" y="0"/>
          <a:ext cx="1609727" cy="179832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6032" tIns="256032" rIns="256032" bIns="256032" anchor="b"/>
        <a:lstStyle>
          <a:lvl1pPr algn="ctr">
            <a:defRPr sz="36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 dirty="0">
            <a:solidFill>
              <a:schemeClr val="tx1"/>
            </a:solidFill>
          </a:endParaRPr>
        </a:p>
      </dsp:txBody>
      <dsp:txXfrm>
        <a:off x="0" y="0"/>
        <a:ext cx="1609727" cy="1798320"/>
      </dsp:txXfrm>
    </dsp:sp>
    <dsp:sp modelId="{FC90FD7B-F3C6-40E7-8C44-D0D814F182AA}">
      <dsp:nvSpPr>
        <dsp:cNvPr id="5" name="Oval 4"/>
        <dsp:cNvSpPr/>
      </dsp:nvSpPr>
      <dsp:spPr bwMode="white">
        <a:xfrm>
          <a:off x="580074" y="2023110"/>
          <a:ext cx="449580" cy="449580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580074" y="2023110"/>
        <a:ext cx="449580" cy="449580"/>
      </dsp:txXfrm>
    </dsp:sp>
    <dsp:sp modelId="{CBF7B06D-1F50-46F1-A94A-87C042709392}">
      <dsp:nvSpPr>
        <dsp:cNvPr id="6" name="Rectangles 5"/>
        <dsp:cNvSpPr/>
      </dsp:nvSpPr>
      <dsp:spPr bwMode="white">
        <a:xfrm>
          <a:off x="1690214" y="2697480"/>
          <a:ext cx="1609727" cy="179832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6032" tIns="256032" rIns="256032" bIns="256032" anchor="t"/>
        <a:lstStyle>
          <a:lvl1pPr algn="ctr">
            <a:defRPr sz="36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 dirty="0">
            <a:solidFill>
              <a:schemeClr val="tx1"/>
            </a:solidFill>
          </a:endParaRPr>
        </a:p>
      </dsp:txBody>
      <dsp:txXfrm>
        <a:off x="1690214" y="2697480"/>
        <a:ext cx="1609727" cy="1798320"/>
      </dsp:txXfrm>
    </dsp:sp>
    <dsp:sp modelId="{0730344E-5F14-4FA3-B6F6-F1E8D8548E08}">
      <dsp:nvSpPr>
        <dsp:cNvPr id="7" name="Oval 6"/>
        <dsp:cNvSpPr/>
      </dsp:nvSpPr>
      <dsp:spPr bwMode="white">
        <a:xfrm>
          <a:off x="2270287" y="2023110"/>
          <a:ext cx="449580" cy="449580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270287" y="2023110"/>
        <a:ext cx="449580" cy="449580"/>
      </dsp:txXfrm>
    </dsp:sp>
    <dsp:sp modelId="{392A20F0-54C3-4EE1-94CE-F80DE40D9669}">
      <dsp:nvSpPr>
        <dsp:cNvPr id="8" name="Rectangles 7"/>
        <dsp:cNvSpPr/>
      </dsp:nvSpPr>
      <dsp:spPr bwMode="white">
        <a:xfrm>
          <a:off x="3380427" y="0"/>
          <a:ext cx="1609727" cy="179832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6032" tIns="256032" rIns="256032" bIns="256032" anchor="b"/>
        <a:lstStyle>
          <a:lvl1pPr algn="ctr">
            <a:defRPr sz="3600"/>
          </a:lvl1pPr>
          <a:lvl2pPr marL="285750" indent="-285750" algn="ctr">
            <a:defRPr sz="2800"/>
          </a:lvl2pPr>
          <a:lvl3pPr marL="571500" indent="-285750" algn="ctr">
            <a:defRPr sz="2800"/>
          </a:lvl3pPr>
          <a:lvl4pPr marL="857250" indent="-285750" algn="ctr">
            <a:defRPr sz="2800"/>
          </a:lvl4pPr>
          <a:lvl5pPr marL="1143000" indent="-285750" algn="ctr">
            <a:defRPr sz="2800"/>
          </a:lvl5pPr>
          <a:lvl6pPr marL="1428750" indent="-285750" algn="ctr">
            <a:defRPr sz="2800"/>
          </a:lvl6pPr>
          <a:lvl7pPr marL="1714500" indent="-285750" algn="ctr">
            <a:defRPr sz="2800"/>
          </a:lvl7pPr>
          <a:lvl8pPr marL="2000250" indent="-285750" algn="ctr">
            <a:defRPr sz="2800"/>
          </a:lvl8pPr>
          <a:lvl9pPr marL="2286000" indent="-285750" algn="ctr">
            <a:defRPr sz="2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l-GR">
            <a:solidFill>
              <a:schemeClr val="tx1"/>
            </a:solidFill>
          </a:endParaRPr>
        </a:p>
      </dsp:txBody>
      <dsp:txXfrm>
        <a:off x="3380427" y="0"/>
        <a:ext cx="1609727" cy="1798320"/>
      </dsp:txXfrm>
    </dsp:sp>
    <dsp:sp modelId="{9A54A033-4C31-4AE5-AD67-BC1A14E987E3}">
      <dsp:nvSpPr>
        <dsp:cNvPr id="9" name="Oval 8"/>
        <dsp:cNvSpPr/>
      </dsp:nvSpPr>
      <dsp:spPr bwMode="white">
        <a:xfrm>
          <a:off x="3960501" y="2023110"/>
          <a:ext cx="449580" cy="449580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960501" y="2023110"/>
        <a:ext cx="449580" cy="449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type="teardrop" r:blip="" rot="45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type="teardrop" r:blip="" rot="225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stBulletLvl" val="1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#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type="notchedRightArrow" r:blip="" rot="180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HorzCh" val="ctr"/>
                  <dgm:param type="txAnchorVertCh" val="b"/>
                  <dgm:param type="txAnchorVert" val="b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HorzCh" val="ctr"/>
                  <dgm:param type="txAnchorVertCh" val="t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3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A6BA30C-E402-4148-A794-3379D6012BE0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CAFAD6-8335-4C71-BB77-4DF956C5BA4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BA249D-6132-444D-9A72-60AF8DCD7334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CAFAD6-8335-4C71-BB77-4DF956C5BA4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3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B3CF89-FFDC-470A-AE86-3B1701DE4FA0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400" dirty="0">
                <a:latin typeface="Calibri" panose="020F0502020204030204" pitchFamily="34" charset="0"/>
              </a:rPr>
            </a:fld>
            <a:endParaRPr lang="el-GR" altLang="el-GR" sz="2400" dirty="0">
              <a:latin typeface="Calibri" panose="020F0502020204030204" pitchFamily="34" charset="0"/>
            </a:endParaRPr>
          </a:p>
        </p:txBody>
      </p:sp>
      <p:sp>
        <p:nvSpPr>
          <p:cNvPr id="16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1F87CD0-75DB-4B4F-8F04-610BE2EB81B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3469D57-B6B7-42C7-91A7-7ED929CF31EE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CAFAD6-8335-4C71-BB77-4DF956C5BA4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7463B91-163F-47F8-8EA1-B34CDCB62242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CAFAD6-8335-4C71-BB77-4DF956C5BA4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6BC126D-A069-41DE-B14F-5FA365326A1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800" dirty="0">
                <a:latin typeface="Calibri" panose="020F0502020204030204" pitchFamily="34" charset="0"/>
              </a:rPr>
            </a:fld>
            <a:endParaRPr lang="el-GR" altLang="el-GR" sz="2800" dirty="0">
              <a:latin typeface="Calibri" panose="020F0502020204030204" pitchFamily="34" charset="0"/>
            </a:endParaRPr>
          </a:p>
        </p:txBody>
      </p:sp>
      <p:sp>
        <p:nvSpPr>
          <p:cNvPr id="17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1CAFAD6-8335-4C71-BB77-4DF956C5BA4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3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br>
              <a:rPr lang="en-US" altLang="x-none" kern="1200" cap="none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sz="4000" kern="1200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9219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n-US" altLang="el-GR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1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altLang="el-GR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o 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>
                <a:solidFill>
                  <a:srgbClr val="434342"/>
                </a:solidFill>
              </a:rPr>
              <a:t>Επιχειρήματα </a:t>
            </a:r>
            <a:r>
              <a:rPr lang="el-GR" altLang="el-GR" sz="4000" b="1" dirty="0">
                <a:solidFill>
                  <a:srgbClr val="FF0000"/>
                </a:solidFill>
              </a:rPr>
              <a:t>υπέρ</a:t>
            </a:r>
            <a:r>
              <a:rPr lang="el-GR" altLang="el-GR" sz="4000" b="1" dirty="0">
                <a:solidFill>
                  <a:srgbClr val="434342"/>
                </a:solidFill>
              </a:rPr>
              <a:t> της υπόθεσης </a:t>
            </a:r>
            <a:r>
              <a:rPr lang="en-US" altLang="el-GR" sz="4000" b="1" dirty="0">
                <a:solidFill>
                  <a:srgbClr val="434342"/>
                </a:solidFill>
                <a:latin typeface="Tw Cen MT" panose="020B0602020104020603" pitchFamily="34" charset="0"/>
              </a:rPr>
              <a:t>Sapir - Whorf</a:t>
            </a:r>
            <a:endParaRPr lang="el-GR" alt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1916113"/>
            <a:ext cx="8297863" cy="4465638"/>
          </a:xfrm>
        </p:spPr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Οι περισσότερες γλώσσες της </a:t>
            </a:r>
            <a:r>
              <a:rPr b="1" dirty="0">
                <a:solidFill>
                  <a:srgbClr val="000000"/>
                </a:solidFill>
              </a:rPr>
              <a:t>Αυστραλίας</a:t>
            </a:r>
            <a:r>
              <a:rPr dirty="0">
                <a:solidFill>
                  <a:srgbClr val="000000"/>
                </a:solidFill>
              </a:rPr>
              <a:t> δεν διαθέτουν μία λέξη που να σημαίνει ‘άμμος’, αλλά πολλές λέξεις, που δηλώνουν </a:t>
            </a:r>
            <a:r>
              <a:rPr b="1" dirty="0">
                <a:solidFill>
                  <a:srgbClr val="000000"/>
                </a:solidFill>
              </a:rPr>
              <a:t>διάφορα είδη άμμου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algn="r" eaLnBrk="1" hangingPunct="1">
              <a:buClr>
                <a:srgbClr val="F96A1B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[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Lyons, 1995: 334</a:t>
            </a:r>
            <a:r>
              <a:rPr dirty="0">
                <a:solidFill>
                  <a:srgbClr val="000000"/>
                </a:solidFill>
              </a:rPr>
              <a:t>]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Επιχειρήματα </a:t>
            </a:r>
            <a:r>
              <a:rPr lang="el-GR" altLang="el-GR" sz="4000" b="1" dirty="0">
                <a:solidFill>
                  <a:srgbClr val="FF0000"/>
                </a:solidFill>
              </a:rPr>
              <a:t>υπέρ</a:t>
            </a:r>
            <a:r>
              <a:rPr lang="el-GR" altLang="el-GR" sz="4000" b="1" dirty="0"/>
              <a:t> της υπόθεσης </a:t>
            </a:r>
            <a:r>
              <a:rPr lang="en-US" altLang="el-GR" sz="4000" b="1" dirty="0">
                <a:latin typeface="Tw Cen MT" panose="020B0602020104020603" pitchFamily="34" charset="0"/>
              </a:rPr>
              <a:t>Sapir - Whorf</a:t>
            </a:r>
            <a:endParaRPr lang="el-GR" altLang="el-GR" sz="4000" dirty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395288" y="1600200"/>
            <a:ext cx="8497887" cy="4924425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Μονόγλωσσοι ομιλητές της </a:t>
            </a:r>
            <a:r>
              <a:rPr lang="en-US" altLang="el-GR" b="1" dirty="0">
                <a:latin typeface="Tw Cen MT" panose="020B0602020104020603" pitchFamily="34" charset="0"/>
              </a:rPr>
              <a:t>Zuni</a:t>
            </a:r>
            <a:r>
              <a:rPr lang="el-GR" altLang="el-GR" dirty="0"/>
              <a:t>, μιας ινδιάνικης γλώσσας της Αμερικής, η οποία δεν κωδικοποιεί </a:t>
            </a:r>
            <a:r>
              <a:rPr lang="el-GR" altLang="el-GR" b="1" dirty="0"/>
              <a:t>τη διαφορά ανάμεσα σε πορτοκαλί και κίτρινο</a:t>
            </a:r>
            <a:r>
              <a:rPr lang="el-GR" altLang="el-GR" dirty="0"/>
              <a:t>, είχαν </a:t>
            </a:r>
            <a:r>
              <a:rPr lang="el-GR" altLang="el-GR" b="1" dirty="0"/>
              <a:t>δυσκολία </a:t>
            </a:r>
            <a:r>
              <a:rPr lang="el-GR" altLang="el-GR" dirty="0"/>
              <a:t>να αναγνωρίσουν αντικείμενα ενός χρώματος που ήταν εύκολα κωδικοποιήσιμο στα αγγλικά αλλά όχι και στη </a:t>
            </a:r>
            <a:r>
              <a:rPr lang="en-US" altLang="el-GR" dirty="0">
                <a:latin typeface="Tw Cen MT" panose="020B0602020104020603" pitchFamily="34" charset="0"/>
              </a:rPr>
              <a:t>Zuni</a:t>
            </a:r>
            <a:r>
              <a:rPr lang="el-GR" altLang="el-GR" dirty="0"/>
              <a:t>.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					[</a:t>
            </a:r>
            <a:r>
              <a:rPr lang="en-US" altLang="el-GR" dirty="0">
                <a:latin typeface="Tw Cen MT" panose="020B0602020104020603" pitchFamily="34" charset="0"/>
              </a:rPr>
              <a:t>Lyons</a:t>
            </a:r>
            <a:r>
              <a:rPr lang="el-GR" altLang="el-GR" dirty="0"/>
              <a:t> 1995: 334]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Επιχειρήματα </a:t>
            </a:r>
            <a:r>
              <a:rPr lang="el-GR" altLang="el-GR" sz="4000" b="1" dirty="0">
                <a:solidFill>
                  <a:srgbClr val="FF0000"/>
                </a:solidFill>
              </a:rPr>
              <a:t>υπέρ</a:t>
            </a:r>
            <a:r>
              <a:rPr lang="el-GR" altLang="el-GR" sz="4000" b="1" dirty="0"/>
              <a:t> της υπόθεσης </a:t>
            </a:r>
            <a:r>
              <a:rPr lang="en-US" altLang="el-GR" sz="4000" b="1" dirty="0">
                <a:latin typeface="Tw Cen MT" panose="020B0602020104020603" pitchFamily="34" charset="0"/>
              </a:rPr>
              <a:t>Sapir - Whorf</a:t>
            </a:r>
            <a:endParaRPr lang="el-GR" altLang="el-GR" sz="4000" dirty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8928100" cy="5184775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800" dirty="0"/>
              <a:t>Οι </a:t>
            </a:r>
            <a:r>
              <a:rPr lang="el-GR" altLang="el-GR" sz="2800" b="1" dirty="0"/>
              <a:t>ευρωπαϊκές γλώσσες </a:t>
            </a:r>
            <a:r>
              <a:rPr lang="el-GR" altLang="el-GR" sz="2800" dirty="0"/>
              <a:t>έχουν γραμματικούς μηχανισμούς για να διαφοροποιούν το </a:t>
            </a:r>
            <a:r>
              <a:rPr lang="el-GR" altLang="el-GR" sz="2800" b="1" dirty="0"/>
              <a:t>χρόνο </a:t>
            </a:r>
            <a:r>
              <a:rPr lang="el-GR" altLang="el-GR" sz="2800" dirty="0"/>
              <a:t>σε </a:t>
            </a:r>
            <a:endParaRPr lang="el-GR" altLang="el-GR" sz="2800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b="1" dirty="0"/>
              <a:t>Παρελθόν--Παρόν--Μέλλον</a:t>
            </a:r>
            <a:endParaRPr lang="el-GR" altLang="el-GR" sz="2800"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b="1" dirty="0"/>
              <a:t>--------------------------</a:t>
            </a:r>
            <a:r>
              <a:rPr lang="el-GR" altLang="el-GR" sz="2800" b="1" dirty="0">
                <a:sym typeface="Wingdings" panose="05000000000000000000" pitchFamily="2" charset="2"/>
              </a:rPr>
              <a:t></a:t>
            </a:r>
            <a:endParaRPr lang="el-GR" altLang="el-GR" sz="2800"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b="1" dirty="0"/>
              <a:t>	</a:t>
            </a:r>
            <a:r>
              <a:rPr lang="el-GR" altLang="el-GR" sz="2800" dirty="0"/>
              <a:t>ως εάν φανταζόμαστε το χρόνο να κυλά σε μια </a:t>
            </a:r>
            <a:r>
              <a:rPr lang="el-GR" altLang="el-GR" sz="2800" b="1" dirty="0"/>
              <a:t>ευθεία γραμμή</a:t>
            </a:r>
            <a:r>
              <a:rPr lang="el-GR" altLang="el-GR" sz="2800" dirty="0"/>
              <a:t> χωρισμένη σε </a:t>
            </a:r>
            <a:r>
              <a:rPr lang="el-GR" altLang="el-GR" sz="2800" b="1" dirty="0"/>
              <a:t>τρία ευκρινώς διακριτά τμήματα</a:t>
            </a:r>
            <a:r>
              <a:rPr lang="el-GR" altLang="el-GR" sz="2800" dirty="0"/>
              <a:t>. 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sz="2800" dirty="0"/>
              <a:t>Αντίθετα, όμως, οι </a:t>
            </a:r>
            <a:r>
              <a:rPr lang="en-US" altLang="el-GR" sz="3200" b="1" dirty="0">
                <a:latin typeface="Tw Cen MT" panose="020B0602020104020603" pitchFamily="34" charset="0"/>
              </a:rPr>
              <a:t>Hopi</a:t>
            </a:r>
            <a:r>
              <a:rPr lang="el-GR" altLang="el-GR" sz="3200" dirty="0"/>
              <a:t> </a:t>
            </a:r>
            <a:r>
              <a:rPr lang="el-GR" altLang="el-GR" sz="2800" dirty="0"/>
              <a:t>δεν κάνουν αυτές τις διακρίσεις, και ο χρόνος προσλαμβάνεται ως ένα </a:t>
            </a:r>
            <a:r>
              <a:rPr lang="el-GR" altLang="el-GR" sz="2800" b="1" dirty="0">
                <a:solidFill>
                  <a:srgbClr val="FF0000"/>
                </a:solidFill>
              </a:rPr>
              <a:t>συνεχές γίγνεσθαι</a:t>
            </a:r>
            <a:r>
              <a:rPr lang="el-GR" altLang="el-GR" sz="2800" dirty="0">
                <a:solidFill>
                  <a:srgbClr val="FF0000"/>
                </a:solidFill>
              </a:rPr>
              <a:t>: </a:t>
            </a:r>
            <a:r>
              <a:rPr lang="el-GR" altLang="el-GR" sz="2800" b="1" dirty="0">
                <a:solidFill>
                  <a:srgbClr val="FF0000"/>
                </a:solidFill>
              </a:rPr>
              <a:t>ως ένα συνεχές κύμα που τείνει στο αργότερα</a:t>
            </a:r>
            <a:r>
              <a:rPr lang="el-GR" altLang="el-GR" sz="2800" dirty="0"/>
              <a:t>.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/>
              <a:t>                                                              [Τσιτσιπής 1995: 30]</a:t>
            </a: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2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lang="el-GR" alt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υπόθεση </a:t>
            </a:r>
            <a:r>
              <a:rPr lang="en-US" altLang="el-GR" b="1" dirty="0">
                <a:latin typeface="Tw Cen MT" panose="020B0602020104020603" pitchFamily="34" charset="0"/>
              </a:rPr>
              <a:t>Sapir - Whorf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13788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Διατύπωση της υπόθεσης: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[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Lyons 1995: 333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α) Είμαστε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“</a:t>
            </a:r>
            <a:r>
              <a:rPr sz="2500" dirty="0">
                <a:solidFill>
                  <a:srgbClr val="000000"/>
                </a:solidFill>
              </a:rPr>
              <a:t>στο έλεος της συγκεκριμένης γλώσσας που έχει γίνει το μέσο έκφρασης για την κοινωνία μας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”</a:t>
            </a:r>
            <a:r>
              <a:rPr sz="2500" dirty="0">
                <a:solidFill>
                  <a:srgbClr val="000000"/>
                </a:solidFill>
              </a:rPr>
              <a:t>, επειδή δεν μπορούμε παρά να βλέπουμε και να ακούμε και γενικά να </a:t>
            </a:r>
            <a:r>
              <a:rPr sz="2500" b="1" i="1" dirty="0">
                <a:solidFill>
                  <a:srgbClr val="000000"/>
                </a:solidFill>
              </a:rPr>
              <a:t>βιώνουμε</a:t>
            </a:r>
            <a:r>
              <a:rPr sz="2500" dirty="0">
                <a:solidFill>
                  <a:srgbClr val="000000"/>
                </a:solidFill>
              </a:rPr>
              <a:t> με βάση τις </a:t>
            </a:r>
            <a:r>
              <a:rPr sz="2500" b="1" dirty="0">
                <a:solidFill>
                  <a:srgbClr val="000000"/>
                </a:solidFill>
              </a:rPr>
              <a:t>κατηγορίες </a:t>
            </a:r>
            <a:r>
              <a:rPr sz="2500" dirty="0">
                <a:solidFill>
                  <a:srgbClr val="000000"/>
                </a:solidFill>
              </a:rPr>
              <a:t>και τις </a:t>
            </a:r>
            <a:r>
              <a:rPr sz="2500" b="1" dirty="0">
                <a:solidFill>
                  <a:srgbClr val="000000"/>
                </a:solidFill>
              </a:rPr>
              <a:t>διακρίσεις</a:t>
            </a:r>
            <a:r>
              <a:rPr sz="2500" dirty="0">
                <a:solidFill>
                  <a:srgbClr val="000000"/>
                </a:solidFill>
              </a:rPr>
              <a:t> που </a:t>
            </a:r>
            <a:r>
              <a:rPr sz="2500" b="1" dirty="0">
                <a:solidFill>
                  <a:srgbClr val="000000"/>
                </a:solidFill>
              </a:rPr>
              <a:t>κωδικοποιούνται</a:t>
            </a:r>
            <a:r>
              <a:rPr sz="2500" dirty="0">
                <a:solidFill>
                  <a:srgbClr val="000000"/>
                </a:solidFill>
              </a:rPr>
              <a:t> στη γλώσσα∙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500" dirty="0">
                <a:solidFill>
                  <a:srgbClr val="FF0000"/>
                </a:solidFill>
              </a:rPr>
              <a:t>γλ. ντετερμινισμός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β) οι </a:t>
            </a:r>
            <a:r>
              <a:rPr sz="2500" b="1" dirty="0">
                <a:solidFill>
                  <a:srgbClr val="000000"/>
                </a:solidFill>
              </a:rPr>
              <a:t>κατηγορίες</a:t>
            </a:r>
            <a:r>
              <a:rPr sz="2500" dirty="0">
                <a:solidFill>
                  <a:srgbClr val="000000"/>
                </a:solidFill>
              </a:rPr>
              <a:t> και οι </a:t>
            </a:r>
            <a:r>
              <a:rPr sz="2500" b="1" dirty="0">
                <a:solidFill>
                  <a:srgbClr val="000000"/>
                </a:solidFill>
              </a:rPr>
              <a:t>διακρίσεις</a:t>
            </a:r>
            <a:r>
              <a:rPr sz="2500" dirty="0">
                <a:solidFill>
                  <a:srgbClr val="000000"/>
                </a:solidFill>
              </a:rPr>
              <a:t> που κωδικοποιούνται σ’ ένα γλωσσικό σύστημα είναι </a:t>
            </a:r>
            <a:r>
              <a:rPr sz="2500" b="1" dirty="0">
                <a:solidFill>
                  <a:srgbClr val="000000"/>
                </a:solidFill>
              </a:rPr>
              <a:t>μοναδικές</a:t>
            </a:r>
            <a:r>
              <a:rPr sz="2500" dirty="0">
                <a:solidFill>
                  <a:srgbClr val="000000"/>
                </a:solidFill>
              </a:rPr>
              <a:t> για το συγκεκριμένο σύστημα.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500" dirty="0">
                <a:solidFill>
                  <a:srgbClr val="FF0000"/>
                </a:solidFill>
              </a:rPr>
              <a:t>γλ. σχετικότητα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 Η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γλώσσα</a:t>
            </a: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 είναι φορέας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κοσμοθεωρίας</a:t>
            </a: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 και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κοσμοαντίληψης</a:t>
            </a:r>
            <a:endParaRPr sz="2500" b="1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						</a:t>
            </a:r>
            <a:endParaRPr lang="en-US" altLang="x-none" sz="25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sz="25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 hasCustomPrompt="1"/>
          </p:nvPr>
        </p:nvSpPr>
        <p:spPr>
          <a:xfrm>
            <a:off x="611188" y="1889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4000" dirty="0">
                <a:solidFill>
                  <a:srgbClr val="FF0000"/>
                </a:solidFill>
              </a:rPr>
              <a:t>Αντεπιχειρήματα</a:t>
            </a:r>
            <a:r>
              <a:rPr lang="el-GR" altLang="el-GR" sz="4000" dirty="0"/>
              <a:t> στην </a:t>
            </a:r>
            <a:r>
              <a:rPr lang="el-GR" altLang="el-GR" sz="4000" b="1" dirty="0"/>
              <a:t>υπόθεση </a:t>
            </a:r>
            <a:r>
              <a:rPr lang="en-US" altLang="el-GR" sz="4000" b="1" dirty="0">
                <a:latin typeface="Tw Cen MT" panose="020B0602020104020603" pitchFamily="34" charset="0"/>
              </a:rPr>
              <a:t>Sapir - Whorf</a:t>
            </a:r>
            <a:endParaRPr lang="el-GR" altLang="el-GR" sz="4000" dirty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323850" y="1773238"/>
            <a:ext cx="8442325" cy="4751387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    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- Οι </a:t>
            </a:r>
            <a:r>
              <a:rPr lang="el-GR" altLang="el-GR" b="1" dirty="0"/>
              <a:t>δίγλωσσοι</a:t>
            </a:r>
            <a:r>
              <a:rPr lang="el-GR" altLang="el-GR" dirty="0"/>
              <a:t> (…) συχνά ισχυρίζονται πως μπορούν να πουν το ίδιο πράγμα/ σκέψη σε καθεμιά γλώσσα </a:t>
            </a:r>
            <a:r>
              <a:rPr lang="el-GR" altLang="el-GR" dirty="0">
                <a:solidFill>
                  <a:srgbClr val="FF0000"/>
                </a:solidFill>
              </a:rPr>
              <a:t>[</a:t>
            </a:r>
            <a:r>
              <a:rPr lang="en-US" altLang="el-GR" dirty="0">
                <a:solidFill>
                  <a:srgbClr val="FF0000"/>
                </a:solidFill>
                <a:latin typeface="Tw Cen MT" panose="020B0602020104020603" pitchFamily="34" charset="0"/>
              </a:rPr>
              <a:t>Vs </a:t>
            </a:r>
            <a:r>
              <a:rPr lang="el-GR" altLang="el-GR" dirty="0">
                <a:solidFill>
                  <a:srgbClr val="FF0000"/>
                </a:solidFill>
              </a:rPr>
              <a:t>γλωσσικός ντετερμινισμός]</a:t>
            </a:r>
            <a:r>
              <a:rPr lang="el-GR" altLang="el-GR" dirty="0"/>
              <a:t>. 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- Οι </a:t>
            </a:r>
            <a:r>
              <a:rPr lang="el-GR" altLang="el-GR" b="1" dirty="0"/>
              <a:t>μεταφραστές</a:t>
            </a:r>
            <a:r>
              <a:rPr lang="el-GR" altLang="el-GR" dirty="0"/>
              <a:t> επίσης συμφωνούν ότι αυτό που ειπώθηκε ή γράφτηκε σε μια γλώσσα μπορεί να ειπωθεί ή να γραφτεί σε μια άλλη </a:t>
            </a:r>
            <a:r>
              <a:rPr lang="el-GR" altLang="el-GR" dirty="0">
                <a:solidFill>
                  <a:srgbClr val="FF0000"/>
                </a:solidFill>
              </a:rPr>
              <a:t>[</a:t>
            </a:r>
            <a:r>
              <a:rPr lang="en-US" altLang="el-GR" dirty="0">
                <a:solidFill>
                  <a:srgbClr val="FF0000"/>
                </a:solidFill>
                <a:latin typeface="Tw Cen MT" panose="020B0602020104020603" pitchFamily="34" charset="0"/>
              </a:rPr>
              <a:t>Vs </a:t>
            </a:r>
            <a:r>
              <a:rPr lang="el-GR" altLang="el-GR" dirty="0">
                <a:solidFill>
                  <a:srgbClr val="FF0000"/>
                </a:solidFill>
              </a:rPr>
              <a:t>γλωσσική σχετικότητα]</a:t>
            </a:r>
            <a:r>
              <a:rPr lang="el-GR" altLang="el-GR" dirty="0"/>
              <a:t>.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					[</a:t>
            </a:r>
            <a:r>
              <a:rPr lang="en-US" altLang="el-GR" dirty="0">
                <a:latin typeface="Tw Cen MT" panose="020B0602020104020603" pitchFamily="34" charset="0"/>
              </a:rPr>
              <a:t>Lyons</a:t>
            </a:r>
            <a:r>
              <a:rPr lang="el-GR" altLang="el-GR" dirty="0"/>
              <a:t> 1995: 333]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dirty="0"/>
              <a:t>Συμπερασματικά</a:t>
            </a:r>
            <a:endParaRPr lang="el-GR" altLang="el-GR" dirty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468313" y="1600200"/>
            <a:ext cx="8297862" cy="478155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Είναι ίσως ορθό να πούμε ότι οι περισσότεροι ψυχολόγοι, γλωσσολόγοι και φιλόσοφοι θα δέχονταν ότι η </a:t>
            </a:r>
            <a:r>
              <a:rPr lang="el-GR" altLang="el-GR" b="1" dirty="0"/>
              <a:t>γλώσσα ασκεί στη μνήμη</a:t>
            </a:r>
            <a:r>
              <a:rPr lang="el-GR" altLang="el-GR" dirty="0"/>
              <a:t>, </a:t>
            </a:r>
            <a:r>
              <a:rPr lang="el-GR" altLang="el-GR" b="1" dirty="0"/>
              <a:t>στην αντίληψη και στη σκέψη</a:t>
            </a:r>
            <a:r>
              <a:rPr lang="el-GR" altLang="el-GR" dirty="0"/>
              <a:t> (…) [</a:t>
            </a:r>
            <a:r>
              <a:rPr lang="el-GR" altLang="el-GR" b="1" dirty="0">
                <a:solidFill>
                  <a:srgbClr val="FF0000"/>
                </a:solidFill>
              </a:rPr>
              <a:t>κάποιο είδος </a:t>
            </a:r>
            <a:r>
              <a:rPr lang="el-GR" altLang="el-GR" b="1" u="sng" dirty="0">
                <a:solidFill>
                  <a:srgbClr val="FF0000"/>
                </a:solidFill>
              </a:rPr>
              <a:t>επίδρασης</a:t>
            </a:r>
            <a:r>
              <a:rPr lang="el-GR" altLang="el-GR" dirty="0"/>
              <a:t>], αλλά ότι θα αντιμετώπιζαν με </a:t>
            </a:r>
            <a:r>
              <a:rPr lang="el-GR" altLang="el-GR" b="1" dirty="0"/>
              <a:t>σκεπτικισμό </a:t>
            </a:r>
            <a:r>
              <a:rPr lang="el-GR" altLang="el-GR" dirty="0"/>
              <a:t>την οποιαδήποτε ισχυρότερη εκδοχή της υπόθεσης ότι η γλώσσα </a:t>
            </a:r>
            <a:r>
              <a:rPr lang="el-GR" altLang="el-GR" b="1" u="sng" dirty="0">
                <a:solidFill>
                  <a:srgbClr val="FF0000"/>
                </a:solidFill>
              </a:rPr>
              <a:t>καθορίζει</a:t>
            </a:r>
            <a:r>
              <a:rPr lang="el-GR" altLang="el-GR" dirty="0"/>
              <a:t> τις </a:t>
            </a:r>
            <a:r>
              <a:rPr lang="el-GR" altLang="el-GR" b="1" dirty="0"/>
              <a:t>κατηγορίες ή τα σχήματα της σκέψης</a:t>
            </a:r>
            <a:r>
              <a:rPr lang="el-GR" altLang="el-GR" dirty="0"/>
              <a:t>.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dirty="0"/>
              <a:t>						[</a:t>
            </a:r>
            <a:r>
              <a:rPr lang="en-US" altLang="el-GR" dirty="0">
                <a:latin typeface="Tw Cen MT" panose="020B0602020104020603" pitchFamily="34" charset="0"/>
              </a:rPr>
              <a:t>Lyons</a:t>
            </a:r>
            <a:r>
              <a:rPr lang="el-GR" altLang="el-GR" dirty="0"/>
              <a:t> 1995: 336]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sz="3600" b="1" dirty="0"/>
              <a:t>Αξιακός χαρακτήρας της γλώσσας: Σχέσεις μεταξύ των γλωσσικών στοιχείων</a:t>
            </a:r>
            <a:endParaRPr lang="el-GR" alt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79705" y="1772920"/>
            <a:ext cx="8773795" cy="491490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Στα προηγούμενα μαθήματα μελετήσαμε: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κοινά χαρακτηριστικά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των ανθρώπινων γλωσσών, </a:t>
            </a:r>
            <a:r>
              <a:rPr lang="el-GR" sz="2400" b="1" i="1" noProof="0" dirty="0">
                <a:ln>
                  <a:noFill/>
                </a:ln>
                <a:effectLst/>
                <a:uLnTx/>
                <a:uFillTx/>
                <a:sym typeface="+mn-ea"/>
              </a:rPr>
              <a:t>με βάση το γλωσσικό </a:t>
            </a:r>
            <a:r>
              <a:rPr lang="el-GR" sz="240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σημείο,</a:t>
            </a:r>
            <a:r>
              <a:rPr lang="el-GR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οποία αποκαλύπτουν τον βαθύτερο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καθολικό σχεδιασμό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του γλωσσικού φαινομένου.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Επισημάναμε επίσης ότι: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γλώσσα δεν ορίζεται από την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(: φωνητική και νοητική) ουσία/ύλη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στην οποία πραγματώνεται, αλλά από τις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αφηρημένες δομές/μορφές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τους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ρόλους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τις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σχέσεις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των στοιχείων της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l-GR" sz="2900" b="1" i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γλώσσα είναι μορφή και όχι ουσία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900" b="0" i="1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sz="3600" b="1" dirty="0"/>
              <a:t>Αξιακός χαρακτήρας της γλώσσας: Σχέσεις μεταξύ των γλωσσικών στοιχείων</a:t>
            </a:r>
            <a:endParaRPr lang="el-GR" alt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07950" y="1600200"/>
            <a:ext cx="8943340" cy="515874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Η ιδιαιτερότητα κάθε γλώσσας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(langue)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έγκειται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77240" marR="0" lvl="1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τόσο στον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σημειακό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χαρακτήρα της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77240" marR="0" lvl="1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όσο και στον </a:t>
            </a:r>
            <a:r>
              <a:rPr kumimoji="0" lang="el-GR" sz="26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αξιακό </a:t>
            </a:r>
            <a:r>
              <a:rPr lang="el-GR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χαρακτήρα της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 γεγονός ότι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 γλωσσικό στοιχείο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(μικρότερο, ίσο, ή μεγαλύτερο του γλωσσικού σημείου)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αποκτά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αξία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μέσα από την </a:t>
            </a:r>
            <a:r>
              <a:rPr kumimoji="0" lang="el-GR" sz="2600" b="1" i="0" u="sng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αλληλεξάρτησή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του με άλλα γλωσσικά στοιχεία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βλ. σκάκι).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34440" marR="0" lvl="2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el-GR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Σύμφωνα με τον </a:t>
            </a:r>
            <a:r>
              <a:rPr kumimoji="0" lang="en-US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Saussure</a:t>
            </a:r>
            <a:r>
              <a:rPr kumimoji="0" lang="el-GR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(βλ. 1979: 155) «η </a:t>
            </a:r>
            <a:r>
              <a:rPr kumimoji="0" lang="el-GR" sz="203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γλώσσα</a:t>
            </a:r>
            <a:r>
              <a:rPr kumimoji="0" lang="el-GR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είναι ένα σύστημα </a:t>
            </a:r>
            <a:r>
              <a:rPr kumimoji="0" lang="el-GR" sz="203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αλληλεξαρτώμενων όρων </a:t>
            </a:r>
            <a:r>
              <a:rPr kumimoji="0" lang="el-GR" sz="203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l-GR" sz="203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συνταγματικές / παραδειγματικές σχέσεις</a:t>
            </a:r>
            <a:r>
              <a:rPr kumimoji="0" lang="el-GR" sz="203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] </a:t>
            </a:r>
            <a:r>
              <a:rPr kumimoji="0" lang="el-GR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 οποίο η </a:t>
            </a:r>
            <a:r>
              <a:rPr kumimoji="0" lang="el-GR" sz="203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αξία</a:t>
            </a:r>
            <a:r>
              <a:rPr kumimoji="0" lang="el-GR" sz="203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του κάθε όρου προκύπτει από την ταυτόχρονη παρουσία του άλλου».</a:t>
            </a:r>
            <a:endParaRPr kumimoji="0" lang="el-GR" sz="203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 hasCustomPrompt="1"/>
          </p:nvPr>
        </p:nvSpPr>
        <p:spPr>
          <a:xfrm>
            <a:off x="684213" y="115888"/>
            <a:ext cx="8081962" cy="1103312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Μελέτη της αλληλεξάρτησης γλ. στοιχείων:</a:t>
            </a:r>
            <a:r>
              <a:rPr lang="el-GR" altLang="el-GR" sz="4000" b="1" dirty="0"/>
              <a:t> Κατανομή</a:t>
            </a:r>
            <a:endParaRPr lang="el-GR" alt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144000" cy="5373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800" b="1" dirty="0">
                <a:solidFill>
                  <a:srgbClr val="000000"/>
                </a:solidFill>
              </a:rPr>
              <a:t>Κατανομή</a:t>
            </a:r>
            <a:r>
              <a:rPr sz="2800" dirty="0">
                <a:solidFill>
                  <a:srgbClr val="000000"/>
                </a:solidFill>
              </a:rPr>
              <a:t>: Ονομάζεται το </a:t>
            </a:r>
            <a:r>
              <a:rPr sz="2800" b="1" dirty="0">
                <a:solidFill>
                  <a:srgbClr val="000000"/>
                </a:solidFill>
              </a:rPr>
              <a:t>σύνολο των περιβαλλόντων</a:t>
            </a:r>
            <a:r>
              <a:rPr sz="2800" dirty="0">
                <a:solidFill>
                  <a:srgbClr val="000000"/>
                </a:solidFill>
              </a:rPr>
              <a:t> (/</a:t>
            </a:r>
            <a:r>
              <a:rPr sz="2800" i="1" dirty="0">
                <a:solidFill>
                  <a:srgbClr val="FF0000"/>
                </a:solidFill>
              </a:rPr>
              <a:t>συμφραζομένων</a:t>
            </a:r>
            <a:r>
              <a:rPr sz="2800" dirty="0">
                <a:solidFill>
                  <a:srgbClr val="000000"/>
                </a:solidFill>
              </a:rPr>
              <a:t>) στα οποία εμφανίζεται με συστηματικότητα ένα γλωσσικό στοιχείο.</a:t>
            </a: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sz="2800" dirty="0">
                <a:solidFill>
                  <a:srgbClr val="000000"/>
                </a:solidFill>
              </a:rPr>
              <a:t>Κατανομές μπορεί να </a:t>
            </a:r>
            <a:r>
              <a:rPr sz="2800" dirty="0">
                <a:solidFill>
                  <a:srgbClr val="FF0000"/>
                </a:solidFill>
              </a:rPr>
              <a:t>εντοπιστούν</a:t>
            </a:r>
            <a:r>
              <a:rPr sz="2800" dirty="0">
                <a:solidFill>
                  <a:srgbClr val="000000"/>
                </a:solidFill>
              </a:rPr>
              <a:t> σε όλα τα επίπεδα γλωσσικής ανάλυσης. Π.χ.:</a:t>
            </a: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800" dirty="0">
                <a:solidFill>
                  <a:srgbClr val="000000"/>
                </a:solidFill>
              </a:rPr>
              <a:t>στο  </a:t>
            </a:r>
            <a:r>
              <a:rPr sz="2800" b="1" dirty="0">
                <a:solidFill>
                  <a:srgbClr val="000000"/>
                </a:solidFill>
              </a:rPr>
              <a:t>Φωνολογικό</a:t>
            </a:r>
            <a:r>
              <a:rPr sz="2800" dirty="0">
                <a:solidFill>
                  <a:srgbClr val="000000"/>
                </a:solidFill>
              </a:rPr>
              <a:t>: /-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ali/</a:t>
            </a:r>
            <a:r>
              <a:rPr sz="2800" dirty="0">
                <a:solidFill>
                  <a:srgbClr val="000000"/>
                </a:solidFill>
              </a:rPr>
              <a:t> ή στο </a:t>
            </a:r>
            <a:r>
              <a:rPr sz="2800" b="1" dirty="0">
                <a:solidFill>
                  <a:srgbClr val="000000"/>
                </a:solidFill>
              </a:rPr>
              <a:t>Μορφολογικό</a:t>
            </a:r>
            <a:r>
              <a:rPr sz="2800" dirty="0">
                <a:solidFill>
                  <a:srgbClr val="000000"/>
                </a:solidFill>
              </a:rPr>
              <a:t>: παιδι-</a:t>
            </a: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800" dirty="0">
                <a:solidFill>
                  <a:srgbClr val="000000"/>
                </a:solidFill>
              </a:rPr>
              <a:t>       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sz="2800" b="1" dirty="0">
                <a:solidFill>
                  <a:srgbClr val="000000"/>
                </a:solidFill>
              </a:rPr>
              <a:t>επίπεδο</a:t>
            </a:r>
            <a:r>
              <a:rPr sz="2800" dirty="0">
                <a:solidFill>
                  <a:srgbClr val="000000"/>
                </a:solidFill>
              </a:rPr>
              <a:t>			 </a:t>
            </a:r>
            <a:r>
              <a:rPr lang="el-GR" sz="2800" dirty="0">
                <a:solidFill>
                  <a:srgbClr val="000000"/>
                </a:solidFill>
              </a:rPr>
              <a:t>   </a:t>
            </a:r>
            <a:r>
              <a:rPr sz="2800" b="1" dirty="0">
                <a:solidFill>
                  <a:srgbClr val="000000"/>
                </a:solidFill>
              </a:rPr>
              <a:t>επίπεδο</a:t>
            </a:r>
            <a:endParaRPr lang="en-US" altLang="x-none" sz="2800" b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			</a:t>
            </a:r>
            <a:r>
              <a:rPr sz="2800" dirty="0">
                <a:solidFill>
                  <a:srgbClr val="000000"/>
                </a:solidFill>
              </a:rPr>
              <a:t>           </a:t>
            </a:r>
            <a:r>
              <a:rPr lang="el-GR" sz="2800" dirty="0">
                <a:solidFill>
                  <a:srgbClr val="000000"/>
                </a:solidFill>
              </a:rPr>
              <a:t>  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p				</a:t>
            </a:r>
            <a:r>
              <a:rPr sz="2800" dirty="0">
                <a:solidFill>
                  <a:srgbClr val="000000"/>
                </a:solidFill>
              </a:rPr>
              <a:t>                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sz="2800" dirty="0">
                <a:solidFill>
                  <a:srgbClr val="000000"/>
                </a:solidFill>
              </a:rPr>
              <a:t>ού</a:t>
            </a:r>
            <a:r>
              <a:rPr dirty="0">
                <a:solidFill>
                  <a:srgbClr val="000000"/>
                </a:solidFill>
              </a:rPr>
              <a:t>		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			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Είδη κατανομών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63500" y="1557020"/>
            <a:ext cx="9070340" cy="52609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Υπάρχουν διάφορα </a:t>
            </a:r>
            <a:r>
              <a:rPr sz="2500" i="1" dirty="0">
                <a:solidFill>
                  <a:srgbClr val="000000"/>
                </a:solidFill>
              </a:rPr>
              <a:t>είδη κατανομών. </a:t>
            </a:r>
            <a:r>
              <a:rPr sz="2500" dirty="0">
                <a:solidFill>
                  <a:srgbClr val="000000"/>
                </a:solidFill>
              </a:rPr>
              <a:t>Μεταξύ άλλων τα ακόλουθα: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b="1" dirty="0">
                <a:solidFill>
                  <a:srgbClr val="000000"/>
                </a:solidFill>
              </a:rPr>
              <a:t>- </a:t>
            </a:r>
            <a:r>
              <a:rPr sz="2500" b="1" dirty="0">
                <a:solidFill>
                  <a:srgbClr val="FF0000"/>
                </a:solidFill>
              </a:rPr>
              <a:t>Ισοδύναμη κατανομή</a:t>
            </a:r>
            <a:r>
              <a:rPr sz="2500" dirty="0">
                <a:solidFill>
                  <a:srgbClr val="000000"/>
                </a:solidFill>
              </a:rPr>
              <a:t>: όταν κάποια γλωσσικά στοιχεία μπορούν να μοιραστούν τα ίδια ακριβώς περιβάλλοντα παρουσιάζοντας </a:t>
            </a:r>
            <a:r>
              <a:rPr sz="2500" b="1" dirty="0">
                <a:solidFill>
                  <a:srgbClr val="000000"/>
                </a:solidFill>
              </a:rPr>
              <a:t>αντιθετική, διακριτική </a:t>
            </a:r>
            <a:r>
              <a:rPr sz="2500" dirty="0">
                <a:solidFill>
                  <a:srgbClr val="000000"/>
                </a:solidFill>
              </a:rPr>
              <a:t>λειτουργία. 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	Πρβ. τις λέξεις που μπορούν να εμφανιστούν στις κενές θέσεις: ‘ο __</a:t>
            </a:r>
            <a:r>
              <a:rPr sz="1600" dirty="0">
                <a:solidFill>
                  <a:srgbClr val="000000"/>
                </a:solidFill>
              </a:rPr>
              <a:t>ουσ</a:t>
            </a:r>
            <a:r>
              <a:rPr sz="2500" dirty="0">
                <a:solidFill>
                  <a:srgbClr val="000000"/>
                </a:solidFill>
              </a:rPr>
              <a:t>__τρέχει’, ‘ο ληστής __</a:t>
            </a:r>
            <a:r>
              <a:rPr sz="1600" dirty="0">
                <a:solidFill>
                  <a:srgbClr val="000000"/>
                </a:solidFill>
              </a:rPr>
              <a:t>ρημ</a:t>
            </a:r>
            <a:r>
              <a:rPr sz="2500" dirty="0">
                <a:solidFill>
                  <a:srgbClr val="000000"/>
                </a:solidFill>
              </a:rPr>
              <a:t>__’, και τα φωνήματα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p/t </a:t>
            </a:r>
            <a:r>
              <a:rPr sz="2500" dirty="0">
                <a:solidFill>
                  <a:srgbClr val="000000"/>
                </a:solidFill>
              </a:rPr>
              <a:t>στο περιβάλλον ‘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__onos</a:t>
            </a:r>
            <a:r>
              <a:rPr sz="2500" dirty="0">
                <a:solidFill>
                  <a:srgbClr val="000000"/>
                </a:solidFill>
              </a:rPr>
              <a:t>’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b="1" dirty="0">
                <a:solidFill>
                  <a:srgbClr val="000000"/>
                </a:solidFill>
              </a:rPr>
              <a:t>- </a:t>
            </a:r>
            <a:r>
              <a:rPr sz="2500" b="1" dirty="0">
                <a:solidFill>
                  <a:srgbClr val="FF0000"/>
                </a:solidFill>
              </a:rPr>
              <a:t>Συμπληρωματική κατανομή</a:t>
            </a:r>
            <a:r>
              <a:rPr sz="2500" dirty="0">
                <a:solidFill>
                  <a:srgbClr val="000000"/>
                </a:solidFill>
              </a:rPr>
              <a:t>: όταν κάποια γλωσσικά στοιχεία δεν έχουν </a:t>
            </a:r>
            <a:r>
              <a:rPr sz="2500" b="1" dirty="0">
                <a:solidFill>
                  <a:srgbClr val="000000"/>
                </a:solidFill>
              </a:rPr>
              <a:t>ούτε ένα κοινό περιβάλλον εμφάνισης</a:t>
            </a:r>
            <a:r>
              <a:rPr sz="2500" dirty="0">
                <a:solidFill>
                  <a:srgbClr val="000000"/>
                </a:solidFill>
              </a:rPr>
              <a:t>. Π.χ. στο ‘ο ________ τρέχει’ μπορούν να εμφανιστούν μόνο ουσιαστικά, δεν μπορούν να εμφανιστούν ρήματα.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		 Τα </a:t>
            </a:r>
            <a:r>
              <a:rPr sz="2500" b="1" dirty="0">
                <a:solidFill>
                  <a:srgbClr val="000000"/>
                </a:solidFill>
              </a:rPr>
              <a:t>ουσιαστικά και τα ρήματα</a:t>
            </a:r>
            <a:r>
              <a:rPr sz="2500" dirty="0">
                <a:solidFill>
                  <a:srgbClr val="000000"/>
                </a:solidFill>
              </a:rPr>
              <a:t> δεν εμφανίζονται στα ίδια 	</a:t>
            </a:r>
            <a:r>
              <a:rPr lang="el-GR" sz="2500" dirty="0">
                <a:solidFill>
                  <a:srgbClr val="000000"/>
                </a:solidFill>
              </a:rPr>
              <a:t>  π</a:t>
            </a:r>
            <a:r>
              <a:rPr sz="2500" dirty="0">
                <a:solidFill>
                  <a:srgbClr val="000000"/>
                </a:solidFill>
              </a:rPr>
              <a:t>εριβάλλοντα και, κατά συνέπεια, έχουν 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 </a:t>
            </a:r>
            <a:r>
              <a:rPr lang="el-GR" sz="2500" dirty="0">
                <a:solidFill>
                  <a:srgbClr val="000000"/>
                </a:solidFill>
              </a:rPr>
              <a:t>              σ</a:t>
            </a:r>
            <a:r>
              <a:rPr sz="2500" dirty="0">
                <a:solidFill>
                  <a:srgbClr val="000000"/>
                </a:solidFill>
              </a:rPr>
              <a:t>υμπληρωματική κατανομή.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sz="25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Κοινά καθολικά χαρακτηριστικά των ανθρώπινων γλωσσών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96520" y="1596390"/>
            <a:ext cx="8868410" cy="5073015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622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Πολλαπλότητα εκφοράς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l-GR" sz="622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Χαρακτηριστικό παράδειγμα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Προφορική εκφώνηση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 ειδήσεων από παρουσιαστή (βασικό μέσο ο ήχος), παράλληλη μετάδοση των ίδιων ειδήσεων από άλλον παρουσιαστή στη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νοηματική γλώσσα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 (βασικό μέσο τα νεύματα και οι χειρονομίες) και ταυτόχρονος υποτιτλισμός (βασικό μέσο η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γραφή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).</a:t>
            </a:r>
            <a:endParaRPr kumimoji="0" lang="el-GR" sz="622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622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Κατά τρόπο αντίστοιχο, οι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γλωσσικές μονάδες 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μπορούν να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υλοποιούνται 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τόσο με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ηχητικά κύματα 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και με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γραφικά σύμβολα 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όσο και με άλλα </a:t>
            </a:r>
            <a:r>
              <a:rPr lang="el-GR" sz="6220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μέσα </a:t>
            </a:r>
            <a:r>
              <a:rPr lang="el-GR" sz="6220" noProof="0" dirty="0">
                <a:ln>
                  <a:noFill/>
                </a:ln>
                <a:effectLst/>
                <a:uLnTx/>
                <a:uFillTx/>
                <a:sym typeface="+mn-ea"/>
              </a:rPr>
              <a:t>(λ.χ. κινήσεις χεριών).</a:t>
            </a:r>
            <a:endParaRPr lang="el-GR" sz="6220" noProof="0" dirty="0">
              <a:ln>
                <a:noFill/>
              </a:ln>
              <a:effectLst/>
              <a:uLnTx/>
              <a:uFillTx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622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Μεταφορά του </a:t>
            </a:r>
            <a:r>
              <a:rPr kumimoji="0" lang="en-US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Saussure 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 το </a:t>
            </a:r>
            <a:r>
              <a:rPr kumimoji="0" lang="el-GR" sz="622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σκάκι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τα πιόνια του παιχνιδιού αυτού μπορούν να δημιουργηθούν από </a:t>
            </a:r>
            <a:r>
              <a:rPr kumimoji="0" lang="el-GR" sz="622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ποικίλα υλικά 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(πλαστικό, ξύλο, αλάβαστρο). </a:t>
            </a:r>
            <a:endParaRPr kumimoji="0" lang="el-GR" sz="622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υλικό κατασκευής των πιονιών δεν επηρεάζει </a:t>
            </a:r>
            <a:r>
              <a:rPr kumimoji="0" lang="el-GR" sz="622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τον ρόλο τους</a:t>
            </a:r>
            <a:r>
              <a:rPr kumimoji="0" lang="el-GR" sz="622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στο παιχνίδι και </a:t>
            </a:r>
            <a:r>
              <a:rPr kumimoji="0" lang="el-GR" sz="622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τις σχέσεις</a:t>
            </a:r>
            <a:r>
              <a:rPr kumimoji="0" lang="el-GR" sz="622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που αναπτύσσουν</a:t>
            </a:r>
            <a:r>
              <a:rPr kumimoji="0" lang="el-GR" sz="622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 startAt="10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44" name="Εικόνα 6" descr="Εικόνα που περιέχει επιτραπέζια σκεύη, σέικερ, μπλέντερ, ασήμι&#10;&#10;Περιγραφή που δημιουργήθηκε αυτόματα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3620" y="4823460"/>
            <a:ext cx="660400" cy="147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Εικόνα 10" descr="Εικόνα που περιέχει παλιός&#10;&#10;Περιγραφή που δημιουργήθηκε αυτόματα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468" y="4797108"/>
            <a:ext cx="769937" cy="15319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Εικόνα 12" descr="Εικόνα που περιέχει πεσσός&#10;&#10;Περιγραφή που δημιουργήθηκε αυτόματα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7900" y="4887595"/>
            <a:ext cx="1047750" cy="1441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Είδη κατανομών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250825" y="1600200"/>
            <a:ext cx="8713788" cy="4924425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Ελεύθερη ποικιλία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l-GR" sz="2900" b="0" i="0" u="sng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συνήθως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ένα γλωσσικό στοιχείο </a:t>
            </a:r>
            <a:r>
              <a:rPr kumimoji="0" lang="el-GR" sz="2900" b="0" i="0" u="sng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αντιτίθεται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 όλα τα άλλα γλωσσικά στοιχεία που μπορούν να μοιραστούν μαζί του τα ίδια περιβάλλοντα εμφάνισης (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διακριτική λειτουργία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675" marR="0" lvl="1" indent="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defRPr/>
            </a:pP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 μερικές περιπτώσεις, όμως, 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γλωσσικά στοιχεία 	που έχουν κοινά ορισμένα περιβάλλοντα </a:t>
            </a:r>
            <a:r>
              <a:rPr kumimoji="0" lang="el-GR" sz="2600" b="1" i="0" u="sng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αντιτίθενται</a:t>
            </a: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 ένα στο άλλα: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Char char="-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-ντ- της 	λέξης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ντ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πραγματώνεται ως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ως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χωρίς νοηματικές αλλαγές.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Char char="-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-</a:t>
            </a:r>
            <a:r>
              <a:rPr kumimoji="0" lang="el-G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νπ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της </a:t>
            </a:r>
            <a:r>
              <a:rPr kumimoji="0" lang="el-G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ΠρΦρ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στη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ν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όλη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πραγματώνεται ως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ως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mb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χωρίς νοηματικές αλλαγές.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Char char="-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romanUcPeriod" startAt="3"/>
              <a:defRPr/>
            </a:pP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romanUcPeriod" startAt="3"/>
              <a:defRPr/>
            </a:pP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-78740" y="228600"/>
            <a:ext cx="904240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l-GR" altLang="el-GR" sz="2800" b="1" dirty="0">
                <a:sym typeface="+mn-ea"/>
              </a:rPr>
              <a:t>Μελέτη της αλληλεξάρτησης γλ. στοιχείων: </a:t>
            </a:r>
            <a:br>
              <a:rPr sz="2800" b="1" dirty="0"/>
            </a:br>
            <a:r>
              <a:rPr sz="2800" b="1" dirty="0"/>
              <a:t>Συνταγματικές &amp; παραδειγματικές</a:t>
            </a:r>
            <a:r>
              <a:rPr lang="el-GR" sz="2800" b="1" dirty="0"/>
              <a:t> </a:t>
            </a:r>
            <a:r>
              <a:rPr sz="2800" b="1" dirty="0"/>
              <a:t>σχέσεις</a:t>
            </a:r>
            <a:endParaRPr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773238"/>
            <a:ext cx="8569325" cy="46085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200" dirty="0">
                <a:solidFill>
                  <a:srgbClr val="FF0000"/>
                </a:solidFill>
              </a:rPr>
              <a:t>Κάθε γλωσσικό στοιχείο </a:t>
            </a:r>
            <a:endParaRPr sz="3200" dirty="0">
              <a:solidFill>
                <a:srgbClr val="FF0000"/>
              </a:solidFill>
            </a:endParaRPr>
          </a:p>
          <a:p>
            <a:pPr lvl="1" indent="-319405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Char char=""/>
            </a:pPr>
            <a:r>
              <a:rPr sz="3200" b="1" dirty="0">
                <a:solidFill>
                  <a:srgbClr val="000000"/>
                </a:solidFill>
              </a:rPr>
              <a:t>εμφανίζεται και </a:t>
            </a:r>
            <a:r>
              <a:rPr sz="3200" b="1" u="sng" dirty="0">
                <a:solidFill>
                  <a:srgbClr val="000000"/>
                </a:solidFill>
              </a:rPr>
              <a:t>συνυπάρχει </a:t>
            </a:r>
            <a:r>
              <a:rPr sz="3200" dirty="0">
                <a:solidFill>
                  <a:srgbClr val="000000"/>
                </a:solidFill>
              </a:rPr>
              <a:t>με άλλα γλωσσικά στοιχεία σε κάποια </a:t>
            </a:r>
            <a:r>
              <a:rPr sz="3200" i="1" dirty="0">
                <a:solidFill>
                  <a:srgbClr val="FF0000"/>
                </a:solidFill>
              </a:rPr>
              <a:t>συμφραζόμενα </a:t>
            </a:r>
            <a:r>
              <a:rPr sz="3200" dirty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sz="3200" b="1" i="1" dirty="0">
                <a:solidFill>
                  <a:srgbClr val="000000"/>
                </a:solidFill>
              </a:rPr>
              <a:t>συνταγματικές, οριζόντιες σχέσεις</a:t>
            </a:r>
            <a:endParaRPr sz="3200" b="1" i="1" dirty="0">
              <a:solidFill>
                <a:srgbClr val="000000"/>
              </a:solidFill>
            </a:endParaRPr>
          </a:p>
          <a:p>
            <a:pPr lvl="1" indent="-319405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Char char=""/>
            </a:pPr>
            <a:r>
              <a:rPr sz="3200" b="1" u="sng" dirty="0">
                <a:solidFill>
                  <a:srgbClr val="000000"/>
                </a:solidFill>
              </a:rPr>
              <a:t>μοιράζεται</a:t>
            </a:r>
            <a:r>
              <a:rPr sz="3200" dirty="0">
                <a:solidFill>
                  <a:srgbClr val="000000"/>
                </a:solidFill>
              </a:rPr>
              <a:t> τα </a:t>
            </a:r>
            <a:r>
              <a:rPr sz="3200" i="1" dirty="0">
                <a:solidFill>
                  <a:srgbClr val="FF0000"/>
                </a:solidFill>
              </a:rPr>
              <a:t>συμφραζόμενα</a:t>
            </a:r>
            <a:r>
              <a:rPr sz="3200" dirty="0">
                <a:solidFill>
                  <a:srgbClr val="000000"/>
                </a:solidFill>
              </a:rPr>
              <a:t> αυτά με άλλα γλωσσικά στοιχεία </a:t>
            </a:r>
            <a:r>
              <a:rPr sz="3200" dirty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sz="3200" b="1" i="1" dirty="0">
                <a:solidFill>
                  <a:srgbClr val="000000"/>
                </a:solidFill>
              </a:rPr>
              <a:t>παραδειγματικές, κάθετες σχέσεις</a:t>
            </a:r>
            <a:r>
              <a:rPr sz="3200" dirty="0">
                <a:solidFill>
                  <a:srgbClr val="000000"/>
                </a:solidFill>
              </a:rPr>
              <a:t>.</a:t>
            </a:r>
            <a:endParaRPr sz="3200" dirty="0">
              <a:solidFill>
                <a:srgbClr val="000000"/>
              </a:solidFill>
            </a:endParaRPr>
          </a:p>
          <a:p>
            <a:pPr marL="1508125" lvl="4" indent="0" eaLnBrk="1" hangingPunct="1">
              <a:lnSpc>
                <a:spcPct val="90000"/>
              </a:lnSpc>
              <a:buClr>
                <a:srgbClr val="7C984A"/>
              </a:buClr>
              <a:buSzPct val="65000"/>
              <a:buFont typeface="Wingdings" panose="05000000000000000000" pitchFamily="2" charset="2"/>
              <a:buNone/>
            </a:pPr>
            <a:r>
              <a:rPr sz="2800" dirty="0">
                <a:solidFill>
                  <a:srgbClr val="000000"/>
                </a:solidFill>
              </a:rPr>
              <a:t>			</a:t>
            </a:r>
            <a:endParaRPr sz="2800" dirty="0">
              <a:solidFill>
                <a:srgbClr val="000000"/>
              </a:solidFill>
            </a:endParaRPr>
          </a:p>
          <a:p>
            <a:pPr marL="1508125" lvl="4" indent="0" eaLnBrk="1" hangingPunct="1">
              <a:lnSpc>
                <a:spcPct val="90000"/>
              </a:lnSpc>
              <a:buClr>
                <a:srgbClr val="7C984A"/>
              </a:buClr>
              <a:buSzPct val="65000"/>
              <a:buFont typeface="Wingdings" panose="05000000000000000000" pitchFamily="2" charset="2"/>
              <a:buNone/>
            </a:pPr>
            <a:r>
              <a:rPr sz="2800" dirty="0">
                <a:solidFill>
                  <a:srgbClr val="000000"/>
                </a:solidFill>
              </a:rPr>
              <a:t>			(βλ. </a:t>
            </a:r>
            <a:r>
              <a:rPr lang="en-US" altLang="x-none" sz="2800" dirty="0">
                <a:solidFill>
                  <a:srgbClr val="000000"/>
                </a:solidFill>
                <a:latin typeface="Tw Cen MT" panose="020B0602020104020603" pitchFamily="34" charset="0"/>
              </a:rPr>
              <a:t>Saussure 1979: 162 </a:t>
            </a:r>
            <a:r>
              <a:rPr sz="2800" dirty="0">
                <a:solidFill>
                  <a:srgbClr val="000000"/>
                </a:solidFill>
              </a:rPr>
              <a:t>κ.ε.)</a:t>
            </a:r>
            <a:endParaRPr sz="2800" dirty="0">
              <a:solidFill>
                <a:srgbClr val="000000"/>
              </a:solidFill>
            </a:endParaRPr>
          </a:p>
          <a:p>
            <a:pPr marL="1508125" lvl="4" indent="0" eaLnBrk="1" hangingPunct="1">
              <a:lnSpc>
                <a:spcPct val="90000"/>
              </a:lnSpc>
              <a:buClr>
                <a:srgbClr val="7C984A"/>
              </a:buClr>
              <a:buSzPct val="65000"/>
              <a:buFont typeface="Wingdings" panose="05000000000000000000" pitchFamily="2" charset="2"/>
              <a:buChar char=""/>
            </a:pPr>
            <a:endParaRPr sz="2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 hasCustomPrompt="1"/>
          </p:nvPr>
        </p:nvGraphicFramePr>
        <p:xfrm>
          <a:off x="2123728" y="1556792"/>
          <a:ext cx="5544616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" name="Arrow: Up-Down 5"/>
          <p:cNvSpPr/>
          <p:nvPr/>
        </p:nvSpPr>
        <p:spPr>
          <a:xfrm>
            <a:off x="612775" y="2349500"/>
            <a:ext cx="549275" cy="338296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 hasCustomPrompt="1"/>
          </p:nvPr>
        </p:nvSpPr>
        <p:spPr>
          <a:xfrm>
            <a:off x="118110" y="228600"/>
            <a:ext cx="8926195" cy="990600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n-US" sz="3200" b="1" dirty="0">
                <a:solidFill>
                  <a:srgbClr val="434342"/>
                </a:solidFill>
              </a:rPr>
              <a:t>Συνταγματικές &amp; παραδειγματικές σχέσεις</a:t>
            </a:r>
            <a:endParaRPr lang="el-GR" altLang="en-US" sz="3200" dirty="0"/>
          </a:p>
        </p:txBody>
      </p:sp>
      <p:grpSp>
        <p:nvGrpSpPr>
          <p:cNvPr id="32771" name="Ομάδα 23"/>
          <p:cNvGrpSpPr/>
          <p:nvPr/>
        </p:nvGrpSpPr>
        <p:grpSpPr>
          <a:xfrm>
            <a:off x="909638" y="1628775"/>
            <a:ext cx="6802437" cy="4895850"/>
            <a:chOff x="521417" y="2086001"/>
            <a:chExt cx="6503564" cy="4671077"/>
          </a:xfrm>
        </p:grpSpPr>
        <p:sp>
          <p:nvSpPr>
            <p:cNvPr id="5" name="Οβάλ 4"/>
            <p:cNvSpPr/>
            <p:nvPr/>
          </p:nvSpPr>
          <p:spPr>
            <a:xfrm>
              <a:off x="591234" y="2664584"/>
              <a:ext cx="936452" cy="66491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2" name="Οβάλ 11"/>
            <p:cNvSpPr/>
            <p:nvPr/>
          </p:nvSpPr>
          <p:spPr>
            <a:xfrm>
              <a:off x="1553488" y="2664584"/>
              <a:ext cx="934935" cy="66491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3" name="Οβάλ 12"/>
            <p:cNvSpPr/>
            <p:nvPr/>
          </p:nvSpPr>
          <p:spPr>
            <a:xfrm>
              <a:off x="2500565" y="2664584"/>
              <a:ext cx="936452" cy="66491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4" name="Οβάλ 13"/>
            <p:cNvSpPr/>
            <p:nvPr/>
          </p:nvSpPr>
          <p:spPr>
            <a:xfrm>
              <a:off x="3491656" y="2664584"/>
              <a:ext cx="934935" cy="66491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5" name="Οβάλ 14"/>
            <p:cNvSpPr/>
            <p:nvPr/>
          </p:nvSpPr>
          <p:spPr>
            <a:xfrm>
              <a:off x="4493372" y="2664584"/>
              <a:ext cx="936453" cy="664917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6" name="Οβάλ 15"/>
            <p:cNvSpPr/>
            <p:nvPr/>
          </p:nvSpPr>
          <p:spPr>
            <a:xfrm>
              <a:off x="5495088" y="2660041"/>
              <a:ext cx="936453" cy="666431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417" y="2086001"/>
              <a:ext cx="3548503" cy="52405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sz="2800" b="1" dirty="0">
                  <a:latin typeface="Calibri" panose="020F0502020204030204" pitchFamily="34" charset="0"/>
                </a:rPr>
                <a:t>Συνταγματικές Σχέσεις</a:t>
              </a:r>
              <a:endParaRPr sz="2800" b="1" dirty="0">
                <a:latin typeface="Calibri" panose="020F0502020204030204" pitchFamily="34" charset="0"/>
              </a:endParaRPr>
            </a:p>
          </p:txBody>
        </p:sp>
        <p:sp>
          <p:nvSpPr>
            <p:cNvPr id="19" name="Οβάλ 18"/>
            <p:cNvSpPr/>
            <p:nvPr/>
          </p:nvSpPr>
          <p:spPr>
            <a:xfrm>
              <a:off x="5429825" y="3476419"/>
              <a:ext cx="1001716" cy="693694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20" name="Οβάλ 19"/>
            <p:cNvSpPr/>
            <p:nvPr/>
          </p:nvSpPr>
          <p:spPr>
            <a:xfrm>
              <a:off x="5429825" y="4317031"/>
              <a:ext cx="1001716" cy="71187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21" name="Οβάλ 20"/>
            <p:cNvSpPr/>
            <p:nvPr/>
          </p:nvSpPr>
          <p:spPr>
            <a:xfrm>
              <a:off x="5429825" y="5237918"/>
              <a:ext cx="1001716" cy="693694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22" name="Οβάλ 21"/>
            <p:cNvSpPr/>
            <p:nvPr/>
          </p:nvSpPr>
          <p:spPr>
            <a:xfrm>
              <a:off x="5429825" y="6119425"/>
              <a:ext cx="1001716" cy="63765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>
                <a:buNone/>
              </a:pPr>
              <a:r>
                <a:rPr dirty="0">
                  <a:latin typeface="Calibri" panose="020F0502020204030204" pitchFamily="34" charset="0"/>
                </a:rPr>
                <a:t>ΓΣ</a:t>
              </a:r>
              <a:endParaRPr dirty="0">
                <a:latin typeface="Calibri" panose="020F050202020403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4871413" y="4403581"/>
              <a:ext cx="3783512" cy="52362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sz="2800" b="1" dirty="0">
                  <a:latin typeface="Calibri" panose="020F0502020204030204" pitchFamily="34" charset="0"/>
                </a:rPr>
                <a:t>Παραδειγματικές</a:t>
              </a:r>
              <a:r>
                <a:rPr sz="2400" b="1" dirty="0">
                  <a:latin typeface="Calibri" panose="020F0502020204030204" pitchFamily="34" charset="0"/>
                </a:rPr>
                <a:t> Σχέσεις</a:t>
              </a:r>
              <a:endParaRPr sz="24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25" name="Αριστερή αγκύλη 24"/>
          <p:cNvSpPr/>
          <p:nvPr/>
        </p:nvSpPr>
        <p:spPr>
          <a:xfrm rot="16200000">
            <a:off x="3815556" y="1232694"/>
            <a:ext cx="287338" cy="381635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773" name="TextBox 25"/>
          <p:cNvSpPr txBox="1"/>
          <p:nvPr/>
        </p:nvSpPr>
        <p:spPr>
          <a:xfrm>
            <a:off x="3419475" y="2924175"/>
            <a:ext cx="2087563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n-US" b="1" dirty="0">
                <a:latin typeface="Arial" panose="020B0604020202020204" pitchFamily="34" charset="0"/>
              </a:rPr>
              <a:t>Συμφραζόμενα</a:t>
            </a:r>
            <a:endParaRPr lang="el-GR" altLang="en-US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Συνταγματικές σχέσεις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144000" cy="5373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Ειδικότερα: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dirty="0">
                <a:solidFill>
                  <a:srgbClr val="000000"/>
                </a:solidFill>
              </a:rPr>
              <a:t>Οι </a:t>
            </a:r>
            <a:r>
              <a:rPr i="1" dirty="0">
                <a:solidFill>
                  <a:srgbClr val="000000"/>
                </a:solidFill>
              </a:rPr>
              <a:t>συνταγματικές σχέσεις </a:t>
            </a:r>
            <a:r>
              <a:rPr dirty="0">
                <a:solidFill>
                  <a:srgbClr val="000000"/>
                </a:solidFill>
              </a:rPr>
              <a:t>καθορίζονται από τη </a:t>
            </a:r>
            <a:r>
              <a:rPr b="1" dirty="0">
                <a:solidFill>
                  <a:srgbClr val="FF0000"/>
                </a:solidFill>
              </a:rPr>
              <a:t>γραμμικότητα</a:t>
            </a:r>
            <a:r>
              <a:rPr dirty="0">
                <a:solidFill>
                  <a:srgbClr val="000000"/>
                </a:solidFill>
              </a:rPr>
              <a:t> της ομιλίας, από το γεγονός ότι τα στοιχεία της ομιλίας </a:t>
            </a:r>
            <a:r>
              <a:rPr b="1" dirty="0">
                <a:solidFill>
                  <a:srgbClr val="000000"/>
                </a:solidFill>
              </a:rPr>
              <a:t>εμφανίζουν διαδοχή</a:t>
            </a:r>
            <a:r>
              <a:rPr dirty="0">
                <a:solidFill>
                  <a:srgbClr val="000000"/>
                </a:solidFill>
              </a:rPr>
              <a:t>: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 Συνταγματική είναι η σχέση </a:t>
            </a:r>
            <a:r>
              <a:rPr dirty="0">
                <a:solidFill>
                  <a:srgbClr val="FF0000"/>
                </a:solidFill>
              </a:rPr>
              <a:t>ανάμεσα σ’ ένα γλωσσικό στοιχείο και τα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b="1" dirty="0">
                <a:solidFill>
                  <a:srgbClr val="000000"/>
                </a:solidFill>
              </a:rPr>
              <a:t>συμφραζόμενά</a:t>
            </a:r>
            <a:r>
              <a:rPr dirty="0">
                <a:solidFill>
                  <a:srgbClr val="000000"/>
                </a:solidFill>
              </a:rPr>
              <a:t> του (αυτά που προηγούνται και έπονται) σε μια συγκεκριμένη πραγμάτωση. 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Οι συνταγματικές είναι σχέσεις </a:t>
            </a:r>
            <a:r>
              <a:rPr b="1" dirty="0">
                <a:solidFill>
                  <a:srgbClr val="000000"/>
                </a:solidFill>
              </a:rPr>
              <a:t>συνεμφάνισης</a:t>
            </a:r>
            <a:r>
              <a:rPr dirty="0">
                <a:solidFill>
                  <a:srgbClr val="000000"/>
                </a:solidFill>
              </a:rPr>
              <a:t> και συνδυασμού, σχέσεις </a:t>
            </a:r>
            <a:r>
              <a:rPr lang="en-US" altLang="x-none" b="1" i="1" dirty="0">
                <a:solidFill>
                  <a:srgbClr val="000000"/>
                </a:solidFill>
                <a:latin typeface="Tw Cen MT" panose="020B0602020104020603" pitchFamily="34" charset="0"/>
              </a:rPr>
              <a:t>in praesentia</a:t>
            </a:r>
            <a:r>
              <a:rPr i="1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lvl="1" indent="-319405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Στο σύνταγμα </a:t>
            </a:r>
            <a:r>
              <a:rPr b="1" i="1" dirty="0">
                <a:solidFill>
                  <a:srgbClr val="FF0000"/>
                </a:solidFill>
              </a:rPr>
              <a:t>η ανθρώπινη ζωή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κάθε όρος της φράσης συνδέεται συνταγματικά με ό,τι προηγείται και έπεται.</a:t>
            </a:r>
            <a:endParaRPr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Παραδειγματικές σχέσεις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916113"/>
            <a:ext cx="8713788" cy="47529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dirty="0">
                <a:solidFill>
                  <a:srgbClr val="000000"/>
                </a:solidFill>
              </a:rPr>
              <a:t>Οι </a:t>
            </a:r>
            <a:r>
              <a:rPr i="1" dirty="0">
                <a:solidFill>
                  <a:srgbClr val="000000"/>
                </a:solidFill>
              </a:rPr>
              <a:t>παραδειγματικές σχέσεις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δεν βασίζονται στη γραμμικότητα</a:t>
            </a:r>
            <a:r>
              <a:rPr dirty="0">
                <a:solidFill>
                  <a:srgbClr val="000000"/>
                </a:solidFill>
              </a:rPr>
              <a:t>. 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Είναι οι σχέσεις ενός γλωσσικού στοιχείου </a:t>
            </a:r>
            <a:r>
              <a:rPr dirty="0">
                <a:solidFill>
                  <a:srgbClr val="FF0000"/>
                </a:solidFill>
              </a:rPr>
              <a:t>με κάποια </a:t>
            </a:r>
            <a:r>
              <a:rPr lang="el-GR" b="1" dirty="0">
                <a:solidFill>
                  <a:srgbClr val="FF0000"/>
                </a:solidFill>
              </a:rPr>
              <a:t>ΑΛΛΑ</a:t>
            </a:r>
            <a:r>
              <a:rPr dirty="0">
                <a:solidFill>
                  <a:srgbClr val="FF0000"/>
                </a:solidFill>
              </a:rPr>
              <a:t> στοιχεία</a:t>
            </a:r>
            <a:r>
              <a:rPr dirty="0">
                <a:solidFill>
                  <a:srgbClr val="000000"/>
                </a:solidFill>
              </a:rPr>
              <a:t> με τα οποία </a:t>
            </a:r>
            <a:r>
              <a:rPr b="1" dirty="0">
                <a:solidFill>
                  <a:srgbClr val="000000"/>
                </a:solidFill>
              </a:rPr>
              <a:t>έχει κάτι κοινό: ΤΑ ΣΥΜΦΡΑΖΟΜΕΝΑ</a:t>
            </a:r>
            <a:r>
              <a:rPr dirty="0">
                <a:solidFill>
                  <a:srgbClr val="000000"/>
                </a:solidFill>
              </a:rPr>
              <a:t>. 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Οι παραδειγματικές είναι σχέσεις </a:t>
            </a:r>
            <a:r>
              <a:rPr b="1" dirty="0">
                <a:solidFill>
                  <a:srgbClr val="000000"/>
                </a:solidFill>
              </a:rPr>
              <a:t>υποκατάστασης</a:t>
            </a:r>
            <a:r>
              <a:rPr dirty="0">
                <a:solidFill>
                  <a:srgbClr val="000000"/>
                </a:solidFill>
              </a:rPr>
              <a:t>, σχέσεις </a:t>
            </a:r>
            <a:r>
              <a:rPr lang="en-US" altLang="x-none" b="1" i="1" dirty="0">
                <a:solidFill>
                  <a:srgbClr val="000000"/>
                </a:solidFill>
                <a:latin typeface="Tw Cen MT" panose="020B0602020104020603" pitchFamily="34" charset="0"/>
              </a:rPr>
              <a:t>in absentia</a:t>
            </a:r>
            <a:r>
              <a:rPr i="1" dirty="0">
                <a:solidFill>
                  <a:srgbClr val="000000"/>
                </a:solidFill>
              </a:rPr>
              <a:t>.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endParaRPr dirty="0">
              <a:solidFill>
                <a:srgbClr val="000000"/>
              </a:solidFill>
            </a:endParaRPr>
          </a:p>
          <a:p>
            <a:pPr lvl="1" indent="-319405"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000000"/>
                </a:solidFill>
              </a:rPr>
              <a:t>Λ.χ. οι καταλήξεις </a:t>
            </a:r>
            <a:r>
              <a:rPr sz="3300" b="1" i="1" dirty="0">
                <a:solidFill>
                  <a:srgbClr val="FF0000"/>
                </a:solidFill>
              </a:rPr>
              <a:t>γράφ-ω, -εις, -ει</a:t>
            </a:r>
            <a:r>
              <a:rPr sz="3300" b="1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κλπ.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36220" y="228600"/>
            <a:ext cx="8529955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200" b="1" dirty="0"/>
              <a:t>Συνταγματικές &amp; παραδειγματικές σχέσεις</a:t>
            </a: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u="sng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u="sng" dirty="0">
                <a:solidFill>
                  <a:srgbClr val="000000"/>
                </a:solidFill>
              </a:rPr>
              <a:t>Παρατήρηση 1</a:t>
            </a:r>
            <a:r>
              <a:rPr sz="2700" dirty="0">
                <a:solidFill>
                  <a:srgbClr val="000000"/>
                </a:solidFill>
              </a:rPr>
              <a:t>: Ενώ οι συνταγματικές σχέσεις είναι </a:t>
            </a:r>
            <a:r>
              <a:rPr lang="en-US" altLang="x-none" sz="2700" b="1" i="1" dirty="0">
                <a:solidFill>
                  <a:srgbClr val="000000"/>
                </a:solidFill>
                <a:latin typeface="Tw Cen MT" panose="020B0602020104020603" pitchFamily="34" charset="0"/>
              </a:rPr>
              <a:t>in praesentia</a:t>
            </a:r>
            <a:r>
              <a:rPr sz="2700" dirty="0">
                <a:solidFill>
                  <a:srgbClr val="000000"/>
                </a:solidFill>
              </a:rPr>
              <a:t>, βασίζονται σε στοιχεία που </a:t>
            </a:r>
            <a:r>
              <a:rPr sz="2700" b="1" dirty="0">
                <a:solidFill>
                  <a:srgbClr val="000000"/>
                </a:solidFill>
              </a:rPr>
              <a:t>συνεμφανίζονται</a:t>
            </a:r>
            <a:r>
              <a:rPr sz="2700" dirty="0">
                <a:solidFill>
                  <a:srgbClr val="000000"/>
                </a:solidFill>
              </a:rPr>
              <a:t>, οι παραδειγματικές σχέσεις είναι </a:t>
            </a:r>
            <a:r>
              <a:rPr lang="en-US" altLang="x-none" sz="2700" b="1" i="1" dirty="0">
                <a:solidFill>
                  <a:srgbClr val="000000"/>
                </a:solidFill>
                <a:latin typeface="Tw Cen MT" panose="020B0602020104020603" pitchFamily="34" charset="0"/>
              </a:rPr>
              <a:t>in absentia</a:t>
            </a:r>
            <a:r>
              <a:rPr sz="2700" dirty="0">
                <a:solidFill>
                  <a:srgbClr val="000000"/>
                </a:solidFill>
              </a:rPr>
              <a:t>, συνδέουν στοιχεία που </a:t>
            </a:r>
            <a:r>
              <a:rPr sz="2700" b="1" dirty="0">
                <a:solidFill>
                  <a:srgbClr val="000000"/>
                </a:solidFill>
              </a:rPr>
              <a:t>δεν συνεμφανίζονται</a:t>
            </a:r>
            <a:r>
              <a:rPr lang="en-US" sz="2700" b="1" dirty="0">
                <a:solidFill>
                  <a:srgbClr val="000000"/>
                </a:solidFill>
              </a:rPr>
              <a:t>. </a:t>
            </a:r>
            <a:r>
              <a:rPr lang="el-GR" sz="2700" b="1" dirty="0">
                <a:solidFill>
                  <a:srgbClr val="000000"/>
                </a:solidFill>
              </a:rPr>
              <a:t>Πού εντοπίζονται;</a:t>
            </a:r>
            <a:r>
              <a:rPr sz="2700" dirty="0">
                <a:solidFill>
                  <a:srgbClr val="000000"/>
                </a:solidFill>
              </a:rPr>
              <a:t> </a:t>
            </a:r>
            <a:r>
              <a:rPr lang="el-GR" sz="2700" dirty="0">
                <a:solidFill>
                  <a:srgbClr val="FF0000"/>
                </a:solidFill>
              </a:rPr>
              <a:t>Α</a:t>
            </a:r>
            <a:r>
              <a:rPr sz="2700" dirty="0">
                <a:solidFill>
                  <a:srgbClr val="FF0000"/>
                </a:solidFill>
              </a:rPr>
              <a:t>ποτελούν ‘μνημονικ</a:t>
            </a:r>
            <a:r>
              <a:rPr lang="el-GR" sz="2700" dirty="0">
                <a:solidFill>
                  <a:srgbClr val="FF0000"/>
                </a:solidFill>
              </a:rPr>
              <a:t>ές</a:t>
            </a:r>
            <a:r>
              <a:rPr sz="2700" dirty="0">
                <a:solidFill>
                  <a:srgbClr val="FF0000"/>
                </a:solidFill>
              </a:rPr>
              <a:t> σειρ</a:t>
            </a:r>
            <a:r>
              <a:rPr lang="el-GR" sz="2700" dirty="0">
                <a:solidFill>
                  <a:srgbClr val="FF0000"/>
                </a:solidFill>
              </a:rPr>
              <a:t>ές</a:t>
            </a:r>
            <a:r>
              <a:rPr sz="2700" dirty="0">
                <a:solidFill>
                  <a:srgbClr val="FF0000"/>
                </a:solidFill>
              </a:rPr>
              <a:t>’, αποτελούν μέρος της νοητικής γλωσσικής αποθήκης του κάθε ομιλητή</a:t>
            </a:r>
            <a:r>
              <a:rPr sz="2700" dirty="0">
                <a:solidFill>
                  <a:srgbClr val="000000"/>
                </a:solidFill>
              </a:rPr>
              <a:t>. 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u="sng" dirty="0">
                <a:solidFill>
                  <a:srgbClr val="000000"/>
                </a:solidFill>
              </a:rPr>
              <a:t>Παρατήρηση 2</a:t>
            </a:r>
            <a:r>
              <a:rPr sz="2700" dirty="0">
                <a:solidFill>
                  <a:srgbClr val="000000"/>
                </a:solidFill>
              </a:rPr>
              <a:t>: Η </a:t>
            </a:r>
            <a:r>
              <a:rPr sz="2700" b="1" dirty="0">
                <a:solidFill>
                  <a:srgbClr val="000000"/>
                </a:solidFill>
              </a:rPr>
              <a:t>αλληλεξάρτηση</a:t>
            </a:r>
            <a:r>
              <a:rPr sz="2700" dirty="0">
                <a:solidFill>
                  <a:srgbClr val="000000"/>
                </a:solidFill>
              </a:rPr>
              <a:t> της παραδειγματικής με τη συνταγματική διάσταση </a:t>
            </a:r>
            <a:r>
              <a:rPr sz="2700" dirty="0">
                <a:solidFill>
                  <a:srgbClr val="FF0000"/>
                </a:solidFill>
                <a:highlight>
                  <a:srgbClr val="FFFF00"/>
                </a:highlight>
              </a:rPr>
              <a:t>είναι θεμελιώδης </a:t>
            </a:r>
            <a:r>
              <a:rPr sz="2700" dirty="0">
                <a:solidFill>
                  <a:srgbClr val="000000"/>
                </a:solidFill>
                <a:highlight>
                  <a:srgbClr val="FFFF00"/>
                </a:highlight>
              </a:rPr>
              <a:t>για </a:t>
            </a:r>
            <a:r>
              <a:rPr lang="el-GR" sz="2700" dirty="0">
                <a:solidFill>
                  <a:srgbClr val="000000"/>
                </a:solidFill>
                <a:highlight>
                  <a:srgbClr val="FFFF00"/>
                </a:highlight>
              </a:rPr>
              <a:t>το </a:t>
            </a:r>
            <a:r>
              <a:rPr sz="2700" dirty="0">
                <a:solidFill>
                  <a:srgbClr val="000000"/>
                </a:solidFill>
                <a:highlight>
                  <a:srgbClr val="FFFF00"/>
                </a:highlight>
              </a:rPr>
              <a:t>γλωσσικ</a:t>
            </a:r>
            <a:r>
              <a:rPr lang="el-GR" sz="2700" dirty="0">
                <a:solidFill>
                  <a:srgbClr val="000000"/>
                </a:solidFill>
                <a:highlight>
                  <a:srgbClr val="FFFF00"/>
                </a:highlight>
              </a:rPr>
              <a:t>ό σύστημα</a:t>
            </a:r>
            <a:r>
              <a:rPr sz="2700" dirty="0">
                <a:solidFill>
                  <a:srgbClr val="000000"/>
                </a:solidFill>
              </a:rPr>
              <a:t>. </a:t>
            </a:r>
            <a:r>
              <a:rPr sz="2700" b="1" dirty="0">
                <a:solidFill>
                  <a:srgbClr val="000000"/>
                </a:solidFill>
              </a:rPr>
              <a:t>Τα γλωσσικά στοιχεία </a:t>
            </a:r>
            <a:r>
              <a:rPr sz="2700" b="1" dirty="0">
                <a:solidFill>
                  <a:srgbClr val="FF0000"/>
                </a:solidFill>
              </a:rPr>
              <a:t>δεν</a:t>
            </a:r>
            <a:r>
              <a:rPr sz="2700" b="1" dirty="0">
                <a:solidFill>
                  <a:srgbClr val="000000"/>
                </a:solidFill>
              </a:rPr>
              <a:t> έχουν καμιά </a:t>
            </a:r>
            <a:r>
              <a:rPr sz="2700" b="1" u="sng" dirty="0">
                <a:solidFill>
                  <a:srgbClr val="FF0000"/>
                </a:solidFill>
              </a:rPr>
              <a:t>ισχύ</a:t>
            </a:r>
            <a:r>
              <a:rPr sz="2700" b="1" u="sng" dirty="0">
                <a:solidFill>
                  <a:srgbClr val="000000"/>
                </a:solidFill>
              </a:rPr>
              <a:t> </a:t>
            </a:r>
            <a:r>
              <a:rPr sz="2700" b="1" u="sng" dirty="0">
                <a:solidFill>
                  <a:srgbClr val="FF0000"/>
                </a:solidFill>
              </a:rPr>
              <a:t>(αξία)</a:t>
            </a:r>
            <a:r>
              <a:rPr sz="2700" b="1" dirty="0">
                <a:solidFill>
                  <a:srgbClr val="FF0000"/>
                </a:solidFill>
              </a:rPr>
              <a:t> </a:t>
            </a:r>
            <a:r>
              <a:rPr sz="2700" b="1" dirty="0">
                <a:solidFill>
                  <a:srgbClr val="000000"/>
                </a:solidFill>
              </a:rPr>
              <a:t>έξω από τις </a:t>
            </a:r>
            <a:r>
              <a:rPr sz="2700" b="1" u="sng" dirty="0">
                <a:solidFill>
                  <a:srgbClr val="000000"/>
                </a:solidFill>
              </a:rPr>
              <a:t>παραδειγματικές και συνταγματικές σχέσεις </a:t>
            </a:r>
            <a:r>
              <a:rPr sz="2700" b="1" dirty="0">
                <a:solidFill>
                  <a:srgbClr val="000000"/>
                </a:solidFill>
              </a:rPr>
              <a:t>που συνάπτουν με άλλα στοιχεία</a:t>
            </a:r>
            <a:r>
              <a:rPr sz="2700" dirty="0">
                <a:solidFill>
                  <a:srgbClr val="000000"/>
                </a:solidFill>
              </a:rPr>
              <a:t>.</a:t>
            </a:r>
            <a:endParaRPr sz="2700" u="sng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Συγχρονία/ Διαχρονία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87325" y="1619885"/>
            <a:ext cx="8823960" cy="51454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Saussure 1979)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600" b="1" dirty="0">
                <a:solidFill>
                  <a:srgbClr val="000000"/>
                </a:solidFill>
              </a:rPr>
              <a:t>Συγχρονία/ Διαχρονία</a:t>
            </a:r>
            <a:r>
              <a:rPr sz="3600" dirty="0">
                <a:solidFill>
                  <a:srgbClr val="000000"/>
                </a:solidFill>
              </a:rPr>
              <a:t>: </a:t>
            </a:r>
            <a:endParaRPr sz="3600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dirty="0">
                <a:solidFill>
                  <a:srgbClr val="000000"/>
                </a:solidFill>
              </a:rPr>
              <a:t>Με τους όρους αυτούς διακρίνει ο </a:t>
            </a:r>
            <a:r>
              <a:rPr lang="en-US" altLang="x-none" sz="3600" dirty="0">
                <a:solidFill>
                  <a:srgbClr val="000000"/>
                </a:solidFill>
                <a:latin typeface="Tw Cen MT" panose="020B0602020104020603" pitchFamily="34" charset="0"/>
              </a:rPr>
              <a:t>Saussure</a:t>
            </a:r>
            <a:r>
              <a:rPr sz="3600" dirty="0">
                <a:solidFill>
                  <a:srgbClr val="000000"/>
                </a:solidFill>
              </a:rPr>
              <a:t> το </a:t>
            </a:r>
            <a:r>
              <a:rPr sz="3600" i="1" dirty="0">
                <a:solidFill>
                  <a:srgbClr val="000000"/>
                </a:solidFill>
              </a:rPr>
              <a:t>γλωσσικό σύστημα </a:t>
            </a:r>
            <a:r>
              <a:rPr lang="el-GR" sz="2800" b="1" dirty="0">
                <a:solidFill>
                  <a:srgbClr val="000000"/>
                </a:solidFill>
              </a:rPr>
              <a:t>(σύνολο παραδειγματικών και συνταγματικών σχέσεων) </a:t>
            </a:r>
            <a:r>
              <a:rPr sz="3600" dirty="0">
                <a:solidFill>
                  <a:srgbClr val="000000"/>
                </a:solidFill>
              </a:rPr>
              <a:t>όπως υφίσταται σε μια </a:t>
            </a:r>
            <a:r>
              <a:rPr sz="3600" b="1" dirty="0">
                <a:solidFill>
                  <a:srgbClr val="000000"/>
                </a:solidFill>
              </a:rPr>
              <a:t>δεδομένη χρονική στιγμή</a:t>
            </a:r>
            <a:r>
              <a:rPr sz="3600" dirty="0">
                <a:solidFill>
                  <a:srgbClr val="000000"/>
                </a:solidFill>
              </a:rPr>
              <a:t>, από την </a:t>
            </a:r>
            <a:r>
              <a:rPr sz="3600" b="1" dirty="0">
                <a:solidFill>
                  <a:srgbClr val="000000"/>
                </a:solidFill>
              </a:rPr>
              <a:t>ιστορία</a:t>
            </a:r>
            <a:r>
              <a:rPr sz="3600" dirty="0">
                <a:solidFill>
                  <a:srgbClr val="000000"/>
                </a:solidFill>
              </a:rPr>
              <a:t> του. </a:t>
            </a:r>
            <a:endParaRPr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90488" y="1716088"/>
            <a:ext cx="8963025" cy="5211762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n-US" sz="3600" b="1" dirty="0"/>
              <a:t>   Διαχρονία</a:t>
            </a:r>
            <a:endParaRPr lang="el-GR" altLang="en-US" sz="3600" b="1" dirty="0"/>
          </a:p>
        </p:txBody>
      </p:sp>
      <p:sp>
        <p:nvSpPr>
          <p:cNvPr id="3789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>
                <a:solidFill>
                  <a:srgbClr val="434342"/>
                </a:solidFill>
              </a:rPr>
              <a:t>Συγχρονία/ Διαχρονία</a:t>
            </a:r>
            <a:endParaRPr lang="el-GR" altLang="en-US" dirty="0"/>
          </a:p>
        </p:txBody>
      </p:sp>
      <p:sp>
        <p:nvSpPr>
          <p:cNvPr id="4" name="Οβάλ 3"/>
          <p:cNvSpPr/>
          <p:nvPr/>
        </p:nvSpPr>
        <p:spPr>
          <a:xfrm>
            <a:off x="971550" y="4030663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Γ2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Οβάλ 9"/>
          <p:cNvSpPr/>
          <p:nvPr/>
        </p:nvSpPr>
        <p:spPr>
          <a:xfrm>
            <a:off x="971550" y="2311400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Γ1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Οβάλ 10"/>
          <p:cNvSpPr/>
          <p:nvPr/>
        </p:nvSpPr>
        <p:spPr>
          <a:xfrm>
            <a:off x="973138" y="5734050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Γ3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Ευθύγραμμο βέλος σύνδεσης 12"/>
          <p:cNvCxnSpPr/>
          <p:nvPr/>
        </p:nvCxnSpPr>
        <p:spPr>
          <a:xfrm>
            <a:off x="1428750" y="3311525"/>
            <a:ext cx="0" cy="5048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>
            <a:off x="1428750" y="5084763"/>
            <a:ext cx="0" cy="5048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56100" y="2616200"/>
            <a:ext cx="21955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None/>
            </a:pPr>
            <a:r>
              <a:rPr sz="3600" b="1" dirty="0">
                <a:latin typeface="Calibri" panose="020F0502020204030204" pitchFamily="34" charset="0"/>
              </a:rPr>
              <a:t>Συγχρονία</a:t>
            </a:r>
            <a:endParaRPr sz="3600" b="1" dirty="0">
              <a:latin typeface="Calibri" panose="020F0502020204030204" pitchFamily="34" charset="0"/>
            </a:endParaRPr>
          </a:p>
        </p:txBody>
      </p:sp>
      <p:cxnSp>
        <p:nvCxnSpPr>
          <p:cNvPr id="20" name="Ευθύγραμμο βέλος σύνδεσης 19"/>
          <p:cNvCxnSpPr/>
          <p:nvPr/>
        </p:nvCxnSpPr>
        <p:spPr>
          <a:xfrm flipH="1">
            <a:off x="2365375" y="2886075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/>
          <p:nvPr/>
        </p:nvCxnSpPr>
        <p:spPr>
          <a:xfrm flipH="1">
            <a:off x="2484438" y="4470400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Ευθύγραμμο βέλος σύνδεσης 24"/>
          <p:cNvCxnSpPr/>
          <p:nvPr/>
        </p:nvCxnSpPr>
        <p:spPr>
          <a:xfrm flipH="1">
            <a:off x="2484438" y="6308725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Συγχρονία/ Διαχρονία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700213"/>
            <a:ext cx="8785225" cy="48244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b="1" dirty="0">
                <a:solidFill>
                  <a:srgbClr val="000000"/>
                </a:solidFill>
              </a:rPr>
              <a:t>Για το </a:t>
            </a:r>
            <a:r>
              <a:rPr sz="2700" b="1" u="sng" dirty="0">
                <a:solidFill>
                  <a:srgbClr val="000000"/>
                </a:solidFill>
              </a:rPr>
              <a:t>γλωσσολόγο</a:t>
            </a:r>
            <a:r>
              <a:rPr sz="2700" b="1" dirty="0">
                <a:solidFill>
                  <a:srgbClr val="000000"/>
                </a:solidFill>
              </a:rPr>
              <a:t> η </a:t>
            </a:r>
            <a:r>
              <a:rPr sz="2700" b="1" dirty="0">
                <a:solidFill>
                  <a:srgbClr val="FF0000"/>
                </a:solidFill>
              </a:rPr>
              <a:t>συγχρονία</a:t>
            </a:r>
            <a:r>
              <a:rPr sz="2700" b="1" dirty="0">
                <a:solidFill>
                  <a:srgbClr val="000000"/>
                </a:solidFill>
              </a:rPr>
              <a:t> έχει απόλυτη </a:t>
            </a:r>
            <a:r>
              <a:rPr sz="2700" b="1" dirty="0">
                <a:solidFill>
                  <a:srgbClr val="FF0000"/>
                </a:solidFill>
              </a:rPr>
              <a:t>προτεραιότητα</a:t>
            </a:r>
            <a:r>
              <a:rPr sz="2700" b="1" dirty="0">
                <a:solidFill>
                  <a:srgbClr val="000000"/>
                </a:solidFill>
              </a:rPr>
              <a:t> απέναντι στη διαχρονία </a:t>
            </a:r>
            <a:r>
              <a:rPr sz="2700" dirty="0">
                <a:solidFill>
                  <a:srgbClr val="000000"/>
                </a:solidFill>
              </a:rPr>
              <a:t>(πρβ. παρομοίωση σκακιού: </a:t>
            </a:r>
            <a:r>
              <a:rPr sz="2000" dirty="0">
                <a:solidFill>
                  <a:srgbClr val="000000"/>
                </a:solidFill>
              </a:rPr>
              <a:t>διατάξεις των πιονιών σε δύο διδοχικές φάσεις του παιχνιδιού</a:t>
            </a:r>
            <a:r>
              <a:rPr sz="2700" dirty="0">
                <a:solidFill>
                  <a:srgbClr val="000000"/>
                </a:solidFill>
              </a:rPr>
              <a:t>).</a:t>
            </a: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 </a:t>
            </a:r>
            <a:r>
              <a:rPr sz="2700" b="1" dirty="0">
                <a:solidFill>
                  <a:srgbClr val="000000"/>
                </a:solidFill>
              </a:rPr>
              <a:t>Για τον </a:t>
            </a:r>
            <a:r>
              <a:rPr sz="2700" b="1" u="sng" dirty="0">
                <a:solidFill>
                  <a:srgbClr val="FF0000"/>
                </a:solidFill>
              </a:rPr>
              <a:t>ομιλητή</a:t>
            </a:r>
            <a:r>
              <a:rPr sz="2700" b="1" dirty="0">
                <a:solidFill>
                  <a:srgbClr val="000000"/>
                </a:solidFill>
              </a:rPr>
              <a:t> η εξελικτική διαδοχή που γέννησε το γλωσσικό σύστημα δεν υπάρχει</a:t>
            </a:r>
            <a:r>
              <a:rPr sz="2700" dirty="0">
                <a:solidFill>
                  <a:srgbClr val="000000"/>
                </a:solidFill>
              </a:rPr>
              <a:t>. </a:t>
            </a:r>
            <a:endParaRPr sz="2700" dirty="0">
              <a:solidFill>
                <a:srgbClr val="000000"/>
              </a:solidFill>
            </a:endParaRPr>
          </a:p>
          <a:p>
            <a:pPr lvl="1" indent="-319405" eaLnBrk="1" hangingPunct="1">
              <a:lnSpc>
                <a:spcPct val="80000"/>
              </a:lnSpc>
              <a:buClr>
                <a:schemeClr val="accent1"/>
              </a:buClr>
              <a:buSzPct val="70000"/>
              <a:buFont typeface="Wingdings" panose="05000000000000000000" pitchFamily="2" charset="2"/>
              <a:buChar char=""/>
            </a:pPr>
            <a:r>
              <a:rPr sz="2400" dirty="0">
                <a:solidFill>
                  <a:srgbClr val="000000"/>
                </a:solidFill>
              </a:rPr>
              <a:t>Ο γλωσσολόγος δεν μπορεί να μπει στη </a:t>
            </a:r>
            <a:r>
              <a:rPr sz="2400" u="sng" dirty="0">
                <a:solidFill>
                  <a:srgbClr val="000000"/>
                </a:solidFill>
              </a:rPr>
              <a:t>συνείδηση των ομιλητών</a:t>
            </a:r>
            <a:r>
              <a:rPr sz="2400" dirty="0">
                <a:solidFill>
                  <a:srgbClr val="000000"/>
                </a:solidFill>
              </a:rPr>
              <a:t> παρά μόνο </a:t>
            </a:r>
            <a:r>
              <a:rPr sz="2400" b="1" dirty="0">
                <a:solidFill>
                  <a:srgbClr val="000000"/>
                </a:solidFill>
              </a:rPr>
              <a:t>σβήνοντας το παρελθόν</a:t>
            </a:r>
            <a:r>
              <a:rPr sz="2400" dirty="0">
                <a:solidFill>
                  <a:srgbClr val="000000"/>
                </a:solidFill>
              </a:rPr>
              <a:t>.</a:t>
            </a:r>
            <a:endParaRPr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							[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Lyons</a:t>
            </a:r>
            <a:r>
              <a:rPr sz="2700" dirty="0">
                <a:solidFill>
                  <a:srgbClr val="000000"/>
                </a:solidFill>
              </a:rPr>
              <a:t> 1995: 77]</a:t>
            </a: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f</a:t>
            </a:r>
            <a:r>
              <a:rPr sz="2420" dirty="0">
                <a:solidFill>
                  <a:srgbClr val="000000"/>
                </a:solidFill>
              </a:rPr>
              <a:t>(φ), 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x</a:t>
            </a:r>
            <a:r>
              <a:rPr sz="2420" dirty="0">
                <a:solidFill>
                  <a:srgbClr val="000000"/>
                </a:solidFill>
              </a:rPr>
              <a:t>(χ), θ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sz="2420" dirty="0">
                <a:solidFill>
                  <a:srgbClr val="000000"/>
                </a:solidFill>
              </a:rPr>
              <a:t>θ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)</a:t>
            </a:r>
            <a:r>
              <a:rPr sz="2420" dirty="0">
                <a:solidFill>
                  <a:srgbClr val="000000"/>
                </a:solidFill>
              </a:rPr>
              <a:t> 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420" dirty="0">
                <a:solidFill>
                  <a:srgbClr val="000000"/>
                </a:solidFill>
              </a:rPr>
              <a:t>εξακολουθητικά] &lt; 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p</a:t>
            </a:r>
            <a:r>
              <a:rPr lang="en-US" altLang="x-none" sz="1970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, k</a:t>
            </a:r>
            <a:r>
              <a:rPr lang="en-US" altLang="x-none" sz="1970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lang="en-US" altLang="x-none" sz="2420" dirty="0">
                <a:solidFill>
                  <a:srgbClr val="000000"/>
                </a:solidFill>
                <a:latin typeface="Tw Cen MT" panose="020B0602020104020603" pitchFamily="34" charset="0"/>
              </a:rPr>
              <a:t>, t</a:t>
            </a:r>
            <a:r>
              <a:rPr lang="en-US" altLang="x-none" sz="1970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sz="1970" dirty="0">
                <a:solidFill>
                  <a:srgbClr val="000000"/>
                </a:solidFill>
              </a:rPr>
              <a:t> [κλειστά δασέα]</a:t>
            </a:r>
            <a:endParaRPr lang="en-US" altLang="x-none" sz="197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sz="2420" dirty="0">
                <a:solidFill>
                  <a:srgbClr val="000000"/>
                </a:solidFill>
              </a:rPr>
              <a:t>εμπρόθετο έμμεσο αντικείμενο &lt; δοτική πτώση</a:t>
            </a:r>
            <a:endParaRPr sz="242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br>
              <a:rPr lang="el-GR" altLang="el-GR" sz="4000" b="1" dirty="0"/>
            </a:br>
            <a:r>
              <a:rPr lang="el-GR" altLang="el-GR" sz="4000" b="1" dirty="0"/>
              <a:t>Μορφή και ύλη/ουσία στην γλώσσα</a:t>
            </a:r>
            <a:br>
              <a:rPr lang="el-GR" altLang="el-GR" b="1" dirty="0"/>
            </a:b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250825" y="1557338"/>
            <a:ext cx="8569325" cy="4967287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25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Πολλαπλότητα εκφοράς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διάκριση ‘σχήματος’ - δομής/μορφής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την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ουσία/ύλη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(: φωνητική ή/και νοητική).</a:t>
            </a:r>
            <a:endParaRPr kumimoji="0" lang="el-GR" sz="847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«Η </a:t>
            </a:r>
            <a:r>
              <a:rPr kumimoji="0" lang="el-GR" sz="847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σοσσυριανή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άποψη σχετικά με (…) τη σχέση ανάμεσα στη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δομή και την ουσία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οδηγεί (…) στη θέση της 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γλωσσικής σχετικότητας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(…), ότι 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 γλώσσα </a:t>
            </a:r>
            <a:r>
              <a:rPr kumimoji="0" lang="el-GR" sz="847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(σχήμα - δομή/μορφή)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κατά κάποιον τρόπο ένας 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νόμος για τον εαυτό της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.» [</a:t>
            </a:r>
            <a:r>
              <a:rPr kumimoji="0" lang="en-US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Lyons 1995: 248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</a:t>
            </a:r>
            <a:endParaRPr kumimoji="0" lang="el-GR" sz="847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n-US" sz="847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altLang="en-US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--&gt; </a:t>
            </a:r>
            <a:r>
              <a:rPr kumimoji="0" lang="el-GR" altLang="en-US" sz="847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00"/>
                </a:highlight>
                <a:uLnTx/>
                <a:uFillTx/>
                <a:latin typeface="+mn-lt"/>
                <a:ea typeface="+mn-ea"/>
                <a:cs typeface="+mn-cs"/>
              </a:rPr>
              <a:t>Η γλώσσα είναι (μια εκ των προτέρων δοσμένη) μορφή, δεν είναι ουσία</a:t>
            </a:r>
            <a:endParaRPr kumimoji="0" lang="el-GR" altLang="en-US" sz="847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rgbClr val="00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n-US" sz="847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n-US" sz="847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κάθε γλώσσα </a:t>
            </a:r>
            <a:r>
              <a:rPr kumimoji="0" lang="el-GR" sz="847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έχει τη δική της αφηρημένη δομή ανεξάρτητα από την ύλη στην οποία μπορεί να πραγματωθεί </a:t>
            </a:r>
            <a:r>
              <a:rPr kumimoji="0" lang="el-GR" sz="847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(: φωνητική ή/και νοητική).</a:t>
            </a:r>
            <a:endParaRPr kumimoji="0" lang="el-GR" sz="847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9435" marR="0" lvl="4" indent="-32004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C984A"/>
              </a:buClr>
              <a:buSzPct val="65000"/>
              <a:buFont typeface="Wingdings" panose="05000000000000000000" pitchFamily="2" charset="2"/>
              <a:buChar char=""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Συγχρονία/ Διαχρονία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53975" y="1556385"/>
            <a:ext cx="8980170" cy="52101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Παρά τη σαφή διάκριση ανάμεσα στη </a:t>
            </a:r>
            <a:r>
              <a:rPr sz="2700" b="1" dirty="0">
                <a:solidFill>
                  <a:srgbClr val="000000"/>
                </a:solidFill>
              </a:rPr>
              <a:t>συγχρονία </a:t>
            </a:r>
            <a:r>
              <a:rPr sz="2700" dirty="0">
                <a:solidFill>
                  <a:srgbClr val="000000"/>
                </a:solidFill>
              </a:rPr>
              <a:t>και τη </a:t>
            </a:r>
            <a:r>
              <a:rPr sz="2700" b="1" dirty="0">
                <a:solidFill>
                  <a:srgbClr val="000000"/>
                </a:solidFill>
              </a:rPr>
              <a:t>διαχρονία</a:t>
            </a:r>
            <a:r>
              <a:rPr sz="2700" dirty="0">
                <a:solidFill>
                  <a:srgbClr val="000000"/>
                </a:solidFill>
              </a:rPr>
              <a:t>, ο 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Saussure</a:t>
            </a:r>
            <a:r>
              <a:rPr sz="2700" dirty="0">
                <a:solidFill>
                  <a:srgbClr val="000000"/>
                </a:solidFill>
              </a:rPr>
              <a:t> (1979) επισημαίνει και την </a:t>
            </a:r>
            <a:r>
              <a:rPr sz="2700" b="1" dirty="0">
                <a:solidFill>
                  <a:srgbClr val="000000"/>
                </a:solidFill>
              </a:rPr>
              <a:t>αλληλεξάρτησή </a:t>
            </a:r>
            <a:r>
              <a:rPr sz="2700" dirty="0">
                <a:solidFill>
                  <a:srgbClr val="000000"/>
                </a:solidFill>
              </a:rPr>
              <a:t>τους: </a:t>
            </a: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7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sz="2700" i="1" dirty="0">
                <a:solidFill>
                  <a:srgbClr val="FF0000"/>
                </a:solidFill>
              </a:rPr>
              <a:t>Αν και σε πρώτη ματιά φαίνεται απλό να διακρίνει κανείς το </a:t>
            </a:r>
            <a:r>
              <a:rPr sz="2700" b="1" i="1" dirty="0">
                <a:solidFill>
                  <a:srgbClr val="5ACEF9"/>
                </a:solidFill>
              </a:rPr>
              <a:t>συγχρονικό σύστημα </a:t>
            </a:r>
            <a:r>
              <a:rPr sz="2700" i="1" dirty="0">
                <a:solidFill>
                  <a:srgbClr val="FF0000"/>
                </a:solidFill>
              </a:rPr>
              <a:t>από τη </a:t>
            </a:r>
            <a:r>
              <a:rPr sz="2700" b="1" i="1" dirty="0">
                <a:solidFill>
                  <a:srgbClr val="5ACEF9"/>
                </a:solidFill>
              </a:rPr>
              <a:t>διαχρονία</a:t>
            </a:r>
            <a:r>
              <a:rPr sz="2700" b="1" i="1" dirty="0">
                <a:solidFill>
                  <a:srgbClr val="FF0000"/>
                </a:solidFill>
              </a:rPr>
              <a:t> του</a:t>
            </a:r>
            <a:r>
              <a:rPr sz="2700" i="1" dirty="0">
                <a:solidFill>
                  <a:srgbClr val="FF0000"/>
                </a:solidFill>
              </a:rPr>
              <a:t>, αυτό που </a:t>
            </a:r>
            <a:r>
              <a:rPr sz="2700" b="1" i="1" dirty="0">
                <a:solidFill>
                  <a:srgbClr val="5ACEF9"/>
                </a:solidFill>
              </a:rPr>
              <a:t>είναι</a:t>
            </a:r>
            <a:r>
              <a:rPr sz="2700" b="1" i="1" dirty="0">
                <a:solidFill>
                  <a:srgbClr val="FF0000"/>
                </a:solidFill>
              </a:rPr>
              <a:t> </a:t>
            </a:r>
            <a:r>
              <a:rPr sz="2700" i="1" dirty="0">
                <a:solidFill>
                  <a:srgbClr val="FF0000"/>
                </a:solidFill>
              </a:rPr>
              <a:t>από αυτό που </a:t>
            </a:r>
            <a:r>
              <a:rPr sz="2700" b="1" i="1" dirty="0">
                <a:solidFill>
                  <a:srgbClr val="5ACEF9"/>
                </a:solidFill>
              </a:rPr>
              <a:t>ήταν</a:t>
            </a:r>
            <a:r>
              <a:rPr sz="2700" i="1" dirty="0">
                <a:solidFill>
                  <a:srgbClr val="FF0000"/>
                </a:solidFill>
              </a:rPr>
              <a:t>, στην πραγματικότητα η σχέση που τα ενώνει είναι τόσο στενή που είναι αδύνατο να τα ξεχωρίσουμε</a:t>
            </a:r>
            <a:r>
              <a:rPr sz="2700" dirty="0">
                <a:solidFill>
                  <a:srgbClr val="000000"/>
                </a:solidFill>
              </a:rPr>
              <a:t>: </a:t>
            </a:r>
            <a:r>
              <a:rPr sz="3200" b="1" dirty="0">
                <a:solidFill>
                  <a:srgbClr val="000000"/>
                </a:solidFill>
              </a:rPr>
              <a:t>η συνεχής πραγμάτωση του γλωσσικού συστήματος στο λόγο</a:t>
            </a:r>
            <a:r>
              <a:rPr sz="3200" dirty="0">
                <a:solidFill>
                  <a:srgbClr val="000000"/>
                </a:solidFill>
              </a:rPr>
              <a:t> </a:t>
            </a:r>
            <a:r>
              <a:rPr sz="2700" dirty="0">
                <a:solidFill>
                  <a:srgbClr val="000000"/>
                </a:solidFill>
              </a:rPr>
              <a:t>του κάθε ομιλητή (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parole) </a:t>
            </a:r>
            <a:r>
              <a:rPr sz="2700" dirty="0">
                <a:solidFill>
                  <a:srgbClr val="000000"/>
                </a:solidFill>
              </a:rPr>
              <a:t>είναι αυτή που αλλάζει το γλωσσικό σύστημα και το </a:t>
            </a:r>
            <a:r>
              <a:rPr sz="3200" b="1" dirty="0">
                <a:solidFill>
                  <a:srgbClr val="000000"/>
                </a:solidFill>
              </a:rPr>
              <a:t>εξελίσσει</a:t>
            </a:r>
            <a:r>
              <a:rPr sz="2700" dirty="0">
                <a:solidFill>
                  <a:srgbClr val="000000"/>
                </a:solidFill>
              </a:rPr>
              <a:t>. </a:t>
            </a: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Συγχρονία/ Διαχρονία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55575" y="1556385"/>
            <a:ext cx="8527415" cy="45827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u="sng" dirty="0">
                <a:solidFill>
                  <a:srgbClr val="000000"/>
                </a:solidFill>
              </a:rPr>
              <a:t>Παρατήρηση</a:t>
            </a:r>
            <a:r>
              <a:rPr dirty="0">
                <a:solidFill>
                  <a:srgbClr val="000000"/>
                </a:solidFill>
              </a:rPr>
              <a:t>: 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	</a:t>
            </a:r>
            <a:r>
              <a:rPr lang="el-GR" altLang="en-US" dirty="0">
                <a:solidFill>
                  <a:srgbClr val="00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Τ</a:t>
            </a:r>
            <a:r>
              <a:rPr dirty="0">
                <a:solidFill>
                  <a:srgbClr val="000000"/>
                </a:solidFill>
                <a:sym typeface="+mn-ea"/>
              </a:rPr>
              <a:t>ο </a:t>
            </a:r>
            <a:r>
              <a:rPr b="1" dirty="0">
                <a:solidFill>
                  <a:srgbClr val="000000"/>
                </a:solidFill>
                <a:sym typeface="+mn-ea"/>
              </a:rPr>
              <a:t>γλωσσικό σύστημα</a:t>
            </a:r>
            <a:r>
              <a:rPr lang="el-GR" b="1" dirty="0">
                <a:solidFill>
                  <a:srgbClr val="000000"/>
                </a:solidFill>
                <a:sym typeface="+mn-ea"/>
              </a:rPr>
              <a:t> </a:t>
            </a:r>
            <a:r>
              <a:rPr lang="el-GR" dirty="0">
                <a:solidFill>
                  <a:srgbClr val="000000"/>
                </a:solidFill>
                <a:sym typeface="+mn-ea"/>
              </a:rPr>
              <a:t>δ</a:t>
            </a:r>
            <a:r>
              <a:rPr lang="el-GR" dirty="0">
                <a:solidFill>
                  <a:srgbClr val="000000"/>
                </a:solidFill>
              </a:rPr>
              <a:t>ιαρκώς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</a:rPr>
              <a:t>	</a:t>
            </a:r>
            <a:r>
              <a:rPr dirty="0">
                <a:solidFill>
                  <a:srgbClr val="000000"/>
                </a:solidFill>
              </a:rPr>
              <a:t>αντιπαρατίθεται με το </a:t>
            </a:r>
            <a:r>
              <a:rPr b="1" dirty="0">
                <a:solidFill>
                  <a:srgbClr val="FF0000"/>
                </a:solidFill>
              </a:rPr>
              <a:t>λόγο</a:t>
            </a:r>
            <a:r>
              <a:rPr lang="el-GR" b="1" dirty="0">
                <a:solidFill>
                  <a:srgbClr val="FF0000"/>
                </a:solidFill>
              </a:rPr>
              <a:t>. </a:t>
            </a:r>
            <a:endParaRPr lang="el-GR" b="1" dirty="0">
              <a:solidFill>
                <a:srgbClr val="FF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b="1" dirty="0">
              <a:solidFill>
                <a:srgbClr val="FF0000"/>
              </a:solidFill>
            </a:endParaRPr>
          </a:p>
          <a:p>
            <a:pPr marL="0" indent="45720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dirty="0">
                <a:solidFill>
                  <a:srgbClr val="000000"/>
                </a:solidFill>
              </a:rPr>
              <a:t>Από την αντιπαράθεση προκύπτει η </a:t>
            </a:r>
            <a:r>
              <a:rPr lang="el-GR" b="1" dirty="0">
                <a:solidFill>
                  <a:srgbClr val="000000"/>
                </a:solidFill>
              </a:rPr>
              <a:t>διαχρονία</a:t>
            </a:r>
            <a:r>
              <a:rPr lang="el-GR" dirty="0">
                <a:solidFill>
                  <a:srgbClr val="000000"/>
                </a:solidFill>
              </a:rPr>
              <a:t>: </a:t>
            </a:r>
            <a:endParaRPr lang="el-GR" dirty="0">
              <a:solidFill>
                <a:srgbClr val="000000"/>
              </a:solidFill>
            </a:endParaRPr>
          </a:p>
          <a:p>
            <a:pPr marL="0" indent="45720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b="1" dirty="0">
                <a:solidFill>
                  <a:srgbClr val="000000"/>
                </a:solidFill>
              </a:rPr>
              <a:t>Η ιστορία ως αποτέλεσμα διαφορετικών</a:t>
            </a:r>
            <a:endParaRPr lang="el-GR" b="1" dirty="0">
              <a:solidFill>
                <a:srgbClr val="000000"/>
              </a:solidFill>
            </a:endParaRPr>
          </a:p>
          <a:p>
            <a:pPr marL="0" indent="45720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b="1" dirty="0">
                <a:solidFill>
                  <a:srgbClr val="000000"/>
                </a:solidFill>
              </a:rPr>
              <a:t>συγχρονιών</a:t>
            </a:r>
            <a:r>
              <a:rPr lang="el-GR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90488" y="1716088"/>
            <a:ext cx="8963025" cy="5211762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n-US" sz="3600" b="1" dirty="0"/>
              <a:t>   Διαχρονία</a:t>
            </a:r>
            <a:endParaRPr lang="el-GR" altLang="en-US" sz="3600" b="1" dirty="0"/>
          </a:p>
        </p:txBody>
      </p:sp>
      <p:sp>
        <p:nvSpPr>
          <p:cNvPr id="41987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>
                <a:solidFill>
                  <a:srgbClr val="434342"/>
                </a:solidFill>
              </a:rPr>
              <a:t>Συγχρονία/ Διαχρονία</a:t>
            </a:r>
            <a:endParaRPr lang="el-GR" altLang="en-US" dirty="0"/>
          </a:p>
        </p:txBody>
      </p:sp>
      <p:sp>
        <p:nvSpPr>
          <p:cNvPr id="4" name="Οβάλ 3"/>
          <p:cNvSpPr/>
          <p:nvPr/>
        </p:nvSpPr>
        <p:spPr>
          <a:xfrm>
            <a:off x="971550" y="4030663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Γ2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Οβάλ 9"/>
          <p:cNvSpPr/>
          <p:nvPr/>
        </p:nvSpPr>
        <p:spPr>
          <a:xfrm>
            <a:off x="971550" y="2311400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Γ1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Οβάλ 10"/>
          <p:cNvSpPr/>
          <p:nvPr/>
        </p:nvSpPr>
        <p:spPr>
          <a:xfrm>
            <a:off x="973138" y="5734050"/>
            <a:ext cx="914400" cy="9779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dirty="0">
                <a:solidFill>
                  <a:srgbClr val="FFFFFF"/>
                </a:solidFill>
                <a:latin typeface="Calibri" panose="020F0502020204030204" pitchFamily="34" charset="0"/>
              </a:rPr>
              <a:t>Γ</a:t>
            </a:r>
            <a:r>
              <a:rPr dirty="0">
                <a:latin typeface="Calibri" panose="020F0502020204030204" pitchFamily="34" charset="0"/>
              </a:rPr>
              <a:t>Γ3</a:t>
            </a:r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Ευθύγραμμο βέλος σύνδεσης 12"/>
          <p:cNvCxnSpPr/>
          <p:nvPr/>
        </p:nvCxnSpPr>
        <p:spPr>
          <a:xfrm>
            <a:off x="1428750" y="3311525"/>
            <a:ext cx="0" cy="5048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>
            <a:off x="1428750" y="5084763"/>
            <a:ext cx="0" cy="5048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56100" y="2616200"/>
            <a:ext cx="4410075" cy="10433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None/>
            </a:pPr>
            <a:r>
              <a:rPr sz="3600" b="1" dirty="0">
                <a:latin typeface="Calibri" panose="020F0502020204030204" pitchFamily="34" charset="0"/>
              </a:rPr>
              <a:t>Συγχρονία/ Σύστημα	  Λόγος		</a:t>
            </a:r>
            <a:r>
              <a:rPr sz="3600" b="1" dirty="0">
                <a:latin typeface="Arial" panose="020B0604020202020204" pitchFamily="34" charset="0"/>
              </a:rPr>
              <a:t> </a:t>
            </a:r>
            <a:endParaRPr sz="3600" b="1" dirty="0">
              <a:latin typeface="Arial" panose="020B0604020202020204" pitchFamily="34" charset="0"/>
            </a:endParaRPr>
          </a:p>
          <a:p>
            <a:pPr>
              <a:buNone/>
            </a:pPr>
            <a:endParaRPr sz="3600" b="1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sz="3200" b="1" dirty="0">
                <a:latin typeface="Arial" panose="020B0604020202020204" pitchFamily="34" charset="0"/>
              </a:rPr>
              <a:t>Συγχρονία/ Σύστημα</a:t>
            </a:r>
            <a:endParaRPr sz="3200" b="1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sz="3200" b="1" dirty="0">
                <a:latin typeface="Arial" panose="020B0604020202020204" pitchFamily="34" charset="0"/>
              </a:rPr>
              <a:t>         Λόγος </a:t>
            </a:r>
            <a:endParaRPr sz="3600" b="1" dirty="0">
              <a:latin typeface="Calibri" panose="020F0502020204030204" pitchFamily="34" charset="0"/>
            </a:endParaRPr>
          </a:p>
          <a:p>
            <a:pPr>
              <a:buNone/>
            </a:pPr>
            <a:endParaRPr sz="3600" b="1" dirty="0">
              <a:latin typeface="Calibri" panose="020F0502020204030204" pitchFamily="34" charset="0"/>
            </a:endParaRPr>
          </a:p>
          <a:p>
            <a:pPr>
              <a:buNone/>
            </a:pPr>
            <a:r>
              <a:rPr sz="3200" b="1" dirty="0">
                <a:latin typeface="Arial" panose="020B0604020202020204" pitchFamily="34" charset="0"/>
              </a:rPr>
              <a:t>Συγχρονία/ Σύστημα</a:t>
            </a:r>
            <a:endParaRPr sz="3200" b="1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sz="3200" b="1" dirty="0">
                <a:latin typeface="Arial" panose="020B0604020202020204" pitchFamily="34" charset="0"/>
              </a:rPr>
              <a:t>         Λόγος 	</a:t>
            </a:r>
            <a:r>
              <a:rPr sz="3600" b="1" dirty="0">
                <a:latin typeface="Calibri" panose="020F0502020204030204" pitchFamily="34" charset="0"/>
              </a:rPr>
              <a:t>																																										</a:t>
            </a:r>
            <a:endParaRPr sz="3600" b="1" dirty="0">
              <a:latin typeface="Calibri" panose="020F0502020204030204" pitchFamily="34" charset="0"/>
            </a:endParaRPr>
          </a:p>
        </p:txBody>
      </p:sp>
      <p:cxnSp>
        <p:nvCxnSpPr>
          <p:cNvPr id="20" name="Ευθύγραμμο βέλος σύνδεσης 19"/>
          <p:cNvCxnSpPr/>
          <p:nvPr/>
        </p:nvCxnSpPr>
        <p:spPr>
          <a:xfrm flipH="1">
            <a:off x="2365375" y="2886075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/>
          <p:nvPr/>
        </p:nvCxnSpPr>
        <p:spPr>
          <a:xfrm flipH="1">
            <a:off x="2484438" y="4470400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Ευθύγραμμο βέλος σύνδεσης 24"/>
          <p:cNvCxnSpPr/>
          <p:nvPr/>
        </p:nvCxnSpPr>
        <p:spPr>
          <a:xfrm flipH="1">
            <a:off x="2484438" y="6308725"/>
            <a:ext cx="14859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n-US" b="1" dirty="0"/>
              <a:t>Ερωτήσεις Κατανόησης</a:t>
            </a:r>
            <a:endParaRPr lang="el-GR" altLang="en-US" b="1" dirty="0"/>
          </a:p>
        </p:txBody>
      </p:sp>
      <p:sp>
        <p:nvSpPr>
          <p:cNvPr id="4301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00200"/>
            <a:ext cx="8856663" cy="502920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Η παρομοίωση με το σκάκι, όπως διατυπώθηκε από τον </a:t>
            </a:r>
            <a:r>
              <a:rPr lang="en-US" altLang="en-US" sz="1800" dirty="0">
                <a:latin typeface="Tw Cen MT" panose="020B0602020104020603" pitchFamily="34" charset="0"/>
              </a:rPr>
              <a:t>Saussure, </a:t>
            </a:r>
            <a:r>
              <a:rPr lang="el-GR" altLang="en-US" sz="1800" dirty="0"/>
              <a:t> σε ποιο από τα κοινά καθολικά χαρακτηριστικά των γλωσσών</a:t>
            </a:r>
            <a:r>
              <a:rPr lang="en-US" altLang="en-US" sz="1800" dirty="0">
                <a:latin typeface="Tw Cen MT" panose="020B0602020104020603" pitchFamily="34" charset="0"/>
              </a:rPr>
              <a:t> </a:t>
            </a:r>
            <a:r>
              <a:rPr lang="el-GR" altLang="en-US" sz="1800" dirty="0"/>
              <a:t>αναφέρεται;</a:t>
            </a: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Τι δηλώνει η παρομοίωση με το σκάκι για τον τρόπο που υλοποιούνται οι γλωσσικές μονάδες; </a:t>
            </a:r>
            <a:endParaRPr lang="en-US" altLang="en-US" sz="1800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 </a:t>
            </a:r>
            <a:r>
              <a:rPr lang="el-GR" altLang="en-US" sz="1800" i="1" dirty="0"/>
              <a:t>Γλωσσική σχετικότητα, </a:t>
            </a:r>
            <a:r>
              <a:rPr lang="el-GR" altLang="en-US" sz="1800" dirty="0"/>
              <a:t>τι δηλώνει η θέση αυτή; </a:t>
            </a: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Ποια υπόθεση διατύπωσαν οι </a:t>
            </a:r>
            <a:r>
              <a:rPr lang="en-US" altLang="en-US" sz="1800" dirty="0">
                <a:latin typeface="Tw Cen MT" panose="020B0602020104020603" pitchFamily="34" charset="0"/>
              </a:rPr>
              <a:t>Sapir-Whorf </a:t>
            </a:r>
            <a:r>
              <a:rPr lang="el-GR" altLang="en-US" sz="1800" dirty="0"/>
              <a:t>και ποια επιχειρήματα συνηγορούν υπέρ της;</a:t>
            </a: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Ποια επιχειρήματα καταρρίπτουν την υπόθεση των </a:t>
            </a:r>
            <a:r>
              <a:rPr lang="en-US" altLang="en-US" sz="1800" dirty="0">
                <a:latin typeface="Tw Cen MT" panose="020B0602020104020603" pitchFamily="34" charset="0"/>
              </a:rPr>
              <a:t>Sapir-Whorf </a:t>
            </a:r>
            <a:r>
              <a:rPr lang="el-GR" altLang="en-US" sz="1800" dirty="0"/>
              <a:t>και ποια η οπτική που υποστηρίζει η σύγχρονη γλωσσολογική μελέτη;</a:t>
            </a:r>
            <a:endParaRPr lang="en-US" altLang="en-US" sz="1800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Σύμφωνα με τον </a:t>
            </a:r>
            <a:r>
              <a:rPr lang="en-US" altLang="en-US" sz="1800" dirty="0">
                <a:latin typeface="Tw Cen MT" panose="020B0602020104020603" pitchFamily="34" charset="0"/>
              </a:rPr>
              <a:t>Saussure, </a:t>
            </a:r>
            <a:r>
              <a:rPr lang="el-GR" altLang="en-US" sz="1800" dirty="0"/>
              <a:t>πώς αποκτά </a:t>
            </a:r>
            <a:r>
              <a:rPr lang="el-GR" altLang="en-US" sz="1800" i="1" dirty="0"/>
              <a:t>αξία </a:t>
            </a:r>
            <a:r>
              <a:rPr lang="el-GR" altLang="en-US" sz="1800" dirty="0"/>
              <a:t>κάθε γλωσσικό στοιχείο;</a:t>
            </a: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Ισοδύναμη κατανομή, συμπληρωματική κατανομή και ελεύθερη ποικιλία, πώς ορίζονται και σε τι διαφέρουν;</a:t>
            </a: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i="1" dirty="0"/>
              <a:t>Συνταγματικές</a:t>
            </a:r>
            <a:r>
              <a:rPr lang="el-GR" altLang="en-US" sz="1800" dirty="0"/>
              <a:t> και </a:t>
            </a:r>
            <a:r>
              <a:rPr lang="el-GR" altLang="en-US" sz="1800" i="1" dirty="0"/>
              <a:t>παραδειγματικές</a:t>
            </a:r>
            <a:r>
              <a:rPr lang="el-GR" altLang="en-US" sz="1800" dirty="0"/>
              <a:t> σχέσεις ανάμεσα στα γλωσσικά στοιχεία, πώς ορίζονται, ποιες είναι </a:t>
            </a:r>
            <a:r>
              <a:rPr lang="en-US" altLang="en-US" sz="1800" i="1" dirty="0">
                <a:latin typeface="Tw Cen MT" panose="020B0602020104020603" pitchFamily="34" charset="0"/>
              </a:rPr>
              <a:t>in praesentia</a:t>
            </a:r>
            <a:r>
              <a:rPr lang="el-GR" altLang="en-US" sz="1800" dirty="0"/>
              <a:t> και ποιες </a:t>
            </a:r>
            <a:r>
              <a:rPr lang="en-US" altLang="en-US" sz="1800" i="1" dirty="0">
                <a:latin typeface="Tw Cen MT" panose="020B0602020104020603" pitchFamily="34" charset="0"/>
              </a:rPr>
              <a:t>in absentia</a:t>
            </a:r>
            <a:r>
              <a:rPr lang="en-US" altLang="en-US" sz="1800" dirty="0">
                <a:latin typeface="Tw Cen MT" panose="020B0602020104020603" pitchFamily="34" charset="0"/>
              </a:rPr>
              <a:t>;</a:t>
            </a:r>
            <a:endParaRPr lang="en-US" altLang="en-US" sz="1800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n-US" sz="1800" dirty="0"/>
              <a:t>Συγχρονία/διαχρονία, τι εισηγείται για τη μελέτη του γλωσσικού συστήματος με τη διάκριση αυτή ο </a:t>
            </a:r>
            <a:r>
              <a:rPr lang="en-US" altLang="en-US" sz="1800" dirty="0">
                <a:latin typeface="Tw Cen MT" panose="020B0602020104020603" pitchFamily="34" charset="0"/>
              </a:rPr>
              <a:t>Saussure</a:t>
            </a:r>
            <a:r>
              <a:rPr lang="el-GR" altLang="en-US" sz="1800" dirty="0"/>
              <a:t>;</a:t>
            </a:r>
            <a:endParaRPr lang="en-US" altLang="en-US" sz="1800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n-US" sz="1800" i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n-US" sz="18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Βιβλιογραφικές αναφορές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Lyons J</a:t>
            </a:r>
            <a:r>
              <a:rPr sz="2700" dirty="0">
                <a:solidFill>
                  <a:srgbClr val="000000"/>
                </a:solidFill>
              </a:rPr>
              <a:t>. (1995). </a:t>
            </a:r>
            <a:r>
              <a:rPr sz="2700" i="1" dirty="0">
                <a:solidFill>
                  <a:srgbClr val="000000"/>
                </a:solidFill>
              </a:rPr>
              <a:t>Εισαγωγή στη γλωσσολογία,</a:t>
            </a:r>
            <a:r>
              <a:rPr sz="2700" dirty="0">
                <a:solidFill>
                  <a:srgbClr val="000000"/>
                </a:solidFill>
              </a:rPr>
              <a:t> μτφρ. Μ. Αραποπούλου, Α. Αρχάκης κ.ά., επιμ. Γ. Καρανάσιος. Αθήνα: Πατάκης.    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Lyons J</a:t>
            </a:r>
            <a:r>
              <a:rPr sz="2700" dirty="0">
                <a:solidFill>
                  <a:srgbClr val="000000"/>
                </a:solidFill>
              </a:rPr>
              <a:t>. (2002). </a:t>
            </a:r>
            <a:r>
              <a:rPr sz="2700" i="1" dirty="0">
                <a:solidFill>
                  <a:srgbClr val="000000"/>
                </a:solidFill>
              </a:rPr>
              <a:t>Εισαγωγή στη θεωρητική γλωσσολογία</a:t>
            </a:r>
            <a:r>
              <a:rPr sz="2700" dirty="0">
                <a:solidFill>
                  <a:srgbClr val="000000"/>
                </a:solidFill>
              </a:rPr>
              <a:t>, μτφ. Ά. Αναστασιάδη-Συμεωνίδη, Ζ.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 </a:t>
            </a:r>
            <a:r>
              <a:rPr sz="2700" dirty="0">
                <a:solidFill>
                  <a:srgbClr val="000000"/>
                </a:solidFill>
              </a:rPr>
              <a:t>Γαβριηλίδου &amp; Α. Ευθυμίου, Αθήνα: Μεταίχμιο.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Saussure F</a:t>
            </a:r>
            <a:r>
              <a:rPr sz="2700" dirty="0">
                <a:solidFill>
                  <a:srgbClr val="000000"/>
                </a:solidFill>
              </a:rPr>
              <a:t>. 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De</a:t>
            </a:r>
            <a:r>
              <a:rPr sz="2700" dirty="0">
                <a:solidFill>
                  <a:srgbClr val="000000"/>
                </a:solidFill>
              </a:rPr>
              <a:t> (1979). </a:t>
            </a:r>
            <a:r>
              <a:rPr sz="2700" i="1" dirty="0">
                <a:solidFill>
                  <a:srgbClr val="000000"/>
                </a:solidFill>
              </a:rPr>
              <a:t>Μαθήματα γενικής γλωσσ</a:t>
            </a:r>
            <a:r>
              <a:rPr lang="en-US" altLang="x-none" sz="2700" i="1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i="1" dirty="0">
                <a:solidFill>
                  <a:srgbClr val="000000"/>
                </a:solidFill>
              </a:rPr>
              <a:t>λ</a:t>
            </a:r>
            <a:r>
              <a:rPr lang="en-US" altLang="x-none" sz="2700" i="1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i="1" dirty="0">
                <a:solidFill>
                  <a:srgbClr val="000000"/>
                </a:solidFill>
              </a:rPr>
              <a:t>γίας</a:t>
            </a:r>
            <a:r>
              <a:rPr sz="2700" dirty="0">
                <a:solidFill>
                  <a:srgbClr val="000000"/>
                </a:solidFill>
              </a:rPr>
              <a:t>, μτφ. Φ. Απ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dirty="0">
                <a:solidFill>
                  <a:srgbClr val="000000"/>
                </a:solidFill>
              </a:rPr>
              <a:t>στ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dirty="0">
                <a:solidFill>
                  <a:srgbClr val="000000"/>
                </a:solidFill>
              </a:rPr>
              <a:t>λόπ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dirty="0">
                <a:solidFill>
                  <a:srgbClr val="000000"/>
                </a:solidFill>
              </a:rPr>
              <a:t>υλ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sz="2700" dirty="0">
                <a:solidFill>
                  <a:srgbClr val="000000"/>
                </a:solidFill>
              </a:rPr>
              <a:t>ς. Αθή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v</a:t>
            </a:r>
            <a:r>
              <a:rPr sz="2700" dirty="0">
                <a:solidFill>
                  <a:srgbClr val="000000"/>
                </a:solidFill>
              </a:rPr>
              <a:t>α: Παπαζήσης.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Χριστίδης Α.-Φ./Βελούδης Γ. (1996-7). </a:t>
            </a:r>
            <a:r>
              <a:rPr sz="2700" i="1" dirty="0">
                <a:solidFill>
                  <a:srgbClr val="000000"/>
                </a:solidFill>
              </a:rPr>
              <a:t>Γενική γλωσσολογία Ι</a:t>
            </a:r>
            <a:r>
              <a:rPr sz="2700" dirty="0">
                <a:solidFill>
                  <a:srgbClr val="000000"/>
                </a:solidFill>
              </a:rPr>
              <a:t>. Θεσσαλονίκη: Α.Π.Θ.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2400" b="1" dirty="0"/>
              <a:t>- Επιλογή φωνημάτων από το φωνητικό φάσμα</a:t>
            </a:r>
            <a:br>
              <a:rPr lang="el-GR" altLang="el-GR" sz="2400" b="1" dirty="0"/>
            </a:br>
            <a:r>
              <a:rPr lang="el-GR" altLang="el-GR" sz="2400" b="1" dirty="0"/>
              <a:t>- Επιλογή εννοιών από το νοητικό φάσμα</a:t>
            </a:r>
            <a:br>
              <a:rPr lang="en-US" altLang="el-GR" sz="2400" b="1" dirty="0">
                <a:latin typeface="Tw Cen MT" panose="020B0602020104020603" pitchFamily="34" charset="0"/>
              </a:rPr>
            </a:br>
            <a:r>
              <a:rPr lang="en-US" altLang="el-GR" sz="2400" b="1" dirty="0">
                <a:latin typeface="Tw Cen MT" panose="020B0602020104020603" pitchFamily="34" charset="0"/>
                <a:sym typeface="Wingdings" panose="05000000000000000000" pitchFamily="2" charset="2"/>
              </a:rPr>
              <a:t></a:t>
            </a:r>
            <a:r>
              <a:rPr lang="el-GR" altLang="el-GR" sz="2400" b="1" dirty="0">
                <a:sym typeface="Wingdings" panose="05000000000000000000" pitchFamily="2" charset="2"/>
              </a:rPr>
              <a:t> διαμόρφωση φωνητικού και εννοιολογικού συστήματος</a:t>
            </a:r>
            <a:endParaRPr lang="el-GR" altLang="el-GR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 hasCustomPrompt="1"/>
          </p:nvPr>
        </p:nvGraphicFramePr>
        <p:xfrm>
          <a:off x="251520" y="1772815"/>
          <a:ext cx="8514655" cy="1872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9" name="Rectangle 8"/>
          <p:cNvSpPr/>
          <p:nvPr/>
        </p:nvSpPr>
        <p:spPr>
          <a:xfrm flipV="1">
            <a:off x="1042988" y="3789363"/>
            <a:ext cx="7273925" cy="180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υπόθεση </a:t>
            </a:r>
            <a:r>
              <a:rPr lang="en-US" altLang="el-GR" b="1" dirty="0">
                <a:latin typeface="Tw Cen MT" panose="020B0602020104020603" pitchFamily="34" charset="0"/>
              </a:rPr>
              <a:t>Sapir - Whorf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(A. Motluk, </a:t>
            </a:r>
            <a:r>
              <a:rPr i="1" dirty="0">
                <a:solidFill>
                  <a:srgbClr val="000000"/>
                </a:solidFill>
              </a:rPr>
              <a:t>Το Βήμα</a:t>
            </a:r>
            <a:r>
              <a:rPr dirty="0">
                <a:solidFill>
                  <a:srgbClr val="000000"/>
                </a:solidFill>
              </a:rPr>
              <a:t> 8-12-2002)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«Οι μικρές ακόμη και φαινομενικά ασήμαντες </a:t>
            </a:r>
            <a:r>
              <a:rPr b="1" dirty="0">
                <a:solidFill>
                  <a:srgbClr val="000000"/>
                </a:solidFill>
              </a:rPr>
              <a:t>διαφορές</a:t>
            </a:r>
            <a:r>
              <a:rPr dirty="0">
                <a:solidFill>
                  <a:srgbClr val="000000"/>
                </a:solidFill>
              </a:rPr>
              <a:t> ανάμεσα στις γλώσσες </a:t>
            </a:r>
            <a:r>
              <a:rPr b="1" dirty="0">
                <a:solidFill>
                  <a:srgbClr val="000000"/>
                </a:solidFill>
              </a:rPr>
              <a:t>επηρεάζουν</a:t>
            </a:r>
            <a:r>
              <a:rPr dirty="0">
                <a:solidFill>
                  <a:srgbClr val="000000"/>
                </a:solidFill>
              </a:rPr>
              <a:t> τον τρόπο με τον οποίο αυτοί που τις μιλούν </a:t>
            </a:r>
            <a:r>
              <a:rPr b="1" dirty="0">
                <a:solidFill>
                  <a:srgbClr val="000000"/>
                </a:solidFill>
              </a:rPr>
              <a:t>αντιλαμβάνονται τον κόσμο </a:t>
            </a:r>
            <a:r>
              <a:rPr dirty="0">
                <a:solidFill>
                  <a:srgbClr val="000000"/>
                </a:solidFill>
              </a:rPr>
              <a:t>[: επίδραση στη </a:t>
            </a:r>
            <a:r>
              <a:rPr i="1" dirty="0">
                <a:solidFill>
                  <a:srgbClr val="000000"/>
                </a:solidFill>
              </a:rPr>
              <a:t>νοητική ουσία</a:t>
            </a:r>
            <a:r>
              <a:rPr dirty="0">
                <a:solidFill>
                  <a:srgbClr val="000000"/>
                </a:solidFill>
              </a:rPr>
              <a:t>]» (πρβ. </a:t>
            </a:r>
            <a:r>
              <a:rPr dirty="0">
                <a:solidFill>
                  <a:srgbClr val="FF0000"/>
                </a:solidFill>
              </a:rPr>
              <a:t>παρουσία ή απουσία </a:t>
            </a:r>
            <a:r>
              <a:rPr i="1" dirty="0">
                <a:solidFill>
                  <a:srgbClr val="FF0000"/>
                </a:solidFill>
              </a:rPr>
              <a:t>υποκορισμού</a:t>
            </a:r>
            <a:r>
              <a:rPr dirty="0">
                <a:solidFill>
                  <a:srgbClr val="FF0000"/>
                </a:solidFill>
              </a:rPr>
              <a:t> στα ελληνικά και τα αγγλικά: </a:t>
            </a:r>
            <a:r>
              <a:rPr i="1" dirty="0">
                <a:solidFill>
                  <a:srgbClr val="FF0000"/>
                </a:solidFill>
              </a:rPr>
              <a:t>εγγύτητα </a:t>
            </a:r>
            <a:r>
              <a:rPr lang="en-US" altLang="x-none" dirty="0">
                <a:solidFill>
                  <a:srgbClr val="FF0000"/>
                </a:solidFill>
                <a:latin typeface="Tw Cen MT" panose="020B0602020104020603" pitchFamily="34" charset="0"/>
              </a:rPr>
              <a:t>vs </a:t>
            </a:r>
            <a:r>
              <a:rPr i="1" dirty="0">
                <a:solidFill>
                  <a:srgbClr val="FF0000"/>
                </a:solidFill>
              </a:rPr>
              <a:t>απόσταση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228600"/>
            <a:ext cx="851535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n-US" dirty="0">
                <a:latin typeface="Tw Cen MT" panose="020B0602020104020603" pitchFamily="34" charset="0"/>
              </a:rPr>
              <a:t>Edward Sapir - Benjamin Lee Whorf</a:t>
            </a:r>
            <a:endParaRPr lang="el-GR" altLang="en-US" dirty="0"/>
          </a:p>
        </p:txBody>
      </p:sp>
      <p:pic>
        <p:nvPicPr>
          <p:cNvPr id="14339" name="Θέση περιεχομένου 10" descr="Εικόνα που περιέχει κείμενο, άνδρας, άτομο, κουστούμι&#10;&#10;Περιγραφή που δημιουργήθηκε αυτόματα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rcRect/>
          <a:stretch>
            <a:fillRect/>
          </a:stretch>
        </p:blipFill>
        <p:spPr>
          <a:xfrm>
            <a:off x="971550" y="1525588"/>
            <a:ext cx="7345363" cy="510381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υπόθεση </a:t>
            </a:r>
            <a:r>
              <a:rPr lang="en-US" altLang="el-GR" b="1" dirty="0">
                <a:latin typeface="Tw Cen MT" panose="020B0602020104020603" pitchFamily="34" charset="0"/>
              </a:rPr>
              <a:t>Sapir - Whorf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13788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Διατύπωση της υπόθεσης: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[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Lyons 1995: 333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α) Είμαστε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“</a:t>
            </a:r>
            <a:r>
              <a:rPr sz="2500" dirty="0">
                <a:solidFill>
                  <a:srgbClr val="000000"/>
                </a:solidFill>
              </a:rPr>
              <a:t>στο έλεος της συγκεκριμένης γλώσσας που έχει γίνει το μέσο έκφρασης για την κοινωνία μας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”</a:t>
            </a:r>
            <a:r>
              <a:rPr sz="2500" dirty="0">
                <a:solidFill>
                  <a:srgbClr val="000000"/>
                </a:solidFill>
              </a:rPr>
              <a:t>, επειδή δεν μπορούμε παρά να βλέπουμε και να ακούμε και γενικά να </a:t>
            </a:r>
            <a:r>
              <a:rPr sz="2500" b="1" i="1" dirty="0">
                <a:solidFill>
                  <a:srgbClr val="000000"/>
                </a:solidFill>
              </a:rPr>
              <a:t>βιώνουμε</a:t>
            </a:r>
            <a:r>
              <a:rPr sz="2500" dirty="0">
                <a:solidFill>
                  <a:srgbClr val="000000"/>
                </a:solidFill>
              </a:rPr>
              <a:t> με βάση τις </a:t>
            </a:r>
            <a:r>
              <a:rPr sz="2500" b="1" dirty="0">
                <a:solidFill>
                  <a:srgbClr val="000000"/>
                </a:solidFill>
              </a:rPr>
              <a:t>κατηγορίες </a:t>
            </a:r>
            <a:r>
              <a:rPr sz="2500" dirty="0">
                <a:solidFill>
                  <a:srgbClr val="000000"/>
                </a:solidFill>
              </a:rPr>
              <a:t>και τις </a:t>
            </a:r>
            <a:r>
              <a:rPr sz="2500" b="1" dirty="0">
                <a:solidFill>
                  <a:srgbClr val="000000"/>
                </a:solidFill>
              </a:rPr>
              <a:t>διακρίσεις</a:t>
            </a:r>
            <a:r>
              <a:rPr sz="2500" dirty="0">
                <a:solidFill>
                  <a:srgbClr val="000000"/>
                </a:solidFill>
              </a:rPr>
              <a:t> που </a:t>
            </a:r>
            <a:r>
              <a:rPr sz="2500" b="1" dirty="0">
                <a:solidFill>
                  <a:srgbClr val="000000"/>
                </a:solidFill>
              </a:rPr>
              <a:t>κωδικοποιούνται</a:t>
            </a:r>
            <a:r>
              <a:rPr sz="2500" dirty="0">
                <a:solidFill>
                  <a:srgbClr val="000000"/>
                </a:solidFill>
              </a:rPr>
              <a:t> στη γλώσσα∙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500" dirty="0">
                <a:solidFill>
                  <a:srgbClr val="FF0000"/>
                </a:solidFill>
              </a:rPr>
              <a:t>γλ. ντετερμινισμός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β) οι </a:t>
            </a:r>
            <a:r>
              <a:rPr sz="2500" b="1" dirty="0">
                <a:solidFill>
                  <a:srgbClr val="000000"/>
                </a:solidFill>
              </a:rPr>
              <a:t>κατηγορίες</a:t>
            </a:r>
            <a:r>
              <a:rPr sz="2500" dirty="0">
                <a:solidFill>
                  <a:srgbClr val="000000"/>
                </a:solidFill>
              </a:rPr>
              <a:t> και οι </a:t>
            </a:r>
            <a:r>
              <a:rPr sz="2500" b="1" dirty="0">
                <a:solidFill>
                  <a:srgbClr val="000000"/>
                </a:solidFill>
              </a:rPr>
              <a:t>διακρίσεις</a:t>
            </a:r>
            <a:r>
              <a:rPr sz="2500" dirty="0">
                <a:solidFill>
                  <a:srgbClr val="000000"/>
                </a:solidFill>
              </a:rPr>
              <a:t> που κωδικοποιούνται σ’ ένα γλωσσικό σύστημα είναι </a:t>
            </a:r>
            <a:r>
              <a:rPr sz="2500" b="1" dirty="0">
                <a:solidFill>
                  <a:srgbClr val="000000"/>
                </a:solidFill>
              </a:rPr>
              <a:t>μοναδικές</a:t>
            </a:r>
            <a:r>
              <a:rPr sz="2500" dirty="0">
                <a:solidFill>
                  <a:srgbClr val="000000"/>
                </a:solidFill>
              </a:rPr>
              <a:t> για το συγκεκριμένο σύστημα. 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sz="2500" dirty="0">
                <a:solidFill>
                  <a:srgbClr val="FF0000"/>
                </a:solidFill>
              </a:rPr>
              <a:t>γλ. σχετικότητα</a:t>
            </a:r>
            <a:r>
              <a:rPr sz="2500" dirty="0">
                <a:solidFill>
                  <a:srgbClr val="000000"/>
                </a:solidFill>
              </a:rPr>
              <a:t>]</a:t>
            </a: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 Η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γλώσσα</a:t>
            </a: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 είναι φορέας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κοσμοθεωρίας</a:t>
            </a:r>
            <a:r>
              <a:rPr sz="2500" dirty="0">
                <a:solidFill>
                  <a:srgbClr val="000000"/>
                </a:solidFill>
                <a:sym typeface="Wingdings" panose="05000000000000000000" pitchFamily="2" charset="2"/>
              </a:rPr>
              <a:t> και </a:t>
            </a:r>
            <a:r>
              <a:rPr sz="2500" b="1" dirty="0">
                <a:solidFill>
                  <a:srgbClr val="000000"/>
                </a:solidFill>
                <a:sym typeface="Wingdings" panose="05000000000000000000" pitchFamily="2" charset="2"/>
              </a:rPr>
              <a:t>κοσμοαντίληψης</a:t>
            </a:r>
            <a:endParaRPr sz="2500" b="1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						</a:t>
            </a:r>
            <a:endParaRPr lang="en-US" altLang="x-none" sz="25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sz="25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33400" indent="-26670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 hasCustomPrompt="1"/>
          </p:nvPr>
        </p:nvSpPr>
        <p:spPr>
          <a:xfrm>
            <a:off x="395288" y="188913"/>
            <a:ext cx="8370887" cy="1030287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br>
              <a:rPr lang="el-GR" altLang="el-GR" b="1" dirty="0"/>
            </a:br>
            <a:r>
              <a:rPr lang="el-GR" altLang="el-GR" sz="4000" b="1" dirty="0"/>
              <a:t>Επιχειρήματα </a:t>
            </a:r>
            <a:r>
              <a:rPr lang="el-GR" altLang="el-GR" sz="4000" b="1" dirty="0">
                <a:solidFill>
                  <a:srgbClr val="FF0000"/>
                </a:solidFill>
              </a:rPr>
              <a:t>υπέρ</a:t>
            </a:r>
            <a:r>
              <a:rPr lang="el-GR" altLang="el-GR" sz="4000" b="1" dirty="0"/>
              <a:t> της υπόθεσης </a:t>
            </a:r>
            <a:r>
              <a:rPr lang="en-US" altLang="el-GR" sz="4000" b="1" dirty="0">
                <a:latin typeface="Tw Cen MT" panose="020B0602020104020603" pitchFamily="34" charset="0"/>
              </a:rPr>
              <a:t>Sapir – Whorf</a:t>
            </a:r>
            <a:br>
              <a:rPr lang="el-GR" altLang="el-GR" b="1" dirty="0"/>
            </a:b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0330" y="1512570"/>
            <a:ext cx="8952865" cy="529209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μνήμη</a:t>
            </a:r>
            <a:r>
              <a:rPr b="1" dirty="0">
                <a:solidFill>
                  <a:srgbClr val="000000"/>
                </a:solidFill>
              </a:rPr>
              <a:t> και η </a:t>
            </a:r>
            <a:r>
              <a:rPr b="1" dirty="0">
                <a:solidFill>
                  <a:srgbClr val="FF0000"/>
                </a:solidFill>
              </a:rPr>
              <a:t>αντίληψη</a:t>
            </a:r>
            <a:r>
              <a:rPr dirty="0">
                <a:solidFill>
                  <a:srgbClr val="000000"/>
                </a:solidFill>
              </a:rPr>
              <a:t> επηρεάζονται από τη </a:t>
            </a:r>
            <a:r>
              <a:rPr b="1" dirty="0">
                <a:solidFill>
                  <a:srgbClr val="000000"/>
                </a:solidFill>
              </a:rPr>
              <a:t>διαθεσιμότητα</a:t>
            </a:r>
            <a:r>
              <a:rPr dirty="0">
                <a:solidFill>
                  <a:srgbClr val="000000"/>
                </a:solidFill>
              </a:rPr>
              <a:t> κατάλληλων </a:t>
            </a:r>
            <a:r>
              <a:rPr b="1" dirty="0">
                <a:solidFill>
                  <a:srgbClr val="000000"/>
                </a:solidFill>
              </a:rPr>
              <a:t>λέξεων και εκφράσεων</a:t>
            </a: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dirty="0">
                <a:solidFill>
                  <a:srgbClr val="000000"/>
                </a:solidFill>
              </a:rPr>
              <a:t>ι άνθρωποι έχουν την τάση να </a:t>
            </a:r>
            <a:r>
              <a:rPr b="1" dirty="0">
                <a:solidFill>
                  <a:srgbClr val="000000"/>
                </a:solidFill>
              </a:rPr>
              <a:t>προσέχουν </a:t>
            </a:r>
            <a:r>
              <a:rPr dirty="0">
                <a:solidFill>
                  <a:srgbClr val="000000"/>
                </a:solidFill>
              </a:rPr>
              <a:t>(και να </a:t>
            </a:r>
            <a:r>
              <a:rPr b="1" dirty="0">
                <a:solidFill>
                  <a:srgbClr val="000000"/>
                </a:solidFill>
              </a:rPr>
              <a:t>θυμούνται</a:t>
            </a:r>
            <a:r>
              <a:rPr dirty="0">
                <a:solidFill>
                  <a:srgbClr val="000000"/>
                </a:solidFill>
              </a:rPr>
              <a:t>) τα πράγματα που είναι </a:t>
            </a:r>
            <a:r>
              <a:rPr b="1" i="1" dirty="0">
                <a:solidFill>
                  <a:srgbClr val="000000"/>
                </a:solidFill>
              </a:rPr>
              <a:t>κωδικοποιήσιμα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στη γλώσσα τους, δηλαδή τα πράγματα που εμπίπτουν στο πεδίο των </a:t>
            </a:r>
            <a:r>
              <a:rPr dirty="0">
                <a:solidFill>
                  <a:srgbClr val="FF0000"/>
                </a:solidFill>
              </a:rPr>
              <a:t>εύκολα διαθέσιμων λέξεων και εκφράσεων</a:t>
            </a:r>
            <a:endParaRPr dirty="0">
              <a:solidFill>
                <a:srgbClr val="FF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							[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Lyons 1995: 334</a:t>
            </a:r>
            <a:r>
              <a:rPr dirty="0">
                <a:solidFill>
                  <a:srgbClr val="000000"/>
                </a:solidFill>
              </a:rPr>
              <a:t>]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>
          <a:xfrm>
            <a:off x="568325" y="228600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sz="4000" b="1" dirty="0"/>
              <a:t>Επιχειρήματα </a:t>
            </a:r>
            <a:r>
              <a:rPr lang="el-GR" altLang="el-GR" sz="4000" b="1" dirty="0">
                <a:solidFill>
                  <a:srgbClr val="FF0000"/>
                </a:solidFill>
              </a:rPr>
              <a:t>υπέρ</a:t>
            </a:r>
            <a:r>
              <a:rPr lang="el-GR" altLang="el-GR" sz="4000" b="1" dirty="0"/>
              <a:t> της υπόθεσης </a:t>
            </a:r>
            <a:r>
              <a:rPr lang="en-US" altLang="el-GR" sz="4000" b="1" dirty="0">
                <a:latin typeface="Tw Cen MT" panose="020B0602020104020603" pitchFamily="34" charset="0"/>
              </a:rPr>
              <a:t>Sapir - Whorf</a:t>
            </a:r>
            <a:endParaRPr lang="el-GR" alt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H</a:t>
            </a:r>
            <a:r>
              <a:rPr dirty="0">
                <a:solidFill>
                  <a:srgbClr val="000000"/>
                </a:solidFill>
              </a:rPr>
              <a:t> γλώσσα </a:t>
            </a: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Eskimo</a:t>
            </a:r>
            <a:r>
              <a:rPr dirty="0">
                <a:solidFill>
                  <a:srgbClr val="000000"/>
                </a:solidFill>
              </a:rPr>
              <a:t> δεν διαθέτει μια μόνο λέξη για </a:t>
            </a:r>
            <a:r>
              <a:rPr b="1" dirty="0">
                <a:solidFill>
                  <a:srgbClr val="000000"/>
                </a:solidFill>
              </a:rPr>
              <a:t>το χιόνι και τον πάγο</a:t>
            </a:r>
            <a:r>
              <a:rPr dirty="0">
                <a:solidFill>
                  <a:srgbClr val="000000"/>
                </a:solidFill>
              </a:rPr>
              <a:t>, αλλά πολλές διαφορετικές λέξεις [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Lyons, 1995: 334</a:t>
            </a:r>
            <a:r>
              <a:rPr dirty="0">
                <a:solidFill>
                  <a:srgbClr val="000000"/>
                </a:solidFill>
              </a:rPr>
              <a:t>]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						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algn="r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</p:txBody>
      </p:sp>
      <p:pic>
        <p:nvPicPr>
          <p:cNvPr id="17412" name="Εικόνα 7" descr="Εικόνα που περιέχει κείμενο, εφημερίδα&#10;&#10;Περιγραφή που δημιουργήθηκε αυτόματα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3068638"/>
            <a:ext cx="4824413" cy="3482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Εικόνα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1588" y="3141663"/>
            <a:ext cx="3883025" cy="3409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12821</Words>
  <Application>WPS Presentation</Application>
  <PresentationFormat>Προβολή στην οθόνη (4:3)</PresentationFormat>
  <Paragraphs>324</Paragraphs>
  <Slides>34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4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Microsoft YaHei</vt:lpstr>
      <vt:lpstr>Arial Unicode MS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Κοινά καθολικά χαρακτηριστικά των ανθρώπινων γλωσσών</vt:lpstr>
      <vt:lpstr> Μορφή και ύλη/ουσία στην γλώσσα </vt:lpstr>
      <vt:lpstr>- Επιλογή φωνημάτων από το φωνητικό φάσμα - Επιλογή εννοιών από το νοητικό φάσμα  διαμόρφωση φωνητικού και εννοιολογικού συστήματος</vt:lpstr>
      <vt:lpstr>Η υπόθεση Sapir - Whorf</vt:lpstr>
      <vt:lpstr>Edward Sapir - Benjamin Lee Whorf</vt:lpstr>
      <vt:lpstr>Η υπόθεση Sapir - Whorf</vt:lpstr>
      <vt:lpstr> Επιχειρήματα υπέρ της υπόθεσης Sapir – Whorf </vt:lpstr>
      <vt:lpstr>Επιχειρήματα υπέρ της υπόθεσης Sapir - Whorf</vt:lpstr>
      <vt:lpstr>Επιχειρήματα υπέρ της υπόθεσης Sapir - Whorf</vt:lpstr>
      <vt:lpstr>Επιχειρήματα υπέρ της υπόθεσης Sapir - Whorf</vt:lpstr>
      <vt:lpstr>Επιχειρήματα υπέρ της υπόθεσης Sapir - Whorf</vt:lpstr>
      <vt:lpstr>Η υπόθεση Sapir - Whorf</vt:lpstr>
      <vt:lpstr>Αντεπιχειρήματα στην υπόθεση Sapir - Whorf</vt:lpstr>
      <vt:lpstr>Συμπερασματικά</vt:lpstr>
      <vt:lpstr>Αξιακός χαρακτήρας της γλώσσας: Σχέσεις μεταξύ των γλωσσικών στοιχείων</vt:lpstr>
      <vt:lpstr>Αξιακός χαρακτήρας της γλώσσας: Σχέσεις μεταξύ των γλωσσικών στοιχείων</vt:lpstr>
      <vt:lpstr>Μελέτη της αλληλεξάρτησης γλ. στοιχείων: Κατανομή</vt:lpstr>
      <vt:lpstr>Είδη κατανομών</vt:lpstr>
      <vt:lpstr>Είδη κατανομών</vt:lpstr>
      <vt:lpstr>Μελέτη της αλληλεξάρτησης γλ. στοιχείων:  Συνταγματικές &amp; παραδειγματικές σχέσεις</vt:lpstr>
      <vt:lpstr>PowerPoint 演示文稿</vt:lpstr>
      <vt:lpstr>Συνταγματικές &amp; παραδειγματικές σχέσεις</vt:lpstr>
      <vt:lpstr>Συνταγματικές σχέσεις</vt:lpstr>
      <vt:lpstr>Παραδειγματικές σχέσεις</vt:lpstr>
      <vt:lpstr>Συνταγματικές &amp; παραδειγματικές σχέσεις</vt:lpstr>
      <vt:lpstr>Συγχρονία/ Διαχρονία</vt:lpstr>
      <vt:lpstr>Συγχρονία/ Διαχρονία</vt:lpstr>
      <vt:lpstr>Συγχρονία/ Διαχρονία</vt:lpstr>
      <vt:lpstr>Συγχρονία/ Διαχρονία</vt:lpstr>
      <vt:lpstr>Συγχρονία/ Διαχρονία</vt:lpstr>
      <vt:lpstr>Συγχρονία/ Διαχρονία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Πατρών Τμήμα Φιλολογίας  Εισαγωγή στη Γενική Γλωσσολογία Ι  Διδάσκων: Αργύρης Αρχάκης</dc:title>
  <dc:creator>mlr</dc:creator>
  <cp:lastModifiedBy>Teratech</cp:lastModifiedBy>
  <cp:revision>227</cp:revision>
  <dcterms:created xsi:type="dcterms:W3CDTF">2014-12-18T11:32:00Z</dcterms:created>
  <dcterms:modified xsi:type="dcterms:W3CDTF">2025-01-07T19:11:53Z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1A90C8DA78E441E8B774BCA9662B9576_13</vt:lpwstr>
  </property>
  <property fmtid="{D5CDD505-2E9C-101B-9397-08002B2CF9AE}" pid="3" name="KSOProductBuildVer">
    <vt:lpwstr>1033-12.2.0.19805</vt:lpwstr>
  </property>
</Properties>
</file>