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57" r:id="rId4"/>
    <p:sldId id="311" r:id="rId5"/>
    <p:sldId id="271" r:id="rId6"/>
    <p:sldId id="294" r:id="rId7"/>
    <p:sldId id="316" r:id="rId8"/>
    <p:sldId id="318" r:id="rId9"/>
    <p:sldId id="319" r:id="rId10"/>
    <p:sldId id="258" r:id="rId11"/>
    <p:sldId id="259" r:id="rId12"/>
    <p:sldId id="275" r:id="rId13"/>
    <p:sldId id="315" r:id="rId15"/>
    <p:sldId id="313" r:id="rId16"/>
    <p:sldId id="273" r:id="rId17"/>
    <p:sldId id="274" r:id="rId18"/>
    <p:sldId id="320" r:id="rId19"/>
    <p:sldId id="263" r:id="rId20"/>
    <p:sldId id="317" r:id="rId21"/>
    <p:sldId id="260" r:id="rId22"/>
    <p:sldId id="310" r:id="rId23"/>
    <p:sldId id="261" r:id="rId24"/>
    <p:sldId id="264" r:id="rId25"/>
    <p:sldId id="262" r:id="rId26"/>
    <p:sldId id="265" r:id="rId27"/>
    <p:sldId id="278" r:id="rId28"/>
    <p:sldId id="280" r:id="rId29"/>
    <p:sldId id="266" r:id="rId30"/>
    <p:sldId id="279" r:id="rId31"/>
    <p:sldId id="269" r:id="rId32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howGuides="1">
      <p:cViewPr>
        <p:scale>
          <a:sx n="75" d="100"/>
          <a:sy n="75" d="100"/>
        </p:scale>
        <p:origin x="1360" y="-1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E970A7-565E-47F3-B283-DD8EFA14F338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Στυλ κειμένου υποδείγματος</a:t>
            </a:r>
            <a:endParaRPr dirty="0"/>
          </a:p>
          <a:p>
            <a:pPr lvl="1"/>
            <a:r>
              <a:rPr dirty="0"/>
              <a:t>Δεύτερο επίπεδο</a:t>
            </a:r>
            <a:endParaRPr dirty="0"/>
          </a:p>
          <a:p>
            <a:pPr lvl="2"/>
            <a:r>
              <a:rPr dirty="0"/>
              <a:t>Τρίτο επίπεδο</a:t>
            </a:r>
            <a:endParaRPr dirty="0"/>
          </a:p>
          <a:p>
            <a:pPr lvl="3"/>
            <a:r>
              <a:rPr dirty="0"/>
              <a:t>Τέταρτο επίπεδο</a:t>
            </a:r>
            <a:endParaRPr dirty="0"/>
          </a:p>
          <a:p>
            <a:pPr lvl="4"/>
            <a:r>
              <a:rPr dirty="0"/>
              <a:t>Πέμπτο επίπεδο</a:t>
            </a:r>
            <a:endParaRPr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l-GR" altLang="el-GR" sz="1200" dirty="0"/>
            </a:fld>
            <a:endParaRPr lang="el-GR" altLang="el-G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Θέση σημειώσεων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27652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l-GR" altLang="el-GR" sz="1200" dirty="0"/>
            </a:fld>
            <a:endParaRPr lang="el-GR" altLang="el-GR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6"/>
          <p:cNvSpPr/>
          <p:nvPr/>
        </p:nvSpPr>
        <p:spPr bwMode="white">
          <a:xfrm>
            <a:off x="0" y="597058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Ορθογώνιο 9"/>
          <p:cNvSpPr/>
          <p:nvPr/>
        </p:nvSpPr>
        <p:spPr>
          <a:xfrm>
            <a:off x="-9525" y="6053138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555323-B8D1-4129-9954-D0B602005934}" type="datetimeFigureOut"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υποσέλιδου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8516AC-A907-46A8-8A4B-39F109F7092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00EF05-5DBF-475B-A214-0F24AA08AAD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3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6"/>
          <p:cNvSpPr/>
          <p:nvPr/>
        </p:nvSpPr>
        <p:spPr bwMode="white">
          <a:xfrm>
            <a:off x="0" y="5970588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Ορθογώνιο 9"/>
          <p:cNvSpPr/>
          <p:nvPr/>
        </p:nvSpPr>
        <p:spPr>
          <a:xfrm>
            <a:off x="-9525" y="6053138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6" name="Θέση ημερομηνίας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2F5A55-0052-4A09-B596-DA01C8AC87BE}" type="datetimeFigureOut"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υποσέλιδου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 hasCustomPrompt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5510E-7040-407F-B1F9-DCC06D3C6CA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7" name="Θέση ημερομηνίας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B273FB-878E-4441-8FC9-944D5769BD86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>
              <a:buNone/>
            </a:pPr>
            <a:fld id="{9A0DB2DC-4C9A-4742-B13C-FB6460FD3503}" type="slidenum">
              <a:rPr lang="el-GR" altLang="el-GR" sz="2400" dirty="0">
                <a:latin typeface="Calibri" panose="020F0502020204030204" pitchFamily="34" charset="0"/>
              </a:rPr>
            </a:fld>
            <a:endParaRPr lang="el-GR" altLang="el-GR" sz="2400" dirty="0">
              <a:latin typeface="Calibri" panose="020F0502020204030204" pitchFamily="34" charset="0"/>
            </a:endParaRPr>
          </a:p>
        </p:txBody>
      </p:sp>
      <p:sp>
        <p:nvSpPr>
          <p:cNvPr id="11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Θέση ημερομηνίας 7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D9CB06-E89D-4FD5-A5BC-66C02AA50914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5" name="Θέση υποσέλιδου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 hasCustomPrompt="1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3" name="Θέση ημερομηνίας 9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740F3E-DFD1-4DBE-B055-A76499164C6E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11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5" name="Θέση υποσέλιδου 13"/>
          <p:cNvSpPr>
            <a:spLocks noGrp="1"/>
          </p:cNvSpPr>
          <p:nvPr>
            <p:ph type="ftr" sz="quarter" idx="1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5510E-7040-407F-B1F9-DCC06D3C6CA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8BE849-E379-401B-AEE7-94F74EC219B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 hasCustomPrompt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5510E-7040-407F-B1F9-DCC06D3C6CA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 hasCustomPrompt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8516AC-A907-46A8-8A4B-39F109F7092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9"/>
          <p:cNvSpPr/>
          <p:nvPr/>
        </p:nvSpPr>
        <p:spPr>
          <a:xfrm>
            <a:off x="1544638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 hasCustomPrompt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ημερομηνίας 11"/>
          <p:cNvSpPr>
            <a:spLocks noGrp="1"/>
          </p:cNvSpPr>
          <p:nvPr>
            <p:ph type="dt" sz="half" idx="1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D7CEFE-FC3C-4DBD-B1AF-A57F0730EB7F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sz="2800" dirty="0">
                <a:latin typeface="Calibri" panose="020F0502020204030204" pitchFamily="34" charset="0"/>
              </a:rPr>
            </a:fld>
            <a:endParaRPr lang="el-GR" altLang="el-GR" sz="2800" dirty="0">
              <a:latin typeface="Calibri" panose="020F0502020204030204" pitchFamily="34" charset="0"/>
            </a:endParaRPr>
          </a:p>
        </p:txBody>
      </p:sp>
      <p:sp>
        <p:nvSpPr>
          <p:cNvPr id="12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5510E-7040-407F-B1F9-DCC06D3C6CA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0738AA-2514-4294-9080-20614D8D0B63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3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7" name="Θέση ημερομηνίας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64BA29-9DAA-42F2-94A8-6EEA81F692AD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eaLnBrk="1" hangingPunct="1">
              <a:buNone/>
            </a:pPr>
            <a:fld id="{9A0DB2DC-4C9A-4742-B13C-FB6460FD3503}" type="slidenum">
              <a:rPr lang="el-GR" altLang="el-GR" sz="2400" dirty="0">
                <a:latin typeface="Calibri" panose="020F0502020204030204" pitchFamily="34" charset="0"/>
              </a:rPr>
            </a:fld>
            <a:endParaRPr lang="el-GR" altLang="el-GR" sz="2400" dirty="0">
              <a:latin typeface="Calibri" panose="020F0502020204030204" pitchFamily="34" charset="0"/>
            </a:endParaRPr>
          </a:p>
        </p:txBody>
      </p:sp>
      <p:sp>
        <p:nvSpPr>
          <p:cNvPr id="11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3" name="Θέση ημερομηνίας 7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492B79-1D3A-49EC-B614-41FC4D6389D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5" name="Θέση υποσέλιδου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 hasCustomPrompt="1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 hasCustomPrompt="1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3" name="Θέση ημερομηνίας 9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6DB581-6ACB-4BEA-91DE-1A6F9BC6468E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11"/>
          <p:cNvSpPr>
            <a:spLocks noGrp="1"/>
          </p:cNvSpPr>
          <p:nvPr>
            <p:ph type="sldNum" sz="quarter" idx="1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latin typeface="Calibri" panose="020F0502020204030204" pitchFamily="34" charset="0"/>
              </a:rPr>
            </a:fld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5" name="Θέση υποσέλιδου 13"/>
          <p:cNvSpPr>
            <a:spLocks noGrp="1"/>
          </p:cNvSpPr>
          <p:nvPr>
            <p:ph type="ftr" sz="quarter" idx="1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8516AC-A907-46A8-8A4B-39F109F7092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EA03A8-6EB3-40D4-9E04-E78DC032FB2C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dirty="0">
                <a:solidFill>
                  <a:schemeClr val="tx2"/>
                </a:solidFill>
                <a:latin typeface="Calibri" panose="020F0502020204030204" pitchFamily="34" charset="0"/>
              </a:rPr>
            </a:fld>
            <a:endParaRPr lang="el-GR" altLang="el-GR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 hasCustomPrompt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 hasCustomPrompt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8516AC-A907-46A8-8A4B-39F109F7092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Εικόνα με λεζάντα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Ορθογώνιο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9"/>
          <p:cNvSpPr/>
          <p:nvPr/>
        </p:nvSpPr>
        <p:spPr>
          <a:xfrm>
            <a:off x="1544638" y="4654550"/>
            <a:ext cx="759936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/>
              <a:t>Στυλ υποδείγματος κειμένου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 hasCustomPrompt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Θέση ημερομηνίας 11"/>
          <p:cNvSpPr>
            <a:spLocks noGrp="1"/>
          </p:cNvSpPr>
          <p:nvPr>
            <p:ph type="dt" sz="half" idx="1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0CFE9-74DA-4ED4-9DB1-581E9CC07E90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Θέση αριθμού διαφάνειας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None/>
            </a:pPr>
            <a:fld id="{9A0DB2DC-4C9A-4742-B13C-FB6460FD3503}" type="slidenum">
              <a:rPr lang="el-GR" altLang="el-GR" sz="2800" dirty="0">
                <a:latin typeface="Calibri" panose="020F0502020204030204" pitchFamily="34" charset="0"/>
              </a:rPr>
            </a:fld>
            <a:endParaRPr lang="el-GR" altLang="el-GR" sz="2800" dirty="0">
              <a:latin typeface="Calibri" panose="020F0502020204030204" pitchFamily="34" charset="0"/>
            </a:endParaRPr>
          </a:p>
        </p:txBody>
      </p:sp>
      <p:sp>
        <p:nvSpPr>
          <p:cNvPr id="12" name="Θέση υποσέλιδου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l-GR" altLang="el-GR" dirty="0"/>
              <a:t>Στυλ κύριου τίτλου</a:t>
            </a:r>
            <a:endParaRPr lang="en-US" altLang="el-GR" dirty="0"/>
          </a:p>
        </p:txBody>
      </p:sp>
      <p:sp>
        <p:nvSpPr>
          <p:cNvPr id="1027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l-GR" altLang="el-GR" dirty="0"/>
              <a:t>Στυλ υποδείγματος κειμένου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8516AC-A907-46A8-8A4B-39F109F70921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19405" indent="-319405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8A1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C984A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l-GR" altLang="el-GR" dirty="0"/>
              <a:t>Στυλ κύριου τίτλου</a:t>
            </a:r>
            <a:endParaRPr lang="en-US" altLang="el-GR" dirty="0"/>
          </a:p>
        </p:txBody>
      </p:sp>
      <p:sp>
        <p:nvSpPr>
          <p:cNvPr id="2051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l-GR" altLang="el-GR" dirty="0"/>
              <a:t>Στυλ υποδείγματος κειμένου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D5510E-7040-407F-B1F9-DCC06D3C6CA7}" type="datetimeFigureOut"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>
              <a:buNone/>
            </a:pPr>
            <a:fld id="{9A0DB2DC-4C9A-4742-B13C-FB6460FD3503}" type="slidenum">
              <a:rPr lang="el-GR" altLang="el-GR" dirty="0"/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19405" indent="-319405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8A1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7C984A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youtube.com/watch?v=mH0eMgbqFJo&amp;fbclid=IwAR1o8OnLGOnadasRA4jK5m0kWyGVrybtkYjC_rpbeE5_d7V68yBnJBpEt0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468313" y="188913"/>
            <a:ext cx="7991475" cy="4608513"/>
          </a:xfrm>
        </p:spPr>
        <p:txBody>
          <a:bodyPr vert="horz" wrap="square" lIns="91440" tIns="45720" rIns="91440" bIns="45720" numCol="1" anchor="b" anchorCtr="0" compatLnSpc="1"/>
          <a:lstStyle/>
          <a:p>
            <a:pPr algn="ctr" eaLnBrk="1" hangingPunct="1">
              <a:buClrTx/>
              <a:buSzTx/>
              <a:buFontTx/>
              <a:buNone/>
            </a:pPr>
            <a:br>
              <a:rPr lang="en-US" altLang="x-none" kern="1200" cap="none" dirty="0">
                <a:latin typeface="Tw Cen MT" panose="020B0602020104020603" pitchFamily="34" charset="0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Πανεπιστήμιο Πατρών</a:t>
            </a:r>
            <a:br>
              <a:rPr sz="4000" kern="1200" cap="none" dirty="0">
                <a:latin typeface="+mj-lt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Τμήμα Φιλολογίας</a:t>
            </a:r>
            <a:br>
              <a:rPr sz="4000" kern="1200" cap="none" dirty="0">
                <a:latin typeface="+mj-lt"/>
                <a:ea typeface="+mj-ea"/>
                <a:cs typeface="+mj-cs"/>
              </a:rPr>
            </a:br>
            <a:br>
              <a:rPr sz="4000" kern="1200" cap="none" dirty="0">
                <a:latin typeface="+mj-lt"/>
                <a:ea typeface="+mj-ea"/>
                <a:cs typeface="+mj-cs"/>
              </a:rPr>
            </a:br>
            <a:r>
              <a:rPr sz="4000" b="1" kern="1200" cap="none" dirty="0">
                <a:latin typeface="+mj-lt"/>
                <a:ea typeface="+mj-ea"/>
                <a:cs typeface="+mj-cs"/>
              </a:rPr>
              <a:t>Εισαγωγή στη Γενική Γλωσσολογία Ι</a:t>
            </a:r>
            <a:br>
              <a:rPr sz="4000" b="1" kern="1200" cap="none" dirty="0">
                <a:latin typeface="+mj-lt"/>
                <a:ea typeface="+mj-ea"/>
                <a:cs typeface="+mj-cs"/>
              </a:rPr>
            </a:br>
            <a:br>
              <a:rPr sz="4000" b="1" kern="1200" cap="none" dirty="0">
                <a:latin typeface="+mj-lt"/>
                <a:ea typeface="+mj-ea"/>
                <a:cs typeface="+mj-cs"/>
              </a:rPr>
            </a:br>
            <a:r>
              <a:rPr sz="4000" kern="1200" cap="none" dirty="0">
                <a:latin typeface="+mj-lt"/>
                <a:ea typeface="+mj-ea"/>
                <a:cs typeface="+mj-cs"/>
              </a:rPr>
              <a:t>Διδάσκων: Αργύρης Αρχάκης</a:t>
            </a:r>
            <a:endParaRPr sz="4000" kern="1200" cap="none" dirty="0">
              <a:latin typeface="+mj-lt"/>
              <a:ea typeface="+mj-ea"/>
              <a:cs typeface="+mj-cs"/>
            </a:endParaRPr>
          </a:p>
        </p:txBody>
      </p:sp>
      <p:sp>
        <p:nvSpPr>
          <p:cNvPr id="18435" name="Υπότιτλος 2"/>
          <p:cNvSpPr>
            <a:spLocks noGrp="1"/>
          </p:cNvSpPr>
          <p:nvPr>
            <p:ph type="subTitle" idx="1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algn="r" eaLnBrk="1" hangingPunct="1">
              <a:buSzPct val="60000"/>
            </a:pPr>
            <a:r>
              <a:rPr lang="en-US" altLang="el-GR" kern="1200" dirty="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rPr>
              <a:t>11o </a:t>
            </a:r>
            <a:r>
              <a:rPr lang="el-GR" altLang="el-GR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Μάθημα</a:t>
            </a:r>
            <a:endParaRPr lang="el-GR" altLang="el-GR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l-GR" altLang="el-GR" sz="3600" b="1" dirty="0"/>
              <a:t>Κοινά καθολικά χαρακτηριστικά των ανθρώπινων γλωσσών</a:t>
            </a:r>
            <a:endParaRPr lang="el-GR" altLang="el-GR" sz="3600" dirty="0"/>
          </a:p>
        </p:txBody>
      </p:sp>
      <p:sp>
        <p:nvSpPr>
          <p:cNvPr id="26627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4925" y="1600200"/>
            <a:ext cx="9001125" cy="5141913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2800" b="1" i="1" dirty="0"/>
              <a:t>Φασματογραφική ανάλυση εκφωνήματος </a:t>
            </a:r>
            <a:endParaRPr lang="el-GR" altLang="el-GR" sz="2800" b="1" i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sz="2000" dirty="0"/>
              <a:t>(παραδόσεις Εργαστηριακής Φωνητικής, Τμήμα Φιλολογίας, Δ. Παπαζαχαρίου) </a:t>
            </a:r>
            <a:endParaRPr lang="el-GR" altLang="el-GR" sz="2000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l-GR" dirty="0"/>
              <a:t>  </a:t>
            </a: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</p:txBody>
      </p:sp>
      <p:pic>
        <p:nvPicPr>
          <p:cNvPr id="26628" name="Εικόνα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2565400"/>
            <a:ext cx="8883650" cy="333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107950" y="5911850"/>
            <a:ext cx="6381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Φασματογράφημα της ονοματικής φράσης [</a:t>
            </a:r>
            <a:r>
              <a:rPr kumimoji="0" lang="en-US" alt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'</a:t>
            </a:r>
            <a:r>
              <a:rPr kumimoji="0" lang="en-US" alt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farma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179512" y="1772816"/>
            <a:ext cx="8712968" cy="4968552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3"/>
              <a:defRPr/>
            </a:pP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11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el-GR" sz="11200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Διακριτότητα</a:t>
            </a:r>
            <a:r>
              <a:rPr kumimoji="0" lang="el-GR" sz="11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(α-συνέχεια)</a:t>
            </a:r>
            <a:r>
              <a:rPr kumimoji="0" lang="el-GR" sz="1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l-GR" sz="1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Παρά το γεγονός, όμως, ότι στη 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φυσική του 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διάσταση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πρόσληψη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 σημαίνον είναι αδιαίρετο και δεν αναλύεται σε διακριτές μονάδες, </a:t>
            </a:r>
            <a:r>
              <a:rPr kumimoji="0" lang="el-GR" sz="12800" b="1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λειτουργικά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είναι 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ασυνεχές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μπορεί να αναλυθεί σε 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φωνήματα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σε ελάχιστες μονάδες ήχου με 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διακριτική/αντιθετική λειτουργία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[εσωτερική λειτουργία] 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(πρβ. </a:t>
            </a:r>
            <a:r>
              <a:rPr kumimoji="0" lang="el-GR" sz="96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την εικόνα ενός σταματημένου τρένου όπου συνειδητοποιούμε ότι αποτελείται από βαγόνια</a:t>
            </a:r>
            <a:r>
              <a:rPr kumimoji="0" lang="el-GR" sz="1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endParaRPr kumimoji="0" lang="el-GR" sz="1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4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l-GR" sz="4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3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107504" y="1556792"/>
            <a:ext cx="8857109" cy="5185321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3"/>
              <a:defRPr/>
            </a:pP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el-GR" sz="9600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Διακριτότητα</a:t>
            </a:r>
            <a:r>
              <a: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(α-συνέχεια)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Διακριτική/αντιθετική λειτουργία: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Μέσω των </a:t>
            </a:r>
            <a:r>
              <a:rPr kumimoji="0" lang="el-GR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φωνη</a:t>
            </a:r>
            <a:r>
              <a:rPr lang="el-GR" sz="9600" dirty="0" err="1"/>
              <a:t>μάτων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είναι δυνατές οι 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νοηματικές διαφοροποιήσεις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μεταξύ λέξεων.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Π.χ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- /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- 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/- 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- /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</a:t>
            </a:r>
            <a:r>
              <a:rPr kumimoji="0" lang="en-US" sz="9600" b="0" i="0" u="sng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/.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[Σχετικές εδώ είναι οι διακρίσεις: </a:t>
            </a:r>
            <a:r>
              <a: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μουσική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(συνέχεια) – νότες (ασυνέχεια), </a:t>
            </a:r>
            <a:r>
              <a:rPr kumimoji="0" lang="el-GR" sz="9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φυσική ύλη 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(συνέχεια) – μοριακή υπόσταση (ασυνέχεια)].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4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l-GR" sz="4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3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179388" y="1600200"/>
            <a:ext cx="8785225" cy="5029200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1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Διπλή άρθρωση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Γούτσος, 2012: 30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Πρώτη άρθρωση (μονάδες με νόημα) </a:t>
            </a:r>
            <a:r>
              <a:rPr kumimoji="0" lang="el-GR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σε ζωικά και ανθρώπινα συστήματα επικοινωνίας</a:t>
            </a:r>
            <a:r>
              <a:rPr kumimoji="0" lang="el-GR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l-GR" sz="1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ωχ! / </a:t>
            </a:r>
            <a:r>
              <a:rPr kumimoji="0" lang="el-GR" sz="2900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γαβ</a:t>
            </a:r>
            <a:r>
              <a:rPr kumimoji="0" lang="el-GR" sz="1500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σκυλί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↔ 	«πονάω» [πρβ. 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l-GR" sz="2900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βαγ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*</a:t>
            </a:r>
            <a:r>
              <a:rPr kumimoji="0" lang="el-GR" sz="2900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βγα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,*</a:t>
            </a:r>
            <a:r>
              <a:rPr kumimoji="0" lang="el-GR" sz="2900" b="0" i="1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αβγ</a:t>
            </a:r>
            <a:r>
              <a:rPr kumimoji="0" lang="el-GR" sz="2900" b="0" i="1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el-GR" sz="29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ΚΡΑΥΓΗ	↔ 	ΣΗΜΑΣΙΑ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φυσική συνέχεια ήχου, όχι ανάλυση,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     ενότητα ήχου - σημασίας]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ponáo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↔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«πονάω»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ΦΩΝΗΣΗ	↔ 	ΣΗΜΑΣΙΑ    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[φυσική συνέχεια ήχου, όχι ανάλυση,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r>
              <a:rPr kumimoji="0" lang="el-GR" sz="2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ενότητα ήχου - σημασίας]</a:t>
            </a:r>
            <a:endParaRPr kumimoji="0" lang="el-GR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790700" algn="l"/>
              </a:tabLst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250825" y="1600200"/>
            <a:ext cx="8642350" cy="4924425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Γούτσος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2012: 30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Ωστόσο, η ανθρώπινη γλώσσα περνάει σε ένα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δεύτερο επίπεδο άρθρωσης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καθώς οι μονάδες της φώνησης (…) απαρτίζονται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από μικρότερες μονάδες που έχουν μορφή αλλά όχι αυτόνομη σημασία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Δεύτερη άρθρωση (μονάδες χωρίς νόημα)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tabLst>
                <a:tab pos="1695450" algn="l"/>
                <a:tab pos="2781300" algn="l"/>
              </a:tabLst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ponáo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↔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p-o-n-á-o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[λειτουργική α-συνέχεια,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tabLst>
                <a:tab pos="1695450" algn="l"/>
                <a:tab pos="2781300" algn="l"/>
              </a:tabLst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		          ανάλυση ήχου σε επιμέρους 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tabLst>
                <a:tab pos="1695450" algn="l"/>
                <a:tab pos="2781300" algn="l"/>
              </a:tabLst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μονάδες]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None/>
              <a:tabLst>
                <a:tab pos="1695450" algn="l"/>
                <a:tab pos="2781300" algn="l"/>
              </a:tabLst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600200"/>
            <a:ext cx="8642350" cy="4924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dirty="0">
                <a:solidFill>
                  <a:srgbClr val="000000"/>
                </a:solidFill>
              </a:rPr>
              <a:t>Χριστίδης, 2005: 18</a:t>
            </a: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dirty="0">
                <a:solidFill>
                  <a:srgbClr val="000000"/>
                </a:solidFill>
              </a:rPr>
              <a:t>Η λέξη </a:t>
            </a:r>
            <a:r>
              <a:rPr i="1" dirty="0">
                <a:solidFill>
                  <a:srgbClr val="000000"/>
                </a:solidFill>
              </a:rPr>
              <a:t>πόνος / πονάω</a:t>
            </a:r>
            <a:r>
              <a:rPr dirty="0">
                <a:solidFill>
                  <a:srgbClr val="000000"/>
                </a:solidFill>
              </a:rPr>
              <a:t>, όπως και όλες οι άλλες λέξεις της γλώσσας, είναι φτιαγμένη από ήχο. Όπως από ήχο είναι φτιαγμένα τα βογκητά, οι κραυγές κλπ. </a:t>
            </a:r>
            <a:r>
              <a:rPr dirty="0" err="1">
                <a:solidFill>
                  <a:srgbClr val="000000"/>
                </a:solidFill>
              </a:rPr>
              <a:t>Αλλά</a:t>
            </a:r>
            <a:r>
              <a:rPr lang="el-GR" dirty="0">
                <a:solidFill>
                  <a:srgbClr val="000000"/>
                </a:solidFill>
              </a:rPr>
              <a:t>,</a:t>
            </a:r>
            <a:r>
              <a:rPr dirty="0">
                <a:solidFill>
                  <a:srgbClr val="000000"/>
                </a:solidFill>
              </a:rPr>
              <a:t> ο ήχος από τον οποίο είναι φτιαγμένη η λέξη </a:t>
            </a:r>
            <a:r>
              <a:rPr b="1" dirty="0">
                <a:solidFill>
                  <a:srgbClr val="000000"/>
                </a:solidFill>
              </a:rPr>
              <a:t>διαφέρει </a:t>
            </a:r>
            <a:r>
              <a:rPr dirty="0">
                <a:solidFill>
                  <a:srgbClr val="000000"/>
                </a:solidFill>
              </a:rPr>
              <a:t>από τον ήχο από τον οποίο είναι φτιαγμένη η κραυγή ή το βογκητό ή το γάβγισμα γιατί </a:t>
            </a:r>
            <a:r>
              <a:rPr b="1" dirty="0">
                <a:solidFill>
                  <a:srgbClr val="000000"/>
                </a:solidFill>
              </a:rPr>
              <a:t>μπορεί να χωριστεί σε μικρότερα κομμάτια</a:t>
            </a:r>
            <a:r>
              <a:rPr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 bwMode="auto">
          <a:xfrm>
            <a:off x="250825" y="1600200"/>
            <a:ext cx="8642350" cy="4924425"/>
          </a:xfrm>
          <a:solidFill>
            <a:schemeClr val="lt1"/>
          </a:solidFill>
          <a:ln w="19050">
            <a:solidFill>
              <a:schemeClr val="accent1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 fontScale="92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4"/>
              <a:defRPr/>
            </a:pPr>
            <a:endParaRPr kumimoji="0" lang="el-GR" sz="2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Διπλή άρθρωση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Οι αναρίθμητες λέξεις, φράσεις κλπ., είναι οι </a:t>
            </a:r>
            <a:r>
              <a:rPr kumimoji="0" lang="el-GR" sz="29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μονάδες με νόημα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l-GR" sz="2900" b="0" i="0" u="none" strike="noStrike" kern="1200" cap="none" spc="0" normalizeH="0" baseline="30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άρθρωση). Δημιουργούνται από το συνδυασμό ενός </a:t>
            </a:r>
            <a:r>
              <a:rPr kumimoji="0" lang="el-GR" sz="29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περιορισμένου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αριθμού </a:t>
            </a:r>
            <a:r>
              <a:rPr kumimoji="0" lang="el-GR" sz="29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μονάδων ήχου χωρίς νόημα, αλλά με διακριτική λειτουργία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29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των φωνημάτων,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2900" b="0" i="0" u="none" strike="noStrike" kern="1200" cap="none" spc="0" normalizeH="0" baseline="30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άρθρωση): Π.χ.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/, 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/, 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/, /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/, /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rPr>
              <a:t>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‘μακάρι’, ‘καμάρι’, ‘μακριά’, ‘Μαράκι’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Έτσι, η ανθρώπινη ομιλία αποτελείται, σύμφωνα με τον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Martinet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από το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επίπεδο της 1ης άρθρωσης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(μονάδες με νόημα) το οποίο συγκροτείται από το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επίπεδο της 2ης άρθρωσης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(μονάδες χωρίς νόημα).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 startAt="4"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200" b="1" dirty="0"/>
              <a:t> ΑΠΟ ΤΟ ΣΗΜΑΙΝΟΝ ΣΤΟ ΣΗΜΑΙΝΟΜΕΝΟ</a:t>
            </a:r>
            <a:endParaRPr sz="3200" b="1"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3505" y="1574165"/>
            <a:ext cx="8852535" cy="52197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x-none" sz="1400" b="1" dirty="0">
                <a:solidFill>
                  <a:srgbClr val="000000"/>
                </a:solidFill>
                <a:latin typeface="Tw Cen MT" panose="020B0602020104020603" pitchFamily="34" charset="0"/>
              </a:rPr>
              <a:t>6.</a:t>
            </a:r>
            <a:r>
              <a:rPr lang="en-US" altLang="x-none" sz="25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sz="2500" b="1" dirty="0">
                <a:solidFill>
                  <a:srgbClr val="000000"/>
                </a:solidFill>
              </a:rPr>
              <a:t>Παραγωγικότητα</a:t>
            </a:r>
            <a:r>
              <a:rPr sz="2500" dirty="0">
                <a:solidFill>
                  <a:srgbClr val="000000"/>
                </a:solidFill>
              </a:rPr>
              <a:t>: Η κάθε γλώσσα επιτρέπει στους ομιλητές να διαχειρίζονται </a:t>
            </a:r>
            <a:r>
              <a:rPr sz="2500" b="1" dirty="0">
                <a:solidFill>
                  <a:srgbClr val="000000"/>
                </a:solidFill>
              </a:rPr>
              <a:t>απεριόριστα εκφωνήματα </a:t>
            </a:r>
            <a:r>
              <a:rPr sz="2500" dirty="0">
                <a:solidFill>
                  <a:srgbClr val="000000"/>
                </a:solidFill>
              </a:rPr>
              <a:t>(παράγοντάς τα και κατανοώντας τα). </a:t>
            </a:r>
            <a:endParaRPr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500" dirty="0">
                <a:solidFill>
                  <a:srgbClr val="000000"/>
                </a:solidFill>
              </a:rPr>
              <a:t>	- Η πρώτη ύλη μιας γλώσσας, ο αριθμός των </a:t>
            </a:r>
            <a:r>
              <a:rPr sz="2500" b="1" dirty="0">
                <a:solidFill>
                  <a:srgbClr val="000000"/>
                </a:solidFill>
              </a:rPr>
              <a:t>φωνημάτων</a:t>
            </a:r>
            <a:r>
              <a:rPr sz="2500" dirty="0">
                <a:solidFill>
                  <a:srgbClr val="000000"/>
                </a:solidFill>
              </a:rPr>
              <a:t>, είναι </a:t>
            </a:r>
            <a:r>
              <a:rPr sz="2500" b="1" dirty="0">
                <a:solidFill>
                  <a:srgbClr val="FF0000"/>
                </a:solidFill>
              </a:rPr>
              <a:t>περιορισμένος</a:t>
            </a:r>
            <a:r>
              <a:rPr sz="2500" dirty="0">
                <a:solidFill>
                  <a:srgbClr val="000000"/>
                </a:solidFill>
              </a:rPr>
              <a:t>. </a:t>
            </a:r>
            <a:endParaRPr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500" b="1" dirty="0">
                <a:solidFill>
                  <a:srgbClr val="FF0000"/>
                </a:solidFill>
              </a:rPr>
              <a:t>	</a:t>
            </a:r>
            <a:r>
              <a:rPr sz="2500" dirty="0"/>
              <a:t>-</a:t>
            </a:r>
            <a:r>
              <a:rPr sz="2500" b="1" dirty="0">
                <a:solidFill>
                  <a:srgbClr val="FF0000"/>
                </a:solidFill>
              </a:rPr>
              <a:t> Μετρήσιμος</a:t>
            </a:r>
            <a:r>
              <a:rPr sz="2500" b="1" dirty="0">
                <a:solidFill>
                  <a:srgbClr val="000000"/>
                </a:solidFill>
              </a:rPr>
              <a:t> </a:t>
            </a:r>
            <a:r>
              <a:rPr sz="2500" dirty="0">
                <a:solidFill>
                  <a:srgbClr val="000000"/>
                </a:solidFill>
              </a:rPr>
              <a:t>είναι ο αριθμός των </a:t>
            </a:r>
            <a:r>
              <a:rPr sz="2500" b="1" dirty="0">
                <a:solidFill>
                  <a:srgbClr val="000000"/>
                </a:solidFill>
              </a:rPr>
              <a:t>μορφημάτων</a:t>
            </a:r>
            <a:r>
              <a:rPr sz="2500" dirty="0">
                <a:solidFill>
                  <a:srgbClr val="000000"/>
                </a:solidFill>
              </a:rPr>
              <a:t> και των </a:t>
            </a:r>
            <a:r>
              <a:rPr sz="2500" b="1" dirty="0">
                <a:solidFill>
                  <a:srgbClr val="000000"/>
                </a:solidFill>
              </a:rPr>
              <a:t>λέξεων</a:t>
            </a:r>
            <a:r>
              <a:rPr sz="2500" dirty="0">
                <a:solidFill>
                  <a:srgbClr val="000000"/>
                </a:solidFill>
              </a:rPr>
              <a:t> που προκύπτει από το συνδυασμό των φωνημάτων. </a:t>
            </a:r>
            <a:endParaRPr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500" dirty="0">
                <a:solidFill>
                  <a:srgbClr val="000000"/>
                </a:solidFill>
              </a:rPr>
              <a:t>	- Το σύνολο, ωστόσο, των προτάσεων/εκφωνημάτων που μπορούν να παραχθούν τελικά είναι </a:t>
            </a:r>
            <a:r>
              <a:rPr sz="2500" b="1" dirty="0">
                <a:solidFill>
                  <a:srgbClr val="FF0000"/>
                </a:solidFill>
              </a:rPr>
              <a:t>απεριόριστο</a:t>
            </a:r>
            <a:r>
              <a:rPr sz="2500" dirty="0">
                <a:solidFill>
                  <a:srgbClr val="000000"/>
                </a:solidFill>
              </a:rPr>
              <a:t>. </a:t>
            </a:r>
            <a:endParaRPr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500" dirty="0">
                <a:solidFill>
                  <a:srgbClr val="000000"/>
                </a:solidFill>
              </a:rPr>
              <a:t>	</a:t>
            </a:r>
            <a:r>
              <a:rPr sz="25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sz="2500" dirty="0">
                <a:solidFill>
                  <a:srgbClr val="000000"/>
                </a:solidFill>
              </a:rPr>
              <a:t>Υπάρχει, μ’ άλλα λόγια, η δυνατότητα</a:t>
            </a:r>
            <a:r>
              <a:rPr lang="en-US" altLang="x-none" sz="25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altLang="x-none" sz="2500" b="1" dirty="0">
                <a:solidFill>
                  <a:srgbClr val="000000"/>
                </a:solidFill>
                <a:latin typeface="Tw Cen MT" panose="020B0602020104020603" pitchFamily="34" charset="0"/>
              </a:rPr>
              <a:t>[</a:t>
            </a:r>
            <a:r>
              <a:rPr sz="2500" b="1" dirty="0">
                <a:solidFill>
                  <a:srgbClr val="000000"/>
                </a:solidFill>
              </a:rPr>
              <a:t>λόγω του μηχανισμού γλωσσικής ικανότητας στον εγκέφαλο</a:t>
            </a:r>
            <a:r>
              <a:rPr lang="en-US" altLang="x-none" sz="2500" b="1" dirty="0">
                <a:solidFill>
                  <a:srgbClr val="000000"/>
                </a:solidFill>
                <a:latin typeface="Tw Cen MT" panose="020B0602020104020603" pitchFamily="34" charset="0"/>
              </a:rPr>
              <a:t>]</a:t>
            </a:r>
            <a:r>
              <a:rPr sz="2500" dirty="0">
                <a:solidFill>
                  <a:srgbClr val="000000"/>
                </a:solidFill>
              </a:rPr>
              <a:t> να επινοούνται νέα, </a:t>
            </a:r>
            <a:r>
              <a:rPr sz="2500" b="1" dirty="0">
                <a:solidFill>
                  <a:srgbClr val="000000"/>
                </a:solidFill>
              </a:rPr>
              <a:t>πρωτότυπα εκφωνήματα</a:t>
            </a:r>
            <a:r>
              <a:rPr sz="2500" dirty="0">
                <a:solidFill>
                  <a:srgbClr val="000000"/>
                </a:solidFill>
              </a:rPr>
              <a:t> τα οποία δεν έχουν μέχρι τώρα καταγραφεί.</a:t>
            </a:r>
            <a:endParaRPr sz="25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περιεχομένου 49"/>
          <p:cNvSpPr>
            <a:spLocks noGrp="1"/>
          </p:cNvSpPr>
          <p:nvPr>
            <p:ph sz="quarter" idx="1" hasCustomPrompt="1"/>
          </p:nvPr>
        </p:nvSpPr>
        <p:spPr>
          <a:xfrm>
            <a:off x="495300" y="1665288"/>
            <a:ext cx="8153400" cy="4495800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l-GR" dirty="0"/>
          </a:p>
        </p:txBody>
      </p:sp>
      <p:sp>
        <p:nvSpPr>
          <p:cNvPr id="36867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827088" y="3895725"/>
            <a:ext cx="14859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l-GR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l-GR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l-GR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869" name="Ομάδα 51"/>
          <p:cNvGrpSpPr/>
          <p:nvPr/>
        </p:nvGrpSpPr>
        <p:grpSpPr>
          <a:xfrm>
            <a:off x="1403350" y="3284538"/>
            <a:ext cx="6553200" cy="1081087"/>
            <a:chOff x="1522286" y="3284984"/>
            <a:chExt cx="5444257" cy="1080724"/>
          </a:xfrm>
        </p:grpSpPr>
        <p:pic>
          <p:nvPicPr>
            <p:cNvPr id="36873" name="Εικόνα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22286" y="3553739"/>
              <a:ext cx="766353" cy="81196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3" name="Ευθύγραμμο βέλος σύνδεσης 12"/>
            <p:cNvCxnSpPr/>
            <p:nvPr/>
          </p:nvCxnSpPr>
          <p:spPr>
            <a:xfrm>
              <a:off x="2483736" y="3964206"/>
              <a:ext cx="5394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H="1">
              <a:off x="5707031" y="3523029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H="1">
              <a:off x="5707031" y="3642051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>
              <a:off x="5707031" y="3761074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>
              <a:off x="5707031" y="3880096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 flipH="1">
              <a:off x="5707031" y="4000706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 flipH="1">
              <a:off x="5707031" y="4119729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 flipH="1">
              <a:off x="5707031" y="4238751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H="1">
              <a:off x="5707031" y="4357774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>
              <a:off x="5004078" y="3913423"/>
              <a:ext cx="5394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Ευθεία γραμμή σύνδεσης 43"/>
            <p:cNvCxnSpPr/>
            <p:nvPr/>
          </p:nvCxnSpPr>
          <p:spPr>
            <a:xfrm>
              <a:off x="5707031" y="3404006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H="1">
              <a:off x="5707031" y="3284984"/>
              <a:ext cx="12595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Ορθογώνιο 50"/>
            <p:cNvSpPr/>
            <p:nvPr/>
          </p:nvSpPr>
          <p:spPr>
            <a:xfrm>
              <a:off x="3119427" y="3434159"/>
              <a:ext cx="1768592" cy="8934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870" name="TextBox 52"/>
          <p:cNvSpPr txBox="1"/>
          <p:nvPr/>
        </p:nvSpPr>
        <p:spPr>
          <a:xfrm flipH="1">
            <a:off x="1092200" y="2822575"/>
            <a:ext cx="222250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l-GR" altLang="el-GR" sz="1600" b="1" dirty="0">
                <a:latin typeface="Arial" panose="020B0604020202020204" pitchFamily="34" charset="0"/>
              </a:rPr>
              <a:t>Γλωσσικά Στοιχεία</a:t>
            </a:r>
            <a:endParaRPr lang="el-GR" altLang="el-GR" sz="1600" b="1" dirty="0">
              <a:latin typeface="Arial" panose="020B0604020202020204" pitchFamily="34" charset="0"/>
            </a:endParaRPr>
          </a:p>
        </p:txBody>
      </p:sp>
      <p:sp>
        <p:nvSpPr>
          <p:cNvPr id="36871" name="TextBox 53"/>
          <p:cNvSpPr txBox="1"/>
          <p:nvPr/>
        </p:nvSpPr>
        <p:spPr>
          <a:xfrm>
            <a:off x="6243638" y="2808288"/>
            <a:ext cx="2043112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l-GR" altLang="el-GR" sz="1600" b="1" dirty="0">
                <a:latin typeface="Arial" panose="020B0604020202020204" pitchFamily="34" charset="0"/>
              </a:rPr>
              <a:t>Άπειρες Προτάσεις</a:t>
            </a:r>
            <a:endParaRPr lang="el-GR" altLang="el-GR" sz="1600" b="1" dirty="0">
              <a:latin typeface="Arial" panose="020B0604020202020204" pitchFamily="34" charset="0"/>
            </a:endParaRPr>
          </a:p>
        </p:txBody>
      </p:sp>
      <p:sp>
        <p:nvSpPr>
          <p:cNvPr id="36872" name="TextBox 54"/>
          <p:cNvSpPr txBox="1"/>
          <p:nvPr/>
        </p:nvSpPr>
        <p:spPr>
          <a:xfrm>
            <a:off x="3209925" y="2760663"/>
            <a:ext cx="2433638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l-GR" altLang="el-GR" b="1" dirty="0">
                <a:latin typeface="Arial" panose="020B0604020202020204" pitchFamily="34" charset="0"/>
              </a:rPr>
              <a:t>Γλωσσική Ικανότητα</a:t>
            </a:r>
            <a:endParaRPr lang="el-GR" altLang="el-GR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38430" y="2080260"/>
            <a:ext cx="8818245" cy="40874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dirty="0"/>
              <a:t>Ο </a:t>
            </a:r>
            <a:r>
              <a:rPr b="1" dirty="0"/>
              <a:t>έμφυτος </a:t>
            </a:r>
            <a:r>
              <a:rPr dirty="0"/>
              <a:t>γλωσσικός μηχανισμός του ανθρώπου,</a:t>
            </a:r>
            <a:endParaRPr dirty="0"/>
          </a:p>
          <a:p>
            <a:pPr marL="663575" lvl="1" indent="-342900" eaLnBrk="1" hangingPunct="1"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sz="1900" dirty="0"/>
              <a:t>ο οποίος εδράζεται στα </a:t>
            </a:r>
            <a:r>
              <a:rPr sz="1900" b="1" dirty="0"/>
              <a:t> 100  –  150 γραµµάρια </a:t>
            </a:r>
            <a:r>
              <a:rPr sz="1900" dirty="0"/>
              <a:t>παραπάνω µυαλό που είχε ο </a:t>
            </a:r>
            <a:r>
              <a:rPr lang="en-US" altLang="x-none" sz="1900" b="1" dirty="0">
                <a:latin typeface="Tw Cen MT" panose="020B0602020104020603" pitchFamily="34" charset="0"/>
              </a:rPr>
              <a:t>Homo habilis</a:t>
            </a:r>
            <a:r>
              <a:rPr sz="1900" b="1" dirty="0"/>
              <a:t> </a:t>
            </a:r>
            <a:r>
              <a:rPr sz="1900" dirty="0"/>
              <a:t>από τη γειτόνισσά του </a:t>
            </a:r>
            <a:r>
              <a:rPr sz="1900" b="1" dirty="0"/>
              <a:t>τη Λούσι </a:t>
            </a:r>
            <a:r>
              <a:rPr sz="1900" dirty="0"/>
              <a:t>της Αφάρ</a:t>
            </a:r>
            <a:r>
              <a:rPr lang="el-GR" sz="1900" dirty="0"/>
              <a:t> -και όπου εντοπίζονται οι περιοχές </a:t>
            </a:r>
            <a:r>
              <a:rPr lang="en-US" sz="1900" dirty="0"/>
              <a:t>Broca </a:t>
            </a:r>
            <a:r>
              <a:rPr lang="el-GR" sz="1900" dirty="0"/>
              <a:t>και </a:t>
            </a:r>
            <a:r>
              <a:rPr lang="en-US" altLang="el-GR" sz="1900" dirty="0"/>
              <a:t>Wernicke</a:t>
            </a:r>
            <a:r>
              <a:rPr lang="el-GR" altLang="en-US" sz="1900" dirty="0"/>
              <a:t>-</a:t>
            </a:r>
            <a:r>
              <a:rPr sz="1900" dirty="0"/>
              <a:t>,</a:t>
            </a:r>
            <a:endParaRPr sz="1900" dirty="0"/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dirty="0"/>
              <a:t>ορίζεται από </a:t>
            </a:r>
            <a:r>
              <a:rPr b="1" dirty="0"/>
              <a:t>κοινά καθολικά χαρακτηριστικά </a:t>
            </a:r>
            <a:r>
              <a:rPr dirty="0"/>
              <a:t>των ανθρώπινων γλωσσών</a:t>
            </a:r>
            <a:r>
              <a:rPr lang="el-GR" dirty="0"/>
              <a:t>, τα οποία εξειδικεύονται στις συγκεκριμένες γλώσσες.</a:t>
            </a:r>
            <a:endParaRPr dirty="0"/>
          </a:p>
          <a:p>
            <a:pPr marL="663575" lvl="1" indent="-342900" eaLnBrk="1" hangingPunct="1"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x-none" dirty="0">
                <a:latin typeface="Tw Cen MT" panose="020B0602020104020603" pitchFamily="34" charset="0"/>
                <a:sym typeface="Wingdings" panose="05000000000000000000" pitchFamily="2" charset="2"/>
              </a:rPr>
              <a:t> </a:t>
            </a:r>
            <a:r>
              <a:rPr lang="el-GR" altLang="en-US" sz="2000" dirty="0">
                <a:latin typeface="Tw Cen MT" panose="020B0602020104020603" pitchFamily="34" charset="0"/>
                <a:sym typeface="Wingdings" panose="05000000000000000000" pitchFamily="2" charset="2"/>
              </a:rPr>
              <a:t>Τα χαρακτηριστικά αυτά α</a:t>
            </a:r>
            <a:r>
              <a:rPr sz="2000" dirty="0">
                <a:sym typeface="Wingdings" panose="05000000000000000000" pitchFamily="2" charset="2"/>
              </a:rPr>
              <a:t>ποτελ</a:t>
            </a:r>
            <a:r>
              <a:rPr lang="el-GR" sz="2000" dirty="0">
                <a:sym typeface="Wingdings" panose="05000000000000000000" pitchFamily="2" charset="2"/>
              </a:rPr>
              <a:t>ούν</a:t>
            </a:r>
            <a:r>
              <a:rPr sz="2000" dirty="0">
                <a:sym typeface="Wingdings" panose="05000000000000000000" pitchFamily="2" charset="2"/>
              </a:rPr>
              <a:t> τον </a:t>
            </a:r>
            <a:r>
              <a:rPr sz="2000" i="1" dirty="0">
                <a:sym typeface="Wingdings" panose="05000000000000000000" pitchFamily="2" charset="2"/>
              </a:rPr>
              <a:t>κοινό νοητικό σχεδιασμό της ανθρώπινης ομιλίας</a:t>
            </a:r>
            <a:endParaRPr dirty="0"/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343535" y="1574800"/>
            <a:ext cx="8583295" cy="49676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u="sng"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u="sng" dirty="0">
                <a:solidFill>
                  <a:srgbClr val="000000"/>
                </a:solidFill>
              </a:rPr>
              <a:t>Παρατήρηση</a:t>
            </a:r>
            <a:r>
              <a:rPr dirty="0">
                <a:solidFill>
                  <a:srgbClr val="000000"/>
                </a:solidFill>
              </a:rPr>
              <a:t>: Το γεγονός ότι τα παιδιά </a:t>
            </a:r>
            <a:r>
              <a:rPr b="1" dirty="0">
                <a:solidFill>
                  <a:srgbClr val="000000"/>
                </a:solidFill>
              </a:rPr>
              <a:t>σε πρώιμη ήδη ηλικία</a:t>
            </a:r>
            <a:r>
              <a:rPr dirty="0">
                <a:solidFill>
                  <a:srgbClr val="000000"/>
                </a:solidFill>
              </a:rPr>
              <a:t> έχουν στη γλώσσα τους το χαρακτηριστικό της </a:t>
            </a:r>
            <a:r>
              <a:rPr b="1" dirty="0">
                <a:solidFill>
                  <a:srgbClr val="000000"/>
                </a:solidFill>
              </a:rPr>
              <a:t>παραγωγικότητας</a:t>
            </a:r>
            <a:r>
              <a:rPr i="1" dirty="0">
                <a:solidFill>
                  <a:srgbClr val="000000"/>
                </a:solidFill>
              </a:rPr>
              <a:t>, είναι σε θέση, δηλαδή, να παράγουν εκφωνήματα που δεν άκουσαν ποτέ πριν</a:t>
            </a:r>
            <a:r>
              <a:rPr dirty="0">
                <a:solidFill>
                  <a:srgbClr val="000000"/>
                </a:solidFill>
              </a:rPr>
              <a:t>,</a:t>
            </a:r>
            <a:r>
              <a:rPr i="1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δείχνει ότι ο μηχανισμός που καθορίζει το χαρακτηριστικό αυτό είναι σε μεγάλο βαθμό </a:t>
            </a:r>
            <a:r>
              <a:rPr b="1" dirty="0">
                <a:solidFill>
                  <a:srgbClr val="FF0000"/>
                </a:solidFill>
              </a:rPr>
              <a:t>έμφυτος</a:t>
            </a:r>
            <a:r>
              <a:rPr dirty="0">
                <a:solidFill>
                  <a:srgbClr val="000000"/>
                </a:solidFill>
              </a:rPr>
              <a:t>. Τη θέση αυτή, όπως είδαμε, την έχει προτείνει ο </a:t>
            </a:r>
            <a:r>
              <a:rPr lang="en-US" altLang="x-none" dirty="0">
                <a:solidFill>
                  <a:srgbClr val="000000"/>
                </a:solidFill>
                <a:latin typeface="Tw Cen MT" panose="020B0602020104020603" pitchFamily="34" charset="0"/>
              </a:rPr>
              <a:t>Chomsky</a:t>
            </a:r>
            <a:r>
              <a:rPr dirty="0">
                <a:solidFill>
                  <a:srgbClr val="000000"/>
                </a:solidFill>
              </a:rPr>
              <a:t>.                                                         </a:t>
            </a:r>
            <a:endParaRPr dirty="0">
              <a:solidFill>
                <a:srgbClr val="000000"/>
              </a:solidFill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705" y="1600200"/>
            <a:ext cx="8855075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514350" indent="-514350" eaLnBrk="1" hangingPunct="1">
              <a:buClr>
                <a:schemeClr val="accent2"/>
              </a:buClr>
              <a:buSzPct val="60000"/>
              <a:buFont typeface="Tw Cen MT" panose="020B0602020104020603" pitchFamily="34" charset="0"/>
              <a:buAutoNum type="arabicPeriod" startAt="7"/>
            </a:pPr>
            <a:endParaRPr b="1" dirty="0">
              <a:solidFill>
                <a:srgbClr val="000000"/>
              </a:solidFill>
            </a:endParaRPr>
          </a:p>
          <a:p>
            <a:pPr marL="514350" indent="-51435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800" b="1" dirty="0">
                <a:solidFill>
                  <a:srgbClr val="000000"/>
                </a:solidFill>
              </a:rPr>
              <a:t>7</a:t>
            </a:r>
            <a:r>
              <a:rPr lang="en-US" altLang="x-none" sz="1800" b="1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  <a:r>
              <a:rPr lang="en-US" altLang="x-none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b="1" dirty="0">
                <a:solidFill>
                  <a:srgbClr val="000000"/>
                </a:solidFill>
              </a:rPr>
              <a:t>Μετάθεση</a:t>
            </a:r>
            <a:r>
              <a:rPr dirty="0">
                <a:solidFill>
                  <a:srgbClr val="000000"/>
                </a:solidFill>
              </a:rPr>
              <a:t>: Οι ανθρώπινες γλώσσες </a:t>
            </a:r>
            <a:r>
              <a:rPr b="1" i="1" dirty="0">
                <a:solidFill>
                  <a:srgbClr val="000000"/>
                </a:solidFill>
              </a:rPr>
              <a:t>επιτελούν αναφορική λειτουργία</a:t>
            </a:r>
            <a:r>
              <a:rPr dirty="0">
                <a:solidFill>
                  <a:srgbClr val="000000"/>
                </a:solidFill>
              </a:rPr>
              <a:t>, έχουν δηλαδή τη δυνατότητα </a:t>
            </a:r>
            <a:r>
              <a:rPr b="1" dirty="0">
                <a:solidFill>
                  <a:srgbClr val="000000"/>
                </a:solidFill>
              </a:rPr>
              <a:t>αναφοράς</a:t>
            </a:r>
            <a:r>
              <a:rPr dirty="0">
                <a:solidFill>
                  <a:srgbClr val="000000"/>
                </a:solidFill>
              </a:rPr>
              <a:t> σε καταστάσεις που </a:t>
            </a:r>
            <a:r>
              <a:rPr b="1" dirty="0">
                <a:solidFill>
                  <a:srgbClr val="000000"/>
                </a:solidFill>
              </a:rPr>
              <a:t>δεν έχουν σχέση </a:t>
            </a:r>
            <a:r>
              <a:rPr dirty="0">
                <a:solidFill>
                  <a:srgbClr val="000000"/>
                </a:solidFill>
              </a:rPr>
              <a:t>(λ.χ. χρονική, τοπική) </a:t>
            </a:r>
            <a:r>
              <a:rPr b="1" dirty="0">
                <a:solidFill>
                  <a:srgbClr val="000000"/>
                </a:solidFill>
              </a:rPr>
              <a:t>με την επικοινωνιακή περίσταση</a:t>
            </a:r>
            <a:r>
              <a:rPr dirty="0">
                <a:solidFill>
                  <a:srgbClr val="000000"/>
                </a:solidFill>
              </a:rPr>
              <a:t>. Π.χ. </a:t>
            </a:r>
            <a:r>
              <a:rPr i="1" dirty="0">
                <a:solidFill>
                  <a:srgbClr val="000000"/>
                </a:solidFill>
              </a:rPr>
              <a:t>Η ελληνική επανάσταση ξεκίνησε το 1821.</a:t>
            </a:r>
            <a:r>
              <a:rPr dirty="0">
                <a:solidFill>
                  <a:srgbClr val="000000"/>
                </a:solidFill>
              </a:rPr>
              <a:t> Μ’ άλλα λόγια, η εκφορά του λόγου </a:t>
            </a:r>
            <a:r>
              <a:rPr b="1" dirty="0">
                <a:solidFill>
                  <a:srgbClr val="000000"/>
                </a:solidFill>
              </a:rPr>
              <a:t>δεν </a:t>
            </a:r>
            <a:r>
              <a:rPr dirty="0">
                <a:solidFill>
                  <a:srgbClr val="000000"/>
                </a:solidFill>
              </a:rPr>
              <a:t>είναι αναγκαστικά εξαρτημένη από κάποιο </a:t>
            </a:r>
            <a:r>
              <a:rPr b="1" dirty="0">
                <a:solidFill>
                  <a:srgbClr val="000000"/>
                </a:solidFill>
              </a:rPr>
              <a:t>συγκεκριμένο, άμεσα παρόν ερέθισμα</a:t>
            </a:r>
            <a:r>
              <a:rPr dirty="0">
                <a:solidFill>
                  <a:srgbClr val="000000"/>
                </a:solidFill>
              </a:rPr>
              <a:t>, όπως συμβαίνει στα ζωικά και τα νηπιακά συστήματα επικοινωνίας.</a:t>
            </a:r>
            <a:endParaRPr dirty="0">
              <a:solidFill>
                <a:srgbClr val="000000"/>
              </a:solidFill>
            </a:endParaRPr>
          </a:p>
          <a:p>
            <a:pPr marL="514350" indent="-514350" eaLnBrk="1" hangingPunct="1"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79705" y="1600200"/>
            <a:ext cx="8839835" cy="51301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600" b="1" dirty="0">
                <a:solidFill>
                  <a:srgbClr val="000000"/>
                </a:solidFill>
              </a:rPr>
              <a:t>8</a:t>
            </a:r>
            <a:r>
              <a:rPr lang="en-US" altLang="x-none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  <a:r>
              <a:rPr sz="2400" b="1" dirty="0">
                <a:solidFill>
                  <a:srgbClr val="000000"/>
                </a:solidFill>
              </a:rPr>
              <a:t>Πολυλειτουργικότητα</a:t>
            </a:r>
            <a:r>
              <a:rPr sz="2400" dirty="0">
                <a:solidFill>
                  <a:srgbClr val="000000"/>
                </a:solidFill>
              </a:rPr>
              <a:t>: Η </a:t>
            </a:r>
            <a:r>
              <a:rPr sz="2400" b="1" i="1" dirty="0">
                <a:solidFill>
                  <a:srgbClr val="000000"/>
                </a:solidFill>
              </a:rPr>
              <a:t>περιγραφική σημασία</a:t>
            </a:r>
            <a:r>
              <a:rPr sz="2400" dirty="0">
                <a:solidFill>
                  <a:srgbClr val="000000"/>
                </a:solidFill>
              </a:rPr>
              <a:t>, η οποία συνδέεται με την </a:t>
            </a:r>
            <a:r>
              <a:rPr sz="2400" b="1" i="1" dirty="0">
                <a:solidFill>
                  <a:srgbClr val="FF0000"/>
                </a:solidFill>
              </a:rPr>
              <a:t>αναφορική λειτουργία</a:t>
            </a:r>
            <a:r>
              <a:rPr sz="2400" dirty="0">
                <a:solidFill>
                  <a:srgbClr val="000000"/>
                </a:solidFill>
              </a:rPr>
              <a:t>, σχετίζεται με την μετάδοση πληροφοριών για τον κόσμο. Η </a:t>
            </a:r>
            <a:r>
              <a:rPr sz="2400" b="1" i="1" dirty="0">
                <a:solidFill>
                  <a:srgbClr val="000000"/>
                </a:solidFill>
              </a:rPr>
              <a:t>εκφραστική σημασία</a:t>
            </a:r>
            <a:r>
              <a:rPr sz="2400" dirty="0">
                <a:solidFill>
                  <a:srgbClr val="000000"/>
                </a:solidFill>
              </a:rPr>
              <a:t>, η οποία συνδέεται με την </a:t>
            </a:r>
            <a:r>
              <a:rPr sz="2400" b="1" i="1" dirty="0">
                <a:solidFill>
                  <a:srgbClr val="FF0000"/>
                </a:solidFill>
              </a:rPr>
              <a:t>εκφραστική λειτουργία</a:t>
            </a:r>
            <a:r>
              <a:rPr sz="2400" dirty="0">
                <a:solidFill>
                  <a:srgbClr val="000000"/>
                </a:solidFill>
              </a:rPr>
              <a:t>, σχετίζεται με την έκφραση των στάσεων και των συναισθημάτων του ομιλητή. Η </a:t>
            </a:r>
            <a:r>
              <a:rPr sz="2400" b="1" i="1" dirty="0">
                <a:solidFill>
                  <a:srgbClr val="000000"/>
                </a:solidFill>
              </a:rPr>
              <a:t>κοινωνική σημασία</a:t>
            </a:r>
            <a:r>
              <a:rPr sz="2400" dirty="0">
                <a:solidFill>
                  <a:srgbClr val="000000"/>
                </a:solidFill>
              </a:rPr>
              <a:t>, η οποία συνδέεται σε κάποιον βαθμό με τη </a:t>
            </a:r>
            <a:r>
              <a:rPr sz="2400" b="1" i="1" dirty="0">
                <a:solidFill>
                  <a:srgbClr val="FF0000"/>
                </a:solidFill>
              </a:rPr>
              <a:t>φατική λειτουργία</a:t>
            </a:r>
            <a:r>
              <a:rPr sz="2400" dirty="0">
                <a:solidFill>
                  <a:srgbClr val="000000"/>
                </a:solidFill>
              </a:rPr>
              <a:t>, σχετίζεται με την έκφραση κοινωνικών σχέσεων και επαφών μεταξύ των ατόμων. 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dirty="0">
                <a:solidFill>
                  <a:srgbClr val="000000"/>
                </a:solidFill>
              </a:rPr>
              <a:t>Παραδείγματα: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i="1" dirty="0">
                <a:solidFill>
                  <a:srgbClr val="000000"/>
                </a:solidFill>
              </a:rPr>
              <a:t>Ήρθε ο πατέρας μου</a:t>
            </a:r>
            <a:r>
              <a:rPr sz="2400" dirty="0">
                <a:solidFill>
                  <a:srgbClr val="000000"/>
                </a:solidFill>
              </a:rPr>
              <a:t> (</a:t>
            </a:r>
            <a:r>
              <a:rPr sz="2400" i="1" dirty="0">
                <a:solidFill>
                  <a:srgbClr val="000000"/>
                </a:solidFill>
              </a:rPr>
              <a:t>περιγραφική σημασία</a:t>
            </a:r>
            <a:r>
              <a:rPr sz="2400" dirty="0">
                <a:solidFill>
                  <a:srgbClr val="000000"/>
                </a:solidFill>
              </a:rPr>
              <a:t>)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Vs </a:t>
            </a:r>
            <a:r>
              <a:rPr sz="2400" i="1" dirty="0">
                <a:solidFill>
                  <a:srgbClr val="000000"/>
                </a:solidFill>
              </a:rPr>
              <a:t>Ήρθε ο μπαμπάκας μου</a:t>
            </a:r>
            <a:r>
              <a:rPr sz="2400" dirty="0">
                <a:solidFill>
                  <a:srgbClr val="000000"/>
                </a:solidFill>
              </a:rPr>
              <a:t> (</a:t>
            </a:r>
            <a:r>
              <a:rPr sz="2400" i="1" dirty="0">
                <a:solidFill>
                  <a:srgbClr val="000000"/>
                </a:solidFill>
              </a:rPr>
              <a:t>εκφραστική σημασία</a:t>
            </a:r>
            <a:r>
              <a:rPr sz="2400" dirty="0">
                <a:solidFill>
                  <a:srgbClr val="000000"/>
                </a:solidFill>
              </a:rPr>
              <a:t>),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i="1" dirty="0">
                <a:solidFill>
                  <a:srgbClr val="000000"/>
                </a:solidFill>
              </a:rPr>
              <a:t>Ήρθε ο αστυνομικός </a:t>
            </a:r>
            <a:r>
              <a:rPr sz="2400" dirty="0">
                <a:solidFill>
                  <a:srgbClr val="000000"/>
                </a:solidFill>
              </a:rPr>
              <a:t>(</a:t>
            </a:r>
            <a:r>
              <a:rPr sz="2400" i="1" dirty="0">
                <a:solidFill>
                  <a:srgbClr val="000000"/>
                </a:solidFill>
              </a:rPr>
              <a:t>περιγραφική σημασία</a:t>
            </a:r>
            <a:r>
              <a:rPr sz="2400" dirty="0">
                <a:solidFill>
                  <a:srgbClr val="000000"/>
                </a:solidFill>
              </a:rPr>
              <a:t>)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Vs </a:t>
            </a:r>
            <a:r>
              <a:rPr sz="2400" i="1" dirty="0">
                <a:solidFill>
                  <a:srgbClr val="000000"/>
                </a:solidFill>
              </a:rPr>
              <a:t>Ήρθε ο μπάτσος</a:t>
            </a:r>
            <a:r>
              <a:rPr sz="2400" dirty="0">
                <a:solidFill>
                  <a:srgbClr val="000000"/>
                </a:solidFill>
              </a:rPr>
              <a:t> (</a:t>
            </a:r>
            <a:r>
              <a:rPr sz="2400" i="1" dirty="0">
                <a:solidFill>
                  <a:srgbClr val="000000"/>
                </a:solidFill>
              </a:rPr>
              <a:t>κοινωνική σημασία</a:t>
            </a:r>
            <a:r>
              <a:rPr sz="2400" dirty="0">
                <a:solidFill>
                  <a:srgbClr val="000000"/>
                </a:solidFill>
              </a:rPr>
              <a:t>),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i="1" dirty="0">
                <a:solidFill>
                  <a:srgbClr val="000000"/>
                </a:solidFill>
              </a:rPr>
              <a:t>Γεωπονική σχολή, Ιατρική σχολή, Αστεροσκοπείο</a:t>
            </a:r>
            <a:r>
              <a:rPr sz="2400" dirty="0">
                <a:solidFill>
                  <a:srgbClr val="000000"/>
                </a:solidFill>
              </a:rPr>
              <a:t> (</a:t>
            </a:r>
            <a:r>
              <a:rPr sz="2400" i="1" dirty="0">
                <a:solidFill>
                  <a:srgbClr val="000000"/>
                </a:solidFill>
              </a:rPr>
              <a:t>περιγραφική σημασία</a:t>
            </a:r>
            <a:r>
              <a:rPr sz="2400" dirty="0">
                <a:solidFill>
                  <a:srgbClr val="000000"/>
                </a:solidFill>
              </a:rPr>
              <a:t>)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Vs </a:t>
            </a:r>
            <a:r>
              <a:rPr sz="2400" i="1" dirty="0">
                <a:solidFill>
                  <a:srgbClr val="000000"/>
                </a:solidFill>
              </a:rPr>
              <a:t>Πολυτεχνείο</a:t>
            </a:r>
            <a:r>
              <a:rPr sz="2400" dirty="0">
                <a:solidFill>
                  <a:srgbClr val="000000"/>
                </a:solidFill>
              </a:rPr>
              <a:t> (</a:t>
            </a:r>
            <a:r>
              <a:rPr sz="2400" i="1" dirty="0">
                <a:solidFill>
                  <a:srgbClr val="000000"/>
                </a:solidFill>
              </a:rPr>
              <a:t>κοινωνική σημασία</a:t>
            </a:r>
            <a:r>
              <a:rPr sz="2400" dirty="0">
                <a:solidFill>
                  <a:srgbClr val="000000"/>
                </a:solidFill>
              </a:rPr>
              <a:t>)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50825" y="1600200"/>
            <a:ext cx="8713788" cy="4924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x-none" sz="1900" b="1" dirty="0">
                <a:solidFill>
                  <a:srgbClr val="000000"/>
                </a:solidFill>
                <a:latin typeface="Tw Cen MT" panose="020B0602020104020603" pitchFamily="34" charset="0"/>
              </a:rPr>
              <a:t>9.</a:t>
            </a:r>
            <a:r>
              <a:rPr lang="en-US" altLang="x-none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sz="2600" b="1" dirty="0">
                <a:solidFill>
                  <a:srgbClr val="000000"/>
                </a:solidFill>
              </a:rPr>
              <a:t>Ανακλαστικότητα</a:t>
            </a:r>
            <a:r>
              <a:rPr sz="2600" dirty="0">
                <a:solidFill>
                  <a:srgbClr val="000000"/>
                </a:solidFill>
              </a:rPr>
              <a:t>: Οι ανθρώπινες γλώσσες </a:t>
            </a:r>
            <a:r>
              <a:rPr sz="2600" b="1" dirty="0">
                <a:solidFill>
                  <a:srgbClr val="000000"/>
                </a:solidFill>
              </a:rPr>
              <a:t>αυτο-σκοπεύονται</a:t>
            </a:r>
            <a:r>
              <a:rPr sz="2600" dirty="0">
                <a:solidFill>
                  <a:srgbClr val="000000"/>
                </a:solidFill>
              </a:rPr>
              <a:t>: έχουν την δυνατότητα να ‘κοιτούν’ τον εαυτό τους, να απευθύνονται σ’ αυτόν και να τον σχολιάζουν. Π.χ. </a:t>
            </a:r>
            <a:r>
              <a:rPr sz="2600" i="1" dirty="0">
                <a:solidFill>
                  <a:srgbClr val="000000"/>
                </a:solidFill>
              </a:rPr>
              <a:t>Η σημασία του όρου </a:t>
            </a:r>
            <a:r>
              <a:rPr sz="2600" dirty="0">
                <a:solidFill>
                  <a:srgbClr val="000000"/>
                </a:solidFill>
              </a:rPr>
              <a:t>‘</a:t>
            </a:r>
            <a:r>
              <a:rPr sz="2600" i="1" dirty="0">
                <a:solidFill>
                  <a:srgbClr val="000000"/>
                </a:solidFill>
              </a:rPr>
              <a:t>γλωσσολογία</a:t>
            </a:r>
            <a:r>
              <a:rPr sz="2600" dirty="0">
                <a:solidFill>
                  <a:srgbClr val="000000"/>
                </a:solidFill>
              </a:rPr>
              <a:t>’</a:t>
            </a:r>
            <a:r>
              <a:rPr sz="2600" i="1" dirty="0">
                <a:solidFill>
                  <a:srgbClr val="000000"/>
                </a:solidFill>
              </a:rPr>
              <a:t> είναι η επιστημονική μελέτη της γλώσσας</a:t>
            </a:r>
            <a:r>
              <a:rPr sz="2600" dirty="0">
                <a:solidFill>
                  <a:srgbClr val="000000"/>
                </a:solidFill>
              </a:rPr>
              <a:t>. </a:t>
            </a:r>
            <a:endParaRPr sz="2600" dirty="0">
              <a:solidFill>
                <a:srgbClr val="000000"/>
              </a:solidFill>
            </a:endParaRPr>
          </a:p>
          <a:p>
            <a:pPr lvl="1" indent="-319405" eaLnBrk="1" hangingPunct="1">
              <a:buClr>
                <a:srgbClr val="F96A1B"/>
              </a:buClr>
              <a:buSzPct val="70000"/>
              <a:buFont typeface="Wingdings" panose="05000000000000000000" pitchFamily="2" charset="2"/>
              <a:buChar char="Ø"/>
            </a:pPr>
            <a:r>
              <a:rPr sz="2400" dirty="0">
                <a:solidFill>
                  <a:srgbClr val="000000"/>
                </a:solidFill>
              </a:rPr>
              <a:t>Χρήσιμη είναι η διάκριση ανάμεσα </a:t>
            </a:r>
            <a:endParaRPr sz="2400" dirty="0">
              <a:solidFill>
                <a:srgbClr val="000000"/>
              </a:solidFill>
            </a:endParaRPr>
          </a:p>
          <a:p>
            <a:pPr lvl="2" indent="-318770" eaLnBrk="1" hangingPunct="1">
              <a:spcBef>
                <a:spcPts val="550"/>
              </a:spcBef>
              <a:buClr>
                <a:srgbClr val="F96A1B"/>
              </a:buClr>
              <a:buSzPct val="70000"/>
              <a:buFont typeface="Wingdings" panose="05000000000000000000" pitchFamily="2" charset="2"/>
              <a:buChar char="Ø"/>
            </a:pPr>
            <a:r>
              <a:rPr sz="2400" dirty="0">
                <a:solidFill>
                  <a:srgbClr val="000000"/>
                </a:solidFill>
              </a:rPr>
              <a:t>στη </a:t>
            </a:r>
            <a:r>
              <a:rPr sz="2400" b="1" i="1" dirty="0">
                <a:solidFill>
                  <a:srgbClr val="000000"/>
                </a:solidFill>
              </a:rPr>
              <a:t>μεταγλωσσική λειτουργία</a:t>
            </a:r>
            <a:r>
              <a:rPr sz="2400" dirty="0">
                <a:solidFill>
                  <a:srgbClr val="000000"/>
                </a:solidFill>
              </a:rPr>
              <a:t>, η οποία σχετίζεται με την αναφορά στον </a:t>
            </a:r>
            <a:r>
              <a:rPr sz="2400" b="1" dirty="0">
                <a:solidFill>
                  <a:srgbClr val="000000"/>
                </a:solidFill>
              </a:rPr>
              <a:t>γλωσσικό κώδικα</a:t>
            </a:r>
            <a:r>
              <a:rPr sz="2400" dirty="0">
                <a:solidFill>
                  <a:srgbClr val="000000"/>
                </a:solidFill>
              </a:rPr>
              <a:t>, δηλαδή στα </a:t>
            </a:r>
            <a:r>
              <a:rPr sz="2400" b="1" dirty="0">
                <a:solidFill>
                  <a:srgbClr val="FF0000"/>
                </a:solidFill>
              </a:rPr>
              <a:t>σταθερά</a:t>
            </a:r>
            <a:r>
              <a:rPr sz="2400" dirty="0">
                <a:solidFill>
                  <a:srgbClr val="FF0000"/>
                </a:solidFill>
              </a:rPr>
              <a:t> ερμηνεύματα </a:t>
            </a:r>
            <a:r>
              <a:rPr sz="2400" dirty="0">
                <a:solidFill>
                  <a:srgbClr val="000000"/>
                </a:solidFill>
              </a:rPr>
              <a:t>των όρων ή στις </a:t>
            </a:r>
            <a:r>
              <a:rPr sz="2400" b="1" dirty="0">
                <a:solidFill>
                  <a:srgbClr val="FF0000"/>
                </a:solidFill>
              </a:rPr>
              <a:t>σταθερές</a:t>
            </a:r>
            <a:r>
              <a:rPr sz="2400" dirty="0">
                <a:solidFill>
                  <a:srgbClr val="FF0000"/>
                </a:solidFill>
              </a:rPr>
              <a:t> γραμματικές και συντακτικές ιδιότητες </a:t>
            </a:r>
            <a:r>
              <a:rPr sz="2400" dirty="0">
                <a:solidFill>
                  <a:srgbClr val="000000"/>
                </a:solidFill>
              </a:rPr>
              <a:t>του συστήματος</a:t>
            </a:r>
            <a:endParaRPr sz="24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endParaRPr sz="20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 dirty="0">
                <a:solidFill>
                  <a:srgbClr val="000000"/>
                </a:solidFill>
              </a:rPr>
              <a:t> </a:t>
            </a:r>
            <a:endParaRPr lang="en-US" altLang="x-non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 hasCustomPrompt="1"/>
          </p:nvPr>
        </p:nvSpPr>
        <p:spPr>
          <a:xfrm>
            <a:off x="250825" y="228600"/>
            <a:ext cx="8515350" cy="990600"/>
          </a:xfrm>
        </p:spPr>
        <p:txBody>
          <a:bodyPr vert="horz" wrap="square" lIns="91440" tIns="45720" rIns="91440" bIns="45720" anchor="ctr" anchorCtr="0"/>
          <a:lstStyle/>
          <a:p>
            <a:r>
              <a:rPr lang="el-GR" altLang="el-GR" sz="4000" b="1" dirty="0">
                <a:solidFill>
                  <a:srgbClr val="434342"/>
                </a:solidFill>
              </a:rPr>
              <a:t>Κοινά καθολικά χαρακτηριστικά των ανθρώπινων γλωσσών</a:t>
            </a:r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7950" y="1600200"/>
            <a:ext cx="8928100" cy="51419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20675" lvl="1" indent="0" eaLnBrk="1" hangingPunct="1"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</a:pPr>
            <a:endParaRPr lang="en-US" altLang="x-non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endParaRPr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endParaRPr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endParaRPr dirty="0"/>
          </a:p>
          <a:p>
            <a:pPr marL="320675" lvl="1" indent="0" eaLnBrk="1" hangingPunct="1">
              <a:buClr>
                <a:srgbClr val="797B7E"/>
              </a:buClr>
              <a:buSzPct val="70000"/>
              <a:buFont typeface="Wingdings 2" panose="05020102010507070707" pitchFamily="18" charset="2"/>
              <a:buNone/>
            </a:pPr>
            <a:r>
              <a:rPr sz="2000" dirty="0">
                <a:solidFill>
                  <a:srgbClr val="000000"/>
                </a:solidFill>
              </a:rPr>
              <a:t> </a:t>
            </a:r>
            <a:endParaRPr lang="en-US" altLang="x-non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320675" lvl="1" indent="0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sz="1800" dirty="0">
                <a:solidFill>
                  <a:srgbClr val="000000"/>
                </a:solidFill>
              </a:rPr>
              <a:t>και στη </a:t>
            </a:r>
            <a:r>
              <a:rPr sz="1800" b="1" i="1" dirty="0">
                <a:solidFill>
                  <a:srgbClr val="000000"/>
                </a:solidFill>
              </a:rPr>
              <a:t>μεταεπικοινωνιακή λ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41988" name="Εικόνα 4" descr="Εικόνα που περιέχει κείμενο&#10;&#10;Περιγραφή που δημιουργήθηκε αυτόματ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8" y="2498725"/>
            <a:ext cx="3960812" cy="295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Εικόνα 6" descr="Εικόνα που περιέχει κείμενο&#10;&#10;Περιγραφή που δημιουργήθηκε αυτόματ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2613025"/>
            <a:ext cx="2609850" cy="2989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Εικόνα 8" descr="Εικόνα που περιέχει πίνακας&#10;&#10;Περιγραφή που δημιουργήθηκε αυτόματ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63" y="2516188"/>
            <a:ext cx="2184400" cy="308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1" name="TextBox 9"/>
          <p:cNvSpPr txBox="1"/>
          <p:nvPr/>
        </p:nvSpPr>
        <p:spPr>
          <a:xfrm>
            <a:off x="250825" y="1865313"/>
            <a:ext cx="1360488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Γραμματική</a:t>
            </a:r>
            <a:endParaRPr lang="el-GR" altLang="el-GR" dirty="0">
              <a:latin typeface="Arial" panose="020B0604020202020204" pitchFamily="34" charset="0"/>
            </a:endParaRPr>
          </a:p>
        </p:txBody>
      </p:sp>
      <p:sp>
        <p:nvSpPr>
          <p:cNvPr id="41992" name="TextBox 10"/>
          <p:cNvSpPr txBox="1"/>
          <p:nvPr/>
        </p:nvSpPr>
        <p:spPr>
          <a:xfrm>
            <a:off x="4089400" y="1858963"/>
            <a:ext cx="15017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Λεξικό</a:t>
            </a:r>
            <a:endParaRPr lang="el-GR" altLang="el-GR" dirty="0">
              <a:latin typeface="Arial" panose="020B0604020202020204" pitchFamily="34" charset="0"/>
            </a:endParaRPr>
          </a:p>
        </p:txBody>
      </p:sp>
      <p:sp>
        <p:nvSpPr>
          <p:cNvPr id="41993" name="TextBox 11"/>
          <p:cNvSpPr txBox="1"/>
          <p:nvPr/>
        </p:nvSpPr>
        <p:spPr>
          <a:xfrm flipH="1">
            <a:off x="6948488" y="1858963"/>
            <a:ext cx="13604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l-GR" altLang="el-GR" dirty="0">
                <a:latin typeface="Arial" panose="020B0604020202020204" pitchFamily="34" charset="0"/>
              </a:rPr>
              <a:t>Συντακτικό</a:t>
            </a:r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 hasCustomPrompt="1"/>
          </p:nvPr>
        </p:nvSpPr>
        <p:spPr>
          <a:xfrm>
            <a:off x="179388" y="228600"/>
            <a:ext cx="8856662" cy="990600"/>
          </a:xfrm>
        </p:spPr>
        <p:txBody>
          <a:bodyPr vert="horz" wrap="square" lIns="91440" tIns="45720" rIns="91440" bIns="45720" anchor="ctr" anchorCtr="0"/>
          <a:lstStyle/>
          <a:p>
            <a:r>
              <a:rPr lang="el-GR" altLang="el-GR" sz="4000" b="1" dirty="0">
                <a:solidFill>
                  <a:srgbClr val="434342"/>
                </a:solidFill>
              </a:rPr>
              <a:t>Κοινά καθολικά χαρακτηριστικά των ανθρώπινων γλωσσών</a:t>
            </a:r>
            <a:endParaRPr lang="el-GR" altLang="el-GR" dirty="0"/>
          </a:p>
        </p:txBody>
      </p:sp>
      <p:sp>
        <p:nvSpPr>
          <p:cNvPr id="43011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539750" y="2060575"/>
            <a:ext cx="8226425" cy="4035425"/>
          </a:xfrm>
        </p:spPr>
        <p:txBody>
          <a:bodyPr vert="horz" wrap="square" lIns="91440" tIns="45720" rIns="91440" bIns="45720" anchor="t" anchorCtr="0"/>
          <a:lstStyle/>
          <a:p>
            <a:pPr marL="354330" lvl="1" indent="-265430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el-GR" altLang="el-GR" sz="3600" dirty="0">
                <a:solidFill>
                  <a:srgbClr val="000000"/>
                </a:solidFill>
              </a:rPr>
              <a:t>και στη </a:t>
            </a:r>
            <a:r>
              <a:rPr lang="el-GR" altLang="el-GR" sz="3600" b="1" i="1" dirty="0">
                <a:solidFill>
                  <a:srgbClr val="000000"/>
                </a:solidFill>
              </a:rPr>
              <a:t>μεταεπικοινωνιακή λειτουργία </a:t>
            </a:r>
            <a:r>
              <a:rPr lang="el-GR" altLang="el-GR" sz="3600" dirty="0">
                <a:solidFill>
                  <a:srgbClr val="000000"/>
                </a:solidFill>
              </a:rPr>
              <a:t>μέσω της οποίας προσδιορίζονται </a:t>
            </a:r>
            <a:r>
              <a:rPr lang="el-GR" altLang="el-GR" sz="3600" dirty="0">
                <a:solidFill>
                  <a:srgbClr val="FF0000"/>
                </a:solidFill>
              </a:rPr>
              <a:t>τα νοήματα που παράγονται σε </a:t>
            </a:r>
            <a:r>
              <a:rPr lang="el-GR" altLang="el-GR" sz="3600" b="1" dirty="0">
                <a:solidFill>
                  <a:srgbClr val="FF0000"/>
                </a:solidFill>
              </a:rPr>
              <a:t>μια συγκεκριμένη περίσταση επικοινωνίας</a:t>
            </a:r>
            <a:r>
              <a:rPr lang="en-US" altLang="el-GR" sz="3600" b="1" dirty="0">
                <a:solidFill>
                  <a:srgbClr val="FF0000"/>
                </a:solidFill>
                <a:latin typeface="Tw Cen MT" panose="020B0602020104020603" pitchFamily="34" charset="0"/>
              </a:rPr>
              <a:t> (</a:t>
            </a:r>
            <a:r>
              <a:rPr lang="el-GR" altLang="el-GR" sz="3600" b="1" dirty="0">
                <a:solidFill>
                  <a:srgbClr val="FF0000"/>
                </a:solidFill>
              </a:rPr>
              <a:t>περιστασιακά)</a:t>
            </a:r>
            <a:r>
              <a:rPr lang="el-GR" altLang="el-GR" sz="3600" dirty="0">
                <a:solidFill>
                  <a:srgbClr val="000000"/>
                </a:solidFill>
              </a:rPr>
              <a:t>. Π.χ. </a:t>
            </a:r>
            <a:r>
              <a:rPr lang="el-GR" altLang="el-GR" sz="3600" i="1" dirty="0">
                <a:solidFill>
                  <a:srgbClr val="000000"/>
                </a:solidFill>
              </a:rPr>
              <a:t>κάνει ρεύμα, δηλαδή κλείσε το παράθυρο.</a:t>
            </a:r>
            <a:endParaRPr lang="el-GR" altLang="el-GR" sz="3600" i="1" dirty="0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endParaRPr lang="el-GR" alt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48260" y="1597660"/>
            <a:ext cx="8931275" cy="50634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x-none" sz="1800" b="1" dirty="0">
                <a:solidFill>
                  <a:srgbClr val="000000"/>
                </a:solidFill>
                <a:latin typeface="Tw Cen MT" panose="020B0602020104020603" pitchFamily="34" charset="0"/>
              </a:rPr>
              <a:t>10.</a:t>
            </a:r>
            <a:r>
              <a:rPr lang="en-US" altLang="x-none" sz="27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sz="2700" b="1" dirty="0">
                <a:solidFill>
                  <a:srgbClr val="000000"/>
                </a:solidFill>
              </a:rPr>
              <a:t>Επίδραση συμφραζομένων</a:t>
            </a:r>
            <a:r>
              <a:rPr sz="2700" dirty="0">
                <a:solidFill>
                  <a:srgbClr val="000000"/>
                </a:solidFill>
              </a:rPr>
              <a:t>: Συχνά το </a:t>
            </a:r>
            <a:r>
              <a:rPr sz="2700" b="1" dirty="0">
                <a:solidFill>
                  <a:srgbClr val="000000"/>
                </a:solidFill>
              </a:rPr>
              <a:t>περιεχόμενο </a:t>
            </a:r>
            <a:r>
              <a:rPr sz="2700" dirty="0">
                <a:solidFill>
                  <a:srgbClr val="000000"/>
                </a:solidFill>
              </a:rPr>
              <a:t>ή/και η </a:t>
            </a:r>
            <a:r>
              <a:rPr sz="2700" b="1" dirty="0">
                <a:solidFill>
                  <a:srgbClr val="000000"/>
                </a:solidFill>
              </a:rPr>
              <a:t>μορφή </a:t>
            </a:r>
            <a:r>
              <a:rPr sz="2700" dirty="0">
                <a:solidFill>
                  <a:srgbClr val="000000"/>
                </a:solidFill>
              </a:rPr>
              <a:t>του μηνύματος επηρεάζεται άμεσα από τα </a:t>
            </a:r>
            <a:r>
              <a:rPr sz="2700" b="1" i="1" dirty="0">
                <a:solidFill>
                  <a:srgbClr val="000000"/>
                </a:solidFill>
              </a:rPr>
              <a:t>συμφραζόμενα</a:t>
            </a:r>
            <a:r>
              <a:rPr sz="2700" b="1" dirty="0">
                <a:solidFill>
                  <a:srgbClr val="000000"/>
                </a:solidFill>
              </a:rPr>
              <a:t>:</a:t>
            </a:r>
            <a:endParaRPr sz="2700" b="1"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000000"/>
                </a:solidFill>
              </a:rPr>
              <a:t>Φυσικό περιβάλλον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2400" i="1" dirty="0">
                <a:solidFill>
                  <a:srgbClr val="000000"/>
                </a:solidFill>
              </a:rPr>
              <a:t>τι καιρός είναι </a:t>
            </a:r>
            <a:r>
              <a:rPr sz="2400" i="1" dirty="0">
                <a:solidFill>
                  <a:srgbClr val="FF0000"/>
                </a:solidFill>
              </a:rPr>
              <a:t>αυτός</a:t>
            </a:r>
            <a:r>
              <a:rPr sz="2400" i="1" dirty="0">
                <a:solidFill>
                  <a:srgbClr val="000000"/>
                </a:solidFill>
              </a:rPr>
              <a:t>;</a:t>
            </a:r>
            <a:r>
              <a:rPr sz="2400" dirty="0">
                <a:solidFill>
                  <a:srgbClr val="000000"/>
                </a:solidFill>
              </a:rPr>
              <a:t> (το περιεχόμενο του </a:t>
            </a:r>
            <a:r>
              <a:rPr sz="2400" i="1" dirty="0">
                <a:solidFill>
                  <a:srgbClr val="FF0000"/>
                </a:solidFill>
              </a:rPr>
              <a:t>αυτός</a:t>
            </a:r>
            <a:r>
              <a:rPr sz="2400" dirty="0">
                <a:solidFill>
                  <a:srgbClr val="000000"/>
                </a:solidFill>
              </a:rPr>
              <a:t> εξαρτάται από το αν έξω κάνει ζέστη ή κρύο)</a:t>
            </a:r>
            <a:endParaRPr sz="2400"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000000"/>
                </a:solidFill>
              </a:rPr>
              <a:t>Γλωσσικό περιβάλλον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1800" dirty="0">
                <a:solidFill>
                  <a:srgbClr val="000000"/>
                </a:solidFill>
              </a:rPr>
              <a:t>Α: </a:t>
            </a:r>
            <a:r>
              <a:rPr sz="2000" i="1" dirty="0">
                <a:solidFill>
                  <a:srgbClr val="000000"/>
                </a:solidFill>
              </a:rPr>
              <a:t>Πού είσαι; </a:t>
            </a:r>
            <a:r>
              <a:rPr sz="2000" dirty="0">
                <a:solidFill>
                  <a:srgbClr val="000000"/>
                </a:solidFill>
              </a:rPr>
              <a:t>Β: </a:t>
            </a:r>
            <a:r>
              <a:rPr sz="2000" i="1" dirty="0">
                <a:solidFill>
                  <a:srgbClr val="FF0000"/>
                </a:solidFill>
              </a:rPr>
              <a:t>Είμαι στο μπάνιο</a:t>
            </a:r>
            <a:r>
              <a:rPr sz="2000" dirty="0">
                <a:solidFill>
                  <a:srgbClr val="FF0000"/>
                </a:solidFill>
              </a:rPr>
              <a:t> </a:t>
            </a:r>
            <a:r>
              <a:rPr lang="en-US" altLang="x-none" sz="2000" dirty="0">
                <a:solidFill>
                  <a:srgbClr val="000000"/>
                </a:solidFill>
                <a:latin typeface="Tw Cen MT" panose="020B0602020104020603" pitchFamily="34" charset="0"/>
              </a:rPr>
              <a:t>					</a:t>
            </a:r>
            <a:r>
              <a:rPr sz="2000" dirty="0">
                <a:solidFill>
                  <a:srgbClr val="000000"/>
                </a:solidFill>
              </a:rPr>
              <a:t>                             ((τοπικός προσδιορισμός))</a:t>
            </a:r>
            <a:endParaRPr sz="2000" dirty="0">
              <a:solidFill>
                <a:srgbClr val="000000"/>
              </a:solidFill>
            </a:endParaRPr>
          </a:p>
          <a:p>
            <a:pPr lvl="4" indent="-318770" eaLnBrk="1" hangingPunct="1">
              <a:lnSpc>
                <a:spcPct val="90000"/>
              </a:lnSpc>
              <a:buClr>
                <a:srgbClr val="7C984A"/>
              </a:buClr>
              <a:buSzPct val="65000"/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sz="2000" dirty="0">
                <a:solidFill>
                  <a:srgbClr val="000000"/>
                </a:solidFill>
              </a:rPr>
              <a:t>			</a:t>
            </a:r>
            <a:r>
              <a:rPr sz="2000" i="1" dirty="0">
                <a:solidFill>
                  <a:srgbClr val="000000"/>
                </a:solidFill>
              </a:rPr>
              <a:t>Ντριν!  </a:t>
            </a:r>
            <a:r>
              <a:rPr lang="el-GR" sz="2000" i="1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Α: </a:t>
            </a:r>
            <a:r>
              <a:rPr sz="2000" i="1" dirty="0">
                <a:solidFill>
                  <a:srgbClr val="000000"/>
                </a:solidFill>
              </a:rPr>
              <a:t>Σήκωσε το τηλέφωνο.</a:t>
            </a:r>
            <a:r>
              <a:rPr sz="2000" dirty="0">
                <a:solidFill>
                  <a:srgbClr val="000000"/>
                </a:solidFill>
              </a:rPr>
              <a:t> </a:t>
            </a:r>
            <a:endParaRPr sz="2000"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sz="2000" dirty="0">
                <a:solidFill>
                  <a:srgbClr val="000000"/>
                </a:solidFill>
              </a:rPr>
              <a:t>			             Β: </a:t>
            </a:r>
            <a:r>
              <a:rPr sz="2000" i="1" dirty="0">
                <a:solidFill>
                  <a:srgbClr val="FF0000"/>
                </a:solidFill>
              </a:rPr>
              <a:t>Είμαι στο μπάνιο</a:t>
            </a:r>
            <a:r>
              <a:rPr sz="2000" dirty="0">
                <a:solidFill>
                  <a:srgbClr val="000000"/>
                </a:solidFill>
              </a:rPr>
              <a:t> </a:t>
            </a:r>
            <a:endParaRPr sz="2000"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sz="2000" dirty="0">
                <a:solidFill>
                  <a:srgbClr val="000000"/>
                </a:solidFill>
              </a:rPr>
              <a:t>			                            ((σημαίνει: </a:t>
            </a:r>
            <a:r>
              <a:rPr sz="2000" i="1" dirty="0">
                <a:solidFill>
                  <a:srgbClr val="000000"/>
                </a:solidFill>
              </a:rPr>
              <a:t>δεν μπορώ να σηκώσω το 				             </a:t>
            </a:r>
            <a:r>
              <a:rPr lang="el-GR" sz="2000" i="1" dirty="0">
                <a:solidFill>
                  <a:srgbClr val="000000"/>
                </a:solidFill>
              </a:rPr>
              <a:t>                        </a:t>
            </a:r>
            <a:r>
              <a:rPr sz="2000" i="1" dirty="0">
                <a:solidFill>
                  <a:srgbClr val="000000"/>
                </a:solidFill>
              </a:rPr>
              <a:t>τηλέφωνο</a:t>
            </a:r>
            <a:r>
              <a:rPr sz="2000" dirty="0">
                <a:solidFill>
                  <a:srgbClr val="000000"/>
                </a:solidFill>
              </a:rPr>
              <a:t>))</a:t>
            </a:r>
            <a:endParaRPr sz="2000" dirty="0">
              <a:solidFill>
                <a:srgbClr val="000000"/>
              </a:solidFill>
            </a:endParaRPr>
          </a:p>
          <a:p>
            <a:pPr lvl="1" indent="-319405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sz="2400" b="1" dirty="0">
                <a:solidFill>
                  <a:srgbClr val="000000"/>
                </a:solidFill>
              </a:rPr>
              <a:t>Γεωγραφικό-κοινωνικό περιβάλλον</a:t>
            </a:r>
            <a:r>
              <a:rPr sz="2400" dirty="0">
                <a:solidFill>
                  <a:srgbClr val="000000"/>
                </a:solidFill>
              </a:rPr>
              <a:t>, </a:t>
            </a:r>
            <a:r>
              <a:rPr sz="2400" i="1" dirty="0">
                <a:solidFill>
                  <a:srgbClr val="000000"/>
                </a:solidFill>
              </a:rPr>
              <a:t>Χαιρέτισα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Vs </a:t>
            </a:r>
            <a:r>
              <a:rPr sz="2400" i="1" dirty="0">
                <a:solidFill>
                  <a:srgbClr val="000000"/>
                </a:solidFill>
              </a:rPr>
              <a:t>Χιρέτσα</a:t>
            </a:r>
            <a:endParaRPr sz="24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l-GR" altLang="el-GR" b="1" dirty="0"/>
              <a:t>Ερωτήσεις Κατανόησης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612775" y="2492375"/>
            <a:ext cx="8153400" cy="3313113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dirty="0"/>
              <a:t>Τι ονομάζεται </a:t>
            </a:r>
            <a:r>
              <a:rPr i="1" dirty="0"/>
              <a:t>σημαίνον</a:t>
            </a:r>
            <a:r>
              <a:rPr dirty="0"/>
              <a:t> και τι </a:t>
            </a:r>
            <a:r>
              <a:rPr i="1" dirty="0"/>
              <a:t>σημαινόμενο</a:t>
            </a:r>
            <a:r>
              <a:rPr dirty="0"/>
              <a:t>;</a:t>
            </a:r>
            <a:endParaRPr dirty="0"/>
          </a:p>
          <a:p>
            <a:pPr>
              <a:buClr>
                <a:srgbClr val="F96A1B"/>
              </a:buClr>
              <a:buSzPct val="60000"/>
              <a:buFont typeface="Wingdings" panose="05000000000000000000" pitchFamily="2" charset="2"/>
            </a:pPr>
            <a:r>
              <a:rPr dirty="0">
                <a:solidFill>
                  <a:srgbClr val="000000"/>
                </a:solidFill>
              </a:rPr>
              <a:t>Ποια είναι η σχέση του σημαίνοντος με το σημαινόμενο;</a:t>
            </a:r>
            <a:endParaRPr dirty="0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dirty="0"/>
              <a:t>Ποια είναι τα καθολικά χαρακτηριστικά των ανθρώπινων γλωσσών και πώς ορίζονται;</a:t>
            </a:r>
            <a:endParaRPr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l-GR" altLang="el-GR" b="1" dirty="0"/>
              <a:t>Βιβλιογραφικές αναφορές</a:t>
            </a:r>
            <a:endParaRPr lang="el-GR" alt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Lyons</a:t>
            </a:r>
            <a:r>
              <a:rPr sz="2700" dirty="0">
                <a:solidFill>
                  <a:srgbClr val="000000"/>
                </a:solidFill>
              </a:rPr>
              <a:t>,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 J</a:t>
            </a:r>
            <a:r>
              <a:rPr sz="2700" dirty="0">
                <a:solidFill>
                  <a:srgbClr val="000000"/>
                </a:solidFill>
              </a:rPr>
              <a:t>. (1995). </a:t>
            </a:r>
            <a:r>
              <a:rPr sz="2700" i="1" dirty="0">
                <a:solidFill>
                  <a:srgbClr val="000000"/>
                </a:solidFill>
              </a:rPr>
              <a:t>Εισαγωγή στη γλωσσολογία,</a:t>
            </a:r>
            <a:r>
              <a:rPr sz="2700" dirty="0">
                <a:solidFill>
                  <a:srgbClr val="000000"/>
                </a:solidFill>
              </a:rPr>
              <a:t> μτφρ. Μ. Αραποπούλου, Α. Αρχάκης κ.ά., επιμ. Γ. Καρανάσιος. Αθήνα: Πατάκης.    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Lyons</a:t>
            </a:r>
            <a:r>
              <a:rPr sz="2700" dirty="0">
                <a:solidFill>
                  <a:srgbClr val="000000"/>
                </a:solidFill>
              </a:rPr>
              <a:t>,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 J</a:t>
            </a:r>
            <a:r>
              <a:rPr sz="2700" dirty="0">
                <a:solidFill>
                  <a:srgbClr val="000000"/>
                </a:solidFill>
              </a:rPr>
              <a:t>. (2002). </a:t>
            </a:r>
            <a:r>
              <a:rPr sz="2700" i="1" dirty="0">
                <a:solidFill>
                  <a:srgbClr val="000000"/>
                </a:solidFill>
              </a:rPr>
              <a:t>Εισαγωγή στη θεωρητική γλωσσολογία</a:t>
            </a:r>
            <a:r>
              <a:rPr sz="2700" dirty="0">
                <a:solidFill>
                  <a:srgbClr val="000000"/>
                </a:solidFill>
              </a:rPr>
              <a:t>, μτφ. Ά. Αναστασιάδη-Συμεωνίδη, Ζ.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 </a:t>
            </a:r>
            <a:r>
              <a:rPr sz="2700" dirty="0">
                <a:solidFill>
                  <a:srgbClr val="000000"/>
                </a:solidFill>
              </a:rPr>
              <a:t>Γαβριηλίδου &amp; Α. Ευθυμίου, Αθήνα: Μεταίχμιο.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Saussure</a:t>
            </a:r>
            <a:r>
              <a:rPr sz="2700" dirty="0">
                <a:solidFill>
                  <a:srgbClr val="000000"/>
                </a:solidFill>
              </a:rPr>
              <a:t>,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 F</a:t>
            </a:r>
            <a:r>
              <a:rPr sz="2700" dirty="0">
                <a:solidFill>
                  <a:srgbClr val="000000"/>
                </a:solidFill>
              </a:rPr>
              <a:t>. 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De</a:t>
            </a:r>
            <a:r>
              <a:rPr sz="2700" dirty="0">
                <a:solidFill>
                  <a:srgbClr val="000000"/>
                </a:solidFill>
              </a:rPr>
              <a:t> (1979). </a:t>
            </a:r>
            <a:r>
              <a:rPr sz="2700" i="1" dirty="0">
                <a:solidFill>
                  <a:srgbClr val="000000"/>
                </a:solidFill>
              </a:rPr>
              <a:t>Μαθήματα γενικής γλωσσ</a:t>
            </a:r>
            <a:r>
              <a:rPr lang="en-US" altLang="x-none" sz="2700" i="1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i="1" dirty="0">
                <a:solidFill>
                  <a:srgbClr val="000000"/>
                </a:solidFill>
              </a:rPr>
              <a:t>λ</a:t>
            </a:r>
            <a:r>
              <a:rPr lang="en-US" altLang="x-none" sz="2700" i="1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i="1" dirty="0">
                <a:solidFill>
                  <a:srgbClr val="000000"/>
                </a:solidFill>
              </a:rPr>
              <a:t>γίας</a:t>
            </a:r>
            <a:r>
              <a:rPr sz="2700" dirty="0">
                <a:solidFill>
                  <a:srgbClr val="000000"/>
                </a:solidFill>
              </a:rPr>
              <a:t>, μτφ. Φ. Απ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dirty="0">
                <a:solidFill>
                  <a:srgbClr val="000000"/>
                </a:solidFill>
              </a:rPr>
              <a:t>στ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dirty="0">
                <a:solidFill>
                  <a:srgbClr val="000000"/>
                </a:solidFill>
              </a:rPr>
              <a:t>λόπ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dirty="0">
                <a:solidFill>
                  <a:srgbClr val="000000"/>
                </a:solidFill>
              </a:rPr>
              <a:t>υλ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o</a:t>
            </a:r>
            <a:r>
              <a:rPr sz="2700" dirty="0">
                <a:solidFill>
                  <a:srgbClr val="000000"/>
                </a:solidFill>
              </a:rPr>
              <a:t>ς. Αθή</a:t>
            </a:r>
            <a:r>
              <a:rPr lang="en-US" altLang="x-none" sz="2700" dirty="0">
                <a:solidFill>
                  <a:srgbClr val="000000"/>
                </a:solidFill>
                <a:latin typeface="Tw Cen MT" panose="020B0602020104020603" pitchFamily="34" charset="0"/>
              </a:rPr>
              <a:t>v</a:t>
            </a:r>
            <a:r>
              <a:rPr sz="2700" dirty="0">
                <a:solidFill>
                  <a:srgbClr val="000000"/>
                </a:solidFill>
              </a:rPr>
              <a:t>α: Παπαζήσης.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700" dirty="0">
                <a:solidFill>
                  <a:srgbClr val="000000"/>
                </a:solidFill>
              </a:rPr>
              <a:t>Χριστίδης Α.-Φ./Βελούδης Γ. (1996-7). </a:t>
            </a:r>
            <a:r>
              <a:rPr sz="2700" i="1" dirty="0">
                <a:solidFill>
                  <a:srgbClr val="000000"/>
                </a:solidFill>
              </a:rPr>
              <a:t>Γενική γλωσσολογία Ι</a:t>
            </a:r>
            <a:r>
              <a:rPr sz="2700" dirty="0">
                <a:solidFill>
                  <a:srgbClr val="000000"/>
                </a:solidFill>
              </a:rPr>
              <a:t>. Θεσσαλονίκη: Α.Π.Θ.</a:t>
            </a:r>
            <a:endParaRPr sz="27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3505" y="1557020"/>
            <a:ext cx="8933180" cy="52470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800" b="1" dirty="0">
                <a:solidFill>
                  <a:srgbClr val="CA4B05"/>
                </a:solidFill>
              </a:rPr>
              <a:t>1.  </a:t>
            </a:r>
            <a:r>
              <a:rPr sz="2400" b="1" dirty="0">
                <a:solidFill>
                  <a:srgbClr val="000000"/>
                </a:solidFill>
              </a:rPr>
              <a:t>Αυθαιρεσία του γλωσσικού σημείου</a:t>
            </a:r>
            <a:endParaRPr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n-US" altLang="x-none" sz="2400" b="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b="1" i="1" dirty="0">
                <a:solidFill>
                  <a:srgbClr val="000000"/>
                </a:solidFill>
              </a:rPr>
              <a:t>Γλωσσικό σημείο</a:t>
            </a:r>
            <a:endParaRPr sz="2400" b="1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dirty="0">
                <a:solidFill>
                  <a:srgbClr val="000000"/>
                </a:solidFill>
              </a:rPr>
              <a:t>Ακουστική εικόνα/ σημαίνον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dirty="0">
                <a:solidFill>
                  <a:srgbClr val="000000"/>
                </a:solidFill>
              </a:rPr>
              <a:t>----------------------------------- 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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 “</a:t>
            </a:r>
            <a:r>
              <a:rPr sz="2400" dirty="0">
                <a:solidFill>
                  <a:srgbClr val="000000"/>
                </a:solidFill>
              </a:rPr>
              <a:t>πράγμα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”</a:t>
            </a:r>
            <a:r>
              <a:rPr sz="2400" dirty="0">
                <a:solidFill>
                  <a:srgbClr val="000000"/>
                </a:solidFill>
              </a:rPr>
              <a:t>/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 “</a:t>
            </a:r>
            <a:r>
              <a:rPr sz="2400" dirty="0">
                <a:solidFill>
                  <a:srgbClr val="000000"/>
                </a:solidFill>
              </a:rPr>
              <a:t>αντικείμενο αναφοράς</a:t>
            </a:r>
            <a:r>
              <a:rPr lang="en-US" altLang="x-none" sz="2400" dirty="0">
                <a:solidFill>
                  <a:srgbClr val="000000"/>
                </a:solidFill>
                <a:latin typeface="Tw Cen MT" panose="020B0602020104020603" pitchFamily="34" charset="0"/>
              </a:rPr>
              <a:t>”</a:t>
            </a:r>
            <a:endParaRPr lang="en-US" altLang="x-none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400" dirty="0">
                <a:solidFill>
                  <a:srgbClr val="000000"/>
                </a:solidFill>
                <a:sym typeface="Wingdings" panose="05000000000000000000" pitchFamily="2" charset="2"/>
              </a:rPr>
              <a:t>Έννοια/ σημαινόμενο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n-US" altLang="x-none" sz="2400" b="1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400" dirty="0">
                <a:solidFill>
                  <a:srgbClr val="000000"/>
                </a:solidFill>
              </a:rPr>
              <a:t> Το γλωσσικό σημείο </a:t>
            </a:r>
            <a:r>
              <a:rPr sz="2400" i="1" dirty="0">
                <a:solidFill>
                  <a:srgbClr val="000000"/>
                </a:solidFill>
              </a:rPr>
              <a:t>ενώνει</a:t>
            </a:r>
            <a:r>
              <a:rPr sz="2400" dirty="0">
                <a:solidFill>
                  <a:srgbClr val="000000"/>
                </a:solidFill>
              </a:rPr>
              <a:t> το </a:t>
            </a:r>
            <a:r>
              <a:rPr sz="2400" b="1" dirty="0">
                <a:solidFill>
                  <a:srgbClr val="000000"/>
                </a:solidFill>
              </a:rPr>
              <a:t>σημαίνον</a:t>
            </a:r>
            <a:r>
              <a:rPr sz="2400" dirty="0">
                <a:solidFill>
                  <a:srgbClr val="000000"/>
                </a:solidFill>
              </a:rPr>
              <a:t> [</a:t>
            </a:r>
            <a:r>
              <a:rPr sz="2400" b="1" dirty="0">
                <a:solidFill>
                  <a:srgbClr val="FF0000"/>
                </a:solidFill>
              </a:rPr>
              <a:t>ακουστική εικόνα] </a:t>
            </a:r>
            <a:r>
              <a:rPr sz="2400" dirty="0"/>
              <a:t>με το </a:t>
            </a:r>
            <a:r>
              <a:rPr sz="2400" b="1" dirty="0"/>
              <a:t>σημαινόμενο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b="1" dirty="0">
                <a:solidFill>
                  <a:srgbClr val="FF0000"/>
                </a:solidFill>
              </a:rPr>
              <a:t>[έννοια]</a:t>
            </a:r>
            <a:r>
              <a:rPr sz="2400" dirty="0">
                <a:solidFill>
                  <a:srgbClr val="000000"/>
                </a:solidFill>
              </a:rPr>
              <a:t>.</a:t>
            </a:r>
            <a:endParaRPr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lang="en-US" altLang="x-none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</a:pPr>
            <a:r>
              <a:rPr sz="2400" dirty="0">
                <a:solidFill>
                  <a:srgbClr val="000000"/>
                </a:solidFill>
              </a:rPr>
              <a:t> Το σημαίνον είναι </a:t>
            </a:r>
            <a:r>
              <a:rPr sz="2400" b="1" dirty="0">
                <a:solidFill>
                  <a:srgbClr val="FF0000"/>
                </a:solidFill>
              </a:rPr>
              <a:t>αναιτιολόγητο</a:t>
            </a:r>
            <a:r>
              <a:rPr sz="2400" dirty="0">
                <a:solidFill>
                  <a:srgbClr val="000000"/>
                </a:solidFill>
              </a:rPr>
              <a:t>, δηλαδή </a:t>
            </a:r>
            <a:r>
              <a:rPr sz="2400" u="sng" dirty="0">
                <a:solidFill>
                  <a:srgbClr val="000000"/>
                </a:solidFill>
              </a:rPr>
              <a:t>αυθαίρετο</a:t>
            </a:r>
            <a:r>
              <a:rPr sz="2400" dirty="0">
                <a:solidFill>
                  <a:srgbClr val="000000"/>
                </a:solidFill>
              </a:rPr>
              <a:t> σε σχέση µε το σημαινόμενο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1987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0" y="1484313"/>
            <a:ext cx="9036050" cy="5257800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n-US" dirty="0"/>
              <a:t>Απόσπασμα από την εκπομπή "Ανιχνεύσεις", που είχε ως θέμα την Ελληνική Γλώσσα. Στο απόσπασμα τίθεται το ερώτημα, είναι η Ελληνική Γλώσσα </a:t>
            </a:r>
            <a:r>
              <a:rPr lang="el-GR" altLang="en-US" b="1" dirty="0"/>
              <a:t>πρωτογενής</a:t>
            </a:r>
            <a:r>
              <a:rPr lang="el-GR" altLang="en-US" dirty="0"/>
              <a:t>;</a:t>
            </a:r>
            <a:endParaRPr lang="el-GR" altLang="en-US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n-US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n-US" dirty="0"/>
              <a:t>Η απάντηση που σωστά δίνεται από τους επιστήμονες περιστρέφεται γύρω από την </a:t>
            </a:r>
            <a:r>
              <a:rPr lang="el-GR" altLang="en-US" b="1" i="1" dirty="0"/>
              <a:t>αυθαιρεσία του γλωσσικού σημείου</a:t>
            </a:r>
            <a:endParaRPr lang="el-GR" altLang="en-US" b="1" i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n-US" b="1" i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l-GR" altLang="en-US" u="sng" dirty="0">
                <a:hlinkClick r:id="rId1"/>
              </a:rPr>
              <a:t>https://www.youtube.com/watch?v=mH0eMgbqFJo&amp;fbclid=IwAR1o8OnLGOnadasRA4jK5m0kWyGVrybtkYjC_rpbeE5_d7V68yBnJBpEt0I</a:t>
            </a:r>
            <a:endParaRPr lang="el-GR" altLang="en-US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l-GR" altLang="en-US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  <a:p>
            <a:pPr algn="ctr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4000" b="1" dirty="0"/>
              <a:t>ΣΗΜΑΙΝΟΝ</a:t>
            </a:r>
            <a:endParaRPr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43180" y="1492250"/>
            <a:ext cx="9074150" cy="53416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100" b="1" dirty="0">
                <a:solidFill>
                  <a:srgbClr val="000000"/>
                </a:solidFill>
              </a:rPr>
              <a:t>2</a:t>
            </a:r>
            <a:r>
              <a:rPr lang="en-US" altLang="x-none" sz="2100" b="1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  <a:r>
              <a:rPr lang="en-US" altLang="x-none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sz="2800" b="1" dirty="0">
                <a:solidFill>
                  <a:srgbClr val="000000"/>
                </a:solidFill>
              </a:rPr>
              <a:t>Πολλαπλότητα εκφοράς</a:t>
            </a:r>
            <a:r>
              <a:rPr sz="2800" dirty="0">
                <a:solidFill>
                  <a:srgbClr val="000000"/>
                </a:solidFill>
              </a:rPr>
              <a:t>: Χρήσιμη εδώ είναι η μεταφορά του </a:t>
            </a:r>
            <a:r>
              <a:rPr lang="en-US" altLang="x-none" sz="2800" dirty="0">
                <a:solidFill>
                  <a:srgbClr val="000000"/>
                </a:solidFill>
                <a:latin typeface="Tw Cen MT" panose="020B0602020104020603" pitchFamily="34" charset="0"/>
              </a:rPr>
              <a:t>Saussure </a:t>
            </a:r>
            <a:r>
              <a:rPr sz="2800" dirty="0">
                <a:solidFill>
                  <a:srgbClr val="000000"/>
                </a:solidFill>
              </a:rPr>
              <a:t>για το </a:t>
            </a:r>
            <a:r>
              <a:rPr sz="2800" b="1" dirty="0">
                <a:solidFill>
                  <a:srgbClr val="000000"/>
                </a:solidFill>
              </a:rPr>
              <a:t>σκάκι</a:t>
            </a:r>
            <a:r>
              <a:rPr sz="2800" dirty="0">
                <a:solidFill>
                  <a:srgbClr val="000000"/>
                </a:solidFill>
              </a:rPr>
              <a:t>: τα πιόνια και η σκακιέρα του παιχνιδιού αυτού μπορούν να δημιουργηθούν από </a:t>
            </a:r>
            <a:r>
              <a:rPr sz="2800" b="1" dirty="0">
                <a:solidFill>
                  <a:srgbClr val="000000"/>
                </a:solidFill>
              </a:rPr>
              <a:t>ποικίλα υλικά </a:t>
            </a:r>
            <a:r>
              <a:rPr sz="2800" dirty="0">
                <a:solidFill>
                  <a:srgbClr val="000000"/>
                </a:solidFill>
              </a:rPr>
              <a:t>(πλαστικό, ξύλο, αλάβαστρο). </a:t>
            </a:r>
            <a:endParaRPr sz="28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z="1800" b="1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sz="1800" b="1" i="1" dirty="0">
                <a:solidFill>
                  <a:srgbClr val="000000"/>
                </a:solidFill>
              </a:rPr>
              <a:t>Το υλικό </a:t>
            </a:r>
            <a:r>
              <a:rPr sz="1800" b="1" dirty="0">
                <a:solidFill>
                  <a:srgbClr val="000000"/>
                </a:solidFill>
              </a:rPr>
              <a:t>κατασκευής των πιονιών </a:t>
            </a:r>
            <a:r>
              <a:rPr sz="1800" b="1" i="1" dirty="0">
                <a:solidFill>
                  <a:srgbClr val="000000"/>
                </a:solidFill>
              </a:rPr>
              <a:t>δεν επηρεάζει</a:t>
            </a:r>
            <a:r>
              <a:rPr sz="1800" b="1" dirty="0">
                <a:solidFill>
                  <a:srgbClr val="000000"/>
                </a:solidFill>
              </a:rPr>
              <a:t> </a:t>
            </a:r>
            <a:r>
              <a:rPr sz="1800" b="1" i="1" dirty="0">
                <a:solidFill>
                  <a:srgbClr val="000000"/>
                </a:solidFill>
              </a:rPr>
              <a:t>τους κανόνες </a:t>
            </a:r>
            <a:r>
              <a:rPr sz="1800" b="1" dirty="0">
                <a:solidFill>
                  <a:srgbClr val="000000"/>
                </a:solidFill>
              </a:rPr>
              <a:t>και την </a:t>
            </a:r>
            <a:r>
              <a:rPr sz="1800" b="1" i="1" dirty="0">
                <a:solidFill>
                  <a:srgbClr val="000000"/>
                </a:solidFill>
              </a:rPr>
              <a:t>πορεία </a:t>
            </a:r>
            <a:r>
              <a:rPr sz="1800" b="1" dirty="0">
                <a:solidFill>
                  <a:srgbClr val="000000"/>
                </a:solidFill>
              </a:rPr>
              <a:t>του παιχνιδιού</a:t>
            </a:r>
            <a:r>
              <a:rPr sz="1800" dirty="0">
                <a:solidFill>
                  <a:srgbClr val="000000"/>
                </a:solidFill>
              </a:rPr>
              <a:t>. </a:t>
            </a:r>
            <a:endParaRPr sz="18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1800" dirty="0">
                <a:solidFill>
                  <a:srgbClr val="000000"/>
                </a:solidFill>
              </a:rPr>
              <a:t>	</a:t>
            </a:r>
            <a:r>
              <a:rPr sz="1800" dirty="0">
                <a:solidFill>
                  <a:srgbClr val="FF0000"/>
                </a:solidFill>
              </a:rPr>
              <a:t>Κατά τρόπο αντίστοιχο, οι </a:t>
            </a:r>
            <a:r>
              <a:rPr sz="1800" b="1" dirty="0">
                <a:solidFill>
                  <a:srgbClr val="FF0000"/>
                </a:solidFill>
              </a:rPr>
              <a:t>γλωσσικές μονάδες του </a:t>
            </a:r>
            <a:r>
              <a:rPr sz="2400" b="1" dirty="0">
                <a:solidFill>
                  <a:srgbClr val="FF0000"/>
                </a:solidFill>
              </a:rPr>
              <a:t>σημαίνοντος</a:t>
            </a:r>
            <a:r>
              <a:rPr sz="1800" b="1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μπορούν να </a:t>
            </a:r>
            <a:r>
              <a:rPr sz="1800" b="1" dirty="0">
                <a:solidFill>
                  <a:srgbClr val="FF0000"/>
                </a:solidFill>
              </a:rPr>
              <a:t>υλοποιούνται </a:t>
            </a:r>
            <a:r>
              <a:rPr sz="1800" dirty="0">
                <a:solidFill>
                  <a:srgbClr val="FF0000"/>
                </a:solidFill>
              </a:rPr>
              <a:t>με </a:t>
            </a:r>
            <a:r>
              <a:rPr sz="1800" b="1" dirty="0">
                <a:solidFill>
                  <a:srgbClr val="FF0000"/>
                </a:solidFill>
              </a:rPr>
              <a:t>ηχητικά κύματα, </a:t>
            </a:r>
            <a:r>
              <a:rPr sz="1800" dirty="0">
                <a:solidFill>
                  <a:srgbClr val="FF0000"/>
                </a:solidFill>
              </a:rPr>
              <a:t>με </a:t>
            </a:r>
            <a:r>
              <a:rPr sz="1800" b="1" dirty="0">
                <a:solidFill>
                  <a:srgbClr val="FF0000"/>
                </a:solidFill>
              </a:rPr>
              <a:t>γραφικά σύμβολα </a:t>
            </a:r>
            <a:r>
              <a:rPr sz="1800" dirty="0">
                <a:solidFill>
                  <a:srgbClr val="FF0000"/>
                </a:solidFill>
              </a:rPr>
              <a:t>και με άλλα </a:t>
            </a:r>
            <a:r>
              <a:rPr sz="1800" b="1" dirty="0">
                <a:solidFill>
                  <a:srgbClr val="FF0000"/>
                </a:solidFill>
              </a:rPr>
              <a:t>μέσα </a:t>
            </a:r>
            <a:r>
              <a:rPr sz="1800" dirty="0">
                <a:solidFill>
                  <a:srgbClr val="FF0000"/>
                </a:solidFill>
              </a:rPr>
              <a:t>(λ.χ. νοήματα/κινήσεις χεριών). Η μόνη προϋπόθεση είναι ο πομπός και ο δέκτης να γνωρίζουν τον κώδικα. </a:t>
            </a:r>
            <a:endParaRPr sz="1800" dirty="0">
              <a:solidFill>
                <a:srgbClr val="FF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endParaRPr b="1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22532" name="Εικόνα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5780405"/>
            <a:ext cx="1958975" cy="889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5554345"/>
            <a:ext cx="1800225" cy="1115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45" y="5553710"/>
            <a:ext cx="2842895" cy="1307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808" y="5661025"/>
            <a:ext cx="1543050" cy="1166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l-GR" altLang="el-GR" sz="4000" b="1" dirty="0">
                <a:solidFill>
                  <a:srgbClr val="434342"/>
                </a:solidFill>
              </a:rPr>
              <a:t>Κοινά καθολικά χαρακτηριστικά των ανθρώπινων γλωσσών</a:t>
            </a:r>
            <a:endParaRPr lang="el-GR" alt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07950" y="1600200"/>
            <a:ext cx="903605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800" b="1" dirty="0"/>
              <a:t>2</a:t>
            </a:r>
            <a:r>
              <a:rPr lang="en-US" altLang="x-none" sz="2800" b="1" dirty="0">
                <a:latin typeface="Tw Cen MT" panose="020B0602020104020603" pitchFamily="34" charset="0"/>
              </a:rPr>
              <a:t>. </a:t>
            </a:r>
            <a:r>
              <a:rPr sz="2800" b="1" dirty="0"/>
              <a:t>Πολλαπλότητα εκφοράς</a:t>
            </a:r>
            <a:endParaRPr sz="2800" b="1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sz="2000" b="1" dirty="0"/>
              <a:t>Χαρακτηριστικό παράδειγμα</a:t>
            </a:r>
            <a:r>
              <a:rPr sz="2000" dirty="0"/>
              <a:t>: </a:t>
            </a:r>
            <a:r>
              <a:rPr sz="2000" b="1" dirty="0"/>
              <a:t>Προφορική εκφώνηση</a:t>
            </a:r>
            <a:r>
              <a:rPr sz="2000" dirty="0"/>
              <a:t> ειδήσεων (βασικό μέσο </a:t>
            </a:r>
            <a:r>
              <a:rPr sz="2000" b="1" dirty="0"/>
              <a:t>ο ήχος</a:t>
            </a:r>
            <a:r>
              <a:rPr sz="2000" dirty="0"/>
              <a:t>), παράλληλη μετάδοση </a:t>
            </a:r>
            <a:r>
              <a:rPr sz="2000" dirty="0">
                <a:solidFill>
                  <a:srgbClr val="FF0000"/>
                </a:solidFill>
              </a:rPr>
              <a:t>των ίδιων ειδήσεων</a:t>
            </a:r>
            <a:r>
              <a:rPr sz="2000" dirty="0"/>
              <a:t> στη </a:t>
            </a:r>
            <a:r>
              <a:rPr sz="2000" b="1" dirty="0"/>
              <a:t>νοηματική γλώσσα</a:t>
            </a:r>
            <a:r>
              <a:rPr sz="2000" dirty="0"/>
              <a:t> (βασικό μέσο </a:t>
            </a:r>
            <a:r>
              <a:rPr sz="2000" b="1" dirty="0"/>
              <a:t>τα νοήματα/χειρονομίες</a:t>
            </a:r>
            <a:r>
              <a:rPr sz="2000" dirty="0"/>
              <a:t>) και ταυτόχρονος υποτιτλισμός (βασικό μέσο η </a:t>
            </a:r>
            <a:r>
              <a:rPr sz="2000" b="1" dirty="0"/>
              <a:t>γραφή</a:t>
            </a:r>
            <a:r>
              <a:rPr sz="2000" dirty="0"/>
              <a:t>).</a:t>
            </a:r>
            <a:endParaRPr sz="2000" dirty="0"/>
          </a:p>
          <a:p>
            <a:pPr marL="0" indent="0">
              <a:buClr>
                <a:schemeClr val="accent2"/>
              </a:buClr>
              <a:buSzPct val="60000"/>
              <a:buFont typeface="Wingdings" panose="05000000000000000000" pitchFamily="2" charset="2"/>
            </a:pPr>
            <a:endParaRPr dirty="0"/>
          </a:p>
        </p:txBody>
      </p:sp>
      <p:pic>
        <p:nvPicPr>
          <p:cNvPr id="23556" name="Εικόνα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525838"/>
            <a:ext cx="8442325" cy="346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225425" y="1562735"/>
            <a:ext cx="8693785" cy="4961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514350" indent="-51435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AutoNum type="arabicPeriod" startAt="2"/>
            </a:pPr>
            <a:endParaRPr sz="3600" b="1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600" b="1" dirty="0">
                <a:solidFill>
                  <a:srgbClr val="000000"/>
                </a:solidFill>
              </a:rPr>
              <a:t>3. Γραμμικότητα</a:t>
            </a:r>
            <a:r>
              <a:rPr sz="3600" dirty="0">
                <a:solidFill>
                  <a:srgbClr val="000000"/>
                </a:solidFill>
              </a:rPr>
              <a:t>: Το </a:t>
            </a:r>
            <a:r>
              <a:rPr sz="3600" b="1" dirty="0">
                <a:solidFill>
                  <a:srgbClr val="FF0000"/>
                </a:solidFill>
              </a:rPr>
              <a:t>ηχητικό</a:t>
            </a:r>
            <a:r>
              <a:rPr sz="3600" dirty="0">
                <a:solidFill>
                  <a:srgbClr val="FF0000"/>
                </a:solidFill>
              </a:rPr>
              <a:t> σημαίνον</a:t>
            </a:r>
            <a:r>
              <a:rPr sz="3600" dirty="0">
                <a:solidFill>
                  <a:srgbClr val="000000"/>
                </a:solidFill>
              </a:rPr>
              <a:t> παράγεται και προσλαμβάνεται ως </a:t>
            </a:r>
            <a:r>
              <a:rPr sz="3600" i="1" dirty="0">
                <a:solidFill>
                  <a:srgbClr val="000000"/>
                </a:solidFill>
              </a:rPr>
              <a:t>συνεχής γραμμή</a:t>
            </a:r>
            <a:r>
              <a:rPr lang="en-US" altLang="x-none" sz="3600" i="1" dirty="0">
                <a:solidFill>
                  <a:srgbClr val="000000"/>
                </a:solidFill>
                <a:latin typeface="Tw Cen MT" panose="020B0602020104020603" pitchFamily="34" charset="0"/>
              </a:rPr>
              <a:t>-------</a:t>
            </a:r>
            <a:r>
              <a:rPr sz="3600" i="1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που εκτυλίσσεται</a:t>
            </a:r>
            <a:r>
              <a:rPr lang="en-US" altLang="x-none" sz="3600" dirty="0">
                <a:solidFill>
                  <a:srgbClr val="000000"/>
                </a:solidFill>
                <a:latin typeface="Tw Cen MT" panose="020B0602020104020603" pitchFamily="34" charset="0"/>
              </a:rPr>
              <a:t>/</a:t>
            </a:r>
            <a:r>
              <a:rPr sz="3600" dirty="0">
                <a:solidFill>
                  <a:srgbClr val="000000"/>
                </a:solidFill>
              </a:rPr>
              <a:t> ξεδιπλώνεται μέσα στο χρόνο: τα </a:t>
            </a:r>
            <a:r>
              <a:rPr sz="3600" b="1" dirty="0">
                <a:solidFill>
                  <a:srgbClr val="000000"/>
                </a:solidFill>
              </a:rPr>
              <a:t>στοιχεία</a:t>
            </a:r>
            <a:r>
              <a:rPr lang="el-GR" sz="3600" b="1" dirty="0">
                <a:solidFill>
                  <a:srgbClr val="000000"/>
                </a:solidFill>
              </a:rPr>
              <a:t>/μονάδες</a:t>
            </a:r>
            <a:r>
              <a:rPr sz="3600" b="1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που το αποτελούν εμφανίζονται το ένα μετά το άλλο σε μια </a:t>
            </a:r>
            <a:r>
              <a:rPr sz="3600" b="1" dirty="0">
                <a:solidFill>
                  <a:srgbClr val="000000"/>
                </a:solidFill>
              </a:rPr>
              <a:t>δυναμική</a:t>
            </a:r>
            <a:r>
              <a:rPr sz="3600" dirty="0">
                <a:solidFill>
                  <a:srgbClr val="000000"/>
                </a:solidFill>
              </a:rPr>
              <a:t>, χρονική ακολουθία/γραμμή. </a:t>
            </a:r>
            <a:endParaRPr sz="3600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None/>
            </a:pPr>
            <a:r>
              <a:rPr sz="4000" b="1" dirty="0"/>
              <a:t>Κοινά καθολικά χαρακτηριστικά των ανθρώπινων γλωσσών</a:t>
            </a:r>
            <a:endParaRPr sz="4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 hasCustomPrompt="1"/>
          </p:nvPr>
        </p:nvSpPr>
        <p:spPr>
          <a:xfrm>
            <a:off x="127000" y="1577340"/>
            <a:ext cx="8967470" cy="51885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AutoNum type="arabicPeriod" startAt="3"/>
            </a:pPr>
            <a:endParaRPr sz="700" b="1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200" b="1" dirty="0">
                <a:solidFill>
                  <a:srgbClr val="000000"/>
                </a:solidFill>
              </a:rPr>
              <a:t>4. Διακριτότητα (α-συνέχεια)</a:t>
            </a:r>
            <a:r>
              <a:rPr sz="3200" dirty="0">
                <a:solidFill>
                  <a:srgbClr val="000000"/>
                </a:solidFill>
              </a:rPr>
              <a:t>: Το </a:t>
            </a:r>
            <a:r>
              <a:rPr sz="3200" dirty="0">
                <a:solidFill>
                  <a:srgbClr val="FF0000"/>
                </a:solidFill>
              </a:rPr>
              <a:t>ηχητικό σημαίνον</a:t>
            </a:r>
            <a:r>
              <a:rPr sz="3200" dirty="0">
                <a:solidFill>
                  <a:srgbClr val="000000"/>
                </a:solidFill>
              </a:rPr>
              <a:t>, ως </a:t>
            </a:r>
            <a:r>
              <a:rPr sz="3200" u="sng" dirty="0">
                <a:solidFill>
                  <a:srgbClr val="000000"/>
                </a:solidFill>
              </a:rPr>
              <a:t>γραμμική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u="sng" dirty="0">
                <a:solidFill>
                  <a:srgbClr val="FF0000"/>
                </a:solidFill>
              </a:rPr>
              <a:t>φυσική</a:t>
            </a:r>
            <a:r>
              <a:rPr sz="3200" u="sng" dirty="0">
                <a:solidFill>
                  <a:srgbClr val="000000"/>
                </a:solidFill>
              </a:rPr>
              <a:t> ακουστική οντότητα</a:t>
            </a:r>
            <a:r>
              <a:rPr sz="3200" dirty="0">
                <a:solidFill>
                  <a:srgbClr val="000000"/>
                </a:solidFill>
              </a:rPr>
              <a:t>, δεν προσλαμβάνεται αναλυμένο σε ξεχωριστές, δ-ι-α-κ-ρ-ι-τ-έ-ς μονάδες, είναι </a:t>
            </a:r>
            <a:r>
              <a:rPr sz="3200" dirty="0">
                <a:solidFill>
                  <a:srgbClr val="FF0000"/>
                </a:solidFill>
              </a:rPr>
              <a:t>αδιαίρετο</a:t>
            </a:r>
            <a:r>
              <a:rPr sz="3200" dirty="0">
                <a:solidFill>
                  <a:srgbClr val="000000"/>
                </a:solidFill>
              </a:rPr>
              <a:t>, </a:t>
            </a:r>
            <a:r>
              <a:rPr sz="3200" b="1" dirty="0">
                <a:solidFill>
                  <a:srgbClr val="FF0000"/>
                </a:solidFill>
              </a:rPr>
              <a:t>συνεχές </a:t>
            </a:r>
            <a:r>
              <a:rPr sz="3200" dirty="0"/>
              <a:t>(πρβ. </a:t>
            </a:r>
            <a:r>
              <a:rPr sz="2400" i="1" dirty="0"/>
              <a:t>την εικόνα ενός τρένου που τρέχει, ως ενιαία οντότητα</a:t>
            </a:r>
            <a:r>
              <a:rPr sz="3200" dirty="0"/>
              <a:t>)</a:t>
            </a:r>
            <a:r>
              <a:rPr sz="3200" dirty="0">
                <a:solidFill>
                  <a:srgbClr val="000000"/>
                </a:solidFill>
              </a:rPr>
              <a:t>. </a:t>
            </a:r>
            <a:endParaRPr sz="3200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3200" dirty="0">
                <a:solidFill>
                  <a:srgbClr val="000000"/>
                </a:solidFill>
              </a:rPr>
              <a:t>Αν επιχειρηθεί η </a:t>
            </a:r>
            <a:r>
              <a:rPr sz="3200" b="1" dirty="0">
                <a:solidFill>
                  <a:srgbClr val="000000"/>
                </a:solidFill>
              </a:rPr>
              <a:t>φασματογραφική α</a:t>
            </a:r>
            <a:r>
              <a:rPr lang="el-GR" sz="3200" b="1" dirty="0">
                <a:solidFill>
                  <a:srgbClr val="000000"/>
                </a:solidFill>
              </a:rPr>
              <a:t>πεικόνιση</a:t>
            </a:r>
            <a:r>
              <a:rPr sz="3200" b="1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ενός εκφωνήματος, φαίνεται η </a:t>
            </a:r>
            <a:r>
              <a:rPr sz="3200" b="1" dirty="0">
                <a:solidFill>
                  <a:srgbClr val="000000"/>
                </a:solidFill>
              </a:rPr>
              <a:t>συνεχής</a:t>
            </a:r>
            <a:r>
              <a:rPr sz="3200" dirty="0">
                <a:solidFill>
                  <a:srgbClr val="000000"/>
                </a:solidFill>
              </a:rPr>
              <a:t> ροή, η απουσία καθαρών τομών (πρβ. επίσης άκουσμα </a:t>
            </a:r>
            <a:r>
              <a:rPr sz="3200" b="1" dirty="0">
                <a:solidFill>
                  <a:srgbClr val="000000"/>
                </a:solidFill>
              </a:rPr>
              <a:t>άγνωστης ξένης γλώσσας</a:t>
            </a:r>
            <a:r>
              <a:rPr sz="3200" dirty="0">
                <a:solidFill>
                  <a:srgbClr val="000000"/>
                </a:solidFill>
              </a:rPr>
              <a:t>, όπου είναι δύσκολη η διάκριση γλωσσικών μονάδων: λέξεων, φράσεων, προτάσεων κλπ.). </a:t>
            </a:r>
            <a:endParaRPr lang="en-US" altLang="x-none" sz="32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x-none" sz="3200" dirty="0">
                <a:solidFill>
                  <a:srgbClr val="000000"/>
                </a:solidFill>
                <a:latin typeface="Tw Cen MT" panose="020B0602020104020603" pitchFamily="34" charset="0"/>
              </a:rPr>
              <a:t>	</a:t>
            </a:r>
            <a:r>
              <a:rPr sz="3200" dirty="0">
                <a:solidFill>
                  <a:srgbClr val="000000"/>
                </a:solidFill>
              </a:rPr>
              <a:t>	 </a:t>
            </a:r>
            <a:endParaRPr sz="3200" dirty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Tw Cen MT" panose="020B0602020104020603" pitchFamily="34" charset="0"/>
              <a:buChar char=""/>
            </a:pPr>
            <a:endParaRPr sz="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10480</Words>
  <Application>WPS Presentation</Application>
  <PresentationFormat>Προβολή στην οθόνη (4:3)</PresentationFormat>
  <Paragraphs>232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Wingdings 2</vt:lpstr>
      <vt:lpstr>Wingdings</vt:lpstr>
      <vt:lpstr>Tw Cen MT</vt:lpstr>
      <vt:lpstr>Microsoft YaHei</vt:lpstr>
      <vt:lpstr>Arial Unicode MS</vt:lpstr>
      <vt:lpstr>Διάμεσος</vt:lpstr>
      <vt:lpstr>1_Διάμεσος</vt:lpstr>
      <vt:lpstr> Πανεπιστήμιο Πατρών Τμήμα Φιλολογίας  Εισαγωγή στη Γενική Γλωσσολογία Ι  Διδάσκων: Αργύρης Αρχάκης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PowerPoint 演示文稿</vt:lpstr>
      <vt:lpstr>PowerPoint 演示文稿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PowerPoint 演示文稿</vt:lpstr>
      <vt:lpstr>Κοινά καθολικά χαρακτηριστικά των ανθρώπινων γλωσσών</vt:lpstr>
      <vt:lpstr>PowerPoint 演示文稿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Κοινά καθολικά χαρακτηριστικά των ανθρώπινων γλωσσών</vt:lpstr>
      <vt:lpstr>Ερωτήσεις Κατανόησης</vt:lpstr>
      <vt:lpstr>Βιβλιογραφικές αναφορές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Πανεπιστήμιο Πατρών Τμήμα Φιλολογίας  Εισαγωγή στη Γενική Γλωσσολογία Ι  Διδάσκων: Αργύρης Αρχάκης</dc:title>
  <dc:creator>mlr</dc:creator>
  <cp:lastModifiedBy>Teratech</cp:lastModifiedBy>
  <cp:revision>152</cp:revision>
  <dcterms:created xsi:type="dcterms:W3CDTF">2014-10-11T15:12:00Z</dcterms:created>
  <dcterms:modified xsi:type="dcterms:W3CDTF">2023-12-20T06:47:33Z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8072C664E6A04DC9995F684E902B33E5</vt:lpwstr>
  </property>
  <property fmtid="{D5CDD505-2E9C-101B-9397-08002B2CF9AE}" pid="3" name="KSOProductBuildVer">
    <vt:lpwstr>1033-12.2.0.13359</vt:lpwstr>
  </property>
</Properties>
</file>