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85" r:id="rId5"/>
    <p:sldId id="258" r:id="rId6"/>
    <p:sldId id="259" r:id="rId7"/>
    <p:sldId id="261" r:id="rId8"/>
    <p:sldId id="287" r:id="rId9"/>
    <p:sldId id="264" r:id="rId10"/>
    <p:sldId id="288" r:id="rId11"/>
    <p:sldId id="262" r:id="rId12"/>
    <p:sldId id="289" r:id="rId13"/>
    <p:sldId id="263" r:id="rId14"/>
    <p:sldId id="265" r:id="rId15"/>
    <p:sldId id="266" r:id="rId16"/>
    <p:sldId id="290" r:id="rId17"/>
    <p:sldId id="267" r:id="rId18"/>
    <p:sldId id="291" r:id="rId19"/>
    <p:sldId id="268" r:id="rId20"/>
    <p:sldId id="269" r:id="rId21"/>
    <p:sldId id="322" r:id="rId22"/>
    <p:sldId id="270" r:id="rId23"/>
    <p:sldId id="271" r:id="rId24"/>
    <p:sldId id="273" r:id="rId25"/>
    <p:sldId id="274" r:id="rId26"/>
    <p:sldId id="272" r:id="rId27"/>
    <p:sldId id="275" r:id="rId28"/>
    <p:sldId id="276" r:id="rId29"/>
    <p:sldId id="277" r:id="rId30"/>
    <p:sldId id="278" r:id="rId31"/>
    <p:sldId id="286" r:id="rId32"/>
    <p:sldId id="279" r:id="rId33"/>
    <p:sldId id="280" r:id="rId34"/>
    <p:sldId id="281" r:id="rId35"/>
    <p:sldId id="282" r:id="rId36"/>
    <p:sldId id="294" r:id="rId37"/>
    <p:sldId id="283" r:id="rId38"/>
    <p:sldId id="293" r:id="rId39"/>
    <p:sldId id="284" r:id="rId40"/>
    <p:sldId id="292" r:id="rId41"/>
    <p:sldId id="260" r:id="rId42"/>
  </p:sldIdLst>
  <p:sldSz cx="9144000" cy="6858000" type="screen4x3"/>
  <p:notesSz cx="6858000" cy="9144000"/>
  <p:defaultTextStyle>
    <a:defPPr>
      <a:defRPr lang="el-GR"/>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90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inimized">
    <p:restoredLeft sz="0" autoAdjust="0"/>
    <p:restoredTop sz="0" autoAdjust="0"/>
  </p:normalViewPr>
  <p:slideViewPr>
    <p:cSldViewPr showGuides="1">
      <p:cViewPr varScale="1">
        <p:scale>
          <a:sx n="27" d="100"/>
          <a:sy n="27" d="100"/>
        </p:scale>
        <p:origin x="2766" y="48"/>
      </p:cViewPr>
      <p:guideLst>
        <p:guide orient="horz" pos="2160"/>
        <p:guide pos="290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5" Type="http://schemas.openxmlformats.org/officeDocument/2006/relationships/tableStyles" Target="tableStyles.xml"/><Relationship Id="rId44" Type="http://schemas.openxmlformats.org/officeDocument/2006/relationships/viewProps" Target="viewProps.xml"/><Relationship Id="rId43" Type="http://schemas.openxmlformats.org/officeDocument/2006/relationships/presProps" Target="presProps.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2382E1-9CF4-4CC1-B99A-2929B6601E4C}" type="datetimeFigureOut">
              <a:rPr lang="en-US" smtClean="0"/>
            </a:fld>
            <a:endParaRPr lang="en-US"/>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endParaRPr lang="el-GR"/>
          </a:p>
          <a:p>
            <a:pPr lvl="1"/>
            <a:r>
              <a:rPr lang="el-GR"/>
              <a:t>Δεύτερο επίπεδο</a:t>
            </a:r>
            <a:endParaRPr lang="el-GR"/>
          </a:p>
          <a:p>
            <a:pPr lvl="2"/>
            <a:r>
              <a:rPr lang="el-GR"/>
              <a:t>Τρίτο επίπεδο</a:t>
            </a:r>
            <a:endParaRPr lang="el-GR"/>
          </a:p>
          <a:p>
            <a:pPr lvl="3"/>
            <a:r>
              <a:rPr lang="el-GR"/>
              <a:t>Τέταρτο επίπεδο</a:t>
            </a:r>
            <a:endParaRPr lang="el-GR"/>
          </a:p>
          <a:p>
            <a:pPr lvl="4"/>
            <a:r>
              <a:rPr lang="el-GR"/>
              <a:t>Πέμπτο επίπεδο</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657F7C-42AB-4BDD-A65A-5054D3D55547}"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fld id="{97657F7C-42AB-4BDD-A65A-5054D3D55547}" type="slidenum">
              <a:rPr lang="en-US" smtClean="0"/>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2" name="Ορθογώνιο 6"/>
          <p:cNvSpPr/>
          <p:nvPr/>
        </p:nvSpPr>
        <p:spPr bwMode="white">
          <a:xfrm>
            <a:off x="0" y="5970588"/>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4" name="Ορθογώνιο 9"/>
          <p:cNvSpPr/>
          <p:nvPr/>
        </p:nvSpPr>
        <p:spPr>
          <a:xfrm>
            <a:off x="-9525" y="6053138"/>
            <a:ext cx="2249488"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 name="Ορθογώνιο 10"/>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Τίτλος 7"/>
          <p:cNvSpPr>
            <a:spLocks noGrp="1"/>
          </p:cNvSpPr>
          <p:nvPr>
            <p:ph type="ctrTitle" hasCustomPrompt="1"/>
          </p:nvPr>
        </p:nvSpPr>
        <p:spPr>
          <a:xfrm>
            <a:off x="2362200" y="4038600"/>
            <a:ext cx="6477000" cy="1828800"/>
          </a:xfrm>
        </p:spPr>
        <p:txBody>
          <a:bodyPr anchor="b"/>
          <a:lstStyle>
            <a:lvl1pPr>
              <a:defRPr cap="all" baseline="0"/>
            </a:lvl1pPr>
          </a:lstStyle>
          <a:p>
            <a:r>
              <a:rPr lang="el-GR"/>
              <a:t>Στυλ κύριου τίτλου</a:t>
            </a:r>
            <a:endParaRPr lang="en-US"/>
          </a:p>
        </p:txBody>
      </p:sp>
      <p:sp>
        <p:nvSpPr>
          <p:cNvPr id="9" name="Υπότιτλος 8"/>
          <p:cNvSpPr>
            <a:spLocks noGrp="1"/>
          </p:cNvSpPr>
          <p:nvPr>
            <p:ph type="subTitle" idx="1" hasCustomPrompt="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a:t>Στυλ κύριου υπότιτλου</a:t>
            </a:r>
            <a:endParaRPr lang="en-US"/>
          </a:p>
        </p:txBody>
      </p:sp>
      <p:sp>
        <p:nvSpPr>
          <p:cNvPr id="6" name="Θέση ημερομηνίας 27"/>
          <p:cNvSpPr>
            <a:spLocks noGrp="1"/>
          </p:cNvSpPr>
          <p:nvPr>
            <p:ph type="dt" sz="half" idx="2"/>
          </p:nvPr>
        </p:nvSpPr>
        <p:spPr>
          <a:xfrm>
            <a:off x="76200" y="6069013"/>
            <a:ext cx="2057400" cy="685800"/>
          </a:xfrm>
          <a:prstGeom prst="rect">
            <a:avLst/>
          </a:prstGeom>
        </p:spPr>
        <p:txBody>
          <a:bodyPr vert="horz" anchor="ctr" anchorCtr="0">
            <a:noAutofit/>
          </a:bodyPr>
          <a:lstStyle>
            <a:lvl1pPr algn="ctr">
              <a:defRPr sz="2000">
                <a:solidFill>
                  <a:srgbClr val="FFFFFF"/>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fld id="{A840B2D2-25B0-41FF-8735-5BAC8FDC5880}" type="datetimeFigureOut">
              <a:rPr kumimoji="0" lang="el-GR" sz="2000" b="0" i="0" u="none" strike="noStrike" kern="1200" cap="none" spc="0" normalizeH="0" baseline="0" noProof="0">
                <a:ln>
                  <a:noFill/>
                </a:ln>
                <a:solidFill>
                  <a:srgbClr val="FFFFFF"/>
                </a:solidFill>
                <a:effectLst/>
                <a:uLnTx/>
                <a:uFillTx/>
                <a:latin typeface="+mn-lt"/>
                <a:ea typeface="+mn-ea"/>
                <a:cs typeface="+mn-cs"/>
              </a:rPr>
            </a:fld>
            <a:endParaRPr kumimoji="0" lang="el-GR" sz="2000" b="0" i="0" u="none" strike="noStrike" kern="1200" cap="none" spc="0" normalizeH="0" baseline="0" noProof="0">
              <a:ln>
                <a:noFill/>
              </a:ln>
              <a:solidFill>
                <a:srgbClr val="FFFFFF"/>
              </a:solidFill>
              <a:effectLst/>
              <a:uLnTx/>
              <a:uFillTx/>
              <a:latin typeface="+mn-lt"/>
              <a:ea typeface="+mn-ea"/>
              <a:cs typeface="+mn-cs"/>
            </a:endParaRPr>
          </a:p>
        </p:txBody>
      </p:sp>
      <p:sp>
        <p:nvSpPr>
          <p:cNvPr id="10" name="Θέση υποσέλιδου 16"/>
          <p:cNvSpPr>
            <a:spLocks noGrp="1"/>
          </p:cNvSpPr>
          <p:nvPr>
            <p:ph type="ftr" sz="quarter" idx="3"/>
          </p:nvPr>
        </p:nvSpPr>
        <p:spPr>
          <a:xfrm>
            <a:off x="2085975" y="236538"/>
            <a:ext cx="5867400" cy="365125"/>
          </a:xfrm>
          <a:prstGeom prst="rect">
            <a:avLst/>
          </a:prstGeom>
        </p:spPr>
        <p:txBody>
          <a:bodyPr vert="horz" anchor="ctr"/>
          <a:lstStyle>
            <a:lvl1pPr algn="r">
              <a:defRPr>
                <a:solidFill>
                  <a:schemeClr val="tx2"/>
                </a:solidFill>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11" name="Θέση αριθμού διαφάνειας 28"/>
          <p:cNvSpPr>
            <a:spLocks noGrp="1"/>
          </p:cNvSpPr>
          <p:nvPr>
            <p:ph type="sldNum" sz="quarter" idx="4"/>
          </p:nvPr>
        </p:nvSpPr>
        <p:spPr>
          <a:xfrm>
            <a:off x="8001000" y="228600"/>
            <a:ext cx="838200" cy="381000"/>
          </a:xfrm>
          <a:prstGeom prst="rect">
            <a:avLst/>
          </a:prstGeom>
        </p:spPr>
        <p:txBody>
          <a:bodyPr vert="horz" wrap="square" lIns="91440" tIns="45720" rIns="91440" bIns="45720" numCol="1" anchor="ctr" anchorCtr="0" compatLnSpc="1"/>
          <a:lstStyle/>
          <a:p>
            <a:pPr algn="ctr" eaLnBrk="1" hangingPunct="1">
              <a:buNone/>
            </a:pPr>
            <a:fld id="{9A0DB2DC-4C9A-4742-B13C-FB6460FD3503}" type="slidenum">
              <a:rPr lang="el-GR" altLang="el-GR" dirty="0">
                <a:solidFill>
                  <a:schemeClr val="tx2"/>
                </a:solidFill>
                <a:latin typeface="Calibri" panose="020F0502020204030204" pitchFamily="34" charset="0"/>
              </a:rPr>
            </a:fld>
            <a:endParaRPr lang="el-GR" altLang="el-GR" dirty="0">
              <a:solidFill>
                <a:schemeClr val="tx2"/>
              </a:solidFill>
              <a:latin typeface="Calibri" panose="020F0502020204030204" pitchFamily="34" charset="0"/>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a:t>Στυλ κύριου τίτλου</a:t>
            </a:r>
            <a:endParaRPr lang="en-US"/>
          </a:p>
        </p:txBody>
      </p:sp>
      <p:sp>
        <p:nvSpPr>
          <p:cNvPr id="3" name="Θέση κατακόρυφου κειμένου 2"/>
          <p:cNvSpPr>
            <a:spLocks noGrp="1"/>
          </p:cNvSpPr>
          <p:nvPr>
            <p:ph type="body" orient="vert" idx="1" hasCustomPrompt="1"/>
          </p:nvPr>
        </p:nvSpPr>
        <p:spPr/>
        <p:txBody>
          <a:bodyPr vert="eaVert"/>
          <a:lstStyle/>
          <a:p>
            <a:pPr lvl="0"/>
            <a:r>
              <a:rPr lang="el-GR"/>
              <a:t>Στυλ υποδείγματος κειμένου</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52A1E7E5-5307-4E4A-A7E2-F1B05F37B193}"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Κατακόρυφος τίτλος και Κείμενο">
    <p:bg>
      <p:bgPr>
        <a:solidFill>
          <a:schemeClr val="bg1"/>
        </a:solidFill>
        <a:effectLst/>
      </p:bgPr>
    </p:bg>
    <p:spTree>
      <p:nvGrpSpPr>
        <p:cNvPr id="1" name=""/>
        <p:cNvGrpSpPr/>
        <p:nvPr/>
      </p:nvGrpSpPr>
      <p:grpSpPr>
        <a:xfrm>
          <a:off x="0" y="0"/>
          <a:ext cx="0" cy="0"/>
          <a:chOff x="0" y="0"/>
          <a:chExt cx="0" cy="0"/>
        </a:xfrm>
      </p:grpSpPr>
      <p:sp>
        <p:nvSpPr>
          <p:cNvPr id="4" name="Ορθογώνιο 6"/>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 name="Ορθογώνιο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6" name="Ορθογώνιο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 name="Κατακόρυφος τίτλος 1"/>
          <p:cNvSpPr>
            <a:spLocks noGrp="1"/>
          </p:cNvSpPr>
          <p:nvPr>
            <p:ph type="title" orient="vert" hasCustomPrompt="1"/>
          </p:nvPr>
        </p:nvSpPr>
        <p:spPr>
          <a:xfrm>
            <a:off x="6553200" y="609600"/>
            <a:ext cx="2057400" cy="5516563"/>
          </a:xfrm>
        </p:spPr>
        <p:txBody>
          <a:bodyPr vert="eaVert"/>
          <a:lstStyle/>
          <a:p>
            <a:r>
              <a:rPr lang="el-GR"/>
              <a:t>Στυλ κύριου τίτλου</a:t>
            </a:r>
            <a:endParaRPr lang="en-US"/>
          </a:p>
        </p:txBody>
      </p:sp>
      <p:sp>
        <p:nvSpPr>
          <p:cNvPr id="3" name="Θέση κατακόρυφου κειμένου 2"/>
          <p:cNvSpPr>
            <a:spLocks noGrp="1"/>
          </p:cNvSpPr>
          <p:nvPr>
            <p:ph type="body" orient="vert" idx="1" hasCustomPrompt="1"/>
          </p:nvPr>
        </p:nvSpPr>
        <p:spPr>
          <a:xfrm>
            <a:off x="457200" y="609600"/>
            <a:ext cx="5562600" cy="5516564"/>
          </a:xfrm>
        </p:spPr>
        <p:txBody>
          <a:bodyPr vert="eaVert"/>
          <a:lstStyle/>
          <a:p>
            <a:pPr lvl="0"/>
            <a:r>
              <a:rPr lang="el-GR"/>
              <a:t>Στυλ υποδείγματος κειμένου</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7" name="Θέση ημερομηνίας 3"/>
          <p:cNvSpPr>
            <a:spLocks noGrp="1"/>
          </p:cNvSpPr>
          <p:nvPr>
            <p:ph type="dt" sz="half" idx="2"/>
          </p:nvPr>
        </p:nvSpPr>
        <p:spPr>
          <a:xfrm>
            <a:off x="6553200" y="6248400"/>
            <a:ext cx="2209800" cy="365125"/>
          </a:xfrm>
          <a:prstGeom prst="rect">
            <a:avLst/>
          </a:prstGeom>
        </p:spPr>
        <p:txBody>
          <a:bodyPr vert="horz" anchor="ctr" anchorCtr="0"/>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334B81E6-2EE3-477E-9CDA-FBFF7C1D227B}"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10" name="Θέση υποσέλιδου 4"/>
          <p:cNvSpPr>
            <a:spLocks noGrp="1"/>
          </p:cNvSpPr>
          <p:nvPr>
            <p:ph type="ftr" sz="quarter" idx="3"/>
          </p:nvPr>
        </p:nvSpPr>
        <p:spPr>
          <a:xfrm>
            <a:off x="457200" y="6248400"/>
            <a:ext cx="5573713" cy="365125"/>
          </a:xfrm>
          <a:prstGeom prst="rect">
            <a:avLst/>
          </a:prstGeom>
        </p:spPr>
        <p:txBody>
          <a:bodyPr vert="horz" anchor="ct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11" name="Θέση αριθμού διαφάνειας 5"/>
          <p:cNvSpPr>
            <a:spLocks noGrp="1"/>
          </p:cNvSpPr>
          <p:nvPr>
            <p:ph type="sldNum" sz="quarter" idx="4"/>
          </p:nvPr>
        </p:nvSpPr>
        <p:spPr>
          <a:xfrm rot="5400000">
            <a:off x="5989638" y="144463"/>
            <a:ext cx="533400" cy="244475"/>
          </a:xfrm>
          <a:prstGeom prst="rect">
            <a:avLst/>
          </a:prstGeom>
        </p:spPr>
        <p:txBody>
          <a:bodyPr vert="horz" wrap="square" lIns="91440" tIns="45720" rIns="91440" bIns="45720" numCol="1" anchor="ctr" anchorCtr="0" compatLnSpc="1"/>
          <a:lstStyle/>
          <a:p>
            <a:pPr algn="ctr" eaLnBrk="1" hangingPunct="1">
              <a:buNone/>
            </a:pPr>
            <a:fld id="{9A0DB2DC-4C9A-4742-B13C-FB6460FD3503}" type="slidenum">
              <a:rPr lang="el-GR" altLang="el-GR" dirty="0">
                <a:latin typeface="Calibri" panose="020F0502020204030204" pitchFamily="34" charset="0"/>
              </a:rPr>
            </a:fld>
            <a:endParaRPr lang="el-GR" altLang="el-GR" dirty="0">
              <a:latin typeface="Calibri" panose="020F0502020204030204" pitchFamily="34" charset="0"/>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612648" y="228600"/>
            <a:ext cx="8153400" cy="990600"/>
          </a:xfrm>
        </p:spPr>
        <p:txBody>
          <a:bodyPr/>
          <a:lstStyle/>
          <a:p>
            <a:r>
              <a:rPr lang="el-GR"/>
              <a:t>Στυλ κύριου τίτλου</a:t>
            </a:r>
            <a:endParaRPr lang="en-US"/>
          </a:p>
        </p:txBody>
      </p:sp>
      <p:sp>
        <p:nvSpPr>
          <p:cNvPr id="8" name="Θέση περιεχομένου 7"/>
          <p:cNvSpPr>
            <a:spLocks noGrp="1"/>
          </p:cNvSpPr>
          <p:nvPr>
            <p:ph sz="quarter" idx="1" hasCustomPrompt="1"/>
          </p:nvPr>
        </p:nvSpPr>
        <p:spPr>
          <a:xfrm>
            <a:off x="612648" y="1600200"/>
            <a:ext cx="8153400" cy="4495800"/>
          </a:xfrm>
        </p:spPr>
        <p:txBody>
          <a:bodyPr/>
          <a:lstStyle/>
          <a:p>
            <a:pPr lvl="0"/>
            <a:r>
              <a:rPr lang="el-GR"/>
              <a:t>Στυλ υποδείγματος κειμένου</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52A1E7E5-5307-4E4A-A7E2-F1B05F37B193}"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Κεφαλίδα ενότητας">
    <p:bg>
      <p:bgPr>
        <a:blipFill rotWithShape="0">
          <a:blip r:embed="rId2"/>
          <a:stretch>
            <a:fillRect/>
          </a:stretch>
        </a:blipFill>
        <a:effectLst/>
      </p:bgPr>
    </p:bg>
    <p:spTree>
      <p:nvGrpSpPr>
        <p:cNvPr id="1" name=""/>
        <p:cNvGrpSpPr/>
        <p:nvPr/>
      </p:nvGrpSpPr>
      <p:grpSpPr>
        <a:xfrm>
          <a:off x="0" y="0"/>
          <a:ext cx="0" cy="0"/>
          <a:chOff x="0" y="0"/>
          <a:chExt cx="0" cy="0"/>
        </a:xfrm>
      </p:grpSpPr>
      <p:sp>
        <p:nvSpPr>
          <p:cNvPr id="4" name="Ορθογώνιο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 name="Ορθογώνιο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6" name="Ορθογώνιο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Θέση κειμένου 2"/>
          <p:cNvSpPr>
            <a:spLocks noGrp="1"/>
          </p:cNvSpPr>
          <p:nvPr>
            <p:ph type="body" idx="1" hasCustomPrompt="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a:t>Στυλ υποδείγματος κειμένου</a:t>
            </a:r>
            <a:endParaRPr lang="el-GR"/>
          </a:p>
        </p:txBody>
      </p:sp>
      <p:sp>
        <p:nvSpPr>
          <p:cNvPr id="2" name="Τίτλος 1"/>
          <p:cNvSpPr>
            <a:spLocks noGrp="1"/>
          </p:cNvSpPr>
          <p:nvPr>
            <p:ph type="title" hasCustomPrompt="1"/>
          </p:nvPr>
        </p:nvSpPr>
        <p:spPr>
          <a:xfrm>
            <a:off x="1371600" y="1600200"/>
            <a:ext cx="7620000" cy="990600"/>
          </a:xfrm>
        </p:spPr>
        <p:txBody>
          <a:bodyPr/>
          <a:lstStyle>
            <a:lvl1pPr algn="l">
              <a:buNone/>
              <a:defRPr sz="4400" b="0" cap="none">
                <a:solidFill>
                  <a:srgbClr val="FFFFFF"/>
                </a:solidFill>
              </a:defRPr>
            </a:lvl1pPr>
          </a:lstStyle>
          <a:p>
            <a:r>
              <a:rPr lang="el-GR"/>
              <a:t>Στυλ κύριου τίτλου</a:t>
            </a:r>
            <a:endParaRPr lang="en-US"/>
          </a:p>
        </p:txBody>
      </p:sp>
      <p:sp>
        <p:nvSpPr>
          <p:cNvPr id="7" name="Θέση ημερομηνίας 11"/>
          <p:cNvSpPr>
            <a:spLocks noGrp="1"/>
          </p:cNvSpPr>
          <p:nvPr>
            <p:ph type="dt" sz="half" idx="2"/>
          </p:nvPr>
        </p:nvSpPr>
        <p:spPr>
          <a:xfrm>
            <a:off x="6096000" y="6248400"/>
            <a:ext cx="2667000" cy="365125"/>
          </a:xfrm>
          <a:prstGeom prst="rect">
            <a:avLst/>
          </a:prstGeom>
        </p:spPr>
        <p:txBody>
          <a:bodyPr vert="horz" anchor="ctr" anchorCtr="0"/>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222F7847-E09C-427F-A7ED-619182A4E9DB}"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10" name="Θέση αριθμού διαφάνειας 12"/>
          <p:cNvSpPr>
            <a:spLocks noGrp="1"/>
          </p:cNvSpPr>
          <p:nvPr>
            <p:ph type="sldNum" sz="quarter" idx="4"/>
          </p:nvPr>
        </p:nvSpPr>
        <p:spPr>
          <a:xfrm>
            <a:off x="0" y="1752600"/>
            <a:ext cx="1295400" cy="701675"/>
          </a:xfrm>
          <a:prstGeom prst="rect">
            <a:avLst/>
          </a:prstGeom>
        </p:spPr>
        <p:txBody>
          <a:bodyPr vert="horz" wrap="square" lIns="91440" tIns="45720" rIns="91440" bIns="45720" numCol="1" anchor="ctr" anchorCtr="0" compatLnSpc="1">
            <a:noAutofit/>
          </a:bodyPr>
          <a:lstStyle/>
          <a:p>
            <a:pPr algn="ctr" eaLnBrk="1" hangingPunct="1">
              <a:buNone/>
            </a:pPr>
            <a:fld id="{9A0DB2DC-4C9A-4742-B13C-FB6460FD3503}" type="slidenum">
              <a:rPr lang="el-GR" altLang="el-GR" sz="2400" dirty="0">
                <a:latin typeface="Calibri" panose="020F0502020204030204" pitchFamily="34" charset="0"/>
              </a:rPr>
            </a:fld>
            <a:endParaRPr lang="el-GR" altLang="el-GR" sz="2400" dirty="0">
              <a:latin typeface="Calibri" panose="020F0502020204030204" pitchFamily="34" charset="0"/>
            </a:endParaRPr>
          </a:p>
        </p:txBody>
      </p:sp>
      <p:sp>
        <p:nvSpPr>
          <p:cNvPr id="11" name="Θέση υποσέλιδου 13"/>
          <p:cNvSpPr>
            <a:spLocks noGrp="1"/>
          </p:cNvSpPr>
          <p:nvPr>
            <p:ph type="ftr" sz="quarter" idx="3"/>
          </p:nvPr>
        </p:nvSpPr>
        <p:spPr>
          <a:xfrm>
            <a:off x="609600" y="6248400"/>
            <a:ext cx="5421313" cy="365125"/>
          </a:xfrm>
          <a:prstGeom prst="rect">
            <a:avLst/>
          </a:prstGeom>
        </p:spPr>
        <p:txBody>
          <a:bodyPr vert="horz" anchor="ct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a:t>Στυλ κύριου τίτλου</a:t>
            </a:r>
            <a:endParaRPr lang="en-US"/>
          </a:p>
        </p:txBody>
      </p:sp>
      <p:sp>
        <p:nvSpPr>
          <p:cNvPr id="9" name="Θέση περιεχομένου 8"/>
          <p:cNvSpPr>
            <a:spLocks noGrp="1"/>
          </p:cNvSpPr>
          <p:nvPr>
            <p:ph sz="quarter" idx="1" hasCustomPrompt="1"/>
          </p:nvPr>
        </p:nvSpPr>
        <p:spPr>
          <a:xfrm>
            <a:off x="609600" y="1589567"/>
            <a:ext cx="3886200" cy="4572000"/>
          </a:xfrm>
        </p:spPr>
        <p:txBody>
          <a:bodyPr/>
          <a:lstStyle/>
          <a:p>
            <a:pPr lvl="0"/>
            <a:r>
              <a:rPr lang="el-GR"/>
              <a:t>Στυλ υποδείγματος κειμένου</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11" name="Θέση περιεχομένου 10"/>
          <p:cNvSpPr>
            <a:spLocks noGrp="1"/>
          </p:cNvSpPr>
          <p:nvPr>
            <p:ph sz="quarter" idx="2" hasCustomPrompt="1"/>
          </p:nvPr>
        </p:nvSpPr>
        <p:spPr>
          <a:xfrm>
            <a:off x="4844901" y="1589567"/>
            <a:ext cx="3886200" cy="4572000"/>
          </a:xfrm>
        </p:spPr>
        <p:txBody>
          <a:bodyPr/>
          <a:lstStyle/>
          <a:p>
            <a:pPr lvl="0"/>
            <a:r>
              <a:rPr lang="el-GR"/>
              <a:t>Στυλ υποδείγματος κειμένου</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3" name="Θέση ημερομηνίας 7"/>
          <p:cNvSpPr>
            <a:spLocks noGrp="1"/>
          </p:cNvSpPr>
          <p:nvPr>
            <p:ph type="dt" sz="half" idx="12"/>
          </p:nvPr>
        </p:nvSpPr>
        <p:spPr>
          <a:xfrm>
            <a:off x="6096000" y="6248400"/>
            <a:ext cx="2667000" cy="365125"/>
          </a:xfrm>
          <a:prstGeom prst="rect">
            <a:avLst/>
          </a:prstGeom>
        </p:spPr>
        <p:txBody>
          <a:bodyPr vert="horz" rtlCol="0" anchor="ctr" anchorCtr="0"/>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9E9687D1-0038-4F2D-ACCE-899807ABE142}"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4" name="Θέση αριθμού διαφάνειας 9"/>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lstStyle/>
          <a:p>
            <a:pPr algn="ctr" eaLnBrk="1" hangingPunct="1">
              <a:buNone/>
            </a:pPr>
            <a:fld id="{9A0DB2DC-4C9A-4742-B13C-FB6460FD3503}" type="slidenum">
              <a:rPr lang="el-GR" altLang="el-GR" dirty="0">
                <a:latin typeface="Calibri" panose="020F0502020204030204" pitchFamily="34" charset="0"/>
              </a:rPr>
            </a:fld>
            <a:endParaRPr lang="el-GR" altLang="el-GR" dirty="0">
              <a:latin typeface="Calibri" panose="020F0502020204030204" pitchFamily="34" charset="0"/>
            </a:endParaRPr>
          </a:p>
        </p:txBody>
      </p:sp>
      <p:sp>
        <p:nvSpPr>
          <p:cNvPr id="5" name="Θέση υποσέλιδου 11"/>
          <p:cNvSpPr>
            <a:spLocks noGrp="1"/>
          </p:cNvSpPr>
          <p:nvPr>
            <p:ph type="ftr" sz="quarter" idx="3"/>
          </p:nvPr>
        </p:nvSpPr>
        <p:spPr>
          <a:xfrm>
            <a:off x="609600" y="6248400"/>
            <a:ext cx="5421313" cy="365125"/>
          </a:xfrm>
          <a:prstGeom prst="rect">
            <a:avLst/>
          </a:prstGeom>
        </p:spPr>
        <p:txBody>
          <a:bodyPr vert="horz" rtlCol="0" anchor="ct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533400" y="273050"/>
            <a:ext cx="8153400" cy="869950"/>
          </a:xfrm>
        </p:spPr>
        <p:txBody>
          <a:bodyPr/>
          <a:lstStyle>
            <a:lvl1pPr>
              <a:defRPr/>
            </a:lvl1pPr>
          </a:lstStyle>
          <a:p>
            <a:r>
              <a:rPr lang="el-GR"/>
              <a:t>Στυλ κύριου τίτλου</a:t>
            </a:r>
            <a:endParaRPr lang="en-US"/>
          </a:p>
        </p:txBody>
      </p:sp>
      <p:sp>
        <p:nvSpPr>
          <p:cNvPr id="11" name="Θέση περιεχομένου 10"/>
          <p:cNvSpPr>
            <a:spLocks noGrp="1"/>
          </p:cNvSpPr>
          <p:nvPr>
            <p:ph sz="quarter" idx="2" hasCustomPrompt="1"/>
          </p:nvPr>
        </p:nvSpPr>
        <p:spPr>
          <a:xfrm>
            <a:off x="609600" y="2438400"/>
            <a:ext cx="3886200" cy="3581400"/>
          </a:xfrm>
        </p:spPr>
        <p:txBody>
          <a:bodyPr/>
          <a:lstStyle/>
          <a:p>
            <a:pPr lvl="0"/>
            <a:r>
              <a:rPr lang="el-GR"/>
              <a:t>Στυλ υποδείγματος κειμένου</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13" name="Θέση περιεχομένου 12"/>
          <p:cNvSpPr>
            <a:spLocks noGrp="1"/>
          </p:cNvSpPr>
          <p:nvPr>
            <p:ph sz="quarter" idx="4" hasCustomPrompt="1"/>
          </p:nvPr>
        </p:nvSpPr>
        <p:spPr>
          <a:xfrm>
            <a:off x="4800600" y="2438400"/>
            <a:ext cx="3886200" cy="3581400"/>
          </a:xfrm>
        </p:spPr>
        <p:txBody>
          <a:bodyPr/>
          <a:lstStyle/>
          <a:p>
            <a:pPr lvl="0"/>
            <a:r>
              <a:rPr lang="el-GR"/>
              <a:t>Στυλ υποδείγματος κειμένου</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16" name="Θέση κειμένου 15"/>
          <p:cNvSpPr>
            <a:spLocks noGrp="1"/>
          </p:cNvSpPr>
          <p:nvPr>
            <p:ph type="body" sz="quarter" idx="1" hasCustomPrompt="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l-GR"/>
              <a:t>Στυλ υποδείγματος κειμένου</a:t>
            </a:r>
            <a:endParaRPr lang="el-GR"/>
          </a:p>
        </p:txBody>
      </p:sp>
      <p:sp>
        <p:nvSpPr>
          <p:cNvPr id="15" name="Θέση κειμένου 14"/>
          <p:cNvSpPr>
            <a:spLocks noGrp="1"/>
          </p:cNvSpPr>
          <p:nvPr>
            <p:ph type="body" sz="quarter" idx="3" hasCustomPrompt="1"/>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l-GR"/>
              <a:t>Στυλ υποδείγματος κειμένου</a:t>
            </a:r>
            <a:endParaRPr lang="el-GR"/>
          </a:p>
        </p:txBody>
      </p:sp>
      <p:sp>
        <p:nvSpPr>
          <p:cNvPr id="3" name="Θέση ημερομηνίας 9"/>
          <p:cNvSpPr>
            <a:spLocks noGrp="1"/>
          </p:cNvSpPr>
          <p:nvPr>
            <p:ph type="dt" sz="half" idx="12"/>
          </p:nvPr>
        </p:nvSpPr>
        <p:spPr>
          <a:xfrm>
            <a:off x="6096000" y="6248400"/>
            <a:ext cx="2667000" cy="365125"/>
          </a:xfrm>
          <a:prstGeom prst="rect">
            <a:avLst/>
          </a:prstGeom>
        </p:spPr>
        <p:txBody>
          <a:bodyPr vert="horz" rtlCol="0" anchor="ctr" anchorCtr="0"/>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603FC984-8B07-49C3-AA41-1668DDD2BD1F}"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4" name="Θέση αριθμού διαφάνειας 11"/>
          <p:cNvSpPr>
            <a:spLocks noGrp="1"/>
          </p:cNvSpPr>
          <p:nvPr>
            <p:ph type="sldNum" sz="quarter" idx="14"/>
          </p:nvPr>
        </p:nvSpPr>
        <p:spPr>
          <a:xfrm>
            <a:off x="0" y="1271588"/>
            <a:ext cx="533400" cy="244475"/>
          </a:xfrm>
          <a:prstGeom prst="rect">
            <a:avLst/>
          </a:prstGeom>
        </p:spPr>
        <p:txBody>
          <a:bodyPr vert="horz" wrap="square" lIns="91440" tIns="45720" rIns="91440" bIns="45720" numCol="1" anchor="ctr" anchorCtr="0" compatLnSpc="1"/>
          <a:lstStyle/>
          <a:p>
            <a:pPr algn="ctr" eaLnBrk="1" hangingPunct="1">
              <a:buNone/>
            </a:pPr>
            <a:fld id="{9A0DB2DC-4C9A-4742-B13C-FB6460FD3503}" type="slidenum">
              <a:rPr lang="el-GR" altLang="el-GR" dirty="0">
                <a:latin typeface="Calibri" panose="020F0502020204030204" pitchFamily="34" charset="0"/>
              </a:rPr>
            </a:fld>
            <a:endParaRPr lang="el-GR" altLang="el-GR" dirty="0">
              <a:latin typeface="Calibri" panose="020F0502020204030204" pitchFamily="34" charset="0"/>
            </a:endParaRPr>
          </a:p>
        </p:txBody>
      </p:sp>
      <p:sp>
        <p:nvSpPr>
          <p:cNvPr id="5" name="Θέση υποσέλιδου 13"/>
          <p:cNvSpPr>
            <a:spLocks noGrp="1"/>
          </p:cNvSpPr>
          <p:nvPr>
            <p:ph type="ftr" sz="quarter" idx="13"/>
          </p:nvPr>
        </p:nvSpPr>
        <p:spPr>
          <a:xfrm>
            <a:off x="609600" y="6248400"/>
            <a:ext cx="5421313" cy="365125"/>
          </a:xfrm>
          <a:prstGeom prst="rect">
            <a:avLst/>
          </a:prstGeom>
        </p:spPr>
        <p:txBody>
          <a:bodyPr vert="horz" rtlCol="0" anchor="ct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a:t>Στυλ κύριου τίτλου</a:t>
            </a:r>
            <a:endParaRPr lang="en-US"/>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52A1E7E5-5307-4E4A-A7E2-F1B05F37B193}"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Κενή">
    <p:bg>
      <p:bgPr>
        <a:solidFill>
          <a:schemeClr val="bg1"/>
        </a:solidFill>
        <a:effectLst/>
      </p:bgPr>
    </p:bg>
    <p:spTree>
      <p:nvGrpSpPr>
        <p:cNvPr id="1" name=""/>
        <p:cNvGrpSpPr/>
        <p:nvPr/>
      </p:nvGrpSpPr>
      <p:grpSpPr>
        <a:xfrm>
          <a:off x="0" y="0"/>
          <a:ext cx="0" cy="0"/>
          <a:chOff x="0" y="0"/>
          <a:chExt cx="0" cy="0"/>
        </a:xfrm>
      </p:grpSpPr>
      <p:sp>
        <p:nvSpPr>
          <p:cNvPr id="2" name="Θέση ημερομηνίας 1"/>
          <p:cNvSpPr>
            <a:spLocks noGrp="1"/>
          </p:cNvSpPr>
          <p:nvPr>
            <p:ph type="dt" sz="half" idx="2"/>
          </p:nvPr>
        </p:nvSpPr>
        <p:spPr>
          <a:xfrm>
            <a:off x="6096000" y="6248400"/>
            <a:ext cx="2667000" cy="365125"/>
          </a:xfrm>
          <a:prstGeom prst="rect">
            <a:avLst/>
          </a:prstGeom>
        </p:spPr>
        <p:txBody>
          <a:bodyPr vert="horz" anchor="ctr" anchorCtr="0"/>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6300F2B1-8B2D-4810-91EC-0711633A03AE}"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4" name="Θέση υποσέλιδου 2"/>
          <p:cNvSpPr>
            <a:spLocks noGrp="1"/>
          </p:cNvSpPr>
          <p:nvPr>
            <p:ph type="ftr" sz="quarter" idx="3"/>
          </p:nvPr>
        </p:nvSpPr>
        <p:spPr>
          <a:xfrm>
            <a:off x="609600" y="6248400"/>
            <a:ext cx="5421313" cy="365125"/>
          </a:xfrm>
          <a:prstGeom prst="rect">
            <a:avLst/>
          </a:prstGeom>
        </p:spPr>
        <p:txBody>
          <a:bodyPr vert="horz" anchor="ct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5" name="Θέση αριθμού διαφάνειας 3"/>
          <p:cNvSpPr>
            <a:spLocks noGrp="1"/>
          </p:cNvSpPr>
          <p:nvPr>
            <p:ph type="sldNum" sz="quarter" idx="4"/>
          </p:nvPr>
        </p:nvSpPr>
        <p:spPr>
          <a:xfrm>
            <a:off x="0" y="6248400"/>
            <a:ext cx="533400" cy="381000"/>
          </a:xfrm>
          <a:prstGeom prst="rect">
            <a:avLst/>
          </a:prstGeom>
        </p:spPr>
        <p:txBody>
          <a:bodyPr vert="horz" wrap="square" lIns="91440" tIns="45720" rIns="91440" bIns="45720" numCol="1" anchor="ctr" anchorCtr="0" compatLnSpc="1"/>
          <a:lstStyle/>
          <a:p>
            <a:pPr algn="ctr" eaLnBrk="1" hangingPunct="1">
              <a:buNone/>
            </a:pPr>
            <a:fld id="{9A0DB2DC-4C9A-4742-B13C-FB6460FD3503}" type="slidenum">
              <a:rPr lang="el-GR" altLang="el-GR" dirty="0">
                <a:solidFill>
                  <a:schemeClr val="tx2"/>
                </a:solidFill>
                <a:latin typeface="Calibri" panose="020F0502020204030204" pitchFamily="34" charset="0"/>
              </a:rPr>
            </a:fld>
            <a:endParaRPr lang="el-GR" altLang="el-GR" dirty="0">
              <a:solidFill>
                <a:schemeClr val="tx2"/>
              </a:solidFill>
              <a:latin typeface="Calibri" panose="020F050202020403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609600" y="273050"/>
            <a:ext cx="8077200" cy="869950"/>
          </a:xfrm>
        </p:spPr>
        <p:txBody>
          <a:bodyPr/>
          <a:lstStyle>
            <a:lvl1pPr algn="l">
              <a:buNone/>
              <a:defRPr sz="4400" b="0"/>
            </a:lvl1pPr>
          </a:lstStyle>
          <a:p>
            <a:r>
              <a:rPr lang="el-GR"/>
              <a:t>Στυλ κύριου τίτλου</a:t>
            </a:r>
            <a:endParaRPr lang="en-US"/>
          </a:p>
        </p:txBody>
      </p:sp>
      <p:sp>
        <p:nvSpPr>
          <p:cNvPr id="3" name="Θέση κειμένου 2"/>
          <p:cNvSpPr>
            <a:spLocks noGrp="1"/>
          </p:cNvSpPr>
          <p:nvPr>
            <p:ph type="body" idx="2" hasCustomPrompt="1"/>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l-GR"/>
              <a:t>Στυλ υποδείγματος κειμένου</a:t>
            </a:r>
            <a:endParaRPr lang="el-GR"/>
          </a:p>
        </p:txBody>
      </p:sp>
      <p:sp>
        <p:nvSpPr>
          <p:cNvPr id="9" name="Θέση περιεχομένου 8"/>
          <p:cNvSpPr>
            <a:spLocks noGrp="1"/>
          </p:cNvSpPr>
          <p:nvPr>
            <p:ph sz="quarter" idx="1" hasCustomPrompt="1"/>
          </p:nvPr>
        </p:nvSpPr>
        <p:spPr>
          <a:xfrm>
            <a:off x="2362200" y="1752600"/>
            <a:ext cx="6400800" cy="4419600"/>
          </a:xfrm>
        </p:spPr>
        <p:txBody>
          <a:bodyPr/>
          <a:lstStyle/>
          <a:p>
            <a:pPr lvl="0"/>
            <a:r>
              <a:rPr lang="el-GR"/>
              <a:t>Στυλ υποδείγματος κειμένου</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52A1E7E5-5307-4E4A-A7E2-F1B05F37B193}"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Εικόνα με λεζάντα">
    <p:bg>
      <p:bgPr>
        <a:blipFill rotWithShape="0">
          <a:blip r:embed="rId2"/>
          <a:stretch>
            <a:fillRect/>
          </a:stretch>
        </a:blipFill>
        <a:effectLst/>
      </p:bgPr>
    </p:bg>
    <p:spTree>
      <p:nvGrpSpPr>
        <p:cNvPr id="1" name=""/>
        <p:cNvGrpSpPr/>
        <p:nvPr/>
      </p:nvGrpSpPr>
      <p:grpSpPr>
        <a:xfrm>
          <a:off x="0" y="0"/>
          <a:ext cx="0" cy="0"/>
          <a:chOff x="0" y="0"/>
          <a:chExt cx="0" cy="0"/>
        </a:xfrm>
      </p:grpSpPr>
      <p:sp>
        <p:nvSpPr>
          <p:cNvPr id="5" name="Ορθογώνιο 7"/>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6" name="Ορθογώνιο 8"/>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7" name="Ορθογώνιο 9"/>
          <p:cNvSpPr/>
          <p:nvPr/>
        </p:nvSpPr>
        <p:spPr>
          <a:xfrm>
            <a:off x="1544638" y="4654550"/>
            <a:ext cx="7599363"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Ορθογώνιο 10"/>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4" name="Θέση κειμένου 3"/>
          <p:cNvSpPr>
            <a:spLocks noGrp="1"/>
          </p:cNvSpPr>
          <p:nvPr>
            <p:ph type="body" sz="half" idx="2" hasCustomPrompt="1"/>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l-GR"/>
              <a:t>Στυλ υποδείγματος κειμένου</a:t>
            </a:r>
            <a:endParaRPr lang="el-GR"/>
          </a:p>
        </p:txBody>
      </p:sp>
      <p:sp>
        <p:nvSpPr>
          <p:cNvPr id="2" name="Τίτλος 1"/>
          <p:cNvSpPr>
            <a:spLocks noGrp="1"/>
          </p:cNvSpPr>
          <p:nvPr>
            <p:ph type="title" hasCustomPrompt="1"/>
          </p:nvPr>
        </p:nvSpPr>
        <p:spPr>
          <a:xfrm>
            <a:off x="1600200" y="4648200"/>
            <a:ext cx="7315200" cy="685800"/>
          </a:xfrm>
        </p:spPr>
        <p:txBody>
          <a:bodyPr/>
          <a:lstStyle>
            <a:lvl1pPr algn="l">
              <a:buNone/>
              <a:defRPr sz="2800" b="0">
                <a:solidFill>
                  <a:srgbClr val="FFFFFF"/>
                </a:solidFill>
              </a:defRPr>
            </a:lvl1pPr>
          </a:lstStyle>
          <a:p>
            <a:r>
              <a:rPr lang="el-GR"/>
              <a:t>Στυλ κύριου τίτλου</a:t>
            </a:r>
            <a:endParaRPr lang="en-US"/>
          </a:p>
        </p:txBody>
      </p:sp>
      <p:sp>
        <p:nvSpPr>
          <p:cNvPr id="3" name="Θέση εικόνας 2"/>
          <p:cNvSpPr>
            <a:spLocks noGrp="1"/>
          </p:cNvSpPr>
          <p:nvPr>
            <p:ph type="pic" idx="1" hasCustomPrompt="1"/>
          </p:nvPr>
        </p:nvSpPr>
        <p:spPr>
          <a:xfrm>
            <a:off x="1560576" y="0"/>
            <a:ext cx="7583424" cy="4568952"/>
          </a:xfrm>
          <a:solidFill>
            <a:schemeClr val="accent1">
              <a:tint val="40000"/>
            </a:schemeClr>
          </a:solidFill>
          <a:ln>
            <a:noFill/>
          </a:ln>
        </p:spPr>
        <p:txBody>
          <a:bodyPr vert="horz" wrap="square" lIns="91440" tIns="45720" rIns="91440" bIns="45720" numCol="1" anchor="t" anchorCtr="0" compatLnSpc="1">
            <a:normAutofit/>
          </a:bodyPr>
          <a:lstStyle>
            <a:lvl1pPr marL="0" indent="0">
              <a:buNone/>
              <a:defRPr sz="3200"/>
            </a:lvl1p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anose="05000000000000000000" pitchFamily="2" charset="2"/>
              <a:buNone/>
              <a:defRPr/>
            </a:pPr>
            <a:r>
              <a:rPr kumimoji="0" lang="el-GR" sz="3200" b="0" i="0" u="none" strike="noStrike" kern="1200" cap="none" spc="0" normalizeH="0" baseline="0" noProof="0">
                <a:ln>
                  <a:noFill/>
                </a:ln>
                <a:solidFill>
                  <a:schemeClr val="tx1"/>
                </a:solidFill>
                <a:effectLst/>
                <a:uLnTx/>
                <a:uFillTx/>
                <a:latin typeface="+mn-lt"/>
                <a:ea typeface="+mn-ea"/>
                <a:cs typeface="+mn-cs"/>
              </a:rPr>
              <a:t>Κάντε κλικ στο εικονίδιο για να προσθέσετε μια εικόνα</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Θέση ημερομηνίας 11"/>
          <p:cNvSpPr>
            <a:spLocks noGrp="1"/>
          </p:cNvSpPr>
          <p:nvPr>
            <p:ph type="dt" sz="half" idx="12"/>
          </p:nvPr>
        </p:nvSpPr>
        <p:spPr>
          <a:xfrm>
            <a:off x="6248400" y="6248400"/>
            <a:ext cx="2667000" cy="365125"/>
          </a:xfrm>
          <a:prstGeom prst="rect">
            <a:avLst/>
          </a:prstGeom>
        </p:spPr>
        <p:txBody>
          <a:bodyPr vert="horz" rtlCol="0" anchor="ctr" anchorCtr="0"/>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B1915986-73BE-4570-8027-BE63BA67800E}"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11" name="Θέση αριθμού διαφάνειας 12"/>
          <p:cNvSpPr>
            <a:spLocks noGrp="1"/>
          </p:cNvSpPr>
          <p:nvPr>
            <p:ph type="sldNum" sz="quarter" idx="4"/>
          </p:nvPr>
        </p:nvSpPr>
        <p:spPr>
          <a:xfrm>
            <a:off x="0" y="4667250"/>
            <a:ext cx="1447800" cy="663575"/>
          </a:xfrm>
          <a:prstGeom prst="rect">
            <a:avLst/>
          </a:prstGeom>
        </p:spPr>
        <p:txBody>
          <a:bodyPr vert="horz" wrap="square" lIns="91440" tIns="45720" rIns="91440" bIns="45720" numCol="1" anchor="ctr" anchorCtr="0" compatLnSpc="1"/>
          <a:lstStyle/>
          <a:p>
            <a:pPr algn="ctr" eaLnBrk="1" hangingPunct="1">
              <a:buNone/>
            </a:pPr>
            <a:fld id="{9A0DB2DC-4C9A-4742-B13C-FB6460FD3503}" type="slidenum">
              <a:rPr lang="el-GR" altLang="el-GR" sz="2800" dirty="0">
                <a:latin typeface="Calibri" panose="020F0502020204030204" pitchFamily="34" charset="0"/>
              </a:rPr>
            </a:fld>
            <a:endParaRPr lang="el-GR" altLang="el-GR" sz="2800" dirty="0">
              <a:latin typeface="Calibri" panose="020F0502020204030204" pitchFamily="34" charset="0"/>
            </a:endParaRPr>
          </a:p>
        </p:txBody>
      </p:sp>
      <p:sp>
        <p:nvSpPr>
          <p:cNvPr id="12" name="Θέση υποσέλιδου 13"/>
          <p:cNvSpPr>
            <a:spLocks noGrp="1"/>
          </p:cNvSpPr>
          <p:nvPr>
            <p:ph type="ftr" sz="quarter" idx="3"/>
          </p:nvPr>
        </p:nvSpPr>
        <p:spPr>
          <a:xfrm>
            <a:off x="1600200" y="6248400"/>
            <a:ext cx="4572000" cy="365125"/>
          </a:xfrm>
          <a:prstGeom prst="rect">
            <a:avLst/>
          </a:prstGeom>
        </p:spPr>
        <p:txBody>
          <a:bodyPr vert="horz" rtlCol="0" anchor="ct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21"/>
          <p:cNvSpPr>
            <a:spLocks noGrp="1"/>
          </p:cNvSpPr>
          <p:nvPr>
            <p:ph type="title"/>
          </p:nvPr>
        </p:nvSpPr>
        <p:spPr>
          <a:xfrm>
            <a:off x="609600" y="228600"/>
            <a:ext cx="8153400" cy="990600"/>
          </a:xfrm>
          <a:prstGeom prst="rect">
            <a:avLst/>
          </a:prstGeom>
          <a:noFill/>
          <a:ln w="9525">
            <a:noFill/>
          </a:ln>
        </p:spPr>
        <p:txBody>
          <a:bodyPr anchor="ctr" anchorCtr="0"/>
          <a:lstStyle/>
          <a:p>
            <a:pPr lvl="0"/>
            <a:r>
              <a:rPr lang="el-GR" altLang="el-GR" dirty="0"/>
              <a:t>Στυλ κύριου τίτλου</a:t>
            </a:r>
            <a:endParaRPr lang="en-US" altLang="el-GR" dirty="0"/>
          </a:p>
        </p:txBody>
      </p:sp>
      <p:sp>
        <p:nvSpPr>
          <p:cNvPr id="1027" name="Θέση κειμένου 12"/>
          <p:cNvSpPr>
            <a:spLocks noGrp="1"/>
          </p:cNvSpPr>
          <p:nvPr>
            <p:ph type="body" idx="1"/>
          </p:nvPr>
        </p:nvSpPr>
        <p:spPr>
          <a:xfrm>
            <a:off x="612775" y="1600200"/>
            <a:ext cx="8153400" cy="4525963"/>
          </a:xfrm>
          <a:prstGeom prst="rect">
            <a:avLst/>
          </a:prstGeom>
          <a:noFill/>
          <a:ln w="9525">
            <a:noFill/>
          </a:ln>
        </p:spPr>
        <p:txBody>
          <a:bodyPr/>
          <a:lstStyle/>
          <a:p>
            <a:pPr lvl="0"/>
            <a:r>
              <a:rPr lang="el-GR" altLang="el-GR" dirty="0"/>
              <a:t>Στυλ υποδείγματος κειμένου</a:t>
            </a:r>
            <a:endParaRPr lang="el-GR" altLang="el-GR" dirty="0"/>
          </a:p>
          <a:p>
            <a:pPr lvl="1"/>
            <a:r>
              <a:rPr lang="el-GR" altLang="el-GR" dirty="0"/>
              <a:t>Δεύτερου επιπέδου</a:t>
            </a:r>
            <a:endParaRPr lang="el-GR" altLang="el-GR" dirty="0"/>
          </a:p>
          <a:p>
            <a:pPr lvl="2"/>
            <a:r>
              <a:rPr lang="el-GR" altLang="el-GR" dirty="0"/>
              <a:t>Τρίτου επιπέδου</a:t>
            </a:r>
            <a:endParaRPr lang="el-GR" altLang="el-GR" dirty="0"/>
          </a:p>
          <a:p>
            <a:pPr lvl="3"/>
            <a:r>
              <a:rPr lang="el-GR" altLang="el-GR" dirty="0"/>
              <a:t>Τέταρτου επιπέδου</a:t>
            </a:r>
            <a:endParaRPr lang="el-GR" altLang="el-GR" dirty="0"/>
          </a:p>
          <a:p>
            <a:pPr lvl="4"/>
            <a:r>
              <a:rPr lang="el-GR" altLang="el-GR" dirty="0"/>
              <a:t>Πέμπτου επιπέδου</a:t>
            </a:r>
            <a:endParaRPr lang="en-US" altLang="el-GR" dirty="0"/>
          </a:p>
        </p:txBody>
      </p:sp>
      <p:sp>
        <p:nvSpPr>
          <p:cNvPr id="14" name="Θέση ημερομηνίας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52A1E7E5-5307-4E4A-A7E2-F1B05F37B193}" type="datetimeFigureOut">
              <a:rPr kumimoji="0" lang="el-GR" sz="1400" b="0" i="0" u="none" strike="noStrike" kern="1200" cap="none" spc="0" normalizeH="0" baseline="0" noProof="0">
                <a:ln>
                  <a:noFill/>
                </a:ln>
                <a:solidFill>
                  <a:schemeClr val="tx2"/>
                </a:solidFill>
                <a:effectLst/>
                <a:uLnTx/>
                <a:uFillTx/>
                <a:latin typeface="+mn-lt"/>
                <a:ea typeface="+mn-ea"/>
                <a:cs typeface="+mn-cs"/>
              </a:rPr>
            </a:fld>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3" name="Θέση υποσέλιδου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el-GR" sz="1400" b="0" i="0" u="none" strike="noStrike" kern="1200" cap="none" spc="0" normalizeH="0" baseline="0" noProof="0">
              <a:ln>
                <a:noFill/>
              </a:ln>
              <a:solidFill>
                <a:schemeClr val="tx2"/>
              </a:solidFill>
              <a:effectLst/>
              <a:uLnTx/>
              <a:uFillTx/>
              <a:latin typeface="+mn-lt"/>
              <a:ea typeface="+mn-ea"/>
              <a:cs typeface="+mn-cs"/>
            </a:endParaRPr>
          </a:p>
        </p:txBody>
      </p:sp>
      <p:sp>
        <p:nvSpPr>
          <p:cNvPr id="7" name="Ορθογώνιο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Ορθογώνιο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Ορθογώνιο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3" name="Θέση αριθμού διαφάνειας 22"/>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lstStyle>
            <a:lvl1pPr algn="ctr">
              <a:defRPr sz="1400" b="1">
                <a:solidFill>
                  <a:srgbClr val="FFFFFF"/>
                </a:solidFill>
                <a:latin typeface="Calibri" panose="020F0502020204030204" pitchFamily="34" charset="0"/>
              </a:defRPr>
            </a:lvl1p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Calibri" panose="020F0502020204030204" pitchFamily="34" charset="0"/>
        </a:defRPr>
      </a:lvl2pPr>
      <a:lvl3pPr algn="l" rtl="0" eaLnBrk="0" fontAlgn="base" hangingPunct="0">
        <a:spcBef>
          <a:spcPct val="0"/>
        </a:spcBef>
        <a:spcAft>
          <a:spcPct val="0"/>
        </a:spcAft>
        <a:defRPr sz="4400">
          <a:solidFill>
            <a:schemeClr val="tx2"/>
          </a:solidFill>
          <a:latin typeface="Calibri" panose="020F0502020204030204" pitchFamily="34" charset="0"/>
        </a:defRPr>
      </a:lvl3pPr>
      <a:lvl4pPr algn="l" rtl="0" eaLnBrk="0" fontAlgn="base" hangingPunct="0">
        <a:spcBef>
          <a:spcPct val="0"/>
        </a:spcBef>
        <a:spcAft>
          <a:spcPct val="0"/>
        </a:spcAft>
        <a:defRPr sz="4400">
          <a:solidFill>
            <a:schemeClr val="tx2"/>
          </a:solidFill>
          <a:latin typeface="Calibri" panose="020F0502020204030204" pitchFamily="34" charset="0"/>
        </a:defRPr>
      </a:lvl4pPr>
      <a:lvl5pPr algn="l" rtl="0" eaLnBrk="0" fontAlgn="base" hangingPunct="0">
        <a:spcBef>
          <a:spcPct val="0"/>
        </a:spcBef>
        <a:spcAft>
          <a:spcPct val="0"/>
        </a:spcAft>
        <a:defRPr sz="4400">
          <a:solidFill>
            <a:schemeClr val="tx2"/>
          </a:solidFill>
          <a:latin typeface="Calibri" panose="020F0502020204030204" pitchFamily="34" charset="0"/>
        </a:defRPr>
      </a:lvl5pPr>
      <a:lvl6pPr marL="457200" algn="l" rtl="0" fontAlgn="base">
        <a:spcBef>
          <a:spcPct val="0"/>
        </a:spcBef>
        <a:spcAft>
          <a:spcPct val="0"/>
        </a:spcAft>
        <a:defRPr sz="4400">
          <a:solidFill>
            <a:schemeClr val="tx2"/>
          </a:solidFill>
          <a:latin typeface="Calibri" panose="020F0502020204030204" pitchFamily="34" charset="0"/>
        </a:defRPr>
      </a:lvl6pPr>
      <a:lvl7pPr marL="914400" algn="l" rtl="0" fontAlgn="base">
        <a:spcBef>
          <a:spcPct val="0"/>
        </a:spcBef>
        <a:spcAft>
          <a:spcPct val="0"/>
        </a:spcAft>
        <a:defRPr sz="4400">
          <a:solidFill>
            <a:schemeClr val="tx2"/>
          </a:solidFill>
          <a:latin typeface="Calibri" panose="020F0502020204030204" pitchFamily="34" charset="0"/>
        </a:defRPr>
      </a:lvl7pPr>
      <a:lvl8pPr marL="1371600" algn="l" rtl="0" fontAlgn="base">
        <a:spcBef>
          <a:spcPct val="0"/>
        </a:spcBef>
        <a:spcAft>
          <a:spcPct val="0"/>
        </a:spcAft>
        <a:defRPr sz="4400">
          <a:solidFill>
            <a:schemeClr val="tx2"/>
          </a:solidFill>
          <a:latin typeface="Calibri" panose="020F0502020204030204" pitchFamily="34" charset="0"/>
        </a:defRPr>
      </a:lvl8pPr>
      <a:lvl9pPr marL="1828800" algn="l" rtl="0" fontAlgn="base">
        <a:spcBef>
          <a:spcPct val="0"/>
        </a:spcBef>
        <a:spcAft>
          <a:spcPct val="0"/>
        </a:spcAft>
        <a:defRPr sz="4400">
          <a:solidFill>
            <a:schemeClr val="tx2"/>
          </a:solidFill>
          <a:latin typeface="Calibri" panose="020F0502020204030204" pitchFamily="34" charset="0"/>
        </a:defRPr>
      </a:lvl9pPr>
    </p:titleStyle>
    <p:bodyStyle>
      <a:lvl1pPr marL="319405" indent="-319405"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40080"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08A1D9"/>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7C984A"/>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panose="05000000000000000000"/>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panose="05000000000000000000"/>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panose="05000000000000000000"/>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panose="05000000000000000000"/>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9.jpeg"/><Relationship Id="rId1" Type="http://schemas.openxmlformats.org/officeDocument/2006/relationships/hyperlink" Target="http://www.athensvoice.gr/politismos/art/o-agnostos-rene-magritte?platform=hootsuit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www.youtube.com/watch?v=mH0eMgbqFJo&amp;fbclid=IwAR1o8OnLGOnadasRA4jK5m0kWyGVrybtkYjC_rpbeE5_d7V68yBnJBpEt0I"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hasCustomPrompt="1"/>
          </p:nvPr>
        </p:nvSpPr>
        <p:spPr>
          <a:xfrm>
            <a:off x="468313" y="188913"/>
            <a:ext cx="7991475" cy="4608513"/>
          </a:xfrm>
        </p:spPr>
        <p:txBody>
          <a:bodyPr vert="horz" wrap="square" lIns="91440" tIns="45720" rIns="91440" bIns="45720" numCol="1" anchor="b" anchorCtr="0" compatLnSpc="1"/>
          <a:lstStyle/>
          <a:p>
            <a:pPr algn="ctr" eaLnBrk="1" hangingPunct="1">
              <a:buClrTx/>
              <a:buSzTx/>
              <a:buFontTx/>
              <a:buNone/>
            </a:pPr>
            <a:br>
              <a:rPr lang="en-US" altLang="x-none" kern="1200" cap="none" dirty="0">
                <a:latin typeface="Tw Cen MT" panose="020B0602020104020603" pitchFamily="34" charset="0"/>
                <a:ea typeface="+mj-ea"/>
                <a:cs typeface="+mj-cs"/>
              </a:rPr>
            </a:br>
            <a:r>
              <a:rPr sz="4000" kern="1200" cap="none" dirty="0">
                <a:latin typeface="+mj-lt"/>
                <a:ea typeface="+mj-ea"/>
                <a:cs typeface="+mj-cs"/>
              </a:rPr>
              <a:t>Πανεπιστήμιο Πατρών</a:t>
            </a:r>
            <a:br>
              <a:rPr sz="4000" kern="1200" cap="none" dirty="0">
                <a:latin typeface="+mj-lt"/>
                <a:ea typeface="+mj-ea"/>
                <a:cs typeface="+mj-cs"/>
              </a:rPr>
            </a:br>
            <a:r>
              <a:rPr sz="4000" kern="1200" cap="none" dirty="0">
                <a:latin typeface="+mj-lt"/>
                <a:ea typeface="+mj-ea"/>
                <a:cs typeface="+mj-cs"/>
              </a:rPr>
              <a:t>Τμήμα Φιλολογίας</a:t>
            </a:r>
            <a:br>
              <a:rPr sz="4000" kern="1200" cap="none" dirty="0">
                <a:latin typeface="+mj-lt"/>
                <a:ea typeface="+mj-ea"/>
                <a:cs typeface="+mj-cs"/>
              </a:rPr>
            </a:br>
            <a:br>
              <a:rPr sz="4000" kern="1200" cap="none" dirty="0">
                <a:latin typeface="+mj-lt"/>
                <a:ea typeface="+mj-ea"/>
                <a:cs typeface="+mj-cs"/>
              </a:rPr>
            </a:br>
            <a:r>
              <a:rPr sz="4000" b="1" kern="1200" cap="none" dirty="0">
                <a:latin typeface="+mj-lt"/>
                <a:ea typeface="+mj-ea"/>
                <a:cs typeface="+mj-cs"/>
              </a:rPr>
              <a:t>Εισαγωγή στη Γενική Γλωσσολογία Ι</a:t>
            </a:r>
            <a:br>
              <a:rPr sz="4000" b="1" kern="1200" cap="none" dirty="0">
                <a:latin typeface="+mj-lt"/>
                <a:ea typeface="+mj-ea"/>
                <a:cs typeface="+mj-cs"/>
              </a:rPr>
            </a:br>
            <a:br>
              <a:rPr sz="4000" b="1" kern="1200" cap="none" dirty="0">
                <a:latin typeface="+mj-lt"/>
                <a:ea typeface="+mj-ea"/>
                <a:cs typeface="+mj-cs"/>
              </a:rPr>
            </a:br>
            <a:r>
              <a:rPr sz="4000" kern="1200" cap="none" dirty="0">
                <a:latin typeface="+mj-lt"/>
                <a:ea typeface="+mj-ea"/>
                <a:cs typeface="+mj-cs"/>
              </a:rPr>
              <a:t>Διδάσκων: Αργύρης Αρχάκης</a:t>
            </a:r>
            <a:endParaRPr sz="4000" kern="1200" cap="none" dirty="0">
              <a:latin typeface="+mj-lt"/>
              <a:ea typeface="+mj-ea"/>
              <a:cs typeface="+mj-cs"/>
            </a:endParaRPr>
          </a:p>
        </p:txBody>
      </p:sp>
      <p:sp>
        <p:nvSpPr>
          <p:cNvPr id="9219" name="Υπότιτλος 2"/>
          <p:cNvSpPr>
            <a:spLocks noGrp="1"/>
          </p:cNvSpPr>
          <p:nvPr>
            <p:ph type="subTitle" idx="1" hasCustomPrompt="1"/>
          </p:nvPr>
        </p:nvSpPr>
        <p:spPr/>
        <p:txBody>
          <a:bodyPr vert="horz" wrap="square" lIns="91440" tIns="45720" rIns="91440" bIns="45720" anchor="ctr" anchorCtr="0"/>
          <a:lstStyle/>
          <a:p>
            <a:pPr algn="r" eaLnBrk="1" hangingPunct="1">
              <a:buSzPct val="60000"/>
            </a:pPr>
            <a:r>
              <a:rPr lang="en-US" altLang="el-GR" kern="1200" dirty="0">
                <a:solidFill>
                  <a:srgbClr val="FFFFFF"/>
                </a:solidFill>
                <a:latin typeface="Tw Cen MT" panose="020B0602020104020603" pitchFamily="34" charset="0"/>
                <a:ea typeface="+mn-ea"/>
                <a:cs typeface="+mn-cs"/>
              </a:rPr>
              <a:t>10o </a:t>
            </a:r>
            <a:r>
              <a:rPr lang="el-GR" altLang="el-GR" kern="1200" dirty="0">
                <a:solidFill>
                  <a:srgbClr val="FFFFFF"/>
                </a:solidFill>
                <a:latin typeface="+mn-lt"/>
                <a:ea typeface="+mn-ea"/>
                <a:cs typeface="+mn-cs"/>
              </a:rPr>
              <a:t> Μάθημα</a:t>
            </a:r>
            <a:endParaRPr lang="el-GR" altLang="el-GR" kern="1200" dirty="0">
              <a:solidFill>
                <a:srgbClr val="FFFFFF"/>
              </a:solidFill>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Τίτλος 1"/>
          <p:cNvSpPr>
            <a:spLocks noGrp="1"/>
          </p:cNvSpPr>
          <p:nvPr>
            <p:ph type="title" hasCustomPrompt="1"/>
          </p:nvPr>
        </p:nvSpPr>
        <p:spPr/>
        <p:txBody>
          <a:bodyPr vert="horz" wrap="square" lIns="91440" tIns="45720" rIns="91440" bIns="45720" anchor="ctr" anchorCtr="0"/>
          <a:lstStyle/>
          <a:p>
            <a:r>
              <a:rPr lang="el-GR" altLang="el-GR" b="1" dirty="0"/>
              <a:t>Αριστερό ημισφαίριο</a:t>
            </a:r>
            <a:endParaRPr lang="el-GR" altLang="el-GR" b="1" dirty="0"/>
          </a:p>
        </p:txBody>
      </p:sp>
      <p:pic>
        <p:nvPicPr>
          <p:cNvPr id="18435" name="Θέση περιεχομένου 4"/>
          <p:cNvPicPr>
            <a:picLocks noGrp="1" noChangeAspect="1"/>
          </p:cNvPicPr>
          <p:nvPr>
            <p:ph sz="quarter" idx="1" hasCustomPrompt="1"/>
          </p:nvPr>
        </p:nvPicPr>
        <p:blipFill>
          <a:blip r:embed="rId1"/>
          <a:srcRect l="31310" r="48703"/>
          <a:stretch>
            <a:fillRect/>
          </a:stretch>
        </p:blipFill>
        <p:spPr>
          <a:xfrm>
            <a:off x="4297363" y="1887538"/>
            <a:ext cx="1654175" cy="3082925"/>
          </a:xfrm>
        </p:spPr>
      </p:pic>
      <p:sp>
        <p:nvSpPr>
          <p:cNvPr id="18436" name="TextBox 5"/>
          <p:cNvSpPr txBox="1"/>
          <p:nvPr/>
        </p:nvSpPr>
        <p:spPr>
          <a:xfrm>
            <a:off x="612775" y="2136775"/>
            <a:ext cx="3060700" cy="2554288"/>
          </a:xfrm>
          <a:prstGeom prst="rect">
            <a:avLst/>
          </a:prstGeom>
          <a:noFill/>
          <a:ln w="9525">
            <a:noFill/>
          </a:ln>
        </p:spPr>
        <p:txBody>
          <a:bodyPr wrap="none">
            <a:spAutoFit/>
          </a:bodyPr>
          <a:lstStyle/>
          <a:p>
            <a:r>
              <a:rPr lang="el-GR" altLang="el-GR" sz="2000" b="1" dirty="0">
                <a:latin typeface="Arial" panose="020B0604020202020204" pitchFamily="34" charset="0"/>
              </a:rPr>
              <a:t>ΑΡΙΣΤΕΡΟ Η</a:t>
            </a:r>
            <a:r>
              <a:rPr lang="en-US" altLang="el-GR" sz="2000" b="1" dirty="0">
                <a:latin typeface="Arial" panose="020B0604020202020204" pitchFamily="34" charset="0"/>
              </a:rPr>
              <a:t>M</a:t>
            </a:r>
            <a:r>
              <a:rPr lang="el-GR" altLang="el-GR" sz="2000" b="1" dirty="0">
                <a:latin typeface="Arial" panose="020B0604020202020204" pitchFamily="34" charset="0"/>
              </a:rPr>
              <a:t>ΙΣΦΑΙΡΙΟ</a:t>
            </a:r>
            <a:endParaRPr lang="el-GR" altLang="el-GR" sz="2000" b="1" dirty="0">
              <a:latin typeface="Arial" panose="020B0604020202020204" pitchFamily="34" charset="0"/>
            </a:endParaRPr>
          </a:p>
          <a:p>
            <a:endParaRPr lang="el-GR" altLang="el-GR" sz="2000" b="1" dirty="0">
              <a:latin typeface="Arial" panose="020B0604020202020204" pitchFamily="34" charset="0"/>
            </a:endParaRPr>
          </a:p>
          <a:p>
            <a:r>
              <a:rPr lang="el-GR" altLang="el-GR" sz="2000" dirty="0">
                <a:latin typeface="Arial" panose="020B0604020202020204" pitchFamily="34" charset="0"/>
              </a:rPr>
              <a:t>Λογική</a:t>
            </a:r>
            <a:endParaRPr lang="el-GR" altLang="el-GR" sz="2000" dirty="0">
              <a:latin typeface="Arial" panose="020B0604020202020204" pitchFamily="34" charset="0"/>
            </a:endParaRPr>
          </a:p>
          <a:p>
            <a:r>
              <a:rPr lang="el-GR" altLang="el-GR" sz="2000" dirty="0">
                <a:latin typeface="Arial" panose="020B0604020202020204" pitchFamily="34" charset="0"/>
              </a:rPr>
              <a:t>Ανάλυση</a:t>
            </a:r>
            <a:endParaRPr lang="el-GR" altLang="el-GR" sz="2000" dirty="0">
              <a:latin typeface="Arial" panose="020B0604020202020204" pitchFamily="34" charset="0"/>
            </a:endParaRPr>
          </a:p>
          <a:p>
            <a:r>
              <a:rPr lang="el-GR" altLang="el-GR" sz="2000" dirty="0">
                <a:latin typeface="Arial" panose="020B0604020202020204" pitchFamily="34" charset="0"/>
              </a:rPr>
              <a:t>Γραμμικότητα</a:t>
            </a:r>
            <a:endParaRPr lang="el-GR" altLang="el-GR" sz="2000" dirty="0">
              <a:latin typeface="Arial" panose="020B0604020202020204" pitchFamily="34" charset="0"/>
            </a:endParaRPr>
          </a:p>
          <a:p>
            <a:r>
              <a:rPr lang="el-GR" altLang="el-GR" sz="2000" dirty="0">
                <a:latin typeface="Arial" panose="020B0604020202020204" pitchFamily="34" charset="0"/>
              </a:rPr>
              <a:t>Γλώσσα</a:t>
            </a:r>
            <a:endParaRPr lang="el-GR" altLang="el-GR" sz="2000" dirty="0">
              <a:latin typeface="Arial" panose="020B0604020202020204" pitchFamily="34" charset="0"/>
            </a:endParaRPr>
          </a:p>
          <a:p>
            <a:r>
              <a:rPr lang="el-GR" altLang="el-GR" sz="2000" dirty="0">
                <a:latin typeface="Arial" panose="020B0604020202020204" pitchFamily="34" charset="0"/>
              </a:rPr>
              <a:t>Μαθηματικά</a:t>
            </a:r>
            <a:endParaRPr lang="el-GR" altLang="el-GR" sz="2000" dirty="0">
              <a:latin typeface="Arial" panose="020B0604020202020204" pitchFamily="34" charset="0"/>
            </a:endParaRPr>
          </a:p>
          <a:p>
            <a:r>
              <a:rPr lang="el-GR" altLang="el-GR" sz="2000" dirty="0">
                <a:latin typeface="Arial" panose="020B0604020202020204" pitchFamily="34" charset="0"/>
              </a:rPr>
              <a:t>Υπολογισμός</a:t>
            </a:r>
            <a:endParaRPr lang="el-GR" altLang="el-GR" sz="2000" dirty="0">
              <a:latin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Αριστερό ημισφαίριο</a:t>
            </a:r>
            <a:endParaRPr lang="el-GR" altLang="el-GR" b="1" dirty="0"/>
          </a:p>
        </p:txBody>
      </p:sp>
      <p:sp>
        <p:nvSpPr>
          <p:cNvPr id="3" name="Θέση περιεχομένου 2"/>
          <p:cNvSpPr>
            <a:spLocks noGrp="1"/>
          </p:cNvSpPr>
          <p:nvPr>
            <p:ph sz="quarter" idx="1" hasCustomPrompt="1"/>
          </p:nvPr>
        </p:nvSpPr>
        <p:spPr>
          <a:xfrm>
            <a:off x="179388" y="1600200"/>
            <a:ext cx="8785225" cy="4997450"/>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buClr>
                <a:schemeClr val="accent2"/>
              </a:buClr>
              <a:buSzPct val="60000"/>
              <a:buFont typeface="Wingdings" panose="05000000000000000000" pitchFamily="2" charset="2"/>
              <a:buNone/>
            </a:pPr>
            <a:r>
              <a:rPr lang="en-US" altLang="x-none" dirty="0">
                <a:solidFill>
                  <a:srgbClr val="000000"/>
                </a:solidFill>
                <a:latin typeface="Tw Cen MT" panose="020B0602020104020603" pitchFamily="34" charset="0"/>
              </a:rPr>
              <a:t>(Fromkin </a:t>
            </a:r>
            <a:r>
              <a:rPr dirty="0">
                <a:solidFill>
                  <a:srgbClr val="000000"/>
                </a:solidFill>
              </a:rPr>
              <a:t>κ.ά., 2008: 75, </a:t>
            </a:r>
            <a:r>
              <a:rPr lang="en-US" altLang="x-none" dirty="0">
                <a:solidFill>
                  <a:srgbClr val="000000"/>
                </a:solidFill>
                <a:latin typeface="Tw Cen MT" panose="020B0602020104020603" pitchFamily="34" charset="0"/>
              </a:rPr>
              <a:t>Lyons, 1995: 277)</a:t>
            </a:r>
            <a:endParaRPr dirty="0">
              <a:solidFill>
                <a:srgbClr val="000000"/>
              </a:solidFill>
            </a:endParaRPr>
          </a:p>
          <a:p>
            <a:pPr marL="0" indent="0" eaLnBrk="1" hangingPunct="1">
              <a:buClr>
                <a:schemeClr val="accent2"/>
              </a:buClr>
              <a:buSzPct val="60000"/>
              <a:buFont typeface="Wingdings" panose="05000000000000000000" pitchFamily="2" charset="2"/>
            </a:pPr>
            <a:endParaRPr lang="en-US" altLang="x-none" dirty="0">
              <a:solidFill>
                <a:srgbClr val="000000"/>
              </a:solidFill>
              <a:latin typeface="Tw Cen MT" panose="020B0602020104020603" pitchFamily="34" charset="0"/>
            </a:endParaRPr>
          </a:p>
          <a:p>
            <a:pPr marL="0" indent="0" eaLnBrk="1" hangingPunct="1">
              <a:buClr>
                <a:schemeClr val="accent2"/>
              </a:buClr>
              <a:buSzPct val="60000"/>
              <a:buFont typeface="Wingdings" panose="05000000000000000000" pitchFamily="2" charset="2"/>
            </a:pPr>
            <a:r>
              <a:rPr dirty="0">
                <a:solidFill>
                  <a:srgbClr val="000000"/>
                </a:solidFill>
              </a:rPr>
              <a:t>Η γλώσσα συνδέεται με το </a:t>
            </a:r>
            <a:r>
              <a:rPr b="1" dirty="0">
                <a:solidFill>
                  <a:srgbClr val="000000"/>
                </a:solidFill>
              </a:rPr>
              <a:t>αριστερό ημισφαίριο.</a:t>
            </a:r>
            <a:endParaRPr lang="en-US" altLang="x-none" b="1" dirty="0">
              <a:solidFill>
                <a:srgbClr val="000000"/>
              </a:solidFill>
              <a:latin typeface="Tw Cen MT" panose="020B0602020104020603" pitchFamily="34" charset="0"/>
            </a:endParaRPr>
          </a:p>
          <a:p>
            <a:pPr marL="0" indent="0" eaLnBrk="1" hangingPunct="1">
              <a:buClr>
                <a:schemeClr val="accent2"/>
              </a:buClr>
              <a:buSzPct val="60000"/>
              <a:buFont typeface="Wingdings" panose="05000000000000000000" pitchFamily="2" charset="2"/>
            </a:pPr>
            <a:r>
              <a:rPr dirty="0">
                <a:solidFill>
                  <a:srgbClr val="000000"/>
                </a:solidFill>
              </a:rPr>
              <a:t>Το </a:t>
            </a:r>
            <a:r>
              <a:rPr i="1" dirty="0">
                <a:solidFill>
                  <a:srgbClr val="000000"/>
                </a:solidFill>
              </a:rPr>
              <a:t>αριστερό ημισφαίριο </a:t>
            </a:r>
            <a:r>
              <a:rPr dirty="0">
                <a:solidFill>
                  <a:srgbClr val="000000"/>
                </a:solidFill>
              </a:rPr>
              <a:t>εποπτεύει τη </a:t>
            </a:r>
            <a:r>
              <a:rPr b="1" dirty="0">
                <a:solidFill>
                  <a:srgbClr val="000000"/>
                </a:solidFill>
              </a:rPr>
              <a:t>δεξιά πλευρά του σώματος:</a:t>
            </a:r>
            <a:r>
              <a:rPr dirty="0">
                <a:solidFill>
                  <a:srgbClr val="000000"/>
                </a:solidFill>
              </a:rPr>
              <a:t> η κίνηση να δείξουμε με το δεξιό μας χέρι ελέγχεται από το αριστερό ημισφαίριο </a:t>
            </a:r>
            <a:r>
              <a:rPr lang="en-US" altLang="x-none" dirty="0">
                <a:solidFill>
                  <a:srgbClr val="000000"/>
                </a:solidFill>
                <a:latin typeface="Tw Cen MT" panose="020B0602020104020603" pitchFamily="34" charset="0"/>
              </a:rPr>
              <a:t>[</a:t>
            </a:r>
            <a:r>
              <a:rPr dirty="0">
                <a:solidFill>
                  <a:srgbClr val="000000"/>
                </a:solidFill>
              </a:rPr>
              <a:t>πρβλ. </a:t>
            </a:r>
            <a:r>
              <a:rPr b="1" i="1" dirty="0">
                <a:solidFill>
                  <a:srgbClr val="000000"/>
                </a:solidFill>
              </a:rPr>
              <a:t>τη σχέση εργαλείων – γλώσσας</a:t>
            </a:r>
            <a:r>
              <a:rPr dirty="0">
                <a:solidFill>
                  <a:srgbClr val="000000"/>
                </a:solidFill>
              </a:rPr>
              <a:t>]</a:t>
            </a:r>
            <a:endParaRPr dirty="0">
              <a:solidFill>
                <a:srgbClr val="000000"/>
              </a:solidFill>
            </a:endParaRPr>
          </a:p>
          <a:p>
            <a:pPr marL="0" indent="0" eaLnBrk="1" hangingPunct="1">
              <a:buClr>
                <a:schemeClr val="accent2"/>
              </a:buClr>
              <a:buSzPct val="60000"/>
              <a:buFont typeface="Wingdings" panose="05000000000000000000" pitchFamily="2" charset="2"/>
            </a:pPr>
            <a:r>
              <a:rPr dirty="0">
                <a:solidFill>
                  <a:srgbClr val="000000"/>
                </a:solidFill>
              </a:rPr>
              <a:t>Το αριστερό ημισφαίριο </a:t>
            </a:r>
            <a:r>
              <a:rPr b="1" dirty="0">
                <a:solidFill>
                  <a:srgbClr val="000000"/>
                </a:solidFill>
              </a:rPr>
              <a:t>δεν μπορεί να αποκτηθεί από χιμπατζήδες ή άλλα ζώα.</a:t>
            </a:r>
            <a:endParaRPr dirty="0">
              <a:solidFill>
                <a:srgbClr val="000000"/>
              </a:solidFill>
            </a:endParaRPr>
          </a:p>
          <a:p>
            <a:pPr marL="0" indent="0" eaLnBrk="1" hangingPunct="1">
              <a:buClr>
                <a:schemeClr val="accent2"/>
              </a:buClr>
              <a:buSzPct val="60000"/>
              <a:buFont typeface="Wingdings" panose="05000000000000000000" pitchFamily="2" charset="2"/>
            </a:pPr>
            <a:endParaRPr dirty="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250825" y="0"/>
            <a:ext cx="8893175" cy="1196975"/>
          </a:xfrm>
        </p:spPr>
        <p:txBody>
          <a:bodyPr vert="horz" wrap="square" lIns="91440" tIns="45720" rIns="91440" bIns="45720" numCol="1" anchor="ctr" anchorCtr="0" compatLnSpc="1"/>
          <a:lstStyle/>
          <a:p>
            <a:pPr eaLnBrk="1" hangingPunct="1">
              <a:buNone/>
            </a:pPr>
            <a:r>
              <a:rPr sz="4000" b="1" dirty="0"/>
              <a:t>Αριστερό ημισφαίριο και περιοχή </a:t>
            </a:r>
            <a:r>
              <a:rPr lang="en-US" altLang="x-none" sz="4000" b="1" dirty="0">
                <a:latin typeface="Tw Cen MT" panose="020B0602020104020603" pitchFamily="34" charset="0"/>
              </a:rPr>
              <a:t>Broca</a:t>
            </a:r>
            <a:endParaRPr sz="4000" b="1" dirty="0"/>
          </a:p>
        </p:txBody>
      </p:sp>
      <p:sp>
        <p:nvSpPr>
          <p:cNvPr id="3" name="Θέση περιεχομένου 2"/>
          <p:cNvSpPr>
            <a:spLocks noGrp="1"/>
          </p:cNvSpPr>
          <p:nvPr>
            <p:ph sz="quarter" idx="1" hasCustomPrompt="1"/>
          </p:nvPr>
        </p:nvSpPr>
        <p:spPr>
          <a:xfrm>
            <a:off x="129540" y="1568450"/>
            <a:ext cx="8907145" cy="5200650"/>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buClr>
                <a:schemeClr val="accent2"/>
              </a:buClr>
              <a:buSzPct val="60000"/>
              <a:buFont typeface="Wingdings" panose="05000000000000000000" pitchFamily="2" charset="2"/>
              <a:buNone/>
            </a:pPr>
            <a:r>
              <a:rPr dirty="0">
                <a:solidFill>
                  <a:srgbClr val="000000"/>
                </a:solidFill>
              </a:rPr>
              <a:t>(Κούβελας, 1998: 3-4)</a:t>
            </a:r>
            <a:endParaRPr lang="en-US" altLang="x-none" dirty="0">
              <a:solidFill>
                <a:srgbClr val="000000"/>
              </a:solidFill>
              <a:latin typeface="Tw Cen MT" panose="020B0602020104020603" pitchFamily="34" charset="0"/>
            </a:endParaRPr>
          </a:p>
          <a:p>
            <a:pPr marL="0" indent="0" eaLnBrk="1" hangingPunct="1">
              <a:buClr>
                <a:schemeClr val="accent2"/>
              </a:buClr>
              <a:buSzPct val="60000"/>
              <a:buFont typeface="Wingdings" panose="05000000000000000000" pitchFamily="2" charset="2"/>
              <a:buNone/>
            </a:pPr>
            <a:endParaRPr dirty="0">
              <a:solidFill>
                <a:srgbClr val="000000"/>
              </a:solidFill>
            </a:endParaRPr>
          </a:p>
          <a:p>
            <a:pPr marL="0" indent="0" eaLnBrk="1" hangingPunct="1">
              <a:buClr>
                <a:schemeClr val="accent2"/>
              </a:buClr>
              <a:buSzPct val="60000"/>
              <a:buFont typeface="Wingdings" panose="05000000000000000000" pitchFamily="2" charset="2"/>
              <a:buNone/>
            </a:pPr>
            <a:r>
              <a:rPr dirty="0">
                <a:solidFill>
                  <a:srgbClr val="000000"/>
                </a:solidFill>
              </a:rPr>
              <a:t>«(…) το 1861, ο Γάλλος νευρολόγος </a:t>
            </a:r>
            <a:r>
              <a:rPr b="1" dirty="0">
                <a:solidFill>
                  <a:srgbClr val="000000"/>
                </a:solidFill>
              </a:rPr>
              <a:t>Πιέρ Πώλ Μπροκά </a:t>
            </a:r>
            <a:r>
              <a:rPr dirty="0">
                <a:solidFill>
                  <a:srgbClr val="000000"/>
                </a:solidFill>
              </a:rPr>
              <a:t>περιέγραψε την περίπτωση ενός ασθενούς ο οποίος μπορούσε </a:t>
            </a:r>
            <a:r>
              <a:rPr b="1" dirty="0">
                <a:solidFill>
                  <a:srgbClr val="000000"/>
                </a:solidFill>
              </a:rPr>
              <a:t>να καταλαβαίνει τη γλώσσα </a:t>
            </a:r>
            <a:r>
              <a:rPr b="1" dirty="0">
                <a:solidFill>
                  <a:srgbClr val="FF0000"/>
                </a:solidFill>
              </a:rPr>
              <a:t>αλλά δεν μπορούσε να μιλήσει</a:t>
            </a:r>
            <a:r>
              <a:rPr dirty="0">
                <a:solidFill>
                  <a:srgbClr val="000000"/>
                </a:solidFill>
              </a:rPr>
              <a:t>. (…) Στην πραγματικότητα, μπορούσε να προφέρει </a:t>
            </a:r>
            <a:r>
              <a:rPr b="1" dirty="0">
                <a:solidFill>
                  <a:srgbClr val="000000"/>
                </a:solidFill>
              </a:rPr>
              <a:t>μεμονωμένες λέξεις </a:t>
            </a:r>
            <a:r>
              <a:rPr dirty="0">
                <a:solidFill>
                  <a:srgbClr val="000000"/>
                </a:solidFill>
              </a:rPr>
              <a:t>ή να τραγουδήσει μια απλή μελωδία, αλλά </a:t>
            </a:r>
            <a:r>
              <a:rPr b="1" dirty="0">
                <a:solidFill>
                  <a:srgbClr val="000000"/>
                </a:solidFill>
              </a:rPr>
              <a:t>δεν μπορούσε να μιλήσει </a:t>
            </a:r>
            <a:r>
              <a:rPr b="1" dirty="0">
                <a:solidFill>
                  <a:srgbClr val="FF0000"/>
                </a:solidFill>
              </a:rPr>
              <a:t>με γραμματικά σωστές φράσεις</a:t>
            </a:r>
            <a:r>
              <a:rPr dirty="0">
                <a:solidFill>
                  <a:srgbClr val="FF0000"/>
                </a:solidFill>
              </a:rPr>
              <a:t> </a:t>
            </a:r>
            <a:r>
              <a:rPr dirty="0">
                <a:solidFill>
                  <a:srgbClr val="000000"/>
                </a:solidFill>
              </a:rPr>
              <a:t>(…). Ο ασθενής πέθανε σε λίγα χρόνια. </a:t>
            </a:r>
            <a:endParaRPr dirty="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0" y="0"/>
            <a:ext cx="8893175" cy="1196975"/>
          </a:xfrm>
        </p:spPr>
        <p:txBody>
          <a:bodyPr vert="horz" wrap="square" lIns="91440" tIns="45720" rIns="91440" bIns="45720" numCol="1" anchor="ctr" anchorCtr="0" compatLnSpc="1"/>
          <a:lstStyle/>
          <a:p>
            <a:pPr eaLnBrk="1" hangingPunct="1">
              <a:buNone/>
            </a:pPr>
            <a:r>
              <a:rPr sz="4000" b="1" dirty="0"/>
              <a:t>Αριστερό ημισφαίριο και περιοχή </a:t>
            </a:r>
            <a:r>
              <a:rPr lang="en-US" altLang="x-none" sz="4000" b="1" dirty="0">
                <a:latin typeface="Tw Cen MT" panose="020B0602020104020603" pitchFamily="34" charset="0"/>
              </a:rPr>
              <a:t>Broca</a:t>
            </a:r>
            <a:endParaRPr sz="4000" b="1" dirty="0"/>
          </a:p>
        </p:txBody>
      </p:sp>
      <p:sp>
        <p:nvSpPr>
          <p:cNvPr id="3" name="Θέση περιεχομένου 2"/>
          <p:cNvSpPr>
            <a:spLocks noGrp="1"/>
          </p:cNvSpPr>
          <p:nvPr>
            <p:ph sz="quarter" idx="1" hasCustomPrompt="1"/>
          </p:nvPr>
        </p:nvSpPr>
        <p:spPr>
          <a:xfrm>
            <a:off x="250825" y="1600200"/>
            <a:ext cx="8642350" cy="492442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buClr>
                <a:schemeClr val="accent2"/>
              </a:buClr>
              <a:buSzPct val="60000"/>
              <a:buFont typeface="Wingdings" panose="05000000000000000000" pitchFamily="2" charset="2"/>
              <a:buNone/>
            </a:pPr>
            <a:r>
              <a:rPr dirty="0">
                <a:solidFill>
                  <a:srgbClr val="000000"/>
                </a:solidFill>
              </a:rPr>
              <a:t>(Κούβελας, 1998: 3-4)</a:t>
            </a:r>
            <a:endParaRPr dirty="0">
              <a:solidFill>
                <a:srgbClr val="000000"/>
              </a:solidFill>
            </a:endParaRPr>
          </a:p>
          <a:p>
            <a:pPr marL="0" indent="0" eaLnBrk="1" hangingPunct="1">
              <a:buClr>
                <a:schemeClr val="accent2"/>
              </a:buClr>
              <a:buSzPct val="60000"/>
              <a:buFont typeface="Wingdings" panose="05000000000000000000" pitchFamily="2" charset="2"/>
              <a:buNone/>
            </a:pPr>
            <a:endParaRPr dirty="0">
              <a:solidFill>
                <a:srgbClr val="000000"/>
              </a:solidFill>
            </a:endParaRPr>
          </a:p>
          <a:p>
            <a:pPr marL="0" indent="0" eaLnBrk="1" hangingPunct="1">
              <a:buClr>
                <a:schemeClr val="accent2"/>
              </a:buClr>
              <a:buSzPct val="60000"/>
              <a:buFont typeface="Wingdings" panose="05000000000000000000" pitchFamily="2" charset="2"/>
              <a:buNone/>
            </a:pPr>
            <a:r>
              <a:rPr dirty="0">
                <a:solidFill>
                  <a:srgbClr val="000000"/>
                </a:solidFill>
              </a:rPr>
              <a:t>Στη νεκροτομική έρευνα, που πραγματοποίησε ο ίδιος ο Μπροκά, διαπιστώθηκε καταστροφή μιας περιοχής που βρίσκεται στο </a:t>
            </a:r>
            <a:r>
              <a:rPr dirty="0">
                <a:solidFill>
                  <a:srgbClr val="FF0000"/>
                </a:solidFill>
              </a:rPr>
              <a:t>πίσω μέρος του αριστερού μετωπιαίου λοβού του εγκεφάλου</a:t>
            </a:r>
            <a:r>
              <a:rPr dirty="0">
                <a:solidFill>
                  <a:srgbClr val="000000"/>
                </a:solidFill>
              </a:rPr>
              <a:t>. </a:t>
            </a:r>
            <a:r>
              <a:rPr b="1" dirty="0">
                <a:solidFill>
                  <a:srgbClr val="000000"/>
                </a:solidFill>
              </a:rPr>
              <a:t>Η διαπίστωση έκανε τον Μπροκά να διατυπώσει το 1864 μιαν από τις πλέον βασικές αρχές της λειτουργίας του εγκεφάλου</a:t>
            </a:r>
            <a:r>
              <a:rPr dirty="0">
                <a:solidFill>
                  <a:srgbClr val="000000"/>
                </a:solidFill>
              </a:rPr>
              <a:t>: ‘</a:t>
            </a:r>
            <a:r>
              <a:rPr b="1" dirty="0">
                <a:solidFill>
                  <a:srgbClr val="FF0000"/>
                </a:solidFill>
              </a:rPr>
              <a:t>Μιλάμε με το αριστερό ημισφαίριο</a:t>
            </a:r>
            <a:r>
              <a:rPr dirty="0">
                <a:solidFill>
                  <a:srgbClr val="000000"/>
                </a:solidFill>
              </a:rPr>
              <a:t>’.</a:t>
            </a:r>
            <a:endParaRPr dirty="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Τίτλος 1"/>
          <p:cNvSpPr>
            <a:spLocks noGrp="1"/>
          </p:cNvSpPr>
          <p:nvPr>
            <p:ph type="title" hasCustomPrompt="1"/>
          </p:nvPr>
        </p:nvSpPr>
        <p:spPr>
          <a:xfrm>
            <a:off x="179388" y="228600"/>
            <a:ext cx="8856662" cy="990600"/>
          </a:xfrm>
        </p:spPr>
        <p:txBody>
          <a:bodyPr vert="horz" wrap="square" lIns="91440" tIns="45720" rIns="91440" bIns="45720" anchor="ctr" anchorCtr="0"/>
          <a:lstStyle/>
          <a:p>
            <a:r>
              <a:rPr lang="el-GR" altLang="el-GR" sz="4000" b="1" dirty="0">
                <a:solidFill>
                  <a:srgbClr val="434342"/>
                </a:solidFill>
              </a:rPr>
              <a:t>Αριστερό ημισφαίριο και περιοχή </a:t>
            </a:r>
            <a:r>
              <a:rPr lang="en-US" altLang="el-GR" sz="4000" b="1" dirty="0">
                <a:solidFill>
                  <a:srgbClr val="434342"/>
                </a:solidFill>
                <a:latin typeface="Tw Cen MT" panose="020B0602020104020603" pitchFamily="34" charset="0"/>
              </a:rPr>
              <a:t>Broca</a:t>
            </a:r>
            <a:endParaRPr lang="el-GR" altLang="el-GR" dirty="0"/>
          </a:p>
        </p:txBody>
      </p:sp>
      <p:sp>
        <p:nvSpPr>
          <p:cNvPr id="13" name="Ορθογώνιο 12"/>
          <p:cNvSpPr/>
          <p:nvPr/>
        </p:nvSpPr>
        <p:spPr>
          <a:xfrm>
            <a:off x="2051050" y="5013325"/>
            <a:ext cx="1657350" cy="11525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l-GR" sz="1800" b="0" i="0" u="none" strike="noStrike" kern="1200" cap="none" spc="0" normalizeH="0" baseline="0" noProof="0">
              <a:ln>
                <a:noFill/>
              </a:ln>
              <a:solidFill>
                <a:schemeClr val="lt1"/>
              </a:solidFill>
              <a:effectLst/>
              <a:uLnTx/>
              <a:uFillTx/>
              <a:latin typeface="+mn-lt"/>
              <a:ea typeface="+mn-ea"/>
              <a:cs typeface="+mn-cs"/>
            </a:endParaRPr>
          </a:p>
        </p:txBody>
      </p:sp>
      <p:pic>
        <p:nvPicPr>
          <p:cNvPr id="22532" name="Θέση περιεχομένου 15"/>
          <p:cNvPicPr>
            <a:picLocks noGrp="1" noChangeAspect="1"/>
          </p:cNvPicPr>
          <p:nvPr>
            <p:ph sz="quarter" idx="1" hasCustomPrompt="1"/>
          </p:nvPr>
        </p:nvPicPr>
        <p:blipFill>
          <a:blip r:embed="rId1"/>
          <a:srcRect r="48515" b="33025"/>
          <a:stretch>
            <a:fillRect/>
          </a:stretch>
        </p:blipFill>
        <p:spPr>
          <a:xfrm>
            <a:off x="1763713" y="2205038"/>
            <a:ext cx="5545137" cy="3960812"/>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0" y="0"/>
            <a:ext cx="9144000" cy="1268413"/>
          </a:xfrm>
        </p:spPr>
        <p:txBody>
          <a:bodyPr vert="horz" wrap="square" lIns="91440" tIns="45720" rIns="91440" bIns="45720" numCol="1" anchor="ctr" anchorCtr="0" compatLnSpc="1"/>
          <a:lstStyle/>
          <a:p>
            <a:pPr algn="ctr" eaLnBrk="1" hangingPunct="1">
              <a:buNone/>
            </a:pPr>
            <a:r>
              <a:rPr sz="4000" b="1" dirty="0"/>
              <a:t>Αριστερό ημισφαίριο </a:t>
            </a:r>
            <a:br>
              <a:rPr sz="4000" b="1" dirty="0"/>
            </a:br>
            <a:r>
              <a:rPr sz="4000" b="1" dirty="0"/>
              <a:t>και περιοχή </a:t>
            </a:r>
            <a:r>
              <a:rPr lang="en-US" altLang="el-GR" sz="4000" b="1" dirty="0">
                <a:latin typeface="Tw Cen MT" panose="020B0602020104020603" pitchFamily="34" charset="0"/>
              </a:rPr>
              <a:t>Wernicke</a:t>
            </a:r>
            <a:endParaRPr sz="4000" b="1" dirty="0"/>
          </a:p>
        </p:txBody>
      </p:sp>
      <p:sp>
        <p:nvSpPr>
          <p:cNvPr id="3" name="Θέση περιεχομένου 2"/>
          <p:cNvSpPr>
            <a:spLocks noGrp="1"/>
          </p:cNvSpPr>
          <p:nvPr>
            <p:ph sz="quarter" idx="1" hasCustomPrompt="1"/>
          </p:nvPr>
        </p:nvSpPr>
        <p:spPr>
          <a:xfrm>
            <a:off x="181610" y="1431290"/>
            <a:ext cx="8783320" cy="5166360"/>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buClr>
                <a:schemeClr val="accent2"/>
              </a:buClr>
              <a:buSzPct val="60000"/>
              <a:buFont typeface="Wingdings" panose="05000000000000000000" pitchFamily="2" charset="2"/>
              <a:buNone/>
            </a:pPr>
            <a:r>
              <a:rPr dirty="0">
                <a:solidFill>
                  <a:srgbClr val="000000"/>
                </a:solidFill>
              </a:rPr>
              <a:t>(Κούβελας, 1998: 3-4)</a:t>
            </a:r>
            <a:endParaRPr dirty="0">
              <a:solidFill>
                <a:srgbClr val="000000"/>
              </a:solidFill>
            </a:endParaRPr>
          </a:p>
          <a:p>
            <a:pPr marL="0" indent="0" eaLnBrk="1" hangingPunct="1">
              <a:buClr>
                <a:schemeClr val="accent2"/>
              </a:buClr>
              <a:buSzPct val="60000"/>
              <a:buFont typeface="Wingdings" panose="05000000000000000000" pitchFamily="2" charset="2"/>
              <a:buNone/>
            </a:pPr>
            <a:endParaRPr dirty="0">
              <a:solidFill>
                <a:srgbClr val="000000"/>
              </a:solidFill>
            </a:endParaRPr>
          </a:p>
          <a:p>
            <a:pPr marL="0" indent="0" eaLnBrk="1" hangingPunct="1">
              <a:buClr>
                <a:schemeClr val="accent2"/>
              </a:buClr>
              <a:buSzPct val="60000"/>
              <a:buFont typeface="Wingdings" panose="05000000000000000000" pitchFamily="2" charset="2"/>
              <a:buNone/>
            </a:pPr>
            <a:r>
              <a:rPr dirty="0">
                <a:solidFill>
                  <a:srgbClr val="000000"/>
                </a:solidFill>
              </a:rPr>
              <a:t>Βρισκόμαστε στο δεύτερο μισό του 19</a:t>
            </a:r>
            <a:r>
              <a:rPr baseline="30000" dirty="0">
                <a:solidFill>
                  <a:srgbClr val="000000"/>
                </a:solidFill>
              </a:rPr>
              <a:t>ου</a:t>
            </a:r>
            <a:r>
              <a:rPr dirty="0">
                <a:solidFill>
                  <a:srgbClr val="000000"/>
                </a:solidFill>
              </a:rPr>
              <a:t> αιώνα και δεν χρειάστηκε να περάσουν αιώνες αλλά μόνον λίγα χρόνια για να γίνει το επόμενο σημαντικό βήμα. Έτσι, το 1876, ο </a:t>
            </a:r>
            <a:r>
              <a:rPr b="1" dirty="0">
                <a:solidFill>
                  <a:srgbClr val="000000"/>
                </a:solidFill>
              </a:rPr>
              <a:t>Καρλ Βέρνικε </a:t>
            </a:r>
            <a:r>
              <a:rPr dirty="0">
                <a:solidFill>
                  <a:srgbClr val="000000"/>
                </a:solidFill>
              </a:rPr>
              <a:t>περιγράφει έναν άλλο ασθενή, ο οποίος  </a:t>
            </a:r>
            <a:r>
              <a:rPr b="1" dirty="0">
                <a:solidFill>
                  <a:srgbClr val="000000"/>
                </a:solidFill>
              </a:rPr>
              <a:t>μπορούσε μεν να μιλήσει, αλλά δεν ήταν σε θέση να καταλάβει τα εκφραζόμενα με τη γλώσσα νοήματα</a:t>
            </a:r>
            <a:r>
              <a:rPr dirty="0">
                <a:solidFill>
                  <a:srgbClr val="000000"/>
                </a:solidFill>
              </a:rPr>
              <a:t>. Η βλάβη στον ασθενή εντοπίστηκε σε </a:t>
            </a:r>
            <a:r>
              <a:rPr dirty="0">
                <a:solidFill>
                  <a:srgbClr val="FF0000"/>
                </a:solidFill>
              </a:rPr>
              <a:t>μιαν άλλη περιοχή του αριστερού επίσης ημισφαιρίου</a:t>
            </a:r>
            <a:r>
              <a:rPr dirty="0">
                <a:solidFill>
                  <a:srgbClr val="000000"/>
                </a:solidFill>
              </a:rPr>
              <a:t>.</a:t>
            </a:r>
            <a:endParaRPr dirty="0">
              <a:solidFill>
                <a:srgbClr val="000000"/>
              </a:solidFill>
            </a:endParaRPr>
          </a:p>
          <a:p>
            <a:pPr marL="0" indent="0" eaLnBrk="1" hangingPunct="1">
              <a:buClr>
                <a:schemeClr val="accent2"/>
              </a:buClr>
              <a:buSzPct val="60000"/>
              <a:buFont typeface="Wingdings" panose="05000000000000000000" pitchFamily="2" charset="2"/>
              <a:buNone/>
            </a:pPr>
            <a:endParaRPr dirty="0">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Τίτλος 1"/>
          <p:cNvSpPr>
            <a:spLocks noGrp="1"/>
          </p:cNvSpPr>
          <p:nvPr>
            <p:ph type="title" hasCustomPrompt="1"/>
          </p:nvPr>
        </p:nvSpPr>
        <p:spPr>
          <a:xfrm>
            <a:off x="107950" y="228600"/>
            <a:ext cx="8928100" cy="990600"/>
          </a:xfrm>
        </p:spPr>
        <p:txBody>
          <a:bodyPr vert="horz" wrap="square" lIns="91440" tIns="45720" rIns="91440" bIns="45720" anchor="ctr" anchorCtr="0"/>
          <a:lstStyle/>
          <a:p>
            <a:pPr algn="ctr"/>
            <a:r>
              <a:rPr lang="el-GR" altLang="el-GR" sz="4000" b="1" dirty="0">
                <a:solidFill>
                  <a:srgbClr val="434342"/>
                </a:solidFill>
              </a:rPr>
              <a:t>Αριστερό ημισφαίριο </a:t>
            </a:r>
            <a:br>
              <a:rPr lang="el-GR" altLang="el-GR" sz="4000" b="1" dirty="0">
                <a:solidFill>
                  <a:srgbClr val="434342"/>
                </a:solidFill>
              </a:rPr>
            </a:br>
            <a:r>
              <a:rPr lang="el-GR" altLang="el-GR" sz="4000" b="1" dirty="0">
                <a:solidFill>
                  <a:srgbClr val="434342"/>
                </a:solidFill>
              </a:rPr>
              <a:t>και περιοχή </a:t>
            </a:r>
            <a:r>
              <a:rPr lang="en-US" altLang="el-GR" sz="4000" b="1" dirty="0">
                <a:solidFill>
                  <a:srgbClr val="434342"/>
                </a:solidFill>
                <a:latin typeface="Tw Cen MT" panose="020B0602020104020603" pitchFamily="34" charset="0"/>
              </a:rPr>
              <a:t>Wernicke</a:t>
            </a:r>
            <a:endParaRPr lang="el-GR" altLang="el-GR" dirty="0"/>
          </a:p>
        </p:txBody>
      </p:sp>
      <p:pic>
        <p:nvPicPr>
          <p:cNvPr id="24579" name="Θέση περιεχομένου 4"/>
          <p:cNvPicPr>
            <a:picLocks noGrp="1" noChangeAspect="1"/>
          </p:cNvPicPr>
          <p:nvPr>
            <p:ph sz="quarter" idx="1" hasCustomPrompt="1"/>
          </p:nvPr>
        </p:nvPicPr>
        <p:blipFill>
          <a:blip r:embed="rId1"/>
          <a:srcRect r="51546" b="26059"/>
          <a:stretch>
            <a:fillRect/>
          </a:stretch>
        </p:blipFill>
        <p:spPr>
          <a:xfrm>
            <a:off x="2411413" y="2092325"/>
            <a:ext cx="4608512" cy="4000500"/>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Αφασικοί </a:t>
            </a:r>
            <a:r>
              <a:rPr lang="en-US" altLang="el-GR" b="1" dirty="0">
                <a:latin typeface="Tw Cen MT" panose="020B0602020104020603" pitchFamily="34" charset="0"/>
              </a:rPr>
              <a:t>Broca</a:t>
            </a:r>
            <a:endParaRPr lang="el-GR" altLang="el-GR" b="1" dirty="0"/>
          </a:p>
        </p:txBody>
      </p:sp>
      <p:sp>
        <p:nvSpPr>
          <p:cNvPr id="3" name="Θέση περιεχομένου 2"/>
          <p:cNvSpPr>
            <a:spLocks noGrp="1"/>
          </p:cNvSpPr>
          <p:nvPr>
            <p:ph sz="quarter" idx="1" hasCustomPrompt="1"/>
          </p:nvPr>
        </p:nvSpPr>
        <p:spPr>
          <a:xfrm>
            <a:off x="75565" y="1557020"/>
            <a:ext cx="8952865" cy="519239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lnSpc>
                <a:spcPct val="90000"/>
              </a:lnSpc>
              <a:buClr>
                <a:schemeClr val="accent2"/>
              </a:buClr>
              <a:buSzPct val="60000"/>
              <a:buFont typeface="Wingdings" panose="05000000000000000000" pitchFamily="2" charset="2"/>
              <a:buNone/>
            </a:pPr>
            <a:r>
              <a:rPr sz="2700" dirty="0">
                <a:solidFill>
                  <a:srgbClr val="000000"/>
                </a:solidFill>
              </a:rPr>
              <a:t>(</a:t>
            </a:r>
            <a:r>
              <a:rPr lang="en-US" altLang="x-none" sz="2700" dirty="0">
                <a:solidFill>
                  <a:srgbClr val="000000"/>
                </a:solidFill>
                <a:latin typeface="Tw Cen MT" panose="020B0602020104020603" pitchFamily="34" charset="0"/>
              </a:rPr>
              <a:t>Fromkin</a:t>
            </a:r>
            <a:r>
              <a:rPr sz="2700" dirty="0">
                <a:solidFill>
                  <a:srgbClr val="000000"/>
                </a:solidFill>
              </a:rPr>
              <a:t> κ.ά, 2008: 80, 81, 102)</a:t>
            </a:r>
            <a:endParaRPr sz="27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r>
              <a:rPr lang="en-US" altLang="x-none" sz="2700" dirty="0">
                <a:solidFill>
                  <a:srgbClr val="000000"/>
                </a:solidFill>
                <a:latin typeface="Tw Cen MT" panose="020B0602020104020603" pitchFamily="34" charset="0"/>
              </a:rPr>
              <a:t> </a:t>
            </a:r>
            <a:endParaRPr sz="27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r>
              <a:rPr sz="2700" dirty="0">
                <a:solidFill>
                  <a:srgbClr val="000000"/>
                </a:solidFill>
              </a:rPr>
              <a:t>Οι </a:t>
            </a:r>
            <a:r>
              <a:rPr sz="2700" b="1" dirty="0">
                <a:solidFill>
                  <a:srgbClr val="000000"/>
                </a:solidFill>
              </a:rPr>
              <a:t>αφασικοί </a:t>
            </a:r>
            <a:r>
              <a:rPr lang="en-US" altLang="x-none" sz="2700" b="1" dirty="0">
                <a:solidFill>
                  <a:srgbClr val="000000"/>
                </a:solidFill>
                <a:latin typeface="Tw Cen MT" panose="020B0602020104020603" pitchFamily="34" charset="0"/>
              </a:rPr>
              <a:t>Broca </a:t>
            </a:r>
            <a:r>
              <a:rPr sz="2700" dirty="0">
                <a:solidFill>
                  <a:srgbClr val="000000"/>
                </a:solidFill>
              </a:rPr>
              <a:t>είναι </a:t>
            </a:r>
            <a:r>
              <a:rPr sz="2700" b="1" dirty="0">
                <a:solidFill>
                  <a:srgbClr val="000000"/>
                </a:solidFill>
              </a:rPr>
              <a:t>αγραμματικοί</a:t>
            </a:r>
            <a:r>
              <a:rPr sz="2700" dirty="0">
                <a:solidFill>
                  <a:srgbClr val="000000"/>
                </a:solidFill>
              </a:rPr>
              <a:t> λόγω συγκεκριμένων </a:t>
            </a:r>
            <a:r>
              <a:rPr sz="2700" dirty="0">
                <a:solidFill>
                  <a:srgbClr val="FF0000"/>
                </a:solidFill>
              </a:rPr>
              <a:t>προβλημάτων στη </a:t>
            </a:r>
            <a:r>
              <a:rPr sz="2700" b="1" dirty="0">
                <a:solidFill>
                  <a:srgbClr val="FF0000"/>
                </a:solidFill>
              </a:rPr>
              <a:t>σύνταξή</a:t>
            </a:r>
            <a:r>
              <a:rPr sz="2700" dirty="0">
                <a:solidFill>
                  <a:srgbClr val="FF0000"/>
                </a:solidFill>
              </a:rPr>
              <a:t> </a:t>
            </a:r>
            <a:r>
              <a:rPr sz="2700" dirty="0">
                <a:solidFill>
                  <a:srgbClr val="000000"/>
                </a:solidFill>
              </a:rPr>
              <a:t>τους, όπως φαίνεται από το παρακάτω δείγμα ομιλίας. </a:t>
            </a:r>
            <a:endParaRPr lang="en-US" altLang="x-none" sz="2700" dirty="0">
              <a:solidFill>
                <a:srgbClr val="000000"/>
              </a:solidFill>
              <a:latin typeface="Tw Cen MT" panose="020B0602020104020603" pitchFamily="34" charset="0"/>
            </a:endParaRPr>
          </a:p>
          <a:p>
            <a:pPr marL="0" indent="0" eaLnBrk="1" hangingPunct="1">
              <a:lnSpc>
                <a:spcPct val="90000"/>
              </a:lnSpc>
              <a:buClr>
                <a:schemeClr val="accent2"/>
              </a:buClr>
              <a:buSzPct val="60000"/>
              <a:buFont typeface="Wingdings" panose="05000000000000000000" pitchFamily="2" charset="2"/>
              <a:buChar char="Ø"/>
            </a:pPr>
            <a:r>
              <a:rPr sz="2700" dirty="0">
                <a:solidFill>
                  <a:srgbClr val="000000"/>
                </a:solidFill>
              </a:rPr>
              <a:t>Ένας αγγλόφωνος ασθενής, αφού ρωτήθηκε τι ήταν αυτό που τον έκανε να γυρίσει πίσω στο νοσοκομείο, απάντησε:</a:t>
            </a:r>
            <a:endParaRPr sz="27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r>
              <a:rPr sz="2700" dirty="0">
                <a:solidFill>
                  <a:srgbClr val="000000"/>
                </a:solidFill>
              </a:rPr>
              <a:t>	 (…) </a:t>
            </a:r>
            <a:r>
              <a:rPr sz="2700" i="1" dirty="0">
                <a:solidFill>
                  <a:srgbClr val="000000"/>
                </a:solidFill>
              </a:rPr>
              <a:t>Ναι – εεε – Δευτέρα εεε – Μπαμπάς – και Μπαμπάς – εεε – Νοσοκομείο – και  εεε – Τετάρτη – Τετάρτη – εννέα ακριβώς και εεε Πέμπτη – δέκα ακριβώς εεε γιατροί – δυο – δυο εεε γιατροί και – εεε – δόντια – ναι. Και ένας γιατρός – εεε κορίτσι – και ούλα, και εγώ</a:t>
            </a:r>
            <a:r>
              <a:rPr sz="2700" dirty="0">
                <a:solidFill>
                  <a:srgbClr val="000000"/>
                </a:solidFill>
              </a:rPr>
              <a:t>. (…)</a:t>
            </a:r>
            <a:endParaRPr sz="27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endParaRPr sz="2700" dirty="0">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Αφασικοί </a:t>
            </a:r>
            <a:r>
              <a:rPr lang="en-US" altLang="el-GR" b="1" dirty="0">
                <a:latin typeface="Tw Cen MT" panose="020B0602020104020603" pitchFamily="34" charset="0"/>
              </a:rPr>
              <a:t>Wernicke</a:t>
            </a:r>
            <a:endParaRPr lang="el-GR" altLang="el-GR" b="1" dirty="0"/>
          </a:p>
        </p:txBody>
      </p:sp>
      <p:sp>
        <p:nvSpPr>
          <p:cNvPr id="3" name="Θέση περιεχομένου 2"/>
          <p:cNvSpPr>
            <a:spLocks noGrp="1"/>
          </p:cNvSpPr>
          <p:nvPr>
            <p:ph sz="quarter" idx="1" hasCustomPrompt="1"/>
          </p:nvPr>
        </p:nvSpPr>
        <p:spPr>
          <a:xfrm>
            <a:off x="101600" y="1532255"/>
            <a:ext cx="9001125" cy="528891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lnSpc>
                <a:spcPct val="90000"/>
              </a:lnSpc>
              <a:buClr>
                <a:schemeClr val="accent2"/>
              </a:buClr>
              <a:buSzPct val="60000"/>
              <a:buFont typeface="Wingdings" panose="05000000000000000000" pitchFamily="2" charset="2"/>
              <a:buNone/>
            </a:pPr>
            <a:r>
              <a:rPr lang="en-US" altLang="x-none" sz="2700" dirty="0">
                <a:solidFill>
                  <a:srgbClr val="000000"/>
                </a:solidFill>
                <a:latin typeface="Tw Cen MT" panose="020B0602020104020603" pitchFamily="34" charset="0"/>
              </a:rPr>
              <a:t>(Fromkin </a:t>
            </a:r>
            <a:r>
              <a:rPr sz="2700" dirty="0">
                <a:solidFill>
                  <a:srgbClr val="000000"/>
                </a:solidFill>
              </a:rPr>
              <a:t>κ.ά, 2008: 80, 81, 102)</a:t>
            </a:r>
            <a:endParaRPr sz="27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endParaRPr lang="en-US" altLang="x-none" sz="2700" dirty="0">
              <a:solidFill>
                <a:srgbClr val="000000"/>
              </a:solidFill>
              <a:latin typeface="Tw Cen MT" panose="020B0602020104020603" pitchFamily="34" charset="0"/>
            </a:endParaRPr>
          </a:p>
          <a:p>
            <a:pPr marL="0" indent="0" eaLnBrk="1" hangingPunct="1">
              <a:lnSpc>
                <a:spcPct val="90000"/>
              </a:lnSpc>
              <a:buClr>
                <a:schemeClr val="accent2"/>
              </a:buClr>
              <a:buSzPct val="60000"/>
              <a:buFont typeface="Wingdings" panose="05000000000000000000" pitchFamily="2" charset="2"/>
              <a:buNone/>
            </a:pPr>
            <a:r>
              <a:rPr sz="2700" dirty="0">
                <a:solidFill>
                  <a:srgbClr val="000000"/>
                </a:solidFill>
              </a:rPr>
              <a:t>Οι </a:t>
            </a:r>
            <a:r>
              <a:rPr sz="2700" b="1" dirty="0">
                <a:solidFill>
                  <a:srgbClr val="000000"/>
                </a:solidFill>
              </a:rPr>
              <a:t>αφασικοί </a:t>
            </a:r>
            <a:r>
              <a:rPr lang="en-US" altLang="x-none" sz="2700" b="1" dirty="0">
                <a:solidFill>
                  <a:srgbClr val="000000"/>
                </a:solidFill>
                <a:latin typeface="Tw Cen MT" panose="020B0602020104020603" pitchFamily="34" charset="0"/>
              </a:rPr>
              <a:t>Wernicke</a:t>
            </a:r>
            <a:r>
              <a:rPr sz="2700" dirty="0">
                <a:solidFill>
                  <a:srgbClr val="000000"/>
                </a:solidFill>
              </a:rPr>
              <a:t> συχνά </a:t>
            </a:r>
            <a:r>
              <a:rPr sz="2700" b="1" dirty="0">
                <a:solidFill>
                  <a:srgbClr val="000000"/>
                </a:solidFill>
              </a:rPr>
              <a:t>παράγουν ρέουσα αλλά </a:t>
            </a:r>
            <a:r>
              <a:rPr sz="2700" b="1" dirty="0">
                <a:solidFill>
                  <a:srgbClr val="FF0000"/>
                </a:solidFill>
              </a:rPr>
              <a:t>μη κατανοητή ομιλία</a:t>
            </a:r>
            <a:r>
              <a:rPr sz="2700" dirty="0">
                <a:solidFill>
                  <a:srgbClr val="000000"/>
                </a:solidFill>
              </a:rPr>
              <a:t>. Αντιμετωπίζουν επίσης προβλήματα κατανόησης και επιλογής κατάλληλων λέξεων. </a:t>
            </a:r>
            <a:endParaRPr sz="27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endParaRPr sz="27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r>
              <a:rPr sz="2700" dirty="0">
                <a:solidFill>
                  <a:srgbClr val="000000"/>
                </a:solidFill>
              </a:rPr>
              <a:t>Ένας ασθενής που ρωτήθηκε σχετικά με την υγεία του απάντησε με τον ακόλουθο τρόπο:</a:t>
            </a:r>
            <a:endParaRPr lang="en-US" altLang="x-none" sz="2700" dirty="0">
              <a:solidFill>
                <a:srgbClr val="000000"/>
              </a:solidFill>
              <a:latin typeface="Tw Cen MT" panose="020B0602020104020603" pitchFamily="34" charset="0"/>
            </a:endParaRPr>
          </a:p>
          <a:p>
            <a:pPr marL="0" indent="0" eaLnBrk="1" hangingPunct="1">
              <a:lnSpc>
                <a:spcPct val="90000"/>
              </a:lnSpc>
              <a:buClr>
                <a:schemeClr val="accent2"/>
              </a:buClr>
              <a:buSzPct val="60000"/>
              <a:buFont typeface="Wingdings" panose="05000000000000000000" pitchFamily="2" charset="2"/>
              <a:buChar char="Ø"/>
            </a:pPr>
            <a:r>
              <a:rPr sz="2700" dirty="0">
                <a:solidFill>
                  <a:srgbClr val="000000"/>
                </a:solidFill>
              </a:rPr>
              <a:t> (…) </a:t>
            </a:r>
            <a:r>
              <a:rPr sz="2700" i="1" dirty="0">
                <a:solidFill>
                  <a:srgbClr val="000000"/>
                </a:solidFill>
              </a:rPr>
              <a:t>Αισθάνθηκα χειρότερα γιατί δεν μπορώ άλλο να κρατήσω στο μυαλό μου από το μυαλό των μυαλών να με κρατήσει από το μυαλό και έως το αυτί το οποίο μπορεί να βρει ανάμεσα στους εαυτούς μας</a:t>
            </a:r>
            <a:r>
              <a:rPr sz="2700" dirty="0">
                <a:solidFill>
                  <a:srgbClr val="000000"/>
                </a:solidFill>
              </a:rPr>
              <a:t>.</a:t>
            </a:r>
            <a:endParaRPr sz="27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endParaRPr sz="2700" dirty="0">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a:p>
            <a:endParaRPr lang="en-US"/>
          </a:p>
          <a:p>
            <a:endParaRPr lang="en-US"/>
          </a:p>
          <a:p>
            <a:pPr marL="0" indent="0" algn="ctr">
              <a:buNone/>
            </a:pPr>
            <a:r>
              <a:rPr lang="el-GR" altLang="el-GR" sz="4000" b="1" dirty="0">
                <a:sym typeface="+mn-ea"/>
              </a:rPr>
              <a:t>Το έμφυτο της γλώσσας</a:t>
            </a:r>
            <a:endParaRPr lang="en-US" sz="4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Τίτλος"/>
          <p:cNvSpPr>
            <a:spLocks noGrp="1"/>
          </p:cNvSpPr>
          <p:nvPr>
            <p:ph type="title" hasCustomPrompt="1"/>
          </p:nvPr>
        </p:nvSpPr>
        <p:spPr>
          <a:xfrm>
            <a:off x="179388" y="0"/>
            <a:ext cx="8785225" cy="1219200"/>
          </a:xfrm>
        </p:spPr>
        <p:txBody>
          <a:bodyPr vert="horz" wrap="square" lIns="91440" tIns="45720" rIns="91440" bIns="45720" anchor="ctr" anchorCtr="0"/>
          <a:lstStyle/>
          <a:p>
            <a:pPr algn="ctr"/>
            <a:r>
              <a:rPr lang="el-GR" altLang="el-GR" sz="3600" b="1" dirty="0"/>
              <a:t>Φυλογένεση και Οντογένεση της γλώσσας</a:t>
            </a:r>
            <a:endParaRPr lang="el-GR" altLang="el-GR" sz="3600" b="1" dirty="0"/>
          </a:p>
        </p:txBody>
      </p:sp>
      <p:sp>
        <p:nvSpPr>
          <p:cNvPr id="10243" name="2 - Θέση περιεχομένου"/>
          <p:cNvSpPr>
            <a:spLocks noGrp="1"/>
          </p:cNvSpPr>
          <p:nvPr>
            <p:ph sz="quarter" idx="1" hasCustomPrompt="1"/>
          </p:nvPr>
        </p:nvSpPr>
        <p:spPr>
          <a:xfrm>
            <a:off x="0" y="1484313"/>
            <a:ext cx="9144000" cy="5373687"/>
          </a:xfrm>
        </p:spPr>
        <p:txBody>
          <a:bodyPr vert="horz" wrap="square" lIns="91440" tIns="45720" rIns="91440" bIns="45720" anchor="t" anchorCtr="0"/>
          <a:lstStyle/>
          <a:p>
            <a:pPr>
              <a:buClr>
                <a:schemeClr val="accent2"/>
              </a:buClr>
              <a:buSzPct val="60000"/>
              <a:buFont typeface="Wingdings" panose="05000000000000000000" pitchFamily="2" charset="2"/>
            </a:pPr>
            <a:r>
              <a:rPr lang="el-GR" altLang="el-GR" dirty="0"/>
              <a:t>Από </a:t>
            </a:r>
            <a:endParaRPr lang="el-GR" altLang="el-GR" dirty="0"/>
          </a:p>
          <a:p>
            <a:pPr>
              <a:buClr>
                <a:schemeClr val="accent2"/>
              </a:buClr>
              <a:buSzPct val="60000"/>
              <a:buFont typeface="Wingdings" panose="05000000000000000000" pitchFamily="2" charset="2"/>
              <a:buNone/>
            </a:pPr>
            <a:r>
              <a:rPr lang="el-GR" altLang="el-GR" dirty="0"/>
              <a:t>	την </a:t>
            </a:r>
            <a:r>
              <a:rPr lang="el-GR" altLang="el-GR" b="1" dirty="0"/>
              <a:t>εκφραστική και βουλητική λειτουργία </a:t>
            </a:r>
            <a:r>
              <a:rPr lang="el-GR" altLang="el-GR" dirty="0"/>
              <a:t>των </a:t>
            </a:r>
            <a:r>
              <a:rPr lang="el-GR" altLang="el-GR" dirty="0">
                <a:solidFill>
                  <a:srgbClr val="FF0000"/>
                </a:solidFill>
              </a:rPr>
              <a:t>ζωικών και νηπιακών </a:t>
            </a:r>
            <a:r>
              <a:rPr lang="el-GR" altLang="el-GR" dirty="0"/>
              <a:t>συστημάτων επικοινωνίας</a:t>
            </a:r>
            <a:endParaRPr lang="el-GR" altLang="el-GR" dirty="0"/>
          </a:p>
          <a:p>
            <a:pPr>
              <a:buClr>
                <a:schemeClr val="accent2"/>
              </a:buClr>
              <a:buSzPct val="60000"/>
              <a:buFont typeface="Wingdings" panose="05000000000000000000" pitchFamily="2" charset="2"/>
              <a:buNone/>
            </a:pPr>
            <a:endParaRPr lang="el-GR" altLang="el-GR" dirty="0"/>
          </a:p>
          <a:p>
            <a:pPr>
              <a:buClr>
                <a:schemeClr val="accent2"/>
              </a:buClr>
              <a:buSzPct val="60000"/>
              <a:buFont typeface="Wingdings" panose="05000000000000000000" pitchFamily="2" charset="2"/>
            </a:pPr>
            <a:r>
              <a:rPr lang="el-GR" altLang="el-GR" dirty="0"/>
              <a:t>Στην</a:t>
            </a:r>
            <a:endParaRPr lang="el-GR" altLang="el-GR" dirty="0"/>
          </a:p>
          <a:p>
            <a:pPr>
              <a:buClr>
                <a:schemeClr val="accent2"/>
              </a:buClr>
              <a:buSzPct val="60000"/>
              <a:buFont typeface="Wingdings" panose="05000000000000000000" pitchFamily="2" charset="2"/>
              <a:buNone/>
            </a:pPr>
            <a:r>
              <a:rPr lang="el-GR" altLang="el-GR" dirty="0"/>
              <a:t>	</a:t>
            </a:r>
            <a:r>
              <a:rPr lang="el-GR" altLang="el-GR" b="1" dirty="0"/>
              <a:t>αναφορική λειτουργία </a:t>
            </a:r>
            <a:r>
              <a:rPr lang="el-GR" altLang="el-GR" dirty="0"/>
              <a:t>της </a:t>
            </a:r>
            <a:r>
              <a:rPr lang="el-GR" altLang="el-GR" dirty="0">
                <a:solidFill>
                  <a:srgbClr val="FF0000"/>
                </a:solidFill>
              </a:rPr>
              <a:t>ανθρώπινης ενήλικης γλώσσας</a:t>
            </a:r>
            <a:endParaRPr lang="el-GR" altLang="el-GR" dirty="0">
              <a:solidFill>
                <a:srgbClr val="FF0000"/>
              </a:solidFill>
            </a:endParaRPr>
          </a:p>
          <a:p>
            <a:pPr lvl="1">
              <a:buClr>
                <a:schemeClr val="accent1"/>
              </a:buClr>
              <a:buSzPct val="70000"/>
              <a:buFont typeface="Wingdings 2" panose="05020102010507070707" pitchFamily="18" charset="2"/>
            </a:pPr>
            <a:r>
              <a:rPr lang="el-GR" altLang="el-GR" dirty="0"/>
              <a:t>βασισμένη στην </a:t>
            </a:r>
            <a:r>
              <a:rPr lang="el-GR" altLang="el-GR" b="1" dirty="0"/>
              <a:t>αφαίρεση και τη γενίκευση </a:t>
            </a:r>
            <a:r>
              <a:rPr lang="el-GR" altLang="el-GR" dirty="0"/>
              <a:t>και στις σύνθετες </a:t>
            </a:r>
            <a:r>
              <a:rPr lang="el-GR" altLang="el-GR" b="1" dirty="0"/>
              <a:t>γραμματικοσυντακτικές συσχετίσεις </a:t>
            </a:r>
            <a:r>
              <a:rPr lang="el-GR" altLang="el-GR" dirty="0"/>
              <a:t>μέσα στην πρόταση</a:t>
            </a:r>
            <a:endParaRPr lang="el-GR" alt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Τίτλος 1"/>
          <p:cNvSpPr>
            <a:spLocks noGrp="1"/>
          </p:cNvSpPr>
          <p:nvPr>
            <p:ph type="title" hasCustomPrompt="1"/>
          </p:nvPr>
        </p:nvSpPr>
        <p:spPr/>
        <p:txBody>
          <a:bodyPr vert="horz" wrap="square" lIns="91440" tIns="45720" rIns="91440" bIns="45720" anchor="ctr" anchorCtr="0"/>
          <a:lstStyle/>
          <a:p>
            <a:pPr eaLnBrk="1" hangingPunct="1"/>
            <a:r>
              <a:rPr lang="el-GR" altLang="el-GR" sz="3200" b="1" dirty="0"/>
              <a:t>Εγκέφαλος και γλώσσα: ημισφαιρική εξειδίκευση</a:t>
            </a:r>
            <a:endParaRPr lang="el-GR" altLang="el-GR" sz="3200" b="1" dirty="0"/>
          </a:p>
        </p:txBody>
      </p:sp>
      <p:sp>
        <p:nvSpPr>
          <p:cNvPr id="3" name="Θέση περιεχομένου 2"/>
          <p:cNvSpPr>
            <a:spLocks noGrp="1"/>
          </p:cNvSpPr>
          <p:nvPr>
            <p:ph sz="quarter" idx="1" hasCustomPrompt="1"/>
          </p:nvPr>
        </p:nvSpPr>
        <p:spPr>
          <a:xfrm>
            <a:off x="0" y="1484313"/>
            <a:ext cx="9144000" cy="5373688"/>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lnSpc>
                <a:spcPct val="80000"/>
              </a:lnSpc>
              <a:buClr>
                <a:schemeClr val="accent2"/>
              </a:buClr>
              <a:buSzPct val="60000"/>
              <a:buFont typeface="Wingdings" panose="05000000000000000000" pitchFamily="2" charset="2"/>
              <a:buNone/>
            </a:pPr>
            <a:r>
              <a:rPr sz="2700" dirty="0">
                <a:solidFill>
                  <a:srgbClr val="000000"/>
                </a:solidFill>
              </a:rPr>
              <a:t>(</a:t>
            </a:r>
            <a:r>
              <a:rPr lang="en-US" altLang="x-none" sz="2700" dirty="0">
                <a:solidFill>
                  <a:srgbClr val="000000"/>
                </a:solidFill>
                <a:latin typeface="Tw Cen MT" panose="020B0602020104020603" pitchFamily="34" charset="0"/>
              </a:rPr>
              <a:t>Lyons, 1995: 275)</a:t>
            </a:r>
            <a:endParaRPr lang="en-US" altLang="x-none" sz="2700" dirty="0">
              <a:solidFill>
                <a:srgbClr val="000000"/>
              </a:solidFill>
              <a:latin typeface="Tw Cen MT" panose="020B0602020104020603" pitchFamily="34" charset="0"/>
            </a:endParaRPr>
          </a:p>
          <a:p>
            <a:pPr marL="0" indent="0" eaLnBrk="1" hangingPunct="1">
              <a:lnSpc>
                <a:spcPct val="80000"/>
              </a:lnSpc>
              <a:buClr>
                <a:schemeClr val="accent2"/>
              </a:buClr>
              <a:buSzPct val="60000"/>
              <a:buFont typeface="Wingdings" panose="05000000000000000000" pitchFamily="2" charset="2"/>
              <a:buNone/>
            </a:pPr>
            <a:r>
              <a:rPr sz="3200" dirty="0">
                <a:solidFill>
                  <a:srgbClr val="000000"/>
                </a:solidFill>
              </a:rPr>
              <a:t>Η </a:t>
            </a:r>
            <a:r>
              <a:rPr sz="3200" b="1" dirty="0">
                <a:solidFill>
                  <a:srgbClr val="000000"/>
                </a:solidFill>
              </a:rPr>
              <a:t>ημισφαιρική εξειδίκευση </a:t>
            </a:r>
            <a:r>
              <a:rPr sz="3200" dirty="0">
                <a:solidFill>
                  <a:srgbClr val="000000"/>
                </a:solidFill>
              </a:rPr>
              <a:t>[του εγκεφάλου] είναι μια </a:t>
            </a:r>
            <a:r>
              <a:rPr sz="3200" i="1" dirty="0">
                <a:solidFill>
                  <a:srgbClr val="5ACEF9"/>
                </a:solidFill>
              </a:rPr>
              <a:t>προϋπόθεση</a:t>
            </a:r>
            <a:r>
              <a:rPr sz="3200" dirty="0">
                <a:solidFill>
                  <a:srgbClr val="000000"/>
                </a:solidFill>
              </a:rPr>
              <a:t> (φυλογενετικά και οντογενετικά) της απόκτησης </a:t>
            </a:r>
            <a:r>
              <a:rPr sz="3200" dirty="0">
                <a:solidFill>
                  <a:srgbClr val="5ACEF9"/>
                </a:solidFill>
              </a:rPr>
              <a:t>της γλώσσας</a:t>
            </a:r>
            <a:r>
              <a:rPr sz="3200" dirty="0">
                <a:solidFill>
                  <a:srgbClr val="000000"/>
                </a:solidFill>
              </a:rPr>
              <a:t>. (…) [Η] </a:t>
            </a:r>
            <a:r>
              <a:rPr sz="3200" b="1" dirty="0">
                <a:solidFill>
                  <a:srgbClr val="000000"/>
                </a:solidFill>
              </a:rPr>
              <a:t>απόκτηση της γλώσσας</a:t>
            </a:r>
            <a:r>
              <a:rPr sz="3200" dirty="0">
                <a:solidFill>
                  <a:srgbClr val="000000"/>
                </a:solidFill>
              </a:rPr>
              <a:t> </a:t>
            </a:r>
            <a:r>
              <a:rPr sz="3200" dirty="0">
                <a:solidFill>
                  <a:srgbClr val="FF0000"/>
                </a:solidFill>
              </a:rPr>
              <a:t>αρχίζει</a:t>
            </a:r>
            <a:r>
              <a:rPr sz="3200" dirty="0">
                <a:solidFill>
                  <a:srgbClr val="000000"/>
                </a:solidFill>
              </a:rPr>
              <a:t> στην ίδια περίπου φάση με την </a:t>
            </a:r>
            <a:r>
              <a:rPr sz="3200" b="1" dirty="0">
                <a:solidFill>
                  <a:srgbClr val="000000"/>
                </a:solidFill>
              </a:rPr>
              <a:t>ημισφαιρική εξειδίκευση</a:t>
            </a:r>
            <a:r>
              <a:rPr sz="3200" dirty="0">
                <a:solidFill>
                  <a:srgbClr val="000000"/>
                </a:solidFill>
              </a:rPr>
              <a:t> και ολοκληρώνεται (…) στη φάση που ολοκληρώνεται η διαδικασία της ημισφαιρικής εξειδίκευσης. </a:t>
            </a:r>
            <a:endParaRPr lang="en-US" altLang="x-none" sz="3200" dirty="0">
              <a:solidFill>
                <a:srgbClr val="000000"/>
              </a:solidFill>
              <a:latin typeface="Tw Cen MT" panose="020B0602020104020603" pitchFamily="34" charset="0"/>
            </a:endParaRPr>
          </a:p>
          <a:p>
            <a:pPr marL="0" indent="0" eaLnBrk="1" hangingPunct="1">
              <a:lnSpc>
                <a:spcPct val="80000"/>
              </a:lnSpc>
              <a:buClr>
                <a:schemeClr val="accent2"/>
              </a:buClr>
              <a:buSzPct val="60000"/>
              <a:buFont typeface="Wingdings" panose="05000000000000000000" pitchFamily="2" charset="2"/>
              <a:buNone/>
            </a:pPr>
            <a:r>
              <a:rPr lang="en-US" altLang="x-none" sz="3200" dirty="0">
                <a:solidFill>
                  <a:srgbClr val="000000"/>
                </a:solidFill>
                <a:latin typeface="Tw Cen MT" panose="020B0602020104020603" pitchFamily="34" charset="0"/>
                <a:sym typeface="Wingdings" panose="05000000000000000000" pitchFamily="2" charset="2"/>
              </a:rPr>
              <a:t></a:t>
            </a:r>
            <a:r>
              <a:rPr sz="3200" b="1" dirty="0">
                <a:solidFill>
                  <a:srgbClr val="000000"/>
                </a:solidFill>
                <a:sym typeface="Wingdings" panose="05000000000000000000" pitchFamily="2" charset="2"/>
              </a:rPr>
              <a:t>Γ</a:t>
            </a:r>
            <a:r>
              <a:rPr sz="3200" b="1" dirty="0">
                <a:solidFill>
                  <a:srgbClr val="000000"/>
                </a:solidFill>
              </a:rPr>
              <a:t>ίνεται προοδευτικά </a:t>
            </a:r>
            <a:r>
              <a:rPr sz="3200" b="1" i="1" dirty="0">
                <a:solidFill>
                  <a:srgbClr val="FF0000"/>
                </a:solidFill>
              </a:rPr>
              <a:t>δυσκολότερο</a:t>
            </a:r>
            <a:r>
              <a:rPr sz="3200" b="1" dirty="0">
                <a:solidFill>
                  <a:srgbClr val="000000"/>
                </a:solidFill>
              </a:rPr>
              <a:t> να αποκτηθεί η γλώσσα σε </a:t>
            </a:r>
            <a:r>
              <a:rPr sz="3200" b="1" dirty="0">
                <a:solidFill>
                  <a:srgbClr val="5ACEF9"/>
                </a:solidFill>
              </a:rPr>
              <a:t>ηλικίες</a:t>
            </a:r>
            <a:r>
              <a:rPr sz="3200" b="1" dirty="0">
                <a:solidFill>
                  <a:srgbClr val="000000"/>
                </a:solidFill>
              </a:rPr>
              <a:t> που η </a:t>
            </a:r>
            <a:r>
              <a:rPr sz="3200" b="1" dirty="0">
                <a:solidFill>
                  <a:srgbClr val="FF0000"/>
                </a:solidFill>
              </a:rPr>
              <a:t>ημισφαιρική εξειδίκευση είναι </a:t>
            </a:r>
            <a:r>
              <a:rPr sz="3200" b="1" i="1" dirty="0">
                <a:solidFill>
                  <a:srgbClr val="FF0000"/>
                </a:solidFill>
              </a:rPr>
              <a:t>ήδη ολοκληρωμένη</a:t>
            </a:r>
            <a:r>
              <a:rPr sz="3200" dirty="0">
                <a:solidFill>
                  <a:srgbClr val="000000"/>
                </a:solidFill>
              </a:rPr>
              <a:t>.</a:t>
            </a:r>
            <a:endParaRPr sz="3200" dirty="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Τίτλος 1"/>
          <p:cNvSpPr>
            <a:spLocks noGrp="1"/>
          </p:cNvSpPr>
          <p:nvPr>
            <p:ph type="title" hasCustomPrompt="1"/>
          </p:nvPr>
        </p:nvSpPr>
        <p:spPr/>
        <p:txBody>
          <a:bodyPr vert="horz" wrap="square" lIns="91440" tIns="45720" rIns="91440" bIns="45720" anchor="ctr" anchorCtr="0"/>
          <a:lstStyle/>
          <a:p>
            <a:pPr eaLnBrk="1" hangingPunct="1"/>
            <a:r>
              <a:rPr lang="el-GR" altLang="el-GR" sz="3600" b="1" dirty="0"/>
              <a:t>Εγκέφαλος και γλώσσα: κρίσιμη ηλικία</a:t>
            </a:r>
            <a:endParaRPr lang="el-GR" altLang="el-GR" sz="3600" b="1" dirty="0"/>
          </a:p>
        </p:txBody>
      </p:sp>
      <p:sp>
        <p:nvSpPr>
          <p:cNvPr id="3" name="Θέση περιεχομένου 2"/>
          <p:cNvSpPr>
            <a:spLocks noGrp="1"/>
          </p:cNvSpPr>
          <p:nvPr>
            <p:ph sz="quarter" idx="1" hasCustomPrompt="1"/>
          </p:nvPr>
        </p:nvSpPr>
        <p:spPr>
          <a:xfrm>
            <a:off x="85725" y="1468120"/>
            <a:ext cx="8976360" cy="5167630"/>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buClr>
                <a:schemeClr val="accent2"/>
              </a:buClr>
              <a:buSzPct val="60000"/>
              <a:buFont typeface="Wingdings" panose="05000000000000000000" pitchFamily="2" charset="2"/>
              <a:buNone/>
            </a:pPr>
            <a:r>
              <a:rPr dirty="0">
                <a:solidFill>
                  <a:srgbClr val="000000"/>
                </a:solidFill>
              </a:rPr>
              <a:t>(</a:t>
            </a:r>
            <a:r>
              <a:rPr lang="en-US" altLang="x-none" dirty="0">
                <a:solidFill>
                  <a:srgbClr val="000000"/>
                </a:solidFill>
                <a:latin typeface="Tw Cen MT" panose="020B0602020104020603" pitchFamily="34" charset="0"/>
              </a:rPr>
              <a:t>Lyons, 1995: 275)</a:t>
            </a:r>
            <a:endParaRPr lang="en-US" altLang="x-none" dirty="0">
              <a:solidFill>
                <a:srgbClr val="000000"/>
              </a:solidFill>
              <a:latin typeface="Tw Cen MT" panose="020B0602020104020603" pitchFamily="34" charset="0"/>
            </a:endParaRPr>
          </a:p>
          <a:p>
            <a:pPr marL="0" indent="0" eaLnBrk="1" hangingPunct="1">
              <a:buClr>
                <a:schemeClr val="accent2"/>
              </a:buClr>
              <a:buSzPct val="60000"/>
              <a:buFont typeface="Wingdings" panose="05000000000000000000" pitchFamily="2" charset="2"/>
              <a:buNone/>
            </a:pPr>
            <a:endParaRPr lang="en-US" altLang="x-none" dirty="0">
              <a:solidFill>
                <a:srgbClr val="000000"/>
              </a:solidFill>
              <a:latin typeface="Tw Cen MT" panose="020B0602020104020603" pitchFamily="34" charset="0"/>
            </a:endParaRPr>
          </a:p>
          <a:p>
            <a:pPr marL="0" indent="0" eaLnBrk="1" hangingPunct="1">
              <a:buClr>
                <a:schemeClr val="accent2"/>
              </a:buClr>
              <a:buSzPct val="60000"/>
              <a:buFont typeface="Wingdings" panose="05000000000000000000" pitchFamily="2" charset="2"/>
              <a:buNone/>
            </a:pPr>
            <a:r>
              <a:rPr lang="el-GR" sz="3200" dirty="0">
                <a:solidFill>
                  <a:srgbClr val="000000"/>
                </a:solidFill>
              </a:rPr>
              <a:t>Φ</a:t>
            </a:r>
            <a:r>
              <a:rPr sz="3200" dirty="0">
                <a:solidFill>
                  <a:srgbClr val="000000"/>
                </a:solidFill>
              </a:rPr>
              <a:t>αίνεται να υπάρχει η συχνά αναφερόμενη ως </a:t>
            </a:r>
            <a:r>
              <a:rPr sz="3200" b="1" i="1" dirty="0">
                <a:solidFill>
                  <a:srgbClr val="FF0000"/>
                </a:solidFill>
              </a:rPr>
              <a:t>κρίσιμη ηλικία</a:t>
            </a:r>
            <a:r>
              <a:rPr sz="3200" b="1" dirty="0">
                <a:solidFill>
                  <a:srgbClr val="FF0000"/>
                </a:solidFill>
              </a:rPr>
              <a:t> </a:t>
            </a:r>
            <a:r>
              <a:rPr sz="3200" b="1" dirty="0">
                <a:solidFill>
                  <a:srgbClr val="000000"/>
                </a:solidFill>
              </a:rPr>
              <a:t>[πριν την αρχή της εφηβείας] </a:t>
            </a:r>
            <a:r>
              <a:rPr sz="3200" dirty="0">
                <a:solidFill>
                  <a:srgbClr val="000000"/>
                </a:solidFill>
              </a:rPr>
              <a:t>για την απόκτηση της γλώσσας, με την έννοια ότι </a:t>
            </a:r>
            <a:r>
              <a:rPr sz="3200" b="1" dirty="0">
                <a:solidFill>
                  <a:srgbClr val="000000"/>
                </a:solidFill>
              </a:rPr>
              <a:t>η γλώσσα δεν θα αποκτηθεί</a:t>
            </a:r>
            <a:r>
              <a:rPr sz="3200" dirty="0">
                <a:solidFill>
                  <a:srgbClr val="000000"/>
                </a:solidFill>
              </a:rPr>
              <a:t> καθόλου, ή τουλάχιστον όχι με πλήρη κατάκτηση του πλούτου της, </a:t>
            </a:r>
            <a:r>
              <a:rPr sz="3200" b="1" dirty="0">
                <a:solidFill>
                  <a:srgbClr val="000000"/>
                </a:solidFill>
              </a:rPr>
              <a:t>εάν δεν αποκτηθεί πριν το παιδί φτάσει στην εν λόγω ηλικία.</a:t>
            </a:r>
            <a:endParaRPr sz="3200" dirty="0">
              <a:solidFill>
                <a:srgbClr val="000000"/>
              </a:solidFill>
            </a:endParaRPr>
          </a:p>
          <a:p>
            <a:pPr marL="0" indent="0" eaLnBrk="1" hangingPunct="1">
              <a:buClr>
                <a:schemeClr val="accent2"/>
              </a:buClr>
              <a:buSzPct val="60000"/>
              <a:buFont typeface="Wingdings" panose="05000000000000000000" pitchFamily="2" charset="2"/>
            </a:pPr>
            <a:endParaRPr dirty="0">
              <a:solidFill>
                <a:srgbClr val="000000"/>
              </a:solidFill>
            </a:endParaRPr>
          </a:p>
          <a:p>
            <a:pPr marL="0" indent="0" eaLnBrk="1" hangingPunct="1">
              <a:buClr>
                <a:schemeClr val="accent2"/>
              </a:buClr>
              <a:buSzPct val="60000"/>
              <a:buFont typeface="Wingdings" panose="05000000000000000000" pitchFamily="2" charset="2"/>
              <a:buNone/>
            </a:pPr>
            <a:endParaRPr dirty="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Τίτλος 1"/>
          <p:cNvSpPr>
            <a:spLocks noGrp="1"/>
          </p:cNvSpPr>
          <p:nvPr>
            <p:ph type="title" hasCustomPrompt="1"/>
          </p:nvPr>
        </p:nvSpPr>
        <p:spPr/>
        <p:txBody>
          <a:bodyPr vert="horz" wrap="square" lIns="91440" tIns="45720" rIns="91440" bIns="45720" anchor="ctr" anchorCtr="0"/>
          <a:lstStyle/>
          <a:p>
            <a:pPr algn="ctr" eaLnBrk="1" hangingPunct="1"/>
            <a:r>
              <a:rPr lang="el-GR" altLang="el-GR" sz="3200" b="1" dirty="0"/>
              <a:t>Εγκέφαλος και γλώσσα: έμφυτο της γλώσσας</a:t>
            </a:r>
            <a:br>
              <a:rPr lang="el-GR" altLang="el-GR" sz="3200" b="1" dirty="0"/>
            </a:br>
            <a:r>
              <a:rPr lang="el-GR" altLang="el-GR" sz="3200" b="1" i="1" dirty="0"/>
              <a:t>Επιχειρήματα</a:t>
            </a:r>
            <a:endParaRPr lang="el-GR" altLang="el-GR" sz="3200" b="1" i="1" dirty="0"/>
          </a:p>
        </p:txBody>
      </p:sp>
      <p:sp>
        <p:nvSpPr>
          <p:cNvPr id="3" name="Θέση περιεχομένου 2"/>
          <p:cNvSpPr>
            <a:spLocks noGrp="1"/>
          </p:cNvSpPr>
          <p:nvPr>
            <p:ph sz="quarter" idx="1" hasCustomPrompt="1"/>
          </p:nvPr>
        </p:nvSpPr>
        <p:spPr bwMode="auto">
          <a:xfrm>
            <a:off x="179388" y="1600200"/>
            <a:ext cx="8785225" cy="4997450"/>
          </a:xfrm>
          <a:solidFill>
            <a:schemeClr val="lt1"/>
          </a:solidFill>
          <a:ln w="19050">
            <a:solidFill>
              <a:schemeClr val="accent1"/>
            </a:solidFill>
          </a:ln>
          <a:effectLst/>
          <a:scene3d>
            <a:camera prst="orthographicFront"/>
            <a:lightRig rig="balanced" dir="t"/>
          </a:scene3d>
          <a:sp3d prstMaterial="plastic"/>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normAutofit/>
          </a:bodyPr>
          <a:lstStyle/>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Ø"/>
              <a:defRPr/>
            </a:pP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panose="05000000000000000000"/>
              <a:buNone/>
              <a:defRPr/>
            </a:pPr>
            <a:r>
              <a:rPr kumimoji="0" lang="el-GR" sz="2900" b="0" i="0" u="none" strike="noStrike" kern="1200" cap="none" spc="0" normalizeH="0" baseline="0" noProof="0" dirty="0">
                <a:ln>
                  <a:noFill/>
                </a:ln>
                <a:solidFill>
                  <a:schemeClr val="dk1"/>
                </a:solidFill>
                <a:effectLst/>
                <a:uLnTx/>
                <a:uFillTx/>
                <a:latin typeface="+mn-lt"/>
                <a:ea typeface="+mn-ea"/>
                <a:cs typeface="+mn-cs"/>
              </a:rPr>
              <a:t>Η υπόθεση ότι τα παιδιά έχουν </a:t>
            </a:r>
            <a:r>
              <a:rPr kumimoji="0" lang="el-GR" sz="2900" b="0" i="1" u="none" strike="noStrike" kern="1200" cap="none" spc="0" normalizeH="0" baseline="0" noProof="0" dirty="0">
                <a:ln>
                  <a:noFill/>
                </a:ln>
                <a:solidFill>
                  <a:srgbClr val="FF0000"/>
                </a:solidFill>
                <a:effectLst/>
                <a:highlight>
                  <a:srgbClr val="FFFF00"/>
                </a:highlight>
                <a:uLnTx/>
                <a:uFillTx/>
                <a:latin typeface="+mn-lt"/>
                <a:ea typeface="+mn-ea"/>
                <a:cs typeface="+mn-cs"/>
              </a:rPr>
              <a:t>έμφυτη</a:t>
            </a:r>
            <a:r>
              <a:rPr kumimoji="0" lang="el-GR" sz="2900" b="0" i="0" u="none" strike="noStrike" kern="1200" cap="none" spc="0" normalizeH="0" baseline="0" noProof="0" dirty="0">
                <a:ln>
                  <a:noFill/>
                </a:ln>
                <a:solidFill>
                  <a:srgbClr val="FF0000"/>
                </a:solidFill>
                <a:effectLst/>
                <a:highlight>
                  <a:srgbClr val="FFFF00"/>
                </a:highlight>
                <a:uLnTx/>
                <a:uFillTx/>
                <a:latin typeface="+mn-lt"/>
                <a:ea typeface="+mn-ea"/>
                <a:cs typeface="+mn-cs"/>
              </a:rPr>
              <a:t> </a:t>
            </a:r>
            <a:r>
              <a:rPr kumimoji="0" lang="el-GR" sz="2900" b="0" i="0" u="none" strike="noStrike" kern="1200" cap="none" spc="0" normalizeH="0" baseline="0" noProof="0" dirty="0">
                <a:ln>
                  <a:noFill/>
                </a:ln>
                <a:solidFill>
                  <a:srgbClr val="FF0000"/>
                </a:solidFill>
                <a:effectLst/>
                <a:uLnTx/>
                <a:uFillTx/>
                <a:latin typeface="+mn-lt"/>
                <a:ea typeface="+mn-ea"/>
                <a:cs typeface="+mn-cs"/>
              </a:rPr>
              <a:t>την προδιάθεση για την απόκτηση της γλώσσας του περιβάλλοντός τους </a:t>
            </a:r>
            <a:r>
              <a:rPr kumimoji="0" lang="el-GR" sz="2900" b="0" i="0" u="none" strike="noStrike" kern="1200" cap="none" spc="0" normalizeH="0" baseline="0" noProof="0" dirty="0">
                <a:ln>
                  <a:noFill/>
                </a:ln>
                <a:solidFill>
                  <a:schemeClr val="dk1"/>
                </a:solidFill>
                <a:effectLst/>
                <a:uLnTx/>
                <a:uFillTx/>
                <a:latin typeface="+mn-lt"/>
                <a:ea typeface="+mn-ea"/>
                <a:cs typeface="+mn-cs"/>
              </a:rPr>
              <a:t>προϋποθέτει ότι </a:t>
            </a:r>
            <a:r>
              <a:rPr kumimoji="0" lang="el-GR" sz="2900" b="1" i="0" u="none" strike="noStrike" kern="1200" cap="none" spc="0" normalizeH="0" baseline="0" noProof="0" dirty="0">
                <a:ln>
                  <a:noFill/>
                </a:ln>
                <a:solidFill>
                  <a:schemeClr val="dk1"/>
                </a:solidFill>
                <a:effectLst/>
                <a:uLnTx/>
                <a:uFillTx/>
                <a:latin typeface="+mn-lt"/>
                <a:ea typeface="+mn-ea"/>
                <a:cs typeface="+mn-cs"/>
              </a:rPr>
              <a:t>ο εγκέφαλος του παιδιού είναι </a:t>
            </a:r>
            <a:r>
              <a:rPr kumimoji="0" lang="el-GR" sz="3500" b="1" i="0" u="none" strike="noStrike" kern="1200" cap="none" spc="0" normalizeH="0" baseline="0" noProof="0" dirty="0">
                <a:ln>
                  <a:noFill/>
                </a:ln>
                <a:solidFill>
                  <a:srgbClr val="FF0000"/>
                </a:solidFill>
                <a:effectLst/>
                <a:uLnTx/>
                <a:uFillTx/>
                <a:latin typeface="+mn-lt"/>
                <a:ea typeface="+mn-ea"/>
                <a:cs typeface="+mn-cs"/>
              </a:rPr>
              <a:t>συντονισμένος</a:t>
            </a:r>
            <a:r>
              <a:rPr kumimoji="0" lang="el-GR" sz="2900" b="1" i="0" u="none" strike="noStrike" kern="1200" cap="none" spc="0" normalizeH="0" baseline="0" noProof="0" dirty="0">
                <a:ln>
                  <a:noFill/>
                </a:ln>
                <a:solidFill>
                  <a:schemeClr val="dk1"/>
                </a:solidFill>
                <a:effectLst/>
                <a:uLnTx/>
                <a:uFillTx/>
                <a:latin typeface="+mn-lt"/>
                <a:ea typeface="+mn-ea"/>
                <a:cs typeface="+mn-cs"/>
              </a:rPr>
              <a:t> με τη γλώσσα όσο διαρκεί</a:t>
            </a:r>
            <a:r>
              <a:rPr kumimoji="0" lang="en-US" sz="2900" b="1" i="0" u="none" strike="noStrike" kern="1200" cap="none" spc="0" normalizeH="0" baseline="0" noProof="0" dirty="0">
                <a:ln>
                  <a:noFill/>
                </a:ln>
                <a:solidFill>
                  <a:schemeClr val="dk1"/>
                </a:solidFill>
                <a:effectLst/>
                <a:uLnTx/>
                <a:uFillTx/>
                <a:latin typeface="+mn-lt"/>
                <a:ea typeface="+mn-ea"/>
                <a:cs typeface="+mn-cs"/>
              </a:rPr>
              <a:t> </a:t>
            </a:r>
            <a:r>
              <a:rPr kumimoji="0" lang="el-GR" sz="2900" b="1" i="0" u="none" strike="noStrike" kern="1200" cap="none" spc="0" normalizeH="0" baseline="0" noProof="0" dirty="0">
                <a:ln>
                  <a:noFill/>
                </a:ln>
                <a:solidFill>
                  <a:schemeClr val="dk1"/>
                </a:solidFill>
                <a:effectLst/>
                <a:uLnTx/>
                <a:uFillTx/>
                <a:latin typeface="+mn-lt"/>
                <a:ea typeface="+mn-ea"/>
                <a:cs typeface="+mn-cs"/>
              </a:rPr>
              <a:t>η </a:t>
            </a:r>
            <a:r>
              <a:rPr kumimoji="0" lang="el-GR" sz="3500" b="1" i="0" u="none" strike="noStrike" kern="1200" cap="none" spc="0" normalizeH="0" baseline="0" noProof="0" dirty="0">
                <a:ln>
                  <a:noFill/>
                </a:ln>
                <a:solidFill>
                  <a:schemeClr val="dk1"/>
                </a:solidFill>
                <a:effectLst/>
                <a:uLnTx/>
                <a:uFillTx/>
                <a:latin typeface="+mn-lt"/>
                <a:ea typeface="+mn-ea"/>
                <a:cs typeface="+mn-cs"/>
              </a:rPr>
              <a:t>κρίσιμη</a:t>
            </a:r>
            <a:r>
              <a:rPr kumimoji="0" lang="el-GR" sz="2900" b="1" i="0" u="none" strike="noStrike" kern="1200" cap="none" spc="0" normalizeH="0" baseline="0" noProof="0" dirty="0">
                <a:ln>
                  <a:noFill/>
                </a:ln>
                <a:solidFill>
                  <a:schemeClr val="dk1"/>
                </a:solidFill>
                <a:effectLst/>
                <a:uLnTx/>
                <a:uFillTx/>
                <a:latin typeface="+mn-lt"/>
                <a:ea typeface="+mn-ea"/>
                <a:cs typeface="+mn-cs"/>
              </a:rPr>
              <a:t> περίοδος</a:t>
            </a:r>
            <a:r>
              <a:rPr kumimoji="0" lang="el-GR" sz="2900" b="0" i="0" u="none" strike="noStrike" kern="1200" cap="none" spc="0" normalizeH="0" baseline="0" noProof="0" dirty="0">
                <a:ln>
                  <a:noFill/>
                </a:ln>
                <a:solidFill>
                  <a:schemeClr val="dk1"/>
                </a:solidFill>
                <a:effectLst/>
                <a:uLnTx/>
                <a:uFillTx/>
                <a:latin typeface="+mn-lt"/>
                <a:ea typeface="+mn-ea"/>
                <a:cs typeface="+mn-cs"/>
              </a:rPr>
              <a:t>: με την εκπνοή της (λίγο πριν την </a:t>
            </a:r>
            <a:r>
              <a:rPr kumimoji="0" lang="el-GR" sz="3500" b="1" i="0" u="none" strike="noStrike" kern="1200" cap="none" spc="0" normalizeH="0" baseline="0" noProof="0" dirty="0">
                <a:ln>
                  <a:noFill/>
                </a:ln>
                <a:solidFill>
                  <a:schemeClr val="dk1"/>
                </a:solidFill>
                <a:effectLst/>
                <a:uLnTx/>
                <a:uFillTx/>
                <a:latin typeface="+mn-lt"/>
                <a:ea typeface="+mn-ea"/>
                <a:cs typeface="+mn-cs"/>
              </a:rPr>
              <a:t>αρχή της εφηβείας</a:t>
            </a:r>
            <a:r>
              <a:rPr kumimoji="0" lang="el-GR" sz="2900" b="0" i="0" u="none" strike="noStrike" kern="1200" cap="none" spc="0" normalizeH="0" baseline="0" noProof="0" dirty="0">
                <a:ln>
                  <a:noFill/>
                </a:ln>
                <a:solidFill>
                  <a:schemeClr val="dk1"/>
                </a:solidFill>
                <a:effectLst/>
                <a:uLnTx/>
                <a:uFillTx/>
                <a:latin typeface="+mn-lt"/>
                <a:ea typeface="+mn-ea"/>
                <a:cs typeface="+mn-cs"/>
              </a:rPr>
              <a:t>), </a:t>
            </a:r>
            <a:r>
              <a:rPr kumimoji="0" lang="el-GR" sz="2900" b="0" i="0" u="none" strike="noStrike" kern="1200" cap="none" spc="0" normalizeH="0" baseline="0" noProof="0" dirty="0">
                <a:ln>
                  <a:noFill/>
                </a:ln>
                <a:solidFill>
                  <a:schemeClr val="dk1"/>
                </a:solidFill>
                <a:effectLst/>
                <a:highlight>
                  <a:srgbClr val="FFFF00"/>
                </a:highlight>
                <a:uLnTx/>
                <a:uFillTx/>
                <a:latin typeface="+mn-lt"/>
                <a:ea typeface="+mn-ea"/>
                <a:cs typeface="+mn-cs"/>
              </a:rPr>
              <a:t>το παιδί που δεν είχε την ευκαιρία </a:t>
            </a:r>
            <a:r>
              <a:rPr kumimoji="0" lang="el-GR" sz="2900" b="0" i="0" u="none" strike="noStrike" kern="1200" cap="none" spc="0" normalizeH="0" baseline="0" noProof="0" dirty="0">
                <a:ln>
                  <a:noFill/>
                </a:ln>
                <a:solidFill>
                  <a:srgbClr val="FF0000"/>
                </a:solidFill>
                <a:effectLst/>
                <a:highlight>
                  <a:srgbClr val="FFFF00"/>
                </a:highlight>
                <a:uLnTx/>
                <a:uFillTx/>
                <a:latin typeface="+mn-lt"/>
                <a:ea typeface="+mn-ea"/>
                <a:cs typeface="+mn-cs"/>
              </a:rPr>
              <a:t>να εκτεθεί σε </a:t>
            </a:r>
            <a:r>
              <a:rPr kumimoji="0" lang="el-GR" sz="2900" b="1" i="0" u="none" strike="noStrike" kern="1200" cap="none" spc="0" normalizeH="0" baseline="0" noProof="0" dirty="0">
                <a:ln>
                  <a:noFill/>
                </a:ln>
                <a:solidFill>
                  <a:srgbClr val="FF0000"/>
                </a:solidFill>
                <a:effectLst/>
                <a:highlight>
                  <a:srgbClr val="FFFF00"/>
                </a:highlight>
                <a:uLnTx/>
                <a:uFillTx/>
                <a:latin typeface="+mn-lt"/>
                <a:ea typeface="+mn-ea"/>
                <a:cs typeface="+mn-cs"/>
              </a:rPr>
              <a:t>γλωσσικό περιβάλλον</a:t>
            </a:r>
            <a:r>
              <a:rPr kumimoji="0" lang="el-GR" sz="2900" b="0" i="0" u="none" strike="noStrike" kern="1200" cap="none" spc="0" normalizeH="0" baseline="0" noProof="0" dirty="0">
                <a:ln>
                  <a:noFill/>
                </a:ln>
                <a:solidFill>
                  <a:srgbClr val="FF0000"/>
                </a:solidFill>
                <a:effectLst/>
                <a:highlight>
                  <a:srgbClr val="FFFF00"/>
                </a:highlight>
                <a:uLnTx/>
                <a:uFillTx/>
                <a:latin typeface="+mn-lt"/>
                <a:ea typeface="+mn-ea"/>
                <a:cs typeface="+mn-cs"/>
              </a:rPr>
              <a:t> </a:t>
            </a:r>
            <a:r>
              <a:rPr kumimoji="0" lang="el-GR" sz="2900" b="0" i="0" u="none" strike="noStrike" kern="1200" cap="none" spc="0" normalizeH="0" baseline="0" noProof="0" dirty="0">
                <a:ln>
                  <a:noFill/>
                </a:ln>
                <a:solidFill>
                  <a:schemeClr val="dk1"/>
                </a:solidFill>
                <a:effectLst/>
                <a:uLnTx/>
                <a:uFillTx/>
                <a:latin typeface="+mn-lt"/>
                <a:ea typeface="+mn-ea"/>
                <a:cs typeface="+mn-cs"/>
              </a:rPr>
              <a:t>χάνει τελεσίδικα τη δυνατότητα να αποκτήσει με </a:t>
            </a:r>
            <a:r>
              <a:rPr kumimoji="0" lang="el-GR" sz="2900" b="1" i="0" u="none" strike="noStrike" kern="1200" cap="none" spc="0" normalizeH="0" baseline="0" noProof="0" dirty="0">
                <a:ln>
                  <a:noFill/>
                </a:ln>
                <a:solidFill>
                  <a:schemeClr val="dk1"/>
                </a:solidFill>
                <a:effectLst/>
                <a:uLnTx/>
                <a:uFillTx/>
                <a:latin typeface="+mn-lt"/>
                <a:ea typeface="+mn-ea"/>
                <a:cs typeface="+mn-cs"/>
              </a:rPr>
              <a:t>επάρκεια</a:t>
            </a:r>
            <a:r>
              <a:rPr kumimoji="0" lang="el-GR" sz="2900" b="0" i="0" u="none" strike="noStrike" kern="1200" cap="none" spc="0" normalizeH="0" baseline="0" noProof="0" dirty="0">
                <a:ln>
                  <a:noFill/>
                </a:ln>
                <a:solidFill>
                  <a:schemeClr val="dk1"/>
                </a:solidFill>
                <a:effectLst/>
                <a:uLnTx/>
                <a:uFillTx/>
                <a:latin typeface="+mn-lt"/>
                <a:ea typeface="+mn-ea"/>
                <a:cs typeface="+mn-cs"/>
              </a:rPr>
              <a:t> κάποια ανθρώπινη γλώσσα (</a:t>
            </a:r>
            <a:r>
              <a:rPr kumimoji="0" lang="el-GR" sz="2900" b="0" i="0" u="none" strike="noStrike" kern="1200" cap="none" spc="0" normalizeH="0" baseline="0" noProof="0" dirty="0" err="1">
                <a:ln>
                  <a:noFill/>
                </a:ln>
                <a:solidFill>
                  <a:schemeClr val="dk1"/>
                </a:solidFill>
                <a:effectLst/>
                <a:uLnTx/>
                <a:uFillTx/>
                <a:latin typeface="+mn-lt"/>
                <a:ea typeface="+mn-ea"/>
                <a:cs typeface="+mn-cs"/>
              </a:rPr>
              <a:t>Βελούδης</a:t>
            </a:r>
            <a:r>
              <a:rPr kumimoji="0" lang="el-GR" sz="2900" b="0" i="0" u="none" strike="noStrike" kern="1200" cap="none" spc="0" normalizeH="0" baseline="0" noProof="0" dirty="0">
                <a:ln>
                  <a:noFill/>
                </a:ln>
                <a:solidFill>
                  <a:schemeClr val="dk1"/>
                </a:solidFill>
                <a:effectLst/>
                <a:uLnTx/>
                <a:uFillTx/>
                <a:latin typeface="+mn-lt"/>
                <a:ea typeface="+mn-ea"/>
                <a:cs typeface="+mn-cs"/>
              </a:rPr>
              <a:t> 1996-7).</a:t>
            </a:r>
            <a:endParaRPr kumimoji="0" lang="el-GR" sz="2900" b="0" i="0" u="none" strike="noStrike" kern="1200" cap="none" spc="0" normalizeH="0" baseline="0" noProof="0" dirty="0">
              <a:ln>
                <a:noFill/>
              </a:ln>
              <a:solidFill>
                <a:schemeClr val="dk1"/>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panose="05000000000000000000"/>
              <a:buNone/>
              <a:defRPr/>
            </a:pPr>
            <a:endParaRPr kumimoji="0" lang="el-GR" sz="2900" b="0" i="0" u="none" strike="noStrike" kern="1200" cap="none" spc="0" normalizeH="0" baseline="0" noProof="0" dirty="0">
              <a:ln>
                <a:noFill/>
              </a:ln>
              <a:solidFill>
                <a:schemeClr val="dk1"/>
              </a:solidFill>
              <a:effectLst/>
              <a:uLnTx/>
              <a:uFillTx/>
              <a:latin typeface="+mn-lt"/>
              <a:ea typeface="+mn-ea"/>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Τίτλος 1"/>
          <p:cNvSpPr>
            <a:spLocks noGrp="1"/>
          </p:cNvSpPr>
          <p:nvPr>
            <p:ph type="title" hasCustomPrompt="1"/>
          </p:nvPr>
        </p:nvSpPr>
        <p:spPr/>
        <p:txBody>
          <a:bodyPr vert="horz" wrap="square" lIns="91440" tIns="45720" rIns="91440" bIns="45720" anchor="ctr" anchorCtr="0"/>
          <a:lstStyle/>
          <a:p>
            <a:pPr algn="ctr" eaLnBrk="1" hangingPunct="1"/>
            <a:r>
              <a:rPr lang="el-GR" altLang="el-GR" sz="3200" b="1" dirty="0"/>
              <a:t>Εγκέφαλος και γλώσσα: έμφυτο της γλώσσας</a:t>
            </a:r>
            <a:br>
              <a:rPr lang="el-GR" altLang="el-GR" sz="3200" b="1" dirty="0"/>
            </a:br>
            <a:r>
              <a:rPr lang="el-GR" altLang="el-GR" sz="3200" b="1" i="1" dirty="0"/>
              <a:t> Επιχειρήματα</a:t>
            </a:r>
            <a:endParaRPr lang="el-GR" altLang="el-GR" sz="3200" b="1" dirty="0"/>
          </a:p>
        </p:txBody>
      </p:sp>
      <p:sp>
        <p:nvSpPr>
          <p:cNvPr id="3" name="Θέση περιεχομένου 2"/>
          <p:cNvSpPr>
            <a:spLocks noGrp="1"/>
          </p:cNvSpPr>
          <p:nvPr>
            <p:ph sz="quarter" idx="1" hasCustomPrompt="1"/>
          </p:nvPr>
        </p:nvSpPr>
        <p:spPr>
          <a:xfrm>
            <a:off x="0" y="1557338"/>
            <a:ext cx="9144000" cy="5300663"/>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lnSpc>
                <a:spcPct val="80000"/>
              </a:lnSpc>
              <a:buClr>
                <a:schemeClr val="accent2"/>
              </a:buClr>
              <a:buSzPct val="60000"/>
              <a:buFont typeface="Wingdings" panose="05000000000000000000" pitchFamily="2" charset="2"/>
              <a:buNone/>
            </a:pPr>
            <a:r>
              <a:rPr sz="2500" dirty="0">
                <a:solidFill>
                  <a:srgbClr val="000000"/>
                </a:solidFill>
              </a:rPr>
              <a:t>Άλλα </a:t>
            </a:r>
            <a:r>
              <a:rPr sz="2500" b="1" dirty="0">
                <a:solidFill>
                  <a:srgbClr val="000000"/>
                </a:solidFill>
              </a:rPr>
              <a:t>επιχειρήματα</a:t>
            </a:r>
            <a:r>
              <a:rPr sz="2500" dirty="0">
                <a:solidFill>
                  <a:srgbClr val="000000"/>
                </a:solidFill>
              </a:rPr>
              <a:t> που συνηγορούν υπέρ της </a:t>
            </a:r>
            <a:r>
              <a:rPr sz="2500" b="1" i="1" dirty="0">
                <a:solidFill>
                  <a:srgbClr val="000000"/>
                </a:solidFill>
              </a:rPr>
              <a:t>έμφυτης προδιάθεσης</a:t>
            </a:r>
            <a:r>
              <a:rPr sz="2500" b="1" dirty="0">
                <a:solidFill>
                  <a:srgbClr val="000000"/>
                </a:solidFill>
              </a:rPr>
              <a:t> </a:t>
            </a:r>
            <a:r>
              <a:rPr sz="2500" dirty="0">
                <a:solidFill>
                  <a:srgbClr val="000000"/>
                </a:solidFill>
              </a:rPr>
              <a:t>για απόκτηση της γλώσσας στον άνθρωπο είναι τα εξής (βλ. σχετικά Φιλιππάκη-</a:t>
            </a:r>
            <a:r>
              <a:rPr lang="en-US" altLang="x-none" sz="2500" dirty="0">
                <a:solidFill>
                  <a:srgbClr val="000000"/>
                </a:solidFill>
                <a:latin typeface="Tw Cen MT" panose="020B0602020104020603" pitchFamily="34" charset="0"/>
              </a:rPr>
              <a:t>Warburton</a:t>
            </a:r>
            <a:r>
              <a:rPr sz="2500" dirty="0">
                <a:solidFill>
                  <a:srgbClr val="000000"/>
                </a:solidFill>
              </a:rPr>
              <a:t> 1992: 18-19):</a:t>
            </a:r>
            <a:endParaRPr sz="2500" dirty="0">
              <a:solidFill>
                <a:srgbClr val="000000"/>
              </a:solidFill>
            </a:endParaRPr>
          </a:p>
          <a:p>
            <a:pPr marL="0" indent="0" eaLnBrk="1" hangingPunct="1">
              <a:lnSpc>
                <a:spcPct val="80000"/>
              </a:lnSpc>
              <a:buClr>
                <a:schemeClr val="accent2"/>
              </a:buClr>
              <a:buSzPct val="60000"/>
              <a:buFont typeface="Wingdings" panose="05000000000000000000" pitchFamily="2" charset="2"/>
              <a:buNone/>
            </a:pPr>
            <a:endParaRPr sz="2500" dirty="0">
              <a:solidFill>
                <a:srgbClr val="000000"/>
              </a:solidFill>
            </a:endParaRPr>
          </a:p>
          <a:p>
            <a:pPr marL="0" indent="0" eaLnBrk="1" hangingPunct="1">
              <a:lnSpc>
                <a:spcPct val="80000"/>
              </a:lnSpc>
              <a:buClr>
                <a:schemeClr val="accent2"/>
              </a:buClr>
              <a:buSzPct val="60000"/>
              <a:buFont typeface="Wingdings" panose="05000000000000000000" pitchFamily="2" charset="2"/>
            </a:pPr>
            <a:r>
              <a:rPr sz="2500" dirty="0">
                <a:solidFill>
                  <a:srgbClr val="000000"/>
                </a:solidFill>
              </a:rPr>
              <a:t>το </a:t>
            </a:r>
            <a:r>
              <a:rPr sz="2500" b="1" i="1" dirty="0">
                <a:solidFill>
                  <a:srgbClr val="000000"/>
                </a:solidFill>
              </a:rPr>
              <a:t>μικρό χρονικό διάστημα</a:t>
            </a:r>
            <a:r>
              <a:rPr sz="2500" b="1" dirty="0">
                <a:solidFill>
                  <a:srgbClr val="000000"/>
                </a:solidFill>
              </a:rPr>
              <a:t> </a:t>
            </a:r>
            <a:r>
              <a:rPr sz="2500" dirty="0">
                <a:solidFill>
                  <a:srgbClr val="000000"/>
                </a:solidFill>
              </a:rPr>
              <a:t>που χρειάζεται να εκτεθεί το παιδί σε φυσικό λόγο για να αρχίσει να μιλάει,</a:t>
            </a:r>
            <a:endParaRPr sz="2500" dirty="0">
              <a:solidFill>
                <a:srgbClr val="000000"/>
              </a:solidFill>
            </a:endParaRPr>
          </a:p>
          <a:p>
            <a:pPr marL="0" indent="0" eaLnBrk="1" hangingPunct="1">
              <a:lnSpc>
                <a:spcPct val="80000"/>
              </a:lnSpc>
              <a:buClr>
                <a:schemeClr val="accent2"/>
              </a:buClr>
              <a:buSzPct val="60000"/>
              <a:buFont typeface="Wingdings" panose="05000000000000000000" pitchFamily="2" charset="2"/>
            </a:pPr>
            <a:r>
              <a:rPr sz="2500" b="1" i="1" dirty="0">
                <a:solidFill>
                  <a:srgbClr val="000000"/>
                </a:solidFill>
              </a:rPr>
              <a:t>χωρίς μαθητεία</a:t>
            </a:r>
            <a:r>
              <a:rPr sz="2500" dirty="0">
                <a:solidFill>
                  <a:srgbClr val="000000"/>
                </a:solidFill>
              </a:rPr>
              <a:t>, χωρίς δηλαδή πρόγραμμα </a:t>
            </a:r>
            <a:r>
              <a:rPr sz="2500" i="1" dirty="0">
                <a:solidFill>
                  <a:srgbClr val="000000"/>
                </a:solidFill>
              </a:rPr>
              <a:t>στοχευμένης εκπαίδευσης </a:t>
            </a:r>
            <a:r>
              <a:rPr sz="2500" dirty="0">
                <a:solidFill>
                  <a:srgbClr val="000000"/>
                </a:solidFill>
              </a:rPr>
              <a:t>όπως αυτό που ακολουθήθηκε λ.χ. στην </a:t>
            </a:r>
            <a:r>
              <a:rPr sz="2500" b="1" dirty="0">
                <a:solidFill>
                  <a:srgbClr val="000000"/>
                </a:solidFill>
              </a:rPr>
              <a:t>εκπαίδευση των χιμπατζήδων </a:t>
            </a:r>
            <a:r>
              <a:rPr sz="2500" dirty="0">
                <a:solidFill>
                  <a:srgbClr val="000000"/>
                </a:solidFill>
              </a:rPr>
              <a:t>προκειμένου να </a:t>
            </a:r>
            <a:r>
              <a:rPr lang="el-GR" sz="2500" dirty="0">
                <a:solidFill>
                  <a:srgbClr val="000000"/>
                </a:solidFill>
              </a:rPr>
              <a:t>εκμάθουν</a:t>
            </a:r>
            <a:r>
              <a:rPr sz="2500" dirty="0">
                <a:solidFill>
                  <a:srgbClr val="000000"/>
                </a:solidFill>
              </a:rPr>
              <a:t> μια νοηματική ή συμβολική ‘γλώσσα’.</a:t>
            </a:r>
            <a:endParaRPr sz="2500" dirty="0">
              <a:solidFill>
                <a:srgbClr val="000000"/>
              </a:solidFill>
            </a:endParaRPr>
          </a:p>
          <a:p>
            <a:pPr marL="0" indent="0" eaLnBrk="1" hangingPunct="1">
              <a:lnSpc>
                <a:spcPct val="80000"/>
              </a:lnSpc>
              <a:buClr>
                <a:schemeClr val="accent2"/>
              </a:buClr>
              <a:buSzPct val="60000"/>
              <a:buFont typeface="Wingdings" panose="05000000000000000000" pitchFamily="2" charset="2"/>
            </a:pPr>
            <a:r>
              <a:rPr sz="2500" dirty="0">
                <a:solidFill>
                  <a:srgbClr val="000000"/>
                </a:solidFill>
              </a:rPr>
              <a:t>χωρίς να </a:t>
            </a:r>
            <a:r>
              <a:rPr sz="2500" b="1" i="1" dirty="0">
                <a:solidFill>
                  <a:srgbClr val="000000"/>
                </a:solidFill>
              </a:rPr>
              <a:t>απαιτείται πλούσιο και επεξεργασμένο γλωσσικό ερέθισμα</a:t>
            </a:r>
            <a:r>
              <a:rPr sz="2500" dirty="0">
                <a:solidFill>
                  <a:srgbClr val="000000"/>
                </a:solidFill>
              </a:rPr>
              <a:t>, προκειμένου το παιδί να αποκτήσει τη γλώσσα. Ο </a:t>
            </a:r>
            <a:r>
              <a:rPr sz="2500" b="1" dirty="0">
                <a:solidFill>
                  <a:srgbClr val="000000"/>
                </a:solidFill>
              </a:rPr>
              <a:t>προφορικός</a:t>
            </a:r>
            <a:r>
              <a:rPr sz="2500" dirty="0">
                <a:solidFill>
                  <a:srgbClr val="000000"/>
                </a:solidFill>
              </a:rPr>
              <a:t>, πολλές φορές </a:t>
            </a:r>
            <a:r>
              <a:rPr sz="2500" b="1" dirty="0">
                <a:solidFill>
                  <a:srgbClr val="000000"/>
                </a:solidFill>
              </a:rPr>
              <a:t>αποσπασματικός</a:t>
            </a:r>
            <a:r>
              <a:rPr sz="2500" dirty="0">
                <a:solidFill>
                  <a:srgbClr val="000000"/>
                </a:solidFill>
              </a:rPr>
              <a:t>, λόγος φαίνεται να είναι αρκετός για να τροφοδοτήσει και να ενεργοποιήσει τη γλωσσική ικανότητα του παιδιού.</a:t>
            </a:r>
            <a:endParaRPr sz="2500" dirty="0">
              <a:solidFill>
                <a:srgbClr val="000000"/>
              </a:solidFill>
            </a:endParaRPr>
          </a:p>
          <a:p>
            <a:pPr marL="0" indent="0" eaLnBrk="1" hangingPunct="1">
              <a:lnSpc>
                <a:spcPct val="80000"/>
              </a:lnSpc>
              <a:buClr>
                <a:schemeClr val="accent2"/>
              </a:buClr>
              <a:buSzPct val="60000"/>
              <a:buFont typeface="Wingdings" panose="05000000000000000000" pitchFamily="2" charset="2"/>
              <a:buNone/>
            </a:pPr>
            <a:endParaRPr sz="2500" dirty="0">
              <a:solidFill>
                <a:srgbClr val="000000"/>
              </a:solidFill>
            </a:endParaRPr>
          </a:p>
          <a:p>
            <a:pPr marL="0" indent="0" eaLnBrk="1" hangingPunct="1">
              <a:lnSpc>
                <a:spcPct val="80000"/>
              </a:lnSpc>
              <a:buClr>
                <a:schemeClr val="accent2"/>
              </a:buClr>
              <a:buSzPct val="60000"/>
              <a:buFont typeface="Wingdings" panose="05000000000000000000" pitchFamily="2" charset="2"/>
              <a:buNone/>
            </a:pPr>
            <a:endParaRPr sz="2500" dirty="0">
              <a:solidFill>
                <a:srgbClr val="0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Τίτλος 1"/>
          <p:cNvSpPr>
            <a:spLocks noGrp="1"/>
          </p:cNvSpPr>
          <p:nvPr>
            <p:ph type="title" hasCustomPrompt="1"/>
          </p:nvPr>
        </p:nvSpPr>
        <p:spPr/>
        <p:txBody>
          <a:bodyPr vert="horz" wrap="square" lIns="91440" tIns="45720" rIns="91440" bIns="45720" anchor="ctr" anchorCtr="0"/>
          <a:lstStyle/>
          <a:p>
            <a:pPr eaLnBrk="1" hangingPunct="1"/>
            <a:r>
              <a:rPr lang="el-GR" altLang="el-GR" sz="3200" b="1" dirty="0"/>
              <a:t>Εγκέφαλος και γλώσσα: </a:t>
            </a:r>
            <a:r>
              <a:rPr lang="el-GR" altLang="el-GR" sz="3200" b="1" dirty="0">
                <a:solidFill>
                  <a:srgbClr val="FF0000"/>
                </a:solidFill>
              </a:rPr>
              <a:t>έμφυτο της γλώσσας</a:t>
            </a:r>
            <a:endParaRPr lang="el-GR" altLang="el-GR" sz="3200" b="1" dirty="0">
              <a:solidFill>
                <a:srgbClr val="FF0000"/>
              </a:solidFill>
            </a:endParaRPr>
          </a:p>
        </p:txBody>
      </p:sp>
      <p:sp>
        <p:nvSpPr>
          <p:cNvPr id="3" name="Θέση περιεχομένου 2"/>
          <p:cNvSpPr>
            <a:spLocks noGrp="1"/>
          </p:cNvSpPr>
          <p:nvPr>
            <p:ph sz="quarter" idx="1" hasCustomPrompt="1"/>
          </p:nvPr>
        </p:nvSpPr>
        <p:spPr>
          <a:xfrm>
            <a:off x="179388" y="1600200"/>
            <a:ext cx="8785225" cy="492442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buClr>
                <a:schemeClr val="accent2"/>
              </a:buClr>
              <a:buSzPct val="60000"/>
              <a:buFont typeface="Wingdings" panose="05000000000000000000" pitchFamily="2" charset="2"/>
              <a:buNone/>
            </a:pPr>
            <a:endParaRPr lang="en-US" altLang="x-none" sz="3200" dirty="0">
              <a:solidFill>
                <a:srgbClr val="000000"/>
              </a:solidFill>
              <a:latin typeface="Tw Cen MT" panose="020B0602020104020603" pitchFamily="34" charset="0"/>
            </a:endParaRPr>
          </a:p>
          <a:p>
            <a:pPr marL="0" indent="0" eaLnBrk="1" hangingPunct="1">
              <a:buClr>
                <a:schemeClr val="accent2"/>
              </a:buClr>
              <a:buSzPct val="60000"/>
              <a:buFont typeface="Wingdings" panose="05000000000000000000" pitchFamily="2" charset="2"/>
              <a:buNone/>
            </a:pPr>
            <a:r>
              <a:rPr sz="3200" dirty="0">
                <a:solidFill>
                  <a:srgbClr val="000000"/>
                </a:solidFill>
              </a:rPr>
              <a:t>Οδηγούμαστε στο συμπέρασμα ότι</a:t>
            </a:r>
            <a:endParaRPr sz="3200" dirty="0">
              <a:solidFill>
                <a:srgbClr val="000000"/>
              </a:solidFill>
            </a:endParaRPr>
          </a:p>
          <a:p>
            <a:pPr marL="0" indent="0" eaLnBrk="1" hangingPunct="1">
              <a:buClr>
                <a:schemeClr val="accent2"/>
              </a:buClr>
              <a:buSzPct val="60000"/>
              <a:buFont typeface="Wingdings" panose="05000000000000000000" pitchFamily="2" charset="2"/>
              <a:buNone/>
            </a:pPr>
            <a:endParaRPr sz="3200" dirty="0">
              <a:solidFill>
                <a:srgbClr val="000000"/>
              </a:solidFill>
            </a:endParaRPr>
          </a:p>
          <a:p>
            <a:pPr marL="0" indent="0" eaLnBrk="1" hangingPunct="1">
              <a:buClr>
                <a:schemeClr val="accent2"/>
              </a:buClr>
              <a:buSzPct val="60000"/>
              <a:buFont typeface="Wingdings" panose="05000000000000000000" pitchFamily="2" charset="2"/>
              <a:buNone/>
            </a:pPr>
            <a:r>
              <a:rPr sz="3200" dirty="0">
                <a:solidFill>
                  <a:srgbClr val="000000"/>
                </a:solidFill>
              </a:rPr>
              <a:t>σύμφωνα με τον </a:t>
            </a:r>
            <a:r>
              <a:rPr lang="en-US" altLang="x-none" sz="3200" dirty="0">
                <a:solidFill>
                  <a:srgbClr val="000000"/>
                </a:solidFill>
                <a:latin typeface="Tw Cen MT" panose="020B0602020104020603" pitchFamily="34" charset="0"/>
              </a:rPr>
              <a:t>Chomsky </a:t>
            </a:r>
            <a:r>
              <a:rPr sz="3200" dirty="0">
                <a:solidFill>
                  <a:srgbClr val="000000"/>
                </a:solidFill>
              </a:rPr>
              <a:t>«η </a:t>
            </a:r>
            <a:r>
              <a:rPr sz="3200" b="1" dirty="0">
                <a:solidFill>
                  <a:srgbClr val="000000"/>
                </a:solidFill>
              </a:rPr>
              <a:t>φύση</a:t>
            </a:r>
            <a:r>
              <a:rPr sz="3200" dirty="0">
                <a:solidFill>
                  <a:srgbClr val="000000"/>
                </a:solidFill>
              </a:rPr>
              <a:t> της γλώσσας και η </a:t>
            </a:r>
            <a:r>
              <a:rPr sz="3200" b="1" dirty="0">
                <a:solidFill>
                  <a:srgbClr val="000000"/>
                </a:solidFill>
              </a:rPr>
              <a:t>διαδικασία απόκτησής της</a:t>
            </a:r>
            <a:r>
              <a:rPr sz="3200" dirty="0">
                <a:solidFill>
                  <a:srgbClr val="000000"/>
                </a:solidFill>
              </a:rPr>
              <a:t> είναι τέτοιες ώστε ερμηνεύονται μόνο με βάση την υπόθεση ότι υπάρχει μια </a:t>
            </a:r>
            <a:r>
              <a:rPr sz="3200" b="1" dirty="0">
                <a:solidFill>
                  <a:srgbClr val="000000"/>
                </a:solidFill>
              </a:rPr>
              <a:t>έμφυτη ικανότητα </a:t>
            </a:r>
            <a:r>
              <a:rPr sz="3200" dirty="0">
                <a:solidFill>
                  <a:srgbClr val="000000"/>
                </a:solidFill>
              </a:rPr>
              <a:t>για απόκτηση της γλώσσας»</a:t>
            </a:r>
            <a:r>
              <a:rPr lang="en-US" altLang="x-none" sz="3200" dirty="0">
                <a:solidFill>
                  <a:srgbClr val="000000"/>
                </a:solidFill>
                <a:latin typeface="Tw Cen MT" panose="020B0602020104020603" pitchFamily="34" charset="0"/>
              </a:rPr>
              <a:t> </a:t>
            </a:r>
            <a:r>
              <a:rPr sz="3200" dirty="0">
                <a:solidFill>
                  <a:srgbClr val="000000"/>
                </a:solidFill>
              </a:rPr>
              <a:t>(</a:t>
            </a:r>
            <a:r>
              <a:rPr lang="en-US" altLang="x-none" sz="3200" dirty="0">
                <a:solidFill>
                  <a:srgbClr val="000000"/>
                </a:solidFill>
                <a:latin typeface="Tw Cen MT" panose="020B0602020104020603" pitchFamily="34" charset="0"/>
              </a:rPr>
              <a:t>Lyons, 1995: 271).</a:t>
            </a:r>
            <a:endParaRPr lang="en-US" altLang="x-none" sz="3200" dirty="0">
              <a:solidFill>
                <a:srgbClr val="000000"/>
              </a:solidFill>
              <a:latin typeface="Tw Cen MT" panose="020B0602020104020603" pitchFamily="34" charset="0"/>
            </a:endParaRPr>
          </a:p>
          <a:p>
            <a:pPr marL="0" indent="0" eaLnBrk="1" hangingPunct="1">
              <a:buClr>
                <a:schemeClr val="accent2"/>
              </a:buClr>
              <a:buSzPct val="60000"/>
              <a:buFont typeface="Wingdings" panose="05000000000000000000" pitchFamily="2" charset="2"/>
              <a:buNone/>
            </a:pPr>
            <a:endParaRPr dirty="0">
              <a:solidFill>
                <a:srgbClr val="000000"/>
              </a:solidFill>
            </a:endParaRPr>
          </a:p>
          <a:p>
            <a:pPr marL="0" indent="0" eaLnBrk="1" hangingPunct="1">
              <a:buClr>
                <a:schemeClr val="accent2"/>
              </a:buClr>
              <a:buSzPct val="60000"/>
              <a:buFont typeface="Wingdings" panose="05000000000000000000" pitchFamily="2" charset="2"/>
              <a:buNone/>
            </a:pPr>
            <a:endParaRPr dirty="0">
              <a:solidFill>
                <a:srgbClr val="0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vert="horz" wrap="square" lIns="91440" tIns="45720" rIns="91440" bIns="45720" numCol="1" anchor="ctr" anchorCtr="0" compatLnSpc="1"/>
          <a:lstStyle/>
          <a:p>
            <a:pPr eaLnBrk="1" hangingPunct="1">
              <a:buNone/>
            </a:pPr>
            <a:r>
              <a:rPr sz="4000" b="1" dirty="0"/>
              <a:t>Εγκέφαλος και γλώσσα: Η περίπτωση της </a:t>
            </a:r>
            <a:r>
              <a:rPr lang="en-US" altLang="x-none" sz="4000" b="1" dirty="0">
                <a:latin typeface="Tw Cen MT" panose="020B0602020104020603" pitchFamily="34" charset="0"/>
              </a:rPr>
              <a:t>Genie</a:t>
            </a:r>
            <a:endParaRPr sz="4000" b="1" dirty="0"/>
          </a:p>
        </p:txBody>
      </p:sp>
      <p:sp>
        <p:nvSpPr>
          <p:cNvPr id="3" name="Θέση περιεχομένου 2"/>
          <p:cNvSpPr>
            <a:spLocks noGrp="1"/>
          </p:cNvSpPr>
          <p:nvPr>
            <p:ph sz="quarter" idx="1" hasCustomPrompt="1"/>
          </p:nvPr>
        </p:nvSpPr>
        <p:spPr>
          <a:xfrm>
            <a:off x="107950" y="1628775"/>
            <a:ext cx="8928100" cy="518477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lnSpc>
                <a:spcPct val="80000"/>
              </a:lnSpc>
              <a:buClr>
                <a:schemeClr val="accent2"/>
              </a:buClr>
              <a:buSzPct val="60000"/>
              <a:buFont typeface="Wingdings" panose="05000000000000000000" pitchFamily="2" charset="2"/>
              <a:buNone/>
            </a:pPr>
            <a:r>
              <a:rPr lang="en-US" altLang="x-none" sz="2700" dirty="0">
                <a:solidFill>
                  <a:srgbClr val="000000"/>
                </a:solidFill>
                <a:latin typeface="Tw Cen MT" panose="020B0602020104020603" pitchFamily="34" charset="0"/>
              </a:rPr>
              <a:t>(Lyons, 1995: 276)</a:t>
            </a:r>
            <a:endParaRPr lang="en-US" altLang="x-none" sz="2700" dirty="0">
              <a:solidFill>
                <a:srgbClr val="000000"/>
              </a:solidFill>
              <a:latin typeface="Tw Cen MT" panose="020B0602020104020603" pitchFamily="34" charset="0"/>
            </a:endParaRPr>
          </a:p>
          <a:p>
            <a:pPr marL="0" indent="0" eaLnBrk="1" hangingPunct="1">
              <a:lnSpc>
                <a:spcPct val="80000"/>
              </a:lnSpc>
              <a:buClr>
                <a:schemeClr val="accent2"/>
              </a:buClr>
              <a:buSzPct val="60000"/>
              <a:buFont typeface="Wingdings" panose="05000000000000000000" pitchFamily="2" charset="2"/>
              <a:buNone/>
            </a:pPr>
            <a:endParaRPr lang="en-US" altLang="x-none" sz="2700" dirty="0">
              <a:solidFill>
                <a:srgbClr val="000000"/>
              </a:solidFill>
              <a:latin typeface="Tw Cen MT" panose="020B0602020104020603" pitchFamily="34" charset="0"/>
            </a:endParaRPr>
          </a:p>
          <a:p>
            <a:pPr marL="0" indent="0" eaLnBrk="1" hangingPunct="1">
              <a:lnSpc>
                <a:spcPct val="80000"/>
              </a:lnSpc>
              <a:buClr>
                <a:schemeClr val="accent2"/>
              </a:buClr>
              <a:buSzPct val="60000"/>
              <a:buFont typeface="Wingdings" panose="05000000000000000000" pitchFamily="2" charset="2"/>
              <a:buNone/>
            </a:pPr>
            <a:r>
              <a:rPr sz="3200" dirty="0">
                <a:solidFill>
                  <a:srgbClr val="000000"/>
                </a:solidFill>
              </a:rPr>
              <a:t>«Η  </a:t>
            </a:r>
            <a:r>
              <a:rPr lang="en-US" altLang="x-none" sz="3200" dirty="0">
                <a:solidFill>
                  <a:srgbClr val="000000"/>
                </a:solidFill>
                <a:latin typeface="Tw Cen MT" panose="020B0602020104020603" pitchFamily="34" charset="0"/>
              </a:rPr>
              <a:t>Genie</a:t>
            </a:r>
            <a:r>
              <a:rPr sz="3200" dirty="0">
                <a:solidFill>
                  <a:srgbClr val="000000"/>
                </a:solidFill>
              </a:rPr>
              <a:t> ανακαλύφθηκε από κοινωνικούς λειτουργούς στο Λος Άντζελες το 1970. Ήταν τότε </a:t>
            </a:r>
            <a:r>
              <a:rPr sz="3200" b="1" dirty="0">
                <a:solidFill>
                  <a:srgbClr val="000000"/>
                </a:solidFill>
              </a:rPr>
              <a:t>δεκατριών χρονών </a:t>
            </a:r>
            <a:r>
              <a:rPr sz="3200" dirty="0">
                <a:solidFill>
                  <a:srgbClr val="000000"/>
                </a:solidFill>
              </a:rPr>
              <a:t>και οι γονείς της την είχαν αναθρέψει σε </a:t>
            </a:r>
            <a:r>
              <a:rPr sz="3200" b="1" dirty="0">
                <a:solidFill>
                  <a:srgbClr val="000000"/>
                </a:solidFill>
              </a:rPr>
              <a:t>απόλυτη  απομόνωση </a:t>
            </a:r>
            <a:r>
              <a:rPr sz="3200" dirty="0">
                <a:solidFill>
                  <a:srgbClr val="000000"/>
                </a:solidFill>
              </a:rPr>
              <a:t>από τους ίδιους και από άλλους ανθρώπους, την έδερναν κάθε φορά που έκανε θόρυβο και γενικά ήταν το θύμα σχεδόν κάθε άλλου είδους συγκινησιακής  ή συναισθηματικής </a:t>
            </a:r>
            <a:r>
              <a:rPr sz="3200" b="1" dirty="0">
                <a:solidFill>
                  <a:srgbClr val="000000"/>
                </a:solidFill>
              </a:rPr>
              <a:t>στέρησης</a:t>
            </a:r>
            <a:r>
              <a:rPr sz="3200" dirty="0">
                <a:solidFill>
                  <a:srgbClr val="000000"/>
                </a:solidFill>
              </a:rPr>
              <a:t>. Μία από τις συνέπειες, φυσικά ήταν ότι </a:t>
            </a:r>
            <a:r>
              <a:rPr sz="3200" b="1" dirty="0">
                <a:solidFill>
                  <a:srgbClr val="000000"/>
                </a:solidFill>
              </a:rPr>
              <a:t>δεν μπορούσε να μιλήσει</a:t>
            </a:r>
            <a:r>
              <a:rPr sz="3200" dirty="0">
                <a:solidFill>
                  <a:srgbClr val="000000"/>
                </a:solidFill>
              </a:rPr>
              <a:t>. </a:t>
            </a:r>
            <a:endParaRPr sz="3200" dirty="0">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vert="horz" wrap="square" lIns="91440" tIns="45720" rIns="91440" bIns="45720" numCol="1" anchor="ctr" anchorCtr="0" compatLnSpc="1"/>
          <a:lstStyle/>
          <a:p>
            <a:pPr eaLnBrk="1" hangingPunct="1">
              <a:buNone/>
            </a:pPr>
            <a:r>
              <a:rPr sz="4000" b="1" dirty="0"/>
              <a:t>Εγκέφαλος και γλώσσα: </a:t>
            </a:r>
            <a:r>
              <a:rPr lang="en-US" altLang="x-none" sz="4000" b="1" dirty="0">
                <a:latin typeface="Tw Cen MT" panose="020B0602020104020603" pitchFamily="34" charset="0"/>
              </a:rPr>
              <a:t>H</a:t>
            </a:r>
            <a:r>
              <a:rPr sz="4000" b="1" dirty="0"/>
              <a:t> περίπτωση της </a:t>
            </a:r>
            <a:r>
              <a:rPr lang="en-US" altLang="x-none" sz="4000" b="1" dirty="0">
                <a:latin typeface="Tw Cen MT" panose="020B0602020104020603" pitchFamily="34" charset="0"/>
              </a:rPr>
              <a:t>Genie</a:t>
            </a:r>
            <a:endParaRPr sz="4000" b="1" dirty="0"/>
          </a:p>
        </p:txBody>
      </p:sp>
      <p:sp>
        <p:nvSpPr>
          <p:cNvPr id="3" name="Θέση περιεχομένου 2"/>
          <p:cNvSpPr>
            <a:spLocks noGrp="1"/>
          </p:cNvSpPr>
          <p:nvPr>
            <p:ph sz="quarter" idx="1" hasCustomPrompt="1"/>
          </p:nvPr>
        </p:nvSpPr>
        <p:spPr>
          <a:xfrm>
            <a:off x="250825" y="1600200"/>
            <a:ext cx="8642350" cy="492442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buClr>
                <a:schemeClr val="accent2"/>
              </a:buClr>
              <a:buSzPct val="60000"/>
              <a:buFont typeface="Wingdings" panose="05000000000000000000" pitchFamily="2" charset="2"/>
              <a:buNone/>
            </a:pPr>
            <a:endParaRPr lang="en-US" altLang="x-none" dirty="0">
              <a:solidFill>
                <a:srgbClr val="000000"/>
              </a:solidFill>
              <a:latin typeface="Tw Cen MT" panose="020B0602020104020603" pitchFamily="34" charset="0"/>
            </a:endParaRPr>
          </a:p>
          <a:p>
            <a:pPr marL="0" indent="0" eaLnBrk="1" hangingPunct="1">
              <a:buClr>
                <a:schemeClr val="accent2"/>
              </a:buClr>
              <a:buSzPct val="60000"/>
              <a:buFont typeface="Wingdings" panose="05000000000000000000" pitchFamily="2" charset="2"/>
              <a:buNone/>
            </a:pPr>
            <a:r>
              <a:rPr dirty="0">
                <a:solidFill>
                  <a:srgbClr val="000000"/>
                </a:solidFill>
                <a:sym typeface="+mn-ea"/>
              </a:rPr>
              <a:t>Κάτω από τη φροντίδα και την καθοδήγηση ψυχολόγων και γλωσσολόγων άρχισε τη </a:t>
            </a:r>
            <a:r>
              <a:rPr b="1" dirty="0">
                <a:solidFill>
                  <a:srgbClr val="000000"/>
                </a:solidFill>
                <a:sym typeface="+mn-ea"/>
              </a:rPr>
              <a:t>διαδικασία απόκτησης της γλώσσας</a:t>
            </a:r>
            <a:r>
              <a:rPr dirty="0">
                <a:solidFill>
                  <a:srgbClr val="000000"/>
                </a:solidFill>
                <a:sym typeface="+mn-ea"/>
              </a:rPr>
              <a:t>,</a:t>
            </a:r>
            <a:r>
              <a:rPr lang="en-US" altLang="x-none" dirty="0">
                <a:solidFill>
                  <a:srgbClr val="000000"/>
                </a:solidFill>
                <a:latin typeface="Tw Cen MT" panose="020B0602020104020603" pitchFamily="34" charset="0"/>
                <a:sym typeface="+mn-ea"/>
              </a:rPr>
              <a:t> </a:t>
            </a:r>
            <a:r>
              <a:rPr dirty="0">
                <a:solidFill>
                  <a:srgbClr val="000000"/>
                </a:solidFill>
                <a:sym typeface="+mn-ea"/>
              </a:rPr>
              <a:t>και </a:t>
            </a:r>
            <a:r>
              <a:rPr b="1" dirty="0">
                <a:solidFill>
                  <a:srgbClr val="000000"/>
                </a:solidFill>
                <a:sym typeface="+mn-ea"/>
              </a:rPr>
              <a:t>αρχικά</a:t>
            </a:r>
            <a:r>
              <a:rPr dirty="0">
                <a:solidFill>
                  <a:srgbClr val="000000"/>
                </a:solidFill>
                <a:sym typeface="+mn-ea"/>
              </a:rPr>
              <a:t> παρουσίασε µια σχεδόν ραγδαία </a:t>
            </a:r>
            <a:r>
              <a:rPr b="1" dirty="0">
                <a:solidFill>
                  <a:srgbClr val="000000"/>
                </a:solidFill>
                <a:sym typeface="+mn-ea"/>
              </a:rPr>
              <a:t>πρόοδο </a:t>
            </a:r>
            <a:r>
              <a:rPr dirty="0">
                <a:solidFill>
                  <a:srgbClr val="000000"/>
                </a:solidFill>
                <a:sym typeface="+mn-ea"/>
              </a:rPr>
              <a:t> (…). </a:t>
            </a:r>
            <a:r>
              <a:rPr dirty="0">
                <a:solidFill>
                  <a:srgbClr val="000000"/>
                </a:solidFill>
              </a:rPr>
              <a:t>Ωστόσο,  αναφέρεται ότι,  αν και η </a:t>
            </a:r>
            <a:r>
              <a:rPr b="1" dirty="0">
                <a:solidFill>
                  <a:srgbClr val="000000"/>
                </a:solidFill>
              </a:rPr>
              <a:t>µνήμη</a:t>
            </a:r>
            <a:r>
              <a:rPr dirty="0">
                <a:solidFill>
                  <a:srgbClr val="000000"/>
                </a:solidFill>
              </a:rPr>
              <a:t> της του </a:t>
            </a:r>
            <a:r>
              <a:rPr dirty="0">
                <a:solidFill>
                  <a:srgbClr val="FF0000"/>
                </a:solidFill>
              </a:rPr>
              <a:t>λεξιλογίου</a:t>
            </a:r>
            <a:r>
              <a:rPr dirty="0">
                <a:solidFill>
                  <a:srgbClr val="000000"/>
                </a:solidFill>
              </a:rPr>
              <a:t> είναι πολύ καλή και η </a:t>
            </a:r>
            <a:r>
              <a:rPr b="1" dirty="0">
                <a:solidFill>
                  <a:srgbClr val="000000"/>
                </a:solidFill>
              </a:rPr>
              <a:t>γενική διανοητική της ανάπτυξη ικανοποιητική</a:t>
            </a:r>
            <a:r>
              <a:rPr dirty="0">
                <a:solidFill>
                  <a:srgbClr val="000000"/>
                </a:solidFill>
              </a:rPr>
              <a:t>, </a:t>
            </a:r>
            <a:r>
              <a:rPr dirty="0">
                <a:solidFill>
                  <a:srgbClr val="FF0000"/>
                </a:solidFill>
              </a:rPr>
              <a:t>έχει </a:t>
            </a:r>
            <a:r>
              <a:rPr b="1" dirty="0">
                <a:solidFill>
                  <a:srgbClr val="FF0000"/>
                </a:solidFill>
              </a:rPr>
              <a:t>δυσκολίες</a:t>
            </a:r>
            <a:r>
              <a:rPr dirty="0">
                <a:solidFill>
                  <a:srgbClr val="FF0000"/>
                </a:solidFill>
              </a:rPr>
              <a:t> µε τη </a:t>
            </a:r>
            <a:r>
              <a:rPr b="1" dirty="0">
                <a:solidFill>
                  <a:srgbClr val="FF0000"/>
                </a:solidFill>
              </a:rPr>
              <a:t>γραμματική δομή </a:t>
            </a:r>
            <a:r>
              <a:rPr dirty="0">
                <a:solidFill>
                  <a:srgbClr val="FF0000"/>
                </a:solidFill>
              </a:rPr>
              <a:t>της αγγλικής  </a:t>
            </a:r>
            <a:r>
              <a:rPr dirty="0">
                <a:solidFill>
                  <a:srgbClr val="000000"/>
                </a:solidFill>
              </a:rPr>
              <a:t>(…).  </a:t>
            </a:r>
            <a:endParaRPr dirty="0">
              <a:solidFill>
                <a:srgbClr val="000000"/>
              </a:solidFill>
            </a:endParaRPr>
          </a:p>
          <a:p>
            <a:pPr marL="0" indent="0" eaLnBrk="1" hangingPunct="1">
              <a:buClr>
                <a:schemeClr val="accent2"/>
              </a:buClr>
              <a:buSzPct val="60000"/>
              <a:buFont typeface="Wingdings" panose="05000000000000000000" pitchFamily="2" charset="2"/>
              <a:buNone/>
            </a:pPr>
            <a:endParaRPr dirty="0">
              <a:solidFill>
                <a:srgbClr val="0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vert="horz" wrap="square" lIns="91440" tIns="45720" rIns="91440" bIns="45720" numCol="1" anchor="ctr" anchorCtr="0" compatLnSpc="1"/>
          <a:lstStyle/>
          <a:p>
            <a:pPr eaLnBrk="1" hangingPunct="1">
              <a:buNone/>
            </a:pPr>
            <a:r>
              <a:rPr sz="4000" b="1" dirty="0"/>
              <a:t>Κοινά καθολικά χαρακτηριστικά των ανθρώπινων γλωσσών</a:t>
            </a:r>
            <a:endParaRPr sz="4000" b="1" dirty="0"/>
          </a:p>
        </p:txBody>
      </p:sp>
      <p:sp>
        <p:nvSpPr>
          <p:cNvPr id="3" name="Θέση περιεχομένου 2"/>
          <p:cNvSpPr>
            <a:spLocks noGrp="1"/>
          </p:cNvSpPr>
          <p:nvPr>
            <p:ph sz="quarter" idx="1" hasCustomPrompt="1"/>
          </p:nvPr>
        </p:nvSpPr>
        <p:spPr>
          <a:xfrm>
            <a:off x="250825" y="1600200"/>
            <a:ext cx="8713788" cy="5068888"/>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lnSpc>
                <a:spcPct val="90000"/>
              </a:lnSpc>
              <a:buClr>
                <a:schemeClr val="accent2"/>
              </a:buClr>
              <a:buSzPct val="60000"/>
              <a:buFont typeface="Wingdings" panose="05000000000000000000" pitchFamily="2" charset="2"/>
              <a:buChar char="Ø"/>
            </a:pPr>
            <a:r>
              <a:rPr sz="2700" dirty="0">
                <a:solidFill>
                  <a:srgbClr val="FF0000"/>
                </a:solidFill>
              </a:rPr>
              <a:t>Ο </a:t>
            </a:r>
            <a:r>
              <a:rPr sz="2700" b="1" dirty="0">
                <a:solidFill>
                  <a:srgbClr val="FF0000"/>
                </a:solidFill>
              </a:rPr>
              <a:t>έμφυτος </a:t>
            </a:r>
            <a:r>
              <a:rPr sz="2700" dirty="0">
                <a:solidFill>
                  <a:srgbClr val="FF0000"/>
                </a:solidFill>
              </a:rPr>
              <a:t>γλωσσικός μηχανισμός του ανθρώπου,</a:t>
            </a:r>
            <a:endParaRPr sz="2700" dirty="0">
              <a:solidFill>
                <a:srgbClr val="FF0000"/>
              </a:solidFill>
            </a:endParaRPr>
          </a:p>
          <a:p>
            <a:pPr marL="663575" lvl="1" indent="-342900" eaLnBrk="1" hangingPunct="1">
              <a:lnSpc>
                <a:spcPct val="90000"/>
              </a:lnSpc>
              <a:buClr>
                <a:schemeClr val="accent1"/>
              </a:buClr>
              <a:buSzPct val="70000"/>
              <a:buFont typeface="Arial" panose="020B0604020202020204" pitchFamily="34" charset="0"/>
              <a:buChar char="•"/>
            </a:pPr>
            <a:r>
              <a:rPr sz="1800" dirty="0">
                <a:solidFill>
                  <a:srgbClr val="FF0000"/>
                </a:solidFill>
              </a:rPr>
              <a:t>ο οποίος εδράζεται στα </a:t>
            </a:r>
            <a:r>
              <a:rPr sz="1800" b="1" dirty="0">
                <a:solidFill>
                  <a:srgbClr val="FF0000"/>
                </a:solidFill>
              </a:rPr>
              <a:t> 100  –  150 γραµµάρια </a:t>
            </a:r>
            <a:r>
              <a:rPr sz="1800" dirty="0">
                <a:solidFill>
                  <a:srgbClr val="FF0000"/>
                </a:solidFill>
              </a:rPr>
              <a:t>παραπάνω µυαλό που είχε ο </a:t>
            </a:r>
            <a:r>
              <a:rPr lang="en-US" altLang="x-none" sz="1800" b="1" dirty="0">
                <a:solidFill>
                  <a:srgbClr val="FF0000"/>
                </a:solidFill>
                <a:latin typeface="Tw Cen MT" panose="020B0602020104020603" pitchFamily="34" charset="0"/>
              </a:rPr>
              <a:t>Homo habilis</a:t>
            </a:r>
            <a:r>
              <a:rPr sz="1800" b="1" dirty="0">
                <a:solidFill>
                  <a:srgbClr val="FF0000"/>
                </a:solidFill>
              </a:rPr>
              <a:t> </a:t>
            </a:r>
            <a:r>
              <a:rPr sz="1800" dirty="0">
                <a:solidFill>
                  <a:srgbClr val="FF0000"/>
                </a:solidFill>
              </a:rPr>
              <a:t>από τη γειτόνισσα του </a:t>
            </a:r>
            <a:r>
              <a:rPr sz="1800" b="1" dirty="0">
                <a:solidFill>
                  <a:srgbClr val="FF0000"/>
                </a:solidFill>
              </a:rPr>
              <a:t>τη Λούσι </a:t>
            </a:r>
            <a:r>
              <a:rPr sz="1800" dirty="0">
                <a:solidFill>
                  <a:srgbClr val="FF0000"/>
                </a:solidFill>
              </a:rPr>
              <a:t>της Αφάρ,</a:t>
            </a:r>
            <a:endParaRPr sz="1800" dirty="0">
              <a:solidFill>
                <a:srgbClr val="FF0000"/>
              </a:solidFill>
            </a:endParaRPr>
          </a:p>
          <a:p>
            <a:pPr eaLnBrk="1" hangingPunct="1">
              <a:lnSpc>
                <a:spcPct val="90000"/>
              </a:lnSpc>
              <a:buClr>
                <a:schemeClr val="accent2"/>
              </a:buClr>
              <a:buSzPct val="60000"/>
              <a:buFont typeface="Wingdings" panose="05000000000000000000" pitchFamily="2" charset="2"/>
              <a:buChar char="Ø"/>
            </a:pPr>
            <a:r>
              <a:rPr sz="2700" dirty="0">
                <a:solidFill>
                  <a:srgbClr val="FF0000"/>
                </a:solidFill>
              </a:rPr>
              <a:t>ορίζεται από </a:t>
            </a:r>
            <a:r>
              <a:rPr sz="2700" b="1" dirty="0">
                <a:solidFill>
                  <a:srgbClr val="FF0000"/>
                </a:solidFill>
              </a:rPr>
              <a:t>κοινά καθολικά χαρακτηριστικά </a:t>
            </a:r>
            <a:r>
              <a:rPr sz="2700" dirty="0">
                <a:solidFill>
                  <a:srgbClr val="FF0000"/>
                </a:solidFill>
              </a:rPr>
              <a:t>των ανθρώπινων γλωσσών</a:t>
            </a:r>
            <a:r>
              <a:rPr lang="el-GR" sz="2700" dirty="0">
                <a:solidFill>
                  <a:srgbClr val="FF0000"/>
                </a:solidFill>
              </a:rPr>
              <a:t> που παράγει</a:t>
            </a:r>
            <a:endParaRPr sz="2700" dirty="0">
              <a:solidFill>
                <a:srgbClr val="FF0000"/>
              </a:solidFill>
            </a:endParaRPr>
          </a:p>
          <a:p>
            <a:pPr marL="663575" lvl="1" indent="-342900" eaLnBrk="1" hangingPunct="1">
              <a:lnSpc>
                <a:spcPct val="90000"/>
              </a:lnSpc>
              <a:buClr>
                <a:schemeClr val="accent1"/>
              </a:buClr>
              <a:buSzPct val="70000"/>
              <a:buFont typeface="Wingdings 2" panose="05020102010507070707" pitchFamily="18" charset="2"/>
              <a:buNone/>
            </a:pPr>
            <a:r>
              <a:rPr lang="en-US" altLang="x-none" sz="2400" dirty="0">
                <a:solidFill>
                  <a:srgbClr val="FF0000"/>
                </a:solidFill>
                <a:latin typeface="Tw Cen MT" panose="020B0602020104020603" pitchFamily="34" charset="0"/>
                <a:sym typeface="Wingdings" panose="05000000000000000000" pitchFamily="2" charset="2"/>
              </a:rPr>
              <a:t> </a:t>
            </a:r>
            <a:r>
              <a:rPr sz="2400" dirty="0">
                <a:solidFill>
                  <a:srgbClr val="FF0000"/>
                </a:solidFill>
                <a:sym typeface="Wingdings" panose="05000000000000000000" pitchFamily="2" charset="2"/>
              </a:rPr>
              <a:t>Αποτελεί τον </a:t>
            </a:r>
            <a:r>
              <a:rPr sz="1900" i="1" dirty="0">
                <a:solidFill>
                  <a:srgbClr val="FF0000"/>
                </a:solidFill>
                <a:sym typeface="Wingdings" panose="05000000000000000000" pitchFamily="2" charset="2"/>
              </a:rPr>
              <a:t>κοινό νοητικό σχεδιασμό της ανθρώπινης ομιλίας</a:t>
            </a:r>
            <a:r>
              <a:rPr sz="2400" dirty="0">
                <a:solidFill>
                  <a:srgbClr val="000000"/>
                </a:solidFill>
              </a:rPr>
              <a:t>:</a:t>
            </a:r>
            <a:endParaRPr sz="2400" dirty="0">
              <a:solidFill>
                <a:srgbClr val="000000"/>
              </a:solidFill>
            </a:endParaRPr>
          </a:p>
          <a:p>
            <a:pPr eaLnBrk="1" hangingPunct="1">
              <a:lnSpc>
                <a:spcPct val="90000"/>
              </a:lnSpc>
              <a:buClr>
                <a:schemeClr val="accent2"/>
              </a:buClr>
              <a:buSzPct val="60000"/>
              <a:buFont typeface="Wingdings" panose="05000000000000000000" pitchFamily="2" charset="2"/>
              <a:buNone/>
            </a:pPr>
            <a:endParaRPr sz="2700" b="1" dirty="0">
              <a:solidFill>
                <a:srgbClr val="000000"/>
              </a:solidFill>
            </a:endParaRPr>
          </a:p>
          <a:p>
            <a:pPr eaLnBrk="1" hangingPunct="1">
              <a:lnSpc>
                <a:spcPct val="90000"/>
              </a:lnSpc>
              <a:buClr>
                <a:schemeClr val="accent2"/>
              </a:buClr>
              <a:buSzPct val="60000"/>
              <a:buFont typeface="Wingdings" panose="05000000000000000000" pitchFamily="2" charset="2"/>
              <a:buNone/>
            </a:pPr>
            <a:r>
              <a:rPr sz="2700" b="1" dirty="0">
                <a:solidFill>
                  <a:srgbClr val="000000"/>
                </a:solidFill>
              </a:rPr>
              <a:t>Αυθαιρεσία του γλωσσικού σημείου </a:t>
            </a:r>
            <a:r>
              <a:rPr sz="1700" dirty="0">
                <a:solidFill>
                  <a:srgbClr val="000000"/>
                </a:solidFill>
              </a:rPr>
              <a:t>(βλ. </a:t>
            </a:r>
            <a:r>
              <a:rPr lang="en-US" altLang="x-none" sz="1700" dirty="0">
                <a:solidFill>
                  <a:srgbClr val="000000"/>
                </a:solidFill>
                <a:latin typeface="Tw Cen MT" panose="020B0602020104020603" pitchFamily="34" charset="0"/>
              </a:rPr>
              <a:t>Saussure, 1979: 99 </a:t>
            </a:r>
            <a:r>
              <a:rPr sz="1700" dirty="0">
                <a:solidFill>
                  <a:srgbClr val="000000"/>
                </a:solidFill>
              </a:rPr>
              <a:t>κ. ε.)</a:t>
            </a:r>
            <a:endParaRPr sz="1700" dirty="0">
              <a:solidFill>
                <a:srgbClr val="000000"/>
              </a:solidFill>
            </a:endParaRPr>
          </a:p>
          <a:p>
            <a:pPr eaLnBrk="1" hangingPunct="1">
              <a:lnSpc>
                <a:spcPct val="90000"/>
              </a:lnSpc>
              <a:buClr>
                <a:schemeClr val="accent2"/>
              </a:buClr>
              <a:buSzPct val="60000"/>
              <a:buFont typeface="Wingdings" panose="05000000000000000000" pitchFamily="2" charset="2"/>
              <a:buNone/>
            </a:pPr>
            <a:r>
              <a:rPr sz="2700" b="1" i="1" dirty="0">
                <a:solidFill>
                  <a:srgbClr val="000000"/>
                </a:solidFill>
              </a:rPr>
              <a:t>Γλωσσικό σημείο</a:t>
            </a:r>
            <a:endParaRPr sz="2700" b="1" i="1" dirty="0">
              <a:solidFill>
                <a:srgbClr val="000000"/>
              </a:solidFill>
            </a:endParaRPr>
          </a:p>
          <a:p>
            <a:pPr eaLnBrk="1" hangingPunct="1">
              <a:lnSpc>
                <a:spcPct val="90000"/>
              </a:lnSpc>
              <a:buClr>
                <a:schemeClr val="accent2"/>
              </a:buClr>
              <a:buSzPct val="60000"/>
              <a:buFont typeface="Wingdings" panose="05000000000000000000" pitchFamily="2" charset="2"/>
              <a:buNone/>
            </a:pPr>
            <a:r>
              <a:rPr sz="2200" dirty="0">
                <a:solidFill>
                  <a:srgbClr val="000000"/>
                </a:solidFill>
              </a:rPr>
              <a:t>Ακουστική εικόνα/ σημαίνον</a:t>
            </a:r>
            <a:endParaRPr sz="2200" dirty="0">
              <a:solidFill>
                <a:srgbClr val="000000"/>
              </a:solidFill>
            </a:endParaRPr>
          </a:p>
          <a:p>
            <a:pPr eaLnBrk="1" hangingPunct="1">
              <a:lnSpc>
                <a:spcPct val="90000"/>
              </a:lnSpc>
              <a:buClr>
                <a:schemeClr val="accent2"/>
              </a:buClr>
              <a:buSzPct val="60000"/>
              <a:buFont typeface="Wingdings" panose="05000000000000000000" pitchFamily="2" charset="2"/>
              <a:buNone/>
            </a:pPr>
            <a:r>
              <a:rPr sz="2200" dirty="0">
                <a:solidFill>
                  <a:srgbClr val="000000"/>
                </a:solidFill>
              </a:rPr>
              <a:t>----------------------------------- </a:t>
            </a:r>
            <a:r>
              <a:rPr lang="en-US" altLang="x-none" sz="2200" dirty="0">
                <a:solidFill>
                  <a:srgbClr val="000000"/>
                </a:solidFill>
                <a:latin typeface="Tw Cen MT" panose="020B0602020104020603" pitchFamily="34" charset="0"/>
                <a:sym typeface="Wingdings" panose="05000000000000000000" pitchFamily="2" charset="2"/>
              </a:rPr>
              <a:t></a:t>
            </a:r>
            <a:r>
              <a:rPr lang="en-US" altLang="x-none" sz="2200" dirty="0">
                <a:solidFill>
                  <a:srgbClr val="000000"/>
                </a:solidFill>
                <a:latin typeface="Tw Cen MT" panose="020B0602020104020603" pitchFamily="34" charset="0"/>
              </a:rPr>
              <a:t> “</a:t>
            </a:r>
            <a:r>
              <a:rPr sz="2200" dirty="0">
                <a:solidFill>
                  <a:srgbClr val="000000"/>
                </a:solidFill>
              </a:rPr>
              <a:t>πράγμα</a:t>
            </a:r>
            <a:r>
              <a:rPr lang="en-US" altLang="x-none" sz="2200" dirty="0">
                <a:solidFill>
                  <a:srgbClr val="000000"/>
                </a:solidFill>
                <a:latin typeface="Tw Cen MT" panose="020B0602020104020603" pitchFamily="34" charset="0"/>
              </a:rPr>
              <a:t>”</a:t>
            </a:r>
            <a:r>
              <a:rPr sz="2200" dirty="0">
                <a:solidFill>
                  <a:srgbClr val="000000"/>
                </a:solidFill>
              </a:rPr>
              <a:t>/</a:t>
            </a:r>
            <a:r>
              <a:rPr lang="en-US" altLang="x-none" sz="2200" dirty="0">
                <a:solidFill>
                  <a:srgbClr val="000000"/>
                </a:solidFill>
                <a:latin typeface="Tw Cen MT" panose="020B0602020104020603" pitchFamily="34" charset="0"/>
              </a:rPr>
              <a:t> “</a:t>
            </a:r>
            <a:r>
              <a:rPr sz="2200" dirty="0">
                <a:solidFill>
                  <a:srgbClr val="000000"/>
                </a:solidFill>
              </a:rPr>
              <a:t>αντικείμενο αναφοράς</a:t>
            </a:r>
            <a:r>
              <a:rPr lang="en-US" altLang="x-none" sz="2200" dirty="0">
                <a:solidFill>
                  <a:srgbClr val="000000"/>
                </a:solidFill>
                <a:latin typeface="Tw Cen MT" panose="020B0602020104020603" pitchFamily="34" charset="0"/>
              </a:rPr>
              <a:t>”</a:t>
            </a:r>
            <a:endParaRPr lang="en-US" altLang="x-none" sz="2200" dirty="0">
              <a:solidFill>
                <a:srgbClr val="000000"/>
              </a:solidFill>
              <a:latin typeface="Tw Cen MT" panose="020B0602020104020603" pitchFamily="34" charset="0"/>
            </a:endParaRPr>
          </a:p>
          <a:p>
            <a:pPr eaLnBrk="1" hangingPunct="1">
              <a:lnSpc>
                <a:spcPct val="90000"/>
              </a:lnSpc>
              <a:buClr>
                <a:schemeClr val="accent2"/>
              </a:buClr>
              <a:buSzPct val="60000"/>
              <a:buFont typeface="Wingdings" panose="05000000000000000000" pitchFamily="2" charset="2"/>
              <a:buNone/>
            </a:pPr>
            <a:r>
              <a:rPr sz="2200" dirty="0">
                <a:solidFill>
                  <a:srgbClr val="000000"/>
                </a:solidFill>
                <a:sym typeface="Wingdings" panose="05000000000000000000" pitchFamily="2" charset="2"/>
              </a:rPr>
              <a:t>Έννοια/ σημαινόμενο</a:t>
            </a:r>
            <a:endParaRPr sz="2200" dirty="0">
              <a:solidFill>
                <a:srgbClr val="00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Γλωσσικό σημείο</a:t>
            </a:r>
            <a:endParaRPr lang="el-GR" altLang="el-GR" b="1" dirty="0"/>
          </a:p>
        </p:txBody>
      </p:sp>
      <p:sp>
        <p:nvSpPr>
          <p:cNvPr id="3" name="Θέση περιεχομένου 2"/>
          <p:cNvSpPr>
            <a:spLocks noGrp="1"/>
          </p:cNvSpPr>
          <p:nvPr>
            <p:ph sz="quarter" idx="1" hasCustomPrompt="1"/>
          </p:nvPr>
        </p:nvSpPr>
        <p:spPr>
          <a:xfrm>
            <a:off x="323850" y="1916113"/>
            <a:ext cx="8640763" cy="4681538"/>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noAutofit/>
          </a:bodyPr>
          <a:lstStyle/>
          <a:p>
            <a:pPr marL="0" indent="0" eaLnBrk="1" hangingPunct="1">
              <a:buClr>
                <a:schemeClr val="accent2"/>
              </a:buClr>
              <a:buSzPct val="60000"/>
              <a:buFont typeface="Wingdings" panose="05000000000000000000" pitchFamily="2" charset="2"/>
            </a:pPr>
            <a:r>
              <a:rPr lang="en-US" altLang="x-none" sz="3600" dirty="0">
                <a:solidFill>
                  <a:srgbClr val="000000"/>
                </a:solidFill>
                <a:latin typeface="Tw Cen MT" panose="020B0602020104020603" pitchFamily="34" charset="0"/>
              </a:rPr>
              <a:t> </a:t>
            </a:r>
            <a:r>
              <a:rPr sz="3600" dirty="0">
                <a:solidFill>
                  <a:srgbClr val="000000"/>
                </a:solidFill>
              </a:rPr>
              <a:t>«Το γλωσσικό σημείο ενώνει ΌΧΙ ένα </a:t>
            </a:r>
            <a:r>
              <a:rPr sz="3600" b="1" dirty="0">
                <a:solidFill>
                  <a:srgbClr val="000000"/>
                </a:solidFill>
              </a:rPr>
              <a:t>πράγμα</a:t>
            </a:r>
            <a:r>
              <a:rPr sz="3600" dirty="0">
                <a:solidFill>
                  <a:srgbClr val="000000"/>
                </a:solidFill>
              </a:rPr>
              <a:t> και ένα </a:t>
            </a:r>
            <a:r>
              <a:rPr sz="3600" b="1" dirty="0"/>
              <a:t>όνομα</a:t>
            </a:r>
            <a:r>
              <a:rPr sz="3600" dirty="0">
                <a:solidFill>
                  <a:srgbClr val="000000"/>
                </a:solidFill>
              </a:rPr>
              <a:t>, αλλά </a:t>
            </a:r>
            <a:r>
              <a:rPr sz="3600" dirty="0">
                <a:solidFill>
                  <a:srgbClr val="FF0000"/>
                </a:solidFill>
              </a:rPr>
              <a:t>µια </a:t>
            </a:r>
            <a:r>
              <a:rPr sz="3600" b="1" dirty="0">
                <a:solidFill>
                  <a:srgbClr val="FF0000"/>
                </a:solidFill>
              </a:rPr>
              <a:t>ιδέα [έννοια] </a:t>
            </a:r>
            <a:r>
              <a:rPr sz="3600" dirty="0">
                <a:solidFill>
                  <a:srgbClr val="FF0000"/>
                </a:solidFill>
              </a:rPr>
              <a:t>και µια </a:t>
            </a:r>
            <a:r>
              <a:rPr sz="3600" b="1" dirty="0">
                <a:solidFill>
                  <a:srgbClr val="FF0000"/>
                </a:solidFill>
              </a:rPr>
              <a:t>ακουστική εικόνα</a:t>
            </a:r>
            <a:r>
              <a:rPr sz="3600" dirty="0">
                <a:solidFill>
                  <a:srgbClr val="000000"/>
                </a:solidFill>
              </a:rPr>
              <a:t> [το νοητικό αποτύπωμα μιας ακουστικής ακολουθίας]»</a:t>
            </a:r>
            <a:r>
              <a:rPr lang="en-US" altLang="x-none" sz="3600" dirty="0">
                <a:solidFill>
                  <a:srgbClr val="000000"/>
                </a:solidFill>
                <a:latin typeface="Tw Cen MT" panose="020B0602020104020603" pitchFamily="34" charset="0"/>
              </a:rPr>
              <a:t> </a:t>
            </a:r>
            <a:r>
              <a:rPr lang="en-US" altLang="x-none" sz="3600" dirty="0">
                <a:solidFill>
                  <a:srgbClr val="000000"/>
                </a:solidFill>
                <a:latin typeface="Tw Cen MT" panose="020B0602020104020603" pitchFamily="34" charset="0"/>
                <a:sym typeface="Wingdings" panose="05000000000000000000" pitchFamily="2" charset="2"/>
              </a:rPr>
              <a:t> </a:t>
            </a:r>
            <a:r>
              <a:rPr sz="3600" i="1" dirty="0">
                <a:solidFill>
                  <a:srgbClr val="000000"/>
                </a:solidFill>
                <a:sym typeface="Wingdings" panose="05000000000000000000" pitchFamily="2" charset="2"/>
              </a:rPr>
              <a:t>σύνδεση της νοητικής </a:t>
            </a:r>
            <a:r>
              <a:rPr sz="3600" b="1" i="1" dirty="0">
                <a:solidFill>
                  <a:srgbClr val="000000"/>
                </a:solidFill>
                <a:sym typeface="Wingdings" panose="05000000000000000000" pitchFamily="2" charset="2"/>
              </a:rPr>
              <a:t>εικόνας του ήχου </a:t>
            </a:r>
            <a:r>
              <a:rPr sz="3600" i="1" dirty="0">
                <a:solidFill>
                  <a:srgbClr val="000000"/>
                </a:solidFill>
                <a:sym typeface="Wingdings" panose="05000000000000000000" pitchFamily="2" charset="2"/>
              </a:rPr>
              <a:t>με τη νοητική </a:t>
            </a:r>
            <a:r>
              <a:rPr sz="3600" b="1" i="1" dirty="0">
                <a:solidFill>
                  <a:srgbClr val="000000"/>
                </a:solidFill>
                <a:sym typeface="Wingdings" panose="05000000000000000000" pitchFamily="2" charset="2"/>
              </a:rPr>
              <a:t>εικόνα του πράγματος</a:t>
            </a:r>
            <a:endParaRPr sz="3600" dirty="0">
              <a:solidFill>
                <a:srgbClr val="00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p:cNvSpPr>
            <a:spLocks noGrp="1"/>
          </p:cNvSpPr>
          <p:nvPr>
            <p:ph type="title" hasCustomPrompt="1"/>
          </p:nvPr>
        </p:nvSpPr>
        <p:spPr>
          <a:xfrm>
            <a:off x="395288" y="0"/>
            <a:ext cx="8370887" cy="1219200"/>
          </a:xfrm>
        </p:spPr>
        <p:txBody>
          <a:bodyPr vert="horz" wrap="square" lIns="91440" tIns="45720" rIns="91440" bIns="45720" anchor="ctr" anchorCtr="0"/>
          <a:lstStyle/>
          <a:p>
            <a:br>
              <a:rPr lang="en-US" altLang="el-GR" sz="4000" b="1" dirty="0">
                <a:latin typeface="Tw Cen MT" panose="020B0602020104020603" pitchFamily="34" charset="0"/>
              </a:rPr>
            </a:br>
            <a:r>
              <a:rPr lang="en-US" altLang="el-GR" sz="3200" b="1" dirty="0"/>
              <a:t>René Magritte: </a:t>
            </a:r>
            <a:r>
              <a:rPr lang="el-GR" altLang="el-GR" sz="3200" dirty="0"/>
              <a:t>«Αυτό δεν είναι μία πίπα, είναι μία εικόνα της»</a:t>
            </a:r>
            <a:r>
              <a:rPr lang="en-US" altLang="el-GR" sz="3200" dirty="0"/>
              <a:t> </a:t>
            </a:r>
            <a:r>
              <a:rPr lang="en-US" altLang="el-GR" sz="1400" dirty="0">
                <a:hlinkClick r:id="rId1"/>
              </a:rPr>
              <a:t>http://www.athensvoice.gr/politismos/art/o-agnostos-rene-magritte?platform=hootsuite</a:t>
            </a:r>
            <a:r>
              <a:rPr lang="en-US" altLang="el-GR" sz="1400" dirty="0"/>
              <a:t> [</a:t>
            </a:r>
            <a:r>
              <a:rPr lang="el-GR" altLang="el-GR" sz="1400" dirty="0"/>
              <a:t>Βέλγος σουρεαλιστής με επιδράσεις από τον ντανταϊσμό, 1898-1967]</a:t>
            </a:r>
            <a:br>
              <a:rPr lang="en-US" altLang="el-GR" b="1" dirty="0">
                <a:latin typeface="Tw Cen MT" panose="020B0602020104020603" pitchFamily="34" charset="0"/>
              </a:rPr>
            </a:br>
            <a:endParaRPr lang="el-GR" altLang="el-GR" dirty="0"/>
          </a:p>
        </p:txBody>
      </p:sp>
      <p:pic>
        <p:nvPicPr>
          <p:cNvPr id="36867" name="Picture 2" descr="C:\Users\Αργύρης\Desktop\325290-671076.jpg"/>
          <p:cNvPicPr>
            <a:picLocks noGrp="1" noChangeAspect="1"/>
          </p:cNvPicPr>
          <p:nvPr>
            <p:ph sz="quarter" idx="1" hasCustomPrompt="1"/>
          </p:nvPr>
        </p:nvPicPr>
        <p:blipFill>
          <a:blip r:embed="rId2"/>
          <a:srcRect/>
          <a:stretch>
            <a:fillRect/>
          </a:stretch>
        </p:blipFill>
        <p:spPr>
          <a:xfrm>
            <a:off x="1536700" y="1600200"/>
            <a:ext cx="6305550" cy="44958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Εγκέφαλος και γλώσσα</a:t>
            </a:r>
            <a:endParaRPr lang="el-GR" altLang="el-GR" b="1" dirty="0"/>
          </a:p>
        </p:txBody>
      </p:sp>
      <p:sp>
        <p:nvSpPr>
          <p:cNvPr id="3" name="Θέση περιεχομένου 2"/>
          <p:cNvSpPr>
            <a:spLocks noGrp="1"/>
          </p:cNvSpPr>
          <p:nvPr>
            <p:ph sz="quarter" idx="1" hasCustomPrompt="1"/>
          </p:nvPr>
        </p:nvSpPr>
        <p:spPr>
          <a:xfrm>
            <a:off x="0" y="1449705"/>
            <a:ext cx="9144000" cy="5408930"/>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lnSpc>
                <a:spcPct val="90000"/>
              </a:lnSpc>
              <a:buClr>
                <a:schemeClr val="accent2"/>
              </a:buClr>
              <a:buSzPct val="60000"/>
              <a:buFont typeface="Wingdings" panose="05000000000000000000" pitchFamily="2" charset="2"/>
              <a:buNone/>
            </a:pPr>
            <a:r>
              <a:rPr sz="2500" dirty="0">
                <a:solidFill>
                  <a:srgbClr val="000000"/>
                </a:solidFill>
              </a:rPr>
              <a:t>(βλ. Κούβελας, 1995)</a:t>
            </a:r>
            <a:endParaRPr sz="2500" dirty="0">
              <a:solidFill>
                <a:srgbClr val="000000"/>
              </a:solidFill>
            </a:endParaRPr>
          </a:p>
          <a:p>
            <a:pPr marL="0" indent="0" eaLnBrk="1" hangingPunct="1">
              <a:lnSpc>
                <a:spcPct val="90000"/>
              </a:lnSpc>
              <a:buClr>
                <a:schemeClr val="accent2"/>
              </a:buClr>
              <a:buSzPct val="60000"/>
              <a:buFont typeface="Wingdings" panose="05000000000000000000" pitchFamily="2" charset="2"/>
            </a:pPr>
            <a:r>
              <a:rPr sz="2500" dirty="0">
                <a:solidFill>
                  <a:srgbClr val="000000"/>
                </a:solidFill>
              </a:rPr>
              <a:t>«(…) στις </a:t>
            </a:r>
            <a:r>
              <a:rPr sz="2500" b="1" dirty="0">
                <a:solidFill>
                  <a:srgbClr val="000000"/>
                </a:solidFill>
              </a:rPr>
              <a:t>στέπες της Αφρικής</a:t>
            </a:r>
            <a:r>
              <a:rPr sz="2500" dirty="0">
                <a:solidFill>
                  <a:srgbClr val="000000"/>
                </a:solidFill>
              </a:rPr>
              <a:t>, στους τόπους όπου έζησε </a:t>
            </a:r>
            <a:r>
              <a:rPr sz="2500" b="1" dirty="0">
                <a:solidFill>
                  <a:srgbClr val="000000"/>
                </a:solidFill>
              </a:rPr>
              <a:t>ο </a:t>
            </a:r>
            <a:r>
              <a:rPr lang="en-US" altLang="x-none" sz="2500" b="1" dirty="0">
                <a:solidFill>
                  <a:srgbClr val="000000"/>
                </a:solidFill>
                <a:latin typeface="Tw Cen MT" panose="020B0602020104020603" pitchFamily="34" charset="0"/>
              </a:rPr>
              <a:t>Homo habilis</a:t>
            </a:r>
            <a:r>
              <a:rPr sz="2500" dirty="0">
                <a:solidFill>
                  <a:srgbClr val="000000"/>
                </a:solidFill>
              </a:rPr>
              <a:t>, ο οποίος είχε την επιτηδειότητα να φτιάχνει </a:t>
            </a:r>
            <a:r>
              <a:rPr sz="2500" b="1" dirty="0">
                <a:solidFill>
                  <a:srgbClr val="000000"/>
                </a:solidFill>
              </a:rPr>
              <a:t>πέτρινα εργαλεία</a:t>
            </a:r>
            <a:r>
              <a:rPr sz="2500" dirty="0">
                <a:solidFill>
                  <a:srgbClr val="000000"/>
                </a:solidFill>
              </a:rPr>
              <a:t>,  αναγνωρίζουμε </a:t>
            </a:r>
            <a:r>
              <a:rPr sz="2500" dirty="0">
                <a:solidFill>
                  <a:srgbClr val="FF0000"/>
                </a:solidFill>
              </a:rPr>
              <a:t>την αρχή του ανθρώπινου είδους</a:t>
            </a:r>
            <a:r>
              <a:rPr sz="2500" dirty="0">
                <a:solidFill>
                  <a:srgbClr val="000000"/>
                </a:solidFill>
              </a:rPr>
              <a:t>.  </a:t>
            </a:r>
            <a:endParaRPr sz="2500" dirty="0">
              <a:solidFill>
                <a:srgbClr val="000000"/>
              </a:solidFill>
            </a:endParaRPr>
          </a:p>
          <a:p>
            <a:pPr marL="0" indent="0" eaLnBrk="1" hangingPunct="1">
              <a:lnSpc>
                <a:spcPct val="90000"/>
              </a:lnSpc>
              <a:buClr>
                <a:schemeClr val="accent2"/>
              </a:buClr>
              <a:buSzPct val="60000"/>
              <a:buFont typeface="Wingdings" panose="05000000000000000000" pitchFamily="2" charset="2"/>
            </a:pPr>
            <a:r>
              <a:rPr sz="2500" dirty="0">
                <a:solidFill>
                  <a:srgbClr val="000000"/>
                </a:solidFill>
              </a:rPr>
              <a:t>Τι έδωσε όµως στον άνθρωπο  αυτές  τις  ικανότητες</a:t>
            </a:r>
            <a:r>
              <a:rPr lang="en-US" altLang="x-none" sz="2500" dirty="0">
                <a:solidFill>
                  <a:srgbClr val="000000"/>
                </a:solidFill>
                <a:latin typeface="Tw Cen MT" panose="020B0602020104020603" pitchFamily="34" charset="0"/>
              </a:rPr>
              <a:t> [</a:t>
            </a:r>
            <a:r>
              <a:rPr sz="2500" dirty="0">
                <a:solidFill>
                  <a:srgbClr val="000000"/>
                </a:solidFill>
              </a:rPr>
              <a:t>της αφαίρεσης και της γενίκευσης];  Ίσως  να  το  πω  λίγο  προκλητικά:  </a:t>
            </a:r>
            <a:r>
              <a:rPr sz="2500" b="1" dirty="0">
                <a:solidFill>
                  <a:srgbClr val="000000"/>
                </a:solidFill>
              </a:rPr>
              <a:t>τα  100  –  150 γραµµάρια </a:t>
            </a:r>
            <a:r>
              <a:rPr sz="2500" dirty="0">
                <a:solidFill>
                  <a:srgbClr val="000000"/>
                </a:solidFill>
              </a:rPr>
              <a:t>παραπάνω µυαλό που είχε ο </a:t>
            </a:r>
            <a:r>
              <a:rPr lang="en-US" altLang="x-none" sz="2500" b="1" dirty="0">
                <a:solidFill>
                  <a:srgbClr val="000000"/>
                </a:solidFill>
                <a:latin typeface="Tw Cen MT" panose="020B0602020104020603" pitchFamily="34" charset="0"/>
              </a:rPr>
              <a:t>Homo habilis</a:t>
            </a:r>
            <a:r>
              <a:rPr sz="2500" b="1" dirty="0">
                <a:solidFill>
                  <a:srgbClr val="000000"/>
                </a:solidFill>
              </a:rPr>
              <a:t> </a:t>
            </a:r>
            <a:r>
              <a:rPr sz="2500" dirty="0">
                <a:solidFill>
                  <a:srgbClr val="000000"/>
                </a:solidFill>
              </a:rPr>
              <a:t>από τη γειτόνισσά του </a:t>
            </a:r>
            <a:r>
              <a:rPr sz="2500" b="1" dirty="0">
                <a:solidFill>
                  <a:srgbClr val="000000"/>
                </a:solidFill>
              </a:rPr>
              <a:t>τη Λούσι </a:t>
            </a:r>
            <a:r>
              <a:rPr sz="2500" dirty="0">
                <a:solidFill>
                  <a:srgbClr val="000000"/>
                </a:solidFill>
              </a:rPr>
              <a:t>της Αφάρ. </a:t>
            </a:r>
            <a:endParaRPr sz="2500" dirty="0">
              <a:solidFill>
                <a:srgbClr val="000000"/>
              </a:solidFill>
            </a:endParaRPr>
          </a:p>
          <a:p>
            <a:pPr marL="0" indent="0" eaLnBrk="1" hangingPunct="1">
              <a:lnSpc>
                <a:spcPct val="90000"/>
              </a:lnSpc>
              <a:buClr>
                <a:schemeClr val="accent2"/>
              </a:buClr>
              <a:buSzPct val="60000"/>
              <a:buFont typeface="Wingdings" panose="05000000000000000000" pitchFamily="2" charset="2"/>
            </a:pPr>
            <a:r>
              <a:rPr sz="2500" dirty="0">
                <a:solidFill>
                  <a:srgbClr val="000000"/>
                </a:solidFill>
              </a:rPr>
              <a:t>Μέσα σ’ αυτά τα παραπάνω γραµµάρια µυαλό υπήρχε και η </a:t>
            </a:r>
            <a:r>
              <a:rPr sz="2500" b="1" dirty="0">
                <a:solidFill>
                  <a:srgbClr val="000000"/>
                </a:solidFill>
              </a:rPr>
              <a:t>έλικα του Μπροκά</a:t>
            </a:r>
            <a:r>
              <a:rPr sz="2500" dirty="0">
                <a:solidFill>
                  <a:srgbClr val="000000"/>
                </a:solidFill>
              </a:rPr>
              <a:t>,  </a:t>
            </a:r>
            <a:r>
              <a:rPr sz="2500" i="1" dirty="0">
                <a:solidFill>
                  <a:srgbClr val="000000"/>
                </a:solidFill>
              </a:rPr>
              <a:t>περιοχή που πιθανώς λειτουργεί σαν κέντρο οργάνωσης εγκεφαλικών λειτουργιών</a:t>
            </a:r>
            <a:r>
              <a:rPr sz="2500" dirty="0">
                <a:solidFill>
                  <a:srgbClr val="000000"/>
                </a:solidFill>
              </a:rPr>
              <a:t>, οι οποίες στον µεν </a:t>
            </a:r>
            <a:r>
              <a:rPr lang="en-US" altLang="x-none" sz="2500" b="1" dirty="0">
                <a:solidFill>
                  <a:srgbClr val="000000"/>
                </a:solidFill>
                <a:latin typeface="Tw Cen MT" panose="020B0602020104020603" pitchFamily="34" charset="0"/>
              </a:rPr>
              <a:t>Homo habilis</a:t>
            </a:r>
            <a:r>
              <a:rPr sz="2500" b="1" dirty="0">
                <a:solidFill>
                  <a:srgbClr val="000000"/>
                </a:solidFill>
              </a:rPr>
              <a:t> </a:t>
            </a:r>
            <a:r>
              <a:rPr sz="2500" dirty="0">
                <a:solidFill>
                  <a:srgbClr val="000000"/>
                </a:solidFill>
              </a:rPr>
              <a:t>δίνουν </a:t>
            </a:r>
            <a:r>
              <a:rPr sz="2500" dirty="0">
                <a:solidFill>
                  <a:srgbClr val="FF0000"/>
                </a:solidFill>
              </a:rPr>
              <a:t>τη δυνατότητα </a:t>
            </a:r>
            <a:r>
              <a:rPr sz="2500" b="1" dirty="0">
                <a:solidFill>
                  <a:srgbClr val="FF0000"/>
                </a:solidFill>
              </a:rPr>
              <a:t>πρόβλεψης</a:t>
            </a:r>
            <a:r>
              <a:rPr sz="2500" dirty="0">
                <a:solidFill>
                  <a:srgbClr val="FF0000"/>
                </a:solidFill>
              </a:rPr>
              <a:t> των πράξεών του</a:t>
            </a:r>
            <a:r>
              <a:rPr sz="2500" dirty="0">
                <a:solidFill>
                  <a:srgbClr val="000000"/>
                </a:solidFill>
              </a:rPr>
              <a:t>,  στους δε </a:t>
            </a:r>
            <a:r>
              <a:rPr sz="2500" b="1" dirty="0">
                <a:solidFill>
                  <a:srgbClr val="000000"/>
                </a:solidFill>
              </a:rPr>
              <a:t>απογόνους </a:t>
            </a:r>
            <a:r>
              <a:rPr sz="2500" dirty="0">
                <a:solidFill>
                  <a:srgbClr val="000000"/>
                </a:solidFill>
              </a:rPr>
              <a:t>του την ικανότητα της </a:t>
            </a:r>
            <a:r>
              <a:rPr sz="2500" b="1" dirty="0">
                <a:solidFill>
                  <a:srgbClr val="000000"/>
                </a:solidFill>
              </a:rPr>
              <a:t>ανθρώπινης γλώσσας</a:t>
            </a:r>
            <a:r>
              <a:rPr sz="2500" dirty="0">
                <a:solidFill>
                  <a:srgbClr val="000000"/>
                </a:solidFill>
              </a:rPr>
              <a:t>». </a:t>
            </a:r>
            <a:endParaRPr sz="2500"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endParaRPr sz="2500" dirty="0">
              <a:solidFill>
                <a:srgbClr val="00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vert="horz" wrap="square" lIns="91440" tIns="45720" rIns="91440" bIns="45720" numCol="1" anchor="ctr" anchorCtr="0" compatLnSpc="1"/>
          <a:lstStyle/>
          <a:p>
            <a:pPr eaLnBrk="1" hangingPunct="1">
              <a:buNone/>
            </a:pPr>
            <a:r>
              <a:rPr sz="4000" b="1" dirty="0"/>
              <a:t>Αυθαιρεσία του γλωσσικού σημείου</a:t>
            </a:r>
            <a:endParaRPr sz="4000" b="1" dirty="0"/>
          </a:p>
        </p:txBody>
      </p:sp>
      <p:sp>
        <p:nvSpPr>
          <p:cNvPr id="3" name="Θέση περιεχομένου 2"/>
          <p:cNvSpPr>
            <a:spLocks noGrp="1"/>
          </p:cNvSpPr>
          <p:nvPr>
            <p:ph sz="quarter" idx="1" hasCustomPrompt="1"/>
          </p:nvPr>
        </p:nvSpPr>
        <p:spPr bwMode="auto">
          <a:xfrm>
            <a:off x="0" y="1557338"/>
            <a:ext cx="9144000" cy="5300662"/>
          </a:xfrm>
          <a:solidFill>
            <a:schemeClr val="lt1"/>
          </a:solidFill>
          <a:ln w="19050">
            <a:solidFill>
              <a:schemeClr val="accent1"/>
            </a:solidFill>
          </a:ln>
          <a:effectLst/>
          <a:scene3d>
            <a:camera prst="orthographicFront"/>
            <a:lightRig rig="balanced" dir="t"/>
          </a:scene3d>
          <a:sp3d prstMaterial="plastic"/>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normAutofit fontScale="92500" lnSpcReduction="20000"/>
          </a:bodyPr>
          <a:lstStyle/>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None/>
              <a:defRPr/>
            </a:pPr>
            <a:r>
              <a:rPr kumimoji="0" lang="el-GR" sz="3200" b="1" i="0" u="none" strike="noStrike" kern="1200" cap="none" spc="0" normalizeH="0" baseline="0" noProof="0" dirty="0">
                <a:ln>
                  <a:noFill/>
                </a:ln>
                <a:solidFill>
                  <a:schemeClr val="dk1"/>
                </a:solidFill>
                <a:effectLst/>
                <a:uLnTx/>
                <a:uFillTx/>
                <a:latin typeface="+mn-lt"/>
                <a:ea typeface="+mn-ea"/>
                <a:cs typeface="+mn-cs"/>
              </a:rPr>
              <a:t>Γλωσσικό σημείο</a:t>
            </a:r>
            <a:endParaRPr kumimoji="0" lang="el-GR" sz="3200" b="1" i="0" u="none" strike="noStrike" kern="1200" cap="none" spc="0" normalizeH="0" baseline="0" noProof="0" dirty="0">
              <a:ln>
                <a:noFill/>
              </a:ln>
              <a:solidFill>
                <a:schemeClr val="dk1"/>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
              <a:defRPr/>
            </a:pPr>
            <a:r>
              <a:rPr kumimoji="0" lang="el-GR" sz="3100" b="0" i="0" u="none" strike="noStrike" kern="1200" cap="none" spc="0" normalizeH="0" baseline="0" noProof="0" dirty="0">
                <a:ln>
                  <a:noFill/>
                </a:ln>
                <a:solidFill>
                  <a:schemeClr val="dk1"/>
                </a:solidFill>
                <a:effectLst/>
                <a:uLnTx/>
                <a:uFillTx/>
                <a:latin typeface="+mn-lt"/>
                <a:ea typeface="+mn-ea"/>
                <a:cs typeface="+mn-cs"/>
              </a:rPr>
              <a:t> </a:t>
            </a:r>
            <a:r>
              <a:rPr kumimoji="0" lang="el-GR" sz="2800" b="0" i="0" u="none" strike="noStrike" kern="1200" cap="none" spc="0" normalizeH="0" baseline="0" noProof="0" dirty="0">
                <a:ln>
                  <a:noFill/>
                </a:ln>
                <a:solidFill>
                  <a:schemeClr val="dk1"/>
                </a:solidFill>
                <a:effectLst/>
                <a:uLnTx/>
                <a:uFillTx/>
                <a:latin typeface="+mn-lt"/>
                <a:ea typeface="+mn-ea"/>
                <a:cs typeface="+mn-cs"/>
              </a:rPr>
              <a:t>«Το σημαίνον είναι </a:t>
            </a:r>
            <a:r>
              <a:rPr kumimoji="0" lang="el-GR" sz="2800" b="1" i="0" u="none" strike="noStrike" kern="1200" cap="none" spc="0" normalizeH="0" baseline="0" noProof="0" dirty="0">
                <a:ln>
                  <a:noFill/>
                </a:ln>
                <a:solidFill>
                  <a:srgbClr val="FF0000"/>
                </a:solidFill>
                <a:effectLst/>
                <a:uLnTx/>
                <a:uFillTx/>
                <a:latin typeface="+mn-lt"/>
                <a:ea typeface="+mn-ea"/>
                <a:cs typeface="+mn-cs"/>
              </a:rPr>
              <a:t>αναιτιολόγητο</a:t>
            </a:r>
            <a:r>
              <a:rPr kumimoji="0" lang="el-GR" sz="2800" b="0" i="0" u="none" strike="noStrike" kern="1200" cap="none" spc="0" normalizeH="0" baseline="0" noProof="0" dirty="0">
                <a:ln>
                  <a:noFill/>
                </a:ln>
                <a:solidFill>
                  <a:schemeClr val="dk1"/>
                </a:solidFill>
                <a:effectLst/>
                <a:uLnTx/>
                <a:uFillTx/>
                <a:latin typeface="+mn-lt"/>
                <a:ea typeface="+mn-ea"/>
                <a:cs typeface="+mn-cs"/>
              </a:rPr>
              <a:t>, δηλαδή </a:t>
            </a:r>
            <a:r>
              <a:rPr kumimoji="0" lang="el-GR" sz="2800" b="0" i="0" u="sng" strike="noStrike" kern="1200" cap="none" spc="0" normalizeH="0" baseline="0" noProof="0" dirty="0">
                <a:ln>
                  <a:noFill/>
                </a:ln>
                <a:solidFill>
                  <a:schemeClr val="dk1"/>
                </a:solidFill>
                <a:effectLst/>
                <a:uLnTx/>
                <a:uFillTx/>
                <a:latin typeface="+mn-lt"/>
                <a:ea typeface="+mn-ea"/>
                <a:cs typeface="+mn-cs"/>
              </a:rPr>
              <a:t>αυθαίρετο</a:t>
            </a:r>
            <a:r>
              <a:rPr kumimoji="0" lang="el-GR" sz="2800" b="0" i="0" u="none" strike="noStrike" kern="1200" cap="none" spc="0" normalizeH="0" baseline="0" noProof="0" dirty="0">
                <a:ln>
                  <a:noFill/>
                </a:ln>
                <a:solidFill>
                  <a:schemeClr val="dk1"/>
                </a:solidFill>
                <a:effectLst/>
                <a:uLnTx/>
                <a:uFillTx/>
                <a:latin typeface="+mn-lt"/>
                <a:ea typeface="+mn-ea"/>
                <a:cs typeface="+mn-cs"/>
              </a:rPr>
              <a:t> σε σχέση µε το σημαινόμενο µε το οποίο </a:t>
            </a:r>
            <a:r>
              <a:rPr kumimoji="0" lang="el-GR" sz="2800" b="1" i="0" u="none" strike="noStrike" kern="1200" cap="none" spc="0" normalizeH="0" baseline="0" noProof="0" dirty="0">
                <a:ln>
                  <a:noFill/>
                </a:ln>
                <a:solidFill>
                  <a:schemeClr val="dk1"/>
                </a:solidFill>
                <a:effectLst/>
                <a:uLnTx/>
                <a:uFillTx/>
                <a:latin typeface="+mn-lt"/>
                <a:ea typeface="+mn-ea"/>
                <a:cs typeface="+mn-cs"/>
              </a:rPr>
              <a:t>δεν έχει κανένα φυσικό δεσμό</a:t>
            </a:r>
            <a:r>
              <a:rPr kumimoji="0" lang="el-GR" sz="2800" b="0" i="0" u="none" strike="noStrike" kern="1200" cap="none" spc="0" normalizeH="0" baseline="0" noProof="0" dirty="0">
                <a:ln>
                  <a:noFill/>
                </a:ln>
                <a:solidFill>
                  <a:schemeClr val="dk1"/>
                </a:solidFill>
                <a:effectLst/>
                <a:uLnTx/>
                <a:uFillTx/>
                <a:latin typeface="+mn-lt"/>
                <a:ea typeface="+mn-ea"/>
                <a:cs typeface="+mn-cs"/>
              </a:rPr>
              <a:t> στην πραγματικότητα»  (</a:t>
            </a:r>
            <a:r>
              <a:rPr kumimoji="0" lang="el-GR" sz="2800" b="0" i="0" u="none" strike="noStrike" kern="1200" cap="none" spc="0" normalizeH="0" baseline="0" noProof="0" dirty="0" err="1">
                <a:ln>
                  <a:noFill/>
                </a:ln>
                <a:solidFill>
                  <a:schemeClr val="dk1"/>
                </a:solidFill>
                <a:effectLst/>
                <a:uLnTx/>
                <a:uFillTx/>
                <a:latin typeface="+mn-lt"/>
                <a:ea typeface="+mn-ea"/>
                <a:cs typeface="+mn-cs"/>
              </a:rPr>
              <a:t>Saussure</a:t>
            </a:r>
            <a:r>
              <a:rPr kumimoji="0" lang="el-GR" sz="2800" b="0" i="0" u="none" strike="noStrike" kern="1200" cap="none" spc="0" normalizeH="0" baseline="0" noProof="0" dirty="0">
                <a:ln>
                  <a:noFill/>
                </a:ln>
                <a:solidFill>
                  <a:schemeClr val="dk1"/>
                </a:solidFill>
                <a:effectLst/>
                <a:uLnTx/>
                <a:uFillTx/>
                <a:latin typeface="+mn-lt"/>
                <a:ea typeface="+mn-ea"/>
                <a:cs typeface="+mn-cs"/>
              </a:rPr>
              <a:t>  1979:  100, 103).  </a:t>
            </a:r>
            <a:endParaRPr kumimoji="0" lang="el-GR" sz="2800" b="0" i="0" u="none" strike="noStrike" kern="1200" cap="none" spc="0" normalizeH="0" baseline="0" noProof="0" dirty="0">
              <a:ln>
                <a:noFill/>
              </a:ln>
              <a:solidFill>
                <a:schemeClr val="dk1"/>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
              <a:defRPr/>
            </a:pPr>
            <a:r>
              <a:rPr kumimoji="0" lang="en-US" sz="2400" b="1" i="0" u="none" strike="noStrike" kern="1200" cap="none" spc="0" normalizeH="0" baseline="0" noProof="0" dirty="0">
                <a:ln>
                  <a:noFill/>
                </a:ln>
                <a:solidFill>
                  <a:srgbClr val="FF0000"/>
                </a:solidFill>
                <a:effectLst/>
                <a:uLnTx/>
                <a:uFillTx/>
                <a:latin typeface="+mn-lt"/>
                <a:ea typeface="+mn-ea"/>
                <a:cs typeface="+mn-cs"/>
              </a:rPr>
              <a:t> </a:t>
            </a:r>
            <a:r>
              <a:rPr kumimoji="0" lang="el-GR" sz="2400" b="1" i="0" u="none" strike="noStrike" kern="1200" cap="none" spc="0" normalizeH="0" baseline="0" noProof="0" dirty="0">
                <a:ln>
                  <a:noFill/>
                </a:ln>
                <a:solidFill>
                  <a:schemeClr val="accent3">
                    <a:lumMod val="75000"/>
                  </a:schemeClr>
                </a:solidFill>
                <a:effectLst/>
                <a:uLnTx/>
                <a:uFillTx/>
                <a:latin typeface="+mn-lt"/>
                <a:ea typeface="+mn-ea"/>
                <a:cs typeface="+mn-cs"/>
              </a:rPr>
              <a:t>σημείο ‘βιβλίο’</a:t>
            </a:r>
            <a:r>
              <a:rPr kumimoji="0" lang="en-US" sz="2400" b="1" i="0" u="none" strike="noStrike" kern="1200" cap="none" spc="0" normalizeH="0" baseline="0" noProof="0" dirty="0">
                <a:ln>
                  <a:noFill/>
                </a:ln>
                <a:solidFill>
                  <a:schemeClr val="tx1"/>
                </a:solidFill>
                <a:effectLst/>
                <a:uLnTx/>
                <a:uFillTx/>
                <a:latin typeface="+mn-lt"/>
                <a:ea typeface="+mn-ea"/>
                <a:cs typeface="+mn-cs"/>
              </a:rPr>
              <a:t>:</a:t>
            </a:r>
            <a:endParaRPr kumimoji="0" lang="en-US" sz="24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None/>
              <a:defRPr/>
            </a:pPr>
            <a:r>
              <a:rPr kumimoji="0" lang="el-GR" sz="2400" b="1" i="0" u="none" strike="noStrike" kern="1200" cap="none" spc="0" normalizeH="0" baseline="0" noProof="0" dirty="0">
                <a:ln>
                  <a:noFill/>
                </a:ln>
                <a:solidFill>
                  <a:srgbClr val="FF0000"/>
                </a:solidFill>
                <a:effectLst/>
                <a:uLnTx/>
                <a:uFillTx/>
                <a:latin typeface="+mn-lt"/>
                <a:ea typeface="+mn-ea"/>
                <a:cs typeface="+mn-cs"/>
              </a:rPr>
              <a:t>Δεν</a:t>
            </a:r>
            <a:r>
              <a:rPr kumimoji="0" lang="el-GR" sz="2400" b="1" i="0" u="none" strike="noStrike" kern="1200" cap="none" spc="0" normalizeH="0" baseline="0" noProof="0" dirty="0">
                <a:ln>
                  <a:noFill/>
                </a:ln>
                <a:solidFill>
                  <a:schemeClr val="dk1"/>
                </a:solidFill>
                <a:effectLst/>
                <a:uLnTx/>
                <a:uFillTx/>
                <a:latin typeface="+mn-lt"/>
                <a:ea typeface="+mn-ea"/>
                <a:cs typeface="+mn-cs"/>
              </a:rPr>
              <a:t> υπάρχει καμιά </a:t>
            </a:r>
            <a:r>
              <a:rPr kumimoji="0" lang="el-GR" sz="2400" b="1" i="0" u="none" strike="noStrike" kern="1200" cap="none" spc="0" normalizeH="0" baseline="0" noProof="0" dirty="0">
                <a:ln>
                  <a:noFill/>
                </a:ln>
                <a:solidFill>
                  <a:srgbClr val="FF0000"/>
                </a:solidFill>
                <a:effectLst/>
                <a:uLnTx/>
                <a:uFillTx/>
                <a:latin typeface="+mn-lt"/>
                <a:ea typeface="+mn-ea"/>
                <a:cs typeface="+mn-cs"/>
              </a:rPr>
              <a:t>εσωτερική σχέση </a:t>
            </a:r>
            <a:r>
              <a:rPr kumimoji="0" lang="el-GR" sz="2400" b="0" i="0" u="none" strike="noStrike" kern="1200" cap="none" spc="0" normalizeH="0" baseline="0" noProof="0" dirty="0">
                <a:ln>
                  <a:noFill/>
                </a:ln>
                <a:solidFill>
                  <a:schemeClr val="dk1"/>
                </a:solidFill>
                <a:effectLst/>
                <a:uLnTx/>
                <a:uFillTx/>
                <a:latin typeface="+mn-lt"/>
                <a:ea typeface="+mn-ea"/>
                <a:cs typeface="+mn-cs"/>
              </a:rPr>
              <a:t>ανάμεσα στην </a:t>
            </a:r>
            <a:r>
              <a:rPr kumimoji="0" lang="el-GR" sz="2400" b="1" i="0" u="none" strike="noStrike" kern="1200" cap="none" spc="0" normalizeH="0" baseline="0" noProof="0" dirty="0">
                <a:ln>
                  <a:noFill/>
                </a:ln>
                <a:solidFill>
                  <a:schemeClr val="dk1"/>
                </a:solidFill>
                <a:effectLst/>
                <a:uLnTx/>
                <a:uFillTx/>
                <a:latin typeface="+mn-lt"/>
                <a:ea typeface="+mn-ea"/>
                <a:cs typeface="+mn-cs"/>
              </a:rPr>
              <a:t>έννοια/σημαινόμενο</a:t>
            </a:r>
            <a:r>
              <a:rPr kumimoji="0" lang="el-GR" sz="2400" b="0" i="0" u="none" strike="noStrike" kern="1200" cap="none" spc="0" normalizeH="0" baseline="0" noProof="0" dirty="0">
                <a:ln>
                  <a:noFill/>
                </a:ln>
                <a:solidFill>
                  <a:schemeClr val="dk1"/>
                </a:solidFill>
                <a:effectLst/>
                <a:uLnTx/>
                <a:uFillTx/>
                <a:latin typeface="+mn-lt"/>
                <a:ea typeface="+mn-ea"/>
                <a:cs typeface="+mn-cs"/>
              </a:rPr>
              <a:t> </a:t>
            </a:r>
            <a:r>
              <a:rPr kumimoji="0" lang="el-GR" sz="2400" b="0" i="0" u="none" strike="noStrike" kern="1200" cap="none" spc="0" normalizeH="0" baseline="0" noProof="0" dirty="0">
                <a:ln>
                  <a:noFill/>
                </a:ln>
                <a:solidFill>
                  <a:schemeClr val="dk1"/>
                </a:solidFill>
                <a:effectLst/>
                <a:highlight>
                  <a:srgbClr val="FFFF00"/>
                </a:highlight>
                <a:uLnTx/>
                <a:uFillTx/>
                <a:latin typeface="+mn-lt"/>
                <a:ea typeface="+mn-ea"/>
                <a:cs typeface="+mn-cs"/>
              </a:rPr>
              <a:t>“βιβλίο” </a:t>
            </a:r>
            <a:r>
              <a:rPr kumimoji="0" lang="el-GR" sz="2400" b="0" i="0" u="none" strike="noStrike" kern="1200" cap="none" spc="0" normalizeH="0" baseline="0" noProof="0" dirty="0">
                <a:ln>
                  <a:noFill/>
                </a:ln>
                <a:solidFill>
                  <a:schemeClr val="dk1"/>
                </a:solidFill>
                <a:effectLst/>
                <a:uLnTx/>
                <a:uFillTx/>
                <a:latin typeface="+mn-lt"/>
                <a:ea typeface="+mn-ea"/>
                <a:cs typeface="+mn-cs"/>
              </a:rPr>
              <a:t>και στο </a:t>
            </a:r>
            <a:r>
              <a:rPr kumimoji="0" lang="el-GR" sz="2400" b="1" i="0" u="none" strike="noStrike" kern="1200" cap="none" spc="0" normalizeH="0" baseline="0" noProof="0" dirty="0">
                <a:ln>
                  <a:noFill/>
                </a:ln>
                <a:solidFill>
                  <a:schemeClr val="dk1"/>
                </a:solidFill>
                <a:effectLst/>
                <a:uLnTx/>
                <a:uFillTx/>
                <a:latin typeface="+mn-lt"/>
                <a:ea typeface="+mn-ea"/>
                <a:cs typeface="+mn-cs"/>
              </a:rPr>
              <a:t>σημαίνον</a:t>
            </a:r>
            <a:r>
              <a:rPr kumimoji="0" lang="en-US" sz="2400" b="1" i="0" u="none" strike="noStrike" kern="1200" cap="none" spc="0" normalizeH="0" baseline="0" noProof="0" dirty="0">
                <a:ln>
                  <a:noFill/>
                </a:ln>
                <a:solidFill>
                  <a:schemeClr val="dk1"/>
                </a:solidFill>
                <a:effectLst/>
                <a:uLnTx/>
                <a:uFillTx/>
                <a:latin typeface="+mn-lt"/>
                <a:ea typeface="+mn-ea"/>
                <a:cs typeface="+mn-cs"/>
              </a:rPr>
              <a:t>, </a:t>
            </a:r>
            <a:r>
              <a:rPr kumimoji="0" lang="el-GR" sz="2400" b="1" i="0" u="none" strike="noStrike" kern="1200" cap="none" spc="0" normalizeH="0" baseline="0" noProof="0" dirty="0">
                <a:ln>
                  <a:noFill/>
                </a:ln>
                <a:solidFill>
                  <a:schemeClr val="dk1"/>
                </a:solidFill>
                <a:effectLst/>
                <a:uLnTx/>
                <a:uFillTx/>
                <a:latin typeface="+mn-lt"/>
                <a:ea typeface="+mn-ea"/>
                <a:cs typeface="+mn-cs"/>
              </a:rPr>
              <a:t>τη φωνητική ακολουθία </a:t>
            </a:r>
            <a:r>
              <a:rPr kumimoji="0" lang="el-GR" sz="2400" b="0" i="0" u="none" strike="noStrike" kern="1200" cap="none" spc="0" normalizeH="0" baseline="0" noProof="0" dirty="0">
                <a:ln>
                  <a:noFill/>
                </a:ln>
                <a:solidFill>
                  <a:schemeClr val="dk1"/>
                </a:solidFill>
                <a:effectLst/>
                <a:highlight>
                  <a:srgbClr val="00FFFF"/>
                </a:highlight>
                <a:uLnTx/>
                <a:uFillTx/>
                <a:latin typeface="+mn-lt"/>
                <a:ea typeface="+mn-ea"/>
                <a:cs typeface="+mn-cs"/>
              </a:rPr>
              <a:t>/</a:t>
            </a:r>
            <a:r>
              <a:rPr kumimoji="0" lang="en-US" sz="2400" b="0" i="0" u="none" strike="noStrike" kern="1200" cap="none" spc="0" normalizeH="0" baseline="0" noProof="0" dirty="0" err="1">
                <a:ln>
                  <a:noFill/>
                </a:ln>
                <a:solidFill>
                  <a:schemeClr val="dk1"/>
                </a:solidFill>
                <a:effectLst/>
                <a:highlight>
                  <a:srgbClr val="00FFFF"/>
                </a:highlight>
                <a:uLnTx/>
                <a:uFillTx/>
                <a:latin typeface="+mn-lt"/>
                <a:ea typeface="+mn-ea"/>
                <a:cs typeface="+mn-cs"/>
              </a:rPr>
              <a:t>vivl</a:t>
            </a:r>
            <a:r>
              <a:rPr kumimoji="0" lang="el-GR" sz="2400" b="0" i="0" u="none" strike="noStrike" kern="1200" cap="none" spc="0" normalizeH="0" baseline="0" noProof="0" dirty="0">
                <a:ln>
                  <a:noFill/>
                </a:ln>
                <a:solidFill>
                  <a:schemeClr val="dk1"/>
                </a:solidFill>
                <a:effectLst/>
                <a:highlight>
                  <a:srgbClr val="00FFFF"/>
                </a:highlight>
                <a:uLnTx/>
                <a:uFillTx/>
                <a:latin typeface="+mn-lt"/>
                <a:ea typeface="+mn-ea"/>
                <a:cs typeface="+mn-cs"/>
              </a:rPr>
              <a:t>’</a:t>
            </a:r>
            <a:r>
              <a:rPr kumimoji="0" lang="en-US" sz="2400" b="0" i="0" u="none" strike="noStrike" kern="1200" cap="none" spc="0" normalizeH="0" baseline="0" noProof="0" dirty="0" err="1">
                <a:ln>
                  <a:noFill/>
                </a:ln>
                <a:solidFill>
                  <a:schemeClr val="dk1"/>
                </a:solidFill>
                <a:effectLst/>
                <a:highlight>
                  <a:srgbClr val="00FFFF"/>
                </a:highlight>
                <a:uLnTx/>
                <a:uFillTx/>
                <a:latin typeface="+mn-lt"/>
                <a:ea typeface="+mn-ea"/>
                <a:cs typeface="+mn-cs"/>
              </a:rPr>
              <a:t>io</a:t>
            </a:r>
            <a:r>
              <a:rPr kumimoji="0" lang="el-GR" sz="2400" b="0" i="0" u="none" strike="noStrike" kern="1200" cap="none" spc="0" normalizeH="0" baseline="0" noProof="0" dirty="0">
                <a:ln>
                  <a:noFill/>
                </a:ln>
                <a:solidFill>
                  <a:schemeClr val="dk1"/>
                </a:solidFill>
                <a:effectLst/>
                <a:highlight>
                  <a:srgbClr val="00FFFF"/>
                </a:highlight>
                <a:uLnTx/>
                <a:uFillTx/>
                <a:latin typeface="+mn-lt"/>
                <a:ea typeface="+mn-ea"/>
                <a:cs typeface="+mn-cs"/>
              </a:rPr>
              <a:t>/</a:t>
            </a:r>
            <a:r>
              <a:rPr kumimoji="0" lang="el-GR" sz="2400" b="0" i="0" u="none" strike="noStrike" kern="1200" cap="none" spc="0" normalizeH="0" baseline="0" noProof="0" dirty="0">
                <a:ln>
                  <a:noFill/>
                </a:ln>
                <a:solidFill>
                  <a:schemeClr val="dk1"/>
                </a:solidFill>
                <a:effectLst/>
                <a:uLnTx/>
                <a:uFillTx/>
                <a:latin typeface="+mn-lt"/>
                <a:ea typeface="+mn-ea"/>
                <a:cs typeface="+mn-cs"/>
              </a:rPr>
              <a:t>, τέτοια ώστε να </a:t>
            </a:r>
            <a:r>
              <a:rPr kumimoji="0" lang="el-GR" sz="2400" b="1" i="0" u="none" strike="noStrike" kern="1200" cap="none" spc="0" normalizeH="0" baseline="0" noProof="0" dirty="0">
                <a:ln>
                  <a:noFill/>
                </a:ln>
                <a:solidFill>
                  <a:srgbClr val="FF0000"/>
                </a:solidFill>
                <a:effectLst/>
                <a:uLnTx/>
                <a:uFillTx/>
                <a:latin typeface="+mn-lt"/>
                <a:ea typeface="+mn-ea"/>
                <a:cs typeface="+mn-cs"/>
              </a:rPr>
              <a:t>δικαιολογεί</a:t>
            </a:r>
            <a:r>
              <a:rPr kumimoji="0" lang="el-GR" sz="2400" b="1" i="0" u="none" strike="noStrike" kern="1200" cap="none" spc="0" normalizeH="0" baseline="0" noProof="0" dirty="0">
                <a:ln>
                  <a:noFill/>
                </a:ln>
                <a:solidFill>
                  <a:schemeClr val="dk1"/>
                </a:solidFill>
                <a:effectLst/>
                <a:uLnTx/>
                <a:uFillTx/>
                <a:latin typeface="+mn-lt"/>
                <a:ea typeface="+mn-ea"/>
                <a:cs typeface="+mn-cs"/>
              </a:rPr>
              <a:t> </a:t>
            </a:r>
            <a:r>
              <a:rPr kumimoji="0" lang="el-GR" sz="2400" b="0" i="0" u="none" strike="noStrike" kern="1200" cap="none" spc="0" normalizeH="0" baseline="0" noProof="0" dirty="0">
                <a:ln>
                  <a:noFill/>
                </a:ln>
                <a:solidFill>
                  <a:schemeClr val="dk1"/>
                </a:solidFill>
                <a:effectLst/>
                <a:uLnTx/>
                <a:uFillTx/>
                <a:latin typeface="+mn-lt"/>
                <a:ea typeface="+mn-ea"/>
                <a:cs typeface="+mn-cs"/>
              </a:rPr>
              <a:t>τη συνένωσή τους</a:t>
            </a:r>
            <a:r>
              <a:rPr kumimoji="0" lang="en-US" sz="2400" b="0" i="0" u="none" strike="noStrike" kern="1200" cap="none" spc="0" normalizeH="0" baseline="0" noProof="0" dirty="0">
                <a:ln>
                  <a:noFill/>
                </a:ln>
                <a:solidFill>
                  <a:schemeClr val="dk1"/>
                </a:solidFill>
                <a:effectLst/>
                <a:uLnTx/>
                <a:uFillTx/>
                <a:latin typeface="+mn-lt"/>
                <a:ea typeface="+mn-ea"/>
                <a:cs typeface="+mn-cs"/>
              </a:rPr>
              <a:t>.</a:t>
            </a:r>
            <a:endParaRPr kumimoji="0" lang="en-US" sz="2400" b="0" i="0" u="none" strike="noStrike" kern="1200" cap="none" spc="0" normalizeH="0" baseline="0" noProof="0" dirty="0">
              <a:ln>
                <a:noFill/>
              </a:ln>
              <a:solidFill>
                <a:schemeClr val="dk1"/>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
              <a:defRPr/>
            </a:pPr>
            <a:r>
              <a:rPr kumimoji="0" lang="en-US" sz="2800" b="0" i="0" u="none" strike="noStrike" kern="1200" cap="none" spc="0" normalizeH="0" baseline="0" noProof="0" dirty="0">
                <a:ln>
                  <a:noFill/>
                </a:ln>
                <a:solidFill>
                  <a:schemeClr val="dk1"/>
                </a:solidFill>
                <a:effectLst/>
                <a:uLnTx/>
                <a:uFillTx/>
                <a:latin typeface="+mn-lt"/>
                <a:ea typeface="+mn-ea"/>
                <a:cs typeface="+mn-cs"/>
              </a:rPr>
              <a:t>T</a:t>
            </a:r>
            <a:r>
              <a:rPr kumimoji="0" lang="el-GR" sz="2800" b="0" i="0" u="none" strike="noStrike" kern="1200" cap="none" spc="0" normalizeH="0" baseline="0" noProof="0" dirty="0">
                <a:ln>
                  <a:noFill/>
                </a:ln>
                <a:solidFill>
                  <a:schemeClr val="dk1"/>
                </a:solidFill>
                <a:effectLst/>
                <a:uLnTx/>
                <a:uFillTx/>
                <a:latin typeface="+mn-lt"/>
                <a:ea typeface="+mn-ea"/>
                <a:cs typeface="+mn-cs"/>
              </a:rPr>
              <a:t>ο </a:t>
            </a:r>
            <a:r>
              <a:rPr kumimoji="0" lang="el-GR" sz="2800" b="1" i="0" u="none" strike="noStrike" kern="1200" cap="none" spc="0" normalizeH="0" baseline="0" noProof="0" dirty="0">
                <a:ln>
                  <a:noFill/>
                </a:ln>
                <a:solidFill>
                  <a:schemeClr val="dk1"/>
                </a:solidFill>
                <a:effectLst/>
                <a:uLnTx/>
                <a:uFillTx/>
                <a:latin typeface="+mn-lt"/>
                <a:ea typeface="+mn-ea"/>
                <a:cs typeface="+mn-cs"/>
              </a:rPr>
              <a:t>ίδιο σημαίνον </a:t>
            </a:r>
            <a:r>
              <a:rPr kumimoji="0" lang="el-GR" sz="2800" b="0" i="0" u="none" strike="noStrike" kern="1200" cap="none" spc="0" normalizeH="0" baseline="0" noProof="0" dirty="0">
                <a:ln>
                  <a:noFill/>
                </a:ln>
                <a:solidFill>
                  <a:schemeClr val="dk1"/>
                </a:solidFill>
                <a:effectLst/>
                <a:uLnTx/>
                <a:uFillTx/>
                <a:latin typeface="+mn-lt"/>
                <a:ea typeface="+mn-ea"/>
                <a:cs typeface="+mn-cs"/>
              </a:rPr>
              <a:t>θα μπορούσε εξίσου καλά να συνδυαστεί με </a:t>
            </a:r>
            <a:r>
              <a:rPr kumimoji="0" lang="el-GR" sz="2800" b="1" i="0" u="none" strike="noStrike" kern="1200" cap="none" spc="0" normalizeH="0" baseline="0" noProof="0" dirty="0">
                <a:ln>
                  <a:noFill/>
                </a:ln>
                <a:solidFill>
                  <a:schemeClr val="dk1"/>
                </a:solidFill>
                <a:effectLst/>
                <a:uLnTx/>
                <a:uFillTx/>
                <a:latin typeface="+mn-lt"/>
                <a:ea typeface="+mn-ea"/>
                <a:cs typeface="+mn-cs"/>
              </a:rPr>
              <a:t>μιαν άλλη έννοια</a:t>
            </a:r>
            <a:r>
              <a:rPr kumimoji="0" lang="el-GR" sz="2800" b="0" i="0" u="none" strike="noStrike" kern="1200" cap="none" spc="0" normalizeH="0" baseline="0" noProof="0" dirty="0">
                <a:ln>
                  <a:noFill/>
                </a:ln>
                <a:solidFill>
                  <a:schemeClr val="dk1"/>
                </a:solidFill>
                <a:effectLst/>
                <a:uLnTx/>
                <a:uFillTx/>
                <a:latin typeface="+mn-lt"/>
                <a:ea typeface="+mn-ea"/>
                <a:cs typeface="+mn-cs"/>
              </a:rPr>
              <a:t>, ας πούμε </a:t>
            </a:r>
            <a:r>
              <a:rPr kumimoji="0" lang="el-GR" sz="2800" b="0" i="0" u="none" strike="noStrike" kern="1200" cap="none" spc="0" normalizeH="0" baseline="0" noProof="0" dirty="0">
                <a:ln>
                  <a:noFill/>
                </a:ln>
                <a:solidFill>
                  <a:schemeClr val="dk1"/>
                </a:solidFill>
                <a:effectLst/>
                <a:highlight>
                  <a:srgbClr val="FFFF00"/>
                </a:highlight>
                <a:uLnTx/>
                <a:uFillTx/>
                <a:latin typeface="+mn-lt"/>
                <a:ea typeface="+mn-ea"/>
                <a:cs typeface="+mn-cs"/>
              </a:rPr>
              <a:t>“τραπέζι”</a:t>
            </a:r>
            <a:r>
              <a:rPr kumimoji="0" lang="en-US" sz="2800" b="0" i="0" u="none" strike="noStrike" kern="1200" cap="none" spc="0" normalizeH="0" baseline="0" noProof="0" dirty="0">
                <a:ln>
                  <a:noFill/>
                </a:ln>
                <a:solidFill>
                  <a:schemeClr val="dk1"/>
                </a:solidFill>
                <a:effectLst/>
                <a:uLnTx/>
                <a:uFillTx/>
                <a:latin typeface="+mn-lt"/>
                <a:ea typeface="+mn-ea"/>
                <a:cs typeface="+mn-cs"/>
              </a:rPr>
              <a:t>.</a:t>
            </a:r>
            <a:endParaRPr kumimoji="0" lang="el-GR" sz="2800" b="0" i="0" u="none" strike="noStrike" kern="1200" cap="none" spc="0" normalizeH="0" baseline="0" noProof="0" dirty="0">
              <a:ln>
                <a:noFill/>
              </a:ln>
              <a:solidFill>
                <a:schemeClr val="dk1"/>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
              <a:defRPr/>
            </a:pPr>
            <a:r>
              <a:rPr kumimoji="0" lang="el-GR" sz="2800" b="0" i="0" u="none" strike="noStrike" kern="1200" cap="none" spc="0" normalizeH="0" baseline="0" noProof="0" dirty="0">
                <a:ln>
                  <a:noFill/>
                </a:ln>
                <a:solidFill>
                  <a:schemeClr val="dk1"/>
                </a:solidFill>
                <a:effectLst/>
                <a:uLnTx/>
                <a:uFillTx/>
                <a:latin typeface="+mn-lt"/>
                <a:ea typeface="+mn-ea"/>
                <a:cs typeface="+mn-cs"/>
              </a:rPr>
              <a:t> Με το χαρακτηριστικό της αυθαιρεσίας επιτυγχάνεται μεγάλη </a:t>
            </a:r>
            <a:r>
              <a:rPr kumimoji="0" lang="el-GR" sz="2800" b="1" i="0" u="none" strike="noStrike" kern="1200" cap="none" spc="0" normalizeH="0" baseline="0" noProof="0" dirty="0">
                <a:ln>
                  <a:noFill/>
                </a:ln>
                <a:solidFill>
                  <a:schemeClr val="dk1"/>
                </a:solidFill>
                <a:effectLst/>
                <a:uLnTx/>
                <a:uFillTx/>
                <a:latin typeface="+mn-lt"/>
                <a:ea typeface="+mn-ea"/>
                <a:cs typeface="+mn-cs"/>
              </a:rPr>
              <a:t>ευελιξία </a:t>
            </a:r>
            <a:r>
              <a:rPr kumimoji="0" lang="el-GR" sz="2800" b="0" i="0" u="none" strike="noStrike" kern="1200" cap="none" spc="0" normalizeH="0" baseline="0" noProof="0" dirty="0">
                <a:ln>
                  <a:noFill/>
                </a:ln>
                <a:solidFill>
                  <a:schemeClr val="dk1"/>
                </a:solidFill>
                <a:effectLst/>
                <a:uLnTx/>
                <a:uFillTx/>
                <a:latin typeface="+mn-lt"/>
                <a:ea typeface="+mn-ea"/>
                <a:cs typeface="+mn-cs"/>
              </a:rPr>
              <a:t>στη γλώσσα </a:t>
            </a:r>
            <a:r>
              <a:rPr kumimoji="0" lang="el-GR" sz="2800" b="0" i="0" u="none" strike="noStrike" kern="1200" cap="none" spc="0" normalizeH="0" baseline="0" noProof="0" dirty="0">
                <a:ln>
                  <a:noFill/>
                </a:ln>
                <a:solidFill>
                  <a:srgbClr val="FF0000"/>
                </a:solidFill>
                <a:effectLst/>
                <a:uLnTx/>
                <a:uFillTx/>
                <a:latin typeface="+mn-lt"/>
                <a:ea typeface="+mn-ea"/>
                <a:cs typeface="+mn-cs"/>
              </a:rPr>
              <a:t>καθώς </a:t>
            </a:r>
            <a:r>
              <a:rPr kumimoji="0" lang="el-GR" sz="2800" b="1" i="0" u="none" strike="noStrike" kern="1200" cap="none" spc="0" normalizeH="0" baseline="0" noProof="0" dirty="0">
                <a:ln>
                  <a:noFill/>
                </a:ln>
                <a:solidFill>
                  <a:srgbClr val="FF0000"/>
                </a:solidFill>
                <a:effectLst/>
                <a:uLnTx/>
                <a:uFillTx/>
                <a:latin typeface="+mn-lt"/>
                <a:ea typeface="+mn-ea"/>
                <a:cs typeface="+mn-cs"/>
              </a:rPr>
              <a:t>δεν</a:t>
            </a:r>
            <a:r>
              <a:rPr kumimoji="0" lang="el-GR" sz="2800" b="0" i="0" u="none" strike="noStrike" kern="1200" cap="none" spc="0" normalizeH="0" baseline="0" noProof="0" dirty="0">
                <a:ln>
                  <a:noFill/>
                </a:ln>
                <a:solidFill>
                  <a:srgbClr val="FF0000"/>
                </a:solidFill>
                <a:effectLst/>
                <a:uLnTx/>
                <a:uFillTx/>
                <a:latin typeface="+mn-lt"/>
                <a:ea typeface="+mn-ea"/>
                <a:cs typeface="+mn-cs"/>
              </a:rPr>
              <a:t> υπάρχει  µια  </a:t>
            </a:r>
            <a:r>
              <a:rPr kumimoji="0" lang="el-GR" sz="2800" b="1" i="0" u="none" strike="noStrike" kern="1200" cap="none" spc="0" normalizeH="0" baseline="0" noProof="0" dirty="0">
                <a:ln>
                  <a:noFill/>
                </a:ln>
                <a:solidFill>
                  <a:srgbClr val="FF0000"/>
                </a:solidFill>
                <a:effectLst/>
                <a:uLnTx/>
                <a:uFillTx/>
                <a:latin typeface="+mn-lt"/>
                <a:ea typeface="+mn-ea"/>
                <a:cs typeface="+mn-cs"/>
              </a:rPr>
              <a:t>κοινή,  γενική  αρχή  </a:t>
            </a:r>
            <a:r>
              <a:rPr kumimoji="0" lang="el-GR" sz="2800" b="0" i="0" u="none" strike="noStrike" kern="1200" cap="none" spc="0" normalizeH="0" baseline="0" noProof="0" dirty="0">
                <a:ln>
                  <a:noFill/>
                </a:ln>
                <a:solidFill>
                  <a:schemeClr val="dk1"/>
                </a:solidFill>
                <a:effectLst/>
                <a:uLnTx/>
                <a:uFillTx/>
                <a:latin typeface="+mn-lt"/>
                <a:ea typeface="+mn-ea"/>
                <a:cs typeface="+mn-cs"/>
              </a:rPr>
              <a:t>στη  βάση  της  οποίας  να συσχετίζεται το </a:t>
            </a:r>
            <a:r>
              <a:rPr kumimoji="0" lang="el-GR" sz="2800" b="0" i="0" u="none" strike="noStrike" kern="1200" cap="none" spc="0" normalizeH="0" baseline="0" noProof="0" dirty="0" err="1">
                <a:ln>
                  <a:noFill/>
                </a:ln>
                <a:solidFill>
                  <a:schemeClr val="dk1"/>
                </a:solidFill>
                <a:effectLst/>
                <a:uLnTx/>
                <a:uFillTx/>
                <a:latin typeface="+mn-lt"/>
                <a:ea typeface="+mn-ea"/>
                <a:cs typeface="+mn-cs"/>
              </a:rPr>
              <a:t>σηµαίνον</a:t>
            </a:r>
            <a:r>
              <a:rPr kumimoji="0" lang="el-GR" sz="2800" b="0" i="0" u="none" strike="noStrike" kern="1200" cap="none" spc="0" normalizeH="0" baseline="0" noProof="0" dirty="0">
                <a:ln>
                  <a:noFill/>
                </a:ln>
                <a:solidFill>
                  <a:schemeClr val="dk1"/>
                </a:solidFill>
                <a:effectLst/>
                <a:uLnTx/>
                <a:uFillTx/>
                <a:latin typeface="+mn-lt"/>
                <a:ea typeface="+mn-ea"/>
                <a:cs typeface="+mn-cs"/>
              </a:rPr>
              <a:t> µε το </a:t>
            </a:r>
            <a:r>
              <a:rPr kumimoji="0" lang="el-GR" sz="2800" b="0" i="0" u="none" strike="noStrike" kern="1200" cap="none" spc="0" normalizeH="0" baseline="0" noProof="0" dirty="0" err="1">
                <a:ln>
                  <a:noFill/>
                </a:ln>
                <a:solidFill>
                  <a:schemeClr val="dk1"/>
                </a:solidFill>
                <a:effectLst/>
                <a:uLnTx/>
                <a:uFillTx/>
                <a:latin typeface="+mn-lt"/>
                <a:ea typeface="+mn-ea"/>
                <a:cs typeface="+mn-cs"/>
              </a:rPr>
              <a:t>σηµαινόµενο</a:t>
            </a:r>
            <a:r>
              <a:rPr kumimoji="0" lang="el-GR" sz="2800" b="0" i="0" u="none" strike="noStrike" kern="1200" cap="none" spc="0" normalizeH="0" baseline="0" noProof="0" dirty="0">
                <a:ln>
                  <a:noFill/>
                </a:ln>
                <a:solidFill>
                  <a:schemeClr val="dk1"/>
                </a:solidFill>
                <a:effectLst/>
                <a:uLnTx/>
                <a:uFillTx/>
                <a:latin typeface="+mn-lt"/>
                <a:ea typeface="+mn-ea"/>
                <a:cs typeface="+mn-cs"/>
              </a:rPr>
              <a:t> </a:t>
            </a:r>
            <a:r>
              <a:rPr kumimoji="0" lang="el-GR" sz="2200" b="0" i="0" u="none" strike="noStrike" kern="1200" cap="none" spc="0" normalizeH="0" baseline="0" noProof="0" dirty="0">
                <a:ln>
                  <a:noFill/>
                </a:ln>
                <a:solidFill>
                  <a:schemeClr val="dk1"/>
                </a:solidFill>
                <a:effectLst/>
                <a:uLnTx/>
                <a:uFillTx/>
                <a:latin typeface="+mn-lt"/>
                <a:ea typeface="+mn-ea"/>
                <a:cs typeface="+mn-cs"/>
              </a:rPr>
              <a:t>–τουλάχιστον στα αρχικά στάδια γένεσης των γλωσσών </a:t>
            </a:r>
            <a:r>
              <a:rPr kumimoji="0" lang="el-GR" sz="2800" b="0" i="0" u="none" strike="noStrike" kern="1200" cap="none" spc="0" normalizeH="0" baseline="0" noProof="0" dirty="0">
                <a:ln>
                  <a:noFill/>
                </a:ln>
                <a:solidFill>
                  <a:schemeClr val="dk1"/>
                </a:solidFill>
                <a:effectLst/>
                <a:uLnTx/>
                <a:uFillTx/>
                <a:latin typeface="+mn-lt"/>
                <a:ea typeface="+mn-ea"/>
                <a:cs typeface="+mn-cs"/>
              </a:rPr>
              <a:t>(βλ. </a:t>
            </a:r>
            <a:r>
              <a:rPr kumimoji="0" lang="el-GR" sz="2800" b="0" i="0" u="none" strike="noStrike" kern="1200" cap="none" spc="0" normalizeH="0" baseline="0" noProof="0" dirty="0" err="1">
                <a:ln>
                  <a:noFill/>
                </a:ln>
                <a:solidFill>
                  <a:schemeClr val="dk1"/>
                </a:solidFill>
                <a:effectLst/>
                <a:uLnTx/>
                <a:uFillTx/>
                <a:latin typeface="+mn-lt"/>
                <a:ea typeface="+mn-ea"/>
                <a:cs typeface="+mn-cs"/>
              </a:rPr>
              <a:t>Τσοχατζίδης</a:t>
            </a:r>
            <a:r>
              <a:rPr kumimoji="0" lang="el-GR" sz="2800" b="0" i="0" u="none" strike="noStrike" kern="1200" cap="none" spc="0" normalizeH="0" baseline="0" noProof="0" dirty="0">
                <a:ln>
                  <a:noFill/>
                </a:ln>
                <a:solidFill>
                  <a:schemeClr val="dk1"/>
                </a:solidFill>
                <a:effectLst/>
                <a:uLnTx/>
                <a:uFillTx/>
                <a:latin typeface="+mn-lt"/>
                <a:ea typeface="+mn-ea"/>
                <a:cs typeface="+mn-cs"/>
              </a:rPr>
              <a:t> 2001).</a:t>
            </a:r>
            <a:endParaRPr kumimoji="0" lang="el-GR" sz="2800" b="0" i="0" u="none" strike="noStrike" kern="1200" cap="none" spc="0" normalizeH="0" baseline="0" noProof="0" dirty="0">
              <a:ln>
                <a:noFill/>
              </a:ln>
              <a:solidFill>
                <a:schemeClr val="dk1"/>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panose="05000000000000000000" pitchFamily="2" charset="2"/>
              <a:buChar char=""/>
              <a:defRPr/>
            </a:pPr>
            <a:endParaRPr kumimoji="0" lang="el-GR" sz="3100" b="0" i="0" u="none" strike="noStrike" kern="1200" cap="none" spc="0" normalizeH="0" baseline="0" noProof="0" dirty="0">
              <a:ln>
                <a:noFill/>
              </a:ln>
              <a:solidFill>
                <a:schemeClr val="dk1"/>
              </a:solidFill>
              <a:effectLs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Courier New" panose="02070309020205020404" pitchFamily="49" charset="0"/>
              <a:buChar char="o"/>
              <a:defRPr/>
            </a:pPr>
            <a:endParaRPr kumimoji="0" lang="el-GR" sz="2900" b="1" i="0" u="none" strike="noStrike" kern="1200" cap="none" spc="0" normalizeH="0" baseline="0" noProof="0" dirty="0">
              <a:ln>
                <a:noFill/>
              </a:ln>
              <a:solidFill>
                <a:schemeClr val="dk1"/>
              </a:solidFill>
              <a:effectLst/>
              <a:uLnTx/>
              <a:uFillTx/>
              <a:latin typeface="+mn-lt"/>
              <a:ea typeface="+mn-ea"/>
              <a:cs typeface="+mn-cs"/>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vert="horz" wrap="square" lIns="91440" tIns="45720" rIns="91440" bIns="45720" numCol="1" anchor="ctr" anchorCtr="0" compatLnSpc="1"/>
          <a:lstStyle/>
          <a:p>
            <a:pPr eaLnBrk="1" hangingPunct="1">
              <a:buNone/>
            </a:pPr>
            <a:r>
              <a:rPr sz="4000" b="1" dirty="0"/>
              <a:t>Αυθαιρεσία του γλωσσικού σημείου</a:t>
            </a:r>
            <a:endParaRPr sz="4000" b="1" dirty="0"/>
          </a:p>
        </p:txBody>
      </p:sp>
      <p:sp>
        <p:nvSpPr>
          <p:cNvPr id="3" name="Θέση περιεχομένου 2"/>
          <p:cNvSpPr>
            <a:spLocks noGrp="1"/>
          </p:cNvSpPr>
          <p:nvPr>
            <p:ph sz="quarter" idx="1" hasCustomPrompt="1"/>
          </p:nvPr>
        </p:nvSpPr>
        <p:spPr>
          <a:xfrm>
            <a:off x="179388" y="1600200"/>
            <a:ext cx="8785225" cy="5068888"/>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buClr>
                <a:schemeClr val="accent2"/>
              </a:buClr>
              <a:buSzPct val="60000"/>
              <a:buFont typeface="Wingdings" panose="05000000000000000000" pitchFamily="2" charset="2"/>
              <a:buNone/>
            </a:pPr>
            <a:r>
              <a:rPr sz="2800" b="1" i="1" dirty="0">
                <a:solidFill>
                  <a:srgbClr val="000000"/>
                </a:solidFill>
              </a:rPr>
              <a:t>Επιχειρήματα</a:t>
            </a:r>
            <a:r>
              <a:rPr i="1" dirty="0">
                <a:solidFill>
                  <a:srgbClr val="000000"/>
                </a:solidFill>
              </a:rPr>
              <a:t> </a:t>
            </a:r>
            <a:r>
              <a:rPr dirty="0">
                <a:solidFill>
                  <a:srgbClr val="000000"/>
                </a:solidFill>
              </a:rPr>
              <a:t>που ενισχύουν τη θέση περί </a:t>
            </a:r>
            <a:r>
              <a:rPr b="1" dirty="0">
                <a:solidFill>
                  <a:srgbClr val="000000"/>
                </a:solidFill>
              </a:rPr>
              <a:t>αυθαιρεσίας</a:t>
            </a:r>
            <a:r>
              <a:rPr dirty="0">
                <a:solidFill>
                  <a:srgbClr val="000000"/>
                </a:solidFill>
              </a:rPr>
              <a:t> του γλωσσικού σημείου (βλ. Μπαμπινιώτης, 1980: 104, 108):</a:t>
            </a:r>
            <a:endParaRPr dirty="0">
              <a:solidFill>
                <a:srgbClr val="000000"/>
              </a:solidFill>
            </a:endParaRPr>
          </a:p>
          <a:p>
            <a:pPr marL="0" indent="0" eaLnBrk="1" hangingPunct="1">
              <a:buClr>
                <a:schemeClr val="accent2"/>
              </a:buClr>
              <a:buSzPct val="60000"/>
              <a:buFont typeface="Tw Cen MT" panose="020B0602020104020603" pitchFamily="34" charset="0"/>
              <a:buAutoNum type="arabicPeriod"/>
            </a:pPr>
            <a:r>
              <a:rPr dirty="0">
                <a:solidFill>
                  <a:srgbClr val="000000"/>
                </a:solidFill>
              </a:rPr>
              <a:t>Εντελώς </a:t>
            </a:r>
            <a:r>
              <a:rPr dirty="0">
                <a:solidFill>
                  <a:srgbClr val="FF0000"/>
                </a:solidFill>
              </a:rPr>
              <a:t>διαφορετικά σημαίνοντα </a:t>
            </a:r>
            <a:r>
              <a:rPr dirty="0">
                <a:solidFill>
                  <a:srgbClr val="000000"/>
                </a:solidFill>
              </a:rPr>
              <a:t>δηλώνουν το </a:t>
            </a:r>
            <a:r>
              <a:rPr dirty="0">
                <a:solidFill>
                  <a:srgbClr val="FF0000"/>
                </a:solidFill>
              </a:rPr>
              <a:t>ίδιο σημαινόμενο</a:t>
            </a:r>
            <a:r>
              <a:rPr dirty="0">
                <a:solidFill>
                  <a:srgbClr val="000000"/>
                </a:solidFill>
              </a:rPr>
              <a:t> σε </a:t>
            </a:r>
            <a:r>
              <a:rPr b="1" dirty="0">
                <a:solidFill>
                  <a:srgbClr val="000000"/>
                </a:solidFill>
              </a:rPr>
              <a:t>διάφορες γλώσσες</a:t>
            </a:r>
            <a:r>
              <a:rPr dirty="0">
                <a:solidFill>
                  <a:srgbClr val="000000"/>
                </a:solidFill>
              </a:rPr>
              <a:t>:</a:t>
            </a:r>
            <a:endParaRPr dirty="0">
              <a:solidFill>
                <a:srgbClr val="000000"/>
              </a:solidFill>
            </a:endParaRPr>
          </a:p>
          <a:p>
            <a:pPr marL="0" indent="0" eaLnBrk="1" hangingPunct="1">
              <a:buClr>
                <a:schemeClr val="accent2"/>
              </a:buClr>
              <a:buSzPct val="60000"/>
              <a:buFont typeface="Arial" panose="020B0604020202020204" pitchFamily="34" charset="0"/>
              <a:buChar char="•"/>
            </a:pPr>
            <a:r>
              <a:rPr i="1" dirty="0">
                <a:solidFill>
                  <a:srgbClr val="000000"/>
                </a:solidFill>
              </a:rPr>
              <a:t>βιβλίο</a:t>
            </a:r>
            <a:r>
              <a:rPr dirty="0">
                <a:solidFill>
                  <a:srgbClr val="000000"/>
                </a:solidFill>
              </a:rPr>
              <a:t> (ελληνική), </a:t>
            </a:r>
            <a:r>
              <a:rPr lang="en-US" altLang="x-none" i="1" dirty="0">
                <a:solidFill>
                  <a:srgbClr val="000000"/>
                </a:solidFill>
                <a:latin typeface="Tw Cen MT" panose="020B0602020104020603" pitchFamily="34" charset="0"/>
              </a:rPr>
              <a:t>book</a:t>
            </a:r>
            <a:r>
              <a:rPr dirty="0">
                <a:solidFill>
                  <a:srgbClr val="000000"/>
                </a:solidFill>
              </a:rPr>
              <a:t> (αγγλική), </a:t>
            </a:r>
            <a:r>
              <a:rPr lang="en-US" altLang="x-none" i="1" dirty="0">
                <a:solidFill>
                  <a:srgbClr val="000000"/>
                </a:solidFill>
                <a:latin typeface="Tw Cen MT" panose="020B0602020104020603" pitchFamily="34" charset="0"/>
              </a:rPr>
              <a:t>livre</a:t>
            </a:r>
            <a:r>
              <a:rPr dirty="0">
                <a:solidFill>
                  <a:srgbClr val="000000"/>
                </a:solidFill>
              </a:rPr>
              <a:t> (γαλλική) = </a:t>
            </a:r>
            <a:r>
              <a:rPr lang="en-US" altLang="x-none" dirty="0">
                <a:solidFill>
                  <a:srgbClr val="000000"/>
                </a:solidFill>
                <a:latin typeface="Tw Cen MT" panose="020B0602020104020603" pitchFamily="34" charset="0"/>
              </a:rPr>
              <a:t>“</a:t>
            </a:r>
            <a:r>
              <a:rPr dirty="0">
                <a:solidFill>
                  <a:srgbClr val="000000"/>
                </a:solidFill>
              </a:rPr>
              <a:t>βιβλίο</a:t>
            </a:r>
            <a:r>
              <a:rPr lang="en-US" altLang="x-none" dirty="0">
                <a:solidFill>
                  <a:srgbClr val="000000"/>
                </a:solidFill>
                <a:latin typeface="Tw Cen MT" panose="020B0602020104020603" pitchFamily="34" charset="0"/>
              </a:rPr>
              <a:t>”</a:t>
            </a:r>
            <a:r>
              <a:rPr dirty="0">
                <a:solidFill>
                  <a:srgbClr val="000000"/>
                </a:solidFill>
              </a:rPr>
              <a:t> [</a:t>
            </a:r>
            <a:r>
              <a:rPr b="1" i="1" dirty="0">
                <a:solidFill>
                  <a:srgbClr val="000000"/>
                </a:solidFill>
              </a:rPr>
              <a:t>ινδοευρωπαϊκές γλώσσες</a:t>
            </a:r>
            <a:r>
              <a:rPr dirty="0">
                <a:solidFill>
                  <a:srgbClr val="000000"/>
                </a:solidFill>
              </a:rPr>
              <a:t>]</a:t>
            </a:r>
            <a:endParaRPr dirty="0">
              <a:solidFill>
                <a:srgbClr val="000000"/>
              </a:solidFill>
            </a:endParaRPr>
          </a:p>
          <a:p>
            <a:pPr marL="0" indent="0" eaLnBrk="1" hangingPunct="1">
              <a:buClr>
                <a:schemeClr val="accent2"/>
              </a:buClr>
              <a:buSzPct val="60000"/>
              <a:buFont typeface="Arial" panose="020B0604020202020204" pitchFamily="34" charset="0"/>
              <a:buChar char="•"/>
            </a:pPr>
            <a:r>
              <a:rPr i="1" dirty="0">
                <a:solidFill>
                  <a:srgbClr val="000000"/>
                </a:solidFill>
              </a:rPr>
              <a:t>τρεις</a:t>
            </a:r>
            <a:r>
              <a:rPr dirty="0">
                <a:solidFill>
                  <a:srgbClr val="000000"/>
                </a:solidFill>
              </a:rPr>
              <a:t> (ελληνική), </a:t>
            </a:r>
            <a:r>
              <a:rPr lang="en-US" altLang="x-none" i="1" dirty="0">
                <a:solidFill>
                  <a:srgbClr val="000000"/>
                </a:solidFill>
                <a:latin typeface="Tw Cen MT" panose="020B0602020104020603" pitchFamily="34" charset="0"/>
              </a:rPr>
              <a:t>san</a:t>
            </a:r>
            <a:r>
              <a:rPr lang="en-US" altLang="x-none" dirty="0">
                <a:solidFill>
                  <a:srgbClr val="000000"/>
                </a:solidFill>
                <a:latin typeface="Tw Cen MT" panose="020B0602020104020603" pitchFamily="34" charset="0"/>
              </a:rPr>
              <a:t> (</a:t>
            </a:r>
            <a:r>
              <a:rPr dirty="0">
                <a:solidFill>
                  <a:srgbClr val="000000"/>
                </a:solidFill>
              </a:rPr>
              <a:t>κινεζική), </a:t>
            </a:r>
            <a:r>
              <a:rPr lang="en-US" altLang="x-none" i="1" dirty="0">
                <a:solidFill>
                  <a:srgbClr val="000000"/>
                </a:solidFill>
                <a:latin typeface="Tw Cen MT" panose="020B0602020104020603" pitchFamily="34" charset="0"/>
              </a:rPr>
              <a:t>kolme</a:t>
            </a:r>
            <a:r>
              <a:rPr lang="en-US" altLang="x-none" dirty="0">
                <a:solidFill>
                  <a:srgbClr val="000000"/>
                </a:solidFill>
                <a:latin typeface="Tw Cen MT" panose="020B0602020104020603" pitchFamily="34" charset="0"/>
              </a:rPr>
              <a:t> </a:t>
            </a:r>
            <a:r>
              <a:rPr dirty="0">
                <a:solidFill>
                  <a:srgbClr val="000000"/>
                </a:solidFill>
              </a:rPr>
              <a:t>(φιλανδική), </a:t>
            </a:r>
            <a:r>
              <a:rPr lang="en-US" altLang="x-none" i="1" dirty="0">
                <a:solidFill>
                  <a:srgbClr val="000000"/>
                </a:solidFill>
                <a:latin typeface="Tw Cen MT" panose="020B0602020104020603" pitchFamily="34" charset="0"/>
              </a:rPr>
              <a:t>o</a:t>
            </a:r>
            <a:r>
              <a:rPr i="1" dirty="0">
                <a:solidFill>
                  <a:srgbClr val="000000"/>
                </a:solidFill>
              </a:rPr>
              <a:t>š</a:t>
            </a:r>
            <a:r>
              <a:rPr dirty="0">
                <a:solidFill>
                  <a:srgbClr val="000000"/>
                </a:solidFill>
              </a:rPr>
              <a:t> (</a:t>
            </a:r>
            <a:r>
              <a:rPr lang="en-US" altLang="x-none" dirty="0">
                <a:solidFill>
                  <a:srgbClr val="000000"/>
                </a:solidFill>
                <a:latin typeface="Tw Cen MT" panose="020B0602020104020603" pitchFamily="34" charset="0"/>
              </a:rPr>
              <a:t>Maya Jucatec) = “</a:t>
            </a:r>
            <a:r>
              <a:rPr dirty="0">
                <a:solidFill>
                  <a:srgbClr val="000000"/>
                </a:solidFill>
              </a:rPr>
              <a:t>τρία</a:t>
            </a:r>
            <a:r>
              <a:rPr lang="en-US" altLang="x-none" dirty="0">
                <a:solidFill>
                  <a:srgbClr val="000000"/>
                </a:solidFill>
                <a:latin typeface="Tw Cen MT" panose="020B0602020104020603" pitchFamily="34" charset="0"/>
              </a:rPr>
              <a:t>”</a:t>
            </a:r>
            <a:r>
              <a:rPr dirty="0">
                <a:solidFill>
                  <a:srgbClr val="000000"/>
                </a:solidFill>
              </a:rPr>
              <a:t> [</a:t>
            </a:r>
            <a:r>
              <a:rPr b="1" i="1" dirty="0">
                <a:solidFill>
                  <a:srgbClr val="000000"/>
                </a:solidFill>
              </a:rPr>
              <a:t>διαφορετικές οικογένειες γλωσσών</a:t>
            </a:r>
            <a:r>
              <a:rPr dirty="0">
                <a:solidFill>
                  <a:srgbClr val="000000"/>
                </a:solidFill>
              </a:rPr>
              <a:t>]</a:t>
            </a:r>
            <a:endParaRPr dirty="0">
              <a:solidFill>
                <a:srgbClr val="00000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vert="horz" wrap="square" lIns="91440" tIns="45720" rIns="91440" bIns="45720" numCol="1" anchor="ctr" anchorCtr="0" compatLnSpc="1"/>
          <a:lstStyle/>
          <a:p>
            <a:pPr eaLnBrk="1" hangingPunct="1">
              <a:buNone/>
            </a:pPr>
            <a:r>
              <a:rPr sz="4000" b="1" dirty="0"/>
              <a:t>Αυθαιρεσία του γλωσσικού σημείου</a:t>
            </a:r>
            <a:endParaRPr sz="4000" b="1" dirty="0"/>
          </a:p>
        </p:txBody>
      </p:sp>
      <p:sp>
        <p:nvSpPr>
          <p:cNvPr id="3" name="Θέση περιεχομένου 2"/>
          <p:cNvSpPr>
            <a:spLocks noGrp="1"/>
          </p:cNvSpPr>
          <p:nvPr>
            <p:ph sz="quarter" idx="1" hasCustomPrompt="1"/>
          </p:nvPr>
        </p:nvSpPr>
        <p:spPr>
          <a:xfrm>
            <a:off x="110490" y="1583055"/>
            <a:ext cx="8934450" cy="520128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514350" indent="-514350" eaLnBrk="1" hangingPunct="1">
              <a:lnSpc>
                <a:spcPct val="90000"/>
              </a:lnSpc>
              <a:buClr>
                <a:schemeClr val="accent2"/>
              </a:buClr>
              <a:buSzPct val="60000"/>
              <a:buFont typeface="Tw Cen MT" panose="020B0602020104020603" pitchFamily="34" charset="0"/>
              <a:buAutoNum type="arabicPeriod" startAt="2"/>
            </a:pPr>
            <a:r>
              <a:rPr dirty="0">
                <a:solidFill>
                  <a:srgbClr val="000000"/>
                </a:solidFill>
              </a:rPr>
              <a:t>Φαινόμενα </a:t>
            </a:r>
            <a:r>
              <a:rPr b="1" dirty="0">
                <a:solidFill>
                  <a:srgbClr val="000000"/>
                </a:solidFill>
              </a:rPr>
              <a:t>γλωσσικής</a:t>
            </a:r>
            <a:r>
              <a:rPr dirty="0">
                <a:solidFill>
                  <a:srgbClr val="000000"/>
                </a:solidFill>
              </a:rPr>
              <a:t> (/σημασιολογικής) </a:t>
            </a:r>
            <a:r>
              <a:rPr b="1" dirty="0">
                <a:solidFill>
                  <a:srgbClr val="000000"/>
                </a:solidFill>
              </a:rPr>
              <a:t>αλλαγής</a:t>
            </a:r>
            <a:r>
              <a:rPr dirty="0">
                <a:solidFill>
                  <a:srgbClr val="000000"/>
                </a:solidFill>
              </a:rPr>
              <a:t>. Πρβλ. τις διαφορετικές σημασίες της λέξης </a:t>
            </a:r>
            <a:r>
              <a:rPr b="1" i="1" dirty="0">
                <a:solidFill>
                  <a:srgbClr val="000000"/>
                </a:solidFill>
              </a:rPr>
              <a:t>αγαθός</a:t>
            </a:r>
            <a:r>
              <a:rPr dirty="0">
                <a:solidFill>
                  <a:srgbClr val="000000"/>
                </a:solidFill>
              </a:rPr>
              <a:t> στην αρχαία ελληνική και τη νέα ελληνική.</a:t>
            </a:r>
            <a:endParaRPr dirty="0">
              <a:solidFill>
                <a:srgbClr val="000000"/>
              </a:solidFill>
            </a:endParaRPr>
          </a:p>
          <a:p>
            <a:pPr marL="514350" indent="-514350" eaLnBrk="1" hangingPunct="1">
              <a:lnSpc>
                <a:spcPct val="90000"/>
              </a:lnSpc>
              <a:buClr>
                <a:schemeClr val="accent2"/>
              </a:buClr>
              <a:buSzPct val="60000"/>
              <a:buFont typeface="Tw Cen MT" panose="020B0602020104020603" pitchFamily="34" charset="0"/>
              <a:buAutoNum type="arabicPeriod" startAt="2"/>
            </a:pPr>
            <a:endParaRPr dirty="0">
              <a:solidFill>
                <a:srgbClr val="000000"/>
              </a:solidFill>
            </a:endParaRPr>
          </a:p>
          <a:p>
            <a:pPr marL="514350" indent="-514350" eaLnBrk="1" hangingPunct="1">
              <a:lnSpc>
                <a:spcPct val="90000"/>
              </a:lnSpc>
              <a:buClr>
                <a:schemeClr val="accent2"/>
              </a:buClr>
              <a:buSzPct val="60000"/>
              <a:buFont typeface="Tw Cen MT" panose="020B0602020104020603" pitchFamily="34" charset="0"/>
              <a:buAutoNum type="arabicPeriod" startAt="2"/>
            </a:pPr>
            <a:r>
              <a:rPr dirty="0">
                <a:solidFill>
                  <a:srgbClr val="000000"/>
                </a:solidFill>
              </a:rPr>
              <a:t>Φαινόμενα </a:t>
            </a:r>
            <a:r>
              <a:rPr b="1" dirty="0">
                <a:solidFill>
                  <a:srgbClr val="000000"/>
                </a:solidFill>
              </a:rPr>
              <a:t>συνωνυμίας</a:t>
            </a:r>
            <a:r>
              <a:rPr dirty="0">
                <a:solidFill>
                  <a:srgbClr val="000000"/>
                </a:solidFill>
              </a:rPr>
              <a:t>, δηλ. </a:t>
            </a:r>
            <a:r>
              <a:rPr dirty="0">
                <a:solidFill>
                  <a:srgbClr val="FF0000"/>
                </a:solidFill>
              </a:rPr>
              <a:t>πολλά σημαίνοντα – ένα σημαινόμενο</a:t>
            </a:r>
            <a:r>
              <a:rPr dirty="0">
                <a:solidFill>
                  <a:srgbClr val="000000"/>
                </a:solidFill>
              </a:rPr>
              <a:t>: </a:t>
            </a:r>
            <a:r>
              <a:rPr i="1" dirty="0">
                <a:solidFill>
                  <a:srgbClr val="000000"/>
                </a:solidFill>
              </a:rPr>
              <a:t>εργένης</a:t>
            </a:r>
            <a:r>
              <a:rPr dirty="0">
                <a:solidFill>
                  <a:srgbClr val="000000"/>
                </a:solidFill>
              </a:rPr>
              <a:t>, </a:t>
            </a:r>
            <a:r>
              <a:rPr i="1" dirty="0">
                <a:solidFill>
                  <a:srgbClr val="000000"/>
                </a:solidFill>
              </a:rPr>
              <a:t>ανύπαντρος</a:t>
            </a:r>
            <a:r>
              <a:rPr dirty="0">
                <a:solidFill>
                  <a:srgbClr val="000000"/>
                </a:solidFill>
              </a:rPr>
              <a:t>: </a:t>
            </a:r>
            <a:r>
              <a:rPr lang="en-US" altLang="x-none" dirty="0">
                <a:solidFill>
                  <a:srgbClr val="000000"/>
                </a:solidFill>
                <a:latin typeface="Tw Cen MT" panose="020B0602020104020603" pitchFamily="34" charset="0"/>
              </a:rPr>
              <a:t>“</a:t>
            </a:r>
            <a:r>
              <a:rPr dirty="0">
                <a:solidFill>
                  <a:srgbClr val="000000"/>
                </a:solidFill>
              </a:rPr>
              <a:t>αυτός που δεν έχει παντρευτεί</a:t>
            </a:r>
            <a:r>
              <a:rPr lang="en-US" altLang="x-none" dirty="0">
                <a:solidFill>
                  <a:srgbClr val="000000"/>
                </a:solidFill>
                <a:latin typeface="Tw Cen MT" panose="020B0602020104020603" pitchFamily="34" charset="0"/>
              </a:rPr>
              <a:t>”</a:t>
            </a:r>
            <a:r>
              <a:rPr dirty="0">
                <a:solidFill>
                  <a:srgbClr val="000000"/>
                </a:solidFill>
              </a:rPr>
              <a:t>.</a:t>
            </a:r>
            <a:endParaRPr dirty="0">
              <a:solidFill>
                <a:srgbClr val="000000"/>
              </a:solidFill>
            </a:endParaRPr>
          </a:p>
          <a:p>
            <a:pPr marL="514350" indent="-514350" eaLnBrk="1" hangingPunct="1">
              <a:lnSpc>
                <a:spcPct val="90000"/>
              </a:lnSpc>
              <a:buClr>
                <a:schemeClr val="accent2"/>
              </a:buClr>
              <a:buSzPct val="60000"/>
              <a:buFont typeface="Tw Cen MT" panose="020B0602020104020603" pitchFamily="34" charset="0"/>
              <a:buAutoNum type="arabicPeriod" startAt="2"/>
            </a:pPr>
            <a:endParaRPr dirty="0">
              <a:solidFill>
                <a:srgbClr val="000000"/>
              </a:solidFill>
            </a:endParaRPr>
          </a:p>
          <a:p>
            <a:pPr marL="514350" indent="-514350" eaLnBrk="1" hangingPunct="1">
              <a:lnSpc>
                <a:spcPct val="90000"/>
              </a:lnSpc>
              <a:buClr>
                <a:schemeClr val="accent2"/>
              </a:buClr>
              <a:buSzPct val="60000"/>
              <a:buFont typeface="Tw Cen MT" panose="020B0602020104020603" pitchFamily="34" charset="0"/>
              <a:buAutoNum type="arabicPeriod" startAt="2"/>
            </a:pPr>
            <a:r>
              <a:rPr dirty="0">
                <a:solidFill>
                  <a:srgbClr val="000000"/>
                </a:solidFill>
              </a:rPr>
              <a:t>Φαινόμενα </a:t>
            </a:r>
            <a:r>
              <a:rPr b="1" dirty="0">
                <a:solidFill>
                  <a:srgbClr val="000000"/>
                </a:solidFill>
              </a:rPr>
              <a:t>πολυσημίας</a:t>
            </a:r>
            <a:r>
              <a:rPr dirty="0">
                <a:solidFill>
                  <a:srgbClr val="000000"/>
                </a:solidFill>
              </a:rPr>
              <a:t>, δηλ. </a:t>
            </a:r>
            <a:r>
              <a:rPr dirty="0">
                <a:solidFill>
                  <a:srgbClr val="FF0000"/>
                </a:solidFill>
              </a:rPr>
              <a:t>ένα σημαίνον – πολλά σημαινόμενα</a:t>
            </a:r>
            <a:r>
              <a:rPr dirty="0">
                <a:solidFill>
                  <a:srgbClr val="000000"/>
                </a:solidFill>
              </a:rPr>
              <a:t>: </a:t>
            </a:r>
            <a:r>
              <a:rPr i="1" dirty="0">
                <a:solidFill>
                  <a:srgbClr val="000000"/>
                </a:solidFill>
              </a:rPr>
              <a:t>γυμνάσια</a:t>
            </a:r>
            <a:r>
              <a:rPr dirty="0">
                <a:solidFill>
                  <a:srgbClr val="000000"/>
                </a:solidFill>
              </a:rPr>
              <a:t>: </a:t>
            </a:r>
            <a:r>
              <a:rPr lang="en-US" altLang="x-none" dirty="0">
                <a:solidFill>
                  <a:srgbClr val="000000"/>
                </a:solidFill>
                <a:latin typeface="Tw Cen MT" panose="020B0602020104020603" pitchFamily="34" charset="0"/>
              </a:rPr>
              <a:t>“</a:t>
            </a:r>
            <a:r>
              <a:rPr dirty="0">
                <a:solidFill>
                  <a:srgbClr val="000000"/>
                </a:solidFill>
              </a:rPr>
              <a:t>σχολικά κτίρια</a:t>
            </a:r>
            <a:r>
              <a:rPr lang="en-US" altLang="x-none" dirty="0">
                <a:solidFill>
                  <a:srgbClr val="000000"/>
                </a:solidFill>
                <a:latin typeface="Tw Cen MT" panose="020B0602020104020603" pitchFamily="34" charset="0"/>
              </a:rPr>
              <a:t>”, “</a:t>
            </a:r>
            <a:r>
              <a:rPr dirty="0">
                <a:solidFill>
                  <a:srgbClr val="000000"/>
                </a:solidFill>
              </a:rPr>
              <a:t>στρατιωτικές ασκήσεις</a:t>
            </a:r>
            <a:r>
              <a:rPr lang="en-US" altLang="x-none" dirty="0">
                <a:solidFill>
                  <a:srgbClr val="000000"/>
                </a:solidFill>
                <a:latin typeface="Tw Cen MT" panose="020B0602020104020603" pitchFamily="34" charset="0"/>
              </a:rPr>
              <a:t>”.</a:t>
            </a:r>
            <a:endParaRPr dirty="0">
              <a:solidFill>
                <a:srgbClr val="000000"/>
              </a:solidFill>
            </a:endParaRPr>
          </a:p>
          <a:p>
            <a:pPr marL="514350" indent="-514350" eaLnBrk="1" hangingPunct="1">
              <a:lnSpc>
                <a:spcPct val="90000"/>
              </a:lnSpc>
              <a:buClr>
                <a:schemeClr val="accent2"/>
              </a:buClr>
              <a:buSzPct val="60000"/>
              <a:buFont typeface="Tw Cen MT" panose="020B0602020104020603" pitchFamily="34" charset="0"/>
              <a:buAutoNum type="arabicPeriod" startAt="2"/>
            </a:pPr>
            <a:endParaRPr lang="en-US" altLang="x-none" dirty="0">
              <a:solidFill>
                <a:srgbClr val="000000"/>
              </a:solidFill>
              <a:latin typeface="Tw Cen MT" panose="020B0602020104020603" pitchFamily="34" charset="0"/>
            </a:endParaRPr>
          </a:p>
          <a:p>
            <a:pPr marL="514350" indent="-514350" eaLnBrk="1" hangingPunct="1">
              <a:lnSpc>
                <a:spcPct val="90000"/>
              </a:lnSpc>
              <a:buClr>
                <a:schemeClr val="accent2"/>
              </a:buClr>
              <a:buSzPct val="60000"/>
              <a:buFont typeface="Tw Cen MT" panose="020B0602020104020603" pitchFamily="34" charset="0"/>
              <a:buAutoNum type="arabicPeriod" startAt="2"/>
            </a:pPr>
            <a:endParaRPr dirty="0">
              <a:solidFill>
                <a:srgbClr val="000000"/>
              </a:solidFill>
            </a:endParaRPr>
          </a:p>
          <a:p>
            <a:pPr marL="514350" indent="-514350" eaLnBrk="1" hangingPunct="1">
              <a:lnSpc>
                <a:spcPct val="90000"/>
              </a:lnSpc>
              <a:buClr>
                <a:schemeClr val="accent2"/>
              </a:buClr>
              <a:buSzPct val="60000"/>
              <a:buFont typeface="Tw Cen MT" panose="020B0602020104020603" pitchFamily="34" charset="0"/>
              <a:buAutoNum type="arabicPeriod" startAt="2"/>
            </a:pPr>
            <a:endParaRPr dirty="0">
              <a:solidFill>
                <a:srgbClr val="000000"/>
              </a:solidFill>
            </a:endParaRPr>
          </a:p>
          <a:p>
            <a:pPr marL="514350" indent="-514350" eaLnBrk="1" hangingPunct="1">
              <a:lnSpc>
                <a:spcPct val="90000"/>
              </a:lnSpc>
              <a:buClr>
                <a:schemeClr val="accent2"/>
              </a:buClr>
              <a:buSzPct val="60000"/>
              <a:buFont typeface="Wingdings" panose="05000000000000000000" pitchFamily="2" charset="2"/>
              <a:buAutoNum type="arabicPeriod" startAt="2"/>
            </a:pPr>
            <a:endParaRPr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Φύσει ή θέσει σχέση;</a:t>
            </a:r>
            <a:endParaRPr lang="el-GR" altLang="el-GR" b="1" dirty="0"/>
          </a:p>
        </p:txBody>
      </p:sp>
      <p:sp>
        <p:nvSpPr>
          <p:cNvPr id="3" name="Θέση περιεχομένου 2"/>
          <p:cNvSpPr>
            <a:spLocks noGrp="1"/>
          </p:cNvSpPr>
          <p:nvPr>
            <p:ph sz="quarter" idx="1" hasCustomPrompt="1"/>
          </p:nvPr>
        </p:nvSpPr>
        <p:spPr>
          <a:xfrm>
            <a:off x="179705" y="1600200"/>
            <a:ext cx="8874125" cy="520382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lnSpc>
                <a:spcPct val="80000"/>
              </a:lnSpc>
              <a:buClr>
                <a:schemeClr val="accent2"/>
              </a:buClr>
              <a:buSzPct val="60000"/>
              <a:buFont typeface="Wingdings" panose="05000000000000000000" pitchFamily="2" charset="2"/>
              <a:buNone/>
            </a:pPr>
            <a:r>
              <a:rPr sz="2700" dirty="0">
                <a:solidFill>
                  <a:srgbClr val="000000"/>
                </a:solidFill>
              </a:rPr>
              <a:t>Η συζήτηση σχετικά με την αυθαιρεσία του γλωσσικού σημείου συνδέεται με τις αντιμαχόμενες θέσεις που παρουσιάζονται στον </a:t>
            </a:r>
            <a:r>
              <a:rPr sz="2700" b="1" i="1" dirty="0">
                <a:solidFill>
                  <a:srgbClr val="000000"/>
                </a:solidFill>
              </a:rPr>
              <a:t>Κρατύλο</a:t>
            </a:r>
            <a:r>
              <a:rPr sz="2700" b="1" dirty="0">
                <a:solidFill>
                  <a:srgbClr val="000000"/>
                </a:solidFill>
              </a:rPr>
              <a:t> του Πλάτωνα </a:t>
            </a:r>
            <a:r>
              <a:rPr sz="2700" dirty="0">
                <a:solidFill>
                  <a:srgbClr val="000000"/>
                </a:solidFill>
              </a:rPr>
              <a:t>περί </a:t>
            </a:r>
            <a:r>
              <a:rPr sz="2700" b="1" dirty="0">
                <a:solidFill>
                  <a:srgbClr val="000000"/>
                </a:solidFill>
              </a:rPr>
              <a:t>φύσει ή θέσει</a:t>
            </a:r>
            <a:r>
              <a:rPr sz="2700" dirty="0">
                <a:solidFill>
                  <a:srgbClr val="000000"/>
                </a:solidFill>
              </a:rPr>
              <a:t> σχέσης των λέξεων με τα πράγματα:</a:t>
            </a:r>
            <a:endParaRPr sz="2700" dirty="0">
              <a:solidFill>
                <a:srgbClr val="000000"/>
              </a:solidFill>
            </a:endParaRPr>
          </a:p>
          <a:p>
            <a:pPr marL="0" indent="0" eaLnBrk="1" hangingPunct="1">
              <a:lnSpc>
                <a:spcPct val="80000"/>
              </a:lnSpc>
              <a:buClr>
                <a:schemeClr val="accent2"/>
              </a:buClr>
              <a:buSzPct val="60000"/>
              <a:buFont typeface="Wingdings" panose="05000000000000000000" pitchFamily="2" charset="2"/>
              <a:buChar char="Ø"/>
            </a:pPr>
            <a:r>
              <a:rPr sz="2700" b="1" i="1" dirty="0">
                <a:solidFill>
                  <a:srgbClr val="000000"/>
                </a:solidFill>
              </a:rPr>
              <a:t>Σχέση φύσει</a:t>
            </a:r>
            <a:r>
              <a:rPr sz="2700" dirty="0">
                <a:solidFill>
                  <a:srgbClr val="000000"/>
                </a:solidFill>
              </a:rPr>
              <a:t>: «οι λέξεις (…) συνδέονται </a:t>
            </a:r>
            <a:r>
              <a:rPr sz="2700" i="1" dirty="0">
                <a:solidFill>
                  <a:srgbClr val="000000"/>
                </a:solidFill>
              </a:rPr>
              <a:t>κατά τρόπο </a:t>
            </a:r>
            <a:r>
              <a:rPr sz="2700" b="1" i="1" dirty="0">
                <a:solidFill>
                  <a:srgbClr val="000000"/>
                </a:solidFill>
              </a:rPr>
              <a:t>φυσικό και αναγκαίο</a:t>
            </a:r>
            <a:r>
              <a:rPr sz="2700" b="1" dirty="0">
                <a:solidFill>
                  <a:srgbClr val="000000"/>
                </a:solidFill>
              </a:rPr>
              <a:t> </a:t>
            </a:r>
            <a:r>
              <a:rPr sz="2700" dirty="0">
                <a:solidFill>
                  <a:srgbClr val="000000"/>
                </a:solidFill>
              </a:rPr>
              <a:t>(…) με τα πράγματα στα οποία αναφέρονται». «</a:t>
            </a:r>
            <a:r>
              <a:rPr sz="2700" dirty="0">
                <a:solidFill>
                  <a:srgbClr val="FF0000"/>
                </a:solidFill>
              </a:rPr>
              <a:t>Η ανάλυση και μελέτη των λέξεων </a:t>
            </a:r>
            <a:r>
              <a:rPr sz="2700" dirty="0">
                <a:solidFill>
                  <a:srgbClr val="000000"/>
                </a:solidFill>
              </a:rPr>
              <a:t>θα μας οδηγήσει στην</a:t>
            </a:r>
            <a:r>
              <a:rPr sz="2700" b="1" dirty="0">
                <a:solidFill>
                  <a:srgbClr val="000000"/>
                </a:solidFill>
              </a:rPr>
              <a:t> αληθινή γνώση της φύσης των πραγμάτων</a:t>
            </a:r>
            <a:r>
              <a:rPr sz="2700" dirty="0">
                <a:solidFill>
                  <a:srgbClr val="000000"/>
                </a:solidFill>
              </a:rPr>
              <a:t>».</a:t>
            </a:r>
            <a:endParaRPr sz="2700" dirty="0">
              <a:solidFill>
                <a:srgbClr val="000000"/>
              </a:solidFill>
            </a:endParaRPr>
          </a:p>
          <a:p>
            <a:pPr marL="0" indent="0" eaLnBrk="1" hangingPunct="1">
              <a:lnSpc>
                <a:spcPct val="80000"/>
              </a:lnSpc>
              <a:buClr>
                <a:schemeClr val="accent2"/>
              </a:buClr>
              <a:buSzPct val="60000"/>
              <a:buFont typeface="Wingdings" panose="05000000000000000000" pitchFamily="2" charset="2"/>
              <a:buChar char="Ø"/>
            </a:pPr>
            <a:r>
              <a:rPr sz="2700" b="1" i="1" dirty="0">
                <a:solidFill>
                  <a:srgbClr val="000000"/>
                </a:solidFill>
              </a:rPr>
              <a:t>Σχέση θέσει</a:t>
            </a:r>
            <a:r>
              <a:rPr sz="2700" dirty="0">
                <a:solidFill>
                  <a:srgbClr val="000000"/>
                </a:solidFill>
              </a:rPr>
              <a:t>: «οι λέξεις αποτελούν </a:t>
            </a:r>
            <a:r>
              <a:rPr sz="2700" b="1" i="1" dirty="0">
                <a:solidFill>
                  <a:srgbClr val="000000"/>
                </a:solidFill>
              </a:rPr>
              <a:t>αυθαίρετα </a:t>
            </a:r>
            <a:r>
              <a:rPr sz="2700" i="1" dirty="0">
                <a:solidFill>
                  <a:srgbClr val="000000"/>
                </a:solidFill>
              </a:rPr>
              <a:t>σύμβολα</a:t>
            </a:r>
            <a:r>
              <a:rPr sz="2700" dirty="0">
                <a:solidFill>
                  <a:srgbClr val="000000"/>
                </a:solidFill>
              </a:rPr>
              <a:t> αναφοράς που έχουν γίνει αποδεκτά κατά τρόπο </a:t>
            </a:r>
            <a:r>
              <a:rPr sz="2700" b="1" i="1" dirty="0">
                <a:solidFill>
                  <a:srgbClr val="000000"/>
                </a:solidFill>
              </a:rPr>
              <a:t>συμβατικό</a:t>
            </a:r>
            <a:r>
              <a:rPr sz="2700" b="1" dirty="0">
                <a:solidFill>
                  <a:srgbClr val="000000"/>
                </a:solidFill>
              </a:rPr>
              <a:t> </a:t>
            </a:r>
            <a:r>
              <a:rPr sz="2700" dirty="0">
                <a:solidFill>
                  <a:srgbClr val="000000"/>
                </a:solidFill>
              </a:rPr>
              <a:t>(…) από τα μέλη μιας </a:t>
            </a:r>
            <a:r>
              <a:rPr sz="2700" b="1" dirty="0">
                <a:solidFill>
                  <a:srgbClr val="000000"/>
                </a:solidFill>
              </a:rPr>
              <a:t>γλωσσικής κοινότητας</a:t>
            </a:r>
            <a:r>
              <a:rPr sz="2700" dirty="0"/>
              <a:t>»</a:t>
            </a:r>
            <a:r>
              <a:rPr sz="2700" dirty="0">
                <a:solidFill>
                  <a:srgbClr val="FF0000"/>
                </a:solidFill>
              </a:rPr>
              <a:t>. Στην άποψη αυτή είναι πιο κοντά η θέση της σύγχρονης γλωσσολογίας </a:t>
            </a:r>
            <a:r>
              <a:rPr sz="2700" dirty="0">
                <a:solidFill>
                  <a:srgbClr val="000000"/>
                </a:solidFill>
              </a:rPr>
              <a:t>(Φιλιππάκη-Warburton 1992: 19).</a:t>
            </a:r>
            <a:endParaRPr sz="2700" dirty="0">
              <a:solidFill>
                <a:srgbClr val="000000"/>
              </a:solidFill>
            </a:endParaRPr>
          </a:p>
          <a:p>
            <a:pPr marL="0" indent="0" eaLnBrk="1" hangingPunct="1">
              <a:lnSpc>
                <a:spcPct val="80000"/>
              </a:lnSpc>
              <a:buClr>
                <a:schemeClr val="accent2"/>
              </a:buClr>
              <a:buSzPct val="60000"/>
              <a:buFont typeface="Wingdings" panose="05000000000000000000" pitchFamily="2" charset="2"/>
              <a:buNone/>
            </a:pPr>
            <a:endParaRPr sz="2700" dirty="0">
              <a:solidFill>
                <a:srgbClr val="00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Τίτλος 1"/>
          <p:cNvSpPr>
            <a:spLocks noGrp="1"/>
          </p:cNvSpPr>
          <p:nvPr>
            <p:ph type="title" hasCustomPrompt="1"/>
          </p:nvPr>
        </p:nvSpPr>
        <p:spPr/>
        <p:txBody>
          <a:bodyPr vert="horz" wrap="square" lIns="91440" tIns="45720" rIns="91440" bIns="45720" anchor="ctr" anchorCtr="0"/>
          <a:lstStyle/>
          <a:p>
            <a:endParaRPr lang="en-US" altLang="en-US" dirty="0"/>
          </a:p>
        </p:txBody>
      </p:sp>
      <p:sp>
        <p:nvSpPr>
          <p:cNvPr id="41987" name="Θέση περιεχομένου 2"/>
          <p:cNvSpPr>
            <a:spLocks noGrp="1"/>
          </p:cNvSpPr>
          <p:nvPr>
            <p:ph sz="quarter" idx="1" hasCustomPrompt="1"/>
          </p:nvPr>
        </p:nvSpPr>
        <p:spPr>
          <a:xfrm>
            <a:off x="0" y="1484313"/>
            <a:ext cx="9036050" cy="5257800"/>
          </a:xfrm>
        </p:spPr>
        <p:txBody>
          <a:bodyPr vert="horz" wrap="square" lIns="91440" tIns="45720" rIns="91440" bIns="45720" anchor="t" anchorCtr="0"/>
          <a:lstStyle/>
          <a:p>
            <a:pPr marL="0" indent="0">
              <a:buClr>
                <a:schemeClr val="accent2"/>
              </a:buClr>
              <a:buSzPct val="60000"/>
              <a:buFont typeface="Wingdings" panose="05000000000000000000" pitchFamily="2" charset="2"/>
              <a:buNone/>
            </a:pPr>
            <a:r>
              <a:rPr lang="el-GR" altLang="en-US" dirty="0"/>
              <a:t>Απόσπασμα από την εκπομπή "Ανιχνεύσεις", που είχε ως θέμα την Ελληνική Γλώσσα. Στο απόσπασμα τίθεται το ερώτημα, είναι η Ελληνική Γλώσσα πρωτογενής;</a:t>
            </a:r>
            <a:endParaRPr lang="el-GR" altLang="en-US" dirty="0"/>
          </a:p>
          <a:p>
            <a:pPr marL="0" indent="0">
              <a:buClr>
                <a:schemeClr val="accent2"/>
              </a:buClr>
              <a:buSzPct val="60000"/>
              <a:buFont typeface="Wingdings" panose="05000000000000000000" pitchFamily="2" charset="2"/>
              <a:buNone/>
            </a:pPr>
            <a:endParaRPr lang="el-GR" altLang="en-US" dirty="0"/>
          </a:p>
          <a:p>
            <a:pPr marL="0" indent="0">
              <a:buClr>
                <a:schemeClr val="accent2"/>
              </a:buClr>
              <a:buSzPct val="60000"/>
              <a:buFont typeface="Wingdings" panose="05000000000000000000" pitchFamily="2" charset="2"/>
              <a:buNone/>
            </a:pPr>
            <a:r>
              <a:rPr lang="el-GR" altLang="en-US" dirty="0"/>
              <a:t>Η απάντηση που σωστά δίνεται από τους επιστήμονες περιστρέφεται γύρω από την </a:t>
            </a:r>
            <a:r>
              <a:rPr lang="el-GR" altLang="en-US" b="1" i="1" dirty="0"/>
              <a:t>αυθαιρεσία του γλωσσικού σημείου</a:t>
            </a:r>
            <a:endParaRPr lang="el-GR" altLang="en-US" b="1" i="1" dirty="0"/>
          </a:p>
          <a:p>
            <a:pPr marL="0" indent="0">
              <a:buClr>
                <a:schemeClr val="accent2"/>
              </a:buClr>
              <a:buSzPct val="60000"/>
              <a:buFont typeface="Wingdings" panose="05000000000000000000" pitchFamily="2" charset="2"/>
              <a:buNone/>
            </a:pPr>
            <a:endParaRPr lang="el-GR" altLang="en-US" b="1" i="1" dirty="0"/>
          </a:p>
          <a:p>
            <a:pPr marL="0" indent="0">
              <a:buClr>
                <a:schemeClr val="accent2"/>
              </a:buClr>
              <a:buSzPct val="60000"/>
              <a:buFont typeface="Wingdings" panose="05000000000000000000" pitchFamily="2" charset="2"/>
              <a:buNone/>
            </a:pPr>
            <a:r>
              <a:rPr lang="el-GR" altLang="en-US" u="sng" dirty="0">
                <a:hlinkClick r:id="rId1"/>
              </a:rPr>
              <a:t>https://www.youtube.com/watch?v=mH0eMgbqFJo&amp;fbclid=IwAR1o8OnLGOnadasRA4jK5m0kWyGVrybtkYjC_rpbeE5_d7V68yBnJBpEt0I</a:t>
            </a:r>
            <a:endParaRPr lang="el-GR" altLang="en-US" dirty="0"/>
          </a:p>
          <a:p>
            <a:pPr marL="0" indent="0">
              <a:buClr>
                <a:schemeClr val="accent2"/>
              </a:buClr>
              <a:buSzPct val="60000"/>
              <a:buFont typeface="Wingdings" panose="05000000000000000000" pitchFamily="2" charset="2"/>
              <a:buNone/>
            </a:pPr>
            <a:endParaRPr lang="el-GR" altLang="en-US" b="1" i="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vert="horz" wrap="square" lIns="91440" tIns="45720" rIns="91440" bIns="45720" numCol="1" anchor="ctr" anchorCtr="0" compatLnSpc="1"/>
          <a:lstStyle/>
          <a:p>
            <a:pPr eaLnBrk="1" hangingPunct="1">
              <a:buNone/>
            </a:pPr>
            <a:r>
              <a:rPr sz="4000" b="1" dirty="0"/>
              <a:t>Χαρακτηριστικά του γλωσσικού σημείου</a:t>
            </a:r>
            <a:endParaRPr sz="4000" b="1" dirty="0"/>
          </a:p>
        </p:txBody>
      </p:sp>
      <p:sp>
        <p:nvSpPr>
          <p:cNvPr id="3" name="Θέση περιεχομένου 2"/>
          <p:cNvSpPr>
            <a:spLocks noGrp="1"/>
          </p:cNvSpPr>
          <p:nvPr>
            <p:ph sz="quarter" idx="1" hasCustomPrompt="1"/>
          </p:nvPr>
        </p:nvSpPr>
        <p:spPr>
          <a:xfrm>
            <a:off x="0" y="1557338"/>
            <a:ext cx="9144000" cy="5300663"/>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lnSpc>
                <a:spcPct val="90000"/>
              </a:lnSpc>
              <a:buClr>
                <a:schemeClr val="accent2"/>
              </a:buClr>
              <a:buSzPct val="60000"/>
              <a:buFont typeface="Wingdings" panose="05000000000000000000" pitchFamily="2" charset="2"/>
            </a:pPr>
            <a:r>
              <a:rPr sz="3200" u="sng" dirty="0">
                <a:solidFill>
                  <a:srgbClr val="000000"/>
                </a:solidFill>
              </a:rPr>
              <a:t>Παρατήρηση  1</a:t>
            </a:r>
            <a:r>
              <a:rPr sz="3200" dirty="0">
                <a:solidFill>
                  <a:srgbClr val="000000"/>
                </a:solidFill>
              </a:rPr>
              <a:t>: Η  σχέση  σηµαίνοντος  και  σηµαινόµενου,  ενώ  είναι  </a:t>
            </a:r>
            <a:r>
              <a:rPr sz="3200" b="1" dirty="0">
                <a:solidFill>
                  <a:srgbClr val="000000"/>
                </a:solidFill>
              </a:rPr>
              <a:t>αυθαίρετη</a:t>
            </a:r>
            <a:r>
              <a:rPr sz="3200" dirty="0">
                <a:solidFill>
                  <a:srgbClr val="000000"/>
                </a:solidFill>
              </a:rPr>
              <a:t>, δηλαδή επιλέγεται </a:t>
            </a:r>
            <a:r>
              <a:rPr sz="3200" b="1" dirty="0">
                <a:solidFill>
                  <a:srgbClr val="000000"/>
                </a:solidFill>
              </a:rPr>
              <a:t>ελεύθερα</a:t>
            </a:r>
            <a:r>
              <a:rPr sz="3200" dirty="0">
                <a:solidFill>
                  <a:srgbClr val="000000"/>
                </a:solidFill>
              </a:rPr>
              <a:t>, είναι δεδομένη και </a:t>
            </a:r>
            <a:r>
              <a:rPr sz="3200" b="1" dirty="0">
                <a:solidFill>
                  <a:srgbClr val="000000"/>
                </a:solidFill>
              </a:rPr>
              <a:t>υποχρεωτική</a:t>
            </a:r>
            <a:r>
              <a:rPr sz="3200" dirty="0">
                <a:solidFill>
                  <a:srgbClr val="000000"/>
                </a:solidFill>
              </a:rPr>
              <a:t> για όλη τη </a:t>
            </a:r>
            <a:r>
              <a:rPr sz="3200" b="1" dirty="0">
                <a:solidFill>
                  <a:srgbClr val="000000"/>
                </a:solidFill>
              </a:rPr>
              <a:t>γλωσσική κοινότητα</a:t>
            </a:r>
            <a:r>
              <a:rPr sz="3200" dirty="0">
                <a:solidFill>
                  <a:srgbClr val="000000"/>
                </a:solidFill>
              </a:rPr>
              <a:t> (Saussure 1979: 103). </a:t>
            </a:r>
            <a:endParaRPr sz="3200" dirty="0">
              <a:solidFill>
                <a:srgbClr val="000000"/>
              </a:solidFill>
            </a:endParaRPr>
          </a:p>
          <a:p>
            <a:pPr eaLnBrk="1" hangingPunct="1">
              <a:lnSpc>
                <a:spcPct val="90000"/>
              </a:lnSpc>
              <a:buClr>
                <a:schemeClr val="accent2"/>
              </a:buClr>
              <a:buSzPct val="60000"/>
              <a:buFont typeface="Wingdings" panose="05000000000000000000" pitchFamily="2" charset="2"/>
            </a:pPr>
            <a:r>
              <a:rPr sz="3200" u="sng" dirty="0">
                <a:solidFill>
                  <a:srgbClr val="000000"/>
                </a:solidFill>
              </a:rPr>
              <a:t>Παρατήρηση  2</a:t>
            </a:r>
            <a:r>
              <a:rPr sz="3200" dirty="0">
                <a:solidFill>
                  <a:srgbClr val="000000"/>
                </a:solidFill>
              </a:rPr>
              <a:t>:Το </a:t>
            </a:r>
            <a:r>
              <a:rPr sz="3200" b="1" dirty="0">
                <a:solidFill>
                  <a:srgbClr val="000000"/>
                </a:solidFill>
              </a:rPr>
              <a:t>σηµαινόµενο</a:t>
            </a:r>
            <a:r>
              <a:rPr sz="3200" dirty="0">
                <a:solidFill>
                  <a:srgbClr val="000000"/>
                </a:solidFill>
              </a:rPr>
              <a:t>  (η έννοια)  -και όχι το σηµαίνον-  </a:t>
            </a:r>
            <a:r>
              <a:rPr sz="3200" b="1" dirty="0">
                <a:solidFill>
                  <a:srgbClr val="000000"/>
                </a:solidFill>
              </a:rPr>
              <a:t>περιλαμβάνει</a:t>
            </a:r>
            <a:r>
              <a:rPr sz="3200" dirty="0">
                <a:solidFill>
                  <a:srgbClr val="000000"/>
                </a:solidFill>
              </a:rPr>
              <a:t> σε κάποιο βαθμό το </a:t>
            </a:r>
            <a:r>
              <a:rPr sz="3200" b="1" dirty="0">
                <a:solidFill>
                  <a:srgbClr val="000000"/>
                </a:solidFill>
              </a:rPr>
              <a:t>πράγμα </a:t>
            </a:r>
            <a:r>
              <a:rPr sz="3200" dirty="0">
                <a:solidFill>
                  <a:srgbClr val="000000"/>
                </a:solidFill>
              </a:rPr>
              <a:t>δεδοµένου ότι πρόκειται για αντανάκλαση του πράγματος μεσολαβημένη από τις διαδικασίες της </a:t>
            </a:r>
            <a:r>
              <a:rPr sz="3200" b="1" dirty="0">
                <a:solidFill>
                  <a:srgbClr val="000000"/>
                </a:solidFill>
              </a:rPr>
              <a:t>γενίκευσης και της αφαίρεσης </a:t>
            </a:r>
            <a:r>
              <a:rPr sz="3200" dirty="0">
                <a:solidFill>
                  <a:srgbClr val="000000"/>
                </a:solidFill>
              </a:rPr>
              <a:t>(πρβ. Saussure 1979: 102-103).  </a:t>
            </a:r>
            <a:endParaRPr sz="3200" dirty="0">
              <a:solidFill>
                <a:srgbClr val="000000"/>
              </a:solidFill>
            </a:endParaRPr>
          </a:p>
          <a:p>
            <a:pPr eaLnBrk="1" hangingPunct="1">
              <a:lnSpc>
                <a:spcPct val="90000"/>
              </a:lnSpc>
              <a:buClr>
                <a:schemeClr val="accent2"/>
              </a:buClr>
              <a:buSzPct val="60000"/>
              <a:buFont typeface="Wingdings" panose="05000000000000000000" pitchFamily="2" charset="2"/>
            </a:pPr>
            <a:endParaRPr dirty="0">
              <a:solidFill>
                <a:srgbClr val="000000"/>
              </a:solidFill>
            </a:endParaRPr>
          </a:p>
          <a:p>
            <a:pPr eaLnBrk="1" hangingPunct="1">
              <a:lnSpc>
                <a:spcPct val="90000"/>
              </a:lnSpc>
              <a:buClr>
                <a:schemeClr val="accent2"/>
              </a:buClr>
              <a:buSzPct val="60000"/>
              <a:buFont typeface="Wingdings" panose="05000000000000000000" pitchFamily="2" charset="2"/>
              <a:buNone/>
            </a:pPr>
            <a:endParaRPr dirty="0">
              <a:solidFill>
                <a:srgbClr val="000000"/>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Τίτλος 1"/>
          <p:cNvSpPr>
            <a:spLocks noGrp="1"/>
          </p:cNvSpPr>
          <p:nvPr>
            <p:ph type="title" hasCustomPrompt="1"/>
          </p:nvPr>
        </p:nvSpPr>
        <p:spPr/>
        <p:txBody>
          <a:bodyPr vert="horz" wrap="square" lIns="91440" tIns="45720" rIns="91440" bIns="45720" anchor="ctr" anchorCtr="0"/>
          <a:lstStyle/>
          <a:p>
            <a:endParaRPr lang="el-GR" altLang="el-GR" dirty="0"/>
          </a:p>
        </p:txBody>
      </p:sp>
      <p:sp>
        <p:nvSpPr>
          <p:cNvPr id="3" name="Θέση περιεχομένου 2"/>
          <p:cNvSpPr>
            <a:spLocks noGrp="1"/>
          </p:cNvSpPr>
          <p:nvPr>
            <p:ph sz="quarter" idx="1" hasCustomPrompt="1"/>
          </p:nvPr>
        </p:nvSpPr>
        <p:spPr bwMode="auto">
          <a:xfrm>
            <a:off x="1043608" y="2708920"/>
            <a:ext cx="7416824" cy="2160240"/>
          </a:xfrm>
          <a:effectLst/>
          <a:scene3d>
            <a:camera prst="orthographicFront"/>
            <a:lightRig rig="balanced" dir="t"/>
          </a:scene3d>
          <a:sp3d prstMaterial="plastic"/>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panose="05000000000000000000"/>
              <a:buNone/>
              <a:defRPr/>
            </a:pPr>
            <a:r>
              <a:rPr kumimoji="0" lang="el-GR" sz="2000" b="1" i="0" u="none" strike="noStrike" kern="1200" cap="none" spc="0" normalizeH="0" baseline="0" noProof="0" dirty="0">
                <a:ln>
                  <a:noFill/>
                </a:ln>
                <a:solidFill>
                  <a:schemeClr val="tx1"/>
                </a:solidFill>
                <a:effectLst/>
                <a:uLnTx/>
                <a:uFillTx/>
                <a:latin typeface="+mn-lt"/>
                <a:ea typeface="+mn-ea"/>
                <a:cs typeface="+mn-cs"/>
              </a:rPr>
              <a:t>Ακουστική εικόνα/ σημαίνον</a:t>
            </a:r>
            <a:endParaRPr kumimoji="0" lang="el-GR" sz="20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panose="05000000000000000000"/>
              <a:buNone/>
              <a:defRPr/>
            </a:pPr>
            <a:r>
              <a:rPr kumimoji="0" lang="el-GR" sz="2000" b="1" i="0" u="none" strike="noStrike" kern="1200" cap="none" spc="0" normalizeH="0" baseline="0" noProof="0" dirty="0">
                <a:ln>
                  <a:noFill/>
                </a:ln>
                <a:solidFill>
                  <a:schemeClr val="tx1"/>
                </a:solidFill>
                <a:effectLst/>
                <a:uLnTx/>
                <a:uFillTx/>
                <a:latin typeface="+mn-lt"/>
                <a:ea typeface="+mn-ea"/>
                <a:cs typeface="+mn-cs"/>
              </a:rPr>
              <a:t>----------------------------------- </a:t>
            </a:r>
            <a:r>
              <a:rPr kumimoji="0" lang="en-US" sz="2000" b="1" i="0" u="none" strike="noStrike" kern="1200" cap="none" spc="0" normalizeH="0" baseline="0" noProof="0" dirty="0">
                <a:ln>
                  <a:noFill/>
                </a:ln>
                <a:solidFill>
                  <a:schemeClr val="tx1"/>
                </a:solidFill>
                <a:effectLst/>
                <a:uLnTx/>
                <a:uFillTx/>
                <a:latin typeface="+mn-lt"/>
                <a:ea typeface="+mn-ea"/>
                <a:cs typeface="+mn-cs"/>
                <a:sym typeface="Wingdings" panose="05000000000000000000"/>
              </a:rPr>
              <a:t></a:t>
            </a:r>
            <a:r>
              <a:rPr kumimoji="0" lang="en-US" sz="2000" b="1" i="0" u="none" strike="noStrike" kern="1200" cap="none" spc="0" normalizeH="0" baseline="0" noProof="0" dirty="0">
                <a:ln>
                  <a:noFill/>
                </a:ln>
                <a:solidFill>
                  <a:schemeClr val="tx1"/>
                </a:solidFill>
                <a:effectLst/>
                <a:uLnTx/>
                <a:uFillTx/>
                <a:latin typeface="+mn-lt"/>
                <a:ea typeface="+mn-ea"/>
                <a:cs typeface="+mn-cs"/>
              </a:rPr>
              <a:t> </a:t>
            </a:r>
            <a:r>
              <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mn-cs"/>
              </a:rPr>
              <a:t>“</a:t>
            </a:r>
            <a:r>
              <a:rPr kumimoji="0" lang="el-GR" sz="2000" b="1" i="0" u="none" strike="noStrike" kern="1200" cap="none" spc="0" normalizeH="0" baseline="0" noProof="0" dirty="0">
                <a:ln>
                  <a:noFill/>
                </a:ln>
                <a:solidFill>
                  <a:schemeClr val="tx1"/>
                </a:solidFill>
                <a:effectLst/>
                <a:highlight>
                  <a:srgbClr val="FFFF00"/>
                </a:highlight>
                <a:uLnTx/>
                <a:uFillTx/>
                <a:latin typeface="+mn-lt"/>
                <a:ea typeface="+mn-ea"/>
                <a:cs typeface="+mn-cs"/>
              </a:rPr>
              <a:t>πράγμα</a:t>
            </a:r>
            <a:r>
              <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mn-cs"/>
              </a:rPr>
              <a:t>”</a:t>
            </a:r>
            <a:r>
              <a:rPr kumimoji="0" lang="el-GR" sz="2000" b="1" i="0" u="none" strike="noStrike" kern="1200" cap="none" spc="0" normalizeH="0" baseline="0" noProof="0" dirty="0">
                <a:ln>
                  <a:noFill/>
                </a:ln>
                <a:solidFill>
                  <a:schemeClr val="tx1"/>
                </a:solidFill>
                <a:effectLst/>
                <a:highlight>
                  <a:srgbClr val="FFFF00"/>
                </a:highlight>
                <a:uLnTx/>
                <a:uFillTx/>
                <a:latin typeface="+mn-lt"/>
                <a:ea typeface="+mn-ea"/>
                <a:cs typeface="+mn-cs"/>
              </a:rPr>
              <a:t>/</a:t>
            </a:r>
            <a:r>
              <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mn-cs"/>
              </a:rPr>
              <a:t> “</a:t>
            </a:r>
            <a:r>
              <a:rPr kumimoji="0" lang="el-GR" sz="2000" b="1" i="0" u="none" strike="noStrike" kern="1200" cap="none" spc="0" normalizeH="0" baseline="0" noProof="0" dirty="0">
                <a:ln>
                  <a:noFill/>
                </a:ln>
                <a:solidFill>
                  <a:schemeClr val="tx1"/>
                </a:solidFill>
                <a:effectLst/>
                <a:highlight>
                  <a:srgbClr val="FFFF00"/>
                </a:highlight>
                <a:uLnTx/>
                <a:uFillTx/>
                <a:latin typeface="+mn-lt"/>
                <a:ea typeface="+mn-ea"/>
                <a:cs typeface="+mn-cs"/>
              </a:rPr>
              <a:t>αντικείμενο αναφοράς</a:t>
            </a:r>
            <a:r>
              <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mn-cs"/>
              </a:rPr>
              <a:t>”</a:t>
            </a:r>
            <a:endParaRPr kumimoji="0" lang="en-US" sz="2000" b="1" i="0" u="none" strike="noStrike" kern="1200" cap="none" spc="0" normalizeH="0" baseline="0" noProof="0" dirty="0">
              <a:ln>
                <a:noFill/>
              </a:ln>
              <a:solidFill>
                <a:schemeClr val="tx1"/>
              </a:solidFill>
              <a:effectLst/>
              <a:highlight>
                <a:srgbClr val="FFFF00"/>
              </a:highlight>
              <a:uLnTx/>
              <a:uFillTx/>
              <a:latin typeface="+mn-lt"/>
              <a:ea typeface="+mn-ea"/>
              <a:cs typeface="+mn-cs"/>
            </a:endParaRP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panose="05000000000000000000"/>
              <a:buNone/>
              <a:defRPr/>
            </a:pPr>
            <a:r>
              <a:rPr kumimoji="0" lang="el-GR" sz="2000" b="1" i="0" u="none" strike="noStrike" kern="1200" cap="none" spc="0" normalizeH="0" baseline="0" noProof="0" dirty="0">
                <a:ln>
                  <a:noFill/>
                </a:ln>
                <a:solidFill>
                  <a:schemeClr val="tx1"/>
                </a:solidFill>
                <a:effectLst/>
                <a:highlight>
                  <a:srgbClr val="FFFF00"/>
                </a:highlight>
                <a:uLnTx/>
                <a:uFillTx/>
                <a:latin typeface="+mn-lt"/>
                <a:ea typeface="+mn-ea"/>
                <a:cs typeface="+mn-cs"/>
                <a:sym typeface="Wingdings" panose="05000000000000000000"/>
              </a:rPr>
              <a:t>Έννοια/ σημαινόμενο</a:t>
            </a:r>
            <a:endParaRPr kumimoji="0" lang="el-GR" sz="2000" b="1" i="0" u="none" strike="noStrike" kern="1200" cap="none" spc="0" normalizeH="0" baseline="0" noProof="0" dirty="0">
              <a:ln>
                <a:noFill/>
              </a:ln>
              <a:solidFill>
                <a:schemeClr val="tx1"/>
              </a:solidFill>
              <a:effectLst/>
              <a:highlight>
                <a:srgbClr val="FFFF00"/>
              </a:highlight>
              <a:uLnTx/>
              <a:uFillTx/>
              <a:latin typeface="+mn-lt"/>
              <a:ea typeface="+mn-ea"/>
              <a:cs typeface="+mn-cs"/>
            </a:endParaRPr>
          </a:p>
          <a:p>
            <a:pPr marL="319405" marR="0" lvl="0" indent="-319405" algn="l" defTabSz="914400" rtl="0" eaLnBrk="0" fontAlgn="base" latinLnBrk="0" hangingPunct="0">
              <a:lnSpc>
                <a:spcPct val="100000"/>
              </a:lnSpc>
              <a:spcBef>
                <a:spcPts val="700"/>
              </a:spcBef>
              <a:spcAft>
                <a:spcPct val="0"/>
              </a:spcAft>
              <a:buClr>
                <a:schemeClr val="accent2"/>
              </a:buClr>
              <a:buSzPct val="60000"/>
              <a:buFont typeface="Wingdings" panose="05000000000000000000" pitchFamily="2" charset="2"/>
              <a:buChar char=""/>
              <a:defRPr/>
            </a:pPr>
            <a:endParaRPr kumimoji="0" lang="el-GR" sz="29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vert="horz" wrap="square" lIns="91440" tIns="45720" rIns="91440" bIns="45720" numCol="1" anchor="ctr" anchorCtr="0" compatLnSpc="1"/>
          <a:lstStyle/>
          <a:p>
            <a:pPr eaLnBrk="1" hangingPunct="1">
              <a:buNone/>
            </a:pPr>
            <a:r>
              <a:rPr sz="4000" b="1" dirty="0"/>
              <a:t>Χαρακτηριστικά του γλωσσικού σημείου</a:t>
            </a:r>
            <a:endParaRPr sz="4000" b="1" dirty="0"/>
          </a:p>
        </p:txBody>
      </p:sp>
      <p:sp>
        <p:nvSpPr>
          <p:cNvPr id="3" name="Θέση περιεχομένου 2"/>
          <p:cNvSpPr>
            <a:spLocks noGrp="1"/>
          </p:cNvSpPr>
          <p:nvPr>
            <p:ph sz="quarter" idx="1" hasCustomPrompt="1"/>
          </p:nvPr>
        </p:nvSpPr>
        <p:spPr>
          <a:xfrm>
            <a:off x="28575" y="1473835"/>
            <a:ext cx="9130030" cy="538416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buClr>
                <a:schemeClr val="accent2"/>
              </a:buClr>
              <a:buSzPct val="60000"/>
              <a:buFont typeface="Wingdings" panose="05000000000000000000" pitchFamily="2" charset="2"/>
            </a:pPr>
            <a:r>
              <a:rPr sz="3200" u="sng" dirty="0">
                <a:solidFill>
                  <a:srgbClr val="000000"/>
                </a:solidFill>
              </a:rPr>
              <a:t>Παρατήρηση 3</a:t>
            </a:r>
            <a:r>
              <a:rPr sz="3200" dirty="0">
                <a:solidFill>
                  <a:srgbClr val="000000"/>
                </a:solidFill>
              </a:rPr>
              <a:t>: Υπάρχουν </a:t>
            </a:r>
            <a:r>
              <a:rPr sz="3200" b="1" dirty="0">
                <a:solidFill>
                  <a:srgbClr val="000000"/>
                </a:solidFill>
              </a:rPr>
              <a:t>διαβαθμίσεις αυθαιρεσίας</a:t>
            </a:r>
            <a:r>
              <a:rPr sz="3200" dirty="0">
                <a:solidFill>
                  <a:srgbClr val="000000"/>
                </a:solidFill>
              </a:rPr>
              <a:t>: </a:t>
            </a:r>
            <a:endParaRPr sz="3200" dirty="0">
              <a:solidFill>
                <a:srgbClr val="000000"/>
              </a:solidFill>
            </a:endParaRPr>
          </a:p>
          <a:p>
            <a:pPr eaLnBrk="1" hangingPunct="1">
              <a:buClr>
                <a:schemeClr val="accent2"/>
              </a:buClr>
              <a:buSzPct val="60000"/>
              <a:buFont typeface="Wingdings" panose="05000000000000000000" pitchFamily="2" charset="2"/>
              <a:buNone/>
            </a:pPr>
            <a:r>
              <a:rPr lang="en-US" altLang="x-none" sz="3200" dirty="0">
                <a:solidFill>
                  <a:srgbClr val="000000"/>
                </a:solidFill>
                <a:latin typeface="Tw Cen MT" panose="020B0602020104020603" pitchFamily="34" charset="0"/>
              </a:rPr>
              <a:t>- </a:t>
            </a:r>
            <a:r>
              <a:rPr sz="3200" dirty="0">
                <a:solidFill>
                  <a:srgbClr val="000000"/>
                </a:solidFill>
              </a:rPr>
              <a:t>για ένα μικρό αριθμό λέξεων, όπως είναι οι </a:t>
            </a:r>
            <a:r>
              <a:rPr sz="3200" b="1" dirty="0">
                <a:solidFill>
                  <a:srgbClr val="000000"/>
                </a:solidFill>
              </a:rPr>
              <a:t>ονοµατοποιίες</a:t>
            </a:r>
            <a:r>
              <a:rPr sz="3200" dirty="0">
                <a:solidFill>
                  <a:srgbClr val="000000"/>
                </a:solidFill>
              </a:rPr>
              <a:t>, δηλ. ηχοµιµητικές  εκφράσεις (λ.χ.  </a:t>
            </a:r>
            <a:r>
              <a:rPr sz="3200" i="1" dirty="0">
                <a:solidFill>
                  <a:srgbClr val="000000"/>
                </a:solidFill>
              </a:rPr>
              <a:t>κούκος</a:t>
            </a:r>
            <a:r>
              <a:rPr sz="3200" dirty="0">
                <a:solidFill>
                  <a:srgbClr val="000000"/>
                </a:solidFill>
              </a:rPr>
              <a:t>, </a:t>
            </a:r>
            <a:r>
              <a:rPr sz="3200" i="1" dirty="0">
                <a:solidFill>
                  <a:srgbClr val="000000"/>
                </a:solidFill>
              </a:rPr>
              <a:t>ζουζούνι</a:t>
            </a:r>
            <a:r>
              <a:rPr sz="3200" dirty="0">
                <a:solidFill>
                  <a:srgbClr val="000000"/>
                </a:solidFill>
              </a:rPr>
              <a:t>) </a:t>
            </a:r>
            <a:r>
              <a:rPr sz="3200" b="1" dirty="0">
                <a:solidFill>
                  <a:srgbClr val="000000"/>
                </a:solidFill>
              </a:rPr>
              <a:t>η  αυθαιρεσία  ισχύει  σε  πολύ μικρότερο βαθμό </a:t>
            </a:r>
            <a:r>
              <a:rPr sz="3200" dirty="0">
                <a:solidFill>
                  <a:srgbClr val="000000"/>
                </a:solidFill>
              </a:rPr>
              <a:t>(Saussure 1979: 103-104).</a:t>
            </a:r>
            <a:endParaRPr sz="3200" dirty="0">
              <a:solidFill>
                <a:srgbClr val="000000"/>
              </a:solidFill>
            </a:endParaRPr>
          </a:p>
          <a:p>
            <a:pPr eaLnBrk="1" hangingPunct="1">
              <a:buClr>
                <a:schemeClr val="accent2"/>
              </a:buClr>
              <a:buSzPct val="60000"/>
              <a:buFont typeface="Wingdings" panose="05000000000000000000" pitchFamily="2" charset="2"/>
              <a:buNone/>
            </a:pPr>
            <a:r>
              <a:rPr dirty="0">
                <a:solidFill>
                  <a:srgbClr val="000000"/>
                </a:solidFill>
              </a:rPr>
              <a:t>- </a:t>
            </a:r>
            <a:r>
              <a:rPr lang="el-GR" dirty="0">
                <a:solidFill>
                  <a:srgbClr val="000000"/>
                </a:solidFill>
              </a:rPr>
              <a:t>Επίσης,</a:t>
            </a:r>
            <a:r>
              <a:rPr dirty="0">
                <a:solidFill>
                  <a:srgbClr val="000000"/>
                </a:solidFill>
              </a:rPr>
              <a:t> η λέξη </a:t>
            </a:r>
            <a:r>
              <a:rPr i="1" dirty="0" err="1">
                <a:solidFill>
                  <a:srgbClr val="FF0000"/>
                </a:solidFill>
              </a:rPr>
              <a:t>είκοσι</a:t>
            </a:r>
            <a:r>
              <a:rPr dirty="0">
                <a:solidFill>
                  <a:srgbClr val="000000"/>
                </a:solidFill>
              </a:rPr>
              <a:t> </a:t>
            </a:r>
            <a:r>
              <a:rPr lang="el-GR" dirty="0">
                <a:solidFill>
                  <a:srgbClr val="000000"/>
                </a:solidFill>
              </a:rPr>
              <a:t>είναι </a:t>
            </a:r>
            <a:r>
              <a:rPr sz="2000" dirty="0">
                <a:solidFill>
                  <a:srgbClr val="000000"/>
                </a:solidFill>
              </a:rPr>
              <a:t>απ</a:t>
            </a:r>
            <a:r>
              <a:rPr sz="2000" dirty="0" err="1">
                <a:solidFill>
                  <a:srgbClr val="000000"/>
                </a:solidFill>
              </a:rPr>
              <a:t>ολύτως</a:t>
            </a:r>
            <a:r>
              <a:rPr sz="2000" dirty="0">
                <a:solidFill>
                  <a:srgbClr val="000000"/>
                </a:solidFill>
              </a:rPr>
              <a:t> α</a:t>
            </a:r>
            <a:r>
              <a:rPr sz="2000" dirty="0" err="1">
                <a:solidFill>
                  <a:srgbClr val="000000"/>
                </a:solidFill>
              </a:rPr>
              <a:t>υθ</a:t>
            </a:r>
            <a:r>
              <a:rPr sz="2000" dirty="0">
                <a:solidFill>
                  <a:srgbClr val="000000"/>
                </a:solidFill>
              </a:rPr>
              <a:t>αίρετη</a:t>
            </a:r>
            <a:r>
              <a:rPr lang="el-GR" sz="2000" dirty="0">
                <a:solidFill>
                  <a:srgbClr val="000000"/>
                </a:solidFill>
              </a:rPr>
              <a:t> </a:t>
            </a:r>
            <a:r>
              <a:rPr dirty="0" err="1">
                <a:solidFill>
                  <a:srgbClr val="000000"/>
                </a:solidFill>
              </a:rPr>
              <a:t>σε</a:t>
            </a:r>
            <a:r>
              <a:rPr dirty="0">
                <a:solidFill>
                  <a:srgbClr val="000000"/>
                </a:solidFill>
              </a:rPr>
              <a:t> σχέση µε τη λέξη </a:t>
            </a:r>
            <a:r>
              <a:rPr i="1" dirty="0">
                <a:solidFill>
                  <a:srgbClr val="FF0000"/>
                </a:solidFill>
              </a:rPr>
              <a:t>δεκαεπτά </a:t>
            </a:r>
            <a:r>
              <a:rPr lang="el-GR" dirty="0">
                <a:solidFill>
                  <a:schemeClr val="tx1"/>
                </a:solidFill>
              </a:rPr>
              <a:t>που είναι </a:t>
            </a:r>
            <a:r>
              <a:rPr sz="2000" dirty="0" err="1">
                <a:solidFill>
                  <a:srgbClr val="000000"/>
                </a:solidFill>
              </a:rPr>
              <a:t>σχετικά</a:t>
            </a:r>
            <a:r>
              <a:rPr sz="2000" dirty="0">
                <a:solidFill>
                  <a:srgbClr val="000000"/>
                </a:solidFill>
              </a:rPr>
              <a:t> α</a:t>
            </a:r>
            <a:r>
              <a:rPr sz="2000" dirty="0" err="1">
                <a:solidFill>
                  <a:srgbClr val="000000"/>
                </a:solidFill>
              </a:rPr>
              <a:t>υθ</a:t>
            </a:r>
            <a:r>
              <a:rPr sz="2000" dirty="0">
                <a:solidFill>
                  <a:srgbClr val="000000"/>
                </a:solidFill>
              </a:rPr>
              <a:t>αίρετη</a:t>
            </a:r>
            <a:r>
              <a:rPr dirty="0">
                <a:solidFill>
                  <a:srgbClr val="000000"/>
                </a:solidFill>
              </a:rPr>
              <a:t>(πρβ. </a:t>
            </a:r>
            <a:r>
              <a:rPr b="1" dirty="0">
                <a:solidFill>
                  <a:srgbClr val="000000"/>
                </a:solidFill>
              </a:rPr>
              <a:t>σύνθετες και παράγωγες λέξεις</a:t>
            </a:r>
            <a:r>
              <a:rPr lang="en-US" altLang="x-none" b="1" dirty="0">
                <a:solidFill>
                  <a:srgbClr val="000000"/>
                </a:solidFill>
                <a:latin typeface="Tw Cen MT" panose="020B0602020104020603" pitchFamily="34" charset="0"/>
              </a:rPr>
              <a:t> </a:t>
            </a:r>
            <a:r>
              <a:rPr sz="2000" dirty="0">
                <a:solidFill>
                  <a:srgbClr val="000000"/>
                </a:solidFill>
              </a:rPr>
              <a:t>όπου γίνεται ανάκληση επιμέρους αυθαίρετων συστατικών</a:t>
            </a:r>
            <a:r>
              <a:rPr dirty="0">
                <a:solidFill>
                  <a:srgbClr val="000000"/>
                </a:solidFill>
              </a:rPr>
              <a:t>). </a:t>
            </a:r>
            <a:endParaRPr dirty="0">
              <a:solidFill>
                <a:srgbClr val="000000"/>
              </a:solidFill>
            </a:endParaRPr>
          </a:p>
          <a:p>
            <a:pPr eaLnBrk="1" hangingPunct="1">
              <a:buClr>
                <a:schemeClr val="accent2"/>
              </a:buClr>
              <a:buSzPct val="60000"/>
              <a:buFont typeface="Wingdings" panose="05000000000000000000" pitchFamily="2" charset="2"/>
              <a:buNone/>
            </a:pPr>
            <a:endParaRPr dirty="0">
              <a:solidFill>
                <a:srgbClr val="000000"/>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Τίτλος 1"/>
          <p:cNvSpPr>
            <a:spLocks noGrp="1"/>
          </p:cNvSpPr>
          <p:nvPr>
            <p:ph type="title" hasCustomPrompt="1"/>
          </p:nvPr>
        </p:nvSpPr>
        <p:spPr/>
        <p:txBody>
          <a:bodyPr vert="horz" wrap="square" lIns="91440" tIns="45720" rIns="91440" bIns="45720" anchor="ctr" anchorCtr="0"/>
          <a:lstStyle/>
          <a:p>
            <a:r>
              <a:rPr lang="el-GR" altLang="el-GR" b="1" dirty="0"/>
              <a:t>Ερωτήσεις Κατανόησης</a:t>
            </a:r>
            <a:endParaRPr lang="el-GR" altLang="el-GR" b="1" dirty="0"/>
          </a:p>
        </p:txBody>
      </p:sp>
      <p:sp>
        <p:nvSpPr>
          <p:cNvPr id="46083" name="Θέση περιεχομένου 2"/>
          <p:cNvSpPr>
            <a:spLocks noGrp="1"/>
          </p:cNvSpPr>
          <p:nvPr>
            <p:ph sz="quarter" idx="1" hasCustomPrompt="1"/>
          </p:nvPr>
        </p:nvSpPr>
        <p:spPr>
          <a:xfrm>
            <a:off x="107950" y="1600200"/>
            <a:ext cx="8928100" cy="5141913"/>
          </a:xfrm>
        </p:spPr>
        <p:txBody>
          <a:bodyPr vert="horz" wrap="square" lIns="91440" tIns="45720" rIns="91440" bIns="45720" anchor="t" anchorCtr="0"/>
          <a:lstStyle/>
          <a:p>
            <a:pPr>
              <a:buClr>
                <a:schemeClr val="accent2"/>
              </a:buClr>
              <a:buSzPct val="60000"/>
              <a:buFont typeface="Wingdings" panose="05000000000000000000" pitchFamily="2" charset="2"/>
            </a:pPr>
            <a:r>
              <a:rPr lang="el-GR" altLang="el-GR" sz="2000" dirty="0"/>
              <a:t>Ποιο ημισφαίριο του εγκεφάλου υπερτερεί στη γλώσσα;</a:t>
            </a:r>
            <a:endParaRPr lang="el-GR" altLang="el-GR" sz="2000" dirty="0"/>
          </a:p>
          <a:p>
            <a:pPr>
              <a:buClr>
                <a:schemeClr val="accent2"/>
              </a:buClr>
              <a:buSzPct val="60000"/>
              <a:buFont typeface="Wingdings" panose="05000000000000000000" pitchFamily="2" charset="2"/>
            </a:pPr>
            <a:r>
              <a:rPr lang="el-GR" altLang="el-GR" sz="2000" dirty="0"/>
              <a:t>Στο αριστερό ημισφαίριο ποια περιοχή του εγκεφάλου εμπλέκεται με την παραγωγή λόγου;</a:t>
            </a:r>
            <a:endParaRPr lang="el-GR" altLang="el-GR" sz="2000" dirty="0"/>
          </a:p>
          <a:p>
            <a:pPr>
              <a:buClr>
                <a:schemeClr val="accent2"/>
              </a:buClr>
              <a:buSzPct val="60000"/>
              <a:buFont typeface="Wingdings" panose="05000000000000000000" pitchFamily="2" charset="2"/>
            </a:pPr>
            <a:r>
              <a:rPr lang="el-GR" altLang="el-GR" sz="2000" dirty="0"/>
              <a:t>Στο αριστερό ημισφαίριο ποια περιοχή του εγκεφάλου εμπλέκεται με την κατανόηση λόγου;</a:t>
            </a:r>
            <a:endParaRPr lang="el-GR" altLang="el-GR" sz="2000" dirty="0"/>
          </a:p>
          <a:p>
            <a:pPr>
              <a:buClr>
                <a:schemeClr val="accent2"/>
              </a:buClr>
              <a:buSzPct val="60000"/>
              <a:buFont typeface="Wingdings" panose="05000000000000000000" pitchFamily="2" charset="2"/>
            </a:pPr>
            <a:r>
              <a:rPr lang="el-GR" altLang="el-GR" sz="2000" dirty="0"/>
              <a:t>Πώς συνδέεται η ημισφαιρική εξειδίκευση του εγκεφάλου με την απόκτηση της γλώσσας;</a:t>
            </a:r>
            <a:endParaRPr lang="el-GR" altLang="el-GR" sz="2000" dirty="0"/>
          </a:p>
          <a:p>
            <a:pPr>
              <a:buClr>
                <a:schemeClr val="accent2"/>
              </a:buClr>
              <a:buSzPct val="60000"/>
              <a:buFont typeface="Wingdings" panose="05000000000000000000" pitchFamily="2" charset="2"/>
            </a:pPr>
            <a:r>
              <a:rPr lang="el-GR" altLang="el-GR" sz="2000" dirty="0"/>
              <a:t>Σε όλες τις ηλικίες μπορεί να αποκτηθεί πλήρως η γλώσσα;</a:t>
            </a:r>
            <a:endParaRPr lang="el-GR" altLang="el-GR" sz="2000" dirty="0"/>
          </a:p>
          <a:p>
            <a:pPr>
              <a:buClr>
                <a:schemeClr val="accent2"/>
              </a:buClr>
              <a:buSzPct val="60000"/>
              <a:buFont typeface="Wingdings" panose="05000000000000000000" pitchFamily="2" charset="2"/>
            </a:pPr>
            <a:r>
              <a:rPr lang="el-GR" altLang="el-GR" sz="2000" dirty="0"/>
              <a:t>Ποια επιχειρήματα συνηγορούν υπέρ της έμφυτης ικανότητας στον άνθρωπο για απόκτηση της γλώσσας;</a:t>
            </a:r>
            <a:endParaRPr lang="el-GR" altLang="el-GR" sz="2000" dirty="0"/>
          </a:p>
          <a:p>
            <a:pPr>
              <a:buClr>
                <a:schemeClr val="accent2"/>
              </a:buClr>
              <a:buSzPct val="60000"/>
              <a:buFont typeface="Wingdings" panose="05000000000000000000" pitchFamily="2" charset="2"/>
            </a:pPr>
            <a:r>
              <a:rPr lang="el-GR" altLang="el-GR" sz="2000" dirty="0"/>
              <a:t>Ποια η σχέση του σημαίνοντος με το σημαινόμενο;</a:t>
            </a:r>
            <a:endParaRPr lang="el-GR" altLang="el-GR" sz="2000" dirty="0"/>
          </a:p>
          <a:p>
            <a:pPr>
              <a:buClr>
                <a:schemeClr val="accent2"/>
              </a:buClr>
              <a:buSzPct val="60000"/>
              <a:buFont typeface="Wingdings" panose="05000000000000000000" pitchFamily="2" charset="2"/>
            </a:pPr>
            <a:r>
              <a:rPr lang="el-GR" altLang="el-GR" sz="2000" dirty="0"/>
              <a:t>Ποια επιχειρήματα υποστηρίζουν την αυθαιρεσία του γλωσσικού σημείου;</a:t>
            </a:r>
            <a:endParaRPr lang="el-GR" altLang="el-GR" sz="2000" dirty="0"/>
          </a:p>
          <a:p>
            <a:pPr>
              <a:buClr>
                <a:schemeClr val="accent2"/>
              </a:buClr>
              <a:buSzPct val="60000"/>
              <a:buFont typeface="Wingdings" panose="05000000000000000000" pitchFamily="2" charset="2"/>
            </a:pPr>
            <a:r>
              <a:rPr lang="el-GR" altLang="el-GR" sz="2000" dirty="0"/>
              <a:t>Ποια είναι τα χαρακτηριστικά του γλωσσικού σημείου;</a:t>
            </a:r>
            <a:endParaRPr lang="el-GR" altLang="el-GR" sz="2000" dirty="0"/>
          </a:p>
          <a:p>
            <a:pPr>
              <a:buClr>
                <a:schemeClr val="accent2"/>
              </a:buClr>
              <a:buSzPct val="60000"/>
              <a:buFont typeface="Wingdings" panose="05000000000000000000" pitchFamily="2" charset="2"/>
            </a:pPr>
            <a:endParaRPr lang="el-GR" altLang="el-GR" sz="2000" dirty="0"/>
          </a:p>
          <a:p>
            <a:pPr>
              <a:buClr>
                <a:schemeClr val="accent2"/>
              </a:buClr>
              <a:buSzPct val="60000"/>
              <a:buFont typeface="Wingdings" panose="05000000000000000000" pitchFamily="2" charset="2"/>
            </a:pPr>
            <a:endParaRPr lang="el-GR" altLang="el-GR" dirty="0"/>
          </a:p>
          <a:p>
            <a:pPr>
              <a:buClr>
                <a:schemeClr val="accent2"/>
              </a:buClr>
              <a:buSzPct val="60000"/>
              <a:buFont typeface="Wingdings" panose="05000000000000000000" pitchFamily="2" charset="2"/>
            </a:pPr>
            <a:endParaRPr lang="el-GR" alt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Βιβλιογραφικές αναφορές</a:t>
            </a:r>
            <a:endParaRPr lang="el-GR" altLang="el-GR" b="1" dirty="0"/>
          </a:p>
        </p:txBody>
      </p:sp>
      <p:sp>
        <p:nvSpPr>
          <p:cNvPr id="3" name="Θέση περιεχομένου 2"/>
          <p:cNvSpPr>
            <a:spLocks noGrp="1"/>
          </p:cNvSpPr>
          <p:nvPr>
            <p:ph sz="quarter" idx="1" hasCustomPrompt="1"/>
          </p:nvPr>
        </p:nvSpPr>
        <p:spPr>
          <a:xfrm>
            <a:off x="250825" y="1600200"/>
            <a:ext cx="8713788" cy="492442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eaLnBrk="1" hangingPunct="1">
              <a:lnSpc>
                <a:spcPct val="80000"/>
              </a:lnSpc>
              <a:buClr>
                <a:schemeClr val="accent2"/>
              </a:buClr>
              <a:buSzPct val="60000"/>
              <a:buFont typeface="Wingdings" panose="05000000000000000000" pitchFamily="2" charset="2"/>
            </a:pPr>
            <a:r>
              <a:rPr lang="en-US" altLang="x-none" sz="1800" dirty="0">
                <a:solidFill>
                  <a:srgbClr val="000000"/>
                </a:solidFill>
                <a:latin typeface="Tw Cen MT" panose="020B0602020104020603" pitchFamily="34" charset="0"/>
              </a:rPr>
              <a:t>Fromkin V. Rodman R. &amp; Hyams N.</a:t>
            </a:r>
            <a:r>
              <a:rPr sz="1800" dirty="0">
                <a:solidFill>
                  <a:srgbClr val="000000"/>
                </a:solidFill>
              </a:rPr>
              <a:t> (2008). </a:t>
            </a:r>
            <a:r>
              <a:rPr sz="1800" i="1" dirty="0">
                <a:solidFill>
                  <a:srgbClr val="000000"/>
                </a:solidFill>
              </a:rPr>
              <a:t>Εισαγωγή στη μελέτη της γλώσσας</a:t>
            </a:r>
            <a:r>
              <a:rPr sz="1800" dirty="0">
                <a:solidFill>
                  <a:srgbClr val="000000"/>
                </a:solidFill>
              </a:rPr>
              <a:t>, μτφ. Ξυδόπουλος Γ. κ.ά., επιμ. Γ. Ξυδόπουλος. Αθήνα: Πατάκης.</a:t>
            </a:r>
            <a:endParaRPr sz="1800" dirty="0">
              <a:solidFill>
                <a:srgbClr val="000000"/>
              </a:solidFill>
            </a:endParaRPr>
          </a:p>
          <a:p>
            <a:pPr eaLnBrk="1" hangingPunct="1">
              <a:lnSpc>
                <a:spcPct val="80000"/>
              </a:lnSpc>
              <a:buClr>
                <a:schemeClr val="accent2"/>
              </a:buClr>
              <a:buSzPct val="60000"/>
              <a:buFont typeface="Wingdings" panose="05000000000000000000" pitchFamily="2" charset="2"/>
            </a:pPr>
            <a:r>
              <a:rPr sz="1800" dirty="0">
                <a:solidFill>
                  <a:srgbClr val="000000"/>
                </a:solidFill>
              </a:rPr>
              <a:t>Kούβελας  Η.  (1995)  «Bιολογικά  χαρακτηριστικά  της  γλώσσας».  Μελέτες  για  την Ελληνική Γλώσσα.</a:t>
            </a:r>
            <a:endParaRPr sz="1800" dirty="0">
              <a:solidFill>
                <a:srgbClr val="000000"/>
              </a:solidFill>
            </a:endParaRPr>
          </a:p>
          <a:p>
            <a:pPr eaLnBrk="1" hangingPunct="1">
              <a:lnSpc>
                <a:spcPct val="80000"/>
              </a:lnSpc>
              <a:buClr>
                <a:schemeClr val="accent2"/>
              </a:buClr>
              <a:buSzPct val="60000"/>
              <a:buFont typeface="Wingdings" panose="05000000000000000000" pitchFamily="2" charset="2"/>
            </a:pPr>
            <a:r>
              <a:rPr sz="1800" dirty="0">
                <a:solidFill>
                  <a:srgbClr val="000000"/>
                </a:solidFill>
              </a:rPr>
              <a:t>Kούβελας Η. (1998) «Bιολογικά χαρακτηριστικά της γλώσσας». Στο </a:t>
            </a:r>
            <a:r>
              <a:rPr sz="1800" i="1" dirty="0">
                <a:solidFill>
                  <a:srgbClr val="000000"/>
                </a:solidFill>
              </a:rPr>
              <a:t>Μια Πολυεπιστημονική Θεώρηση της Γλώσσας</a:t>
            </a:r>
            <a:r>
              <a:rPr sz="1800" dirty="0">
                <a:solidFill>
                  <a:srgbClr val="000000"/>
                </a:solidFill>
              </a:rPr>
              <a:t>. Πανεπιστημιακές Εκδόσεις Κρήτης, 1-12.</a:t>
            </a:r>
            <a:endParaRPr sz="1800" dirty="0">
              <a:solidFill>
                <a:srgbClr val="000000"/>
              </a:solidFill>
            </a:endParaRPr>
          </a:p>
          <a:p>
            <a:pPr eaLnBrk="1" hangingPunct="1">
              <a:lnSpc>
                <a:spcPct val="80000"/>
              </a:lnSpc>
              <a:buClr>
                <a:schemeClr val="accent2"/>
              </a:buClr>
              <a:buSzPct val="60000"/>
              <a:buFont typeface="Wingdings" panose="05000000000000000000" pitchFamily="2" charset="2"/>
            </a:pPr>
            <a:r>
              <a:rPr sz="1800" dirty="0">
                <a:solidFill>
                  <a:srgbClr val="000000"/>
                </a:solidFill>
              </a:rPr>
              <a:t>Lyons J. (1995). </a:t>
            </a:r>
            <a:r>
              <a:rPr sz="1800" i="1" dirty="0">
                <a:solidFill>
                  <a:srgbClr val="000000"/>
                </a:solidFill>
              </a:rPr>
              <a:t>Εισαγωγή στη γλωσσολογία,</a:t>
            </a:r>
            <a:r>
              <a:rPr sz="1800" dirty="0">
                <a:solidFill>
                  <a:srgbClr val="000000"/>
                </a:solidFill>
              </a:rPr>
              <a:t> μτφ. Μ. Αραποπούλου, Α. Αρχάκης κ.ά., επιμ. Γ. Καρανάσιος. Αθήνα: Πατάκης.     </a:t>
            </a:r>
            <a:endParaRPr sz="1800" dirty="0">
              <a:solidFill>
                <a:srgbClr val="000000"/>
              </a:solidFill>
            </a:endParaRPr>
          </a:p>
          <a:p>
            <a:pPr eaLnBrk="1" hangingPunct="1">
              <a:lnSpc>
                <a:spcPct val="80000"/>
              </a:lnSpc>
              <a:buClr>
                <a:schemeClr val="accent2"/>
              </a:buClr>
              <a:buSzPct val="60000"/>
              <a:buFont typeface="Wingdings" panose="05000000000000000000" pitchFamily="2" charset="2"/>
            </a:pPr>
            <a:r>
              <a:rPr sz="1800" dirty="0">
                <a:solidFill>
                  <a:srgbClr val="000000"/>
                </a:solidFill>
              </a:rPr>
              <a:t>Μπαμπινιώτης Γ. (1980). </a:t>
            </a:r>
            <a:r>
              <a:rPr sz="1800" i="1" dirty="0">
                <a:solidFill>
                  <a:srgbClr val="000000"/>
                </a:solidFill>
              </a:rPr>
              <a:t>Θεωρητική γλωσσολογία: Εισαγωγή στη σύγχρονη γλωσσολογία</a:t>
            </a:r>
            <a:r>
              <a:rPr sz="1800" dirty="0">
                <a:solidFill>
                  <a:srgbClr val="000000"/>
                </a:solidFill>
              </a:rPr>
              <a:t>. Αθήνα.</a:t>
            </a:r>
            <a:endParaRPr sz="1800" dirty="0">
              <a:solidFill>
                <a:srgbClr val="000000"/>
              </a:solidFill>
            </a:endParaRPr>
          </a:p>
          <a:p>
            <a:pPr eaLnBrk="1" hangingPunct="1">
              <a:lnSpc>
                <a:spcPct val="80000"/>
              </a:lnSpc>
              <a:buClr>
                <a:schemeClr val="accent2"/>
              </a:buClr>
              <a:buSzPct val="60000"/>
              <a:buFont typeface="Wingdings" panose="05000000000000000000" pitchFamily="2" charset="2"/>
            </a:pPr>
            <a:r>
              <a:rPr sz="1800" dirty="0">
                <a:solidFill>
                  <a:srgbClr val="000000"/>
                </a:solidFill>
              </a:rPr>
              <a:t>Saussure F. de (1979). Μαθήµατα γενικής γλωσσολογίας (µτφρ. Φ.Δ. Αποστλόπουλος) Αθήνα: Παπαζήσης. </a:t>
            </a:r>
            <a:endParaRPr sz="1800" dirty="0">
              <a:solidFill>
                <a:srgbClr val="000000"/>
              </a:solidFill>
            </a:endParaRPr>
          </a:p>
          <a:p>
            <a:pPr eaLnBrk="1" hangingPunct="1">
              <a:lnSpc>
                <a:spcPct val="80000"/>
              </a:lnSpc>
              <a:buClr>
                <a:schemeClr val="accent2"/>
              </a:buClr>
              <a:buSzPct val="60000"/>
              <a:buFont typeface="Wingdings" panose="05000000000000000000" pitchFamily="2" charset="2"/>
            </a:pPr>
            <a:r>
              <a:rPr sz="1800" dirty="0">
                <a:solidFill>
                  <a:srgbClr val="000000"/>
                </a:solidFill>
              </a:rPr>
              <a:t>Τσοχατζίδης Σ. Λ. (2001) «Η γέννηση της γλώσσας». Στο Α. –Φ. Χριστίδης (2001).   Ιστορία της ελληνικής γλώσσας. ΙΝΣ.</a:t>
            </a:r>
            <a:endParaRPr sz="1800" dirty="0">
              <a:solidFill>
                <a:srgbClr val="000000"/>
              </a:solidFill>
            </a:endParaRPr>
          </a:p>
          <a:p>
            <a:pPr eaLnBrk="1" hangingPunct="1">
              <a:lnSpc>
                <a:spcPct val="80000"/>
              </a:lnSpc>
              <a:buClr>
                <a:schemeClr val="accent2"/>
              </a:buClr>
              <a:buSzPct val="60000"/>
              <a:buFont typeface="Wingdings" panose="05000000000000000000" pitchFamily="2" charset="2"/>
            </a:pPr>
            <a:r>
              <a:rPr sz="1800" dirty="0">
                <a:solidFill>
                  <a:srgbClr val="000000"/>
                </a:solidFill>
              </a:rPr>
              <a:t>Χριστίδης Α.-Φ./Βελούδης Γ. (1996-7). </a:t>
            </a:r>
            <a:r>
              <a:rPr sz="1800" i="1" dirty="0">
                <a:solidFill>
                  <a:srgbClr val="000000"/>
                </a:solidFill>
              </a:rPr>
              <a:t>Γενική γλωσσολογία Ι</a:t>
            </a:r>
            <a:r>
              <a:rPr sz="1800" dirty="0">
                <a:solidFill>
                  <a:srgbClr val="000000"/>
                </a:solidFill>
              </a:rPr>
              <a:t>. Θεσσαλονίκη: Α.Π.Θ.</a:t>
            </a:r>
            <a:endParaRPr sz="1800" dirty="0">
              <a:solidFill>
                <a:srgbClr val="000000"/>
              </a:solidFill>
            </a:endParaRPr>
          </a:p>
          <a:p>
            <a:pPr eaLnBrk="1" hangingPunct="1">
              <a:lnSpc>
                <a:spcPct val="80000"/>
              </a:lnSpc>
              <a:buClr>
                <a:schemeClr val="accent2"/>
              </a:buClr>
              <a:buSzPct val="60000"/>
              <a:buFont typeface="Wingdings" panose="05000000000000000000" pitchFamily="2" charset="2"/>
            </a:pPr>
            <a:r>
              <a:rPr sz="1800" dirty="0">
                <a:solidFill>
                  <a:srgbClr val="000000"/>
                </a:solidFill>
              </a:rPr>
              <a:t>Φιλιππάκη-Warburton Ε. (1992). </a:t>
            </a:r>
            <a:r>
              <a:rPr sz="1800" i="1" dirty="0">
                <a:solidFill>
                  <a:srgbClr val="000000"/>
                </a:solidFill>
              </a:rPr>
              <a:t>Εισαγωγή στη θεωρητική γλωσσολογία</a:t>
            </a:r>
            <a:r>
              <a:rPr sz="1800" dirty="0">
                <a:solidFill>
                  <a:srgbClr val="000000"/>
                </a:solidFill>
              </a:rPr>
              <a:t>. Αθήνα: Νεφέλη.</a:t>
            </a:r>
            <a:endParaRPr sz="1800" dirty="0">
              <a:solidFill>
                <a:srgbClr val="000000"/>
              </a:solidFill>
            </a:endParaRPr>
          </a:p>
          <a:p>
            <a:pPr eaLnBrk="1" hangingPunct="1">
              <a:lnSpc>
                <a:spcPct val="80000"/>
              </a:lnSpc>
              <a:buClr>
                <a:schemeClr val="accent2"/>
              </a:buClr>
              <a:buSzPct val="60000"/>
              <a:buFont typeface="Wingdings" panose="05000000000000000000" pitchFamily="2" charset="2"/>
              <a:buNone/>
            </a:pPr>
            <a:r>
              <a:rPr sz="1800" dirty="0">
                <a:solidFill>
                  <a:srgbClr val="000000"/>
                </a:solidFill>
              </a:rPr>
              <a:t> </a:t>
            </a:r>
            <a:endParaRPr sz="1800" dirty="0">
              <a:solidFill>
                <a:srgbClr val="000000"/>
              </a:solidFill>
            </a:endParaRPr>
          </a:p>
          <a:p>
            <a:pPr eaLnBrk="1" hangingPunct="1">
              <a:lnSpc>
                <a:spcPct val="80000"/>
              </a:lnSpc>
              <a:buClr>
                <a:schemeClr val="accent2"/>
              </a:buClr>
              <a:buSzPct val="60000"/>
              <a:buFont typeface="Wingdings" panose="05000000000000000000" pitchFamily="2" charset="2"/>
            </a:pPr>
            <a:endParaRPr sz="1800"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Εγκέφαλος και γλώσσα</a:t>
            </a:r>
            <a:endParaRPr lang="el-GR" altLang="el-GR" b="1" dirty="0"/>
          </a:p>
        </p:txBody>
      </p:sp>
      <p:sp>
        <p:nvSpPr>
          <p:cNvPr id="3" name="Θέση περιεχομένου 2"/>
          <p:cNvSpPr>
            <a:spLocks noGrp="1"/>
          </p:cNvSpPr>
          <p:nvPr>
            <p:ph sz="quarter" idx="1" hasCustomPrompt="1"/>
          </p:nvPr>
        </p:nvSpPr>
        <p:spPr>
          <a:xfrm>
            <a:off x="635" y="1559560"/>
            <a:ext cx="9107170" cy="532574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533400" indent="-533400" eaLnBrk="1" hangingPunct="1">
              <a:lnSpc>
                <a:spcPct val="90000"/>
              </a:lnSpc>
              <a:buClr>
                <a:schemeClr val="accent2"/>
              </a:buClr>
              <a:buSzPct val="60000"/>
              <a:buFont typeface="Wingdings" panose="05000000000000000000" pitchFamily="2" charset="2"/>
              <a:buChar char="Ø"/>
            </a:pPr>
            <a:r>
              <a:rPr sz="2700" dirty="0">
                <a:solidFill>
                  <a:srgbClr val="000000"/>
                </a:solidFill>
              </a:rPr>
              <a:t> Ποιες </a:t>
            </a:r>
            <a:r>
              <a:rPr sz="2700" b="1" dirty="0">
                <a:solidFill>
                  <a:srgbClr val="000000"/>
                </a:solidFill>
              </a:rPr>
              <a:t>γλωσσικές υποδομές </a:t>
            </a:r>
            <a:r>
              <a:rPr sz="2700" dirty="0">
                <a:solidFill>
                  <a:srgbClr val="000000"/>
                </a:solidFill>
              </a:rPr>
              <a:t>περιέχονται σ’ αυτά τα «100 - 150  γραμμάρια παραπάνω μυαλό»;</a:t>
            </a:r>
            <a:endParaRPr sz="2700" dirty="0">
              <a:solidFill>
                <a:srgbClr val="000000"/>
              </a:solidFill>
            </a:endParaRPr>
          </a:p>
          <a:p>
            <a:pPr marL="533400" indent="-533400" eaLnBrk="1" hangingPunct="1">
              <a:lnSpc>
                <a:spcPct val="90000"/>
              </a:lnSpc>
              <a:buClr>
                <a:schemeClr val="accent2"/>
              </a:buClr>
              <a:buSzPct val="60000"/>
              <a:buFont typeface="Wingdings" panose="05000000000000000000" pitchFamily="2" charset="2"/>
              <a:buNone/>
            </a:pPr>
            <a:r>
              <a:rPr sz="2700" dirty="0">
                <a:solidFill>
                  <a:srgbClr val="000000"/>
                </a:solidFill>
              </a:rPr>
              <a:t>(</a:t>
            </a:r>
            <a:r>
              <a:rPr lang="en-US" altLang="x-none" sz="2700" dirty="0">
                <a:solidFill>
                  <a:srgbClr val="000000"/>
                </a:solidFill>
                <a:latin typeface="Tw Cen MT" panose="020B0602020104020603" pitchFamily="34" charset="0"/>
              </a:rPr>
              <a:t>Fromkin </a:t>
            </a:r>
            <a:r>
              <a:rPr sz="2700" dirty="0">
                <a:solidFill>
                  <a:srgbClr val="000000"/>
                </a:solidFill>
              </a:rPr>
              <a:t>κ.ά, 2008: 68)</a:t>
            </a:r>
            <a:endParaRPr sz="2700" dirty="0">
              <a:solidFill>
                <a:srgbClr val="000000"/>
              </a:solidFill>
            </a:endParaRPr>
          </a:p>
          <a:p>
            <a:pPr marL="533400" indent="0" eaLnBrk="1" hangingPunct="1">
              <a:lnSpc>
                <a:spcPct val="90000"/>
              </a:lnSpc>
              <a:buClr>
                <a:schemeClr val="accent2"/>
              </a:buClr>
              <a:buSzPct val="60000"/>
              <a:buFont typeface="Wingdings" panose="05000000000000000000" pitchFamily="2" charset="2"/>
              <a:buNone/>
            </a:pPr>
            <a:r>
              <a:rPr sz="2700" dirty="0">
                <a:solidFill>
                  <a:srgbClr val="000000"/>
                </a:solidFill>
              </a:rPr>
              <a:t>«Ο εγκέφαλος είναι το πιο πολύπλοκο όργανο του ανθρώπινου σώματος. </a:t>
            </a:r>
            <a:r>
              <a:rPr lang="en-US" altLang="x-none" sz="2700" dirty="0">
                <a:solidFill>
                  <a:srgbClr val="000000"/>
                </a:solidFill>
                <a:latin typeface="Tw Cen MT" panose="020B0602020104020603" pitchFamily="34" charset="0"/>
              </a:rPr>
              <a:t>(…)</a:t>
            </a:r>
            <a:r>
              <a:rPr sz="2700" dirty="0">
                <a:solidFill>
                  <a:srgbClr val="000000"/>
                </a:solidFill>
              </a:rPr>
              <a:t>. Η επιφάνεια του εγκεφάλου είναι ο </a:t>
            </a:r>
            <a:r>
              <a:rPr sz="2700" b="1" dirty="0">
                <a:solidFill>
                  <a:srgbClr val="000000"/>
                </a:solidFill>
              </a:rPr>
              <a:t>φλοιός</a:t>
            </a:r>
            <a:r>
              <a:rPr sz="2700" dirty="0">
                <a:solidFill>
                  <a:srgbClr val="000000"/>
                </a:solidFill>
              </a:rPr>
              <a:t>, που συχνά ονομάζεται «φαιά ουσία» και αποτελείται από δισεκατομμύρια νευρώνες</a:t>
            </a:r>
            <a:r>
              <a:rPr lang="en-US" altLang="x-none" sz="2700" dirty="0">
                <a:solidFill>
                  <a:srgbClr val="000000"/>
                </a:solidFill>
                <a:latin typeface="Tw Cen MT" panose="020B0602020104020603" pitchFamily="34" charset="0"/>
              </a:rPr>
              <a:t> [</a:t>
            </a:r>
            <a:r>
              <a:rPr sz="2700" b="1" dirty="0">
                <a:solidFill>
                  <a:srgbClr val="000000"/>
                </a:solidFill>
              </a:rPr>
              <a:t>νευρικά κύτταρα</a:t>
            </a:r>
            <a:r>
              <a:rPr lang="en-US" altLang="x-none" sz="2700" b="1" dirty="0">
                <a:solidFill>
                  <a:srgbClr val="000000"/>
                </a:solidFill>
                <a:latin typeface="Tw Cen MT" panose="020B0602020104020603" pitchFamily="34" charset="0"/>
              </a:rPr>
              <a:t>]</a:t>
            </a:r>
            <a:r>
              <a:rPr sz="2700" dirty="0">
                <a:solidFill>
                  <a:srgbClr val="000000"/>
                </a:solidFill>
              </a:rPr>
              <a:t>. (…) Ο φλοιός είναι το όργανο </a:t>
            </a:r>
            <a:r>
              <a:rPr sz="2700" b="1" dirty="0">
                <a:solidFill>
                  <a:srgbClr val="000000"/>
                </a:solidFill>
              </a:rPr>
              <a:t>λήψης αποφάσεων </a:t>
            </a:r>
            <a:r>
              <a:rPr sz="2700" dirty="0">
                <a:solidFill>
                  <a:srgbClr val="000000"/>
                </a:solidFill>
              </a:rPr>
              <a:t>του ανθρώπινου σώματος. Δέχεται </a:t>
            </a:r>
            <a:r>
              <a:rPr sz="2700" b="1" dirty="0">
                <a:solidFill>
                  <a:srgbClr val="000000"/>
                </a:solidFill>
              </a:rPr>
              <a:t>μηνύματα από όλα τα αισθητήρια όργανα</a:t>
            </a:r>
            <a:r>
              <a:rPr sz="2700" dirty="0">
                <a:solidFill>
                  <a:srgbClr val="000000"/>
                </a:solidFill>
              </a:rPr>
              <a:t> και </a:t>
            </a:r>
            <a:r>
              <a:rPr sz="2700" b="1" dirty="0">
                <a:solidFill>
                  <a:srgbClr val="000000"/>
                </a:solidFill>
              </a:rPr>
              <a:t>εκκινεί  όλες τις εκούσιες ενέργειες</a:t>
            </a:r>
            <a:r>
              <a:rPr sz="2700" dirty="0">
                <a:solidFill>
                  <a:srgbClr val="000000"/>
                </a:solidFill>
              </a:rPr>
              <a:t>. (…) </a:t>
            </a:r>
            <a:r>
              <a:rPr sz="2700" dirty="0">
                <a:solidFill>
                  <a:srgbClr val="FF0000"/>
                </a:solidFill>
              </a:rPr>
              <a:t>Σε κάποιο σημείο αυτής της φαιάς ουσίας εδρεύει η </a:t>
            </a:r>
            <a:r>
              <a:rPr sz="2700" b="1" dirty="0">
                <a:solidFill>
                  <a:srgbClr val="FF0000"/>
                </a:solidFill>
              </a:rPr>
              <a:t>γραμματική</a:t>
            </a:r>
            <a:r>
              <a:rPr sz="2700" dirty="0">
                <a:solidFill>
                  <a:srgbClr val="FF0000"/>
                </a:solidFill>
              </a:rPr>
              <a:t> που αναπαριστά τη γνώση της γλώσσας μας</a:t>
            </a:r>
            <a:r>
              <a:rPr sz="2700" dirty="0">
                <a:solidFill>
                  <a:srgbClr val="000000"/>
                </a:solidFill>
              </a:rPr>
              <a:t>.»</a:t>
            </a:r>
            <a:endParaRPr sz="2700" dirty="0">
              <a:solidFill>
                <a:srgbClr val="000000"/>
              </a:solidFill>
            </a:endParaRPr>
          </a:p>
          <a:p>
            <a:pPr marL="533400" indent="-533400" eaLnBrk="1" hangingPunct="1">
              <a:lnSpc>
                <a:spcPct val="90000"/>
              </a:lnSpc>
              <a:buClr>
                <a:schemeClr val="accent2"/>
              </a:buClr>
              <a:buSzPct val="60000"/>
              <a:buFont typeface="Wingdings" panose="05000000000000000000" pitchFamily="2" charset="2"/>
              <a:buNone/>
            </a:pPr>
            <a:endParaRPr sz="2700"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Εγκέφαλος και γλώσσα</a:t>
            </a:r>
            <a:endParaRPr lang="el-GR" altLang="el-GR" b="1" dirty="0"/>
          </a:p>
        </p:txBody>
      </p:sp>
      <p:sp>
        <p:nvSpPr>
          <p:cNvPr id="3" name="Θέση περιεχομένου 2"/>
          <p:cNvSpPr>
            <a:spLocks noGrp="1"/>
          </p:cNvSpPr>
          <p:nvPr>
            <p:ph sz="quarter" idx="1" hasCustomPrompt="1"/>
          </p:nvPr>
        </p:nvSpPr>
        <p:spPr>
          <a:xfrm>
            <a:off x="179388" y="1600200"/>
            <a:ext cx="8785225" cy="4997450"/>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buClr>
                <a:schemeClr val="accent2"/>
              </a:buClr>
              <a:buSzPct val="60000"/>
              <a:buFont typeface="Wingdings" panose="05000000000000000000" pitchFamily="2" charset="2"/>
              <a:buNone/>
            </a:pPr>
            <a:r>
              <a:rPr dirty="0">
                <a:solidFill>
                  <a:srgbClr val="000000"/>
                </a:solidFill>
              </a:rPr>
              <a:t>(</a:t>
            </a:r>
            <a:r>
              <a:rPr lang="en-US" altLang="x-none" dirty="0">
                <a:solidFill>
                  <a:srgbClr val="000000"/>
                </a:solidFill>
                <a:latin typeface="Tw Cen MT" panose="020B0602020104020603" pitchFamily="34" charset="0"/>
              </a:rPr>
              <a:t>Fromkin </a:t>
            </a:r>
            <a:r>
              <a:rPr dirty="0">
                <a:solidFill>
                  <a:srgbClr val="000000"/>
                </a:solidFill>
              </a:rPr>
              <a:t>κ.ά, 2008: 68)</a:t>
            </a:r>
            <a:endParaRPr dirty="0">
              <a:solidFill>
                <a:srgbClr val="000000"/>
              </a:solidFill>
            </a:endParaRPr>
          </a:p>
          <a:p>
            <a:pPr marL="0" indent="0" eaLnBrk="1" hangingPunct="1">
              <a:buClr>
                <a:schemeClr val="accent2"/>
              </a:buClr>
              <a:buSzPct val="60000"/>
              <a:buFont typeface="Wingdings" panose="05000000000000000000" pitchFamily="2" charset="2"/>
              <a:buNone/>
            </a:pPr>
            <a:endParaRPr dirty="0">
              <a:solidFill>
                <a:srgbClr val="000000"/>
              </a:solidFill>
            </a:endParaRPr>
          </a:p>
          <a:p>
            <a:pPr marL="0" indent="0" eaLnBrk="1" hangingPunct="1">
              <a:buClr>
                <a:schemeClr val="accent2"/>
              </a:buClr>
              <a:buSzPct val="60000"/>
              <a:buFont typeface="Wingdings" panose="05000000000000000000" pitchFamily="2" charset="2"/>
              <a:buNone/>
            </a:pPr>
            <a:endParaRPr dirty="0">
              <a:solidFill>
                <a:srgbClr val="000000"/>
              </a:solidFill>
            </a:endParaRPr>
          </a:p>
          <a:p>
            <a:pPr marL="0" indent="0" eaLnBrk="1" hangingPunct="1">
              <a:buClr>
                <a:schemeClr val="accent2"/>
              </a:buClr>
              <a:buSzPct val="60000"/>
              <a:buFont typeface="Wingdings" panose="05000000000000000000" pitchFamily="2" charset="2"/>
              <a:buNone/>
            </a:pPr>
            <a:r>
              <a:rPr dirty="0">
                <a:solidFill>
                  <a:srgbClr val="000000"/>
                </a:solidFill>
              </a:rPr>
              <a:t>Ο εγκέφαλος συντίθεται από </a:t>
            </a:r>
            <a:r>
              <a:rPr b="1" dirty="0">
                <a:solidFill>
                  <a:srgbClr val="000000"/>
                </a:solidFill>
              </a:rPr>
              <a:t>εγκεφαλικά ημισφαίρια</a:t>
            </a:r>
            <a:r>
              <a:rPr dirty="0">
                <a:solidFill>
                  <a:srgbClr val="000000"/>
                </a:solidFill>
              </a:rPr>
              <a:t>, ένα στα </a:t>
            </a:r>
            <a:r>
              <a:rPr b="1" i="1" dirty="0">
                <a:solidFill>
                  <a:srgbClr val="000000"/>
                </a:solidFill>
              </a:rPr>
              <a:t>αριστερά</a:t>
            </a:r>
            <a:r>
              <a:rPr dirty="0">
                <a:solidFill>
                  <a:srgbClr val="000000"/>
                </a:solidFill>
              </a:rPr>
              <a:t> και ένα στα </a:t>
            </a:r>
            <a:r>
              <a:rPr b="1" i="1" dirty="0">
                <a:solidFill>
                  <a:srgbClr val="000000"/>
                </a:solidFill>
              </a:rPr>
              <a:t>δεξιά</a:t>
            </a:r>
            <a:r>
              <a:rPr dirty="0">
                <a:solidFill>
                  <a:srgbClr val="000000"/>
                </a:solidFill>
              </a:rPr>
              <a:t>, που συνδέονται μεταξύ τους με το </a:t>
            </a:r>
            <a:r>
              <a:rPr b="1" dirty="0">
                <a:solidFill>
                  <a:srgbClr val="000000"/>
                </a:solidFill>
              </a:rPr>
              <a:t>μεσολόβιο</a:t>
            </a:r>
            <a:r>
              <a:rPr dirty="0">
                <a:solidFill>
                  <a:srgbClr val="000000"/>
                </a:solidFill>
              </a:rPr>
              <a:t>, ένα δίκτυο δύο εκατομμυρίων νευρώνων. </a:t>
            </a:r>
            <a:endParaRPr dirty="0">
              <a:solidFill>
                <a:srgbClr val="000000"/>
              </a:solidFill>
            </a:endParaRPr>
          </a:p>
          <a:p>
            <a:pPr marL="0" indent="0" eaLnBrk="1" hangingPunct="1">
              <a:buClr>
                <a:schemeClr val="accent2"/>
              </a:buClr>
              <a:buSzPct val="60000"/>
              <a:buFont typeface="Wingdings" panose="05000000000000000000" pitchFamily="2" charset="2"/>
              <a:buNone/>
            </a:pPr>
            <a:endParaRPr dirty="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Τίτλος 1"/>
          <p:cNvSpPr>
            <a:spLocks noGrp="1"/>
          </p:cNvSpPr>
          <p:nvPr>
            <p:ph type="title" hasCustomPrompt="1"/>
          </p:nvPr>
        </p:nvSpPr>
        <p:spPr/>
        <p:txBody>
          <a:bodyPr vert="horz" wrap="square" lIns="91440" tIns="45720" rIns="91440" bIns="45720" anchor="ctr" anchorCtr="0"/>
          <a:lstStyle/>
          <a:p>
            <a:endParaRPr lang="el-GR" altLang="el-GR" dirty="0"/>
          </a:p>
        </p:txBody>
      </p:sp>
      <p:pic>
        <p:nvPicPr>
          <p:cNvPr id="14339" name="Θέση περιεχομένου 10" descr="Εικόνα που περιέχει παξιμάδι, φρούτο&#10;&#10;Περιγραφή που δημιουργήθηκε αυτόματα"/>
          <p:cNvPicPr>
            <a:picLocks noGrp="1" noChangeAspect="1"/>
          </p:cNvPicPr>
          <p:nvPr>
            <p:ph sz="quarter" idx="1" hasCustomPrompt="1"/>
          </p:nvPr>
        </p:nvPicPr>
        <p:blipFill>
          <a:blip r:embed="rId1"/>
          <a:srcRect/>
          <a:stretch>
            <a:fillRect/>
          </a:stretch>
        </p:blipFill>
        <p:spPr>
          <a:xfrm>
            <a:off x="2271713" y="2217738"/>
            <a:ext cx="4600575" cy="4619625"/>
          </a:xfrm>
        </p:spPr>
      </p:pic>
      <p:sp>
        <p:nvSpPr>
          <p:cNvPr id="14340" name="TextBox 11"/>
          <p:cNvSpPr txBox="1"/>
          <p:nvPr/>
        </p:nvSpPr>
        <p:spPr>
          <a:xfrm>
            <a:off x="250825" y="2133600"/>
            <a:ext cx="1385888" cy="646113"/>
          </a:xfrm>
          <a:prstGeom prst="rect">
            <a:avLst/>
          </a:prstGeom>
          <a:noFill/>
          <a:ln w="9525">
            <a:noFill/>
          </a:ln>
        </p:spPr>
        <p:txBody>
          <a:bodyPr wrap="none">
            <a:spAutoFit/>
          </a:bodyPr>
          <a:lstStyle/>
          <a:p>
            <a:r>
              <a:rPr lang="el-GR" altLang="el-GR" dirty="0">
                <a:latin typeface="Arial" panose="020B0604020202020204" pitchFamily="34" charset="0"/>
              </a:rPr>
              <a:t>Ημισφαίρια</a:t>
            </a:r>
            <a:endParaRPr lang="el-GR" altLang="el-GR" dirty="0">
              <a:latin typeface="Arial" panose="020B0604020202020204" pitchFamily="34" charset="0"/>
            </a:endParaRPr>
          </a:p>
          <a:p>
            <a:r>
              <a:rPr lang="el-GR" altLang="el-GR" dirty="0">
                <a:latin typeface="Arial" panose="020B0604020202020204" pitchFamily="34" charset="0"/>
              </a:rPr>
              <a:t>Εγκεφάλου </a:t>
            </a:r>
            <a:endParaRPr lang="el-GR" altLang="el-GR" dirty="0">
              <a:latin typeface="Arial" panose="020B0604020202020204" pitchFamily="34" charset="0"/>
            </a:endParaRPr>
          </a:p>
        </p:txBody>
      </p:sp>
      <p:cxnSp>
        <p:nvCxnSpPr>
          <p:cNvPr id="14" name="Ευθύγραμμο βέλος σύνδεσης 13"/>
          <p:cNvCxnSpPr/>
          <p:nvPr/>
        </p:nvCxnSpPr>
        <p:spPr>
          <a:xfrm>
            <a:off x="1476375" y="2924175"/>
            <a:ext cx="1655763" cy="360363"/>
          </a:xfrm>
          <a:prstGeom prst="straightConnector1">
            <a:avLst/>
          </a:prstGeom>
          <a:ln>
            <a:solidFill>
              <a:schemeClr val="tx1"/>
            </a:solidFill>
            <a:tailEnd type="triangle"/>
          </a:ln>
        </p:spPr>
        <p:style>
          <a:lnRef idx="1">
            <a:schemeClr val="dk1"/>
          </a:lnRef>
          <a:fillRef idx="0">
            <a:schemeClr val="dk1"/>
          </a:fillRef>
          <a:effectRef idx="0">
            <a:schemeClr val="dk1"/>
          </a:effectRef>
          <a:fontRef idx="minor">
            <a:schemeClr val="tx1"/>
          </a:fontRef>
        </p:style>
      </p:cxnSp>
      <p:cxnSp>
        <p:nvCxnSpPr>
          <p:cNvPr id="17" name="Ευθύγραμμο βέλος σύνδεσης 16"/>
          <p:cNvCxnSpPr/>
          <p:nvPr/>
        </p:nvCxnSpPr>
        <p:spPr>
          <a:xfrm>
            <a:off x="1628775" y="3076575"/>
            <a:ext cx="3448050" cy="700088"/>
          </a:xfrm>
          <a:prstGeom prst="straightConnector1">
            <a:avLst/>
          </a:prstGeom>
          <a:ln>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14343" name="TextBox 19"/>
          <p:cNvSpPr txBox="1"/>
          <p:nvPr/>
        </p:nvSpPr>
        <p:spPr>
          <a:xfrm>
            <a:off x="2776538" y="1785938"/>
            <a:ext cx="1773237" cy="368300"/>
          </a:xfrm>
          <a:prstGeom prst="rect">
            <a:avLst/>
          </a:prstGeom>
          <a:noFill/>
          <a:ln w="9525">
            <a:noFill/>
          </a:ln>
        </p:spPr>
        <p:txBody>
          <a:bodyPr>
            <a:spAutoFit/>
          </a:bodyPr>
          <a:lstStyle/>
          <a:p>
            <a:r>
              <a:rPr lang="el-GR" altLang="el-GR" dirty="0">
                <a:latin typeface="Arial" panose="020B0604020202020204" pitchFamily="34" charset="0"/>
              </a:rPr>
              <a:t>Αριστερό</a:t>
            </a:r>
            <a:endParaRPr lang="el-GR" altLang="el-GR" dirty="0">
              <a:latin typeface="Arial" panose="020B0604020202020204" pitchFamily="34" charset="0"/>
            </a:endParaRPr>
          </a:p>
        </p:txBody>
      </p:sp>
      <p:sp>
        <p:nvSpPr>
          <p:cNvPr id="14344" name="TextBox 20"/>
          <p:cNvSpPr txBox="1"/>
          <p:nvPr/>
        </p:nvSpPr>
        <p:spPr>
          <a:xfrm>
            <a:off x="4859338" y="1763713"/>
            <a:ext cx="723900" cy="369887"/>
          </a:xfrm>
          <a:prstGeom prst="rect">
            <a:avLst/>
          </a:prstGeom>
          <a:noFill/>
          <a:ln w="9525">
            <a:noFill/>
          </a:ln>
        </p:spPr>
        <p:txBody>
          <a:bodyPr wrap="none">
            <a:spAutoFit/>
          </a:bodyPr>
          <a:lstStyle/>
          <a:p>
            <a:r>
              <a:rPr lang="el-GR" altLang="el-GR" dirty="0">
                <a:latin typeface="Arial" panose="020B0604020202020204" pitchFamily="34" charset="0"/>
              </a:rPr>
              <a:t>Δεξιό</a:t>
            </a:r>
            <a:endParaRPr lang="el-GR" altLang="el-GR" dirty="0">
              <a:latin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Δεξιό ημισφαίριο</a:t>
            </a:r>
            <a:endParaRPr lang="el-GR" altLang="el-GR" b="1" dirty="0"/>
          </a:p>
        </p:txBody>
      </p:sp>
      <p:sp>
        <p:nvSpPr>
          <p:cNvPr id="3" name="Θέση περιεχομένου 2"/>
          <p:cNvSpPr>
            <a:spLocks noGrp="1"/>
          </p:cNvSpPr>
          <p:nvPr>
            <p:ph sz="quarter" idx="1" hasCustomPrompt="1"/>
          </p:nvPr>
        </p:nvSpPr>
        <p:spPr>
          <a:xfrm>
            <a:off x="250825" y="1600200"/>
            <a:ext cx="8642350" cy="492442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lnSpc>
                <a:spcPct val="90000"/>
              </a:lnSpc>
              <a:buClr>
                <a:schemeClr val="accent2"/>
              </a:buClr>
              <a:buSzPct val="60000"/>
              <a:buFont typeface="Wingdings" panose="05000000000000000000" pitchFamily="2" charset="2"/>
              <a:buNone/>
            </a:pPr>
            <a:r>
              <a:rPr dirty="0">
                <a:solidFill>
                  <a:srgbClr val="000000"/>
                </a:solidFill>
              </a:rPr>
              <a:t>(</a:t>
            </a:r>
            <a:r>
              <a:rPr lang="en-US" altLang="x-none" dirty="0">
                <a:solidFill>
                  <a:srgbClr val="000000"/>
                </a:solidFill>
                <a:latin typeface="Tw Cen MT" panose="020B0602020104020603" pitchFamily="34" charset="0"/>
              </a:rPr>
              <a:t>Fromkin </a:t>
            </a:r>
            <a:r>
              <a:rPr dirty="0">
                <a:solidFill>
                  <a:srgbClr val="000000"/>
                </a:solidFill>
              </a:rPr>
              <a:t>κ.ά., 2008: 75, </a:t>
            </a:r>
            <a:r>
              <a:rPr lang="en-US" altLang="x-none" dirty="0">
                <a:solidFill>
                  <a:srgbClr val="000000"/>
                </a:solidFill>
                <a:latin typeface="Tw Cen MT" panose="020B0602020104020603" pitchFamily="34" charset="0"/>
              </a:rPr>
              <a:t>Lyons, 1995: 277)</a:t>
            </a:r>
            <a:endParaRPr lang="en-US" altLang="x-none" dirty="0">
              <a:solidFill>
                <a:srgbClr val="000000"/>
              </a:solidFill>
              <a:latin typeface="Tw Cen MT" panose="020B0602020104020603" pitchFamily="34" charset="0"/>
            </a:endParaRPr>
          </a:p>
          <a:p>
            <a:pPr marL="0" indent="0" eaLnBrk="1" hangingPunct="1">
              <a:lnSpc>
                <a:spcPct val="90000"/>
              </a:lnSpc>
              <a:buClr>
                <a:schemeClr val="accent2"/>
              </a:buClr>
              <a:buSzPct val="60000"/>
              <a:buFont typeface="Wingdings" panose="05000000000000000000" pitchFamily="2" charset="2"/>
              <a:buNone/>
            </a:pPr>
            <a:endParaRPr dirty="0">
              <a:solidFill>
                <a:srgbClr val="000000"/>
              </a:solidFill>
            </a:endParaRPr>
          </a:p>
          <a:p>
            <a:pPr marL="0" indent="0" eaLnBrk="1" hangingPunct="1">
              <a:lnSpc>
                <a:spcPct val="90000"/>
              </a:lnSpc>
              <a:buClr>
                <a:schemeClr val="accent2"/>
              </a:buClr>
              <a:buSzPct val="60000"/>
              <a:buFont typeface="Wingdings" panose="05000000000000000000" pitchFamily="2" charset="2"/>
            </a:pPr>
            <a:r>
              <a:rPr dirty="0">
                <a:solidFill>
                  <a:srgbClr val="000000"/>
                </a:solidFill>
              </a:rPr>
              <a:t>Το </a:t>
            </a:r>
            <a:r>
              <a:rPr i="1" dirty="0">
                <a:solidFill>
                  <a:srgbClr val="000000"/>
                </a:solidFill>
              </a:rPr>
              <a:t>δεξιό ημισφαίριο </a:t>
            </a:r>
            <a:r>
              <a:rPr dirty="0">
                <a:solidFill>
                  <a:srgbClr val="000000"/>
                </a:solidFill>
              </a:rPr>
              <a:t>τα καταφέρνει καλύτερα σε δοκιμασίες όπως το </a:t>
            </a:r>
            <a:r>
              <a:rPr b="1" dirty="0">
                <a:solidFill>
                  <a:srgbClr val="000000"/>
                </a:solidFill>
              </a:rPr>
              <a:t>ταίριασμα σχημάτων</a:t>
            </a:r>
            <a:r>
              <a:rPr dirty="0">
                <a:solidFill>
                  <a:srgbClr val="000000"/>
                </a:solidFill>
              </a:rPr>
              <a:t>, η αναγνώριση </a:t>
            </a:r>
            <a:r>
              <a:rPr b="1" dirty="0">
                <a:solidFill>
                  <a:srgbClr val="000000"/>
                </a:solidFill>
              </a:rPr>
              <a:t>προσώπων</a:t>
            </a:r>
            <a:r>
              <a:rPr dirty="0">
                <a:solidFill>
                  <a:srgbClr val="000000"/>
                </a:solidFill>
              </a:rPr>
              <a:t> και ο προσανατολισμό</a:t>
            </a:r>
            <a:r>
              <a:rPr lang="el-GR" dirty="0">
                <a:solidFill>
                  <a:srgbClr val="000000"/>
                </a:solidFill>
              </a:rPr>
              <a:t>ς</a:t>
            </a:r>
            <a:r>
              <a:rPr dirty="0">
                <a:solidFill>
                  <a:srgbClr val="000000"/>
                </a:solidFill>
              </a:rPr>
              <a:t> στο </a:t>
            </a:r>
            <a:r>
              <a:rPr b="1" dirty="0">
                <a:solidFill>
                  <a:srgbClr val="000000"/>
                </a:solidFill>
              </a:rPr>
              <a:t>χώρο </a:t>
            </a:r>
            <a:r>
              <a:rPr sz="2000" dirty="0">
                <a:solidFill>
                  <a:srgbClr val="000000"/>
                </a:solidFill>
              </a:rPr>
              <a:t>[διαχείριση συνολικών εικόνων με αναλογικό τρόπο]</a:t>
            </a:r>
            <a:r>
              <a:rPr b="1" dirty="0">
                <a:solidFill>
                  <a:srgbClr val="000000"/>
                </a:solidFill>
              </a:rPr>
              <a:t>.</a:t>
            </a:r>
            <a:endParaRPr b="1" dirty="0">
              <a:solidFill>
                <a:srgbClr val="000000"/>
              </a:solidFill>
            </a:endParaRPr>
          </a:p>
          <a:p>
            <a:pPr marL="0" indent="0" eaLnBrk="1" hangingPunct="1">
              <a:lnSpc>
                <a:spcPct val="90000"/>
              </a:lnSpc>
              <a:buClr>
                <a:schemeClr val="accent2"/>
              </a:buClr>
              <a:buSzPct val="60000"/>
              <a:buFont typeface="Wingdings" panose="05000000000000000000" pitchFamily="2" charset="2"/>
            </a:pPr>
            <a:r>
              <a:rPr dirty="0">
                <a:solidFill>
                  <a:srgbClr val="000000"/>
                </a:solidFill>
              </a:rPr>
              <a:t>Το δεξιό ημισφαίριο είναι ικανότερο όχι μόνο στην </a:t>
            </a:r>
            <a:r>
              <a:rPr b="1" dirty="0">
                <a:solidFill>
                  <a:srgbClr val="000000"/>
                </a:solidFill>
              </a:rPr>
              <a:t>οπτική επεξεργασία </a:t>
            </a:r>
            <a:r>
              <a:rPr dirty="0">
                <a:solidFill>
                  <a:srgbClr val="000000"/>
                </a:solidFill>
              </a:rPr>
              <a:t>και την </a:t>
            </a:r>
            <a:r>
              <a:rPr b="1" dirty="0">
                <a:solidFill>
                  <a:srgbClr val="000000"/>
                </a:solidFill>
              </a:rPr>
              <a:t>αντίληψη του χώρου</a:t>
            </a:r>
            <a:r>
              <a:rPr dirty="0">
                <a:solidFill>
                  <a:srgbClr val="000000"/>
                </a:solidFill>
              </a:rPr>
              <a:t> αλλά και για την ερμηνεία της </a:t>
            </a:r>
            <a:r>
              <a:rPr b="1" dirty="0">
                <a:solidFill>
                  <a:srgbClr val="000000"/>
                </a:solidFill>
              </a:rPr>
              <a:t>μουσικής </a:t>
            </a:r>
            <a:r>
              <a:rPr sz="2000" dirty="0">
                <a:solidFill>
                  <a:srgbClr val="000000"/>
                </a:solidFill>
              </a:rPr>
              <a:t>[συνολικές, συνθετικές και μακροσκοπικές θεωρήσεις]</a:t>
            </a:r>
            <a:r>
              <a:rPr b="1" dirty="0">
                <a:solidFill>
                  <a:srgbClr val="000000"/>
                </a:solidFill>
              </a:rPr>
              <a:t>.</a:t>
            </a:r>
            <a:r>
              <a:rPr lang="en-US" altLang="x-none" b="1" dirty="0">
                <a:solidFill>
                  <a:srgbClr val="000000"/>
                </a:solidFill>
                <a:latin typeface="Tw Cen MT" panose="020B0602020104020603" pitchFamily="34" charset="0"/>
              </a:rPr>
              <a:t> </a:t>
            </a:r>
            <a:endParaRPr b="1" dirty="0">
              <a:solidFill>
                <a:srgbClr val="000000"/>
              </a:solidFill>
            </a:endParaRPr>
          </a:p>
          <a:p>
            <a:pPr marL="0" indent="0" eaLnBrk="1" hangingPunct="1">
              <a:lnSpc>
                <a:spcPct val="90000"/>
              </a:lnSpc>
              <a:buClr>
                <a:schemeClr val="accent2"/>
              </a:buClr>
              <a:buSzPct val="60000"/>
              <a:buFont typeface="Wingdings" panose="05000000000000000000" pitchFamily="2" charset="2"/>
              <a:buNone/>
            </a:pPr>
            <a:r>
              <a:rPr lang="en-US" altLang="x-none" b="1" dirty="0">
                <a:solidFill>
                  <a:srgbClr val="000000"/>
                </a:solidFill>
                <a:latin typeface="Tw Cen MT" panose="020B0602020104020603" pitchFamily="34" charset="0"/>
                <a:sym typeface="Wingdings" panose="05000000000000000000" pitchFamily="2" charset="2"/>
              </a:rPr>
              <a:t> </a:t>
            </a:r>
            <a:r>
              <a:rPr b="1" dirty="0">
                <a:solidFill>
                  <a:srgbClr val="000000"/>
                </a:solidFill>
                <a:sym typeface="Wingdings" panose="05000000000000000000" pitchFamily="2" charset="2"/>
              </a:rPr>
              <a:t>ΟΛΙΣΤΙΚΕΣ λειτουργίες</a:t>
            </a:r>
            <a:endParaRPr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1"/>
          <p:cNvSpPr>
            <a:spLocks noGrp="1"/>
          </p:cNvSpPr>
          <p:nvPr>
            <p:ph type="title" hasCustomPrompt="1"/>
          </p:nvPr>
        </p:nvSpPr>
        <p:spPr/>
        <p:txBody>
          <a:bodyPr vert="horz" wrap="square" lIns="91440" tIns="45720" rIns="91440" bIns="45720" anchor="ctr" anchorCtr="0"/>
          <a:lstStyle/>
          <a:p>
            <a:r>
              <a:rPr lang="el-GR" altLang="el-GR" b="1" dirty="0"/>
              <a:t>Δεξιό ημισφαίριο </a:t>
            </a:r>
            <a:endParaRPr lang="el-GR" altLang="el-GR" b="1" dirty="0"/>
          </a:p>
        </p:txBody>
      </p:sp>
      <p:pic>
        <p:nvPicPr>
          <p:cNvPr id="16387" name="Θέση περιεχομένου 7"/>
          <p:cNvPicPr>
            <a:picLocks noGrp="1" noChangeAspect="1"/>
          </p:cNvPicPr>
          <p:nvPr>
            <p:ph sz="quarter" idx="1" hasCustomPrompt="1"/>
          </p:nvPr>
        </p:nvPicPr>
        <p:blipFill>
          <a:blip r:embed="rId1"/>
          <a:srcRect l="51224" t="2316" r="29771"/>
          <a:stretch>
            <a:fillRect/>
          </a:stretch>
        </p:blipFill>
        <p:spPr>
          <a:xfrm>
            <a:off x="2916238" y="1628775"/>
            <a:ext cx="2055812" cy="3970338"/>
          </a:xfrm>
        </p:spPr>
      </p:pic>
      <p:sp>
        <p:nvSpPr>
          <p:cNvPr id="16388" name="TextBox 9"/>
          <p:cNvSpPr txBox="1"/>
          <p:nvPr/>
        </p:nvSpPr>
        <p:spPr>
          <a:xfrm>
            <a:off x="5364163" y="1628775"/>
            <a:ext cx="3311525" cy="3169285"/>
          </a:xfrm>
          <a:prstGeom prst="rect">
            <a:avLst/>
          </a:prstGeom>
          <a:noFill/>
          <a:ln w="9525">
            <a:noFill/>
          </a:ln>
        </p:spPr>
        <p:txBody>
          <a:bodyPr>
            <a:spAutoFit/>
          </a:bodyPr>
          <a:lstStyle/>
          <a:p>
            <a:r>
              <a:rPr lang="el-GR" altLang="el-GR" sz="2000" b="1" dirty="0">
                <a:latin typeface="Arial" panose="020B0604020202020204" pitchFamily="34" charset="0"/>
              </a:rPr>
              <a:t>ΔΕΞΙΟ ΗΜΙΣΦΑΙΡΙΟ</a:t>
            </a:r>
            <a:endParaRPr lang="el-GR" altLang="el-GR" sz="2000" b="1" dirty="0">
              <a:latin typeface="Arial" panose="020B0604020202020204" pitchFamily="34" charset="0"/>
            </a:endParaRPr>
          </a:p>
          <a:p>
            <a:endParaRPr lang="el-GR" altLang="el-GR" sz="2000" b="1" dirty="0">
              <a:latin typeface="Arial" panose="020B0604020202020204" pitchFamily="34" charset="0"/>
            </a:endParaRPr>
          </a:p>
          <a:p>
            <a:r>
              <a:rPr lang="el-GR" altLang="el-GR" sz="2000" dirty="0">
                <a:latin typeface="Arial" panose="020B0604020202020204" pitchFamily="34" charset="0"/>
              </a:rPr>
              <a:t>Φαντασία</a:t>
            </a:r>
            <a:endParaRPr lang="el-GR" altLang="el-GR" sz="2000" dirty="0">
              <a:latin typeface="Arial" panose="020B0604020202020204" pitchFamily="34" charset="0"/>
            </a:endParaRPr>
          </a:p>
          <a:p>
            <a:r>
              <a:rPr lang="el-GR" altLang="el-GR" sz="2000" dirty="0">
                <a:latin typeface="Arial" panose="020B0604020202020204" pitchFamily="34" charset="0"/>
              </a:rPr>
              <a:t>Διαίσθηση</a:t>
            </a:r>
            <a:endParaRPr lang="el-GR" altLang="el-GR" sz="2000" dirty="0">
              <a:latin typeface="Arial" panose="020B0604020202020204" pitchFamily="34" charset="0"/>
            </a:endParaRPr>
          </a:p>
          <a:p>
            <a:r>
              <a:rPr lang="el-GR" altLang="el-GR" sz="2000" dirty="0">
                <a:latin typeface="Arial" panose="020B0604020202020204" pitchFamily="34" charset="0"/>
              </a:rPr>
              <a:t>Τέχνες</a:t>
            </a:r>
            <a:endParaRPr lang="el-GR" altLang="el-GR" sz="2000" dirty="0">
              <a:latin typeface="Arial" panose="020B0604020202020204" pitchFamily="34" charset="0"/>
            </a:endParaRPr>
          </a:p>
          <a:p>
            <a:r>
              <a:rPr lang="el-GR" altLang="el-GR" sz="2000" dirty="0">
                <a:latin typeface="Arial" panose="020B0604020202020204" pitchFamily="34" charset="0"/>
              </a:rPr>
              <a:t>Συναισθήματα</a:t>
            </a:r>
            <a:endParaRPr lang="en-US" altLang="el-GR" sz="2000" dirty="0">
              <a:latin typeface="Arial" panose="020B0604020202020204" pitchFamily="34" charset="0"/>
            </a:endParaRPr>
          </a:p>
          <a:p>
            <a:r>
              <a:rPr lang="el-GR" altLang="el-GR" sz="2000" dirty="0">
                <a:latin typeface="Arial" panose="020B0604020202020204" pitchFamily="34" charset="0"/>
              </a:rPr>
              <a:t>Οπτική Επεξεργασία</a:t>
            </a:r>
            <a:endParaRPr lang="el-GR" altLang="el-GR" sz="2000" dirty="0">
              <a:latin typeface="Arial" panose="020B0604020202020204" pitchFamily="34" charset="0"/>
            </a:endParaRPr>
          </a:p>
          <a:p>
            <a:r>
              <a:rPr lang="el-GR" altLang="el-GR" sz="2000" dirty="0">
                <a:latin typeface="Arial" panose="020B0604020202020204" pitchFamily="34" charset="0"/>
              </a:rPr>
              <a:t>Όνειρα</a:t>
            </a:r>
            <a:endParaRPr lang="en-US" altLang="el-GR" sz="2000" dirty="0">
              <a:latin typeface="Arial" panose="020B0604020202020204" pitchFamily="34" charset="0"/>
            </a:endParaRPr>
          </a:p>
          <a:p>
            <a:r>
              <a:rPr lang="el-GR" altLang="el-GR" sz="2000" dirty="0">
                <a:latin typeface="Arial" panose="020B0604020202020204" pitchFamily="34" charset="0"/>
              </a:rPr>
              <a:t>Ολιστική σκέψη</a:t>
            </a:r>
            <a:endParaRPr lang="el-GR" altLang="el-GR" sz="2000" dirty="0">
              <a:latin typeface="Arial" panose="020B0604020202020204" pitchFamily="34" charset="0"/>
            </a:endParaRPr>
          </a:p>
          <a:p>
            <a:endParaRPr lang="el-GR" altLang="el-GR" sz="2000" dirty="0">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Τίτλος 1"/>
          <p:cNvSpPr>
            <a:spLocks noGrp="1"/>
          </p:cNvSpPr>
          <p:nvPr>
            <p:ph type="title" hasCustomPrompt="1"/>
          </p:nvPr>
        </p:nvSpPr>
        <p:spPr/>
        <p:txBody>
          <a:bodyPr vert="horz" wrap="square" lIns="91440" tIns="45720" rIns="91440" bIns="45720" anchor="ctr" anchorCtr="0"/>
          <a:lstStyle/>
          <a:p>
            <a:pPr eaLnBrk="1" hangingPunct="1"/>
            <a:r>
              <a:rPr lang="el-GR" altLang="el-GR" b="1" dirty="0"/>
              <a:t>Αριστερό ημισφαίριο</a:t>
            </a:r>
            <a:endParaRPr lang="el-GR" altLang="el-GR" b="1" dirty="0"/>
          </a:p>
        </p:txBody>
      </p:sp>
      <p:sp>
        <p:nvSpPr>
          <p:cNvPr id="3" name="Θέση περιεχομένου 2"/>
          <p:cNvSpPr>
            <a:spLocks noGrp="1"/>
          </p:cNvSpPr>
          <p:nvPr>
            <p:ph sz="quarter" idx="1" hasCustomPrompt="1"/>
          </p:nvPr>
        </p:nvSpPr>
        <p:spPr>
          <a:xfrm>
            <a:off x="38100" y="1478915"/>
            <a:ext cx="9077960" cy="5363845"/>
          </a:xfrm>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lstStyle/>
          <a:p>
            <a:pPr marL="0" indent="0" eaLnBrk="1" hangingPunct="1">
              <a:buClr>
                <a:schemeClr val="accent2"/>
              </a:buClr>
              <a:buSzPct val="60000"/>
              <a:buFont typeface="Wingdings" panose="05000000000000000000" pitchFamily="2" charset="2"/>
              <a:buNone/>
            </a:pPr>
            <a:r>
              <a:rPr sz="2700" dirty="0">
                <a:solidFill>
                  <a:srgbClr val="000000"/>
                </a:solidFill>
              </a:rPr>
              <a:t>(</a:t>
            </a:r>
            <a:r>
              <a:rPr lang="en-US" altLang="x-none" sz="2700" dirty="0">
                <a:solidFill>
                  <a:srgbClr val="000000"/>
                </a:solidFill>
                <a:latin typeface="Tw Cen MT" panose="020B0602020104020603" pitchFamily="34" charset="0"/>
              </a:rPr>
              <a:t>Fromkin </a:t>
            </a:r>
            <a:r>
              <a:rPr sz="2700" dirty="0">
                <a:solidFill>
                  <a:srgbClr val="000000"/>
                </a:solidFill>
              </a:rPr>
              <a:t>κ.ά, 2008: 68)</a:t>
            </a:r>
            <a:endParaRPr sz="2700" dirty="0">
              <a:solidFill>
                <a:srgbClr val="000000"/>
              </a:solidFill>
            </a:endParaRPr>
          </a:p>
          <a:p>
            <a:pPr marL="0" indent="0" eaLnBrk="1" hangingPunct="1">
              <a:buClr>
                <a:schemeClr val="accent2"/>
              </a:buClr>
              <a:buSzPct val="60000"/>
              <a:buFont typeface="Wingdings" panose="05000000000000000000" pitchFamily="2" charset="2"/>
              <a:buNone/>
            </a:pPr>
            <a:r>
              <a:rPr sz="2700" dirty="0">
                <a:solidFill>
                  <a:srgbClr val="FF0000"/>
                </a:solidFill>
              </a:rPr>
              <a:t>«Σε κάποιο σημείο αυτής της φαιάς ουσίας εδρεύει η </a:t>
            </a:r>
            <a:r>
              <a:rPr sz="2700" b="1" dirty="0">
                <a:solidFill>
                  <a:srgbClr val="FF0000"/>
                </a:solidFill>
              </a:rPr>
              <a:t>γραμματική</a:t>
            </a:r>
            <a:r>
              <a:rPr sz="2700" dirty="0">
                <a:solidFill>
                  <a:srgbClr val="FF0000"/>
                </a:solidFill>
              </a:rPr>
              <a:t> που αναπαριστά τη γνώση της γλώσσας μας».</a:t>
            </a:r>
            <a:endParaRPr sz="2700" dirty="0">
              <a:solidFill>
                <a:srgbClr val="FF0000"/>
              </a:solidFill>
            </a:endParaRPr>
          </a:p>
          <a:p>
            <a:pPr marL="0" indent="0" eaLnBrk="1" hangingPunct="1">
              <a:buClr>
                <a:schemeClr val="accent2"/>
              </a:buClr>
              <a:buSzPct val="60000"/>
              <a:buFont typeface="Wingdings" panose="05000000000000000000" pitchFamily="2" charset="2"/>
              <a:buNone/>
            </a:pPr>
            <a:endParaRPr sz="2700" dirty="0">
              <a:solidFill>
                <a:srgbClr val="FF0000"/>
              </a:solidFill>
            </a:endParaRPr>
          </a:p>
          <a:p>
            <a:pPr marL="0" indent="0" eaLnBrk="1" hangingPunct="1">
              <a:buClr>
                <a:schemeClr val="accent2"/>
              </a:buClr>
              <a:buSzPct val="60000"/>
              <a:buFont typeface="Wingdings" panose="05000000000000000000" pitchFamily="2" charset="2"/>
              <a:buNone/>
            </a:pPr>
            <a:r>
              <a:rPr sz="2700" dirty="0">
                <a:solidFill>
                  <a:srgbClr val="000000"/>
                </a:solidFill>
              </a:rPr>
              <a:t>(</a:t>
            </a:r>
            <a:r>
              <a:rPr lang="en-US" altLang="x-none" sz="2700" dirty="0">
                <a:solidFill>
                  <a:srgbClr val="000000"/>
                </a:solidFill>
                <a:latin typeface="Tw Cen MT" panose="020B0602020104020603" pitchFamily="34" charset="0"/>
              </a:rPr>
              <a:t>Fromkin </a:t>
            </a:r>
            <a:r>
              <a:rPr sz="2700" dirty="0">
                <a:solidFill>
                  <a:srgbClr val="000000"/>
                </a:solidFill>
              </a:rPr>
              <a:t>κ.ά., 2008: 75, </a:t>
            </a:r>
            <a:r>
              <a:rPr lang="en-US" altLang="x-none" sz="2700" dirty="0">
                <a:solidFill>
                  <a:srgbClr val="000000"/>
                </a:solidFill>
                <a:latin typeface="Tw Cen MT" panose="020B0602020104020603" pitchFamily="34" charset="0"/>
              </a:rPr>
              <a:t>Lyons, 1995: 277)</a:t>
            </a:r>
            <a:endParaRPr sz="2700" dirty="0">
              <a:solidFill>
                <a:srgbClr val="000000"/>
              </a:solidFill>
            </a:endParaRPr>
          </a:p>
          <a:p>
            <a:pPr marL="0" indent="0" eaLnBrk="1" hangingPunct="1">
              <a:buClr>
                <a:schemeClr val="accent2"/>
              </a:buClr>
              <a:buSzPct val="60000"/>
              <a:buFont typeface="Wingdings" panose="05000000000000000000" pitchFamily="2" charset="2"/>
            </a:pPr>
            <a:r>
              <a:rPr sz="2700" dirty="0">
                <a:solidFill>
                  <a:srgbClr val="000000"/>
                </a:solidFill>
              </a:rPr>
              <a:t>Το αριστερό ημισφαίριο υπερτερεί στη </a:t>
            </a:r>
            <a:r>
              <a:rPr sz="2700" b="1" dirty="0">
                <a:solidFill>
                  <a:srgbClr val="FF0000"/>
                </a:solidFill>
              </a:rPr>
              <a:t>γλώσσα</a:t>
            </a:r>
            <a:r>
              <a:rPr sz="2700" dirty="0">
                <a:solidFill>
                  <a:srgbClr val="000000"/>
                </a:solidFill>
              </a:rPr>
              <a:t>, στην αντίληψη του </a:t>
            </a:r>
            <a:r>
              <a:rPr sz="2700" b="1" dirty="0">
                <a:solidFill>
                  <a:srgbClr val="000000"/>
                </a:solidFill>
              </a:rPr>
              <a:t>ρυθμού</a:t>
            </a:r>
            <a:r>
              <a:rPr sz="2700" dirty="0">
                <a:solidFill>
                  <a:srgbClr val="000000"/>
                </a:solidFill>
              </a:rPr>
              <a:t>, στις κρίσεις για τη </a:t>
            </a:r>
            <a:r>
              <a:rPr sz="2700" b="1" dirty="0">
                <a:solidFill>
                  <a:srgbClr val="000000"/>
                </a:solidFill>
              </a:rPr>
              <a:t>χρονική σειρά</a:t>
            </a:r>
            <a:r>
              <a:rPr sz="2700" dirty="0">
                <a:solidFill>
                  <a:srgbClr val="000000"/>
                </a:solidFill>
              </a:rPr>
              <a:t> και στη </a:t>
            </a:r>
            <a:r>
              <a:rPr sz="2700" b="1" dirty="0">
                <a:solidFill>
                  <a:srgbClr val="000000"/>
                </a:solidFill>
              </a:rPr>
              <a:t>μαθηματική </a:t>
            </a:r>
            <a:r>
              <a:rPr sz="2700" dirty="0">
                <a:solidFill>
                  <a:srgbClr val="000000"/>
                </a:solidFill>
              </a:rPr>
              <a:t>σκέψη</a:t>
            </a:r>
            <a:endParaRPr sz="2700" dirty="0">
              <a:solidFill>
                <a:srgbClr val="000000"/>
              </a:solidFill>
            </a:endParaRPr>
          </a:p>
          <a:p>
            <a:pPr marL="0" indent="0" eaLnBrk="1" hangingPunct="1">
              <a:buClr>
                <a:schemeClr val="accent2"/>
              </a:buClr>
              <a:buSzPct val="60000"/>
              <a:buFont typeface="Wingdings" panose="05000000000000000000" pitchFamily="2" charset="2"/>
            </a:pPr>
            <a:r>
              <a:rPr sz="2700" dirty="0">
                <a:solidFill>
                  <a:srgbClr val="000000"/>
                </a:solidFill>
              </a:rPr>
              <a:t>Το αριστερό ημισφαίριο είναι καταλληλότερο στη </a:t>
            </a:r>
            <a:r>
              <a:rPr sz="2700" b="1" dirty="0">
                <a:solidFill>
                  <a:srgbClr val="000000"/>
                </a:solidFill>
              </a:rPr>
              <a:t>συνδυαστική σκέψη</a:t>
            </a:r>
            <a:r>
              <a:rPr sz="2700" dirty="0">
                <a:solidFill>
                  <a:srgbClr val="000000"/>
                </a:solidFill>
              </a:rPr>
              <a:t> και τον </a:t>
            </a:r>
            <a:r>
              <a:rPr sz="3300" b="1" dirty="0">
                <a:solidFill>
                  <a:srgbClr val="000000"/>
                </a:solidFill>
              </a:rPr>
              <a:t>αναλυτικό συλλογισμό</a:t>
            </a:r>
            <a:endParaRPr sz="3300" b="1" dirty="0">
              <a:solidFill>
                <a:srgbClr val="000000"/>
              </a:solidFill>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theme/theme1.xml><?xml version="1.0" encoding="utf-8"?>
<a:theme xmlns:a="http://schemas.openxmlformats.org/drawingml/2006/main" name="Διάμεσος">
  <a:themeElements>
    <a:clrScheme name="Γωνίες">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15330</Words>
  <Application>WPS Presentation</Application>
  <PresentationFormat>Προβολή στην οθόνη (4:3)</PresentationFormat>
  <Paragraphs>298</Paragraphs>
  <Slides>39</Slides>
  <Notes>2</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39</vt:i4>
      </vt:variant>
    </vt:vector>
  </HeadingPairs>
  <TitlesOfParts>
    <vt:vector size="50" baseType="lpstr">
      <vt:lpstr>Arial</vt:lpstr>
      <vt:lpstr>SimSun</vt:lpstr>
      <vt:lpstr>Wingdings</vt:lpstr>
      <vt:lpstr>Calibri</vt:lpstr>
      <vt:lpstr>Wingdings 2</vt:lpstr>
      <vt:lpstr>Wingdings</vt:lpstr>
      <vt:lpstr>Tw Cen MT</vt:lpstr>
      <vt:lpstr>Microsoft YaHei</vt:lpstr>
      <vt:lpstr>Arial Unicode MS</vt:lpstr>
      <vt:lpstr>Courier New</vt:lpstr>
      <vt:lpstr>Διάμεσος</vt:lpstr>
      <vt:lpstr> Πανεπιστήμιο Πατρών Τμήμα Φιλολογίας  Εισαγωγή στη Γενική Γλωσσολογία Ι  Διδάσκων: Αργύρης Αρχάκης</vt:lpstr>
      <vt:lpstr>Φυλογένεση και Οντογένεση της γλώσσας</vt:lpstr>
      <vt:lpstr>Εγκέφαλος και γλώσσα</vt:lpstr>
      <vt:lpstr>Εγκέφαλος και γλώσσα</vt:lpstr>
      <vt:lpstr>Εγκέφαλος και γλώσσα</vt:lpstr>
      <vt:lpstr>PowerPoint 演示文稿</vt:lpstr>
      <vt:lpstr>Δεξιό ημισφαίριο</vt:lpstr>
      <vt:lpstr>Δεξιό ημισφαίριο </vt:lpstr>
      <vt:lpstr>Αριστερό ημισφαίριο</vt:lpstr>
      <vt:lpstr>Αριστερό ημισφαίριο</vt:lpstr>
      <vt:lpstr>Αριστερό ημισφαίριο</vt:lpstr>
      <vt:lpstr>Αριστερό ημισφαίριο και περιοχή Broca</vt:lpstr>
      <vt:lpstr>Αριστερό ημισφαίριο και περιοχή Broca</vt:lpstr>
      <vt:lpstr>Αριστερό ημισφαίριο και περιοχή Broca</vt:lpstr>
      <vt:lpstr>Αριστερό ημισφαίριο  και περιοχή Wernicke</vt:lpstr>
      <vt:lpstr>Αριστερό ημισφαίριο  και περιοχή Wernicke</vt:lpstr>
      <vt:lpstr>Αφασικοί Broca</vt:lpstr>
      <vt:lpstr>Αφασικοί Wernicke</vt:lpstr>
      <vt:lpstr>PowerPoint 演示文稿</vt:lpstr>
      <vt:lpstr>Εγκέφαλος και γλώσσα: ημισφαιρική εξειδίκευση</vt:lpstr>
      <vt:lpstr>Εγκέφαλος και γλώσσα: κρίσιμη ηλικία</vt:lpstr>
      <vt:lpstr>Εγκέφαλος και γλώσσα: έμφυτο της γλώσσας Επιχειρήματα</vt:lpstr>
      <vt:lpstr>Εγκέφαλος και γλώσσα: έμφυτο της γλώσσας  Επιχειρήματα</vt:lpstr>
      <vt:lpstr>Εγκέφαλος και γλώσσα: έμφυτο της γλώσσας</vt:lpstr>
      <vt:lpstr>Εγκέφαλος και γλώσσα: Η περίπτωση της Genie</vt:lpstr>
      <vt:lpstr>Εγκέφαλος και γλώσσα: H περίπτωση της Genie</vt:lpstr>
      <vt:lpstr>Κοινά καθολικά χαρακτηριστικά των ανθρώπινων γλωσσών</vt:lpstr>
      <vt:lpstr>Γλωσσικό σημείο</vt:lpstr>
      <vt:lpstr> René Magritte: «Αυτό δεν είναι μία πίπα, είναι μία εικόνα της» http://www.athensvoice.gr/politismos/art/o-agnostos-rene-magritte?platform=hootsuite [Βέλγος σουρεαλιστής με επιδράσεις από τον ντανταϊσμό, 1898-1967] </vt:lpstr>
      <vt:lpstr>Αυθαιρεσία του γλωσσικού σημείου</vt:lpstr>
      <vt:lpstr>Αυθαιρεσία του γλωσσικού σημείου</vt:lpstr>
      <vt:lpstr>Αυθαιρεσία του γλωσσικού σημείου</vt:lpstr>
      <vt:lpstr>Φύσει ή θέσει σχέση;</vt:lpstr>
      <vt:lpstr>PowerPoint 演示文稿</vt:lpstr>
      <vt:lpstr>Χαρακτηριστικά του γλωσσικού σημείου</vt:lpstr>
      <vt:lpstr>PowerPoint 演示文稿</vt:lpstr>
      <vt:lpstr>Χαρακτηριστικά του γλωσσικού σημείου</vt:lpstr>
      <vt:lpstr>Ερωτήσεις Κατανόησης</vt:lpstr>
      <vt:lpstr>Βιβλιογραφικές αναφορές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Πανεπιστήμιο Πατρών Τμήμα Φιλολογίας  Εισαγωγή στη Γενική Γλωσσολογία Ι  Διδάσκων: Αργύρης Αρχάκης</dc:title>
  <dc:creator>Argiris Archakis</dc:creator>
  <cp:lastModifiedBy>Teratech</cp:lastModifiedBy>
  <cp:revision>14</cp:revision>
  <dcterms:created xsi:type="dcterms:W3CDTF">2014-12-03T07:59:00Z</dcterms:created>
  <dcterms:modified xsi:type="dcterms:W3CDTF">2024-12-10T17:26:30Z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AD305B46E3BE43D38E0B1F2C9105A23C</vt:lpwstr>
  </property>
  <property fmtid="{D5CDD505-2E9C-101B-9397-08002B2CF9AE}" pid="3" name="KSOProductBuildVer">
    <vt:lpwstr>1033-12.2.0.19307</vt:lpwstr>
  </property>
</Properties>
</file>