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5" r:id="rId4"/>
    <p:sldId id="264" r:id="rId5"/>
    <p:sldId id="281" r:id="rId6"/>
    <p:sldId id="266" r:id="rId7"/>
    <p:sldId id="267" r:id="rId8"/>
    <p:sldId id="283" r:id="rId9"/>
    <p:sldId id="268" r:id="rId10"/>
    <p:sldId id="269" r:id="rId11"/>
    <p:sldId id="274" r:id="rId12"/>
    <p:sldId id="275" r:id="rId13"/>
    <p:sldId id="278" r:id="rId14"/>
    <p:sldId id="284" r:id="rId15"/>
    <p:sldId id="270" r:id="rId16"/>
    <p:sldId id="271" r:id="rId17"/>
    <p:sldId id="273" r:id="rId18"/>
    <p:sldId id="272" r:id="rId19"/>
    <p:sldId id="276" r:id="rId20"/>
    <p:sldId id="280" r:id="rId21"/>
    <p:sldId id="258" r:id="rId22"/>
    <p:sldId id="286" r:id="rId23"/>
    <p:sldId id="287" r:id="rId24"/>
    <p:sldId id="282" r:id="rId25"/>
    <p:sldId id="307" r:id="rId26"/>
    <p:sldId id="285" r:id="rId27"/>
    <p:sldId id="259" r:id="rId28"/>
    <p:sldId id="260" r:id="rId29"/>
    <p:sldId id="262" r:id="rId30"/>
    <p:sldId id="277" r:id="rId31"/>
    <p:sldId id="263" r:id="rId32"/>
  </p:sldIdLst>
  <p:sldSz cx="9144000" cy="6858000" type="screen4x3"/>
  <p:notesSz cx="6858000" cy="9144000"/>
  <p:defaultTextStyle>
    <a:defPPr>
      <a:defRPr lang="el-G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/>
    <p:restoredTop sz="94718"/>
  </p:normalViewPr>
  <p:slideViewPr>
    <p:cSldViewPr showGuides="1"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Διαφάνεια τίτλου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6"/>
          <p:cNvSpPr/>
          <p:nvPr/>
        </p:nvSpPr>
        <p:spPr bwMode="white">
          <a:xfrm>
            <a:off x="0" y="5970588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Ορθογώνιο 9"/>
          <p:cNvSpPr/>
          <p:nvPr/>
        </p:nvSpPr>
        <p:spPr>
          <a:xfrm>
            <a:off x="-9525" y="6053138"/>
            <a:ext cx="2249488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Ορθογώνιο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 hasCustomPrompt="1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 hasCustomPrompt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/>
              <a:t>Στυλ κύριου υπότιτλου</a:t>
            </a:r>
            <a:endParaRPr lang="en-US"/>
          </a:p>
        </p:txBody>
      </p:sp>
      <p:sp>
        <p:nvSpPr>
          <p:cNvPr id="6" name="Θέση ημερομηνίας 27"/>
          <p:cNvSpPr>
            <a:spLocks noGrp="1"/>
          </p:cNvSpPr>
          <p:nvPr>
            <p:ph type="dt" sz="half" idx="2"/>
          </p:nvPr>
        </p:nvSpPr>
        <p:spPr>
          <a:xfrm>
            <a:off x="76200" y="6069013"/>
            <a:ext cx="2057400" cy="68580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D68353-0601-4EBF-AD5F-ED5B6AE0A669}" type="datetimeFigureOut">
              <a:rPr kumimoji="0" lang="el-GR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Θέση υποσέλιδου 16"/>
          <p:cNvSpPr>
            <a:spLocks noGrp="1"/>
          </p:cNvSpPr>
          <p:nvPr>
            <p:ph type="ftr" sz="quarter" idx="3"/>
          </p:nvPr>
        </p:nvSpPr>
        <p:spPr>
          <a:xfrm>
            <a:off x="2085975" y="236538"/>
            <a:ext cx="5867400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Θέση αριθμού διαφάνειας 28"/>
          <p:cNvSpPr>
            <a:spLocks noGrp="1"/>
          </p:cNvSpPr>
          <p:nvPr>
            <p:ph type="sldNum" sz="quarter" idx="4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solidFill>
                  <a:schemeClr val="tx2"/>
                </a:solidFill>
                <a:latin typeface="Calibri" panose="020F0502020204030204" pitchFamily="34" charset="0"/>
              </a:rPr>
            </a:fld>
            <a:endParaRPr lang="el-GR" altLang="el-GR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D80CCBF-D30F-41B6-BBFA-F2B394F46AE8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Κατακόρυφος τίτλος και Κείμεν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Ορθογώνιο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Ορθογώνιο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 hasCustomPrompt="1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553200" y="6248400"/>
            <a:ext cx="22098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9D00CC5-0EC0-46FB-94F3-FB124BD5C572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55737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 rot="5400000">
            <a:off x="5989638" y="144463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latin typeface="Calibri" panose="020F0502020204030204" pitchFamily="34" charset="0"/>
              </a:rPr>
            </a:fld>
            <a:endParaRPr lang="el-GR" altLang="el-GR" dirty="0">
              <a:latin typeface="Calibri" panose="020F050202020403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 hasCustomPrompt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D80CCBF-D30F-41B6-BBFA-F2B394F46AE8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Κεφαλίδα ενότητα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Ορθογώνιο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Ορθογώνιο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 hasCustomPrompt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7" name="Θέση ημερομηνίας 11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CBB0E48-627E-41DD-9ECE-7FA0C593FC81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Θέση αριθμού διαφάνειας 12"/>
          <p:cNvSpPr>
            <a:spLocks noGrp="1"/>
          </p:cNvSpPr>
          <p:nvPr>
            <p:ph type="sldNum" sz="quarter" idx="4"/>
          </p:nvPr>
        </p:nvSpPr>
        <p:spPr>
          <a:xfrm>
            <a:off x="0" y="1752600"/>
            <a:ext cx="1295400" cy="701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algn="ctr" eaLnBrk="1" hangingPunct="1">
              <a:buNone/>
            </a:pPr>
            <a:fld id="{9A0DB2DC-4C9A-4742-B13C-FB6460FD3503}" type="slidenum">
              <a:rPr lang="el-GR" altLang="el-GR" sz="2400" dirty="0">
                <a:latin typeface="Calibri" panose="020F0502020204030204" pitchFamily="34" charset="0"/>
              </a:rPr>
            </a:fld>
            <a:endParaRPr lang="el-GR" altLang="el-GR" sz="2400" dirty="0">
              <a:latin typeface="Calibri" panose="020F0502020204030204" pitchFamily="34" charset="0"/>
            </a:endParaRPr>
          </a:p>
        </p:txBody>
      </p:sp>
      <p:sp>
        <p:nvSpPr>
          <p:cNvPr id="11" name="Θέση υποσέλιδου 13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 hasCustomPrompt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 hasCustomPrompt="1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3" name="Θέση ημερομηνίας 7"/>
          <p:cNvSpPr>
            <a:spLocks noGrp="1"/>
          </p:cNvSpPr>
          <p:nvPr>
            <p:ph type="dt" sz="half" idx="1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61D9EF-4619-4969-8555-6FB0D664ABAD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αριθμού διαφάνειας 9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latin typeface="Calibri" panose="020F0502020204030204" pitchFamily="34" charset="0"/>
              </a:rPr>
            </a:fld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5" name="Θέση υποσέλιδου 11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 hasCustomPrompt="1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 hasCustomPrompt="1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6" name="Θέση κειμένου 15"/>
          <p:cNvSpPr>
            <a:spLocks noGrp="1"/>
          </p:cNvSpPr>
          <p:nvPr>
            <p:ph type="body" sz="quarter" idx="1" hasCustomPrompt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15" name="Θέση κειμένου 14"/>
          <p:cNvSpPr>
            <a:spLocks noGrp="1"/>
          </p:cNvSpPr>
          <p:nvPr>
            <p:ph type="body" sz="quarter" idx="3" hasCustomPrompt="1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3" name="Θέση ημερομηνίας 9"/>
          <p:cNvSpPr>
            <a:spLocks noGrp="1"/>
          </p:cNvSpPr>
          <p:nvPr>
            <p:ph type="dt" sz="half" idx="1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6E06735-1234-4B30-925A-692E3F6FBA8B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αριθμού διαφάνειας 11"/>
          <p:cNvSpPr>
            <a:spLocks noGrp="1"/>
          </p:cNvSpPr>
          <p:nvPr>
            <p:ph type="sldNum" sz="quarter" idx="1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latin typeface="Calibri" panose="020F0502020204030204" pitchFamily="34" charset="0"/>
              </a:rPr>
            </a:fld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5" name="Θέση υποσέλιδου 13"/>
          <p:cNvSpPr>
            <a:spLocks noGrp="1"/>
          </p:cNvSpPr>
          <p:nvPr>
            <p:ph type="ftr" sz="quarter" idx="1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D80CCBF-D30F-41B6-BBFA-F2B394F46AE8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Κενή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9E4F2F9-F933-4C22-BD62-43EA05823151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Θέση αριθμού διαφάνειας 3"/>
          <p:cNvSpPr>
            <a:spLocks noGrp="1"/>
          </p:cNvSpPr>
          <p:nvPr>
            <p:ph type="sldNum" sz="quarter" idx="4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solidFill>
                  <a:schemeClr val="tx2"/>
                </a:solidFill>
                <a:latin typeface="Calibri" panose="020F0502020204030204" pitchFamily="34" charset="0"/>
              </a:rPr>
            </a:fld>
            <a:endParaRPr lang="el-GR" altLang="el-GR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 hasCustomPrompt="1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 hasCustomPrompt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D80CCBF-D30F-41B6-BBFA-F2B394F46AE8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Εικόνα με λεζάντα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Ορθογώνιο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Ορθογώνιο 9"/>
          <p:cNvSpPr/>
          <p:nvPr/>
        </p:nvSpPr>
        <p:spPr>
          <a:xfrm>
            <a:off x="1544638" y="4654550"/>
            <a:ext cx="7599363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Ορθογώνιο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 hasCustomPrompt="1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 hasCustomPrompt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Θέση ημερομηνίας 11"/>
          <p:cNvSpPr>
            <a:spLocks noGrp="1"/>
          </p:cNvSpPr>
          <p:nvPr>
            <p:ph type="dt" sz="half" idx="12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4AE672-5444-493A-B06A-DBD30F1B0ECB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Θέση αριθμού διαφάνειας 12"/>
          <p:cNvSpPr>
            <a:spLocks noGrp="1"/>
          </p:cNvSpPr>
          <p:nvPr>
            <p:ph type="sldNum" sz="quarter" idx="4"/>
          </p:nvPr>
        </p:nvSpPr>
        <p:spPr>
          <a:xfrm>
            <a:off x="0" y="4667250"/>
            <a:ext cx="1447800" cy="6635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sz="2800" dirty="0">
                <a:latin typeface="Calibri" panose="020F0502020204030204" pitchFamily="34" charset="0"/>
              </a:rPr>
            </a:fld>
            <a:endParaRPr lang="el-GR" altLang="el-GR" sz="2800" dirty="0">
              <a:latin typeface="Calibri" panose="020F0502020204030204" pitchFamily="34" charset="0"/>
            </a:endParaRPr>
          </a:p>
        </p:txBody>
      </p:sp>
      <p:sp>
        <p:nvSpPr>
          <p:cNvPr id="12" name="Θέση υποσέλιδου 13"/>
          <p:cNvSpPr>
            <a:spLocks noGrp="1"/>
          </p:cNvSpPr>
          <p:nvPr>
            <p:ph type="ftr" sz="quarter" idx="3"/>
          </p:nvPr>
        </p:nvSpPr>
        <p:spPr>
          <a:xfrm>
            <a:off x="1600200" y="6248400"/>
            <a:ext cx="4572000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Θέση τίτλου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l-GR" altLang="el-GR" dirty="0"/>
              <a:t>Στυλ κύριου τίτλου</a:t>
            </a:r>
            <a:endParaRPr lang="en-US" altLang="el-GR" dirty="0"/>
          </a:p>
        </p:txBody>
      </p:sp>
      <p:sp>
        <p:nvSpPr>
          <p:cNvPr id="1027" name="Θέση κειμένου 12"/>
          <p:cNvSpPr>
            <a:spLocks noGrp="1"/>
          </p:cNvSpPr>
          <p:nvPr>
            <p:ph type="body" idx="1"/>
          </p:nvPr>
        </p:nvSpPr>
        <p:spPr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l-GR" altLang="el-GR" dirty="0"/>
              <a:t>Στυλ υποδείγματος κειμένου</a:t>
            </a:r>
            <a:endParaRPr lang="el-GR" altLang="el-GR" dirty="0"/>
          </a:p>
          <a:p>
            <a:pPr lvl="1"/>
            <a:r>
              <a:rPr lang="el-GR" altLang="el-GR" dirty="0"/>
              <a:t>Δεύτερου επιπέδου</a:t>
            </a:r>
            <a:endParaRPr lang="el-GR" altLang="el-GR" dirty="0"/>
          </a:p>
          <a:p>
            <a:pPr lvl="2"/>
            <a:r>
              <a:rPr lang="el-GR" altLang="el-GR" dirty="0"/>
              <a:t>Τρίτου επιπέδου</a:t>
            </a:r>
            <a:endParaRPr lang="el-GR" altLang="el-GR" dirty="0"/>
          </a:p>
          <a:p>
            <a:pPr lvl="3"/>
            <a:r>
              <a:rPr lang="el-GR" altLang="el-GR" dirty="0"/>
              <a:t>Τέταρτου επιπέδου</a:t>
            </a:r>
            <a:endParaRPr lang="el-GR" altLang="el-GR" dirty="0"/>
          </a:p>
          <a:p>
            <a:pPr lvl="4"/>
            <a:r>
              <a:rPr lang="el-GR" altLang="el-GR" dirty="0"/>
              <a:t>Πέμπτου επιπέδου</a:t>
            </a:r>
            <a:endParaRPr lang="en-US" alt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D80CCBF-D30F-41B6-BBFA-F2B394F46AE8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400" b="1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319405" indent="-319405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08A1D9"/>
        </a:buClr>
        <a:buSzPct val="7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7C984A"/>
        </a:buClr>
        <a:buSzPct val="6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://www.greek-language.gr/greekLang/ancient_greek/tools/composition/page_056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www.documentonews.gr/article/o-karolos-darbinos-kai-h-katagwgh-twn-eidwn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 hasCustomPrompt="1"/>
          </p:nvPr>
        </p:nvSpPr>
        <p:spPr>
          <a:xfrm>
            <a:off x="468313" y="188913"/>
            <a:ext cx="7991475" cy="4608513"/>
          </a:xfrm>
        </p:spPr>
        <p:txBody>
          <a:bodyPr vert="horz" wrap="square" lIns="91440" tIns="45720" rIns="91440" bIns="45720" numCol="1" anchor="b" anchorCtr="0" compatLnSpc="1"/>
          <a:lstStyle/>
          <a:p>
            <a:pPr algn="ctr" eaLnBrk="1" hangingPunct="1">
              <a:buClrTx/>
              <a:buSzTx/>
              <a:buFontTx/>
              <a:buNone/>
            </a:pPr>
            <a:br>
              <a:rPr lang="en-US" altLang="x-none" kern="1200" cap="none" dirty="0">
                <a:latin typeface="Tw Cen MT" panose="020B0602020104020603" pitchFamily="34" charset="0"/>
                <a:ea typeface="+mj-ea"/>
                <a:cs typeface="+mj-cs"/>
              </a:rPr>
            </a:br>
            <a:r>
              <a:rPr sz="4000" kern="1200" cap="none" dirty="0">
                <a:latin typeface="+mj-lt"/>
                <a:ea typeface="+mj-ea"/>
                <a:cs typeface="+mj-cs"/>
              </a:rPr>
              <a:t>Πανεπιστήμιο Πατρών</a:t>
            </a:r>
            <a:br>
              <a:rPr sz="4000" kern="1200" cap="none" dirty="0">
                <a:latin typeface="+mj-lt"/>
                <a:ea typeface="+mj-ea"/>
                <a:cs typeface="+mj-cs"/>
              </a:rPr>
            </a:br>
            <a:r>
              <a:rPr sz="4000" kern="1200" cap="none" dirty="0">
                <a:latin typeface="+mj-lt"/>
                <a:ea typeface="+mj-ea"/>
                <a:cs typeface="+mj-cs"/>
              </a:rPr>
              <a:t>Τμήμα Φιλολογίας</a:t>
            </a:r>
            <a:br>
              <a:rPr sz="4000" kern="1200" cap="none" dirty="0">
                <a:latin typeface="+mj-lt"/>
                <a:ea typeface="+mj-ea"/>
                <a:cs typeface="+mj-cs"/>
              </a:rPr>
            </a:br>
            <a:br>
              <a:rPr sz="4000" kern="1200" cap="none" dirty="0">
                <a:latin typeface="+mj-lt"/>
                <a:ea typeface="+mj-ea"/>
                <a:cs typeface="+mj-cs"/>
              </a:rPr>
            </a:br>
            <a:r>
              <a:rPr sz="4000" b="1" kern="1200" cap="none" dirty="0">
                <a:latin typeface="+mj-lt"/>
                <a:ea typeface="+mj-ea"/>
                <a:cs typeface="+mj-cs"/>
              </a:rPr>
              <a:t>Εισαγωγή στη Γενική Γλωσσολογία Ι</a:t>
            </a:r>
            <a:br>
              <a:rPr sz="4000" b="1" kern="1200" cap="none" dirty="0">
                <a:latin typeface="+mj-lt"/>
                <a:ea typeface="+mj-ea"/>
                <a:cs typeface="+mj-cs"/>
              </a:rPr>
            </a:br>
            <a:br>
              <a:rPr sz="4000" b="1" kern="1200" cap="none" dirty="0">
                <a:latin typeface="+mj-lt"/>
                <a:ea typeface="+mj-ea"/>
                <a:cs typeface="+mj-cs"/>
              </a:rPr>
            </a:br>
            <a:r>
              <a:rPr sz="4000" kern="1200" cap="none" dirty="0">
                <a:latin typeface="+mj-lt"/>
                <a:ea typeface="+mj-ea"/>
                <a:cs typeface="+mj-cs"/>
              </a:rPr>
              <a:t>Διδάσκων: Αργύρης Αρχάκης</a:t>
            </a:r>
            <a:endParaRPr sz="4000" kern="1200" cap="none" dirty="0">
              <a:latin typeface="+mj-lt"/>
              <a:ea typeface="+mj-ea"/>
              <a:cs typeface="+mj-cs"/>
            </a:endParaRPr>
          </a:p>
        </p:txBody>
      </p:sp>
      <p:sp>
        <p:nvSpPr>
          <p:cNvPr id="9219" name="Υπότιτλος 2"/>
          <p:cNvSpPr>
            <a:spLocks noGrp="1"/>
          </p:cNvSpPr>
          <p:nvPr>
            <p:ph type="subTitle" idx="1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algn="r" eaLnBrk="1" hangingPunct="1">
              <a:buSzPct val="60000"/>
            </a:pPr>
            <a:r>
              <a:rPr lang="el-GR" altLang="el-GR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9</a:t>
            </a:r>
            <a:r>
              <a:rPr lang="en-US" altLang="el-GR" kern="1200" dirty="0">
                <a:solidFill>
                  <a:srgbClr val="FFFFFF"/>
                </a:solidFill>
                <a:latin typeface="Tw Cen MT" panose="020B0602020104020603" pitchFamily="34" charset="0"/>
                <a:ea typeface="+mn-ea"/>
                <a:cs typeface="+mn-cs"/>
              </a:rPr>
              <a:t>o </a:t>
            </a:r>
            <a:r>
              <a:rPr lang="el-GR" altLang="el-GR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Μάθημα</a:t>
            </a:r>
            <a:endParaRPr lang="el-GR" altLang="el-GR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Τίτλος 1"/>
          <p:cNvSpPr>
            <a:spLocks noGrp="1"/>
          </p:cNvSpPr>
          <p:nvPr>
            <p:ph type="title" hasCustomPrompt="1"/>
          </p:nvPr>
        </p:nvSpPr>
        <p:spPr>
          <a:xfrm>
            <a:off x="0" y="188913"/>
            <a:ext cx="9144000" cy="1030287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3200" b="1" dirty="0"/>
              <a:t>Απόσπασμα από το βιβλίο </a:t>
            </a:r>
            <a:r>
              <a:rPr lang="el-GR" altLang="el-GR" sz="3200" b="1" i="1" dirty="0"/>
              <a:t>Εισαγωγή στη θεωρητική Γλωσσολογία </a:t>
            </a:r>
            <a:r>
              <a:rPr lang="el-GR" altLang="el-GR" sz="3200" b="1" dirty="0"/>
              <a:t>(Φιλιππάκη- </a:t>
            </a:r>
            <a:r>
              <a:rPr lang="en-US" altLang="el-GR" sz="3200" b="1" dirty="0">
                <a:latin typeface="Tw Cen MT" panose="020B0602020104020603" pitchFamily="34" charset="0"/>
              </a:rPr>
              <a:t>Warburton 1992)</a:t>
            </a:r>
            <a:endParaRPr lang="el-GR" altLang="el-GR" sz="3200" b="1" dirty="0"/>
          </a:p>
        </p:txBody>
      </p:sp>
      <p:sp>
        <p:nvSpPr>
          <p:cNvPr id="18435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773238"/>
            <a:ext cx="8856662" cy="4968875"/>
          </a:xfrm>
        </p:spPr>
        <p:txBody>
          <a:bodyPr vert="horz" wrap="square" lIns="91440" tIns="45720" rIns="91440" bIns="45720" anchor="t" anchorCtr="0"/>
          <a:lstStyle/>
          <a:p>
            <a:pPr marL="0" indent="0"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400" dirty="0"/>
              <a:t>Ένα τέτοιο πείραμα έγινε το 1966 από δύο ψυχολόγους στο Πανεπιστήμιο της Νεβάδας, τους </a:t>
            </a:r>
            <a:r>
              <a:rPr lang="en-US" altLang="el-GR" sz="2400" dirty="0">
                <a:latin typeface="Tw Cen MT" panose="020B0602020104020603" pitchFamily="34" charset="0"/>
              </a:rPr>
              <a:t>Allen </a:t>
            </a:r>
            <a:r>
              <a:rPr lang="el-GR" altLang="el-GR" sz="2400" dirty="0"/>
              <a:t>και </a:t>
            </a:r>
            <a:r>
              <a:rPr lang="en-US" altLang="el-GR" sz="2400" dirty="0">
                <a:latin typeface="Tw Cen MT" panose="020B0602020104020603" pitchFamily="34" charset="0"/>
              </a:rPr>
              <a:t>Beatrice</a:t>
            </a:r>
            <a:r>
              <a:rPr lang="el-GR" altLang="el-GR" sz="2400" dirty="0"/>
              <a:t> </a:t>
            </a:r>
            <a:r>
              <a:rPr lang="en-US" altLang="el-GR" sz="2400" dirty="0">
                <a:latin typeface="Tw Cen MT" panose="020B0602020104020603" pitchFamily="34" charset="0"/>
              </a:rPr>
              <a:t>Gardner, </a:t>
            </a:r>
            <a:r>
              <a:rPr lang="el-GR" altLang="el-GR" sz="2400" dirty="0"/>
              <a:t>οι οποίοι υιοθέτησαν ένα μικρό θηλυκό χιμπατζή που ονόμασαν </a:t>
            </a:r>
            <a:r>
              <a:rPr lang="en-US" altLang="el-GR" sz="2400" dirty="0">
                <a:latin typeface="Tw Cen MT" panose="020B0602020104020603" pitchFamily="34" charset="0"/>
              </a:rPr>
              <a:t>Washoe</a:t>
            </a:r>
            <a:r>
              <a:rPr lang="el-GR" altLang="el-GR" sz="2400" dirty="0"/>
              <a:t> και άρχισαν να του διδάσκουν </a:t>
            </a:r>
            <a:r>
              <a:rPr lang="el-GR" altLang="el-GR" sz="2400" b="1" dirty="0"/>
              <a:t>τις χειρονομίες της αμερικάνικης γλώσσας των κωφαλάλω</a:t>
            </a:r>
            <a:r>
              <a:rPr lang="el-GR" altLang="el-GR" sz="2400" dirty="0"/>
              <a:t>ν (</a:t>
            </a:r>
            <a:r>
              <a:rPr lang="en-US" altLang="el-GR" sz="2400" dirty="0">
                <a:latin typeface="Tw Cen MT" panose="020B0602020104020603" pitchFamily="34" charset="0"/>
              </a:rPr>
              <a:t>Gardner A. &amp; Gardner B. 1978). </a:t>
            </a:r>
            <a:r>
              <a:rPr lang="el-GR" altLang="el-GR" sz="2400" dirty="0"/>
              <a:t>Μέσα σε </a:t>
            </a:r>
            <a:r>
              <a:rPr lang="el-GR" altLang="el-GR" sz="3200" b="1" i="1" dirty="0"/>
              <a:t>τέσσερα</a:t>
            </a:r>
            <a:r>
              <a:rPr lang="el-GR" altLang="el-GR" sz="2400" dirty="0"/>
              <a:t> χρόνια, η </a:t>
            </a:r>
            <a:r>
              <a:rPr lang="en-US" altLang="el-GR" sz="2400" dirty="0">
                <a:latin typeface="Tw Cen MT" panose="020B0602020104020603" pitchFamily="34" charset="0"/>
              </a:rPr>
              <a:t>Washoe</a:t>
            </a:r>
            <a:r>
              <a:rPr lang="el-GR" altLang="el-GR" sz="2400" dirty="0"/>
              <a:t> έμαθε να αναγνωρίζει 132 διαφορετικές χειρονομίες και να </a:t>
            </a:r>
            <a:r>
              <a:rPr lang="el-GR" altLang="el-GR" sz="2400" b="1" dirty="0"/>
              <a:t>γενικεύει</a:t>
            </a:r>
            <a:r>
              <a:rPr lang="el-GR" altLang="el-GR" sz="2400" dirty="0"/>
              <a:t> τη χρήση των συμβόλων έτσι ώστε το </a:t>
            </a:r>
            <a:r>
              <a:rPr lang="el-GR" altLang="el-GR" sz="2400" i="1" dirty="0"/>
              <a:t>σύμβολο για το σκύλο </a:t>
            </a:r>
            <a:r>
              <a:rPr lang="el-GR" altLang="el-GR" sz="2400" dirty="0"/>
              <a:t>να χρησιμοποιείται σωστά όχι μόνο για </a:t>
            </a:r>
            <a:r>
              <a:rPr lang="el-GR" altLang="el-GR" sz="2400" i="1" dirty="0"/>
              <a:t>αληθινούς σκύλους διαφορετικής ράτσας </a:t>
            </a:r>
            <a:r>
              <a:rPr lang="el-GR" altLang="el-GR" sz="2400" dirty="0"/>
              <a:t>αλλά και για </a:t>
            </a:r>
            <a:r>
              <a:rPr lang="el-GR" altLang="el-GR" sz="2400" i="1" dirty="0"/>
              <a:t>εικόνες σκύλων</a:t>
            </a:r>
            <a:r>
              <a:rPr lang="el-GR" altLang="el-GR" sz="2400" dirty="0"/>
              <a:t>, ακόμη και για τον </a:t>
            </a:r>
            <a:r>
              <a:rPr lang="el-GR" altLang="el-GR" sz="2400" i="1" dirty="0"/>
              <a:t>ήχο του γαβγίσματος</a:t>
            </a:r>
            <a:r>
              <a:rPr lang="el-GR" altLang="el-GR" sz="2400" dirty="0"/>
              <a:t>. Αναφέρεται μάλιστα ότι ανακάλυψε μόνη της καινούργιες σύνθετες λέξεις συνδυάζοντας απλές, όπως τη λέξη για το </a:t>
            </a:r>
            <a:r>
              <a:rPr lang="el-GR" altLang="el-GR" sz="2400" b="1" dirty="0"/>
              <a:t>ψυγείο</a:t>
            </a:r>
            <a:r>
              <a:rPr lang="el-GR" altLang="el-GR" sz="2400" dirty="0"/>
              <a:t>, το οποίο δήλωνε με τη σύνθετη έκφραση </a:t>
            </a:r>
            <a:r>
              <a:rPr lang="el-GR" altLang="el-GR" sz="2400" b="1" dirty="0"/>
              <a:t>«άνοιξε-φαγητό-ποτό»</a:t>
            </a:r>
            <a:r>
              <a:rPr lang="el-GR" altLang="el-GR" sz="2400" dirty="0"/>
              <a:t>. 	</a:t>
            </a:r>
            <a:endParaRPr lang="el-GR" altLang="el-G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Τίτλος 1"/>
          <p:cNvSpPr>
            <a:spLocks noGrp="1"/>
          </p:cNvSpPr>
          <p:nvPr>
            <p:ph type="title" hasCustomPrompt="1"/>
          </p:nvPr>
        </p:nvSpPr>
        <p:spPr>
          <a:xfrm>
            <a:off x="0" y="228600"/>
            <a:ext cx="9144000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3200" b="1" dirty="0">
                <a:solidFill>
                  <a:srgbClr val="434342"/>
                </a:solidFill>
              </a:rPr>
              <a:t>Απόσπασμα από το βιβλίο </a:t>
            </a:r>
            <a:r>
              <a:rPr lang="el-GR" altLang="el-GR" sz="3200" b="1" i="1" dirty="0">
                <a:solidFill>
                  <a:srgbClr val="434342"/>
                </a:solidFill>
              </a:rPr>
              <a:t>Εισαγωγή στη θεωρητική Γλωσσολογία </a:t>
            </a:r>
            <a:r>
              <a:rPr lang="el-GR" altLang="el-GR" sz="3200" b="1" dirty="0">
                <a:solidFill>
                  <a:srgbClr val="434342"/>
                </a:solidFill>
              </a:rPr>
              <a:t>(Φιλιππάκη- </a:t>
            </a:r>
            <a:r>
              <a:rPr lang="en-US" altLang="el-GR" sz="3200" b="1" dirty="0">
                <a:solidFill>
                  <a:srgbClr val="434342"/>
                </a:solidFill>
                <a:latin typeface="Tw Cen MT" panose="020B0602020104020603" pitchFamily="34" charset="0"/>
              </a:rPr>
              <a:t>Warburton 1992)</a:t>
            </a:r>
            <a:endParaRPr lang="el-GR" altLang="el-GR" dirty="0"/>
          </a:p>
        </p:txBody>
      </p:sp>
      <p:sp>
        <p:nvSpPr>
          <p:cNvPr id="19459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07950" y="1628775"/>
            <a:ext cx="8928100" cy="5040313"/>
          </a:xfrm>
        </p:spPr>
        <p:txBody>
          <a:bodyPr vert="horz" wrap="square" lIns="91440" tIns="45720" rIns="91440" bIns="45720" anchor="t" anchorCtr="0"/>
          <a:lstStyle/>
          <a:p>
            <a:pPr marL="0" indent="0"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800" dirty="0">
                <a:solidFill>
                  <a:srgbClr val="000000"/>
                </a:solidFill>
              </a:rPr>
              <a:t>Ο </a:t>
            </a:r>
            <a:r>
              <a:rPr lang="en-US" altLang="el-GR" sz="2800" dirty="0">
                <a:solidFill>
                  <a:srgbClr val="000000"/>
                </a:solidFill>
                <a:latin typeface="Tw Cen MT" panose="020B0602020104020603" pitchFamily="34" charset="0"/>
              </a:rPr>
              <a:t>David Premack (1985)</a:t>
            </a:r>
            <a:r>
              <a:rPr lang="el-GR" altLang="el-GR" sz="2800" dirty="0">
                <a:solidFill>
                  <a:srgbClr val="000000"/>
                </a:solidFill>
              </a:rPr>
              <a:t> προσπάθησε να διδάξει άλλη χιμπατζίνα, τη Σάρα, να αναγνωρίζει </a:t>
            </a:r>
            <a:r>
              <a:rPr lang="el-GR" altLang="el-GR" sz="2800" i="1" dirty="0">
                <a:solidFill>
                  <a:srgbClr val="000000"/>
                </a:solidFill>
              </a:rPr>
              <a:t>πλαστικά σύμβολα </a:t>
            </a:r>
            <a:r>
              <a:rPr lang="el-GR" altLang="el-GR" sz="2800" dirty="0">
                <a:solidFill>
                  <a:srgbClr val="000000"/>
                </a:solidFill>
              </a:rPr>
              <a:t>που </a:t>
            </a:r>
            <a:r>
              <a:rPr lang="el-GR" altLang="el-GR" sz="2800" dirty="0"/>
              <a:t>τοποθετούνται πάνω σε ένα μαγνητικό πίνακα. Η Σάρα έμαθε να αναγνωρίζει μια μεγάλη ποικιλία συμβόλων, ακόμη και για κάποιες </a:t>
            </a:r>
            <a:r>
              <a:rPr lang="el-GR" altLang="el-GR" sz="2800" b="1" dirty="0"/>
              <a:t>αφηρημένες έννοιες </a:t>
            </a:r>
            <a:r>
              <a:rPr lang="el-GR" altLang="el-GR" sz="2800" dirty="0"/>
              <a:t>όπως </a:t>
            </a:r>
            <a:r>
              <a:rPr lang="el-GR" altLang="el-GR" sz="2800" b="1" dirty="0"/>
              <a:t>«ίδιος» [</a:t>
            </a:r>
            <a:r>
              <a:rPr lang="el-GR" altLang="el-GR" sz="1800" b="1" dirty="0"/>
              <a:t>πιστοποίηση ομοιότητας</a:t>
            </a:r>
            <a:r>
              <a:rPr lang="el-GR" altLang="el-GR" sz="2800" b="1" dirty="0"/>
              <a:t>]</a:t>
            </a:r>
            <a:r>
              <a:rPr lang="en-US" altLang="el-GR" sz="2800" dirty="0">
                <a:latin typeface="Tw Cen MT" panose="020B0602020104020603" pitchFamily="34" charset="0"/>
              </a:rPr>
              <a:t>,</a:t>
            </a:r>
            <a:r>
              <a:rPr lang="el-GR" altLang="el-GR" sz="2800" b="1" dirty="0"/>
              <a:t> </a:t>
            </a:r>
            <a:r>
              <a:rPr lang="el-GR" altLang="el-GR" sz="2800" dirty="0"/>
              <a:t>και να τα χρησιμοποιεί σωστά σε σύντομους συνδυασμούς  για να ζητήσει κάτι, π.χ. μπορούσε να αποδώσει την έκφραση «Η Μαρία δώσει μήλο Σάρα».</a:t>
            </a:r>
            <a:endParaRPr lang="el-GR" altLang="el-GR" sz="2800" dirty="0"/>
          </a:p>
          <a:p>
            <a:pPr marL="0" indent="0"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800" dirty="0">
                <a:sym typeface="Wingdings" panose="05000000000000000000" pitchFamily="2" charset="2"/>
              </a:rPr>
              <a:t> Άλλη χιμπατζίνα σχημάτισε την έκφραση «παρακαλώ, βοήθεια: έξω», μετά τον εγκλεισμό της</a:t>
            </a:r>
            <a:endParaRPr lang="el-GR" altLang="el-GR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Τίτλος 1"/>
          <p:cNvSpPr>
            <a:spLocks noGrp="1"/>
          </p:cNvSpPr>
          <p:nvPr>
            <p:ph type="title" hasCustomPrompt="1"/>
          </p:nvPr>
        </p:nvSpPr>
        <p:spPr>
          <a:xfrm>
            <a:off x="107950" y="228600"/>
            <a:ext cx="8658225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3200" b="1" dirty="0">
                <a:solidFill>
                  <a:srgbClr val="434342"/>
                </a:solidFill>
              </a:rPr>
              <a:t>Η. Κούβελας (1995) «Βιολογικά χαρακτηριστικά της γλώσσας»</a:t>
            </a:r>
            <a:endParaRPr lang="el-GR" altLang="el-GR" dirty="0"/>
          </a:p>
        </p:txBody>
      </p:sp>
      <p:sp>
        <p:nvSpPr>
          <p:cNvPr id="2048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50825" y="2060575"/>
            <a:ext cx="8497888" cy="4032250"/>
          </a:xfrm>
        </p:spPr>
        <p:txBody>
          <a:bodyPr vert="horz" wrap="square" lIns="91440" tIns="45720" rIns="91440" bIns="45720" anchor="t" anchorCtr="0"/>
          <a:lstStyle/>
          <a:p>
            <a:pPr marL="0" indent="0" algn="just">
              <a:buClr>
                <a:srgbClr val="F96A1B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800" dirty="0"/>
              <a:t>Εκεί όμως που φαίνεται ότι υπερέχει ο ανθρώπινος εγκέφαλος σύμφωνα με όλα τα πειραματικά δεδομένα, είναι ότι διαθέτει τις λειτουργίες  που σχετίζονται με </a:t>
            </a:r>
            <a:r>
              <a:rPr lang="el-GR" altLang="el-GR" sz="2800" b="1" dirty="0"/>
              <a:t>τις γνωστικές διαδικασίες της γραμματικής και του συντακτικού</a:t>
            </a:r>
            <a:r>
              <a:rPr lang="el-GR" altLang="el-GR" sz="2800" dirty="0"/>
              <a:t>. Η ικανότητα αυτή δε, είναι αποτέλεσμα του γεγονότος ότι [οι ανθρώπινες εγκεφαλικές] περιοχές (…) είναι </a:t>
            </a:r>
            <a:r>
              <a:rPr lang="el-GR" altLang="el-GR" sz="2800" b="1" dirty="0"/>
              <a:t>πολύ </a:t>
            </a:r>
            <a:r>
              <a:rPr lang="el-GR" altLang="el-GR" sz="2800" b="1" dirty="0">
                <a:solidFill>
                  <a:srgbClr val="000000"/>
                </a:solidFill>
              </a:rPr>
              <a:t>περισσότερο αναπτυγμένες και έχουν μια πολύ πιο περίπλοκη ιστολογική δομή </a:t>
            </a:r>
            <a:r>
              <a:rPr lang="el-GR" altLang="el-GR" sz="2800" dirty="0">
                <a:solidFill>
                  <a:srgbClr val="000000"/>
                </a:solidFill>
              </a:rPr>
              <a:t>από ό</a:t>
            </a:r>
            <a:r>
              <a:rPr lang="en-US" altLang="el-GR" sz="2800" dirty="0">
                <a:solidFill>
                  <a:srgbClr val="000000"/>
                </a:solidFill>
                <a:latin typeface="Tw Cen MT" panose="020B0602020104020603" pitchFamily="34" charset="0"/>
              </a:rPr>
              <a:t>,</a:t>
            </a:r>
            <a:r>
              <a:rPr lang="el-GR" altLang="el-GR" sz="2800" dirty="0">
                <a:solidFill>
                  <a:srgbClr val="000000"/>
                </a:solidFill>
              </a:rPr>
              <a:t>τι στον χιμπατζή και τα υπόλοιπα πρώτιστα. </a:t>
            </a:r>
            <a:endParaRPr lang="el-GR" altLang="el-GR" sz="2800" dirty="0">
              <a:solidFill>
                <a:srgbClr val="000000"/>
              </a:solidFill>
            </a:endParaRPr>
          </a:p>
          <a:p>
            <a:pPr marL="0" indent="0"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altLang="el-GR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endParaRPr lang="el-GR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468630" y="1600200"/>
            <a:ext cx="8346440" cy="4891405"/>
          </a:xfrm>
        </p:spPr>
        <p:txBody>
          <a:bodyPr vert="horz" wrap="square" lIns="91440" tIns="45720" rIns="91440" bIns="45720" numCol="1" anchor="t" anchorCtr="0" compatLnSpc="1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altLang="x-none" dirty="0">
              <a:latin typeface="Tw Cen MT" panose="020B0602020104020603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latin typeface="Tw Cen MT" panose="020B0602020104020603" pitchFamily="34" charset="0"/>
              </a:rPr>
              <a:t> </a:t>
            </a:r>
            <a:r>
              <a:rPr b="1" dirty="0"/>
              <a:t>Από τα ζωικά βάθη της ΜΗ γλώσσας</a:t>
            </a:r>
            <a:endParaRPr b="1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b="1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b="1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b="1" dirty="0"/>
              <a:t>			στα ανθρώπινα ύψη της ΓΛΩΣΣΑΣ</a:t>
            </a:r>
            <a:endParaRPr b="1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b="1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b="1" dirty="0"/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3600" b="1" dirty="0"/>
              <a:t>Η </a:t>
            </a:r>
            <a:r>
              <a:rPr lang="el-GR" sz="3600" b="1" dirty="0"/>
              <a:t>εξελικτική διαδικασία της </a:t>
            </a:r>
            <a:r>
              <a:rPr sz="3600" b="1" dirty="0"/>
              <a:t>ανθρωποποίηση</a:t>
            </a:r>
            <a:r>
              <a:rPr lang="el-GR" sz="3600" b="1" dirty="0"/>
              <a:t>ς</a:t>
            </a:r>
            <a:r>
              <a:rPr sz="3600" b="1" dirty="0"/>
              <a:t> </a:t>
            </a:r>
            <a:endParaRPr sz="36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/>
          <p:cNvSpPr>
            <a:spLocks noGrp="1"/>
          </p:cNvSpPr>
          <p:nvPr>
            <p:ph type="title" hasCustomPrompt="1"/>
          </p:nvPr>
        </p:nvSpPr>
        <p:spPr>
          <a:xfrm>
            <a:off x="107950" y="228600"/>
            <a:ext cx="8658225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3200" b="1" dirty="0">
                <a:solidFill>
                  <a:srgbClr val="434342"/>
                </a:solidFill>
              </a:rPr>
              <a:t>Η. Κούβελας (1995) «Βιολογικά χαρακτηριστικά της γλώσσας»</a:t>
            </a:r>
            <a:endParaRPr lang="el-GR" altLang="el-GR" dirty="0"/>
          </a:p>
        </p:txBody>
      </p:sp>
      <p:sp>
        <p:nvSpPr>
          <p:cNvPr id="22531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07950" y="1557338"/>
            <a:ext cx="8928100" cy="5300662"/>
          </a:xfrm>
        </p:spPr>
        <p:txBody>
          <a:bodyPr vert="horz" wrap="square" lIns="91440" tIns="45720" rIns="91440" bIns="45720" anchor="t" anchorCtr="0"/>
          <a:lstStyle/>
          <a:p>
            <a:pPr marL="0" indent="0"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800" dirty="0"/>
              <a:t>	</a:t>
            </a:r>
            <a:r>
              <a:rPr lang="el-GR" altLang="el-GR" sz="2400" dirty="0"/>
              <a:t>Ας αλλάξουμε όμως χρόνο και τόπο. Ας φύγουμε από την Ευρώπη και την Αμερική του 20</a:t>
            </a:r>
            <a:r>
              <a:rPr lang="el-GR" altLang="el-GR" sz="2400" baseline="30000" dirty="0"/>
              <a:t>ου</a:t>
            </a:r>
            <a:r>
              <a:rPr lang="el-GR" altLang="el-GR" sz="2400" dirty="0"/>
              <a:t> αιώνα για να γυρίσουμε πίσω στον κήπο της Εδέμ, στη γενέτειρα γη του ανθρώπινου είδους, </a:t>
            </a:r>
            <a:r>
              <a:rPr lang="el-GR" altLang="el-GR" sz="2400" b="1" dirty="0"/>
              <a:t>στις Σαβάνες της Αφρικής</a:t>
            </a:r>
            <a:r>
              <a:rPr lang="el-GR" altLang="el-GR" sz="2400" dirty="0"/>
              <a:t>, όπου τώρα βρίσκεται η Αιθιοπία και η Κένυα. Εκεί πριν από </a:t>
            </a:r>
            <a:r>
              <a:rPr lang="el-GR" altLang="el-GR" sz="2400" b="1" dirty="0"/>
              <a:t>τρισήμυσι εκατομμύρια χρόνια </a:t>
            </a:r>
            <a:r>
              <a:rPr lang="el-GR" altLang="el-GR" sz="2400" dirty="0"/>
              <a:t>έζησε η Λούσι που πήρε το όνομά της από το ομώνυμο τραγούδι των Μπητλς. </a:t>
            </a:r>
            <a:r>
              <a:rPr lang="el-GR" altLang="el-GR" sz="2400" b="1" dirty="0"/>
              <a:t>Ο εγκέφαλός της είχε το μέγεθος που έχει ο εγκέφαλος των πιθήκων, αλλά  περπατούσε όρθια και τα δάκτυλά της ήταν ίσια, σαν αυτά </a:t>
            </a:r>
            <a:r>
              <a:rPr lang="el-GR" altLang="el-GR" sz="2400" b="1" dirty="0">
                <a:solidFill>
                  <a:srgbClr val="000000"/>
                </a:solidFill>
              </a:rPr>
              <a:t>του ανθρώπου</a:t>
            </a:r>
            <a:r>
              <a:rPr lang="el-GR" altLang="el-GR" sz="2400" dirty="0">
                <a:solidFill>
                  <a:srgbClr val="000000"/>
                </a:solidFill>
              </a:rPr>
              <a:t>. Η Λούσι ανήκει στο είδος του </a:t>
            </a:r>
            <a:r>
              <a:rPr lang="el-GR" altLang="el-GR" sz="2400" b="1" dirty="0">
                <a:solidFill>
                  <a:srgbClr val="000000"/>
                </a:solidFill>
              </a:rPr>
              <a:t>αυστραλοπίθηκου</a:t>
            </a:r>
            <a:r>
              <a:rPr lang="el-GR" altLang="el-GR" sz="2400" dirty="0">
                <a:solidFill>
                  <a:srgbClr val="000000"/>
                </a:solidFill>
              </a:rPr>
              <a:t> που εξαφανίστηκε πριν από 1 εκατομμύριο χρόνια αφού έζησε </a:t>
            </a:r>
            <a:r>
              <a:rPr lang="el-GR" altLang="el-GR" sz="2400" b="1" dirty="0">
                <a:solidFill>
                  <a:srgbClr val="000000"/>
                </a:solidFill>
              </a:rPr>
              <a:t>δίπλα-δίπλα</a:t>
            </a:r>
            <a:r>
              <a:rPr lang="el-GR" altLang="el-GR" sz="2400" dirty="0">
                <a:solidFill>
                  <a:srgbClr val="000000"/>
                </a:solidFill>
              </a:rPr>
              <a:t> στις στέπες της Αφρικής με τον πρόγονό μας τον </a:t>
            </a:r>
            <a:r>
              <a:rPr lang="en-US" altLang="el-GR" sz="2400" b="1" dirty="0">
                <a:solidFill>
                  <a:srgbClr val="000000"/>
                </a:solidFill>
                <a:latin typeface="Tw Cen MT" panose="020B0602020104020603" pitchFamily="34" charset="0"/>
              </a:rPr>
              <a:t>Homo habilis </a:t>
            </a:r>
            <a:r>
              <a:rPr lang="el-GR" altLang="el-GR" sz="2400" dirty="0">
                <a:solidFill>
                  <a:srgbClr val="000000"/>
                </a:solidFill>
              </a:rPr>
              <a:t>(Άνθρωπος ο επιτήδειος).</a:t>
            </a:r>
            <a:r>
              <a:rPr lang="el-GR" altLang="el-GR" sz="2400" dirty="0"/>
              <a:t> </a:t>
            </a:r>
            <a:r>
              <a:rPr lang="el-GR" altLang="el-GR" sz="2400" b="1" dirty="0">
                <a:solidFill>
                  <a:srgbClr val="000000"/>
                </a:solidFill>
              </a:rPr>
              <a:t>Γιατί όμως το ένας είδος το βαπτίζουμε Άνθρωπο και μάλιστα επιτήδειο, δηλαδή σ’ αυτόν αναγνωρίζουμε τον πρόγονό μας, </a:t>
            </a:r>
            <a:endParaRPr lang="el-GR" altLang="el-GR" sz="24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Τίτλος 1"/>
          <p:cNvSpPr>
            <a:spLocks noGrp="1"/>
          </p:cNvSpPr>
          <p:nvPr>
            <p:ph type="title" hasCustomPrompt="1"/>
          </p:nvPr>
        </p:nvSpPr>
        <p:spPr>
          <a:xfrm>
            <a:off x="107950" y="228600"/>
            <a:ext cx="9036050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3200" b="1" dirty="0">
                <a:solidFill>
                  <a:srgbClr val="434342"/>
                </a:solidFill>
              </a:rPr>
              <a:t>Η. Κούβελας (1995) «Βιολογικά χαρακτηριστικά της γλώσσας»</a:t>
            </a:r>
            <a:endParaRPr lang="el-GR" altLang="el-GR" dirty="0"/>
          </a:p>
        </p:txBody>
      </p:sp>
      <p:sp>
        <p:nvSpPr>
          <p:cNvPr id="23555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0" y="1484313"/>
            <a:ext cx="9036050" cy="5373687"/>
          </a:xfrm>
        </p:spPr>
        <p:txBody>
          <a:bodyPr vert="horz" wrap="square" lIns="91440" tIns="45720" rIns="91440" bIns="45720" anchor="t" anchorCtr="0"/>
          <a:lstStyle/>
          <a:p>
            <a:pPr marL="0" indent="0"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400" b="1" dirty="0"/>
              <a:t>ενώ η Λούσι, εικόνα του εαυτού μας κι αυτή, παραμένει ένας αυστραλοπίθηκος; </a:t>
            </a:r>
            <a:r>
              <a:rPr lang="el-GR" altLang="el-GR" sz="2400" dirty="0"/>
              <a:t>Η απάντηση δίνεται πολύ ωραία από τον μελετητή του </a:t>
            </a:r>
            <a:r>
              <a:rPr lang="en-US" altLang="el-GR" sz="2400" b="1" dirty="0">
                <a:latin typeface="Tw Cen MT" panose="020B0602020104020603" pitchFamily="34" charset="0"/>
              </a:rPr>
              <a:t>Homo habilis</a:t>
            </a:r>
            <a:r>
              <a:rPr lang="el-GR" altLang="el-GR" sz="2400" dirty="0"/>
              <a:t>, τον ανθρωπολόγο Ρίτσαρτντ Λίκει: «Αυτοί οι πρόγονοί μας που έζησαν πριν από 1,5-2 εκατομμύρια χρόνια </a:t>
            </a:r>
            <a:r>
              <a:rPr lang="el-GR" altLang="el-GR" sz="2400" b="1" dirty="0"/>
              <a:t>είχαν την ικανότητα να κατασκευάσουν </a:t>
            </a:r>
            <a:r>
              <a:rPr lang="el-GR" altLang="el-GR" sz="2400" b="1" dirty="0">
                <a:solidFill>
                  <a:srgbClr val="000000"/>
                </a:solidFill>
              </a:rPr>
              <a:t>πέτρινα εργαλεία</a:t>
            </a:r>
            <a:r>
              <a:rPr lang="el-GR" altLang="el-GR" sz="2400" dirty="0">
                <a:solidFill>
                  <a:srgbClr val="000000"/>
                </a:solidFill>
              </a:rPr>
              <a:t>. </a:t>
            </a:r>
            <a:r>
              <a:rPr lang="el-GR" altLang="el-GR" sz="2400" i="1" dirty="0">
                <a:solidFill>
                  <a:srgbClr val="FF0000"/>
                </a:solidFill>
              </a:rPr>
              <a:t>Για να κάνεις όμως έναν πέλεκυ από μια πέτρα πρέπει να βρεις μια πέτρα που να εμπεριέχει τον πέλεκυ προτού τον κατασκευάσεις. Πρέπει να μπορείς </a:t>
            </a:r>
            <a:r>
              <a:rPr lang="el-GR" altLang="el-GR" sz="2400" b="1" i="1" dirty="0">
                <a:solidFill>
                  <a:srgbClr val="FF0000"/>
                </a:solidFill>
              </a:rPr>
              <a:t>να προβλέψεις το τελειωμένο αντικείμενο μέσα στην ακατέργαστη πέτρα</a:t>
            </a:r>
            <a:r>
              <a:rPr lang="el-GR" altLang="el-GR" sz="2400" i="1" dirty="0">
                <a:solidFill>
                  <a:srgbClr val="FF0000"/>
                </a:solidFill>
              </a:rPr>
              <a:t>. Αυτή η ικανότητα αντίληψης </a:t>
            </a:r>
            <a:r>
              <a:rPr lang="el-GR" altLang="el-GR" sz="2400" b="1" i="1" dirty="0">
                <a:solidFill>
                  <a:srgbClr val="FF0000"/>
                </a:solidFill>
              </a:rPr>
              <a:t>αφηρημένων εννοιών</a:t>
            </a:r>
            <a:r>
              <a:rPr lang="el-GR" altLang="el-GR" sz="2400" i="1" dirty="0">
                <a:solidFill>
                  <a:srgbClr val="FF0000"/>
                </a:solidFill>
              </a:rPr>
              <a:t>, η ικανότητα πρόβλεψης για κάτι που δεν έχει υπάρξει ακόμα, φαίνεται ότι είναι χαρακτηριστικό του ανθρώπου</a:t>
            </a:r>
            <a:r>
              <a:rPr lang="el-GR" altLang="el-GR" sz="2400" dirty="0">
                <a:solidFill>
                  <a:srgbClr val="000000"/>
                </a:solidFill>
              </a:rPr>
              <a:t>». Εκεί λοιπόν στις στέπες της Αφρικής, στους τόπους όπου έζησε ο </a:t>
            </a:r>
            <a:r>
              <a:rPr lang="en-US" altLang="el-GR" sz="2400" dirty="0">
                <a:solidFill>
                  <a:srgbClr val="000000"/>
                </a:solidFill>
                <a:latin typeface="Tw Cen MT" panose="020B0602020104020603" pitchFamily="34" charset="0"/>
              </a:rPr>
              <a:t>Homo habilis</a:t>
            </a:r>
            <a:r>
              <a:rPr lang="el-GR" altLang="el-GR" sz="2400" dirty="0">
                <a:solidFill>
                  <a:srgbClr val="000000"/>
                </a:solidFill>
              </a:rPr>
              <a:t>, ο οποίος είχε </a:t>
            </a:r>
            <a:r>
              <a:rPr lang="el-GR" altLang="el-GR" sz="2400" b="1" dirty="0">
                <a:solidFill>
                  <a:srgbClr val="000000"/>
                </a:solidFill>
              </a:rPr>
              <a:t>την επιτηδειότητα να φτιάχνει πέτρινα εργαλεία</a:t>
            </a:r>
            <a:r>
              <a:rPr lang="el-GR" altLang="el-GR" sz="2400" dirty="0">
                <a:solidFill>
                  <a:srgbClr val="000000"/>
                </a:solidFill>
              </a:rPr>
              <a:t>, αναγνωρίζουμε την αρχή του ανθρώπινου είδους, ή την αρχή του ανθρώπινου πολιτισμού. </a:t>
            </a:r>
            <a:endParaRPr lang="el-GR" altLang="el-GR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endParaRPr lang="el-GR" altLang="el-GR" dirty="0"/>
          </a:p>
        </p:txBody>
      </p:sp>
      <p:pic>
        <p:nvPicPr>
          <p:cNvPr id="24579" name="Θέση περιεχομένου 9"/>
          <p:cNvPicPr>
            <a:picLocks noGrp="1" noChangeAspect="1"/>
          </p:cNvPicPr>
          <p:nvPr>
            <p:ph sz="quarter" idx="1" hasCustomPrompt="1"/>
          </p:nvPr>
        </p:nvPicPr>
        <p:blipFill>
          <a:blip r:embed="rId1"/>
          <a:srcRect l="781" t="-966" r="48769" b="43306"/>
          <a:stretch>
            <a:fillRect/>
          </a:stretch>
        </p:blipFill>
        <p:spPr>
          <a:xfrm>
            <a:off x="231775" y="3213100"/>
            <a:ext cx="4032250" cy="2592388"/>
          </a:xfrm>
        </p:spPr>
      </p:pic>
      <p:sp>
        <p:nvSpPr>
          <p:cNvPr id="11" name="Ρόμβος 10"/>
          <p:cNvSpPr/>
          <p:nvPr/>
        </p:nvSpPr>
        <p:spPr>
          <a:xfrm>
            <a:off x="1979613" y="3357563"/>
            <a:ext cx="693738" cy="1482725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Ευθύγραμμο βέλος σύνδεσης 12"/>
          <p:cNvCxnSpPr/>
          <p:nvPr/>
        </p:nvCxnSpPr>
        <p:spPr>
          <a:xfrm>
            <a:off x="4362450" y="4486275"/>
            <a:ext cx="136207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582" name="Εικόνα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8838" y="4127500"/>
            <a:ext cx="1946275" cy="7127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Τίτλος 1"/>
          <p:cNvSpPr>
            <a:spLocks noGrp="1"/>
          </p:cNvSpPr>
          <p:nvPr>
            <p:ph type="title" hasCustomPrompt="1"/>
          </p:nvPr>
        </p:nvSpPr>
        <p:spPr>
          <a:xfrm>
            <a:off x="0" y="366713"/>
            <a:ext cx="9144000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3200" b="1" dirty="0">
                <a:solidFill>
                  <a:srgbClr val="434342"/>
                </a:solidFill>
              </a:rPr>
              <a:t>Η. Κούβελας (1995) «Βιολογικά χαρακτηριστικά της γλώσσας» </a:t>
            </a:r>
            <a:endParaRPr lang="el-GR" altLang="el-GR" dirty="0"/>
          </a:p>
        </p:txBody>
      </p:sp>
      <p:sp>
        <p:nvSpPr>
          <p:cNvPr id="2560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07950" y="1557338"/>
            <a:ext cx="8928100" cy="5184775"/>
          </a:xfrm>
        </p:spPr>
        <p:txBody>
          <a:bodyPr vert="horz" wrap="square" lIns="91440" tIns="45720" rIns="91440" bIns="45720" anchor="t" anchorCtr="0"/>
          <a:lstStyle/>
          <a:p>
            <a:pPr marL="0" indent="0" algn="just">
              <a:buClr>
                <a:srgbClr val="F96A1B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800" dirty="0"/>
              <a:t>Τί έδωσε όμως στον άνθρωπο αυτές τις ικανότητες; </a:t>
            </a:r>
            <a:r>
              <a:rPr lang="el-GR" altLang="el-GR" sz="2800" dirty="0">
                <a:solidFill>
                  <a:srgbClr val="000000"/>
                </a:solidFill>
              </a:rPr>
              <a:t>Ίσως, να το πω λίγο προκλητικά: </a:t>
            </a:r>
            <a:r>
              <a:rPr lang="el-GR" altLang="el-GR" sz="2800" b="1" dirty="0">
                <a:solidFill>
                  <a:srgbClr val="000000"/>
                </a:solidFill>
              </a:rPr>
              <a:t>τα 100-150 γραμμάρια παραπάνω μυαλό που είχε ο </a:t>
            </a:r>
            <a:r>
              <a:rPr lang="en-US" altLang="el-GR" sz="2800" b="1" dirty="0">
                <a:solidFill>
                  <a:srgbClr val="000000"/>
                </a:solidFill>
                <a:latin typeface="Tw Cen MT" panose="020B0602020104020603" pitchFamily="34" charset="0"/>
              </a:rPr>
              <a:t>Homo</a:t>
            </a:r>
            <a:r>
              <a:rPr lang="el-GR" altLang="el-GR" sz="2800" b="1" dirty="0">
                <a:solidFill>
                  <a:srgbClr val="000000"/>
                </a:solidFill>
              </a:rPr>
              <a:t> </a:t>
            </a:r>
            <a:r>
              <a:rPr lang="en-US" altLang="el-GR" sz="2800" b="1" dirty="0">
                <a:solidFill>
                  <a:srgbClr val="000000"/>
                </a:solidFill>
                <a:latin typeface="Tw Cen MT" panose="020B0602020104020603" pitchFamily="34" charset="0"/>
              </a:rPr>
              <a:t>habilis</a:t>
            </a:r>
            <a:r>
              <a:rPr lang="el-GR" altLang="el-GR" sz="2800" b="1" dirty="0">
                <a:solidFill>
                  <a:srgbClr val="000000"/>
                </a:solidFill>
              </a:rPr>
              <a:t> από τη γειτόνισσά του τη Λούσι της Αφάρ</a:t>
            </a:r>
            <a:r>
              <a:rPr lang="el-GR" altLang="el-GR" sz="2800" dirty="0">
                <a:solidFill>
                  <a:srgbClr val="000000"/>
                </a:solidFill>
              </a:rPr>
              <a:t>. Μέσα σ’ αυτά τα παραπάνω γραμμάρια μυαλό υπήρχε και </a:t>
            </a:r>
            <a:r>
              <a:rPr lang="el-GR" altLang="el-GR" sz="2800" b="1" dirty="0">
                <a:solidFill>
                  <a:srgbClr val="000000"/>
                </a:solidFill>
              </a:rPr>
              <a:t>η έλικα του Μπροκά</a:t>
            </a:r>
            <a:r>
              <a:rPr lang="el-GR" altLang="el-GR" sz="2800" dirty="0">
                <a:solidFill>
                  <a:srgbClr val="000000"/>
                </a:solidFill>
              </a:rPr>
              <a:t>, περιοχή που πιθανώς λειτουργεί σαν κέντρο οργάνωσης εγκεφαλικών λειτουργιών, οι οποίες </a:t>
            </a:r>
            <a:r>
              <a:rPr lang="el-GR" altLang="el-GR" sz="2800" dirty="0">
                <a:solidFill>
                  <a:srgbClr val="FF0000"/>
                </a:solidFill>
              </a:rPr>
              <a:t>στον μεν </a:t>
            </a:r>
            <a:r>
              <a:rPr lang="en-US" altLang="el-GR" sz="2800" dirty="0">
                <a:solidFill>
                  <a:srgbClr val="FF0000"/>
                </a:solidFill>
                <a:latin typeface="Tw Cen MT" panose="020B0602020104020603" pitchFamily="34" charset="0"/>
              </a:rPr>
              <a:t>Homo habilis </a:t>
            </a:r>
            <a:r>
              <a:rPr lang="el-GR" altLang="el-GR" sz="2800" dirty="0">
                <a:solidFill>
                  <a:srgbClr val="FF0000"/>
                </a:solidFill>
              </a:rPr>
              <a:t>δίνουν τη δυνατότητα </a:t>
            </a:r>
            <a:r>
              <a:rPr lang="el-GR" altLang="el-GR" sz="2800" dirty="0">
                <a:solidFill>
                  <a:srgbClr val="FF0000"/>
                </a:solidFill>
                <a:highlight>
                  <a:srgbClr val="FFFF00"/>
                </a:highlight>
              </a:rPr>
              <a:t>πρόβλεψης των πράξεών του</a:t>
            </a:r>
            <a:r>
              <a:rPr lang="el-GR" altLang="el-GR" sz="2800" dirty="0">
                <a:solidFill>
                  <a:srgbClr val="FF0000"/>
                </a:solidFill>
              </a:rPr>
              <a:t>, στους δε απογόνους του την ικανότητα της ανθρώπινης γλώσσας</a:t>
            </a:r>
            <a:r>
              <a:rPr lang="el-GR" altLang="el-GR" sz="2800" dirty="0">
                <a:solidFill>
                  <a:srgbClr val="000000"/>
                </a:solidFill>
              </a:rPr>
              <a:t>. Ικανότητα που θα δώσει στον άνθρωπο τη δύναμη </a:t>
            </a:r>
            <a:r>
              <a:rPr lang="el-GR" altLang="el-GR" sz="2800" b="1" dirty="0">
                <a:solidFill>
                  <a:srgbClr val="000000"/>
                </a:solidFill>
              </a:rPr>
              <a:t>να κάνει σχέδια και προβλέψεις όχι μόνο για το άμεσο μέλλον αλλά και για το πολύ απώτερο</a:t>
            </a:r>
            <a:r>
              <a:rPr lang="el-GR" altLang="el-GR" sz="2800" dirty="0">
                <a:solidFill>
                  <a:srgbClr val="000000"/>
                </a:solidFill>
              </a:rPr>
              <a:t>. </a:t>
            </a:r>
            <a:endParaRPr lang="el-GR" altLang="el-GR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Τίτλος 1"/>
          <p:cNvSpPr>
            <a:spLocks noGrp="1"/>
          </p:cNvSpPr>
          <p:nvPr>
            <p:ph type="title" hasCustomPrompt="1"/>
          </p:nvPr>
        </p:nvSpPr>
        <p:spPr>
          <a:xfrm>
            <a:off x="107950" y="228600"/>
            <a:ext cx="8658225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en-US" altLang="el-GR" dirty="0">
                <a:latin typeface="Tw Cen MT" panose="020B0602020104020603" pitchFamily="34" charset="0"/>
              </a:rPr>
              <a:t> </a:t>
            </a:r>
            <a:r>
              <a:rPr lang="el-GR" altLang="el-GR" sz="3600" b="1" dirty="0"/>
              <a:t>Απόσπασμα από το βιβλίο </a:t>
            </a:r>
            <a:r>
              <a:rPr lang="el-GR" altLang="el-GR" sz="3600" b="1" i="1" dirty="0"/>
              <a:t>Εισαγωγή στη Γλωσσολογία</a:t>
            </a:r>
            <a:r>
              <a:rPr lang="el-GR" altLang="el-GR" sz="3600" b="1" dirty="0"/>
              <a:t> (</a:t>
            </a:r>
            <a:r>
              <a:rPr lang="en-US" altLang="el-GR" sz="3600" b="1" dirty="0">
                <a:latin typeface="Tw Cen MT" panose="020B0602020104020603" pitchFamily="34" charset="0"/>
              </a:rPr>
              <a:t>J. Lyons 1995)</a:t>
            </a:r>
            <a:endParaRPr lang="el-GR" altLang="el-GR" sz="3600" b="1" dirty="0"/>
          </a:p>
        </p:txBody>
      </p:sp>
      <p:sp>
        <p:nvSpPr>
          <p:cNvPr id="26627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03200" y="1700213"/>
            <a:ext cx="8761413" cy="4986337"/>
          </a:xfrm>
        </p:spPr>
        <p:txBody>
          <a:bodyPr vert="horz" wrap="square" lIns="91440" tIns="45720" rIns="91440" bIns="45720" anchor="t" anchorCtr="0"/>
          <a:lstStyle/>
          <a:p>
            <a:pPr marL="0" indent="0"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400" dirty="0"/>
              <a:t>[…] η γλώσσα μπορεί να αναπτύχθηκε αρχικά </a:t>
            </a:r>
            <a:r>
              <a:rPr lang="el-GR" altLang="el-GR" sz="2400" b="1" dirty="0"/>
              <a:t>ως σύστημα χειρονομιών</a:t>
            </a:r>
            <a:r>
              <a:rPr lang="el-GR" altLang="el-GR" sz="2400" dirty="0"/>
              <a:t> σε μια εποχή που οι πρόγονοι του ανθρώπου υιοθέτησαν </a:t>
            </a:r>
            <a:r>
              <a:rPr lang="el-GR" altLang="el-GR" sz="2400" i="1" dirty="0"/>
              <a:t>την όρθια στάση, που ελευθέρωναν τα χέρια </a:t>
            </a:r>
            <a:r>
              <a:rPr lang="el-GR" altLang="el-GR" sz="2400" b="1" dirty="0"/>
              <a:t>[αυστραλοπίθηκος]</a:t>
            </a:r>
            <a:r>
              <a:rPr lang="el-GR" altLang="el-GR" sz="2400" i="1" dirty="0"/>
              <a:t>, ενώ το μυαλό αφενός μεγάλωνε σε όγκο αφετέρου αποκτούσε την ικανότητα εξειδίκευσης των σύνθετων λειτουργιών επεξεργασίας στο κυρίαρχο ημισφαίριο </a:t>
            </a:r>
            <a:r>
              <a:rPr lang="el-GR" altLang="el-GR" sz="2400" b="1" dirty="0"/>
              <a:t>[</a:t>
            </a:r>
            <a:r>
              <a:rPr lang="en-US" altLang="el-GR" sz="2400" b="1" dirty="0">
                <a:latin typeface="Tw Cen MT" panose="020B0602020104020603" pitchFamily="34" charset="0"/>
              </a:rPr>
              <a:t>homo habilis]</a:t>
            </a:r>
            <a:r>
              <a:rPr lang="el-GR" altLang="el-GR" sz="2400" dirty="0"/>
              <a:t>. Σε κάποια χρονική στιγμή και για εύλογες από βιολογικής απόψεως αιτίες, </a:t>
            </a:r>
            <a:r>
              <a:rPr lang="el-GR" altLang="el-GR" sz="2400" b="1" i="1" dirty="0"/>
              <a:t>το σύστημα χειρονομιών θα μετατράπηκε σε φωνητικό σύστημα</a:t>
            </a:r>
            <a:r>
              <a:rPr lang="el-GR" altLang="el-GR" sz="2400" i="1" dirty="0"/>
              <a:t> </a:t>
            </a:r>
            <a:r>
              <a:rPr lang="el-GR" altLang="el-GR" sz="2400" dirty="0"/>
              <a:t>και θα απέκτησε στη συνέχεια [τις ιδιότητες / καθολικά γνωρίσματα της γλώσσας]. Εξυπακούεται ότι οι χαρακτηριστικές ιδιότητες της γλώσσας δεν ήταν όλες παρούσες […] και ότι </a:t>
            </a:r>
            <a:r>
              <a:rPr lang="el-GR" altLang="el-GR" sz="2400" b="1" dirty="0"/>
              <a:t>η γλώσσα προήλθε όντως από τη μη-γλώσσα </a:t>
            </a:r>
            <a:r>
              <a:rPr lang="el-GR" altLang="el-GR" sz="2400" dirty="0"/>
              <a:t>[εκφραστική και βουλητική λειτουργία].</a:t>
            </a:r>
            <a:endParaRPr lang="el-GR" altLang="el-GR" sz="2400" dirty="0"/>
          </a:p>
          <a:p>
            <a:pPr marL="0" indent="0"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altLang="el-GR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Τίτλος 1"/>
          <p:cNvSpPr>
            <a:spLocks noGrp="1"/>
          </p:cNvSpPr>
          <p:nvPr>
            <p:ph type="title" hasCustomPrompt="1"/>
          </p:nvPr>
        </p:nvSpPr>
        <p:spPr>
          <a:xfrm>
            <a:off x="0" y="366713"/>
            <a:ext cx="9144000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3200" b="1" dirty="0">
                <a:solidFill>
                  <a:srgbClr val="434342"/>
                </a:solidFill>
              </a:rPr>
              <a:t>Η. Κούβελας (1995) «Βιολογικά χαρακτηριστικά της γλώσσας» </a:t>
            </a:r>
            <a:endParaRPr lang="el-GR" altLang="el-GR" dirty="0"/>
          </a:p>
        </p:txBody>
      </p:sp>
      <p:sp>
        <p:nvSpPr>
          <p:cNvPr id="27651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07950" y="1557338"/>
            <a:ext cx="8928100" cy="5184775"/>
          </a:xfrm>
        </p:spPr>
        <p:txBody>
          <a:bodyPr vert="horz" wrap="square" lIns="91440" tIns="45720" rIns="91440" bIns="45720" anchor="t" anchorCtr="0"/>
          <a:lstStyle/>
          <a:p>
            <a:pPr marL="0" indent="0" algn="just">
              <a:buClr>
                <a:srgbClr val="F96A1B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400" dirty="0"/>
              <a:t>Αλλά </a:t>
            </a:r>
            <a:r>
              <a:rPr lang="el-GR" altLang="el-GR" sz="2400" b="1" dirty="0"/>
              <a:t>πότε εμφανίστηκε </a:t>
            </a:r>
            <a:r>
              <a:rPr lang="el-GR" altLang="el-GR" sz="2400" dirty="0"/>
              <a:t>η ανθρώπινη γλώσσα; Οι περισσότεροι ανθρωπολόγοι-γλωσσολόγοι πιστεύουν ότι κάτι τέτοιο συνέβη μόλις </a:t>
            </a:r>
            <a:r>
              <a:rPr lang="el-GR" altLang="el-GR" sz="2400" b="1" dirty="0"/>
              <a:t>πριν από 100.000 χρόνια</a:t>
            </a:r>
            <a:r>
              <a:rPr lang="el-GR" altLang="el-GR" sz="2400" dirty="0"/>
              <a:t>. Φαίνεται ότι εκείνη την περίοδο αλλαγές που εμφανίστηκαν </a:t>
            </a:r>
            <a:r>
              <a:rPr lang="el-GR" altLang="el-GR" sz="2400" i="1" dirty="0"/>
              <a:t>στο στόμα, στις γνάθους και στον φωνητικό σωλήνα</a:t>
            </a:r>
            <a:r>
              <a:rPr lang="el-GR" altLang="el-GR" sz="2400" dirty="0"/>
              <a:t>, έδωσαν τη δυνατότητα σε κάποια ανθρώπινα όντα να </a:t>
            </a:r>
            <a:r>
              <a:rPr lang="el-GR" altLang="el-GR" sz="2400" b="1" dirty="0"/>
              <a:t>ελέγξουν</a:t>
            </a:r>
            <a:r>
              <a:rPr lang="el-GR" altLang="el-GR" sz="2400" b="1" i="1" dirty="0"/>
              <a:t> την παραγωγή των διαφόρων ήχων συνειδητά και με ακρίβεια</a:t>
            </a:r>
            <a:r>
              <a:rPr lang="el-GR" altLang="el-GR" sz="2400" dirty="0"/>
              <a:t>. Με αυτόν τον τρόπο οι ήχοι μπορούσαν να χρησιμοποιηθούν με διάφορους συνδυασμούς και με δημιουργικό τρόπο. Έτσι γεννήθηκε η γλώσσα. Γεγονός που, φαίνεται, συνέβη άπαξ και </a:t>
            </a:r>
            <a:r>
              <a:rPr lang="el-GR" altLang="el-GR" sz="2400" b="1" dirty="0"/>
              <a:t>σε μια συγκεκριμένη περιοχή της Αφρικής </a:t>
            </a:r>
            <a:r>
              <a:rPr lang="el-GR" altLang="el-GR" sz="2400" dirty="0"/>
              <a:t>(…). Από εκεί και πέρα οι ομιλούντες πρόγονοί μας διασκορπίστηκαν σε απομονωμένες μικρές αποικίες. </a:t>
            </a:r>
            <a:r>
              <a:rPr lang="el-GR" altLang="el-GR" sz="2400" b="1" dirty="0"/>
              <a:t>Η γεωγραφική απομόνωση επέτρεψε τη δημιουργία διαφορετικών ηχητικών συστημάτων, δηλαδή τη δημιουργία διαφορετικών γλωσσών.</a:t>
            </a:r>
            <a:endParaRPr lang="el-GR" altLang="el-G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79388" y="0"/>
            <a:ext cx="8964613" cy="1268413"/>
          </a:xfrm>
        </p:spPr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4000" b="1" dirty="0"/>
              <a:t>Συστήματα επικοινωνίας των ζώων </a:t>
            </a:r>
            <a:br>
              <a:rPr sz="4000" b="1" dirty="0"/>
            </a:br>
            <a:r>
              <a:rPr sz="4000" b="1" dirty="0"/>
              <a:t>και ανθρώπινη γλώσσα</a:t>
            </a:r>
            <a:endParaRPr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50825" y="1700213"/>
            <a:ext cx="8785225" cy="48561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dirty="0">
                <a:solidFill>
                  <a:srgbClr val="000000"/>
                </a:solidFill>
              </a:rPr>
              <a:t> [Σύμφωνα με τον] 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Descartes</a:t>
            </a:r>
            <a:r>
              <a:rPr dirty="0">
                <a:solidFill>
                  <a:srgbClr val="000000"/>
                </a:solidFill>
              </a:rPr>
              <a:t> μία από τις μεγαλύτερες διαφορές </a:t>
            </a:r>
            <a:r>
              <a:rPr i="1" dirty="0">
                <a:solidFill>
                  <a:srgbClr val="FF0000"/>
                </a:solidFill>
              </a:rPr>
              <a:t>μεταξύ ανθρώπων και ζώων</a:t>
            </a:r>
            <a:r>
              <a:rPr i="1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είναι ότι η </a:t>
            </a:r>
            <a:r>
              <a:rPr b="1" dirty="0">
                <a:solidFill>
                  <a:srgbClr val="000000"/>
                </a:solidFill>
              </a:rPr>
              <a:t>ανθρώπινη χρήση </a:t>
            </a:r>
            <a:r>
              <a:rPr dirty="0">
                <a:solidFill>
                  <a:srgbClr val="FF0000"/>
                </a:solidFill>
              </a:rPr>
              <a:t>της γλώσσας </a:t>
            </a:r>
            <a:r>
              <a:rPr b="1" dirty="0">
                <a:solidFill>
                  <a:srgbClr val="000000"/>
                </a:solidFill>
              </a:rPr>
              <a:t>ΔΕΝ αποτελεί αντίδραση </a:t>
            </a:r>
            <a:r>
              <a:rPr dirty="0">
                <a:solidFill>
                  <a:srgbClr val="000000"/>
                </a:solidFill>
              </a:rPr>
              <a:t>σε </a:t>
            </a:r>
            <a:r>
              <a:rPr b="1" dirty="0">
                <a:solidFill>
                  <a:srgbClr val="000000"/>
                </a:solidFill>
              </a:rPr>
              <a:t>ερεθίσματα</a:t>
            </a:r>
            <a:r>
              <a:rPr dirty="0">
                <a:solidFill>
                  <a:srgbClr val="000000"/>
                </a:solidFill>
              </a:rPr>
              <a:t>, όπως συμβαίνει </a:t>
            </a:r>
            <a:r>
              <a:rPr dirty="0">
                <a:solidFill>
                  <a:srgbClr val="FF0000"/>
                </a:solidFill>
              </a:rPr>
              <a:t>με τους </a:t>
            </a:r>
            <a:r>
              <a:rPr b="1" dirty="0">
                <a:solidFill>
                  <a:srgbClr val="FF0000"/>
                </a:solidFill>
              </a:rPr>
              <a:t>ήχους</a:t>
            </a:r>
            <a:r>
              <a:rPr dirty="0">
                <a:solidFill>
                  <a:srgbClr val="FF0000"/>
                </a:solidFill>
              </a:rPr>
              <a:t> και τις </a:t>
            </a:r>
            <a:r>
              <a:rPr b="1" dirty="0">
                <a:solidFill>
                  <a:srgbClr val="FF0000"/>
                </a:solidFill>
              </a:rPr>
              <a:t>κινήσεις</a:t>
            </a:r>
            <a:r>
              <a:rPr dirty="0">
                <a:solidFill>
                  <a:srgbClr val="FF0000"/>
                </a:solidFill>
              </a:rPr>
              <a:t> που κάνουν τα ζώα</a:t>
            </a:r>
            <a:r>
              <a:rPr dirty="0">
                <a:solidFill>
                  <a:srgbClr val="000000"/>
                </a:solidFill>
              </a:rPr>
              <a:t>.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dirty="0">
                <a:solidFill>
                  <a:srgbClr val="000000"/>
                </a:solidFill>
              </a:rPr>
              <a:t>Αλλά τι;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- Τίτλος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sz="3600" b="1" dirty="0"/>
              <a:t>Εξελικτική αλληλουχία κυρίαρχων</a:t>
            </a:r>
            <a:r>
              <a:rPr lang="en-US" altLang="el-GR" sz="3600" b="1" dirty="0">
                <a:latin typeface="Tw Cen MT" panose="020B0602020104020603" pitchFamily="34" charset="0"/>
              </a:rPr>
              <a:t> </a:t>
            </a:r>
            <a:r>
              <a:rPr lang="el-GR" altLang="el-GR" sz="3600" b="1" dirty="0"/>
              <a:t>ειδών</a:t>
            </a:r>
            <a:endParaRPr lang="el-GR" alt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 hasCustomPrompt="1"/>
          </p:nvPr>
        </p:nvSpPr>
        <p:spPr>
          <a:xfrm>
            <a:off x="214313" y="1600200"/>
            <a:ext cx="8715375" cy="50434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Αλαχιώτης,  </a:t>
            </a:r>
            <a:r>
              <a:rPr i="1" dirty="0">
                <a:solidFill>
                  <a:srgbClr val="000000"/>
                </a:solidFill>
              </a:rPr>
              <a:t>Βήμα</a:t>
            </a:r>
            <a:r>
              <a:rPr dirty="0">
                <a:solidFill>
                  <a:srgbClr val="000000"/>
                </a:solidFill>
              </a:rPr>
              <a:t> 30-11-03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altLang="x-none" b="1" dirty="0">
                <a:solidFill>
                  <a:srgbClr val="000000"/>
                </a:solidFill>
                <a:latin typeface="Tw Cen MT" panose="020B0602020104020603" pitchFamily="34" charset="0"/>
              </a:rPr>
              <a:t>Australopithecus africanus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(3 εκατ. χρόνια πριν)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altLang="x-none" b="1" dirty="0">
                <a:solidFill>
                  <a:srgbClr val="000000"/>
                </a:solidFill>
                <a:latin typeface="Tw Cen MT" panose="020B0602020104020603" pitchFamily="34" charset="0"/>
              </a:rPr>
              <a:t>Homo habilis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(2,2 εκατ. χρόνια πριν, </a:t>
            </a:r>
            <a:r>
              <a:rPr i="1" dirty="0">
                <a:solidFill>
                  <a:srgbClr val="000000"/>
                </a:solidFill>
              </a:rPr>
              <a:t>θεωρείται ότι αντιπροσωπεύει ένα μεγάλο βήμα εξέλιξης από τη ζωώδη στην ανθρώπινη κατάσταση</a:t>
            </a:r>
            <a:r>
              <a:rPr dirty="0">
                <a:solidFill>
                  <a:srgbClr val="000000"/>
                </a:solidFill>
              </a:rPr>
              <a:t>) 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altLang="x-none" b="1" dirty="0">
                <a:solidFill>
                  <a:srgbClr val="000000"/>
                </a:solidFill>
                <a:latin typeface="Tw Cen MT" panose="020B0602020104020603" pitchFamily="34" charset="0"/>
              </a:rPr>
              <a:t>Homo erectus </a:t>
            </a:r>
            <a:r>
              <a:rPr dirty="0">
                <a:solidFill>
                  <a:srgbClr val="000000"/>
                </a:solidFill>
              </a:rPr>
              <a:t>(1,6 εκατ. χρόνια πριν)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altLang="x-none" b="1" dirty="0">
                <a:solidFill>
                  <a:srgbClr val="000000"/>
                </a:solidFill>
                <a:latin typeface="Tw Cen MT" panose="020B0602020104020603" pitchFamily="34" charset="0"/>
              </a:rPr>
              <a:t>Homo sapiens neanderthalensis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(πάνω από 130 χιλ. χρόνια πριν/ έζησε έως 30 χιλ. χρόνια πριν)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altLang="x-none" b="1" dirty="0">
                <a:solidFill>
                  <a:srgbClr val="000000"/>
                </a:solidFill>
                <a:latin typeface="Tw Cen MT" panose="020B0602020104020603" pitchFamily="34" charset="0"/>
              </a:rPr>
              <a:t>Homo sapiens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(</a:t>
            </a:r>
            <a:r>
              <a:rPr i="1" dirty="0">
                <a:solidFill>
                  <a:srgbClr val="000000"/>
                </a:solidFill>
              </a:rPr>
              <a:t>ο σύγχρονος άνθρωπος</a:t>
            </a:r>
            <a:r>
              <a:rPr dirty="0">
                <a:solidFill>
                  <a:srgbClr val="000000"/>
                </a:solidFill>
              </a:rPr>
              <a:t>, 30-40 χιλ. χρόνια πριν)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79388" y="0"/>
            <a:ext cx="8964613" cy="1268413"/>
          </a:xfrm>
        </p:spPr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4000" b="1" dirty="0"/>
              <a:t>Συστήματα επικοινωνίας των ζώων </a:t>
            </a:r>
            <a:br>
              <a:rPr sz="4000" b="1" dirty="0"/>
            </a:br>
            <a:r>
              <a:rPr sz="4000" b="1" dirty="0"/>
              <a:t>και ανθρώπινη γλώσσα</a:t>
            </a:r>
            <a:endParaRPr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50825" y="1700213"/>
            <a:ext cx="8785225" cy="48561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dirty="0">
                <a:solidFill>
                  <a:srgbClr val="000000"/>
                </a:solidFill>
              </a:rPr>
              <a:t> [Σύμφωνα με τον] 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Descartes</a:t>
            </a:r>
            <a:r>
              <a:rPr dirty="0">
                <a:solidFill>
                  <a:srgbClr val="000000"/>
                </a:solidFill>
              </a:rPr>
              <a:t> μία από τις μεγαλύτερες διαφορές </a:t>
            </a:r>
            <a:r>
              <a:rPr i="1" dirty="0">
                <a:solidFill>
                  <a:srgbClr val="FF0000"/>
                </a:solidFill>
              </a:rPr>
              <a:t>μεταξύ ανθρώπων και ζώων</a:t>
            </a:r>
            <a:r>
              <a:rPr i="1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είναι ότι η </a:t>
            </a:r>
            <a:r>
              <a:rPr b="1" dirty="0">
                <a:solidFill>
                  <a:srgbClr val="000000"/>
                </a:solidFill>
              </a:rPr>
              <a:t>ανθρώπινη χρήση </a:t>
            </a:r>
            <a:r>
              <a:rPr dirty="0">
                <a:solidFill>
                  <a:srgbClr val="FF0000"/>
                </a:solidFill>
              </a:rPr>
              <a:t>της γλώσσας </a:t>
            </a:r>
            <a:r>
              <a:rPr b="1" dirty="0">
                <a:solidFill>
                  <a:srgbClr val="000000"/>
                </a:solidFill>
              </a:rPr>
              <a:t>ΔΕΝ αποτελεί αντίδραση </a:t>
            </a:r>
            <a:r>
              <a:rPr dirty="0">
                <a:solidFill>
                  <a:srgbClr val="000000"/>
                </a:solidFill>
              </a:rPr>
              <a:t>σε </a:t>
            </a:r>
            <a:r>
              <a:rPr b="1" dirty="0">
                <a:solidFill>
                  <a:srgbClr val="000000"/>
                </a:solidFill>
              </a:rPr>
              <a:t>ερεθίσματα</a:t>
            </a:r>
            <a:r>
              <a:rPr dirty="0">
                <a:solidFill>
                  <a:srgbClr val="000000"/>
                </a:solidFill>
              </a:rPr>
              <a:t>, όπως συμβαίνει </a:t>
            </a:r>
            <a:r>
              <a:rPr dirty="0">
                <a:solidFill>
                  <a:srgbClr val="FF0000"/>
                </a:solidFill>
              </a:rPr>
              <a:t>με τους </a:t>
            </a:r>
            <a:r>
              <a:rPr b="1" dirty="0">
                <a:solidFill>
                  <a:srgbClr val="FF0000"/>
                </a:solidFill>
              </a:rPr>
              <a:t>ήχους</a:t>
            </a:r>
            <a:r>
              <a:rPr dirty="0">
                <a:solidFill>
                  <a:srgbClr val="FF0000"/>
                </a:solidFill>
              </a:rPr>
              <a:t> και τις </a:t>
            </a:r>
            <a:r>
              <a:rPr b="1" dirty="0">
                <a:solidFill>
                  <a:srgbClr val="FF0000"/>
                </a:solidFill>
              </a:rPr>
              <a:t>κινήσεις</a:t>
            </a:r>
            <a:r>
              <a:rPr dirty="0">
                <a:solidFill>
                  <a:srgbClr val="FF0000"/>
                </a:solidFill>
              </a:rPr>
              <a:t> που κάνουν τα ζώα</a:t>
            </a:r>
            <a:r>
              <a:rPr dirty="0">
                <a:solidFill>
                  <a:srgbClr val="000000"/>
                </a:solidFill>
              </a:rPr>
              <a:t>.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dirty="0">
                <a:solidFill>
                  <a:srgbClr val="000000"/>
                </a:solidFill>
              </a:rPr>
              <a:t>Αλλά τι;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Τίτλος 1"/>
          <p:cNvSpPr>
            <a:spLocks noGrp="1"/>
          </p:cNvSpPr>
          <p:nvPr>
            <p:ph type="title" hasCustomPrompt="1"/>
          </p:nvPr>
        </p:nvSpPr>
        <p:spPr>
          <a:xfrm>
            <a:off x="395288" y="0"/>
            <a:ext cx="8497887" cy="11969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l-GR" altLang="el-GR" sz="3200" b="1" dirty="0"/>
              <a:t>Οντογένεση και Φυλογένεση</a:t>
            </a:r>
            <a:endParaRPr lang="el-GR" altLang="el-GR"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85225" cy="50688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0724" name="Table 30723"/>
          <p:cNvGraphicFramePr/>
          <p:nvPr/>
        </p:nvGraphicFramePr>
        <p:xfrm>
          <a:off x="250825" y="1628775"/>
          <a:ext cx="8713788" cy="4754563"/>
        </p:xfrm>
        <a:graphic>
          <a:graphicData uri="http://schemas.openxmlformats.org/drawingml/2006/table">
            <a:tbl>
              <a:tblPr/>
              <a:tblGrid>
                <a:gridCol w="4249738"/>
                <a:gridCol w="4464050"/>
              </a:tblGrid>
              <a:tr h="7318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ΟΝΤΟΓΕΝΕΣΗ </a:t>
                      </a:r>
                      <a:endParaRPr sz="1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endParaRPr lang="en-US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ΦΥΛΟΓΕΝΕΣΗ </a:t>
                      </a:r>
                      <a:endParaRPr sz="1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endParaRPr lang="en-US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Προ-γλώσσα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Εκφραστική λειτουργία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Βουλητική λειτουργία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Φατική λειτουργία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Ποιητική λειτουργία</a:t>
                      </a:r>
                      <a:endParaRPr lang="en-US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Εκφραστική λειτουργία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Βουλητική λειτουργία</a:t>
                      </a:r>
                      <a:endParaRPr lang="en-US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39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Αναφορική λειτουργία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Πρωτο-γλώσσα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Ενήλικη νοηματική γλώσσα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Μεταγλωσσική λειτουργία</a:t>
                      </a:r>
                      <a:endParaRPr lang="en-US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Αναφορική λειτουργία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endParaRPr lang="el-GR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187450" y="1844675"/>
            <a:ext cx="6408738" cy="43211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/>
              <a:t>Ώωχ				ΈειΏπ</a:t>
            </a:r>
            <a:endParaRPr dirty="0"/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/>
              <a:t>Φχιουού			Σσσσσσ</a:t>
            </a:r>
            <a:endParaRPr dirty="0"/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/>
              <a:t>ώωώπΏπ			Έεεε</a:t>
            </a:r>
            <a:endParaRPr dirty="0"/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/>
              <a:t>Ποπόοο</a:t>
            </a:r>
            <a:endParaRPr dirty="0"/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/>
              <a:t>Ίιιι</a:t>
            </a:r>
            <a:endParaRPr dirty="0"/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/>
              <a:t>μπλιάξ</a:t>
            </a:r>
            <a:endParaRPr dirty="0"/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/>
              <a:t>Αααάχ</a:t>
            </a:r>
            <a:endParaRPr dirty="0"/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/>
              <a:t>Τστστσ</a:t>
            </a:r>
            <a:endParaRPr dirty="0"/>
          </a:p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endParaRPr lang="el-GR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468630" y="1600200"/>
            <a:ext cx="8346440" cy="4891405"/>
          </a:xfrm>
        </p:spPr>
        <p:txBody>
          <a:bodyPr vert="horz" wrap="square" lIns="91440" tIns="45720" rIns="91440" bIns="45720" numCol="1" anchor="t" anchorCtr="0" compatLnSpc="1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altLang="x-none" dirty="0">
              <a:latin typeface="Tw Cen MT" panose="020B0602020104020603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latin typeface="Tw Cen MT" panose="020B0602020104020603" pitchFamily="34" charset="0"/>
              </a:rPr>
              <a:t> </a:t>
            </a:r>
            <a:r>
              <a:rPr lang="el-GR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Η ανάμνηση του νηπιακού κ ζωικού βάθους</a:t>
            </a:r>
            <a:endParaRPr lang="el-GR" altLang="en-US" dirty="0">
              <a:latin typeface="Tw Cen MT" panose="020B0602020104020603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altLang="en-US" b="1" dirty="0">
              <a:latin typeface="Tw Cen MT" panose="020B0602020104020603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b="1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b="1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b="1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b="1" dirty="0"/>
              <a:t>			</a:t>
            </a:r>
            <a:r>
              <a:rPr lang="el-GR" b="1" dirty="0"/>
              <a:t>	από το ανθρώπινο γλωσσικό ύψος</a:t>
            </a:r>
            <a:endParaRPr sz="36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endParaRPr lang="el-GR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3600" b="1" dirty="0"/>
              <a:t>Επιφωνήματα:</a:t>
            </a:r>
            <a:endParaRPr sz="3600" b="1" dirty="0"/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3600" b="1" dirty="0"/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3600" b="1" dirty="0"/>
              <a:t>Η ανάμνηση </a:t>
            </a:r>
            <a:endParaRPr sz="3600" b="1" dirty="0"/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3600" b="1" dirty="0"/>
              <a:t>του ζωικού και νηπιακού μας βάθους</a:t>
            </a:r>
            <a:endParaRPr sz="36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- Τίτλος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Επιφωνήματα</a:t>
            </a:r>
            <a:endParaRPr lang="el-GR" alt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b="1"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b="1" dirty="0">
                <a:solidFill>
                  <a:srgbClr val="000000"/>
                </a:solidFill>
              </a:rPr>
              <a:t>Λεξικό Μπαμπινιώτη</a:t>
            </a:r>
            <a:r>
              <a:rPr dirty="0">
                <a:solidFill>
                  <a:srgbClr val="000000"/>
                </a:solidFill>
              </a:rPr>
              <a:t>: «Άκλιτη λέξη που εκφράζει εσωτερική κατάσταση, </a:t>
            </a:r>
            <a:r>
              <a:rPr b="1" dirty="0">
                <a:solidFill>
                  <a:srgbClr val="000000"/>
                </a:solidFill>
              </a:rPr>
              <a:t>παρόρμηση</a:t>
            </a:r>
            <a:r>
              <a:rPr dirty="0">
                <a:solidFill>
                  <a:srgbClr val="000000"/>
                </a:solidFill>
              </a:rPr>
              <a:t> ή </a:t>
            </a:r>
            <a:r>
              <a:rPr b="1" dirty="0">
                <a:solidFill>
                  <a:srgbClr val="000000"/>
                </a:solidFill>
              </a:rPr>
              <a:t>φυσική </a:t>
            </a:r>
            <a:r>
              <a:rPr b="1" i="1" dirty="0">
                <a:solidFill>
                  <a:srgbClr val="000000"/>
                </a:solidFill>
              </a:rPr>
              <a:t>αντίδραση</a:t>
            </a:r>
            <a:r>
              <a:rPr dirty="0">
                <a:solidFill>
                  <a:srgbClr val="000000"/>
                </a:solidFill>
              </a:rPr>
              <a:t> σε φυσικό, εξωτερικό ή άλλο </a:t>
            </a:r>
            <a:r>
              <a:rPr b="1" dirty="0">
                <a:solidFill>
                  <a:srgbClr val="000000"/>
                </a:solidFill>
              </a:rPr>
              <a:t>ερέθισμα</a:t>
            </a:r>
            <a:r>
              <a:rPr dirty="0">
                <a:solidFill>
                  <a:srgbClr val="000000"/>
                </a:solidFill>
              </a:rPr>
              <a:t>».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b="1" dirty="0">
                <a:solidFill>
                  <a:srgbClr val="000000"/>
                </a:solidFill>
              </a:rPr>
              <a:t>Λεξικό Τριανταφυλλίδη</a:t>
            </a:r>
            <a:r>
              <a:rPr dirty="0">
                <a:solidFill>
                  <a:srgbClr val="000000"/>
                </a:solidFill>
              </a:rPr>
              <a:t>: «Φωνή ή άκλιτη λέξη που φανερώνει έντονο </a:t>
            </a:r>
            <a:r>
              <a:rPr b="1" dirty="0">
                <a:solidFill>
                  <a:srgbClr val="000000"/>
                </a:solidFill>
              </a:rPr>
              <a:t>αίσθημα ή συναίσθημα</a:t>
            </a:r>
            <a:r>
              <a:rPr dirty="0">
                <a:solidFill>
                  <a:srgbClr val="000000"/>
                </a:solidFill>
              </a:rPr>
              <a:t>».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- Τίτλος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Επιφωνήματα</a:t>
            </a:r>
            <a:r>
              <a:rPr lang="en-US" altLang="el-GR" b="1" dirty="0">
                <a:latin typeface="Tw Cen MT" panose="020B0602020104020603" pitchFamily="34" charset="0"/>
              </a:rPr>
              <a:t> </a:t>
            </a:r>
            <a:r>
              <a:rPr lang="en-US" altLang="el-GR" sz="3200" b="1" dirty="0">
                <a:latin typeface="Tw Cen MT" panose="020B0602020104020603" pitchFamily="34" charset="0"/>
              </a:rPr>
              <a:t>(</a:t>
            </a:r>
            <a:r>
              <a:rPr lang="el-GR" altLang="el-GR" sz="3200" b="1" dirty="0"/>
              <a:t>Χαραλαμπάκης 2002)</a:t>
            </a:r>
            <a:endParaRPr lang="el-GR" alt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 hasCustomPrompt="1"/>
          </p:nvPr>
        </p:nvSpPr>
        <p:spPr bwMode="auto">
          <a:xfrm>
            <a:off x="0" y="1412875"/>
            <a:ext cx="9144000" cy="5445125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 fontScale="92500" lnSpcReduction="1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Τα επιφωνήματα αποτελούν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καθολικό γνώρισμα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όλων των ανθρώπινων γλωσσών </a:t>
            </a:r>
            <a:r>
              <a:rPr kumimoji="0" lang="el-GR" sz="17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[προέλευση από τα νηπιακά κ ζωικά συστήματα επικοινωνίας]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ένταξή τους στις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μη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‘κανονικές’ λέξεις τα έθεσε αυτόματα στο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περιθώριο των ερευνητικών ενασχολήσεων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Πρόκειται για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αρχέγονα στοιχεία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που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δεν ανήκουν στο οργανωμένο γλωσσικό σύστημα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Εκφράζουν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συναισθήματα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(χαρά, λύπη, φόβο, έκπληξη κλπ.) και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επιθυμίες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(για τροφή , σεξουαλική επαφή κλπ.) με αυθόρμητο τρόπο, παραπέμποντας σε κραυγές μιας 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“</a:t>
            </a:r>
            <a:r>
              <a:rPr kumimoji="0" lang="el-GR" sz="2900" b="1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προγλωσσικής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”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 κατάστασης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- Τίτλος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Ιδιότητες επιφωνημάτων</a:t>
            </a:r>
            <a:endParaRPr lang="el-GR" alt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 hasCustomPrompt="1"/>
          </p:nvPr>
        </p:nvSpPr>
        <p:spPr>
          <a:xfrm>
            <a:off x="19050" y="1437005"/>
            <a:ext cx="9100185" cy="532320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361950" indent="-36195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/>
            </a:pPr>
            <a:r>
              <a:rPr sz="2400" b="1" dirty="0">
                <a:solidFill>
                  <a:srgbClr val="000000"/>
                </a:solidFill>
              </a:rPr>
              <a:t>Ρευστή μορφή</a:t>
            </a:r>
            <a:endParaRPr sz="2400" b="1" dirty="0">
              <a:solidFill>
                <a:srgbClr val="000000"/>
              </a:solidFill>
            </a:endParaRPr>
          </a:p>
          <a:p>
            <a:pPr lvl="1" eaLnBrk="1" hangingPunct="1">
              <a:lnSpc>
                <a:spcPct val="80000"/>
              </a:lnSpc>
              <a:buClr>
                <a:schemeClr val="accent2"/>
              </a:buClr>
              <a:buSzPct val="70000"/>
              <a:buFont typeface="Arial" panose="020B0604020202020204" pitchFamily="34" charset="0"/>
              <a:buChar char="•"/>
            </a:pPr>
            <a:r>
              <a:rPr sz="2400" dirty="0">
                <a:solidFill>
                  <a:srgbClr val="000000"/>
                </a:solidFill>
              </a:rPr>
              <a:t>Ποικιλία επιτονισμών</a:t>
            </a:r>
            <a:endParaRPr sz="2400" dirty="0">
              <a:solidFill>
                <a:srgbClr val="000000"/>
              </a:solidFill>
            </a:endParaRPr>
          </a:p>
          <a:p>
            <a:pPr lvl="1" eaLnBrk="1" hangingPunct="1">
              <a:lnSpc>
                <a:spcPct val="80000"/>
              </a:lnSpc>
              <a:buClr>
                <a:schemeClr val="accent2"/>
              </a:buClr>
              <a:buSzPct val="70000"/>
              <a:buFont typeface="Arial" panose="020B0604020202020204" pitchFamily="34" charset="0"/>
              <a:buChar char="•"/>
            </a:pPr>
            <a:r>
              <a:rPr sz="2400" dirty="0">
                <a:solidFill>
                  <a:srgbClr val="000000"/>
                </a:solidFill>
              </a:rPr>
              <a:t>Φωνητική επιμήκυνση ή συρρίκνωση</a:t>
            </a:r>
            <a:endParaRPr sz="2400" dirty="0">
              <a:solidFill>
                <a:srgbClr val="000000"/>
              </a:solidFill>
            </a:endParaRPr>
          </a:p>
          <a:p>
            <a:pPr lvl="1" eaLnBrk="1" hangingPunct="1">
              <a:lnSpc>
                <a:spcPct val="80000"/>
              </a:lnSpc>
              <a:buClr>
                <a:schemeClr val="accent2"/>
              </a:buClr>
              <a:buSzPct val="70000"/>
              <a:buFont typeface="Arial" panose="020B0604020202020204" pitchFamily="34" charset="0"/>
              <a:buChar char="•"/>
            </a:pPr>
            <a:r>
              <a:rPr sz="2400" dirty="0">
                <a:solidFill>
                  <a:srgbClr val="000000"/>
                </a:solidFill>
              </a:rPr>
              <a:t>Απουσία εσωτερικής μορφολογίας</a:t>
            </a:r>
            <a:endParaRPr sz="2400" dirty="0">
              <a:solidFill>
                <a:srgbClr val="000000"/>
              </a:solidFill>
            </a:endParaRPr>
          </a:p>
          <a:p>
            <a:pPr lvl="1" eaLnBrk="1" hangingPunct="1">
              <a:lnSpc>
                <a:spcPct val="80000"/>
              </a:lnSpc>
              <a:buClr>
                <a:schemeClr val="accent2"/>
              </a:buClr>
              <a:buSzPct val="70000"/>
              <a:buFont typeface="Arial" panose="020B0604020202020204" pitchFamily="34" charset="0"/>
              <a:buChar char="•"/>
            </a:pPr>
            <a:r>
              <a:rPr sz="2400" dirty="0">
                <a:solidFill>
                  <a:srgbClr val="000000"/>
                </a:solidFill>
              </a:rPr>
              <a:t>Περιορισμένη δυνατότητα σύναψης συντακτικών σχέσεων</a:t>
            </a:r>
            <a:endParaRPr lang="en-US" altLang="x-none" sz="2400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lvl="1" eaLnBrk="1" hangingPunct="1">
              <a:lnSpc>
                <a:spcPct val="80000"/>
              </a:lnSpc>
              <a:buClr>
                <a:schemeClr val="accent2"/>
              </a:buClr>
              <a:buSzPct val="70000"/>
              <a:buFont typeface="Arial" panose="020B0604020202020204" pitchFamily="34" charset="0"/>
              <a:buChar char="•"/>
            </a:pPr>
            <a:endParaRPr sz="2400" dirty="0">
              <a:solidFill>
                <a:srgbClr val="000000"/>
              </a:solidFill>
            </a:endParaRPr>
          </a:p>
          <a:p>
            <a:pPr marL="361950" indent="-36195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/>
            </a:pPr>
            <a:r>
              <a:rPr sz="2400" b="1" dirty="0">
                <a:solidFill>
                  <a:srgbClr val="000000"/>
                </a:solidFill>
              </a:rPr>
              <a:t>Εκφορά σε συνάρτηση με ερέθισμα της άμεσης περίστασης</a:t>
            </a:r>
            <a:endParaRPr lang="en-US" altLang="x-none" sz="2400" b="1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361950" indent="-36195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/>
            </a:pPr>
            <a:endParaRPr sz="2400" b="1" dirty="0">
              <a:solidFill>
                <a:srgbClr val="000000"/>
              </a:solidFill>
            </a:endParaRPr>
          </a:p>
          <a:p>
            <a:pPr marL="361950" indent="-36195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/>
            </a:pPr>
            <a:r>
              <a:rPr sz="2400" b="1" dirty="0">
                <a:solidFill>
                  <a:srgbClr val="000000"/>
                </a:solidFill>
              </a:rPr>
              <a:t>Επιτέλεση κυρίως εκφραστικής και βουλητικής λειτουργίας</a:t>
            </a:r>
            <a:endParaRPr lang="en-US" altLang="x-none" sz="2400" b="1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361950" indent="-36195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/>
            </a:pPr>
            <a:endParaRPr sz="2400" b="1" dirty="0">
              <a:solidFill>
                <a:srgbClr val="000000"/>
              </a:solidFill>
            </a:endParaRPr>
          </a:p>
          <a:p>
            <a:pPr marL="361950" indent="-36195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/>
            </a:pPr>
            <a:r>
              <a:rPr sz="2400" b="1" dirty="0">
                <a:solidFill>
                  <a:srgbClr val="000000"/>
                </a:solidFill>
              </a:rPr>
              <a:t>Ακαθόριστο νόημα</a:t>
            </a:r>
            <a:r>
              <a:rPr sz="2400" dirty="0">
                <a:solidFill>
                  <a:srgbClr val="000000"/>
                </a:solidFill>
              </a:rPr>
              <a:t>, δύσκολα και προσεγγιστικά παραφράσιμο με έντονη την </a:t>
            </a:r>
            <a:r>
              <a:rPr sz="2400" b="1" dirty="0">
                <a:solidFill>
                  <a:srgbClr val="000000"/>
                </a:solidFill>
              </a:rPr>
              <a:t>υποκειμενική απόχρωση</a:t>
            </a:r>
            <a:r>
              <a:rPr sz="2400" dirty="0">
                <a:solidFill>
                  <a:srgbClr val="000000"/>
                </a:solidFill>
              </a:rPr>
              <a:t>. Συνήθως </a:t>
            </a:r>
            <a:r>
              <a:rPr sz="2400" b="1" dirty="0">
                <a:solidFill>
                  <a:srgbClr val="000000"/>
                </a:solidFill>
              </a:rPr>
              <a:t>ΔΕΝ εκπροσωπούν</a:t>
            </a:r>
            <a:r>
              <a:rPr sz="2400" dirty="0">
                <a:solidFill>
                  <a:srgbClr val="000000"/>
                </a:solidFill>
              </a:rPr>
              <a:t> νοητικές αναπαραστάσεις / </a:t>
            </a:r>
            <a:r>
              <a:rPr sz="2400" b="1" dirty="0">
                <a:solidFill>
                  <a:srgbClr val="000000"/>
                </a:solidFill>
              </a:rPr>
              <a:t>αφαιρέσεις και γενικεύσεις</a:t>
            </a:r>
            <a:r>
              <a:rPr sz="2400" dirty="0">
                <a:solidFill>
                  <a:srgbClr val="000000"/>
                </a:solidFill>
              </a:rPr>
              <a:t>. </a:t>
            </a:r>
            <a:endParaRPr sz="2400" dirty="0">
              <a:solidFill>
                <a:srgbClr val="000000"/>
              </a:solidFill>
            </a:endParaRPr>
          </a:p>
          <a:p>
            <a:pPr marL="361950" indent="-36195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b="1" dirty="0"/>
              <a:t>Ερωτήσεις Κατανόησης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856663" cy="5141913"/>
          </a:xfrm>
        </p:spPr>
        <p:txBody>
          <a:bodyPr vert="horz" wrap="square" lIns="91440" tIns="45720" rIns="91440" bIns="45720" numCol="1" anchor="t" anchorCtr="0" compatLnSpc="1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000" dirty="0"/>
              <a:t>Ποια είναι η μεγαλύτερη διαφορά ανάμεσα σε ανθρώπους και ζώα σε σχέση με την επικοινωνία;</a:t>
            </a:r>
            <a:endParaRPr sz="20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000" dirty="0"/>
              <a:t>Ποιοι παράγοντες συνέβαλαν ώστε να εμφανιστεί η ομιλία στο ανθρώπινο είδος;</a:t>
            </a:r>
            <a:endParaRPr sz="20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000" dirty="0"/>
              <a:t>Σε ποια λειτουργία της επικοινωνίας βασίζεται ουσιαστικά η διαφοροποίηση των ανθρώπων από τα ζώα;</a:t>
            </a:r>
            <a:endParaRPr sz="2000" dirty="0"/>
          </a:p>
          <a:p>
            <a:pPr eaLnBrk="1" hangingPunct="1">
              <a:buClr>
                <a:srgbClr val="F96A1B"/>
              </a:buClr>
              <a:buSzPct val="60000"/>
              <a:buFont typeface="Wingdings" panose="05000000000000000000" pitchFamily="2" charset="2"/>
            </a:pPr>
            <a:r>
              <a:rPr sz="2000" dirty="0">
                <a:solidFill>
                  <a:srgbClr val="000000"/>
                </a:solidFill>
              </a:rPr>
              <a:t>Πότε μπορούμε να υποθέσουμε τη σταδιακή κατάκτηση της </a:t>
            </a:r>
            <a:r>
              <a:rPr sz="2000" i="1" dirty="0"/>
              <a:t>αναφορικής λειτουργίας</a:t>
            </a:r>
            <a:r>
              <a:rPr sz="2000" dirty="0"/>
              <a:t> και την παράλληλη εμφάνιση της γλώσσας ως φορέα νοήματος </a:t>
            </a:r>
            <a:r>
              <a:rPr lang="en-US" altLang="x-none" sz="2000" dirty="0">
                <a:latin typeface="Tw Cen MT" panose="020B0602020104020603" pitchFamily="34" charset="0"/>
              </a:rPr>
              <a:t>(</a:t>
            </a:r>
            <a:r>
              <a:rPr sz="2000" dirty="0"/>
              <a:t>έννοιες). </a:t>
            </a:r>
            <a:endParaRPr sz="2000" dirty="0"/>
          </a:p>
          <a:p>
            <a:pPr eaLnBrk="1" hangingPunct="1">
              <a:buClr>
                <a:srgbClr val="F96A1B"/>
              </a:buClr>
              <a:buSzPct val="60000"/>
              <a:buFont typeface="Wingdings" panose="05000000000000000000" pitchFamily="2" charset="2"/>
            </a:pPr>
            <a:r>
              <a:rPr sz="2000" dirty="0"/>
              <a:t>Σε ποιο νοητικό μηχανισμό στηρίζεται η γλώσσα;</a:t>
            </a:r>
            <a:endParaRPr sz="2000" dirty="0"/>
          </a:p>
          <a:p>
            <a:pPr eaLnBrk="1" hangingPunct="1">
              <a:buClr>
                <a:srgbClr val="F96A1B"/>
              </a:buClr>
              <a:buSzPct val="60000"/>
              <a:buFont typeface="Wingdings" panose="05000000000000000000" pitchFamily="2" charset="2"/>
            </a:pPr>
            <a:r>
              <a:rPr sz="2000" dirty="0"/>
              <a:t>Τι επιτρέπει στον άνθρωπο η κατάκτηση του νοήματος;</a:t>
            </a:r>
            <a:endParaRPr sz="2000" dirty="0"/>
          </a:p>
          <a:p>
            <a:pPr eaLnBrk="1" hangingPunct="1">
              <a:buClr>
                <a:srgbClr val="F96A1B"/>
              </a:buClr>
              <a:buSzPct val="60000"/>
              <a:buFont typeface="Wingdings" panose="05000000000000000000" pitchFamily="2" charset="2"/>
            </a:pPr>
            <a:r>
              <a:rPr sz="2000" dirty="0"/>
              <a:t> Ποια είναι η μορφή των επιφωνημάτων και ποιες λειτουργίες της επικοινωνίας επιτελούν;</a:t>
            </a:r>
            <a:endParaRPr sz="2000" dirty="0"/>
          </a:p>
          <a:p>
            <a:pPr eaLnBrk="1" hangingPunct="1">
              <a:buClr>
                <a:srgbClr val="F96A1B"/>
              </a:buClr>
              <a:buSzPct val="60000"/>
              <a:buFont typeface="Wingdings" panose="05000000000000000000" pitchFamily="2" charset="2"/>
            </a:pPr>
            <a:endParaRPr sz="2200" b="1" dirty="0">
              <a:solidFill>
                <a:srgbClr val="000000"/>
              </a:solidFill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Τίτλος 1"/>
          <p:cNvSpPr>
            <a:spLocks noGrp="1"/>
          </p:cNvSpPr>
          <p:nvPr>
            <p:ph type="title" hasCustomPrompt="1"/>
          </p:nvPr>
        </p:nvSpPr>
        <p:spPr>
          <a:xfrm>
            <a:off x="395288" y="0"/>
            <a:ext cx="8497887" cy="119697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l-GR" altLang="el-GR" sz="3200" b="1" dirty="0"/>
              <a:t>Οντογένεση και Φυλογένεση</a:t>
            </a:r>
            <a:endParaRPr lang="el-GR" altLang="el-GR"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85225" cy="50688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268" name="Table 11267"/>
          <p:cNvGraphicFramePr/>
          <p:nvPr/>
        </p:nvGraphicFramePr>
        <p:xfrm>
          <a:off x="250825" y="1628775"/>
          <a:ext cx="8713788" cy="4754563"/>
        </p:xfrm>
        <a:graphic>
          <a:graphicData uri="http://schemas.openxmlformats.org/drawingml/2006/table">
            <a:tbl>
              <a:tblPr/>
              <a:tblGrid>
                <a:gridCol w="4249738"/>
                <a:gridCol w="4464050"/>
              </a:tblGrid>
              <a:tr h="7318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ΟΝΤΟΓΕΝΕΣΗ </a:t>
                      </a:r>
                      <a:endParaRPr sz="1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endParaRPr lang="en-US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ΦΥΛΟΓΕΝΕΣΗ </a:t>
                      </a:r>
                      <a:endParaRPr sz="1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endParaRPr lang="en-US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Προ-γλώσσα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Εκφραστική λειτουργία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Βουλητική λειτουργία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Φατική λειτουργία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Ποιητική λειτουργία</a:t>
                      </a:r>
                      <a:endParaRPr lang="en-US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Εκφραστική λειτουργία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Βουλητική λειτουργία</a:t>
                      </a:r>
                      <a:endParaRPr lang="en-US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39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Αναφορική λειτουργία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Πρωτο-γλώσσα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Ενήλικη νοηματική γλώσσα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Μεταγλωσσική λειτουργία</a:t>
                      </a:r>
                      <a:endParaRPr lang="en-US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Αναφορική λειτουργία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ct val="150000"/>
                        </a:lnSpc>
                        <a:buNone/>
                      </a:pPr>
                      <a:r>
                        <a:rPr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- Τίτλος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Βιβλιογραφικές αναφορές</a:t>
            </a:r>
            <a:endParaRPr lang="el-GR" alt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 </a:t>
            </a: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GB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Goffman </a:t>
            </a:r>
            <a:r>
              <a:rPr sz="2500" dirty="0">
                <a:solidFill>
                  <a:srgbClr val="000000"/>
                </a:solidFill>
              </a:rPr>
              <a:t>Ε</a:t>
            </a:r>
            <a:r>
              <a:rPr lang="en-US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.</a:t>
            </a:r>
            <a:r>
              <a:rPr lang="en-GB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 (1981). </a:t>
            </a:r>
            <a:r>
              <a:rPr lang="en-GB" altLang="x-none" sz="2500" i="1" dirty="0">
                <a:solidFill>
                  <a:srgbClr val="000000"/>
                </a:solidFill>
                <a:latin typeface="Tw Cen MT" panose="020B0602020104020603" pitchFamily="34" charset="0"/>
              </a:rPr>
              <a:t>Forms of Talk</a:t>
            </a:r>
            <a:r>
              <a:rPr lang="en-GB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. Philadelphia: University of Pennsylvania Press.</a:t>
            </a: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500" dirty="0">
                <a:solidFill>
                  <a:srgbClr val="000000"/>
                </a:solidFill>
              </a:rPr>
              <a:t>Καρανάσιος Γ. (2011). «Επιφωνήματα», </a:t>
            </a:r>
            <a:r>
              <a:rPr sz="2500" dirty="0">
                <a:solidFill>
                  <a:srgbClr val="000000"/>
                </a:solidFill>
                <a:hlinkClick r:id="rId1"/>
              </a:rPr>
              <a:t>http://www.greek-language.gr/greekLang/ancient_greek/tools/composition/page_056.html</a:t>
            </a: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500" dirty="0">
                <a:solidFill>
                  <a:srgbClr val="000000"/>
                </a:solidFill>
              </a:rPr>
              <a:t>Χαραλαμπάκης Χ. (2002). «Τα επιφωνήματα της Νέας ελληνικής». </a:t>
            </a:r>
            <a:r>
              <a:rPr lang="fr-FR" altLang="x-none" sz="2500" i="1" dirty="0">
                <a:solidFill>
                  <a:srgbClr val="000000"/>
                </a:solidFill>
                <a:latin typeface="Tw Cen MT" panose="020B0602020104020603" pitchFamily="34" charset="0"/>
              </a:rPr>
              <a:t>Recherches en linguistique grecque I :</a:t>
            </a:r>
            <a:r>
              <a:rPr lang="fr-FR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 </a:t>
            </a:r>
            <a:r>
              <a:rPr lang="fr-FR" altLang="x-none" sz="2500" i="1" dirty="0">
                <a:solidFill>
                  <a:srgbClr val="000000"/>
                </a:solidFill>
                <a:latin typeface="Tw Cen MT" panose="020B0602020104020603" pitchFamily="34" charset="0"/>
              </a:rPr>
              <a:t>Actes du 5</a:t>
            </a:r>
            <a:r>
              <a:rPr lang="fr-FR" altLang="x-none" sz="2500" i="1" baseline="30000" dirty="0">
                <a:solidFill>
                  <a:srgbClr val="000000"/>
                </a:solidFill>
                <a:latin typeface="Tw Cen MT" panose="020B0602020104020603" pitchFamily="34" charset="0"/>
              </a:rPr>
              <a:t>e</a:t>
            </a:r>
            <a:r>
              <a:rPr lang="fr-FR" altLang="x-none" sz="2500" i="1" dirty="0">
                <a:solidFill>
                  <a:srgbClr val="000000"/>
                </a:solidFill>
                <a:latin typeface="Tw Cen MT" panose="020B0602020104020603" pitchFamily="34" charset="0"/>
              </a:rPr>
              <a:t> Colloque International de Linguistique Grecque</a:t>
            </a:r>
            <a:r>
              <a:rPr lang="fr-FR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, </a:t>
            </a:r>
            <a:r>
              <a:rPr sz="2500" dirty="0">
                <a:solidFill>
                  <a:srgbClr val="000000"/>
                </a:solidFill>
              </a:rPr>
              <a:t>επιμ</a:t>
            </a:r>
            <a:r>
              <a:rPr lang="fr-FR" altLang="x-none" sz="2500" dirty="0">
                <a:solidFill>
                  <a:srgbClr val="000000"/>
                </a:solidFill>
                <a:latin typeface="Tw Cen MT" panose="020B0602020104020603" pitchFamily="34" charset="0"/>
              </a:rPr>
              <a:t>. Ch. Clairis. Paris, L’ Harmattan, </a:t>
            </a:r>
            <a:r>
              <a:rPr sz="2500" dirty="0">
                <a:solidFill>
                  <a:srgbClr val="000000"/>
                </a:solidFill>
              </a:rPr>
              <a:t>123-130.</a:t>
            </a: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5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sz="3200" b="1" dirty="0"/>
              <a:t>Προέλευση της ομιλίας-</a:t>
            </a:r>
            <a:r>
              <a:rPr lang="en-US" altLang="el-GR" sz="3200" b="1" dirty="0">
                <a:latin typeface="Tw Cen MT" panose="020B0602020104020603" pitchFamily="34" charset="0"/>
              </a:rPr>
              <a:t> </a:t>
            </a:r>
            <a:r>
              <a:rPr lang="el-GR" altLang="el-GR" sz="3200" b="1" dirty="0"/>
              <a:t>Φυλογένεση (εμφάνιση της ομιλίας στο ανθρώπινο είδος)</a:t>
            </a:r>
            <a:endParaRPr lang="el-GR" altLang="el-GR"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28775"/>
            <a:ext cx="8785225" cy="496887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sz="2800" dirty="0">
                <a:solidFill>
                  <a:srgbClr val="000000"/>
                </a:solidFill>
              </a:rPr>
              <a:t>Κινούμαστε στο πλαίσιο των </a:t>
            </a:r>
            <a:r>
              <a:rPr sz="2800" b="1" dirty="0">
                <a:solidFill>
                  <a:srgbClr val="000000"/>
                </a:solidFill>
              </a:rPr>
              <a:t>υποθέσεων και παραδοχών</a:t>
            </a:r>
            <a:r>
              <a:rPr sz="2800" dirty="0">
                <a:solidFill>
                  <a:srgbClr val="000000"/>
                </a:solidFill>
              </a:rPr>
              <a:t> της δαρβινικής θεωρίας (πρβ. </a:t>
            </a:r>
            <a:r>
              <a:rPr sz="2800" i="1" dirty="0">
                <a:solidFill>
                  <a:srgbClr val="000000"/>
                </a:solidFill>
              </a:rPr>
              <a:t>Καταγωγή των ειδών</a:t>
            </a:r>
            <a:r>
              <a:rPr sz="2800" dirty="0">
                <a:solidFill>
                  <a:srgbClr val="000000"/>
                </a:solidFill>
              </a:rPr>
              <a:t>, 1859), σύμφωνα με την οποία </a:t>
            </a:r>
            <a:r>
              <a:rPr sz="2800" i="1" dirty="0">
                <a:solidFill>
                  <a:srgbClr val="FF0000"/>
                </a:solidFill>
              </a:rPr>
              <a:t>ο άνθρωπος προήλθε από το ζωικό βασίλειο</a:t>
            </a:r>
            <a:r>
              <a:rPr sz="2800" dirty="0">
                <a:solidFill>
                  <a:srgbClr val="000000"/>
                </a:solidFill>
              </a:rPr>
              <a:t>.</a:t>
            </a:r>
            <a:endParaRPr sz="2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endParaRPr sz="2800" dirty="0">
              <a:solidFill>
                <a:srgbClr val="000000"/>
              </a:solidFill>
            </a:endParaRPr>
          </a:p>
          <a:p>
            <a:pPr algn="just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sz="2800" dirty="0">
                <a:solidFill>
                  <a:srgbClr val="000000"/>
                </a:solidFill>
              </a:rPr>
              <a:t>Σύμφωνα με τη μελέτη του Δαρβίνου, τα είδη του ζωικού βασιλείου </a:t>
            </a:r>
            <a:r>
              <a:rPr sz="2800" b="1" dirty="0">
                <a:solidFill>
                  <a:srgbClr val="FF0000"/>
                </a:solidFill>
              </a:rPr>
              <a:t>δεν παραμένουν αμετάβλητα</a:t>
            </a:r>
            <a:r>
              <a:rPr sz="2800" dirty="0">
                <a:solidFill>
                  <a:srgbClr val="000000"/>
                </a:solidFill>
              </a:rPr>
              <a:t>, όπως υπήρχε η πεποίθηση από την εποχή του Αριστοτέλη, </a:t>
            </a:r>
            <a:r>
              <a:rPr sz="2800" dirty="0">
                <a:solidFill>
                  <a:srgbClr val="FF0000"/>
                </a:solidFill>
              </a:rPr>
              <a:t>αλλά εξελίσσονται με την πάροδο του χρόνου μέσω της φυσικής επιλογής</a:t>
            </a:r>
            <a:r>
              <a:rPr sz="2800" dirty="0">
                <a:solidFill>
                  <a:srgbClr val="000000"/>
                </a:solidFill>
              </a:rPr>
              <a:t>. </a:t>
            </a:r>
            <a:endParaRPr sz="28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1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100" dirty="0">
                <a:solidFill>
                  <a:srgbClr val="000000"/>
                </a:solidFill>
              </a:rPr>
              <a:t>Βλ. </a:t>
            </a:r>
            <a:r>
              <a:rPr sz="2100" u="sng" dirty="0">
                <a:solidFill>
                  <a:srgbClr val="000000"/>
                </a:solidFill>
                <a:hlinkClick r:id="rId1"/>
              </a:rPr>
              <a:t>https://www.documentonews.gr/article/o-karolos-darbinos-kai-h-katagwgh-twn-eidwn</a:t>
            </a:r>
            <a:endParaRPr sz="21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1600" dirty="0">
                <a:solidFill>
                  <a:srgbClr val="000000"/>
                </a:solidFill>
              </a:rPr>
              <a:t> </a:t>
            </a:r>
            <a:endParaRPr sz="16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endParaRPr sz="16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sz="16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Τίτλος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8964613" cy="1219200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el-GR" altLang="el-GR" sz="3600" b="1" dirty="0"/>
              <a:t>Φυλογένεση</a:t>
            </a:r>
            <a:r>
              <a:rPr lang="en-US" altLang="el-GR" sz="3600" b="1" dirty="0">
                <a:latin typeface="Tw Cen MT" panose="020B0602020104020603" pitchFamily="34" charset="0"/>
              </a:rPr>
              <a:t> </a:t>
            </a:r>
            <a:r>
              <a:rPr lang="el-GR" altLang="el-GR" sz="3600" b="1" dirty="0"/>
              <a:t>της ομιλίας</a:t>
            </a:r>
            <a:endParaRPr lang="el-GR" altLang="el-GR"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0" y="1484313"/>
            <a:ext cx="9144000" cy="5373687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 lnSpcReduction="1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Οι περιβαλλοντικοί όροι για τη σταδιακή ‘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ανθρωποποίηση του πιθήκου’ </a:t>
            </a:r>
            <a:r>
              <a:rPr kumimoji="0" lang="el-GR" sz="2900" b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(&lt; κοινός πρόγονος)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θα πρέπει να ήταν ο εξαναγκασμός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ενός συγκεκριμένου είδους πιθήκου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να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00FFFF"/>
                </a:highlight>
                <a:uLnTx/>
                <a:uFillTx/>
                <a:latin typeface="+mn-lt"/>
                <a:ea typeface="+mn-ea"/>
                <a:cs typeface="+mn-cs"/>
              </a:rPr>
              <a:t>προσαρμοστεί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για λόγους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οικολογικών αλλαγών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σε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περιβάλλον σαβάνας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(χέρσας έκτασης). 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/>
            </a:pP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Σαβάνα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  συνεχής ροή των σημάτων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(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φατική λειτουργία)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/>
            </a:pPr>
            <a:r>
              <a:rPr kumimoji="0" lang="el-GR" sz="2900" b="1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Διποδία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μετατόπιση του λάρυγγα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/>
            </a:pP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Απελευθέρωση των άνω άκρων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κατασκευή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εργαλείων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 ΕΝΔΕΙΚΤΕΣ της ανάπτυξης του νοητικού μηχανισμού της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αφαίρεσης και της γενίκευσης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3600" b="1" dirty="0"/>
              <a:t>Προέλευση της ομιλίας- Φυλογένεση</a:t>
            </a:r>
            <a:endParaRPr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60325" y="1596390"/>
            <a:ext cx="8975725" cy="514604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500" dirty="0">
                <a:solidFill>
                  <a:srgbClr val="000000"/>
                </a:solidFill>
              </a:rPr>
              <a:t>Από τη στιγμή που εμφανίζονται οι </a:t>
            </a:r>
            <a:r>
              <a:rPr lang="el-GR" sz="2500" dirty="0">
                <a:solidFill>
                  <a:srgbClr val="000000"/>
                </a:solidFill>
              </a:rPr>
              <a:t>νοητικές </a:t>
            </a:r>
            <a:r>
              <a:rPr sz="2500" b="1" i="1" dirty="0">
                <a:solidFill>
                  <a:srgbClr val="000000"/>
                </a:solidFill>
              </a:rPr>
              <a:t>αφαιρέσεις</a:t>
            </a:r>
            <a:r>
              <a:rPr lang="en-US" altLang="x-none" sz="2500" b="1" i="1" dirty="0">
                <a:solidFill>
                  <a:srgbClr val="000000"/>
                </a:solidFill>
                <a:latin typeface="Tw Cen MT" panose="020B0602020104020603" pitchFamily="34" charset="0"/>
              </a:rPr>
              <a:t> </a:t>
            </a:r>
            <a:r>
              <a:rPr lang="en-US" altLang="x-none" sz="2500" b="1" dirty="0">
                <a:solidFill>
                  <a:srgbClr val="000000"/>
                </a:solidFill>
                <a:latin typeface="Tw Cen MT" panose="020B0602020104020603" pitchFamily="34" charset="0"/>
              </a:rPr>
              <a:t>(</a:t>
            </a:r>
            <a:r>
              <a:rPr sz="2500" b="1" dirty="0">
                <a:solidFill>
                  <a:srgbClr val="000000"/>
                </a:solidFill>
              </a:rPr>
              <a:t>ανάλυση / διάκριση)</a:t>
            </a:r>
            <a:r>
              <a:rPr sz="2500" b="1" i="1" dirty="0">
                <a:solidFill>
                  <a:srgbClr val="000000"/>
                </a:solidFill>
              </a:rPr>
              <a:t> και γενικεύσεις</a:t>
            </a:r>
            <a:r>
              <a:rPr sz="2500" dirty="0">
                <a:solidFill>
                  <a:srgbClr val="000000"/>
                </a:solidFill>
              </a:rPr>
              <a:t> </a:t>
            </a:r>
            <a:r>
              <a:rPr lang="en-US" altLang="x-none" sz="2500" b="1" dirty="0">
                <a:solidFill>
                  <a:srgbClr val="000000"/>
                </a:solidFill>
                <a:latin typeface="Tw Cen MT" panose="020B0602020104020603" pitchFamily="34" charset="0"/>
              </a:rPr>
              <a:t>(</a:t>
            </a:r>
            <a:r>
              <a:rPr sz="2500" b="1" dirty="0">
                <a:solidFill>
                  <a:srgbClr val="000000"/>
                </a:solidFill>
              </a:rPr>
              <a:t>κατηγοριοποίηση ίδιων στοιχείων) </a:t>
            </a:r>
            <a:r>
              <a:rPr sz="2500" dirty="0">
                <a:solidFill>
                  <a:srgbClr val="000000"/>
                </a:solidFill>
              </a:rPr>
              <a:t>μπορούμε να υποθέσουμε τη σταδιακή κατάκτηση της </a:t>
            </a:r>
            <a:r>
              <a:rPr sz="2500" b="1" i="1" dirty="0">
                <a:solidFill>
                  <a:srgbClr val="FF0000"/>
                </a:solidFill>
              </a:rPr>
              <a:t>αναφορικής</a:t>
            </a:r>
            <a:r>
              <a:rPr lang="en-GB" sz="2500" b="1" i="1" dirty="0">
                <a:solidFill>
                  <a:srgbClr val="FF0000"/>
                </a:solidFill>
              </a:rPr>
              <a:t>/</a:t>
            </a:r>
            <a:r>
              <a:rPr lang="el-GR" sz="2500" b="1" i="1" dirty="0">
                <a:solidFill>
                  <a:srgbClr val="FF0000"/>
                </a:solidFill>
              </a:rPr>
              <a:t>αναπαραστατικής</a:t>
            </a:r>
            <a:r>
              <a:rPr sz="2500" b="1" i="1" dirty="0">
                <a:solidFill>
                  <a:srgbClr val="FF0000"/>
                </a:solidFill>
              </a:rPr>
              <a:t> λειτουργίας</a:t>
            </a:r>
            <a:r>
              <a:rPr sz="2500" dirty="0">
                <a:solidFill>
                  <a:srgbClr val="000000"/>
                </a:solidFill>
              </a:rPr>
              <a:t> και την παράλληλη εμφάνιση της </a:t>
            </a:r>
            <a:r>
              <a:rPr sz="2500" b="1" dirty="0">
                <a:solidFill>
                  <a:srgbClr val="000000"/>
                </a:solidFill>
              </a:rPr>
              <a:t>γλώσσας</a:t>
            </a:r>
            <a:r>
              <a:rPr sz="2500" dirty="0">
                <a:solidFill>
                  <a:srgbClr val="000000"/>
                </a:solidFill>
              </a:rPr>
              <a:t> ως φορέα νοήματος </a:t>
            </a:r>
            <a:r>
              <a:rPr lang="en-US" altLang="x-none" sz="2500" b="1" dirty="0">
                <a:solidFill>
                  <a:srgbClr val="000000"/>
                </a:solidFill>
                <a:latin typeface="Tw Cen MT" panose="020B0602020104020603" pitchFamily="34" charset="0"/>
              </a:rPr>
              <a:t>(</a:t>
            </a:r>
            <a:r>
              <a:rPr sz="2500" b="1" dirty="0">
                <a:solidFill>
                  <a:srgbClr val="000000"/>
                </a:solidFill>
              </a:rPr>
              <a:t>έννοιες)</a:t>
            </a:r>
            <a:r>
              <a:rPr sz="2500" dirty="0">
                <a:solidFill>
                  <a:srgbClr val="000000"/>
                </a:solidFill>
              </a:rPr>
              <a:t>. </a:t>
            </a: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25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500" b="1" dirty="0">
                <a:solidFill>
                  <a:srgbClr val="000000"/>
                </a:solidFill>
              </a:rPr>
              <a:t>Η γλώσσα στηρίζεται στο νοητικό μηχανισμό της αφαίρεσης και της γενίκευσης</a:t>
            </a:r>
            <a:r>
              <a:rPr sz="2500" dirty="0">
                <a:solidFill>
                  <a:srgbClr val="000000"/>
                </a:solidFill>
              </a:rPr>
              <a:t>.</a:t>
            </a: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800" dirty="0">
                <a:solidFill>
                  <a:srgbClr val="000000"/>
                </a:solidFill>
              </a:rPr>
              <a:t>Η </a:t>
            </a:r>
            <a:r>
              <a:rPr sz="2800" b="1" dirty="0">
                <a:solidFill>
                  <a:srgbClr val="000000"/>
                </a:solidFill>
              </a:rPr>
              <a:t>κατάκτηση του νοήματος </a:t>
            </a:r>
            <a:r>
              <a:rPr sz="2800" dirty="0">
                <a:solidFill>
                  <a:srgbClr val="000000"/>
                </a:solidFill>
              </a:rPr>
              <a:t>επιτρέπει στον άνθρωπο </a:t>
            </a:r>
            <a:r>
              <a:rPr sz="2800" dirty="0">
                <a:solidFill>
                  <a:srgbClr val="FF0000"/>
                </a:solidFill>
              </a:rPr>
              <a:t>να μην περιορίζεται στα άμεσα ερεθίσματα της περίστασης</a:t>
            </a:r>
            <a:r>
              <a:rPr lang="en-US" altLang="x-none" sz="2800" dirty="0">
                <a:solidFill>
                  <a:srgbClr val="FF0000"/>
                </a:solidFill>
                <a:latin typeface="Tw Cen MT" panose="020B0602020104020603" pitchFamily="34" charset="0"/>
              </a:rPr>
              <a:t> </a:t>
            </a:r>
            <a:r>
              <a:rPr sz="2800" dirty="0"/>
              <a:t>(βλ. </a:t>
            </a:r>
            <a:r>
              <a:rPr lang="en-US" altLang="x-none" sz="2800" dirty="0">
                <a:latin typeface="Tw Cen MT" panose="020B0602020104020603" pitchFamily="34" charset="0"/>
              </a:rPr>
              <a:t>Descartes</a:t>
            </a:r>
            <a:r>
              <a:rPr sz="2800" dirty="0"/>
              <a:t>)</a:t>
            </a:r>
            <a:r>
              <a:rPr sz="2800" dirty="0">
                <a:solidFill>
                  <a:srgbClr val="000000"/>
                </a:solidFill>
              </a:rPr>
              <a:t>, αλλά να </a:t>
            </a:r>
            <a:r>
              <a:rPr sz="2800" b="1" dirty="0">
                <a:solidFill>
                  <a:srgbClr val="000000"/>
                </a:solidFill>
              </a:rPr>
              <a:t>αναστοχάζεται το παρελθόν και να κάνει προβλέψεις για το μέλλον</a:t>
            </a:r>
            <a:r>
              <a:rPr sz="2800" dirty="0">
                <a:solidFill>
                  <a:srgbClr val="000000"/>
                </a:solidFill>
              </a:rPr>
              <a:t>.</a:t>
            </a:r>
            <a:endParaRPr sz="2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500" dirty="0">
                <a:solidFill>
                  <a:srgbClr val="000000"/>
                </a:solidFill>
              </a:rPr>
              <a:t>	</a:t>
            </a: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5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25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endParaRPr lang="el-GR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468313" y="1600200"/>
            <a:ext cx="8297863" cy="4708525"/>
          </a:xfrm>
        </p:spPr>
        <p:txBody>
          <a:bodyPr vert="horz" wrap="square" lIns="91440" tIns="45720" rIns="91440" bIns="45720" numCol="1" anchor="t" anchorCtr="0" compatLnSpc="1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altLang="x-none" dirty="0">
              <a:latin typeface="Tw Cen MT" panose="020B0602020104020603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latin typeface="Tw Cen MT" panose="020B0602020104020603" pitchFamily="34" charset="0"/>
              </a:rPr>
              <a:t> </a:t>
            </a:r>
            <a:r>
              <a:rPr b="1" dirty="0"/>
              <a:t>Από τα ζωικά βάθη της ΜΗ γλώσσας </a:t>
            </a:r>
            <a:endParaRPr b="1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1800" b="1" dirty="0"/>
              <a:t>(ζωικά σήματα ως αντίδραση σε ερεθίσματα</a:t>
            </a:r>
            <a:r>
              <a:rPr lang="el-GR" sz="1800" b="1" dirty="0"/>
              <a:t>: εκφραστική και βουλητική λειτουργία</a:t>
            </a:r>
            <a:r>
              <a:rPr sz="1800" b="1" dirty="0"/>
              <a:t>)</a:t>
            </a:r>
            <a:endParaRPr sz="1800" b="1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b="1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b="1" dirty="0"/>
              <a:t>			στα ανθρώπινα ύψη της ΓΛΩΣΣΑΣ</a:t>
            </a:r>
            <a:endParaRPr b="1" dirty="0"/>
          </a:p>
          <a:p>
            <a:pPr algn="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1800" b="1" dirty="0"/>
              <a:t>(αναφορική λειτουργία βάσει αφαίρεσης και γενίκευσης)</a:t>
            </a:r>
            <a:endParaRPr sz="1800" b="1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b="1" dirty="0"/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3600" b="1" dirty="0"/>
              <a:t>Χιμπατζής </a:t>
            </a:r>
            <a:r>
              <a:rPr lang="en-US" altLang="x-none" sz="3600" b="1" dirty="0">
                <a:latin typeface="Tw Cen MT" panose="020B0602020104020603" pitchFamily="34" charset="0"/>
              </a:rPr>
              <a:t>Vs </a:t>
            </a:r>
            <a:r>
              <a:rPr sz="3600" b="1" dirty="0"/>
              <a:t>Άνθρωπος</a:t>
            </a:r>
            <a:endParaRPr sz="3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Τίτλος 1"/>
          <p:cNvSpPr>
            <a:spLocks noGrp="1"/>
          </p:cNvSpPr>
          <p:nvPr>
            <p:ph type="title" hasCustomPrompt="1"/>
          </p:nvPr>
        </p:nvSpPr>
        <p:spPr>
          <a:xfrm>
            <a:off x="179388" y="228600"/>
            <a:ext cx="8586787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3200" b="1" dirty="0">
                <a:solidFill>
                  <a:srgbClr val="434342"/>
                </a:solidFill>
              </a:rPr>
              <a:t>Η. Κούβελας (1995)«Βιολογικά χαρακτηριστικά της γλώσσας» </a:t>
            </a:r>
            <a:endParaRPr lang="el-GR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856663" cy="5141913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indent="0"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400" dirty="0"/>
              <a:t>Πριν από τρεις αιώνες ο </a:t>
            </a:r>
            <a:r>
              <a:rPr sz="2400" b="1" dirty="0"/>
              <a:t>Ντεκάρτ</a:t>
            </a:r>
            <a:r>
              <a:rPr sz="2400" dirty="0"/>
              <a:t>, διατύπωσε την άποψη ότι «</a:t>
            </a:r>
            <a:r>
              <a:rPr sz="2400" b="1" dirty="0"/>
              <a:t>η γλώσσα ανήκει μόνο στον άνθρωπο</a:t>
            </a:r>
            <a:r>
              <a:rPr sz="2400" dirty="0"/>
              <a:t>», άποψη που προφανώς ασπάζονται πολλοί από μας. Όμως εδώ υπάρχει ένα παράδοξο: πραγματικά η γλώσσα είναι χαρακτηριστικό του ανθρώπου, που </a:t>
            </a:r>
            <a:r>
              <a:rPr sz="2400" i="1" dirty="0"/>
              <a:t>εξαρτάται από μια εξαιρετική οργάνωση του </a:t>
            </a:r>
            <a:r>
              <a:rPr sz="2400" b="1" i="1" dirty="0"/>
              <a:t>εγκεφάλου</a:t>
            </a:r>
            <a:r>
              <a:rPr sz="2400" i="1" dirty="0"/>
              <a:t> προγραμματισμένη από </a:t>
            </a:r>
            <a:r>
              <a:rPr sz="2400" b="1" i="1" dirty="0"/>
              <a:t>γονίδια</a:t>
            </a:r>
            <a:r>
              <a:rPr sz="2400" i="1" dirty="0"/>
              <a:t>, </a:t>
            </a:r>
            <a:r>
              <a:rPr sz="2400" b="1" i="1" dirty="0">
                <a:solidFill>
                  <a:srgbClr val="FF0000"/>
                </a:solidFill>
              </a:rPr>
              <a:t>τα περισσότερα από τα οποία βρίσκονται και στα άλλα ζώα</a:t>
            </a:r>
            <a:r>
              <a:rPr sz="2400" dirty="0"/>
              <a:t>. Από τη </a:t>
            </a:r>
            <a:r>
              <a:rPr sz="2400" b="1" dirty="0"/>
              <a:t>Δαρβινική λοιπόν σκοπιά </a:t>
            </a:r>
            <a:r>
              <a:rPr sz="2400" dirty="0"/>
              <a:t>δεν είναι δυνατόν μια τέτοια οργάνωση και λειτουργία να είναι προϊόν μιας εξελικτικής διαδικασίας</a:t>
            </a:r>
            <a:r>
              <a:rPr lang="en-US" altLang="x-none" sz="2400" dirty="0">
                <a:latin typeface="Tw Cen MT" panose="020B0602020104020603" pitchFamily="34" charset="0"/>
              </a:rPr>
              <a:t>,</a:t>
            </a:r>
            <a:r>
              <a:rPr sz="2400" dirty="0"/>
              <a:t> που πραγματοποιήθηκε </a:t>
            </a:r>
            <a:r>
              <a:rPr sz="2400" b="1" dirty="0"/>
              <a:t>μόνο</a:t>
            </a:r>
            <a:r>
              <a:rPr sz="2400" dirty="0"/>
              <a:t> μέσα στα ανθρώπινα είδη. </a:t>
            </a:r>
            <a:r>
              <a:rPr sz="2400" b="1" dirty="0"/>
              <a:t>Επομένως, οι βάσεις της γλώσσας πρέπει να βρίσκονται και στα άλλα ζώα</a:t>
            </a:r>
            <a:r>
              <a:rPr sz="2400" dirty="0"/>
              <a:t>. </a:t>
            </a:r>
            <a:endParaRPr sz="2400" dirty="0"/>
          </a:p>
          <a:p>
            <a:pPr marL="0" indent="0"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400" dirty="0"/>
              <a:t>	Ο χιμπατζής είναι το κοντινότερο στον άνθρωπο ζώο. Προφανώς ο άγριος χιμπατζής </a:t>
            </a:r>
            <a:r>
              <a:rPr sz="2400" b="1" dirty="0"/>
              <a:t>δεν</a:t>
            </a:r>
            <a:r>
              <a:rPr sz="2400" dirty="0"/>
              <a:t> ‘μιλάει’.  </a:t>
            </a:r>
            <a:endParaRPr sz="2400" dirty="0"/>
          </a:p>
          <a:p>
            <a:pPr marL="0" indent="0" algn="just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Τίτλος 1"/>
          <p:cNvSpPr>
            <a:spLocks noGrp="1"/>
          </p:cNvSpPr>
          <p:nvPr>
            <p:ph type="title" hasCustomPrompt="1"/>
          </p:nvPr>
        </p:nvSpPr>
        <p:spPr>
          <a:xfrm>
            <a:off x="107950" y="228600"/>
            <a:ext cx="8658225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3200" b="1" dirty="0">
                <a:solidFill>
                  <a:srgbClr val="434342"/>
                </a:solidFill>
              </a:rPr>
              <a:t>Η. Κούβελας (1995) «Βιολογικά χαρακτηριστικά της γλώσσας»</a:t>
            </a:r>
            <a:endParaRPr lang="el-GR" altLang="el-GR" dirty="0"/>
          </a:p>
        </p:txBody>
      </p:sp>
      <p:sp>
        <p:nvSpPr>
          <p:cNvPr id="17411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395288" y="2133600"/>
            <a:ext cx="8137525" cy="3527425"/>
          </a:xfrm>
        </p:spPr>
        <p:txBody>
          <a:bodyPr vert="horz" wrap="square" lIns="91440" tIns="45720" rIns="91440" bIns="45720" anchor="t" anchorCtr="0"/>
          <a:lstStyle/>
          <a:p>
            <a:pPr marL="0" indent="0" algn="just">
              <a:buClr>
                <a:srgbClr val="F96A1B"/>
              </a:buClr>
              <a:buSzPct val="60000"/>
              <a:buFont typeface="Wingdings" panose="05000000000000000000" pitchFamily="2" charset="2"/>
              <a:buNone/>
            </a:pPr>
            <a:r>
              <a:rPr lang="el-GR" altLang="el-GR" sz="2800" dirty="0"/>
              <a:t>Από τα μέσα της δεκαετίας του ’50 μέχρι σήμερα έχει περιγραφεί ένας αρκετά </a:t>
            </a:r>
            <a:r>
              <a:rPr lang="el-GR" altLang="el-GR" sz="2800" b="1" dirty="0"/>
              <a:t>μεγάλος αριθμός πειραμάτων </a:t>
            </a:r>
            <a:r>
              <a:rPr lang="el-GR" altLang="el-GR" sz="2800" dirty="0"/>
              <a:t>που υποδεικνύουν ότι οι χιμπατζίδες </a:t>
            </a:r>
            <a:r>
              <a:rPr lang="el-GR" altLang="el-GR" sz="2800" b="1" dirty="0"/>
              <a:t>είναι σε θέση </a:t>
            </a:r>
            <a:r>
              <a:rPr lang="el-GR" altLang="el-GR" sz="2800" b="1" dirty="0">
                <a:highlight>
                  <a:srgbClr val="FFFF00"/>
                </a:highlight>
              </a:rPr>
              <a:t>να εκμάθουν</a:t>
            </a:r>
            <a:r>
              <a:rPr lang="el-GR" altLang="el-GR" sz="2800" b="1" dirty="0"/>
              <a:t> μια συμβολική γλώσσα όπως αυτή των κωφαλάλων </a:t>
            </a:r>
            <a:r>
              <a:rPr lang="el-GR" altLang="el-GR" sz="2800" dirty="0"/>
              <a:t>την οποία είναι σε θέση να χρησιμοποιήσουν για την έκφραση συναισθημάτων ή και πολύπλοκων σχέσεων αιτίου-αιτιατού. </a:t>
            </a:r>
            <a:endParaRPr lang="el-GR" altLang="el-GR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Διάμεσος">
  <a:themeElements>
    <a:clrScheme name="Γωνίες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13317</Words>
  <Application>WPS Presentation</Application>
  <PresentationFormat>Προβολή στην οθόνη (4:3)</PresentationFormat>
  <Paragraphs>263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41" baseType="lpstr">
      <vt:lpstr>Arial</vt:lpstr>
      <vt:lpstr>SimSun</vt:lpstr>
      <vt:lpstr>Wingdings</vt:lpstr>
      <vt:lpstr>Calibri</vt:lpstr>
      <vt:lpstr>Wingdings 2</vt:lpstr>
      <vt:lpstr>Wingdings</vt:lpstr>
      <vt:lpstr>Tw Cen MT</vt:lpstr>
      <vt:lpstr>Times New Roman</vt:lpstr>
      <vt:lpstr>Microsoft YaHei</vt:lpstr>
      <vt:lpstr>Arial Unicode MS</vt:lpstr>
      <vt:lpstr>Διάμεσος</vt:lpstr>
      <vt:lpstr> Πανεπιστήμιο Πατρών Τμήμα Φιλολογίας  Εισαγωγή στη Γενική Γλωσσολογία Ι  Διδάσκων: Αργύρης Αρχάκης</vt:lpstr>
      <vt:lpstr>Συστήματα επικοινωνίας των ζώων  και ανθρώπινη γλώσσα</vt:lpstr>
      <vt:lpstr>Οντογένεση και Φυλογένεση</vt:lpstr>
      <vt:lpstr>Προέλευση της ομιλίας- Φυλογένεση (εμφάνιση της ομιλίας στο ανθρώπινο είδος)</vt:lpstr>
      <vt:lpstr>Φυλογένεση της ομιλίας</vt:lpstr>
      <vt:lpstr>Προέλευση της ομιλίας- Φυλογένεση</vt:lpstr>
      <vt:lpstr>PowerPoint 演示文稿</vt:lpstr>
      <vt:lpstr>Η. Κούβελας (1995)«Βιολογικά χαρακτηριστικά της γλώσσας» </vt:lpstr>
      <vt:lpstr>Η. Κούβελας (1995) «Βιολογικά χαρακτηριστικά της γλώσσας»</vt:lpstr>
      <vt:lpstr>Απόσπασμα από το βιβλίο Εισαγωγή στη θεωρητική Γλωσσολογία (Φιλιππάκη- Warburton 1992)</vt:lpstr>
      <vt:lpstr>Απόσπασμα από το βιβλίο Εισαγωγή στη θεωρητική Γλωσσολογία (Φιλιππάκη- Warburton 1992)</vt:lpstr>
      <vt:lpstr>Η. Κούβελας (1995) «Βιολογικά χαρακτηριστικά της γλώσσας»</vt:lpstr>
      <vt:lpstr>PowerPoint 演示文稿</vt:lpstr>
      <vt:lpstr>Η. Κούβελας (1995) «Βιολογικά χαρακτηριστικά της γλώσσας»</vt:lpstr>
      <vt:lpstr>Η. Κούβελας (1995) «Βιολογικά χαρακτηριστικά της γλώσσας»</vt:lpstr>
      <vt:lpstr>PowerPoint 演示文稿</vt:lpstr>
      <vt:lpstr>Η. Κούβελας (1995) «Βιολογικά χαρακτηριστικά της γλώσσας» </vt:lpstr>
      <vt:lpstr> Απόσπασμα από το βιβλίο Εισαγωγή στη Γλωσσολογία (J. Lyons 1995)</vt:lpstr>
      <vt:lpstr>Η. Κούβελας (1995) «Βιολογικά χαρακτηριστικά της γλώσσας» </vt:lpstr>
      <vt:lpstr>Εξελικτική αλληλουχία κυρίαρχων ειδών</vt:lpstr>
      <vt:lpstr>Συστήματα επικοινωνίας των ζώων  και ανθρώπινη γλώσσα</vt:lpstr>
      <vt:lpstr>Οντογένεση και Φυλογένεση</vt:lpstr>
      <vt:lpstr>PowerPoint 演示文稿</vt:lpstr>
      <vt:lpstr>PowerPoint 演示文稿</vt:lpstr>
      <vt:lpstr>PowerPoint 演示文稿</vt:lpstr>
      <vt:lpstr>Επιφωνήματα</vt:lpstr>
      <vt:lpstr>Επιφωνήματα (Χαραλαμπάκης 2002)</vt:lpstr>
      <vt:lpstr>Ιδιότητες επιφωνημάτων</vt:lpstr>
      <vt:lpstr>Ερωτήσεις Κατανόησης</vt:lpstr>
      <vt:lpstr>Βιβλιογραφικές αναφορές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Πανεπιστήμιο Πατρών Τμήμα Φιλολογίας  Εισαγωγή στη Γενική Γλωσσολογία Ι  Διδάσκων: Αργύρης Αρχάκης</dc:title>
  <dc:creator>mlr</dc:creator>
  <cp:lastModifiedBy>Teratech</cp:lastModifiedBy>
  <cp:revision>136</cp:revision>
  <dcterms:created xsi:type="dcterms:W3CDTF">2014-11-17T11:43:00Z</dcterms:created>
  <dcterms:modified xsi:type="dcterms:W3CDTF">2024-12-04T05:58:07Z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FC75ED22F08941ECBA7F6966CE57EE4E_13</vt:lpwstr>
  </property>
  <property fmtid="{D5CDD505-2E9C-101B-9397-08002B2CF9AE}" pid="3" name="KSOProductBuildVer">
    <vt:lpwstr>1033-12.2.0.18911</vt:lpwstr>
  </property>
</Properties>
</file>