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81" r:id="rId9"/>
    <p:sldId id="284" r:id="rId10"/>
    <p:sldId id="263" r:id="rId11"/>
    <p:sldId id="264" r:id="rId12"/>
    <p:sldId id="265" r:id="rId13"/>
    <p:sldId id="267" r:id="rId14"/>
    <p:sldId id="266" r:id="rId15"/>
    <p:sldId id="268" r:id="rId16"/>
    <p:sldId id="286" r:id="rId17"/>
    <p:sldId id="269" r:id="rId18"/>
    <p:sldId id="270" r:id="rId19"/>
    <p:sldId id="271" r:id="rId20"/>
    <p:sldId id="272" r:id="rId21"/>
    <p:sldId id="282" r:id="rId22"/>
    <p:sldId id="273" r:id="rId23"/>
    <p:sldId id="283" r:id="rId24"/>
    <p:sldId id="275" r:id="rId25"/>
    <p:sldId id="276" r:id="rId26"/>
    <p:sldId id="277" r:id="rId27"/>
    <p:sldId id="278" r:id="rId28"/>
    <p:sldId id="279" r:id="rId29"/>
    <p:sldId id="280" r:id="rId30"/>
    <p:sldId id="285" r:id="rId31"/>
    <p:sldId id="274" r:id="rId32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576"/>
  </p:normalViewPr>
  <p:slideViewPr>
    <p:cSldViewPr showGuide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fontAlgn="base"/>
            <a:r>
              <a:rPr lang="el-GR" strike="noStrike" noProof="1"/>
              <a:t>Κάντε κλικ για να επεξεργαστείτε τον υπότιτλο του υποδείγματος</a:t>
            </a:r>
            <a:endParaRPr lang="en-US" strike="noStrike" noProof="1"/>
          </a:p>
        </p:txBody>
      </p:sp>
      <p:sp>
        <p:nvSpPr>
          <p:cNvPr id="6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FE247FC-7277-44F8-BAFC-AEE4BE2C1470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trike="noStrike" noProof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E6A35A-DB6B-41A2-B072-608C7392C35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4BFC2A1-0734-4D4F-8071-0895F3A92FB0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E6A35A-DB6B-41A2-B072-608C7392C35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7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2FE5064-1AAB-4AF6-A8E8-DB1CC97E5FF1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p>
            <a:pPr algn="ctr" eaLnBrk="1" fontAlgn="base" hangingPunct="1"/>
            <a:fld id="{9A0DB2DC-4C9A-4742-B13C-FB6460FD3503}" type="slidenum">
              <a:rPr lang="el-GR" altLang="el-GR" sz="2400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z="2400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11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3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6B2FA36-3F60-4D41-A06D-471D098FEC9C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</p:txBody>
      </p:sp>
      <p:sp>
        <p:nvSpPr>
          <p:cNvPr id="3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8F8A472-1325-4029-9E70-1D3604CF024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5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E6A35A-DB6B-41A2-B072-608C7392C35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43F4188-7E41-43F3-965B-D0FF170B2EA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trike="noStrike" noProof="1" dirty="0">
                <a:solidFill>
                  <a:schemeClr val="tx2"/>
                </a:solidFill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  <a:p>
            <a:pPr lvl="1" fontAlgn="base"/>
            <a:r>
              <a:rPr lang="el-GR" strike="noStrike" noProof="1"/>
              <a:t>Δεύτερο επίπεδο</a:t>
            </a:r>
            <a:endParaRPr lang="el-GR" strike="noStrike" noProof="1"/>
          </a:p>
          <a:p>
            <a:pPr lvl="2" fontAlgn="base"/>
            <a:r>
              <a:rPr lang="el-GR" strike="noStrike" noProof="1"/>
              <a:t>Τρίτο επίπεδο</a:t>
            </a:r>
            <a:endParaRPr lang="el-GR" strike="noStrike" noProof="1"/>
          </a:p>
          <a:p>
            <a:pPr lvl="3" fontAlgn="base"/>
            <a:r>
              <a:rPr lang="el-GR" strike="noStrike" noProof="1"/>
              <a:t>Τέταρτο επίπεδο</a:t>
            </a:r>
            <a:endParaRPr lang="el-GR" strike="noStrike" noProof="1"/>
          </a:p>
          <a:p>
            <a:pPr lvl="4" fontAlgn="base"/>
            <a:r>
              <a:rPr lang="el-GR" strike="noStrike" noProof="1"/>
              <a:t>Πέμπτο επίπεδο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E6A35A-DB6B-41A2-B072-608C7392C35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fontAlgn="base"/>
            <a:r>
              <a:rPr lang="el-GR" strike="noStrike" noProof="1"/>
              <a:t>Στυλ κειμένου υποδείγματος</a:t>
            </a:r>
            <a:endParaRPr lang="el-GR" strike="noStrike" noProof="1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pPr fontAlgn="base"/>
            <a:r>
              <a:rPr lang="el-GR" strike="noStrike" noProof="1"/>
              <a:t>Κάντε κλικ για να επεξεργαστείτε τον τίτλο υποδείγματος</a:t>
            </a:r>
            <a:endParaRPr lang="en-US" strike="noStrike" noProof="1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C282740-E732-4012-83FC-B2310F22151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p>
            <a:pPr algn="ctr" eaLnBrk="1" fontAlgn="base" hangingPunct="1"/>
            <a:fld id="{9A0DB2DC-4C9A-4742-B13C-FB6460FD3503}" type="slidenum">
              <a:rPr lang="el-GR" altLang="el-GR" sz="2800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z="2800" strike="noStrike" noProof="1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2E6A35A-DB6B-41A2-B072-608C7392C357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el-GR" altLang="el-GR" strike="noStrike" noProof="1" dirty="0">
                <a:latin typeface="Calibri" panose="020F0502020204030204" pitchFamily="34" charset="0"/>
                <a:ea typeface="+mn-ea"/>
                <a:cs typeface="+mn-cs"/>
              </a:rPr>
            </a:fld>
            <a:endParaRPr lang="el-GR" altLang="el-GR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Τίτλος 1"/>
          <p:cNvSpPr>
            <a:spLocks noGrp="1"/>
          </p:cNvSpPr>
          <p:nvPr>
            <p:ph type="ctrTitle" hasCustomPrompt="1"/>
          </p:nvPr>
        </p:nvSpPr>
        <p:spPr>
          <a:xfrm>
            <a:off x="468313" y="188913"/>
            <a:ext cx="7991475" cy="4608512"/>
          </a:xfrm>
        </p:spPr>
        <p:txBody>
          <a:bodyPr vert="horz" wrap="square" lIns="91440" tIns="45720" rIns="91440" bIns="45720" anchor="b" anchorCtr="0"/>
          <a:p>
            <a:pPr algn="ctr" eaLnBrk="1" hangingPunct="1">
              <a:buClrTx/>
              <a:buSzTx/>
              <a:buFontTx/>
            </a:pPr>
            <a:br>
              <a:rPr lang="en-US" altLang="el-GR" kern="1200" cap="none" baseline="0" dirty="0">
                <a:latin typeface="Tw Cen MT" panose="020B0602020104020603" pitchFamily="34" charset="0"/>
                <a:ea typeface="+mj-ea"/>
                <a:cs typeface="+mj-cs"/>
              </a:rPr>
            </a:br>
            <a:r>
              <a:rPr lang="el-GR" altLang="en-US" sz="4000" kern="1200" cap="none" baseline="0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lang="el-GR" altLang="en-US" sz="4000" kern="1200" cap="none" baseline="0" dirty="0">
                <a:latin typeface="+mj-lt"/>
                <a:ea typeface="+mj-ea"/>
                <a:cs typeface="+mj-cs"/>
              </a:rPr>
            </a:br>
            <a:r>
              <a:rPr lang="el-GR" altLang="en-US" sz="4000" kern="1200" cap="none" baseline="0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lang="el-GR" altLang="en-US" sz="4000" kern="1200" cap="none" baseline="0" dirty="0">
                <a:latin typeface="+mj-lt"/>
                <a:ea typeface="+mj-ea"/>
                <a:cs typeface="+mj-cs"/>
              </a:rPr>
            </a:br>
            <a:br>
              <a:rPr lang="el-GR" altLang="en-US" sz="4000" kern="1200" cap="none" baseline="0" dirty="0">
                <a:latin typeface="+mj-lt"/>
                <a:ea typeface="+mj-ea"/>
                <a:cs typeface="+mj-cs"/>
              </a:rPr>
            </a:br>
            <a:r>
              <a:rPr lang="el-GR" altLang="en-US" sz="4000" b="1" kern="1200" cap="none" baseline="0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lang="el-GR" altLang="en-US" sz="4000" b="1" kern="1200" cap="none" baseline="0" dirty="0">
                <a:latin typeface="+mj-lt"/>
                <a:ea typeface="+mj-ea"/>
                <a:cs typeface="+mj-cs"/>
              </a:rPr>
            </a:br>
            <a:br>
              <a:rPr lang="el-GR" altLang="en-US" sz="4000" b="1" kern="1200" cap="none" baseline="0" dirty="0">
                <a:latin typeface="+mj-lt"/>
                <a:ea typeface="+mj-ea"/>
                <a:cs typeface="+mj-cs"/>
              </a:rPr>
            </a:br>
            <a:r>
              <a:rPr lang="el-GR" altLang="en-US" sz="4000" kern="1200" cap="none" baseline="0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lang="el-GR" altLang="en-US" sz="4000" kern="1200" cap="none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9218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p>
            <a:pPr algn="r" eaLnBrk="1" hangingPunct="1">
              <a:buSzPct val="60000"/>
            </a:pPr>
            <a:r>
              <a:rPr lang="el-GR" altLang="en-US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7</a:t>
            </a:r>
            <a:r>
              <a:rPr lang="el-GR" altLang="el-GR" kern="1200" baseline="300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ο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ΒΟΥΛΗΤΙΚΗ (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conative).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Αφορά το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δέκτη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και την επιδίωξη να επηρεαστεί και να προσανατολιστεί η συμπεριφορά του ώστε να επιτύχει ένα αποτέλεσμα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n-US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	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[πρβλ. τη χρήση της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προστακτικής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(λ.χ. «Σταμάτα!», «Έλα δω!»), της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κλητικής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πτώσης (λ.χ. «Γιώργο, σταμάτα τώρα»)].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484313"/>
            <a:ext cx="8856663" cy="518477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endParaRPr kumimoji="0" lang="el-GR" altLang="el-GR" sz="20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r>
              <a:rPr kumimoji="0" lang="el-GR" altLang="el-GR" sz="28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ΑΝΑΦΟΡΙΚΗ (</a:t>
            </a:r>
            <a:r>
              <a:rPr kumimoji="0" lang="en-US" altLang="el-GR" sz="28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referential)</a:t>
            </a:r>
            <a:r>
              <a:rPr kumimoji="0" lang="en-US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</a:t>
            </a:r>
            <a:r>
              <a:rPr kumimoji="0" lang="el-GR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Αφορά τη </a:t>
            </a:r>
            <a:r>
              <a:rPr kumimoji="0" lang="el-GR" altLang="el-GR" sz="23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σημασία του μηνύματος</a:t>
            </a:r>
            <a:r>
              <a:rPr kumimoji="0" lang="el-GR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Ειδικότερα, τη μετάδοση περιγραφών και πληροφοριών για τον κόσμο </a:t>
            </a:r>
            <a:endParaRPr kumimoji="0" lang="en-US" altLang="el-GR" sz="23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n-US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	</a:t>
            </a:r>
            <a:r>
              <a:rPr kumimoji="0" lang="en-US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  <a:sym typeface="Wingdings" panose="05000000000000000000" pitchFamily="2" charset="2"/>
              </a:rPr>
              <a:t>[</a:t>
            </a:r>
            <a:r>
              <a:rPr kumimoji="0" lang="el-GR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πρβλ. τη χρήση του</a:t>
            </a:r>
            <a:r>
              <a:rPr kumimoji="0" lang="el-GR" altLang="el-GR" sz="23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τρίτου </a:t>
            </a:r>
            <a:r>
              <a:rPr kumimoji="0" lang="el-GR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προσώπου στον ενεστώτα, όπως λ.χ. στα περιγραφικά κείμενα περιοχών σε έναν τουριστικό οδηγό ή σε εκφωνήματα όπως «έξω βρέχει», «η κατάσταση της οικονομίας είναι άσχημη»</a:t>
            </a:r>
            <a:r>
              <a:rPr kumimoji="0" lang="en-US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]</a:t>
            </a:r>
            <a:r>
              <a:rPr kumimoji="0" lang="el-GR" altLang="el-GR" sz="23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endParaRPr kumimoji="0" lang="el-GR" altLang="el-GR" sz="23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endParaRPr kumimoji="0" lang="el-GR" altLang="el-GR" sz="23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kumimoji="0" lang="el-GR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5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Η λειτουργία αυτή φαίνεται να </a:t>
            </a:r>
            <a:r>
              <a:rPr kumimoji="0" lang="el-GR" altLang="el-GR" sz="25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λείπει από τα συστήματα επικοινωνίας των ζώων</a:t>
            </a:r>
            <a:r>
              <a:rPr kumimoji="0" lang="el-GR" altLang="el-GR" sz="25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(με την εξαίρεση του κυκλικού και οκτώσχημου χορού των μελισσών που δίνει πληροφορίες για την απόσταση και το είδος της τροφής). Στα συστήματα επικοινωνίας των ζώων</a:t>
            </a:r>
            <a:r>
              <a:rPr kumimoji="0" lang="el-GR" altLang="el-GR" sz="25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5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κυριαρχούν μόνιμα οι δύο προηγούμενες λειτουργίες (εκφραστική και βουλητική)</a:t>
            </a:r>
            <a:endParaRPr kumimoji="0" lang="el-GR" altLang="el-GR" sz="25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endParaRPr kumimoji="0" lang="el-GR" altLang="el-GR" sz="20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612775" y="1600200"/>
            <a:ext cx="8296275" cy="50228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4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ΠΟΙΗΤΙΚΗ (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poetic).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Αφορά τη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μορφή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του μηνύματος η οποία προβάλλεται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εμφατικά </a:t>
            </a:r>
            <a:endParaRPr kumimoji="0" lang="en-US" altLang="el-GR" sz="2900" b="1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n-US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	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[πρβλ. τη χρήση της γλώσσας στα λογοτεχνικά κείμενα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π.χ.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«Ο ήλιος ο ηλιάτορας ο πετροπαιγνιδιάτορας»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(Ελύτης), στις διαφημίσεις και τα ΜΜΕ π.χ.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«οι μεν και οι δεν»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(τίτλος παλιού σήριαλ), στα λογοπαίγνια, όπως λ.χ. το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«π</a:t>
            </a:r>
            <a:r>
              <a:rPr kumimoji="0" lang="el-GR" altLang="el-GR" sz="36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ει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νακοθήκη»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—ως όνομα εστιατορίου— με εσκεμμένο ορθογραφικό λάθος].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4000" y="1620838"/>
            <a:ext cx="8682038" cy="506730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ΜΕΤΑΓΛΩΣΣΙΚΗ (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metalingual).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Αφορά τον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κώδικα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καθεαυτό. Με τη λειτουργία αυτή επιδιώκονται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διευκρινίσεις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προσδιορισμοί και επανακαθορισμοί της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μορφής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ή της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σημασίας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του μηνύματος 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n-US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	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[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πρβλ. εκφωνήματα του τύπου «Πώς προφέρεται αυτή η λέξη;», «Τι σημαίνει αυτή η λέξη;», «Δηλαδή;», «Τίμιος στις μέρες μας σημαίνει κορόιδο!», τα λήμματα λεξικών, αλλά και οι πληροφορίες στα εγχειρίδια γραμματικής και συντακτικού κτλ.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]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6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6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ΦΑΤΙΚΗ (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phatic).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Αφορά το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κανάλι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της επικοινωνίας και τις εκφράσεις με τις οποίες το κανάλι της επικοινωνίας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ανοίγει </a:t>
            </a:r>
            <a:r>
              <a:rPr kumimoji="0" lang="en-US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διατηρεί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ται</a:t>
            </a:r>
            <a:r>
              <a:rPr kumimoji="0" lang="en-US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ανοικτό ή κλείνει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[πρβλ.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«εμπρός, «ναι», «έλα» στην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αρχή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μιας συνδιάλεξης, «ναι ναι», «χμ χμ» κατά την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εξέλιξή της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«έγινε», «εντάξει», «γεια», «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over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» στο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τέλος της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]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6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graphicFrame>
        <p:nvGraphicFramePr>
          <p:cNvPr id="23555" name="Content Placeholder 23554"/>
          <p:cNvGraphicFramePr/>
          <p:nvPr>
            <p:ph sz="quarter" idx="1" hasCustomPrompt="1"/>
          </p:nvPr>
        </p:nvGraphicFramePr>
        <p:xfrm>
          <a:off x="706438" y="2060575"/>
          <a:ext cx="7966075" cy="3940175"/>
        </p:xfrm>
        <a:graphic>
          <a:graphicData uri="http://schemas.openxmlformats.org/drawingml/2006/table">
            <a:tbl>
              <a:tblPr/>
              <a:tblGrid>
                <a:gridCol w="1800225"/>
                <a:gridCol w="6165850"/>
              </a:tblGrid>
              <a:tr h="36512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ΟΜΙΛΙΑ</a:t>
                      </a:r>
                      <a:endParaRPr lang="en-US" altLang="zh-CN" b="1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ΠΑΡΑΓΟΝΤΕΣ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ΛΕΙΤΟΥΡΓΙΕΣ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Πομπός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Εκφραστική 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Δέκτης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Βουλητική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6712">
                <a:tc row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Μήνυμα</a:t>
                      </a:r>
                      <a:endParaRPr lang="el-GR" altLang="el-GR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Σημασία Μηνύματος</a:t>
                      </a: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Μορφή Μηνύματος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549275">
                <a:tc vMerge="1">
                  <a:tcPr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Αναφορική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822325">
                <a:tc vMerge="1">
                  <a:tcPr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Ποιητική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Κώδικας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Μεταγλωσσική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67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Κανάλι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Φατική 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48615" y="1600200"/>
            <a:ext cx="8625205" cy="499427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Γενικά,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κάθε περίπτωση επικοινωνίας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δεν χαρακτηρίζεται στον ίδιο βαθμό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από τις έξι παραπάνω λειτουργίες. Κάθε φορά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κυριαρχεί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μία και οι άλλες την πλαισιώνουν: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σχολική τάξη και τα γλωσσικά μαθήματα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κυριαρχεί 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μεταγλωσσική λειτουργία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σε ένα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κείμενο οδηγιών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κυριαρχεί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βουλητική-κατευθυντική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US" altLang="el-GR" sz="24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</a:t>
            </a:r>
            <a:r>
              <a:rPr kumimoji="0" lang="el-GR" altLang="el-GR" sz="24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πρβ. Οδηγίες ανανέωσης διαβατηρίου).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412875"/>
            <a:ext cx="9144000" cy="544512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Μιλώντας εκφράζουμε τις συγκινήσεις και τα αισθήματά μας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εκφραστική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), ζητούμε τη συνεργασία των συνανθρώπων μας, προστάζουμε και ρωτάμε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βουλητική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), δηλώνουμε κάτι αναφερόμενοι στο παρελθόν, το παρόν και το μέλλον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αναφορική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), προκαλούμε την έκπληξη και τον εντυπωσιασμό του συνομιλητή μας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ποιητική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),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διευκρινίζουμε όσα μεταφέρουμε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μεταγλωσσική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 και ελέγχουμε την ομαλή μετάδοση του μηνύματός μας (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φατική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 (βλ. 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Lyons 1995: 38).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5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0"/>
            <a:ext cx="8642350" cy="1219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3600" b="1" dirty="0"/>
              <a:t>Η </a:t>
            </a:r>
            <a:r>
              <a:rPr lang="el-GR" altLang="en-US" sz="3600" b="1" dirty="0">
                <a:solidFill>
                  <a:srgbClr val="FF0000"/>
                </a:solidFill>
              </a:rPr>
              <a:t>οντογενετική</a:t>
            </a:r>
            <a:r>
              <a:rPr lang="el-GR" altLang="en-US" sz="3600" b="1" dirty="0"/>
              <a:t> ανάπτυξη των λειτουργιών</a:t>
            </a:r>
            <a:r>
              <a:rPr lang="el-GR" altLang="en-US" sz="4000" b="1" dirty="0"/>
              <a:t> </a:t>
            </a:r>
            <a:r>
              <a:rPr lang="en-US" altLang="el-GR" sz="2400" dirty="0">
                <a:latin typeface="Tw Cen MT" panose="020B0602020104020603" pitchFamily="34" charset="0"/>
              </a:rPr>
              <a:t>(Cook 1989: 26-27, </a:t>
            </a:r>
            <a:r>
              <a:rPr lang="el-GR" altLang="en-US" sz="2400" dirty="0"/>
              <a:t>Χριστίδης 2001: 38-39)</a:t>
            </a:r>
            <a:endParaRPr lang="el-GR" altLang="en-US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εκφραστική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η κραυγή, το κλάμα, το γέλιο </a:t>
            </a:r>
            <a:r>
              <a:rPr kumimoji="0" lang="el-GR" altLang="el-GR" sz="18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[4</a:t>
            </a:r>
            <a:r>
              <a:rPr kumimoji="0" lang="el-GR" altLang="el-GR" sz="1800" b="0" i="0" u="none" strike="noStrike" kern="1200" cap="none" spc="0" normalizeH="0" baseline="3000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ος</a:t>
            </a:r>
            <a:r>
              <a:rPr kumimoji="0" lang="el-GR" altLang="el-GR" sz="18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– 5</a:t>
            </a:r>
            <a:r>
              <a:rPr kumimoji="0" lang="el-GR" altLang="el-GR" sz="1800" b="0" i="0" u="none" strike="noStrike" kern="1200" cap="none" spc="0" normalizeH="0" baseline="3000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ος</a:t>
            </a:r>
            <a:r>
              <a:rPr kumimoji="0" lang="el-GR" altLang="el-GR" sz="18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μήνας]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ως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συναισθηματική αντίδραση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(λ.χ. χαράς, φόβου) σ’ ό,τι συμβαίνει γύρω από το μικρό παιδί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βουλητική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το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ελεγχόμενο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και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στοχευμένο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κλάμα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ή γέλιο ως μέσο επίτευξης ενός σκοπού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Τίτλος 1"/>
          <p:cNvSpPr>
            <a:spLocks noGrp="1"/>
          </p:cNvSpPr>
          <p:nvPr>
            <p:ph type="title" hasCustomPrompt="1"/>
          </p:nvPr>
        </p:nvSpPr>
        <p:spPr>
          <a:xfrm>
            <a:off x="250825" y="188913"/>
            <a:ext cx="8713788" cy="1030287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3600" b="1" dirty="0"/>
              <a:t>Η οντογενετική ανάπτυξη των λειτουργιών</a:t>
            </a:r>
            <a:r>
              <a:rPr lang="el-GR" altLang="en-US" sz="4000" b="1" dirty="0"/>
              <a:t> </a:t>
            </a:r>
            <a:r>
              <a:rPr lang="en-US" altLang="el-GR" sz="2400" dirty="0">
                <a:latin typeface="Tw Cen MT" panose="020B0602020104020603" pitchFamily="34" charset="0"/>
              </a:rPr>
              <a:t>(Cook 1989: 26-27, </a:t>
            </a:r>
            <a:r>
              <a:rPr lang="el-GR" altLang="en-US" sz="2400" dirty="0"/>
              <a:t>Χριστίδης 2001: 38-39)</a:t>
            </a:r>
            <a:endParaRPr lang="el-GR" altLang="en-US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28775"/>
            <a:ext cx="8515350" cy="5040313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φατική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η εκφορά συλλαβών (συνήθως της μορφής σύμφωνο – φωνήεν: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μπα μπα, ντα ντα, μα μα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 προκειμένου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να δηλωθεί η παρουσία του πομπού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και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να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εγκατασταθεί κανάλι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επικοινωνίας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με ενηλίκους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ποιητική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επανερχόμενη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εκφορά εκφωνημάτων (συλλαβών, μικρών λέξεων) με στόχο την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προσέλκυση της προσοχής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των ενηλίκων (και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όχι τη μεταφορά νοήματος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640080" marR="0" lvl="1" indent="-319405" algn="l" defTabSz="914400" rtl="0" eaLnBrk="1" fontAlgn="base" latinLnBrk="0" hangingPunct="1">
              <a:lnSpc>
                <a:spcPct val="90000"/>
              </a:lnSpc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"/>
            </a:pPr>
            <a:r>
              <a:rPr kumimoji="0" lang="el-GR" altLang="el-GR" sz="2600" b="0" i="0" u="none" strike="noStrike" kern="1200" cap="none" spc="0" normalizeH="0" baseline="3000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5ος</a:t>
            </a:r>
            <a:r>
              <a:rPr kumimoji="0" lang="el-GR" altLang="el-GR" sz="26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– 8</a:t>
            </a:r>
            <a:r>
              <a:rPr kumimoji="0" lang="el-GR" altLang="el-GR" sz="2600" b="0" i="0" u="none" strike="noStrike" kern="1200" cap="none" spc="0" normalizeH="0" baseline="3000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ος</a:t>
            </a:r>
            <a:r>
              <a:rPr kumimoji="0" lang="el-GR" altLang="el-GR" sz="26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μήνας</a:t>
            </a:r>
            <a:endParaRPr kumimoji="0" lang="el-GR" altLang="el-GR" sz="26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4000" b="1" dirty="0"/>
              <a:t>Η ομιλία από το πρίσμα της σημειωτικής</a:t>
            </a:r>
            <a:endParaRPr lang="el-GR" altLang="en-US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Η σημειωτική έχει οριστεί ως επιστήμη των σημείων, της συμβολικής συμπεριφοράς ή των επικοινωνιακών συστημάτων (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Lyons, 1995: 36).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algn="ctr"/>
            <a:br>
              <a:rPr lang="en-US" altLang="el-GR" dirty="0">
                <a:latin typeface="Tw Cen MT" panose="020B0602020104020603" pitchFamily="34" charset="0"/>
              </a:rPr>
            </a:br>
            <a:r>
              <a:rPr lang="el-GR" altLang="en-US" b="1" dirty="0"/>
              <a:t>ΠΡΟΓΛΩΣΣΑ</a:t>
            </a:r>
            <a:br>
              <a:rPr lang="el-GR" altLang="en-US" dirty="0"/>
            </a:br>
            <a:endParaRPr lang="el-GR" altLang="el-GR" dirty="0"/>
          </a:p>
        </p:txBody>
      </p:sp>
      <p:graphicFrame>
        <p:nvGraphicFramePr>
          <p:cNvPr id="28675" name="Content Placeholder 28674"/>
          <p:cNvGraphicFramePr/>
          <p:nvPr>
            <p:ph sz="quarter" idx="1" hasCustomPrompt="1"/>
          </p:nvPr>
        </p:nvGraphicFramePr>
        <p:xfrm>
          <a:off x="179388" y="1700213"/>
          <a:ext cx="8929688" cy="4929188"/>
        </p:xfrm>
        <a:graphic>
          <a:graphicData uri="http://schemas.openxmlformats.org/drawingml/2006/table">
            <a:tbl>
              <a:tblPr/>
              <a:tblGrid>
                <a:gridCol w="1381125"/>
                <a:gridCol w="7548563"/>
              </a:tblGrid>
              <a:tr h="654050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altLang="zh-CN" b="1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619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ΛΕΙΤΟΥΡΓΙΕΣ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6619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Εκφραστική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κραυγή, κλάμα, γέλιο (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συναισθηματική αντίδραση 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σε ένα ερέθισμα)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6635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Βουλητική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i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ελεγχόμενο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και 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στοχευμένο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κλάμα ή γέλιο (επίτευξη σκοπού)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11430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Φατική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εκφορά συλλαβών (δηλώνεται η </a:t>
                      </a:r>
                      <a:r>
                        <a:rPr lang="el-GR" altLang="el-GR" i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παρουσία πομπού 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και 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εγκαθίσταται κανάλι επικοινωνίας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με τον δέκτη)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114458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Ποιητική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η επανερχόμενη εκφορά εκφωνημάτων (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προσέλκυση της προσοχής 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των ενηλίκων)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2" marR="91442" marT="45710" marB="45710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Τίτλος 1"/>
          <p:cNvSpPr>
            <a:spLocks noGrp="1"/>
          </p:cNvSpPr>
          <p:nvPr>
            <p:ph type="title" hasCustomPrompt="1"/>
          </p:nvPr>
        </p:nvSpPr>
        <p:spPr>
          <a:xfrm>
            <a:off x="179388" y="0"/>
            <a:ext cx="8785225" cy="12192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3600" b="1" dirty="0"/>
              <a:t>Η οντογενετική ανάπτυξη των λειτουργιών</a:t>
            </a:r>
            <a:r>
              <a:rPr lang="el-GR" altLang="en-US" sz="4000" b="1" dirty="0"/>
              <a:t> </a:t>
            </a:r>
            <a:r>
              <a:rPr lang="en-US" altLang="el-GR" sz="2800" dirty="0">
                <a:latin typeface="Tw Cen MT" panose="020B0602020104020603" pitchFamily="34" charset="0"/>
              </a:rPr>
              <a:t>(Cook 1989: 26-27, </a:t>
            </a:r>
            <a:r>
              <a:rPr lang="el-GR" altLang="en-US" sz="2800" dirty="0"/>
              <a:t>Χριστίδης 2001: 38-39)</a:t>
            </a:r>
            <a:endParaRPr lang="el-GR" altLang="en-US" sz="2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Οι παραπάνω λειτουργίες μπορούμε να θεωρήσουμε ότι εμπίπτουν στο </a:t>
            </a:r>
            <a:r>
              <a:rPr kumimoji="0" lang="el-GR" altLang="el-GR" sz="32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προγλωσσικό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στάδιο.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αναφορική λειτουργία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η λιγότερο ή περισσότερο συνειδητή μεταφορά νοήματος. Εδώ μπορεί να γίνει η διάκριση ανάμεσα σε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πρωτο-γλώσσα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όπου κυριαρχούν οι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ολοφράσεις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και σε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κατεξοχήν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(ενήλικη) αναφορική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γλώσσα.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graphicFrame>
        <p:nvGraphicFramePr>
          <p:cNvPr id="30723" name="Content Placeholder 30722"/>
          <p:cNvGraphicFramePr/>
          <p:nvPr>
            <p:ph sz="quarter" idx="1" hasCustomPrompt="1"/>
          </p:nvPr>
        </p:nvGraphicFramePr>
        <p:xfrm>
          <a:off x="323850" y="2060575"/>
          <a:ext cx="8712200" cy="2503488"/>
        </p:xfrm>
        <a:graphic>
          <a:graphicData uri="http://schemas.openxmlformats.org/drawingml/2006/table">
            <a:tbl>
              <a:tblPr/>
              <a:tblGrid>
                <a:gridCol w="4356100"/>
                <a:gridCol w="4356100"/>
              </a:tblGrid>
              <a:tr h="665163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ΑΝΑΦΟΡΙΚΗ ΛΕΙΤΟΥΡΓΙΑ</a:t>
                      </a:r>
                      <a:endParaRPr lang="en-US" altLang="zh-CN" b="1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32" marR="91432" marT="45701" marB="45701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674687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ΠΡΩΤΟ- ΓΛΩΣΣΑ </a:t>
                      </a:r>
                      <a:endParaRPr lang="el-GR" altLang="el-GR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(πρώτες </a:t>
                      </a:r>
                      <a:r>
                        <a:rPr lang="el-GR" altLang="el-GR" b="1" i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παιδικές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«λέξεις»)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32" marR="91432" marT="45701" marB="45701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ΕΝΗΛΙΚΗ ΓΛΩΣΣΑ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32" marR="91432" marT="45701" marB="45701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116363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Ολιστική αντίληψη συμβάντος (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ολοφραστικά μορφώματα</a:t>
                      </a: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)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32" marR="91432" marT="45701" marB="45701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Κατεξοχήν </a:t>
                      </a: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αναφορική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32" marR="91432" marT="45701" marB="45701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  <p:sp>
        <p:nvSpPr>
          <p:cNvPr id="30735" name="TextBox 4"/>
          <p:cNvSpPr txBox="1"/>
          <p:nvPr/>
        </p:nvSpPr>
        <p:spPr>
          <a:xfrm>
            <a:off x="179388" y="5229225"/>
            <a:ext cx="8820150" cy="12001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marL="319405" indent="-319405">
              <a:buClr>
                <a:schemeClr val="accent2"/>
              </a:buClr>
              <a:buFont typeface="Wingdings" panose="05000000000000000000" pitchFamily="2" charset="2"/>
              <a:buChar char=""/>
            </a:pPr>
            <a:r>
              <a:rPr lang="el-GR" altLang="el-GR" sz="2400" b="1" dirty="0">
                <a:latin typeface="Arial" panose="020B0604020202020204" pitchFamily="34" charset="0"/>
              </a:rPr>
              <a:t>μεταγλωσσική λειτουργία</a:t>
            </a:r>
            <a:r>
              <a:rPr lang="el-GR" altLang="el-GR" sz="2400" dirty="0">
                <a:latin typeface="Arial" panose="020B0604020202020204" pitchFamily="34" charset="0"/>
              </a:rPr>
              <a:t>: η συνειδητή εστίαση σε ιδιότητες, λειτουργίες και νοήματα της γλώσσας. Καλλιεργείται ιδιαίτερα στο σχολικό περιβάλλον</a:t>
            </a:r>
            <a:r>
              <a:rPr lang="el-GR" altLang="el-GR" dirty="0">
                <a:latin typeface="Arial" panose="020B0604020202020204" pitchFamily="34" charset="0"/>
              </a:rPr>
              <a:t>.</a:t>
            </a:r>
            <a:endParaRPr lang="el-GR" altLang="el-GR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Τίτλος 1"/>
          <p:cNvSpPr>
            <a:spLocks noGrp="1"/>
          </p:cNvSpPr>
          <p:nvPr>
            <p:ph type="title" hasCustomPrompt="1"/>
          </p:nvPr>
        </p:nvSpPr>
        <p:spPr>
          <a:xfrm>
            <a:off x="612775" y="260350"/>
            <a:ext cx="8153400" cy="990600"/>
          </a:xfrm>
        </p:spPr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31950"/>
            <a:ext cx="8713788" cy="5068888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Α.-Φ. Χριστίδης (2001: 38-39)</a:t>
            </a:r>
            <a:r>
              <a:rPr kumimoji="0" lang="en-US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r>
              <a:rPr kumimoji="0" lang="el-GR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0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Ιστορία της ελληνικής γλώσσας: Από τις αρχές έως την ύστερη αρχαιότητα</a:t>
            </a:r>
            <a:r>
              <a:rPr kumimoji="0" lang="el-GR" altLang="el-GR" sz="20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Θεσσαλονίκη: Ινστιτούτο Νεοελληνικών Σπουδών.</a:t>
            </a:r>
            <a:endParaRPr kumimoji="0" lang="el-GR" altLang="el-GR" sz="20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Η εμφάνιση –γύρω στο πρώτο έτος της ηλικίας– των πρώτων «λέξεων» (φάση της «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μιας λέξης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») σηματοδοτεί τη μετάβαση από την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προ-γλώσσα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της «άσημης» φωνής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στην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πρωτο-γλώσσα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(…).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13788" cy="492442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Οι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πρώτες αναγνωρίσιμες γλωσσικές παραγωγές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του μικρού παιδιού αναφέρονται σε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συμβάντα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στα οποία εμπλέκεται στην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καθημερινή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του ζωή.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Τα συμβάντα αυτά το παιδί τα αντιλαμβάνεται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ολιστικά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αντιλαμβάνεται ότι αποτελούνται από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διακεκριμένα μέρη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αλλά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τα μέρη αυτά δεν υπάρχουν απομονωμένα το ένα από το άλλο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το ένα χωρίς το άλλο.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900" b="1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32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Οι λέξεις </a:t>
            </a:r>
            <a:r>
              <a:rPr kumimoji="0" lang="el-GR" altLang="el-GR" sz="3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που χρησιμοποιεί στη φάση αυτή αποτυπώνουν την </a:t>
            </a:r>
            <a:r>
              <a:rPr kumimoji="0" lang="el-GR" altLang="el-GR" sz="32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ολιστική αντίληψη της εμπειρίας</a:t>
            </a:r>
            <a:r>
              <a:rPr kumimoji="0" lang="el-GR" altLang="el-GR" sz="3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δεν κάνουν τη διάκριση </a:t>
            </a:r>
            <a:r>
              <a:rPr kumimoji="0" lang="el-GR" altLang="el-GR" sz="32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αντικειμένου / ενέργειας</a:t>
            </a:r>
            <a:r>
              <a:rPr kumimoji="0" lang="el-GR" altLang="el-GR" sz="3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αλλά εκφράζουν ατεμάχιστες απεικονίσεις συμβάντων</a:t>
            </a:r>
            <a:endParaRPr kumimoji="0" lang="el-GR" altLang="el-GR" sz="3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557338"/>
            <a:ext cx="9144000" cy="51117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Όταν το παιδί αυτής της ηλικίας, </a:t>
            </a:r>
            <a:r>
              <a:rPr kumimoji="0" lang="el-GR" altLang="el-GR" sz="27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καθώς παρακολουθεί τα αυτοκίνητα να περνάνε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εκφωνεί τη «λέξη» </a:t>
            </a:r>
            <a:r>
              <a:rPr kumimoji="0" lang="en-US" altLang="el-GR" sz="27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tutu 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(…)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η «λέξη» αυτή εκφράζει το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συνολικό συμβάν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–την κίνηση των αυτοκινήτων– το οποίο παρακολουθεί το παιδί. 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Η «λέξη»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n-US" altLang="el-GR" sz="27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tutu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δεν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εκφράζει 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(…)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την έννοια ‘αυτοκίνητο’ διαχωρισμένη από την έννοια της ‘κίνησης’. 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Το αυτοκίνητο και η κίνησή του αποτελούν ένα ενιαίο,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ατεμάχιστο συμβάν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και η «λέξη» που το αποτυπώνει είναι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ταυτόχρονα </a:t>
            </a:r>
            <a:r>
              <a:rPr kumimoji="0" lang="el-GR" altLang="el-GR" sz="2700" b="1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ουσιαστικό και ρήμα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713788" cy="49974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(…) Οι πρώτες αυτές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παιδικές «λέξεις»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μοιάζουν μόνο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φαινομενικά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με τις λέξεις της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ενήλικης γλώσσας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δεδομένου ότι το περιεχόμενό τους χρειάζεται προτάσεις για να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‘μεταφραστεί’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στη γλώσσα των ενηλίκων.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Είναι λέξεις-προτάσεις ή </a:t>
            </a:r>
            <a:r>
              <a:rPr kumimoji="0" lang="el-GR" altLang="el-GR" sz="2900" b="1" i="1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ολοφραστικά μορφώματα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FF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Οντογένεση της γλώσσας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13788" cy="492442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Όπως σημειώνει ο 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Vygotsky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(1962, 126) «(…)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Το παιδί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ξεκινά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 από την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FF0000"/>
                </a:solidFill>
                <a:latin typeface="Tw Cen MT" panose="020B0602020104020603" pitchFamily="34" charset="0"/>
                <a:ea typeface="+mn-ea"/>
                <a:cs typeface="+mn-cs"/>
              </a:rPr>
              <a:t>ολότητα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και αργότερα αρχίζει  να κατακτά τις </a:t>
            </a:r>
            <a:r>
              <a:rPr kumimoji="0" lang="el-GR" altLang="el-GR" sz="2900" b="1" i="0" u="sng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διακεκριμένες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σημασιακές μονάδες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τις σημασίες των λέξεων, και να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διαιρεί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την αρχικά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αδιαφοροποίητη σκέψη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του στις μονάδες αυτές (…)»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r>
              <a:rPr lang="el-GR" altLang="el-GR" b="1" dirty="0"/>
              <a:t>Ερωτήσεις Κατανόησης</a:t>
            </a:r>
            <a:endParaRPr lang="el-GR" altLang="el-GR" b="1" dirty="0"/>
          </a:p>
        </p:txBody>
      </p:sp>
      <p:sp>
        <p:nvSpPr>
          <p:cNvPr id="37890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916113"/>
            <a:ext cx="8712200" cy="4392612"/>
          </a:xfrm>
        </p:spPr>
        <p:txBody>
          <a:bodyPr vert="horz" wrap="square" lIns="91440" tIns="45720" rIns="91440" bIns="45720" anchor="t" anchorCtr="0"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Ποιοι είναι οι παράγοντες που σχετίζονται με τη διερεύνηση της ανθρώπινης επικοινωνίας;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Κατά τον </a:t>
            </a:r>
            <a:r>
              <a:rPr lang="en-US" altLang="el-GR" dirty="0">
                <a:latin typeface="Tw Cen MT" panose="020B0602020104020603" pitchFamily="34" charset="0"/>
              </a:rPr>
              <a:t>Jakobson</a:t>
            </a:r>
            <a:r>
              <a:rPr lang="el-GR" altLang="el-GR" dirty="0"/>
              <a:t>, καθεμιά λειτουργία της ομιλίας με ποιον παράγοντα της επικοινωνίας συνδέεται;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Ποιες λειτουργίες της επικοινωνίας μπορούμε να θεωρήσουμε ότι ανήκουν στο </a:t>
            </a:r>
            <a:r>
              <a:rPr lang="el-GR" altLang="el-GR" i="1" dirty="0"/>
              <a:t>προγλωσσικό</a:t>
            </a:r>
            <a:r>
              <a:rPr lang="el-GR" altLang="el-GR" dirty="0"/>
              <a:t> στάδιο;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Η διάκριση ανάμεσα σε </a:t>
            </a:r>
            <a:r>
              <a:rPr lang="el-GR" altLang="el-GR" i="1" dirty="0"/>
              <a:t>πρωτο-γλώσσα</a:t>
            </a:r>
            <a:r>
              <a:rPr lang="el-GR" altLang="el-GR" dirty="0"/>
              <a:t> και </a:t>
            </a:r>
            <a:r>
              <a:rPr lang="el-GR" altLang="el-GR" i="1" dirty="0"/>
              <a:t>ενήλικη γλώσσα</a:t>
            </a:r>
            <a:r>
              <a:rPr lang="el-GR" altLang="el-GR" dirty="0"/>
              <a:t> από ποια λειτουργία μπορεί να προσδιοριστεί;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4000" b="1" dirty="0"/>
              <a:t>Η ομιλία από το πρίσμα της σημειωτικής</a:t>
            </a:r>
            <a:endParaRPr lang="el-GR" altLang="en-US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50825" y="1600200"/>
            <a:ext cx="8642350" cy="4997450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Υπάρχουν ορισμένοι παράγοντες που σχετίζονται με τη διερεύνηση της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ανθρώπινης επικοινωνίας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αλλά σε κάποιο βαθμό και με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άλλα συστήματα επικοινωνίας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(νηπιακά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ζωικά ή τεχνητά):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ΠΟΜΠΟΣ είναι αυτός που στέλνει το μήνυμα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2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ΔΕΚΤΗΣ είναι αυτός στον οποίο αποστέλλεται το μήνυμα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Βιβλιογραφικές αναφορές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13788" cy="492442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Αρχάκης, Α. 2011. </a:t>
            </a:r>
            <a:r>
              <a:rPr kumimoji="0" lang="el-GR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Γλωσσική διδασκαλία και σύσταση των κειμένων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Αθήνα: Πατάκης (α΄ έκδοση 2005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).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 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Βελούδης Γ</a:t>
            </a:r>
            <a:r>
              <a:rPr kumimoji="0" lang="el-GR" altLang="el-GR" sz="22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(1996-7). </a:t>
            </a:r>
            <a:r>
              <a:rPr kumimoji="0" lang="el-GR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Γενική γλωσσολογία Ι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Θεσσαλονίκη: Α.Π.Θ. 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Γλαράκη Θ. (2001) «Γλώσσα και Γραφή» στο</a:t>
            </a:r>
            <a:r>
              <a:rPr kumimoji="0" lang="el-GR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Α. Φ. Χριστίδης, Ιστορία της ελληνικής γλώσσας: Από τις αρχές έως την ύστερη αρχαιότητα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Θεσσαλονίκη: Ινστιτούτο Νεοελληνικών Σπουδών, 154-156. 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Cook G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(1989), </a:t>
            </a:r>
            <a:r>
              <a:rPr kumimoji="0" lang="en-US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Discourse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Oxford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Oxford University Press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 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Jakobson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R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(1960). “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Concluding Statement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: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Linguistics and Poetics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”. Στο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T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A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Sebeok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(επιμ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.), </a:t>
            </a:r>
            <a:r>
              <a:rPr kumimoji="0" lang="en-US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Style in Language</a:t>
            </a: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Cambridge, Mass.: The MIT Press, 350-377.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 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n-US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Lyons J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(1995). </a:t>
            </a:r>
            <a:r>
              <a:rPr kumimoji="0" lang="el-GR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Εισαγωγή στη γλωσσολογία,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μτφ. Μ. Αραποπούλου, Α. Αρχάκης κ.ά., επιμ. Γ. Καρανάσιος. Αθήνα: Πατάκης.    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Χριστίδης Α.-Φ. (2001). «Η φύση της γλώσσας». Στο Α.-Φ. Χριστίδης </a:t>
            </a:r>
            <a:r>
              <a:rPr kumimoji="0" lang="el-GR" altLang="el-GR" sz="22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Ιστορία της ελληνικής γλώσσας: Από τις αρχές έως την ύστερη αρχαιότητα</a:t>
            </a:r>
            <a:r>
              <a:rPr kumimoji="0" lang="el-GR" altLang="el-GR" sz="22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Θεσσαλονίκη: Ινστιτούτο Νεοελληνικών Σπουδών, 21-52.</a:t>
            </a: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l-GR" altLang="el-GR" sz="22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4000" b="1" dirty="0"/>
              <a:t>Η ομιλία από το πρίσμα της σημειωτικής</a:t>
            </a:r>
            <a:endParaRPr lang="el-GR" altLang="en-US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406400" y="1577975"/>
            <a:ext cx="8423275" cy="5084763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3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ΜΟΡΦΗ ΜΗΝΥΜΑΤΟΣ είναι οι φωνολογικές, γραμματικές και λεξικές επιλογές του πομπού 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n-US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	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(πρβλ. τις διαφορετικές γλωσσικές επιλογές στα δύο ακόλουθα αποσπάσματα με το ίδιο θέμα: «Ο Γιώργος έγραψε το βιβλίο» και «Το εγχειρίδιο συντάχθηκε από τον κύριο Γεωργίου»).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§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4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ΣΗΜΑΣΙΑ ΜΗΝΥΜΑΤΟΣ είναι οι πληροφορίες που μεταδίδονται από τον πομπό.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4000" b="1" dirty="0"/>
              <a:t>Η ομιλία από το πρίσμα της σημειωτικής</a:t>
            </a:r>
            <a:endParaRPr lang="el-GR" altLang="en-US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ΚΩΔΙΚΑΣ είναι η συγκεκριμένη γλώσσα με τη γραμματική και το λεξικό της οποίας κωδικοποιούνται οι πληροφορίες ενός μηνύματος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el-GR" altLang="el-GR" sz="2900" b="0" i="1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  <a:sym typeface="Wingdings" panose="05000000000000000000" pitchFamily="2" charset="2"/>
              </a:rPr>
              <a:t>σύνδεση μορφής και σημασίας και συσχετίσεις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  <a:sym typeface="Wingdings" panose="05000000000000000000" pitchFamily="2" charset="2"/>
              </a:rPr>
              <a:t>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 startAt="5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ΚΑΝΑΛΙ είναι ο αγωγός μέσω του οποίου μεταδίδεται το μήνυμα (λ.χ. ηχητικά κύματα, γραφικά σχήματα).</a:t>
            </a: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514350" marR="0" indent="-5143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AutoNum type="arabicPeriod" startAt="5"/>
            </a:pPr>
            <a:endParaRPr kumimoji="0" lang="el-GR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n-US" sz="4000" b="1" dirty="0"/>
              <a:t>Η ομιλία από το πρίσμα της σημειωτικής</a:t>
            </a:r>
            <a:endParaRPr lang="el-GR" altLang="en-US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95288" y="1600200"/>
            <a:ext cx="8569325" cy="4924425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endParaRPr kumimoji="0" lang="en-US" altLang="el-GR" sz="29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319405" marR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</a:pP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Ένα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μήνυμα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(σήμα) μεταδίδεται από έναν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πομπό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σε ένα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δέκτη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μέσω ενός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καναλιού επικοινωνίας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Το μήνυμα έχει μια συγκεκριμένη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μορφή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και μια συγκεκριμένη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σημασία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Η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σύνδεση μορφής και σημασίας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γίνεται βάσει του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κώδικα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Το μήνυμα </a:t>
            </a:r>
            <a:r>
              <a:rPr kumimoji="0" lang="el-GR" altLang="el-GR" sz="29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κωδικοποιείται από τον πομπό και αποκωδικοποιείται </a:t>
            </a:r>
            <a:r>
              <a:rPr kumimoji="0" lang="el-GR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από το δέκτη (βλ. </a:t>
            </a:r>
            <a:r>
              <a:rPr kumimoji="0" lang="en-US" altLang="el-GR" sz="29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Lyons, 1995: 36-37).</a:t>
            </a:r>
            <a:endParaRPr kumimoji="0" lang="el-GR" altLang="el-GR" sz="2900" b="1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graphicFrame>
        <p:nvGraphicFramePr>
          <p:cNvPr id="15363" name="Content Placeholder 15362"/>
          <p:cNvGraphicFramePr/>
          <p:nvPr>
            <p:ph sz="quarter" idx="1" hasCustomPrompt="1"/>
          </p:nvPr>
        </p:nvGraphicFramePr>
        <p:xfrm>
          <a:off x="706438" y="2060575"/>
          <a:ext cx="7966075" cy="3940175"/>
        </p:xfrm>
        <a:graphic>
          <a:graphicData uri="http://schemas.openxmlformats.org/drawingml/2006/table">
            <a:tbl>
              <a:tblPr/>
              <a:tblGrid>
                <a:gridCol w="1800225"/>
                <a:gridCol w="6165850"/>
              </a:tblGrid>
              <a:tr h="365125">
                <a:tc gridSpan="2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</a:rPr>
                        <a:t>ΟΜΙΛΙΑ</a:t>
                      </a:r>
                      <a:endParaRPr lang="en-US" altLang="zh-CN" b="1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ΠΑΡΑΓΟΝΤΕΣ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ΛΕΙΤΟΥΡΓΙΕΣ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Πομπός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Εκφραστική 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Δέκτης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Βουλητική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6712">
                <a:tc rowSpan="3"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Μήνυμα</a:t>
                      </a:r>
                      <a:endParaRPr lang="el-GR" altLang="el-GR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Σημασία Μηνύματος</a:t>
                      </a: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algn="ctr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Μορφή Μηνύματος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549275">
                <a:tc vMerge="1">
                  <a:tcPr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Αναφορική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822325">
                <a:tc vMerge="1">
                  <a:tcPr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endParaRPr lang="el-GR" altLang="el-GR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Ποιητική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Κώδικας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Μεταγλωσσική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D7D8"/>
                    </a:solidFill>
                  </a:tcPr>
                </a:tc>
              </a:tr>
              <a:tr h="36671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l-GR" altLang="el-GR" b="1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Κανάλι</a:t>
                      </a:r>
                      <a:endParaRPr lang="en-US" altLang="zh-CN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lang="el-GR" altLang="el-GR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Φατική </a:t>
                      </a:r>
                      <a:endParaRPr lang="en-US" altLang="zh-CN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91444" marR="91444">
                    <a:lnL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FFFFFF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Τίτλος 1"/>
          <p:cNvSpPr>
            <a:spLocks noGrp="1"/>
          </p:cNvSpPr>
          <p:nvPr>
            <p:ph type="title" hasCustomPrompt="1"/>
          </p:nvPr>
        </p:nvSpPr>
        <p:spPr>
          <a:xfrm>
            <a:off x="495300" y="228600"/>
            <a:ext cx="8153400" cy="990600"/>
          </a:xfrm>
        </p:spPr>
        <p:txBody>
          <a:bodyPr vert="horz" wrap="square" lIns="91440" tIns="45720" rIns="91440" bIns="45720" anchor="ctr" anchorCtr="0"/>
          <a:p>
            <a:r>
              <a:rPr lang="en-US" altLang="el-GR" b="1" dirty="0">
                <a:latin typeface="Tw Cen MT" panose="020B0602020104020603" pitchFamily="34" charset="0"/>
              </a:rPr>
              <a:t>Roman Jakobson (1896-1982)</a:t>
            </a:r>
            <a:endParaRPr lang="el-GR" altLang="el-GR" b="1" dirty="0"/>
          </a:p>
        </p:txBody>
      </p:sp>
      <p:pic>
        <p:nvPicPr>
          <p:cNvPr id="16386" name="Θέση περιεχομένου 4" descr="Εικόνα που περιέχει κείμενο, άνδρας, άτομο, ντύσιμο&#10;&#10;Περιγραφή που δημιουργήθηκε αυτόματα"/>
          <p:cNvPicPr>
            <a:picLocks noGrp="1" noChangeAspect="1"/>
          </p:cNvPicPr>
          <p:nvPr>
            <p:ph sz="quarter" idx="1" hasCustomPrompt="1"/>
          </p:nvPr>
        </p:nvPicPr>
        <p:blipFill>
          <a:blip r:embed="rId1"/>
          <a:stretch>
            <a:fillRect/>
          </a:stretch>
        </p:blipFill>
        <p:spPr>
          <a:xfrm>
            <a:off x="755650" y="1557338"/>
            <a:ext cx="7704138" cy="507206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el-GR" altLang="el-GR" b="1" dirty="0"/>
              <a:t>Λειτουργίες της ομιλίας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1600" y="1566863"/>
            <a:ext cx="8969375" cy="5148263"/>
          </a:xfrm>
          <a:solidFill>
            <a:schemeClr val="lt1"/>
          </a:soli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Με καθέναν από τους συστατικούς παράγοντες της επικοινωνίας συνδέει ο 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R. Jakobson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(1960) μια λειτουργία της ομιλίας: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ΕΚΦΡΑΣΤΙΚΗ (</a:t>
            </a:r>
            <a:r>
              <a:rPr kumimoji="0" lang="en-US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emotive)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. Αφορά τον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πομπό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και δηλώνει την εσωτερική του κατάσταση και τη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στάση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του προς το μεταδιδόμενο μήνυμα 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AutoNum type="arabicPeriod"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[πρβλ. τη χρήση του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πρώτου προσώπου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,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επιφωνημάτων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(λ.χ. «Ποοπό καταστράφηκα»), βρισιών,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αξιολογήσεων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(λ.χ. «υπέροχο», «φοβερό», «τρομερό»),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χρωματισμών 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στη φωνή, </a:t>
            </a:r>
            <a:r>
              <a:rPr kumimoji="0" lang="el-GR" altLang="el-GR" sz="2700" b="1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επιμήκυνση</a:t>
            </a:r>
            <a:r>
              <a:rPr kumimoji="0" lang="el-GR" altLang="el-GR" sz="2700" b="0" i="0" u="none" strike="noStrike" kern="1200" cap="none" spc="0" normalizeH="0" baseline="0" noProof="1" dirty="0">
                <a:solidFill>
                  <a:srgbClr val="000000"/>
                </a:solidFill>
                <a:latin typeface="Tw Cen MT" panose="020B0602020104020603" pitchFamily="34" charset="0"/>
                <a:ea typeface="+mn-ea"/>
                <a:cs typeface="+mn-cs"/>
              </a:rPr>
              <a:t> συλλαβών (λ.χ. «πήρα δέκααα») κτλ.].</a:t>
            </a: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Tw Cen MT" panose="020B0602020104020603" pitchFamily="34" charset="0"/>
              <a:buChar char=""/>
            </a:pPr>
            <a:endParaRPr kumimoji="0" lang="el-GR" altLang="el-GR" sz="2700" b="0" i="0" u="none" strike="noStrike" kern="1200" cap="none" spc="0" normalizeH="0" baseline="0" noProof="1" dirty="0">
              <a:solidFill>
                <a:srgbClr val="000000"/>
              </a:solidFill>
              <a:latin typeface="Tw Cen MT" panose="020B0602020104020603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10611</Words>
  <Application>WPS Presentation</Application>
  <PresentationFormat>Προβολή στην οθόνη (4:3)</PresentationFormat>
  <Paragraphs>306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0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Microsoft YaHei</vt:lpstr>
      <vt:lpstr>Arial Unicode MS</vt:lpstr>
      <vt:lpstr>Διάμεσος</vt:lpstr>
      <vt:lpstr> Πανεπιστήμιο Πατρών Τμήμα Φιλολογίας  Εισαγωγή στη Γενική Γλωσσολογία Ι  Διδάσκων: Αργύρης Αρχάκης</vt:lpstr>
      <vt:lpstr>Η ομιλία από το πρίσμα της σημειωτικής</vt:lpstr>
      <vt:lpstr>Η ομιλία από το πρίσμα της σημειωτικής</vt:lpstr>
      <vt:lpstr>Η ομιλία από το πρίσμα της σημειωτικής</vt:lpstr>
      <vt:lpstr>Η ομιλία από το πρίσμα της σημειωτικής</vt:lpstr>
      <vt:lpstr>Η ομιλία από το πρίσμα της σημειωτικής</vt:lpstr>
      <vt:lpstr>Λειτουργίες της ομιλίας</vt:lpstr>
      <vt:lpstr>Roman Jakobson (1896-1982)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Λειτουργίες της ομιλίας</vt:lpstr>
      <vt:lpstr>Η οντογενετική ανάπτυξη των λειτουργιών (Cook 1989: 26-27, Χριστίδης 2001: 38-39)</vt:lpstr>
      <vt:lpstr>Η οντογενετική ανάπτυξη των λειτουργιών (Cook 1989: 26-27, Χριστίδης 2001: 38-39)</vt:lpstr>
      <vt:lpstr> ΠΡΟΓΛΩΣΣΑ </vt:lpstr>
      <vt:lpstr>Η οντογενετική ανάπτυξη των λειτουργιών (Cook 1989: 26-27, Χριστίδης 2001: 38-39)</vt:lpstr>
      <vt:lpstr>Οντογένεση της γλώσσας</vt:lpstr>
      <vt:lpstr>Οντογένεση της γλώσσας</vt:lpstr>
      <vt:lpstr>Οντογένεση της γλώσσας</vt:lpstr>
      <vt:lpstr>Οντογένεση της γλώσσας</vt:lpstr>
      <vt:lpstr>Οντογένεση της γλώσσας</vt:lpstr>
      <vt:lpstr>Οντογένεση της γλώσσας</vt:lpstr>
      <vt:lpstr>Οντογένεση της γλώσσας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Πανεπιστήμιο Πατρών Τμήμα Φιλολογίας  Εισαγωγή στη Γενική Γλωσσολογία Ι  Διδάσκων: Αργύρης Αρχάκης</dc:title>
  <dc:creator/>
  <cp:lastModifiedBy>Teratech</cp:lastModifiedBy>
  <cp:revision>7</cp:revision>
  <dcterms:created xsi:type="dcterms:W3CDTF">2014-11-05T19:36:00Z</dcterms:created>
  <dcterms:modified xsi:type="dcterms:W3CDTF">2024-11-12T08:16:48Z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DCABF1B24A3B43C5849843663FFD9579_13</vt:lpwstr>
  </property>
  <property fmtid="{D5CDD505-2E9C-101B-9397-08002B2CF9AE}" pid="3" name="KSOProductBuildVer">
    <vt:lpwstr>1033-12.2.0.18607</vt:lpwstr>
  </property>
</Properties>
</file>