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6"/>
  </p:handoutMasterIdLst>
  <p:sldIdLst>
    <p:sldId id="257" r:id="rId3"/>
    <p:sldId id="287" r:id="rId5"/>
    <p:sldId id="258" r:id="rId6"/>
    <p:sldId id="284" r:id="rId7"/>
    <p:sldId id="288" r:id="rId8"/>
    <p:sldId id="264" r:id="rId9"/>
    <p:sldId id="265" r:id="rId10"/>
    <p:sldId id="266" r:id="rId11"/>
    <p:sldId id="267" r:id="rId12"/>
    <p:sldId id="269" r:id="rId13"/>
    <p:sldId id="289" r:id="rId14"/>
    <p:sldId id="268" r:id="rId15"/>
    <p:sldId id="270" r:id="rId16"/>
    <p:sldId id="271" r:id="rId17"/>
    <p:sldId id="272" r:id="rId18"/>
    <p:sldId id="291" r:id="rId19"/>
    <p:sldId id="293" r:id="rId20"/>
    <p:sldId id="273" r:id="rId21"/>
    <p:sldId id="274" r:id="rId22"/>
    <p:sldId id="275" r:id="rId23"/>
    <p:sldId id="276" r:id="rId24"/>
    <p:sldId id="277" r:id="rId25"/>
    <p:sldId id="294" r:id="rId26"/>
    <p:sldId id="295" r:id="rId27"/>
    <p:sldId id="278" r:id="rId28"/>
    <p:sldId id="279" r:id="rId29"/>
    <p:sldId id="286" r:id="rId30"/>
    <p:sldId id="285" r:id="rId31"/>
    <p:sldId id="281" r:id="rId32"/>
    <p:sldId id="292" r:id="rId33"/>
    <p:sldId id="282" r:id="rId34"/>
    <p:sldId id="283" r:id="rId35"/>
  </p:sldIdLst>
  <p:sldSz cx="9144000" cy="6858000" type="screen4x3"/>
  <p:notesSz cx="6858000" cy="9144000"/>
  <p:defaultTextStyle>
    <a:defPPr>
      <a:defRPr lang="el-GR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29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handoutMaster" Target="handoutMasters/handoutMaster1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9A4A88-5ECD-49B0-A950-FDC166506063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l-GR" altLang="el-GR" sz="1200" dirty="0"/>
            </a:fld>
            <a:endParaRPr lang="el-GR" altLang="el-GR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C5D3CB2-121E-4793-B92E-D0AF4F72CA23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Kλικ για επεξεργασία των στυλ του υποδείγματος</a:t>
            </a:r>
            <a:endParaRPr dirty="0"/>
          </a:p>
          <a:p>
            <a:pPr lvl="1"/>
            <a:r>
              <a:rPr dirty="0"/>
              <a:t>Δεύτερου επιπέδου</a:t>
            </a:r>
            <a:endParaRPr dirty="0"/>
          </a:p>
          <a:p>
            <a:pPr lvl="2"/>
            <a:r>
              <a:rPr dirty="0"/>
              <a:t>Τρίτου επιπέδου</a:t>
            </a:r>
            <a:endParaRPr dirty="0"/>
          </a:p>
          <a:p>
            <a:pPr lvl="3"/>
            <a:r>
              <a:rPr dirty="0"/>
              <a:t>Τέταρτου επιπέδου</a:t>
            </a:r>
            <a:endParaRPr dirty="0"/>
          </a:p>
          <a:p>
            <a:pPr lvl="4"/>
            <a:r>
              <a:rPr dirty="0"/>
              <a:t>Πέμπτου επιπέδου</a:t>
            </a:r>
            <a:endParaRPr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l-GR" altLang="el-GR" sz="1200" dirty="0"/>
            </a:fld>
            <a:endParaRPr lang="el-GR" altLang="el-GR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2291" name="2 - Θέση σημειώσεων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l-GR" altLang="el-GR" dirty="0"/>
          </a:p>
        </p:txBody>
      </p:sp>
      <p:sp>
        <p:nvSpPr>
          <p:cNvPr id="12292" name="3 - Θέση αριθμού διαφάνειας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l-GR" altLang="el-G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l-GR" altLang="el-G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Διαφάνεια τίτλου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6"/>
          <p:cNvSpPr/>
          <p:nvPr/>
        </p:nvSpPr>
        <p:spPr bwMode="white">
          <a:xfrm>
            <a:off x="0" y="5970588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Ορθογώνιο 9"/>
          <p:cNvSpPr/>
          <p:nvPr/>
        </p:nvSpPr>
        <p:spPr>
          <a:xfrm>
            <a:off x="-9525" y="6053138"/>
            <a:ext cx="2249488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Ορθογώνιο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Τίτλος 7"/>
          <p:cNvSpPr>
            <a:spLocks noGrp="1"/>
          </p:cNvSpPr>
          <p:nvPr>
            <p:ph type="ctrTitle" hasCustomPrompt="1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 hasCustomPrompt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l-GR"/>
              <a:t>Στυλ κύριου υπότιτλου</a:t>
            </a:r>
            <a:endParaRPr lang="en-US"/>
          </a:p>
        </p:txBody>
      </p:sp>
      <p:sp>
        <p:nvSpPr>
          <p:cNvPr id="13" name="Θέση ημερομηνίας 27"/>
          <p:cNvSpPr>
            <a:spLocks noGrp="1"/>
          </p:cNvSpPr>
          <p:nvPr>
            <p:ph type="dt" sz="half" idx="2"/>
          </p:nvPr>
        </p:nvSpPr>
        <p:spPr>
          <a:xfrm>
            <a:off x="76200" y="6069013"/>
            <a:ext cx="2057400" cy="68580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3B44FE-F07B-44F8-BE79-4797AC5F6991}" type="datetimeFigureOut">
              <a:rPr kumimoji="0" lang="el-GR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Θέση υποσέλιδου 16"/>
          <p:cNvSpPr>
            <a:spLocks noGrp="1"/>
          </p:cNvSpPr>
          <p:nvPr>
            <p:ph type="ftr" sz="quarter" idx="3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Θέση αριθμού διαφάνειας 28"/>
          <p:cNvSpPr>
            <a:spLocks noGrp="1"/>
          </p:cNvSpPr>
          <p:nvPr>
            <p:ph type="sldNum" sz="quarter" idx="4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ctr" eaLnBrk="1" hangingPunct="1">
              <a:buNone/>
            </a:pPr>
            <a:fld id="{9A0DB2DC-4C9A-4742-B13C-FB6460FD3503}" type="slidenum">
              <a:rPr lang="el-GR" altLang="el-GR" dirty="0">
                <a:solidFill>
                  <a:schemeClr val="tx2"/>
                </a:solidFill>
                <a:latin typeface="Calibri" panose="020F0502020204030204" pitchFamily="34" charset="0"/>
              </a:rPr>
            </a:fld>
            <a:endParaRPr lang="el-GR" altLang="el-GR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670941-402B-42A6-9A4A-3220E1F0113C}" type="datetimeFigureOut"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l-GR" altLang="el-GR" dirty="0"/>
            </a:fld>
            <a:endParaRPr lang="el-GR" altLang="el-G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Κατακόρυφος τίτλος και Κείμενο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Ορθογώνιο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Ορθογώνιο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Κατακόρυφος τίτλος 1"/>
          <p:cNvSpPr>
            <a:spLocks noGrp="1"/>
          </p:cNvSpPr>
          <p:nvPr>
            <p:ph type="title" orient="vert" hasCustomPrompt="1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3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</p:spPr>
        <p:txBody>
          <a:bodyPr vert="horz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6CCA2E-47B7-406F-8D6D-4A29B875D079}" type="datetimeFigureOut"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</p:spPr>
        <p:txBody>
          <a:bodyPr vert="horz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 rot="5400000">
            <a:off x="5989638" y="144463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ctr" eaLnBrk="1" hangingPunct="1">
              <a:buNone/>
            </a:pPr>
            <a:fld id="{9A0DB2DC-4C9A-4742-B13C-FB6460FD3503}" type="slidenum">
              <a:rPr lang="el-GR" altLang="el-GR" dirty="0">
                <a:latin typeface="Calibri" panose="020F0502020204030204" pitchFamily="34" charset="0"/>
              </a:rPr>
            </a:fld>
            <a:endParaRPr lang="el-GR" altLang="el-GR" dirty="0">
              <a:latin typeface="Calibri" panose="020F050202020403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8" name="Θέση περιεχομένου 7"/>
          <p:cNvSpPr>
            <a:spLocks noGrp="1"/>
          </p:cNvSpPr>
          <p:nvPr>
            <p:ph sz="quarter" idx="1" hasCustomPrompt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670941-402B-42A6-9A4A-3220E1F0113C}" type="datetimeFigureOut"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l-GR" altLang="el-GR" dirty="0"/>
            </a:fld>
            <a:endParaRPr lang="el-GR" altLang="el-G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Κεφαλίδα ενότητας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Ορθογώνιο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Ορθογώνιο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 hasCustomPrompt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l-GR"/>
              <a:t>Στυλ υποδείγματος κειμένου</a:t>
            </a:r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13" name="Θέση ημερομηνίας 11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C6D789-DA6E-4D74-8EBF-017593620E4B}" type="datetimeFigureOut"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Θέση αριθμού διαφάνειας 12"/>
          <p:cNvSpPr>
            <a:spLocks noGrp="1"/>
          </p:cNvSpPr>
          <p:nvPr>
            <p:ph type="sldNum" sz="quarter" idx="4"/>
          </p:nvPr>
        </p:nvSpPr>
        <p:spPr>
          <a:xfrm>
            <a:off x="0" y="1752600"/>
            <a:ext cx="1295400" cy="701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algn="ctr" eaLnBrk="1" hangingPunct="1">
              <a:buNone/>
            </a:pPr>
            <a:fld id="{9A0DB2DC-4C9A-4742-B13C-FB6460FD3503}" type="slidenum">
              <a:rPr lang="el-GR" altLang="el-GR" sz="2400" dirty="0">
                <a:latin typeface="Calibri" panose="020F0502020204030204" pitchFamily="34" charset="0"/>
              </a:rPr>
            </a:fld>
            <a:endParaRPr lang="el-GR" altLang="el-GR" sz="2400" dirty="0">
              <a:latin typeface="Calibri" panose="020F0502020204030204" pitchFamily="34" charset="0"/>
            </a:endParaRPr>
          </a:p>
        </p:txBody>
      </p:sp>
      <p:sp>
        <p:nvSpPr>
          <p:cNvPr id="16" name="Θέση υποσέλιδου 13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" hasCustomPrompt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 hasCustomPrompt="1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0" name="Θέση ημερομηνίας 7"/>
          <p:cNvSpPr>
            <a:spLocks noGrp="1"/>
          </p:cNvSpPr>
          <p:nvPr>
            <p:ph type="dt" sz="half" idx="1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E4E23D4-2672-4F3E-B863-3BEA398B38D5}" type="datetimeFigureOut"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Θέση αριθμού διαφάνειας 9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ctr" eaLnBrk="1" hangingPunct="1">
              <a:buNone/>
            </a:pPr>
            <a:fld id="{9A0DB2DC-4C9A-4742-B13C-FB6460FD3503}" type="slidenum">
              <a:rPr lang="el-GR" altLang="el-GR" dirty="0">
                <a:latin typeface="Calibri" panose="020F0502020204030204" pitchFamily="34" charset="0"/>
              </a:rPr>
            </a:fld>
            <a:endParaRPr lang="el-GR" altLang="el-GR" dirty="0">
              <a:latin typeface="Calibri" panose="020F0502020204030204" pitchFamily="34" charset="0"/>
            </a:endParaRPr>
          </a:p>
        </p:txBody>
      </p:sp>
      <p:sp>
        <p:nvSpPr>
          <p:cNvPr id="12" name="Θέση υποσέλιδου 11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 hasCustomPrompt="1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quarter" idx="4" hasCustomPrompt="1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6" name="Θέση κειμένου 15"/>
          <p:cNvSpPr>
            <a:spLocks noGrp="1"/>
          </p:cNvSpPr>
          <p:nvPr>
            <p:ph type="body" sz="quarter" idx="1" hasCustomPrompt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l-GR"/>
              <a:t>Στυλ υποδείγματος κειμένου</a:t>
            </a:r>
            <a:endParaRPr lang="el-GR"/>
          </a:p>
        </p:txBody>
      </p:sp>
      <p:sp>
        <p:nvSpPr>
          <p:cNvPr id="15" name="Θέση κειμένου 14"/>
          <p:cNvSpPr>
            <a:spLocks noGrp="1"/>
          </p:cNvSpPr>
          <p:nvPr>
            <p:ph type="body" sz="quarter" idx="3" hasCustomPrompt="1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l-GR"/>
              <a:t>Στυλ υποδείγματος κειμένου</a:t>
            </a:r>
            <a:endParaRPr lang="el-GR"/>
          </a:p>
        </p:txBody>
      </p:sp>
      <p:sp>
        <p:nvSpPr>
          <p:cNvPr id="10" name="Θέση ημερομηνίας 9"/>
          <p:cNvSpPr>
            <a:spLocks noGrp="1"/>
          </p:cNvSpPr>
          <p:nvPr>
            <p:ph type="dt" sz="half" idx="1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A1CF382-8240-4E9C-966E-1B4C8419A0D9}" type="datetimeFigureOut"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Θέση αριθμού διαφάνειας 11"/>
          <p:cNvSpPr>
            <a:spLocks noGrp="1"/>
          </p:cNvSpPr>
          <p:nvPr>
            <p:ph type="sldNum" sz="quarter" idx="1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ctr" eaLnBrk="1" hangingPunct="1">
              <a:buNone/>
            </a:pPr>
            <a:fld id="{9A0DB2DC-4C9A-4742-B13C-FB6460FD3503}" type="slidenum">
              <a:rPr lang="el-GR" altLang="el-GR" dirty="0">
                <a:latin typeface="Calibri" panose="020F0502020204030204" pitchFamily="34" charset="0"/>
              </a:rPr>
            </a:fld>
            <a:endParaRPr lang="el-GR" altLang="el-GR" dirty="0">
              <a:latin typeface="Calibri" panose="020F0502020204030204" pitchFamily="34" charset="0"/>
            </a:endParaRPr>
          </a:p>
        </p:txBody>
      </p:sp>
      <p:sp>
        <p:nvSpPr>
          <p:cNvPr id="12" name="Θέση υποσέλιδου 13"/>
          <p:cNvSpPr>
            <a:spLocks noGrp="1"/>
          </p:cNvSpPr>
          <p:nvPr>
            <p:ph type="ftr" sz="quarter" idx="1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670941-402B-42A6-9A4A-3220E1F0113C}" type="datetimeFigureOut"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l-GR" altLang="el-GR" dirty="0"/>
            </a:fld>
            <a:endParaRPr lang="el-GR" altLang="el-G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Κενή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Θέση ημερομηνίας 1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4AAA02-E9E5-42E0-91C1-D964ACDAC449}" type="datetimeFigureOut"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Θέση αριθμού διαφάνειας 3"/>
          <p:cNvSpPr>
            <a:spLocks noGrp="1"/>
          </p:cNvSpPr>
          <p:nvPr>
            <p:ph type="sldNum" sz="quarter" idx="4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ctr" eaLnBrk="1" hangingPunct="1">
              <a:buNone/>
            </a:pPr>
            <a:fld id="{9A0DB2DC-4C9A-4742-B13C-FB6460FD3503}" type="slidenum">
              <a:rPr lang="el-GR" altLang="el-GR" dirty="0">
                <a:solidFill>
                  <a:schemeClr val="tx2"/>
                </a:solidFill>
                <a:latin typeface="Calibri" panose="020F0502020204030204" pitchFamily="34" charset="0"/>
              </a:rPr>
            </a:fld>
            <a:endParaRPr lang="el-GR" altLang="el-GR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 hasCustomPrompt="1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l-GR"/>
              <a:t>Στυλ υποδείγματος κειμένου</a:t>
            </a:r>
            <a:endParaRPr lang="el-GR"/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" hasCustomPrompt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670941-402B-42A6-9A4A-3220E1F0113C}" type="datetimeFigureOut"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l-GR" altLang="el-GR" dirty="0"/>
            </a:fld>
            <a:endParaRPr lang="el-GR" altLang="el-G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Εικόνα με λεζάντα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Ορθογώνιο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Ορθογώνιο 9"/>
          <p:cNvSpPr/>
          <p:nvPr/>
        </p:nvSpPr>
        <p:spPr>
          <a:xfrm>
            <a:off x="1544638" y="4654550"/>
            <a:ext cx="7599363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Ορθογώνιο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 hasCustomPrompt="1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l-GR"/>
              <a:t>Στυλ υποδείγματος κειμένου</a:t>
            </a:r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 hasCustomPrompt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l-GR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Θέση ημερομηνίας 11"/>
          <p:cNvSpPr>
            <a:spLocks noGrp="1"/>
          </p:cNvSpPr>
          <p:nvPr>
            <p:ph type="dt" sz="half" idx="12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7C3348-5002-49BA-AED3-A03E8C4A3858}" type="datetimeFigureOut"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Θέση αριθμού διαφάνειας 12"/>
          <p:cNvSpPr>
            <a:spLocks noGrp="1"/>
          </p:cNvSpPr>
          <p:nvPr>
            <p:ph type="sldNum" sz="quarter" idx="4"/>
          </p:nvPr>
        </p:nvSpPr>
        <p:spPr>
          <a:xfrm>
            <a:off x="0" y="4667250"/>
            <a:ext cx="1447800" cy="6635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ctr" eaLnBrk="1" hangingPunct="1">
              <a:buNone/>
            </a:pPr>
            <a:fld id="{9A0DB2DC-4C9A-4742-B13C-FB6460FD3503}" type="slidenum">
              <a:rPr lang="el-GR" altLang="el-GR" sz="2800" dirty="0">
                <a:latin typeface="Calibri" panose="020F0502020204030204" pitchFamily="34" charset="0"/>
              </a:rPr>
            </a:fld>
            <a:endParaRPr lang="el-GR" altLang="el-GR" sz="2800" dirty="0">
              <a:latin typeface="Calibri" panose="020F0502020204030204" pitchFamily="34" charset="0"/>
            </a:endParaRPr>
          </a:p>
        </p:txBody>
      </p:sp>
      <p:sp>
        <p:nvSpPr>
          <p:cNvPr id="17" name="Θέση υποσέλιδου 13"/>
          <p:cNvSpPr>
            <a:spLocks noGrp="1"/>
          </p:cNvSpPr>
          <p:nvPr>
            <p:ph type="ftr" sz="quarter" idx="3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l-GR" altLang="el-GR" dirty="0"/>
              <a:t>Στυλ κύριου τίτλου</a:t>
            </a:r>
            <a:endParaRPr lang="en-US" altLang="el-GR" dirty="0"/>
          </a:p>
        </p:txBody>
      </p:sp>
      <p:sp>
        <p:nvSpPr>
          <p:cNvPr id="1027" name="Θέση κειμένου 12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l-GR" altLang="el-GR" dirty="0"/>
              <a:t>Στυλ υποδείγματος κειμένου</a:t>
            </a:r>
            <a:endParaRPr lang="el-GR" altLang="el-GR" dirty="0"/>
          </a:p>
          <a:p>
            <a:pPr lvl="1"/>
            <a:r>
              <a:rPr lang="el-GR" altLang="el-GR" dirty="0"/>
              <a:t>Δεύτερου επιπέδου</a:t>
            </a:r>
            <a:endParaRPr lang="el-GR" altLang="el-GR" dirty="0"/>
          </a:p>
          <a:p>
            <a:pPr lvl="2"/>
            <a:r>
              <a:rPr lang="el-GR" altLang="el-GR" dirty="0"/>
              <a:t>Τρίτου επιπέδου</a:t>
            </a:r>
            <a:endParaRPr lang="el-GR" altLang="el-GR" dirty="0"/>
          </a:p>
          <a:p>
            <a:pPr lvl="3"/>
            <a:r>
              <a:rPr lang="el-GR" altLang="el-GR" dirty="0"/>
              <a:t>Τέταρτου επιπέδου</a:t>
            </a:r>
            <a:endParaRPr lang="el-GR" altLang="el-GR" dirty="0"/>
          </a:p>
          <a:p>
            <a:pPr lvl="4"/>
            <a:r>
              <a:rPr lang="el-GR" altLang="el-GR" dirty="0"/>
              <a:t>Πέμπτου επιπέδου</a:t>
            </a:r>
            <a:endParaRPr lang="en-US" altLang="el-GR" dirty="0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670941-402B-42A6-9A4A-3220E1F0113C}" type="datetimeFigureOut"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Ορθογώνιο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400" b="1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l-GR" altLang="el-GR" dirty="0"/>
            </a:fld>
            <a:endParaRPr lang="el-GR" altLang="el-GR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319405" indent="-319405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08A1D9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7C984A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www.documentonews.gr/article/o-karolos-darbinos-kai-h-katagwgh-twn-eidwn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 hasCustomPrompt="1"/>
          </p:nvPr>
        </p:nvSpPr>
        <p:spPr>
          <a:xfrm>
            <a:off x="468313" y="188913"/>
            <a:ext cx="7991475" cy="4608513"/>
          </a:xfrm>
        </p:spPr>
        <p:txBody>
          <a:bodyPr vert="horz" wrap="square" lIns="91440" tIns="45720" rIns="91440" bIns="45720" numCol="1" anchor="b" anchorCtr="0" compatLnSpc="1"/>
          <a:lstStyle/>
          <a:p>
            <a:pPr algn="ctr" eaLnBrk="1" hangingPunct="1">
              <a:buClrTx/>
              <a:buSzTx/>
              <a:buFontTx/>
              <a:buNone/>
            </a:pPr>
            <a:br>
              <a:rPr lang="en-US" altLang="x-none" kern="1200" cap="none" dirty="0">
                <a:latin typeface="Tw Cen MT" panose="020B0602020104020603" pitchFamily="34" charset="0"/>
                <a:ea typeface="+mj-ea"/>
                <a:cs typeface="+mj-cs"/>
              </a:rPr>
            </a:br>
            <a:r>
              <a:rPr sz="4000" kern="1200" cap="none" dirty="0">
                <a:latin typeface="+mj-lt"/>
                <a:ea typeface="+mj-ea"/>
                <a:cs typeface="+mj-cs"/>
              </a:rPr>
              <a:t>Πανεπιστήμιο Πατρών</a:t>
            </a:r>
            <a:br>
              <a:rPr sz="4000" kern="1200" cap="none" dirty="0">
                <a:latin typeface="+mj-lt"/>
                <a:ea typeface="+mj-ea"/>
                <a:cs typeface="+mj-cs"/>
              </a:rPr>
            </a:br>
            <a:r>
              <a:rPr sz="4000" kern="1200" cap="none" dirty="0">
                <a:latin typeface="+mj-lt"/>
                <a:ea typeface="+mj-ea"/>
                <a:cs typeface="+mj-cs"/>
              </a:rPr>
              <a:t>Τμήμα Φιλολογίας</a:t>
            </a:r>
            <a:br>
              <a:rPr sz="4000" kern="1200" cap="none" dirty="0">
                <a:latin typeface="+mj-lt"/>
                <a:ea typeface="+mj-ea"/>
                <a:cs typeface="+mj-cs"/>
              </a:rPr>
            </a:br>
            <a:br>
              <a:rPr sz="4000" kern="1200" cap="none" dirty="0">
                <a:latin typeface="+mj-lt"/>
                <a:ea typeface="+mj-ea"/>
                <a:cs typeface="+mj-cs"/>
              </a:rPr>
            </a:br>
            <a:r>
              <a:rPr sz="4000" b="1" kern="1200" cap="none" dirty="0">
                <a:latin typeface="+mj-lt"/>
                <a:ea typeface="+mj-ea"/>
                <a:cs typeface="+mj-cs"/>
              </a:rPr>
              <a:t>Εισαγωγή στη Γενική Γλωσσολογία Ι</a:t>
            </a:r>
            <a:br>
              <a:rPr sz="4000" b="1" kern="1200" cap="none" dirty="0">
                <a:latin typeface="+mj-lt"/>
                <a:ea typeface="+mj-ea"/>
                <a:cs typeface="+mj-cs"/>
              </a:rPr>
            </a:br>
            <a:br>
              <a:rPr sz="4000" b="1" kern="1200" cap="none" dirty="0">
                <a:latin typeface="+mj-lt"/>
                <a:ea typeface="+mj-ea"/>
                <a:cs typeface="+mj-cs"/>
              </a:rPr>
            </a:br>
            <a:r>
              <a:rPr sz="4000" kern="1200" cap="none" dirty="0">
                <a:latin typeface="+mj-lt"/>
                <a:ea typeface="+mj-ea"/>
                <a:cs typeface="+mj-cs"/>
              </a:rPr>
              <a:t>Διδάσκων: Αργύρης Αρχάκης</a:t>
            </a:r>
            <a:endParaRPr sz="4000" kern="1200" cap="none" dirty="0">
              <a:latin typeface="+mj-lt"/>
              <a:ea typeface="+mj-ea"/>
              <a:cs typeface="+mj-cs"/>
            </a:endParaRPr>
          </a:p>
        </p:txBody>
      </p:sp>
      <p:sp>
        <p:nvSpPr>
          <p:cNvPr id="11267" name="Υπότιτλος 2"/>
          <p:cNvSpPr>
            <a:spLocks noGrp="1"/>
          </p:cNvSpPr>
          <p:nvPr>
            <p:ph type="subTitle" idx="1" hasCustomPrompt="1"/>
          </p:nvPr>
        </p:nvSpPr>
        <p:spPr/>
        <p:txBody>
          <a:bodyPr vert="horz" wrap="square" lIns="91440" tIns="45720" rIns="91440" bIns="45720" anchor="ctr" anchorCtr="0"/>
          <a:lstStyle/>
          <a:p>
            <a:pPr algn="r" eaLnBrk="1" hangingPunct="1">
              <a:buSzPct val="60000"/>
            </a:pPr>
            <a:r>
              <a:rPr lang="el-GR" altLang="el-GR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8</a:t>
            </a:r>
            <a:r>
              <a:rPr lang="en-US" altLang="el-GR" kern="1200" dirty="0">
                <a:solidFill>
                  <a:srgbClr val="FFFFFF"/>
                </a:solidFill>
                <a:latin typeface="Tw Cen MT" panose="020B0602020104020603" pitchFamily="34" charset="0"/>
                <a:ea typeface="+mn-ea"/>
                <a:cs typeface="+mn-cs"/>
              </a:rPr>
              <a:t>o </a:t>
            </a:r>
            <a:r>
              <a:rPr lang="el-GR" altLang="el-GR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Μάθημα</a:t>
            </a:r>
            <a:endParaRPr lang="el-GR" altLang="el-GR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l-GR" altLang="el-GR" b="1" dirty="0"/>
              <a:t>Συνοψίζοντας</a:t>
            </a:r>
            <a:endParaRPr lang="el-GR" alt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 bwMode="auto">
          <a:xfrm>
            <a:off x="0" y="1484313"/>
            <a:ext cx="9158288" cy="5373687"/>
          </a:xfrm>
          <a:solidFill>
            <a:schemeClr val="lt1"/>
          </a:solidFill>
          <a:ln w="19050">
            <a:solidFill>
              <a:schemeClr val="accent1"/>
            </a:solidFill>
          </a:ln>
          <a:effectLst/>
          <a:scene3d>
            <a:camera prst="orthographicFront"/>
            <a:lightRig rig="balanced" dir="t"/>
          </a:scene3d>
          <a:sp3d prstMaterial="plastic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normAutofit fontScale="77500" lnSpcReduction="2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/>
            </a:pP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Τα συστήματα επικοινωνίας των ζώων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περιορίζονται 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σε </a:t>
            </a: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μικρά και κλειστά σύνολα σημάτων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(εκφέρονται με ποικιλίες κραυγών, οσμών και κινήσεων).</a:t>
            </a: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§"/>
              <a:defRPr/>
            </a:pP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/>
            </a:pP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Τα σήματα αυτά </a:t>
            </a: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μεταβιβάζουν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δεικτικά και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χωρίς δημιουργικότητα </a:t>
            </a: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αναγκαίες μόνο ‘πληροφορίες’ 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σχετικά με την τροφή, το φόβο, τη σεξουαλική επιθυμία, τη μητρική τρυφερότητα, επιτελώντας </a:t>
            </a:r>
            <a:r>
              <a:rPr kumimoji="0" lang="el-GR" sz="2900" b="1" i="1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κυρίως </a:t>
            </a:r>
            <a:r>
              <a:rPr kumimoji="0" lang="el-GR" sz="29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εκφραστική και βουλητική λειτουργία</a:t>
            </a:r>
            <a:r>
              <a:rPr kumimoji="0" lang="el-GR" sz="2900" b="1" i="1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900" b="1" i="1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l-GR" sz="2900" b="1" i="1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εξαίρεση ίσως ο χορός της μέλισσας).</a:t>
            </a:r>
            <a:endParaRPr kumimoji="0" lang="el-GR" sz="2900" b="1" i="1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§"/>
              <a:defRPr/>
            </a:pPr>
            <a:endParaRPr kumimoji="0" lang="el-GR" sz="2900" b="1" i="1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/>
            </a:pP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Ιδιαίτερα σημαντικό είναι το γεγονός ότι η χρήση </a:t>
            </a: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σημάτων 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από τα ζώα είναι άμεσα </a:t>
            </a: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συνδεδεμένη 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με το </a:t>
            </a: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φυσικό περιβάλλον 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και εμφανίζεται μόνο όταν υπάρχουν οι κατάλληλοι εξωτερικοί </a:t>
            </a: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ερεθισμοί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(ερέθισμα - αντίδραση, π.χ. κίνδυνος 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rPr>
              <a:t>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κραυγή φόβου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ειδοποίησης).</a:t>
            </a: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/>
            </a:pP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Τα ζώα </a:t>
            </a: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  <a:ea typeface="+mn-ea"/>
                <a:cs typeface="+mn-cs"/>
              </a:rPr>
              <a:t>δεν μπορούν να αναπαραστήσουν - </a:t>
            </a:r>
            <a:r>
              <a:rPr kumimoji="0" lang="el-GR" sz="2900" b="1" i="1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  <a:ea typeface="+mn-ea"/>
                <a:cs typeface="+mn-cs"/>
              </a:rPr>
              <a:t>συζητήσουν</a:t>
            </a: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  <a:ea typeface="+mn-ea"/>
                <a:cs typeface="+mn-cs"/>
              </a:rPr>
              <a:t> για το ερέθισμα </a:t>
            </a: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(π.χ. κίνδυνο, τροφή, σεξουαλική επιθυμία) </a:t>
            </a: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  <a:ea typeface="+mn-ea"/>
                <a:cs typeface="+mn-cs"/>
              </a:rPr>
              <a:t>ΜΑΚΡΙΑ από το ερέθισμα</a:t>
            </a: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ΜΟΝΟ ΤΟ ΔΕΙΧΝΟΥΝ, ειδοποιούν γι’ αυτό.</a:t>
            </a:r>
            <a:endParaRPr kumimoji="0" lang="el-GR" sz="29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§"/>
              <a:defRPr/>
            </a:pPr>
            <a:endParaRPr kumimoji="0" lang="el-GR" sz="2900" b="1" i="1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anchor="ctr" anchorCtr="0"/>
          <a:lstStyle/>
          <a:p>
            <a:endParaRPr lang="el-GR" alt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>
              <a:buClr>
                <a:schemeClr val="accent2"/>
              </a:buClr>
              <a:buSzPct val="60000"/>
              <a:buFont typeface="Wingdings" panose="05000000000000000000" pitchFamily="2" charset="2"/>
            </a:pPr>
            <a:endParaRPr dirty="0"/>
          </a:p>
          <a:p>
            <a:pPr>
              <a:buClr>
                <a:schemeClr val="accent2"/>
              </a:buClr>
              <a:buSzPct val="60000"/>
              <a:buFont typeface="Wingdings" panose="05000000000000000000" pitchFamily="2" charset="2"/>
            </a:pPr>
            <a:endParaRPr dirty="0"/>
          </a:p>
          <a:p>
            <a:pPr algn="ctr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4800" b="1" dirty="0"/>
              <a:t>Φυλογένεση</a:t>
            </a:r>
            <a:endParaRPr sz="48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179388" y="0"/>
            <a:ext cx="8964613" cy="1268413"/>
          </a:xfrm>
        </p:spPr>
        <p:txBody>
          <a:bodyPr vert="horz" wrap="square" lIns="91440" tIns="45720" rIns="91440" bIns="45720" numCol="1" anchor="ctr" anchorCtr="0" compatLnSpc="1"/>
          <a:lstStyle/>
          <a:p>
            <a:pPr eaLnBrk="1" hangingPunct="1">
              <a:buNone/>
            </a:pPr>
            <a:r>
              <a:rPr sz="4000" b="1" dirty="0"/>
              <a:t>Συστήματα επικοινωνίας των ζώων </a:t>
            </a:r>
            <a:br>
              <a:rPr sz="4000" b="1" dirty="0"/>
            </a:br>
            <a:r>
              <a:rPr sz="4000" b="1" dirty="0"/>
              <a:t>και ανθρώπινη γλώσσα</a:t>
            </a:r>
            <a:endParaRPr sz="40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250825" y="1700213"/>
            <a:ext cx="8785225" cy="48561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indent="0" eaLnBrk="1" hangingPunct="1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dirty="0">
              <a:solidFill>
                <a:srgbClr val="000000"/>
              </a:solidFill>
            </a:endParaRPr>
          </a:p>
          <a:p>
            <a:pPr marL="0" indent="0" eaLnBrk="1" hangingPunct="1"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r>
              <a:rPr dirty="0">
                <a:solidFill>
                  <a:srgbClr val="000000"/>
                </a:solidFill>
              </a:rPr>
              <a:t> [Σύμφωνα με τον] </a:t>
            </a:r>
            <a:r>
              <a:rPr lang="en-US" altLang="x-none" dirty="0">
                <a:solidFill>
                  <a:srgbClr val="000000"/>
                </a:solidFill>
                <a:latin typeface="Tw Cen MT" panose="020B0602020104020603" pitchFamily="34" charset="0"/>
              </a:rPr>
              <a:t>Descartes</a:t>
            </a:r>
            <a:r>
              <a:rPr dirty="0">
                <a:solidFill>
                  <a:srgbClr val="000000"/>
                </a:solidFill>
              </a:rPr>
              <a:t> μία από τις μεγαλύτερες διαφορές </a:t>
            </a:r>
            <a:r>
              <a:rPr i="1" dirty="0">
                <a:solidFill>
                  <a:srgbClr val="FF0000"/>
                </a:solidFill>
              </a:rPr>
              <a:t>μεταξύ ανθρώπων και ζώων</a:t>
            </a:r>
            <a:r>
              <a:rPr i="1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είναι ότι η </a:t>
            </a:r>
            <a:r>
              <a:rPr b="1" dirty="0">
                <a:solidFill>
                  <a:srgbClr val="000000"/>
                </a:solidFill>
              </a:rPr>
              <a:t>ανθρώπινη χρήση </a:t>
            </a:r>
            <a:r>
              <a:rPr dirty="0">
                <a:solidFill>
                  <a:srgbClr val="000000"/>
                </a:solidFill>
              </a:rPr>
              <a:t>της γλώσσας </a:t>
            </a:r>
            <a:r>
              <a:rPr b="1" dirty="0">
                <a:solidFill>
                  <a:srgbClr val="000000"/>
                </a:solidFill>
              </a:rPr>
              <a:t>ΔΕΝ αποτελεί αντίδραση </a:t>
            </a:r>
            <a:r>
              <a:rPr dirty="0">
                <a:solidFill>
                  <a:srgbClr val="000000"/>
                </a:solidFill>
              </a:rPr>
              <a:t>σε </a:t>
            </a:r>
            <a:r>
              <a:rPr b="1" dirty="0">
                <a:solidFill>
                  <a:srgbClr val="000000"/>
                </a:solidFill>
              </a:rPr>
              <a:t>ερεθίσματα</a:t>
            </a:r>
            <a:r>
              <a:rPr dirty="0">
                <a:solidFill>
                  <a:srgbClr val="000000"/>
                </a:solidFill>
              </a:rPr>
              <a:t>, όπως συμβαίνει </a:t>
            </a:r>
            <a:r>
              <a:rPr dirty="0">
                <a:solidFill>
                  <a:srgbClr val="FF0000"/>
                </a:solidFill>
              </a:rPr>
              <a:t>με τους </a:t>
            </a:r>
            <a:r>
              <a:rPr b="1" dirty="0">
                <a:solidFill>
                  <a:srgbClr val="FF0000"/>
                </a:solidFill>
              </a:rPr>
              <a:t>ήχους</a:t>
            </a:r>
            <a:r>
              <a:rPr dirty="0">
                <a:solidFill>
                  <a:srgbClr val="FF0000"/>
                </a:solidFill>
              </a:rPr>
              <a:t> και τις </a:t>
            </a:r>
            <a:r>
              <a:rPr b="1" dirty="0">
                <a:solidFill>
                  <a:srgbClr val="FF0000"/>
                </a:solidFill>
              </a:rPr>
              <a:t>κινήσεις</a:t>
            </a:r>
            <a:r>
              <a:rPr dirty="0">
                <a:solidFill>
                  <a:srgbClr val="FF0000"/>
                </a:solidFill>
              </a:rPr>
              <a:t> που κάνουν τα ζώα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(</a:t>
            </a:r>
            <a:r>
              <a:rPr lang="en-US" altLang="x-none" sz="2400" dirty="0">
                <a:solidFill>
                  <a:srgbClr val="000000"/>
                </a:solidFill>
                <a:latin typeface="Tw Cen MT" panose="020B0602020104020603" pitchFamily="34" charset="0"/>
              </a:rPr>
              <a:t>Fromkin et al </a:t>
            </a:r>
            <a:r>
              <a:rPr sz="2400" dirty="0">
                <a:solidFill>
                  <a:srgbClr val="000000"/>
                </a:solidFill>
              </a:rPr>
              <a:t>2008: 59).</a:t>
            </a:r>
            <a:endParaRPr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l-GR" altLang="el-GR" sz="3200" b="1" dirty="0"/>
              <a:t>Προέλευση της ομιλίας-</a:t>
            </a:r>
            <a:r>
              <a:rPr lang="en-US" altLang="el-GR" sz="3200" b="1" dirty="0">
                <a:latin typeface="Tw Cen MT" panose="020B0602020104020603" pitchFamily="34" charset="0"/>
              </a:rPr>
              <a:t> </a:t>
            </a:r>
            <a:r>
              <a:rPr lang="el-GR" altLang="el-GR" sz="3200" b="1" dirty="0"/>
              <a:t>Φυλογένεση                 (εμφάνιση της ομιλίας στο ανθρώπινο είδος)</a:t>
            </a:r>
            <a:endParaRPr lang="el-GR" alt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179388" y="1600200"/>
            <a:ext cx="8785225" cy="50688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None/>
              <a:defRPr/>
            </a:pP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None/>
              <a:defRPr/>
            </a:pP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4580" name="Table 24579"/>
          <p:cNvGraphicFramePr/>
          <p:nvPr/>
        </p:nvGraphicFramePr>
        <p:xfrm>
          <a:off x="250825" y="1628775"/>
          <a:ext cx="8713788" cy="4654550"/>
        </p:xfrm>
        <a:graphic>
          <a:graphicData uri="http://schemas.openxmlformats.org/drawingml/2006/table">
            <a:tbl>
              <a:tblPr/>
              <a:tblGrid>
                <a:gridCol w="4249738"/>
                <a:gridCol w="4464050"/>
              </a:tblGrid>
              <a:tr h="6318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ΟΝΤΟΓΕΝΕΣΗ </a:t>
                      </a:r>
                      <a:endParaRPr 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ΦΥΛΟΓΕΝΕΣΗ </a:t>
                      </a:r>
                      <a:endParaRPr 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Προ-γλώσσα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Εκφραστική λειτουργία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Βουλητική λειτουργία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Φατική λειτουργία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Ποιητική λειτουργία</a:t>
                      </a: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Εκφραστική λειτουργία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Βουλητική λειτουργία</a:t>
                      </a: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39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Αναφορική λειτουργία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Πρωτο-γλώσσα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Ενήλικη νοηματική γλώσσα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Μεταγλωσσική λειτουργία</a:t>
                      </a: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Αναφορική λειτουργία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l-GR" altLang="el-GR" sz="3200" b="1" dirty="0"/>
              <a:t>Προέλευση της ομιλίας-</a:t>
            </a:r>
            <a:r>
              <a:rPr lang="en-US" altLang="el-GR" sz="3200" b="1" dirty="0">
                <a:latin typeface="Tw Cen MT" panose="020B0602020104020603" pitchFamily="34" charset="0"/>
              </a:rPr>
              <a:t> </a:t>
            </a:r>
            <a:r>
              <a:rPr lang="el-GR" altLang="el-GR" sz="3200" b="1" dirty="0"/>
              <a:t>Φυλογένεση (εμφάνιση της ομιλίας στο ανθρώπινο είδος)</a:t>
            </a:r>
            <a:endParaRPr lang="el-GR" alt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84455" y="1504950"/>
            <a:ext cx="9034145" cy="529399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r>
              <a:rPr sz="2400" dirty="0">
                <a:solidFill>
                  <a:srgbClr val="000000"/>
                </a:solidFill>
              </a:rPr>
              <a:t>Θα κινηθούμε στο πλαίσιο των </a:t>
            </a:r>
            <a:r>
              <a:rPr sz="2400" b="1" dirty="0">
                <a:solidFill>
                  <a:srgbClr val="000000"/>
                </a:solidFill>
              </a:rPr>
              <a:t>υποθέσεων και παραδοχών</a:t>
            </a:r>
            <a:r>
              <a:rPr sz="2400" dirty="0">
                <a:solidFill>
                  <a:srgbClr val="000000"/>
                </a:solidFill>
              </a:rPr>
              <a:t> της δαρβινικής θεωρίας (πρβ. </a:t>
            </a:r>
            <a:r>
              <a:rPr sz="2400" i="1" dirty="0">
                <a:solidFill>
                  <a:srgbClr val="000000"/>
                </a:solidFill>
              </a:rPr>
              <a:t>Καταγωγή των ειδών</a:t>
            </a:r>
            <a:r>
              <a:rPr sz="2400" dirty="0">
                <a:solidFill>
                  <a:srgbClr val="000000"/>
                </a:solidFill>
              </a:rPr>
              <a:t>, 1859), σύμφωνα με την οποία </a:t>
            </a:r>
            <a:r>
              <a:rPr sz="2400" i="1" dirty="0">
                <a:solidFill>
                  <a:srgbClr val="FF0000"/>
                </a:solidFill>
              </a:rPr>
              <a:t>ο άνθρωπος προήλθε από το ζωικό βασίλειο</a:t>
            </a:r>
            <a:r>
              <a:rPr sz="2400" dirty="0">
                <a:solidFill>
                  <a:srgbClr val="000000"/>
                </a:solidFill>
              </a:rPr>
              <a:t>.</a:t>
            </a:r>
            <a:endParaRPr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endParaRPr sz="1800" dirty="0">
              <a:solidFill>
                <a:srgbClr val="000000"/>
              </a:solidFill>
            </a:endParaRPr>
          </a:p>
          <a:p>
            <a:pPr algn="just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</a:pPr>
            <a:r>
              <a:rPr sz="1800" dirty="0">
                <a:solidFill>
                  <a:srgbClr val="000000"/>
                </a:solidFill>
              </a:rPr>
              <a:t>Το 1859, εκδόθηκε η μελέτη του Δαρβίνου σύμφωνα με την οποία </a:t>
            </a:r>
            <a:r>
              <a:rPr sz="1800" b="1" dirty="0">
                <a:solidFill>
                  <a:srgbClr val="000000"/>
                </a:solidFill>
              </a:rPr>
              <a:t>τα είδη του ζωικού βασιλείου δεν παραμένουν αμετάβλητα</a:t>
            </a:r>
            <a:r>
              <a:rPr sz="1800" dirty="0">
                <a:solidFill>
                  <a:srgbClr val="000000"/>
                </a:solidFill>
              </a:rPr>
              <a:t>, όπως υπήρχε η πεποίθηση από την εποχή του Αριστοτέλη, </a:t>
            </a:r>
            <a:r>
              <a:rPr sz="1800" dirty="0">
                <a:solidFill>
                  <a:srgbClr val="FF0000"/>
                </a:solidFill>
              </a:rPr>
              <a:t>αλλά εξελίσσονται με την πάροδο του χρόνου μέσω της φυσικής επιλογής</a:t>
            </a:r>
            <a:r>
              <a:rPr sz="1800" dirty="0">
                <a:solidFill>
                  <a:srgbClr val="000000"/>
                </a:solidFill>
              </a:rPr>
              <a:t>. </a:t>
            </a:r>
            <a:endParaRPr sz="1800" dirty="0">
              <a:solidFill>
                <a:srgbClr val="000000"/>
              </a:solidFill>
            </a:endParaRPr>
          </a:p>
          <a:p>
            <a:pPr lvl="1" algn="just">
              <a:lnSpc>
                <a:spcPct val="80000"/>
              </a:lnSpc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</a:pPr>
            <a:r>
              <a:rPr sz="2000" i="1" dirty="0">
                <a:solidFill>
                  <a:srgbClr val="000000"/>
                </a:solidFill>
              </a:rPr>
              <a:t>«Οι φυσιοδίφες, στη μεγάλη πλειοψηφία τους, πίστευαν πριν από λίγον καιρό ακόμα ότι </a:t>
            </a:r>
            <a:r>
              <a:rPr sz="2000" b="1" i="1" dirty="0">
                <a:solidFill>
                  <a:srgbClr val="000000"/>
                </a:solidFill>
              </a:rPr>
              <a:t>τα Είδη είταν αναλλοίωτα</a:t>
            </a:r>
            <a:r>
              <a:rPr sz="2000" i="1" dirty="0">
                <a:solidFill>
                  <a:srgbClr val="000000"/>
                </a:solidFill>
              </a:rPr>
              <a:t> δημιουργήματα που πλάστηκαν το καθένα χωριστά. Αυτή η άποψη υποστηρίχτηκε μ’ επιδεξιότητα από πολλούς. Ωστόσο, μερικοί φυσιοδίφες, ελάχιστοι τον αριθμό, είχαν τη γνώμη πως </a:t>
            </a:r>
            <a:r>
              <a:rPr sz="2000" b="1" i="1" dirty="0">
                <a:solidFill>
                  <a:srgbClr val="000000"/>
                </a:solidFill>
              </a:rPr>
              <a:t>τα Είδη υφίστανται μεταβολές</a:t>
            </a:r>
            <a:r>
              <a:rPr sz="2000" i="1" dirty="0">
                <a:solidFill>
                  <a:srgbClr val="000000"/>
                </a:solidFill>
              </a:rPr>
              <a:t> και πως οι μορφές ζωής που υπάρχουν σήμερα, είναι γνήσιοι, από πραγματική γέννηση, </a:t>
            </a:r>
            <a:r>
              <a:rPr sz="2000" b="1" i="1" dirty="0">
                <a:solidFill>
                  <a:srgbClr val="000000"/>
                </a:solidFill>
              </a:rPr>
              <a:t>απόγονοι μορφών που προϋπήρξαν</a:t>
            </a:r>
            <a:r>
              <a:rPr sz="2000" i="1" dirty="0">
                <a:solidFill>
                  <a:srgbClr val="000000"/>
                </a:solidFill>
              </a:rPr>
              <a:t>»</a:t>
            </a:r>
            <a:r>
              <a:rPr sz="2000" dirty="0">
                <a:solidFill>
                  <a:srgbClr val="000000"/>
                </a:solidFill>
              </a:rPr>
              <a:t>. (</a:t>
            </a:r>
            <a:r>
              <a:rPr sz="2000" b="1" dirty="0">
                <a:solidFill>
                  <a:srgbClr val="000000"/>
                </a:solidFill>
              </a:rPr>
              <a:t>«Η καταγωγή των ειδών»</a:t>
            </a:r>
            <a:r>
              <a:rPr sz="2000" dirty="0">
                <a:solidFill>
                  <a:srgbClr val="000000"/>
                </a:solidFill>
              </a:rPr>
              <a:t>, Εκδόσεις Γκοβόστη, μετάφραση Ανδρ. Πάγκαλος).</a:t>
            </a:r>
            <a:endParaRPr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1800" dirty="0">
                <a:solidFill>
                  <a:srgbClr val="000000"/>
                </a:solidFill>
              </a:rPr>
              <a:t>Βλ. </a:t>
            </a:r>
            <a:r>
              <a:rPr sz="1800" u="sng" dirty="0">
                <a:solidFill>
                  <a:srgbClr val="000000"/>
                </a:solidFill>
                <a:hlinkClick r:id="rId1"/>
              </a:rPr>
              <a:t>https://www.documentonews.gr/article/o-karolos-darbinos-kai-h-katagwgh-twn-eidwn</a:t>
            </a:r>
            <a:endParaRPr sz="18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1400" dirty="0">
                <a:solidFill>
                  <a:srgbClr val="000000"/>
                </a:solidFill>
              </a:rPr>
              <a:t> </a:t>
            </a:r>
            <a:endParaRPr sz="1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endParaRPr sz="1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</a:pPr>
            <a:endParaRPr sz="1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</a:pPr>
            <a:endParaRPr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l-GR" altLang="el-GR" sz="3200" b="1" dirty="0"/>
              <a:t>Προέλευση της ομιλίας-</a:t>
            </a:r>
            <a:r>
              <a:rPr lang="en-US" altLang="el-GR" sz="3200" b="1" dirty="0">
                <a:latin typeface="Tw Cen MT" panose="020B0602020104020603" pitchFamily="34" charset="0"/>
              </a:rPr>
              <a:t> </a:t>
            </a:r>
            <a:r>
              <a:rPr lang="el-GR" altLang="el-GR" sz="3200" b="1" dirty="0"/>
              <a:t>Φυλογένεση (εμφάνιση της ομιλίας στο ανθρώπινο είδος)</a:t>
            </a:r>
            <a:endParaRPr lang="el-GR" alt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179388" y="1600200"/>
            <a:ext cx="8785225" cy="49974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2700" dirty="0">
                <a:solidFill>
                  <a:srgbClr val="000000"/>
                </a:solidFill>
              </a:rPr>
              <a:t>Χριστίδης (1996-7):</a:t>
            </a:r>
            <a:endParaRPr sz="27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endParaRPr sz="27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r>
              <a:rPr sz="2700" dirty="0">
                <a:solidFill>
                  <a:srgbClr val="000000"/>
                </a:solidFill>
              </a:rPr>
              <a:t>Οι περιβαλλοντικοί όροι για την </a:t>
            </a:r>
            <a:r>
              <a:rPr sz="2700" i="1" dirty="0">
                <a:solidFill>
                  <a:srgbClr val="FF0000"/>
                </a:solidFill>
              </a:rPr>
              <a:t>ανθρωποποίηση του πιθήκου</a:t>
            </a:r>
            <a:r>
              <a:rPr sz="2700" dirty="0">
                <a:solidFill>
                  <a:srgbClr val="FF0000"/>
                </a:solidFill>
              </a:rPr>
              <a:t> </a:t>
            </a:r>
            <a:r>
              <a:rPr sz="2700" dirty="0">
                <a:solidFill>
                  <a:srgbClr val="000000"/>
                </a:solidFill>
              </a:rPr>
              <a:t>θα πρέπει να ήταν ο εξαναγκασμός </a:t>
            </a:r>
            <a:r>
              <a:rPr sz="2700" dirty="0">
                <a:solidFill>
                  <a:srgbClr val="FF0000"/>
                </a:solidFill>
              </a:rPr>
              <a:t>ενός συγκεκριμένου είδους πιθήκου</a:t>
            </a:r>
            <a:r>
              <a:rPr sz="2700" dirty="0">
                <a:solidFill>
                  <a:srgbClr val="000000"/>
                </a:solidFill>
              </a:rPr>
              <a:t> να </a:t>
            </a:r>
            <a:r>
              <a:rPr sz="2700" b="1" dirty="0">
                <a:solidFill>
                  <a:srgbClr val="000000"/>
                </a:solidFill>
              </a:rPr>
              <a:t>προσαρμοστεί</a:t>
            </a:r>
            <a:r>
              <a:rPr sz="2700" dirty="0">
                <a:solidFill>
                  <a:srgbClr val="000000"/>
                </a:solidFill>
              </a:rPr>
              <a:t> για λόγους </a:t>
            </a:r>
            <a:r>
              <a:rPr sz="2700" b="1" dirty="0">
                <a:solidFill>
                  <a:srgbClr val="000000"/>
                </a:solidFill>
              </a:rPr>
              <a:t>οικολογικών αλλαγών </a:t>
            </a:r>
            <a:r>
              <a:rPr sz="2700" dirty="0">
                <a:solidFill>
                  <a:srgbClr val="000000"/>
                </a:solidFill>
              </a:rPr>
              <a:t>σε </a:t>
            </a:r>
            <a:r>
              <a:rPr sz="2700" b="1" dirty="0">
                <a:solidFill>
                  <a:srgbClr val="000000"/>
                </a:solidFill>
              </a:rPr>
              <a:t>περιβάλλον σαβάνας </a:t>
            </a:r>
            <a:r>
              <a:rPr sz="2700" dirty="0">
                <a:solidFill>
                  <a:srgbClr val="000000"/>
                </a:solidFill>
              </a:rPr>
              <a:t>(χέρσας έκτασης). </a:t>
            </a:r>
            <a:endParaRPr sz="27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</a:pPr>
            <a:endParaRPr sz="27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r>
              <a:rPr sz="2700" dirty="0">
                <a:solidFill>
                  <a:srgbClr val="000000"/>
                </a:solidFill>
              </a:rPr>
              <a:t>Η αλλαγή αυτή οδήγησε στη </a:t>
            </a:r>
            <a:r>
              <a:rPr sz="2700" b="1" dirty="0">
                <a:solidFill>
                  <a:srgbClr val="000000"/>
                </a:solidFill>
              </a:rPr>
              <a:t>διποδία</a:t>
            </a:r>
            <a:r>
              <a:rPr sz="2700" dirty="0">
                <a:solidFill>
                  <a:srgbClr val="000000"/>
                </a:solidFill>
              </a:rPr>
              <a:t> -όρθια στάση- και στην </a:t>
            </a:r>
            <a:r>
              <a:rPr sz="2700" b="1" dirty="0">
                <a:solidFill>
                  <a:srgbClr val="000000"/>
                </a:solidFill>
              </a:rPr>
              <a:t>απελευθέρωση των άνω άκρων </a:t>
            </a:r>
            <a:r>
              <a:rPr sz="2700" dirty="0">
                <a:solidFill>
                  <a:srgbClr val="000000"/>
                </a:solidFill>
              </a:rPr>
              <a:t>καθώς δεν ήταν πλέον απαραίτητα για τη μετακίνηση των πιθήκων από δέντρο σε δέντρο.</a:t>
            </a:r>
            <a:endParaRPr sz="27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l-GR" altLang="el-GR" sz="3200" b="1" dirty="0"/>
              <a:t>Προέλευση της ομιλίας-</a:t>
            </a:r>
            <a:r>
              <a:rPr lang="en-US" altLang="el-GR" sz="3200" b="1" dirty="0">
                <a:latin typeface="Tw Cen MT" panose="020B0602020104020603" pitchFamily="34" charset="0"/>
              </a:rPr>
              <a:t> </a:t>
            </a:r>
            <a:r>
              <a:rPr lang="el-GR" altLang="el-GR" sz="3200" b="1" dirty="0"/>
              <a:t>Φυλογένεση (εμφάνιση της ομιλίας στο ανθρώπινο είδος)</a:t>
            </a:r>
            <a:endParaRPr lang="el-GR" alt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 bwMode="auto">
          <a:xfrm>
            <a:off x="179388" y="1600200"/>
            <a:ext cx="8785225" cy="4997450"/>
          </a:xfrm>
          <a:solidFill>
            <a:schemeClr val="lt1"/>
          </a:solidFill>
          <a:ln w="19050">
            <a:solidFill>
              <a:schemeClr val="accent1"/>
            </a:solidFill>
          </a:ln>
          <a:effectLst/>
          <a:scene3d>
            <a:camera prst="orthographicFront"/>
            <a:lightRig rig="balanced" dir="t"/>
          </a:scene3d>
          <a:sp3d prstMaterial="plastic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Σαβάνα   &gt;   </a:t>
            </a:r>
            <a:r>
              <a:rPr kumimoji="0" lang="el-GR" sz="29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διποδία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&gt;   απελευθέρωση άνω άκρων</a:t>
            </a: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συνεχής          κάθοδος          διαμόρφωση</a:t>
            </a: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εκπομπή         λάρυγγα	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  <a:ea typeface="+mn-ea"/>
                <a:cs typeface="+mn-cs"/>
              </a:rPr>
              <a:t>εργαλείων</a:t>
            </a: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Ευθύγραμμο βέλος σύνδεσης 3"/>
          <p:cNvCxnSpPr/>
          <p:nvPr/>
        </p:nvCxnSpPr>
        <p:spPr>
          <a:xfrm>
            <a:off x="1042988" y="3213100"/>
            <a:ext cx="0" cy="5032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3" name="Εικόνα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16238" y="3213100"/>
            <a:ext cx="231775" cy="61595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9" name="Ευθύγραμμο βέλος σύνδεσης 8"/>
          <p:cNvCxnSpPr/>
          <p:nvPr/>
        </p:nvCxnSpPr>
        <p:spPr>
          <a:xfrm>
            <a:off x="5435600" y="3213100"/>
            <a:ext cx="0" cy="5032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anchor="ctr" anchorCtr="0"/>
          <a:lstStyle/>
          <a:p>
            <a:endParaRPr lang="el-GR" altLang="el-GR" dirty="0"/>
          </a:p>
        </p:txBody>
      </p:sp>
      <p:pic>
        <p:nvPicPr>
          <p:cNvPr id="28675" name="Θέση περιεχομένου 7" descr="Εικόνα που περιέχει κείμενο, διαφορετικός&#10;&#10;Περιγραφή που δημιουργήθηκε αυτόματα"/>
          <p:cNvPicPr>
            <a:picLocks noGrp="1" noChangeAspect="1"/>
          </p:cNvPicPr>
          <p:nvPr>
            <p:ph sz="quarter" idx="1" hasCustomPrompt="1"/>
          </p:nvPr>
        </p:nvPicPr>
        <p:blipFill>
          <a:blip r:embed="rId1"/>
          <a:srcRect r="388" b="18056"/>
          <a:stretch>
            <a:fillRect/>
          </a:stretch>
        </p:blipFill>
        <p:spPr>
          <a:xfrm>
            <a:off x="-30162" y="1557338"/>
            <a:ext cx="9139237" cy="525621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l-GR" altLang="el-GR" sz="3200" b="1" dirty="0"/>
              <a:t>Προέλευση της ομιλίας- Φυλογένεση (εμφάνιση της ομιλίας στο ανθρώπινο είδος)</a:t>
            </a:r>
            <a:endParaRPr lang="el-GR" alt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0" y="1484313"/>
            <a:ext cx="9144000" cy="53736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</a:pPr>
            <a:r>
              <a:rPr sz="2400" dirty="0">
                <a:solidFill>
                  <a:srgbClr val="000000"/>
                </a:solidFill>
              </a:rPr>
              <a:t> Η </a:t>
            </a:r>
            <a:r>
              <a:rPr sz="2400" b="1" dirty="0">
                <a:solidFill>
                  <a:srgbClr val="000000"/>
                </a:solidFill>
              </a:rPr>
              <a:t>διποδία</a:t>
            </a:r>
            <a:r>
              <a:rPr sz="2400" dirty="0">
                <a:solidFill>
                  <a:srgbClr val="000000"/>
                </a:solidFill>
              </a:rPr>
              <a:t> είχε ως αποτέλεσμα τη μετατόπιση προς τα κάτω της </a:t>
            </a:r>
            <a:r>
              <a:rPr sz="2400" b="1" dirty="0">
                <a:solidFill>
                  <a:srgbClr val="000000"/>
                </a:solidFill>
              </a:rPr>
              <a:t>θέσης του λάρυγγα</a:t>
            </a:r>
            <a:r>
              <a:rPr sz="2400" dirty="0">
                <a:solidFill>
                  <a:srgbClr val="000000"/>
                </a:solidFill>
              </a:rPr>
              <a:t>, κάτι που διευκόλυνε σημαντικά την εκφορά των σημάτων (ήχων, κραυγών κλπ).</a:t>
            </a:r>
            <a:endParaRPr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</a:pPr>
            <a:endParaRPr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</a:pPr>
            <a:r>
              <a:rPr sz="2400" dirty="0">
                <a:solidFill>
                  <a:srgbClr val="000000"/>
                </a:solidFill>
              </a:rPr>
              <a:t>Το </a:t>
            </a:r>
            <a:r>
              <a:rPr sz="2400" b="1" dirty="0">
                <a:solidFill>
                  <a:srgbClr val="000000"/>
                </a:solidFill>
              </a:rPr>
              <a:t>περιβάλλον της σαβάνας </a:t>
            </a:r>
            <a:r>
              <a:rPr sz="2400" dirty="0">
                <a:solidFill>
                  <a:srgbClr val="000000"/>
                </a:solidFill>
              </a:rPr>
              <a:t>προφανώς διευκόλυνε την ανάπτυξη του </a:t>
            </a:r>
            <a:r>
              <a:rPr sz="2400" b="1" dirty="0">
                <a:solidFill>
                  <a:srgbClr val="FF0000"/>
                </a:solidFill>
              </a:rPr>
              <a:t>συνεχούς χαρακτήρα</a:t>
            </a:r>
            <a:r>
              <a:rPr sz="2400" b="1" dirty="0">
                <a:solidFill>
                  <a:srgbClr val="000000"/>
                </a:solidFill>
              </a:rPr>
              <a:t> της εκπομπής σημάτων </a:t>
            </a:r>
            <a:r>
              <a:rPr sz="2400" dirty="0">
                <a:solidFill>
                  <a:srgbClr val="000000"/>
                </a:solidFill>
              </a:rPr>
              <a:t>-χωρίς τομές και μεγάλες διακοπές- σε αντίθεση με τα </a:t>
            </a:r>
            <a:r>
              <a:rPr sz="2400" b="1" dirty="0">
                <a:solidFill>
                  <a:srgbClr val="FF0000"/>
                </a:solidFill>
              </a:rPr>
              <a:t>α</a:t>
            </a:r>
            <a:r>
              <a:rPr lang="en-US" altLang="x-none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-</a:t>
            </a:r>
            <a:r>
              <a:rPr sz="2400" b="1" dirty="0">
                <a:solidFill>
                  <a:srgbClr val="FF0000"/>
                </a:solidFill>
              </a:rPr>
              <a:t>συνεχή σήματα</a:t>
            </a:r>
            <a:r>
              <a:rPr sz="2400" dirty="0">
                <a:solidFill>
                  <a:srgbClr val="000000"/>
                </a:solidFill>
              </a:rPr>
              <a:t> που χρησιμοποιούσαν οι πίθηκοι στα δασώδη περιβάλλοντα όπου παρεμβάλλονταν φυσικά εμπόδια (πυκνή βλάστηση) τα οποία </a:t>
            </a:r>
            <a:r>
              <a:rPr sz="2400" b="1" dirty="0">
                <a:solidFill>
                  <a:srgbClr val="000000"/>
                </a:solidFill>
              </a:rPr>
              <a:t>παρεμπόδιζαν την οπτική επαφή</a:t>
            </a:r>
            <a:r>
              <a:rPr sz="2400" dirty="0">
                <a:solidFill>
                  <a:srgbClr val="000000"/>
                </a:solidFill>
              </a:rPr>
              <a:t> και δημιουργούσαν κινδύνους μη πρόσληψης ή παράλλαξης του σήματος (πρβλ. </a:t>
            </a:r>
            <a:r>
              <a:rPr sz="2400" b="1" i="1" dirty="0">
                <a:solidFill>
                  <a:srgbClr val="000000"/>
                </a:solidFill>
              </a:rPr>
              <a:t>ΦΑΤΙΚΗ ΛΕΙΤΟΥΡΓΙΑ</a:t>
            </a:r>
            <a:r>
              <a:rPr sz="2400" dirty="0">
                <a:solidFill>
                  <a:srgbClr val="000000"/>
                </a:solidFill>
              </a:rPr>
              <a:t>).</a:t>
            </a:r>
            <a:endParaRPr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</a:pPr>
            <a:endParaRPr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sz="2400" dirty="0">
                <a:solidFill>
                  <a:srgbClr val="000000"/>
                </a:solidFill>
              </a:rPr>
              <a:t>Η </a:t>
            </a:r>
            <a:r>
              <a:rPr sz="2400" b="1" dirty="0">
                <a:solidFill>
                  <a:srgbClr val="000000"/>
                </a:solidFill>
              </a:rPr>
              <a:t>απελευθέρωση των χεριών </a:t>
            </a:r>
            <a:r>
              <a:rPr sz="2400" dirty="0">
                <a:solidFill>
                  <a:srgbClr val="000000"/>
                </a:solidFill>
              </a:rPr>
              <a:t>είχε τεράστια σημασία γιατί επέτρεψε τη χρησιμοποίηση των άνω άκρων για την κατασκευή και χρήση </a:t>
            </a:r>
            <a:r>
              <a:rPr sz="3600" b="1" dirty="0">
                <a:solidFill>
                  <a:srgbClr val="000000"/>
                </a:solidFill>
              </a:rPr>
              <a:t>εργαλείων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l-GR" altLang="el-GR" sz="2400" dirty="0"/>
              <a:t>Χριστίδης 1996-7)</a:t>
            </a:r>
            <a:endParaRPr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</a:pPr>
            <a:endParaRPr sz="22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</a:pPr>
            <a:endParaRPr sz="22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</a:pPr>
            <a:endParaRPr sz="22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</a:pPr>
            <a:endParaRPr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anchor="ctr" anchorCtr="0"/>
          <a:lstStyle/>
          <a:p>
            <a:pPr algn="ctr" eaLnBrk="1" hangingPunct="1"/>
            <a:r>
              <a:rPr lang="el-GR" altLang="el-GR" b="1" dirty="0"/>
              <a:t>Εργαλεία</a:t>
            </a:r>
            <a:endParaRPr lang="el-GR" alt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179388" y="1600200"/>
            <a:ext cx="8785225" cy="49244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indent="0"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dirty="0">
                <a:solidFill>
                  <a:srgbClr val="000000"/>
                </a:solidFill>
              </a:rPr>
              <a:t>Κούβελας Η. (1989: 11)</a:t>
            </a:r>
            <a:r>
              <a:rPr lang="en-US" altLang="x-none" dirty="0">
                <a:solidFill>
                  <a:srgbClr val="000000"/>
                </a:solidFill>
                <a:latin typeface="Tw Cen MT" panose="020B0602020104020603" pitchFamily="34" charset="0"/>
              </a:rPr>
              <a:t>:</a:t>
            </a:r>
            <a:endParaRPr lang="en-US" altLang="x-none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indent="0"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r>
              <a:rPr b="1" dirty="0">
                <a:solidFill>
                  <a:srgbClr val="000000"/>
                </a:solidFill>
              </a:rPr>
              <a:t>Είναι η χρήση των εργαλείων αποκλειστικό προνόμιο του ανθρώπινου είδους;</a:t>
            </a:r>
            <a:r>
              <a:rPr dirty="0">
                <a:solidFill>
                  <a:srgbClr val="000000"/>
                </a:solidFill>
              </a:rPr>
              <a:t> </a:t>
            </a:r>
            <a:endParaRPr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endParaRPr lang="en-US" altLang="x-none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indent="0"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r>
              <a:rPr dirty="0">
                <a:solidFill>
                  <a:srgbClr val="000000"/>
                </a:solidFill>
              </a:rPr>
              <a:t>Απάντηση με μια ιστορία:</a:t>
            </a:r>
            <a:endParaRPr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endParaRPr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Ø"/>
            </a:pPr>
            <a:r>
              <a:rPr dirty="0">
                <a:solidFill>
                  <a:srgbClr val="000000"/>
                </a:solidFill>
              </a:rPr>
              <a:t>Το 1960 ο Λούις Λίκει συνέστησε στην τότε φοιτήτρια της ανθρωπολογίας Τζέιν Γκουντάλ να μελετήσει την κοινωνική ζωή των άγριων χιμπατζήδων.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anchor="ctr" anchorCtr="0"/>
          <a:lstStyle/>
          <a:p>
            <a:endParaRPr lang="el-GR" alt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>
              <a:buClr>
                <a:schemeClr val="accent2"/>
              </a:buClr>
              <a:buSzPct val="60000"/>
              <a:buFont typeface="Wingdings" panose="05000000000000000000" pitchFamily="2" charset="2"/>
            </a:pPr>
            <a:endParaRPr lang="en-US" altLang="x-none" dirty="0">
              <a:latin typeface="Tw Cen MT" panose="020B0602020104020603" pitchFamily="34" charset="0"/>
            </a:endParaRPr>
          </a:p>
          <a:p>
            <a:pPr>
              <a:buClr>
                <a:schemeClr val="accent2"/>
              </a:buClr>
              <a:buSzPct val="60000"/>
              <a:buFont typeface="Wingdings" panose="05000000000000000000" pitchFamily="2" charset="2"/>
            </a:pPr>
            <a:endParaRPr lang="en-US" altLang="x-none" dirty="0">
              <a:latin typeface="Tw Cen MT" panose="020B0602020104020603" pitchFamily="34" charset="0"/>
            </a:endParaRPr>
          </a:p>
          <a:p>
            <a:pPr algn="ctr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4400" b="1" dirty="0"/>
              <a:t>Νηπιακό σύστημα επικοινωνίας</a:t>
            </a:r>
            <a:endParaRPr sz="44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anchor="ctr" anchorCtr="0"/>
          <a:lstStyle/>
          <a:p>
            <a:pPr algn="ctr" eaLnBrk="1" hangingPunct="1"/>
            <a:r>
              <a:rPr lang="el-GR" altLang="el-GR" b="1" dirty="0"/>
              <a:t>Εργαλεία</a:t>
            </a:r>
            <a:endParaRPr lang="el-GR" alt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39370" y="1446530"/>
            <a:ext cx="9085580" cy="541210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endParaRPr sz="27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r>
              <a:rPr sz="2700" dirty="0">
                <a:solidFill>
                  <a:srgbClr val="000000"/>
                </a:solidFill>
              </a:rPr>
              <a:t>Έτσι κι έγινε. Η Τζέιν Γκουντάλ μετακόμισε από το Καίμπριτζ στην Τανζανία, απ’ όπου, λίγους μήνες αργότερα, στέλνει ένα τηλεγράφημα στον Λούις Λίκει. Σ’ αυτό περιγράφει πώς </a:t>
            </a:r>
            <a:r>
              <a:rPr sz="2700" b="1" dirty="0">
                <a:solidFill>
                  <a:srgbClr val="000000"/>
                </a:solidFill>
              </a:rPr>
              <a:t>ένας χιμπατζής ψάρευε τερμίτες μέσα από τις φωλιές τους, χρησιμοποιώντας με μεγάλη επιτηδειότητα </a:t>
            </a:r>
            <a:r>
              <a:rPr sz="2700" b="1" dirty="0">
                <a:solidFill>
                  <a:srgbClr val="FF0000"/>
                </a:solidFill>
              </a:rPr>
              <a:t>ένα κλαδάκι σαν εργαλείο</a:t>
            </a:r>
            <a:r>
              <a:rPr sz="2700" dirty="0">
                <a:solidFill>
                  <a:srgbClr val="000000"/>
                </a:solidFill>
              </a:rPr>
              <a:t>. </a:t>
            </a:r>
            <a:endParaRPr sz="27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</a:pPr>
            <a:endParaRPr sz="27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</a:pPr>
            <a:r>
              <a:rPr sz="2700" dirty="0">
                <a:solidFill>
                  <a:srgbClr val="000000"/>
                </a:solidFill>
              </a:rPr>
              <a:t>Ο Λούις Λίκει, που είχε ορίσει τον </a:t>
            </a:r>
            <a:r>
              <a:rPr sz="2700" b="1" dirty="0">
                <a:solidFill>
                  <a:srgbClr val="000000"/>
                </a:solidFill>
              </a:rPr>
              <a:t>άνθρωπο</a:t>
            </a:r>
            <a:r>
              <a:rPr sz="2700" dirty="0">
                <a:solidFill>
                  <a:srgbClr val="000000"/>
                </a:solidFill>
              </a:rPr>
              <a:t> ως </a:t>
            </a:r>
            <a:r>
              <a:rPr sz="2700" b="1" dirty="0">
                <a:solidFill>
                  <a:srgbClr val="000000"/>
                </a:solidFill>
              </a:rPr>
              <a:t>το ζώο που έχει την ικανότητα να φτιάχνει εργαλεία</a:t>
            </a:r>
            <a:r>
              <a:rPr sz="2700" dirty="0">
                <a:solidFill>
                  <a:srgbClr val="000000"/>
                </a:solidFill>
              </a:rPr>
              <a:t>, απάντησε στην Γκουντάλ, με αρκετό βέβαια χιούμορ: «</a:t>
            </a:r>
            <a:r>
              <a:rPr sz="2700" i="1" dirty="0">
                <a:solidFill>
                  <a:srgbClr val="000000"/>
                </a:solidFill>
              </a:rPr>
              <a:t>Νομίζω ότι πρέπει να αλλάξουμε τον ορισμό του εργαλείου ή τον ορισμό του ανθρώπου ή να θεωρήσουμε ότι οι χιμπατζήδες είναι άνθρωποι</a:t>
            </a:r>
            <a:r>
              <a:rPr sz="2700" dirty="0">
                <a:solidFill>
                  <a:srgbClr val="000000"/>
                </a:solidFill>
              </a:rPr>
              <a:t>».</a:t>
            </a:r>
            <a:endParaRPr sz="27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Τίτλος 1"/>
          <p:cNvSpPr>
            <a:spLocks noGrp="1"/>
          </p:cNvSpPr>
          <p:nvPr>
            <p:ph type="title" hasCustomPrompt="1"/>
          </p:nvPr>
        </p:nvSpPr>
        <p:spPr>
          <a:xfrm>
            <a:off x="251519" y="116632"/>
            <a:ext cx="8713093" cy="1064468"/>
          </a:xfrm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l-GR" altLang="el-GR" sz="4000" b="1" dirty="0"/>
              <a:t>Εργαλεία – Φυλογένεση</a:t>
            </a:r>
            <a:br>
              <a:rPr lang="en-US" altLang="el-GR" sz="4000" b="1" dirty="0"/>
            </a:br>
            <a:r>
              <a:rPr lang="en-US" sz="2800" dirty="0">
                <a:solidFill>
                  <a:srgbClr val="000000"/>
                </a:solidFill>
              </a:rPr>
              <a:t>(</a:t>
            </a:r>
            <a:r>
              <a:rPr lang="el-GR" altLang="el-GR" sz="2800" dirty="0"/>
              <a:t>Χριστίδης 1996-7)</a:t>
            </a:r>
            <a:r>
              <a:rPr lang="el-GR" altLang="el-GR" sz="4000" b="1" dirty="0"/>
              <a:t> </a:t>
            </a:r>
            <a:endParaRPr lang="el-GR" altLang="el-GR" sz="40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107950" y="1600200"/>
            <a:ext cx="8856663" cy="49974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</a:pPr>
            <a:r>
              <a:rPr sz="2700" dirty="0">
                <a:solidFill>
                  <a:srgbClr val="000000"/>
                </a:solidFill>
              </a:rPr>
              <a:t>Η κατασκευή και χρήση </a:t>
            </a:r>
            <a:r>
              <a:rPr sz="2700" b="1" i="1" dirty="0">
                <a:solidFill>
                  <a:srgbClr val="000000"/>
                </a:solidFill>
              </a:rPr>
              <a:t>εργαλείων</a:t>
            </a:r>
            <a:r>
              <a:rPr sz="2700" dirty="0">
                <a:solidFill>
                  <a:srgbClr val="000000"/>
                </a:solidFill>
              </a:rPr>
              <a:t> </a:t>
            </a:r>
            <a:r>
              <a:rPr sz="2700" b="1" dirty="0">
                <a:solidFill>
                  <a:srgbClr val="FF0000"/>
                </a:solidFill>
              </a:rPr>
              <a:t>διαχωρίζει</a:t>
            </a:r>
            <a:r>
              <a:rPr sz="2700" dirty="0">
                <a:solidFill>
                  <a:srgbClr val="000000"/>
                </a:solidFill>
              </a:rPr>
              <a:t> απόλυτα </a:t>
            </a:r>
            <a:r>
              <a:rPr sz="2700" b="1" dirty="0">
                <a:solidFill>
                  <a:srgbClr val="000000"/>
                </a:solidFill>
              </a:rPr>
              <a:t>τους ανθρώπους από τα ζώα</a:t>
            </a:r>
            <a:r>
              <a:rPr sz="2700" dirty="0">
                <a:solidFill>
                  <a:srgbClr val="000000"/>
                </a:solidFill>
              </a:rPr>
              <a:t>. </a:t>
            </a:r>
            <a:endParaRPr sz="27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</a:pPr>
            <a:endParaRPr sz="27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</a:pPr>
            <a:r>
              <a:rPr sz="2700" dirty="0">
                <a:solidFill>
                  <a:srgbClr val="000000"/>
                </a:solidFill>
              </a:rPr>
              <a:t>Ωστόσο, το κοντινότερο </a:t>
            </a:r>
            <a:r>
              <a:rPr sz="2700" b="1" dirty="0">
                <a:solidFill>
                  <a:srgbClr val="000000"/>
                </a:solidFill>
              </a:rPr>
              <a:t>ανάλογο</a:t>
            </a:r>
            <a:r>
              <a:rPr sz="2700" dirty="0">
                <a:solidFill>
                  <a:srgbClr val="000000"/>
                </a:solidFill>
              </a:rPr>
              <a:t> με τα ανθρώπινα εργαλεία το βρίσκουμε στους </a:t>
            </a:r>
            <a:r>
              <a:rPr sz="2700" b="1" dirty="0">
                <a:solidFill>
                  <a:srgbClr val="000000"/>
                </a:solidFill>
              </a:rPr>
              <a:t>πιθήκους</a:t>
            </a:r>
            <a:r>
              <a:rPr sz="2700" dirty="0">
                <a:solidFill>
                  <a:srgbClr val="000000"/>
                </a:solidFill>
              </a:rPr>
              <a:t>. Οι πίθηκοι χρησιμοποιούν λ.χ. ξύλα για να μαζεύουν μέλι ή να φτάνουν τα φρούτα και φύλα για να καθαρίζουν το σώμα τους από τη λάσπη.</a:t>
            </a:r>
            <a:endParaRPr sz="27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</a:pPr>
            <a:endParaRPr sz="27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</a:pPr>
            <a:r>
              <a:rPr sz="2700" dirty="0">
                <a:solidFill>
                  <a:srgbClr val="000000"/>
                </a:solidFill>
              </a:rPr>
              <a:t>Η </a:t>
            </a:r>
            <a:r>
              <a:rPr sz="2700" b="1" dirty="0">
                <a:solidFill>
                  <a:srgbClr val="FF0000"/>
                </a:solidFill>
              </a:rPr>
              <a:t>αναλογία</a:t>
            </a:r>
            <a:r>
              <a:rPr sz="2700" dirty="0">
                <a:solidFill>
                  <a:srgbClr val="000000"/>
                </a:solidFill>
              </a:rPr>
              <a:t> με τα ανθρώπινα εργαλεία βρίσκεται στο ότι και στις δύο περιπτώσεις ανάμεσα στον οργανισμό και τη φύση </a:t>
            </a:r>
            <a:r>
              <a:rPr sz="2700" b="1" dirty="0">
                <a:solidFill>
                  <a:srgbClr val="000000"/>
                </a:solidFill>
              </a:rPr>
              <a:t>παρεμβάλλεται ένα ξένο (μη μέλος του οργανισμού) αντικείμενο</a:t>
            </a:r>
            <a:r>
              <a:rPr sz="2700" dirty="0">
                <a:solidFill>
                  <a:srgbClr val="000000"/>
                </a:solidFill>
              </a:rPr>
              <a:t>. </a:t>
            </a:r>
            <a:endParaRPr sz="27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l-GR" altLang="el-GR" b="1" dirty="0"/>
              <a:t>Εργαλεία – Φυλογένεση</a:t>
            </a:r>
            <a:br>
              <a:rPr lang="en-US" altLang="el-GR" b="1" dirty="0"/>
            </a:br>
            <a:r>
              <a:rPr lang="en-US" sz="2800" dirty="0">
                <a:solidFill>
                  <a:srgbClr val="000000"/>
                </a:solidFill>
              </a:rPr>
              <a:t>(</a:t>
            </a:r>
            <a:r>
              <a:rPr lang="el-GR" altLang="el-GR" sz="2800" dirty="0"/>
              <a:t>Χριστίδης 1996-7)</a:t>
            </a:r>
            <a:endParaRPr lang="el-GR" altLang="el-GR" sz="28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37465" y="1496060"/>
            <a:ext cx="9016365" cy="525589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eaLnBrk="1" hangingPunct="1">
              <a:buClr>
                <a:schemeClr val="accent2"/>
              </a:buClr>
              <a:buSzPct val="60000"/>
              <a:buFont typeface="Wingdings" panose="05000000000000000000" pitchFamily="2" charset="2"/>
            </a:pPr>
            <a:r>
              <a:rPr sz="2700" dirty="0">
                <a:solidFill>
                  <a:srgbClr val="000000"/>
                </a:solidFill>
              </a:rPr>
              <a:t>Η ριζική </a:t>
            </a:r>
            <a:r>
              <a:rPr sz="2700" b="1" dirty="0">
                <a:solidFill>
                  <a:srgbClr val="000000"/>
                </a:solidFill>
              </a:rPr>
              <a:t>ποιοτική </a:t>
            </a:r>
            <a:r>
              <a:rPr sz="2700" b="1" dirty="0">
                <a:solidFill>
                  <a:srgbClr val="FF0000"/>
                </a:solidFill>
              </a:rPr>
              <a:t>διαφορά</a:t>
            </a:r>
            <a:r>
              <a:rPr sz="2700" b="1" dirty="0">
                <a:solidFill>
                  <a:srgbClr val="000000"/>
                </a:solidFill>
              </a:rPr>
              <a:t> </a:t>
            </a:r>
            <a:r>
              <a:rPr sz="2700" dirty="0">
                <a:solidFill>
                  <a:srgbClr val="000000"/>
                </a:solidFill>
              </a:rPr>
              <a:t>είναι ότι, ενώ στην περίπτωση των ανθρώπων παρεμβάλλεται ένα </a:t>
            </a:r>
            <a:r>
              <a:rPr sz="2700" b="1" dirty="0">
                <a:solidFill>
                  <a:srgbClr val="000000"/>
                </a:solidFill>
              </a:rPr>
              <a:t>επεξεργασμένο αντικείμενο</a:t>
            </a:r>
            <a:r>
              <a:rPr sz="2700" dirty="0">
                <a:solidFill>
                  <a:srgbClr val="000000"/>
                </a:solidFill>
              </a:rPr>
              <a:t>, στην περίπτωση των πιθήκων είναι φυσικό και </a:t>
            </a:r>
            <a:r>
              <a:rPr sz="2700" b="1" dirty="0">
                <a:solidFill>
                  <a:srgbClr val="000000"/>
                </a:solidFill>
              </a:rPr>
              <a:t>ανεπεξέργαστο</a:t>
            </a:r>
            <a:r>
              <a:rPr sz="2700" dirty="0">
                <a:solidFill>
                  <a:srgbClr val="000000"/>
                </a:solidFill>
              </a:rPr>
              <a:t>.</a:t>
            </a:r>
            <a:endParaRPr sz="2700" dirty="0">
              <a:solidFill>
                <a:srgbClr val="000000"/>
              </a:solidFill>
            </a:endParaRPr>
          </a:p>
          <a:p>
            <a:pPr eaLnBrk="1" hangingPunct="1">
              <a:buClr>
                <a:schemeClr val="accent2"/>
              </a:buClr>
              <a:buSzPct val="60000"/>
              <a:buFont typeface="Wingdings" panose="05000000000000000000" pitchFamily="2" charset="2"/>
            </a:pPr>
            <a:endParaRPr sz="2700" dirty="0">
              <a:solidFill>
                <a:srgbClr val="000000"/>
              </a:solidFill>
            </a:endParaRPr>
          </a:p>
          <a:p>
            <a:pPr eaLnBrk="1" hangingPunct="1">
              <a:buClr>
                <a:schemeClr val="accent2"/>
              </a:buClr>
              <a:buSzPct val="60000"/>
              <a:buFont typeface="Wingdings" panose="05000000000000000000" pitchFamily="2" charset="2"/>
            </a:pPr>
            <a:r>
              <a:rPr sz="2700" b="1" i="1" dirty="0">
                <a:solidFill>
                  <a:srgbClr val="000000"/>
                </a:solidFill>
              </a:rPr>
              <a:t>Επεξεργασία</a:t>
            </a:r>
            <a:r>
              <a:rPr sz="2700" dirty="0">
                <a:solidFill>
                  <a:srgbClr val="000000"/>
                </a:solidFill>
              </a:rPr>
              <a:t> σημαίνει την τροποποίηση της φυσικής μορφής κάποιου αντικειμένου με τη βοήθεια ενός άλλου.</a:t>
            </a:r>
            <a:endParaRPr sz="2700" dirty="0">
              <a:solidFill>
                <a:srgbClr val="000000"/>
              </a:solidFill>
            </a:endParaRPr>
          </a:p>
          <a:p>
            <a:pPr eaLnBrk="1" hangingPunct="1">
              <a:buClr>
                <a:schemeClr val="accent2"/>
              </a:buClr>
              <a:buSzPct val="60000"/>
              <a:buFont typeface="Wingdings" panose="05000000000000000000" pitchFamily="2" charset="2"/>
            </a:pPr>
            <a:endParaRPr sz="2700" dirty="0">
              <a:solidFill>
                <a:srgbClr val="000000"/>
              </a:solidFill>
            </a:endParaRPr>
          </a:p>
          <a:p>
            <a:pPr eaLnBrk="1" hangingPunct="1">
              <a:buClr>
                <a:schemeClr val="accent2"/>
              </a:buClr>
              <a:buSzPct val="60000"/>
              <a:buFont typeface="Wingdings" panose="05000000000000000000" pitchFamily="2" charset="2"/>
            </a:pPr>
            <a:r>
              <a:rPr sz="2700" dirty="0">
                <a:solidFill>
                  <a:srgbClr val="000000"/>
                </a:solidFill>
              </a:rPr>
              <a:t>Τα πρώτα ανθρώπινα εργαλεία είναι </a:t>
            </a:r>
            <a:r>
              <a:rPr sz="2700" b="1" dirty="0">
                <a:solidFill>
                  <a:srgbClr val="FF0000"/>
                </a:solidFill>
              </a:rPr>
              <a:t>χονδροειδή</a:t>
            </a:r>
            <a:r>
              <a:rPr sz="2700" dirty="0">
                <a:solidFill>
                  <a:srgbClr val="000000"/>
                </a:solidFill>
              </a:rPr>
              <a:t>, λίγο επεξεργασμένα, με ακανόνιστη μορφή. Δεν παρουσιάζουν δηλαδή συστηματική </a:t>
            </a:r>
            <a:r>
              <a:rPr sz="2700" b="1" dirty="0">
                <a:solidFill>
                  <a:srgbClr val="FF0000"/>
                </a:solidFill>
              </a:rPr>
              <a:t>τυποποίηση</a:t>
            </a:r>
            <a:r>
              <a:rPr sz="2700" dirty="0">
                <a:solidFill>
                  <a:srgbClr val="000000"/>
                </a:solidFill>
              </a:rPr>
              <a:t>. </a:t>
            </a:r>
            <a:endParaRPr sz="27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anchor="ctr" anchorCtr="0"/>
          <a:lstStyle/>
          <a:p>
            <a:pPr algn="ctr"/>
            <a:r>
              <a:rPr lang="el-GR" altLang="el-GR" sz="3200" b="1" dirty="0"/>
              <a:t>Χονδροειδή εργαλεία, χωρίς επεξεργασία</a:t>
            </a:r>
            <a:br>
              <a:rPr lang="el-GR" altLang="el-GR" sz="3200" b="1" dirty="0"/>
            </a:br>
            <a:r>
              <a:rPr lang="el-GR" altLang="el-GR" sz="2400" dirty="0"/>
              <a:t>Χριστίδης (1996-7)</a:t>
            </a:r>
            <a:endParaRPr lang="el-GR" altLang="el-GR" sz="2400" b="1" dirty="0"/>
          </a:p>
        </p:txBody>
      </p:sp>
      <p:pic>
        <p:nvPicPr>
          <p:cNvPr id="34819" name="Θέση περιεχομένου 3"/>
          <p:cNvPicPr>
            <a:picLocks noGrp="1" noChangeAspect="1"/>
          </p:cNvPicPr>
          <p:nvPr>
            <p:ph sz="quarter" idx="1" hasCustomPrompt="1"/>
          </p:nvPr>
        </p:nvPicPr>
        <p:blipFill>
          <a:blip r:embed="rId1"/>
          <a:srcRect/>
          <a:stretch>
            <a:fillRect/>
          </a:stretch>
        </p:blipFill>
        <p:spPr>
          <a:xfrm>
            <a:off x="2124075" y="2781300"/>
            <a:ext cx="5230813" cy="212725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anchor="ctr" anchorCtr="0"/>
          <a:lstStyle/>
          <a:p>
            <a:pPr algn="ctr"/>
            <a:r>
              <a:rPr lang="el-GR" altLang="el-GR" sz="3200" b="1" dirty="0"/>
              <a:t>Τυποποιημένα εργαλεία, με επεξεργασία</a:t>
            </a:r>
            <a:br>
              <a:rPr lang="el-GR" altLang="el-GR" b="1" dirty="0"/>
            </a:br>
            <a:r>
              <a:rPr lang="el-GR" altLang="el-GR" sz="2400" dirty="0"/>
              <a:t>Χριστίδης (1996-7)</a:t>
            </a:r>
            <a:endParaRPr lang="el-GR" altLang="el-GR" sz="2400" dirty="0"/>
          </a:p>
        </p:txBody>
      </p:sp>
      <p:pic>
        <p:nvPicPr>
          <p:cNvPr id="35843" name="Θέση περιεχομένου 3"/>
          <p:cNvPicPr>
            <a:picLocks noGrp="1" noChangeAspect="1"/>
          </p:cNvPicPr>
          <p:nvPr>
            <p:ph sz="quarter" idx="1" hasCustomPrompt="1"/>
          </p:nvPr>
        </p:nvPicPr>
        <p:blipFill>
          <a:blip r:embed="rId1"/>
          <a:srcRect/>
          <a:stretch>
            <a:fillRect/>
          </a:stretch>
        </p:blipFill>
        <p:spPr>
          <a:xfrm>
            <a:off x="2843213" y="1600200"/>
            <a:ext cx="3457575" cy="478155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anchor="ctr" anchorCtr="0"/>
          <a:lstStyle/>
          <a:p>
            <a:pPr algn="ctr" eaLnBrk="1" hangingPunct="1"/>
            <a:r>
              <a:rPr lang="el-GR" altLang="el-GR" b="1" dirty="0"/>
              <a:t>Αφαίρεση και γενίκευση</a:t>
            </a:r>
            <a:br>
              <a:rPr lang="en-US" altLang="el-GR" b="1" dirty="0"/>
            </a:br>
            <a:r>
              <a:rPr lang="en-US" sz="3200" dirty="0">
                <a:solidFill>
                  <a:srgbClr val="000000"/>
                </a:solidFill>
              </a:rPr>
              <a:t>(</a:t>
            </a:r>
            <a:r>
              <a:rPr lang="el-GR" altLang="el-GR" sz="3200" dirty="0"/>
              <a:t>Χριστίδης 1996-7)</a:t>
            </a:r>
            <a:endParaRPr lang="el-GR" alt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0" y="1432560"/>
            <a:ext cx="9100185" cy="54254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</a:pPr>
            <a:r>
              <a:rPr dirty="0">
                <a:solidFill>
                  <a:srgbClr val="000000"/>
                </a:solidFill>
              </a:rPr>
              <a:t>Η εμφάνιση της </a:t>
            </a:r>
            <a:r>
              <a:rPr b="1" dirty="0">
                <a:solidFill>
                  <a:srgbClr val="000000"/>
                </a:solidFill>
              </a:rPr>
              <a:t>τυποποίησης των εργαλείων </a:t>
            </a:r>
            <a:r>
              <a:rPr dirty="0">
                <a:solidFill>
                  <a:srgbClr val="000000"/>
                </a:solidFill>
              </a:rPr>
              <a:t>είναι μάλλον ενδεικτική του ότι </a:t>
            </a:r>
            <a:r>
              <a:rPr dirty="0">
                <a:solidFill>
                  <a:srgbClr val="FF0000"/>
                </a:solidFill>
              </a:rPr>
              <a:t>το εργαλείο κατασκευάζεται από πριν, σε ώρα σχόλης</a:t>
            </a:r>
            <a:r>
              <a:rPr dirty="0">
                <a:solidFill>
                  <a:srgbClr val="000000"/>
                </a:solidFill>
              </a:rPr>
              <a:t>.</a:t>
            </a:r>
            <a:endParaRPr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</a:pPr>
            <a:endParaRPr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r>
              <a:rPr dirty="0">
                <a:solidFill>
                  <a:srgbClr val="000000"/>
                </a:solidFill>
              </a:rPr>
              <a:t>Η </a:t>
            </a:r>
            <a:r>
              <a:rPr b="1" dirty="0">
                <a:solidFill>
                  <a:srgbClr val="000000"/>
                </a:solidFill>
              </a:rPr>
              <a:t>αυξανόμενη τυποποίηση</a:t>
            </a:r>
            <a:r>
              <a:rPr dirty="0">
                <a:solidFill>
                  <a:srgbClr val="000000"/>
                </a:solidFill>
              </a:rPr>
              <a:t> υποδηλώνει τις εξής δύο σημαντικές </a:t>
            </a:r>
            <a:r>
              <a:rPr dirty="0">
                <a:solidFill>
                  <a:srgbClr val="FF0000"/>
                </a:solidFill>
              </a:rPr>
              <a:t>εξελίξεις</a:t>
            </a:r>
            <a:r>
              <a:rPr dirty="0">
                <a:solidFill>
                  <a:srgbClr val="000000"/>
                </a:solidFill>
              </a:rPr>
              <a:t> στην ανθρώπινη </a:t>
            </a:r>
            <a:r>
              <a:rPr b="1" dirty="0">
                <a:solidFill>
                  <a:srgbClr val="000000"/>
                </a:solidFill>
              </a:rPr>
              <a:t>νόηση</a:t>
            </a:r>
            <a:r>
              <a:rPr dirty="0">
                <a:solidFill>
                  <a:srgbClr val="000000"/>
                </a:solidFill>
              </a:rPr>
              <a:t>: α) η άμεση </a:t>
            </a:r>
            <a:r>
              <a:rPr b="1" dirty="0">
                <a:solidFill>
                  <a:srgbClr val="000000"/>
                </a:solidFill>
              </a:rPr>
              <a:t>συγκεκριμένη </a:t>
            </a:r>
            <a:r>
              <a:rPr b="1" i="1" dirty="0">
                <a:solidFill>
                  <a:srgbClr val="000000"/>
                </a:solidFill>
              </a:rPr>
              <a:t>αίσθηση </a:t>
            </a:r>
            <a:r>
              <a:rPr dirty="0">
                <a:solidFill>
                  <a:srgbClr val="000000"/>
                </a:solidFill>
              </a:rPr>
              <a:t>του θηράματος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l-GR" dirty="0">
                <a:solidFill>
                  <a:srgbClr val="000000"/>
                </a:solidFill>
              </a:rPr>
              <a:t>(ερέθισμα)</a:t>
            </a:r>
            <a:r>
              <a:rPr dirty="0">
                <a:solidFill>
                  <a:srgbClr val="000000"/>
                </a:solidFill>
              </a:rPr>
              <a:t> αντικαθίσταται από τη</a:t>
            </a:r>
            <a:r>
              <a:rPr lang="el-GR" dirty="0">
                <a:solidFill>
                  <a:srgbClr val="000000"/>
                </a:solidFill>
              </a:rPr>
              <a:t> </a:t>
            </a:r>
            <a:r>
              <a:rPr b="1" dirty="0">
                <a:solidFill>
                  <a:srgbClr val="000000"/>
                </a:solidFill>
              </a:rPr>
              <a:t>ν</a:t>
            </a:r>
            <a:r>
              <a:rPr lang="el-GR" b="1" dirty="0">
                <a:solidFill>
                  <a:srgbClr val="000000"/>
                </a:solidFill>
              </a:rPr>
              <a:t>οητική/</a:t>
            </a:r>
            <a:r>
              <a:rPr b="1" dirty="0">
                <a:solidFill>
                  <a:srgbClr val="000000"/>
                </a:solidFill>
              </a:rPr>
              <a:t>αφηρημένη </a:t>
            </a:r>
            <a:r>
              <a:rPr lang="el-GR" b="1" i="1" dirty="0">
                <a:solidFill>
                  <a:srgbClr val="000000"/>
                </a:solidFill>
              </a:rPr>
              <a:t>π</a:t>
            </a:r>
            <a:r>
              <a:rPr b="1" i="1" dirty="0">
                <a:solidFill>
                  <a:srgbClr val="000000"/>
                </a:solidFill>
              </a:rPr>
              <a:t>α</a:t>
            </a:r>
            <a:r>
              <a:rPr b="1" i="1" dirty="0" err="1">
                <a:solidFill>
                  <a:srgbClr val="000000"/>
                </a:solidFill>
              </a:rPr>
              <a:t>ράστ</a:t>
            </a:r>
            <a:r>
              <a:rPr b="1" i="1" dirty="0">
                <a:solidFill>
                  <a:srgbClr val="000000"/>
                </a:solidFill>
              </a:rPr>
              <a:t>ασή </a:t>
            </a:r>
            <a:r>
              <a:rPr b="1" dirty="0">
                <a:solidFill>
                  <a:srgbClr val="000000"/>
                </a:solidFill>
              </a:rPr>
              <a:t>του</a:t>
            </a:r>
            <a:r>
              <a:rPr dirty="0">
                <a:solidFill>
                  <a:srgbClr val="000000"/>
                </a:solidFill>
              </a:rPr>
              <a:t>, β) ο κατασκευαστής του εργαλείου </a:t>
            </a:r>
            <a:r>
              <a:rPr b="1" dirty="0">
                <a:solidFill>
                  <a:srgbClr val="000000"/>
                </a:solidFill>
              </a:rPr>
              <a:t>καθοδηγείται</a:t>
            </a:r>
            <a:r>
              <a:rPr dirty="0">
                <a:solidFill>
                  <a:srgbClr val="000000"/>
                </a:solidFill>
              </a:rPr>
              <a:t> από </a:t>
            </a:r>
            <a:r>
              <a:rPr b="1" dirty="0">
                <a:solidFill>
                  <a:srgbClr val="000000"/>
                </a:solidFill>
              </a:rPr>
              <a:t>ένα</a:t>
            </a:r>
            <a:r>
              <a:rPr lang="el-GR" b="1" dirty="0">
                <a:solidFill>
                  <a:srgbClr val="000000"/>
                </a:solidFill>
              </a:rPr>
              <a:t> </a:t>
            </a:r>
            <a:r>
              <a:rPr b="1" dirty="0">
                <a:solidFill>
                  <a:srgbClr val="000000"/>
                </a:solidFill>
              </a:rPr>
              <a:t>ν</a:t>
            </a:r>
            <a:r>
              <a:rPr lang="el-GR" b="1" dirty="0">
                <a:solidFill>
                  <a:srgbClr val="000000"/>
                </a:solidFill>
              </a:rPr>
              <a:t>οητικό/</a:t>
            </a:r>
            <a:r>
              <a:rPr b="1" dirty="0">
                <a:solidFill>
                  <a:srgbClr val="000000"/>
                </a:solidFill>
              </a:rPr>
              <a:t>αφηρημένο τύπο</a:t>
            </a:r>
            <a:r>
              <a:rPr dirty="0">
                <a:solidFill>
                  <a:srgbClr val="000000"/>
                </a:solidFill>
              </a:rPr>
              <a:t> τον οποίο και υλοποιεί. 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anchor="ctr" anchorCtr="0"/>
          <a:lstStyle/>
          <a:p>
            <a:pPr algn="ctr" eaLnBrk="1" hangingPunct="1"/>
            <a:r>
              <a:rPr lang="el-GR" altLang="el-GR" b="1" dirty="0"/>
              <a:t>Αφαίρεση και γενίκευση</a:t>
            </a:r>
            <a:endParaRPr lang="el-GR" alt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 bwMode="auto">
          <a:xfrm>
            <a:off x="0" y="1557338"/>
            <a:ext cx="9144000" cy="5300662"/>
          </a:xfrm>
          <a:solidFill>
            <a:schemeClr val="lt1"/>
          </a:solidFill>
          <a:ln w="19050">
            <a:solidFill>
              <a:schemeClr val="accent1"/>
            </a:solidFill>
          </a:ln>
          <a:effectLst/>
          <a:scene3d>
            <a:camera prst="orthographicFront"/>
            <a:lightRig rig="balanced" dir="t"/>
          </a:scene3d>
          <a:sp3d prstMaterial="plastic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normAutofit fontScale="85000" lnSpcReduction="2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/>
            </a:pP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Από τη στιγμή που εμφανίζονται αυτές οι </a:t>
            </a: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νοητικές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900" b="1" i="1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αφαιρέσεις και γενικεύσεις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μπορούμε να υποθέσουμε τη σταδιακή κατάκτηση της </a:t>
            </a:r>
            <a:r>
              <a:rPr kumimoji="0" lang="el-GR" sz="29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αναφορικής/ αναπαραστατική λειτουργίας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και την παράλληλη εμφάνιση της </a:t>
            </a: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γλώσσας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ως 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φορέα νοήματος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/>
            </a:pPr>
            <a:endParaRPr kumimoji="0" lang="el-GR" sz="29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/>
            </a:pP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 γλώσσα στηρίζεται στο νοητικό μηχανισμό της αφαίρεσης και της γενίκευσης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/>
            </a:pP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/>
            </a:pP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 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κατάκτηση του νοήματος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επιτρέπει στον άνθρωπο </a:t>
            </a: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να μην περιορίζεται στα άμεσα ερεθίσματα της περίστασης αντιδρώντας μόνο σ’ αυτά 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l-GR" sz="2900" b="0" i="1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  <a:ea typeface="+mn-ea"/>
                <a:cs typeface="+mn-cs"/>
              </a:rPr>
              <a:t>εκφραστική – βουλητική λειτουργία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 </a:t>
            </a: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αλλά να </a:t>
            </a:r>
            <a:r>
              <a:rPr kumimoji="0" lang="el-GR" sz="2900" b="1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αναστοχάζεται</a:t>
            </a: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το παρελθόν και να κάνει προβλέψεις για το μέλλον 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l-GR" sz="2900" b="0" i="1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  <a:ea typeface="+mn-ea"/>
                <a:cs typeface="+mn-cs"/>
              </a:rPr>
              <a:t>αναφορική λειτουργία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</a:t>
            </a: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Χρήση εργαλείων: (συν)εργασία 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συζήτηση, ανταλλαγή λόγου </a:t>
            </a: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179388" y="0"/>
            <a:ext cx="8964613" cy="1268413"/>
          </a:xfrm>
        </p:spPr>
        <p:txBody>
          <a:bodyPr vert="horz" wrap="square" lIns="91440" tIns="45720" rIns="91440" bIns="45720" numCol="1" anchor="ctr" anchorCtr="0" compatLnSpc="1"/>
          <a:lstStyle/>
          <a:p>
            <a:pPr eaLnBrk="1" hangingPunct="1">
              <a:buNone/>
            </a:pPr>
            <a:r>
              <a:rPr sz="4000" b="1" dirty="0"/>
              <a:t>Συστήματα επικοινωνίας των ζώων </a:t>
            </a:r>
            <a:br>
              <a:rPr sz="4000" b="1" dirty="0"/>
            </a:br>
            <a:r>
              <a:rPr sz="4000" b="1" dirty="0"/>
              <a:t>και ανθρώπινη γλώσσα</a:t>
            </a:r>
            <a:endParaRPr sz="40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250825" y="1700213"/>
            <a:ext cx="8785225" cy="48561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indent="0" eaLnBrk="1" hangingPunct="1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dirty="0">
              <a:solidFill>
                <a:srgbClr val="000000"/>
              </a:solidFill>
            </a:endParaRPr>
          </a:p>
          <a:p>
            <a:pPr marL="0" indent="0" eaLnBrk="1" hangingPunct="1"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r>
              <a:rPr dirty="0">
                <a:solidFill>
                  <a:srgbClr val="000000"/>
                </a:solidFill>
              </a:rPr>
              <a:t> [Σύμφωνα με τον] </a:t>
            </a:r>
            <a:r>
              <a:rPr lang="en-US" altLang="x-none" dirty="0">
                <a:solidFill>
                  <a:srgbClr val="000000"/>
                </a:solidFill>
                <a:latin typeface="Tw Cen MT" panose="020B0602020104020603" pitchFamily="34" charset="0"/>
              </a:rPr>
              <a:t>Descartes</a:t>
            </a:r>
            <a:r>
              <a:rPr dirty="0">
                <a:solidFill>
                  <a:srgbClr val="000000"/>
                </a:solidFill>
              </a:rPr>
              <a:t> μία από τις μεγαλύτερες διαφορές </a:t>
            </a:r>
            <a:r>
              <a:rPr i="1" dirty="0">
                <a:solidFill>
                  <a:srgbClr val="FF0000"/>
                </a:solidFill>
              </a:rPr>
              <a:t>μεταξύ ανθρώπων και ζώων</a:t>
            </a:r>
            <a:r>
              <a:rPr i="1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είναι ότι η </a:t>
            </a:r>
            <a:r>
              <a:rPr b="1" dirty="0">
                <a:solidFill>
                  <a:srgbClr val="000000"/>
                </a:solidFill>
              </a:rPr>
              <a:t>ανθρώπινη χρήση </a:t>
            </a:r>
            <a:r>
              <a:rPr dirty="0">
                <a:solidFill>
                  <a:srgbClr val="000000"/>
                </a:solidFill>
              </a:rPr>
              <a:t>της γλώσσας </a:t>
            </a:r>
            <a:r>
              <a:rPr b="1" dirty="0">
                <a:solidFill>
                  <a:srgbClr val="000000"/>
                </a:solidFill>
              </a:rPr>
              <a:t>ΔΕΝ αποτελεί αντίδραση </a:t>
            </a:r>
            <a:r>
              <a:rPr dirty="0">
                <a:solidFill>
                  <a:srgbClr val="000000"/>
                </a:solidFill>
              </a:rPr>
              <a:t>σε </a:t>
            </a:r>
            <a:r>
              <a:rPr b="1" dirty="0">
                <a:solidFill>
                  <a:srgbClr val="000000"/>
                </a:solidFill>
              </a:rPr>
              <a:t>ερεθίσματα</a:t>
            </a:r>
            <a:r>
              <a:rPr dirty="0">
                <a:solidFill>
                  <a:srgbClr val="000000"/>
                </a:solidFill>
              </a:rPr>
              <a:t>, όπως συμβαίνει </a:t>
            </a:r>
            <a:r>
              <a:rPr dirty="0">
                <a:solidFill>
                  <a:srgbClr val="FF0000"/>
                </a:solidFill>
              </a:rPr>
              <a:t>με τους </a:t>
            </a:r>
            <a:r>
              <a:rPr b="1" dirty="0">
                <a:solidFill>
                  <a:srgbClr val="FF0000"/>
                </a:solidFill>
              </a:rPr>
              <a:t>ήχους</a:t>
            </a:r>
            <a:r>
              <a:rPr dirty="0">
                <a:solidFill>
                  <a:srgbClr val="FF0000"/>
                </a:solidFill>
              </a:rPr>
              <a:t> και τις </a:t>
            </a:r>
            <a:r>
              <a:rPr b="1" dirty="0">
                <a:solidFill>
                  <a:srgbClr val="FF0000"/>
                </a:solidFill>
              </a:rPr>
              <a:t>κινήσεις</a:t>
            </a:r>
            <a:r>
              <a:rPr dirty="0">
                <a:solidFill>
                  <a:srgbClr val="FF0000"/>
                </a:solidFill>
              </a:rPr>
              <a:t> που κάνουν τα ζώα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(</a:t>
            </a:r>
            <a:r>
              <a:rPr lang="en-US" altLang="x-none" sz="2400" dirty="0">
                <a:solidFill>
                  <a:srgbClr val="000000"/>
                </a:solidFill>
                <a:latin typeface="Tw Cen MT" panose="020B0602020104020603" pitchFamily="34" charset="0"/>
              </a:rPr>
              <a:t>Fromkin et al </a:t>
            </a:r>
            <a:r>
              <a:rPr sz="2400" dirty="0">
                <a:solidFill>
                  <a:srgbClr val="000000"/>
                </a:solidFill>
              </a:rPr>
              <a:t>2008: 59).</a:t>
            </a:r>
            <a:endParaRPr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anchor="ctr" anchorCtr="0"/>
          <a:lstStyle/>
          <a:p>
            <a:pPr algn="ctr" eaLnBrk="1" hangingPunct="1"/>
            <a:r>
              <a:rPr lang="el-GR" altLang="el-GR" sz="3600" b="1" dirty="0"/>
              <a:t>Προέλευση της ομιλίας-</a:t>
            </a:r>
            <a:r>
              <a:rPr lang="en-US" altLang="el-GR" sz="3600" b="1" dirty="0">
                <a:latin typeface="Tw Cen MT" panose="020B0602020104020603" pitchFamily="34" charset="0"/>
              </a:rPr>
              <a:t> </a:t>
            </a:r>
            <a:r>
              <a:rPr lang="el-GR" altLang="el-GR" sz="3600" b="1" dirty="0"/>
              <a:t>Φυλογένεση</a:t>
            </a:r>
            <a:endParaRPr lang="el-GR" altLang="el-GR" sz="36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179388" y="1600200"/>
            <a:ext cx="8785225" cy="50688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None/>
              <a:defRPr/>
            </a:pP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None/>
              <a:defRPr/>
            </a:pP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9940" name="Table 39939"/>
          <p:cNvGraphicFramePr/>
          <p:nvPr/>
        </p:nvGraphicFramePr>
        <p:xfrm>
          <a:off x="250825" y="1628775"/>
          <a:ext cx="8713788" cy="4654550"/>
        </p:xfrm>
        <a:graphic>
          <a:graphicData uri="http://schemas.openxmlformats.org/drawingml/2006/table">
            <a:tbl>
              <a:tblPr/>
              <a:tblGrid>
                <a:gridCol w="4249738"/>
                <a:gridCol w="4464050"/>
              </a:tblGrid>
              <a:tr h="6318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ΟΝΤΟΓΕΝΕΣΗ </a:t>
                      </a:r>
                      <a:endParaRPr 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ΦΥΛΟΓΕΝΕΣΗ </a:t>
                      </a:r>
                      <a:endParaRPr 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Προ-γλώσσα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Εκφραστική λειτουργία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Βουλητική λειτουργία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Φατική λειτουργία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Ποιητική λειτουργία</a:t>
                      </a: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Εκφραστική λειτουργία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Βουλητική λειτουργία</a:t>
                      </a: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39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Αναφορική λειτουργία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Πρωτο-γλώσσα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Ενήλικη νοηματική γλώσσα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Μεταγλωσσική λειτουργία</a:t>
                      </a: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Αναφορική λειτουργία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493395" y="228600"/>
            <a:ext cx="8272780" cy="883920"/>
          </a:xfrm>
        </p:spPr>
        <p:txBody>
          <a:bodyPr vert="horz" wrap="square" lIns="91440" tIns="45720" rIns="91440" bIns="45720" numCol="1" anchor="ctr" anchorCtr="0" compatLnSpc="1"/>
          <a:lstStyle/>
          <a:p>
            <a:pPr eaLnBrk="1" hangingPunct="1">
              <a:buNone/>
            </a:pPr>
            <a:r>
              <a:rPr sz="4000" b="1" dirty="0"/>
              <a:t>Νοητικές διαδικασίες </a:t>
            </a:r>
            <a:r>
              <a:rPr sz="4000" b="1" dirty="0">
                <a:solidFill>
                  <a:srgbClr val="FF0000"/>
                </a:solidFill>
              </a:rPr>
              <a:t>αφαίρεσης και γενίκευσης</a:t>
            </a:r>
            <a:endParaRPr sz="4000" b="1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 bwMode="auto">
          <a:xfrm>
            <a:off x="107950" y="1700213"/>
            <a:ext cx="8856663" cy="4824412"/>
          </a:xfrm>
          <a:solidFill>
            <a:schemeClr val="lt1"/>
          </a:solidFill>
          <a:ln w="19050">
            <a:solidFill>
              <a:schemeClr val="accent1"/>
            </a:solidFill>
          </a:ln>
          <a:effectLst/>
          <a:scene3d>
            <a:camera prst="orthographicFront"/>
            <a:lightRig rig="balanced" dir="t"/>
          </a:scene3d>
          <a:sp3d prstMaterial="plastic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None/>
              <a:defRPr/>
            </a:pP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Ανάλυση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της πραγματικότητας: </a:t>
            </a: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διάκριση 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στοιχείων και συστατικών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l-GR" sz="2900" b="1" i="1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αφαίρεση</a:t>
            </a:r>
            <a:endParaRPr kumimoji="0" lang="en-US" sz="2900" b="1" i="1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highlight>
                <a:srgbClr val="FFFF00"/>
              </a:highlight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l-GR" sz="2900" b="1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ατηγοριοποίηση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ίδιων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στοιχείων και συστατικών 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γενίκευση</a:t>
            </a:r>
            <a:endParaRPr kumimoji="0" lang="el-GR" sz="29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highlight>
                <a:srgbClr val="FFFF00"/>
              </a:highlight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Ανεξαρτησία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από την περίσταση και τα συμφραζόμενα</a:t>
            </a: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Τίτλος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219200"/>
          </a:xfrm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l-GR" altLang="el-GR" sz="3600" b="1" dirty="0"/>
              <a:t>Οντογένεση της γλώσσας</a:t>
            </a:r>
            <a:r>
              <a:rPr lang="en-US" altLang="el-GR" sz="3600" b="1" dirty="0">
                <a:latin typeface="Tw Cen MT" panose="020B0602020104020603" pitchFamily="34" charset="0"/>
              </a:rPr>
              <a:t> </a:t>
            </a:r>
            <a:r>
              <a:rPr lang="en-US" altLang="el-GR" sz="2400" b="1" dirty="0">
                <a:latin typeface="Tw Cen MT" panose="020B0602020104020603" pitchFamily="34" charset="0"/>
              </a:rPr>
              <a:t>(</a:t>
            </a:r>
            <a:r>
              <a:rPr lang="el-GR" altLang="el-GR" sz="2400" dirty="0"/>
              <a:t>Α.-Φ. Χριστίδης 2001: 38-39)</a:t>
            </a:r>
            <a:endParaRPr lang="el-GR" altLang="el-GR" sz="24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0" y="1484784"/>
            <a:ext cx="9144000" cy="537321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r>
              <a:rPr sz="2500" dirty="0">
                <a:solidFill>
                  <a:srgbClr val="000000"/>
                </a:solidFill>
              </a:rPr>
              <a:t>Η εμφάνιση –γύρω </a:t>
            </a:r>
            <a:r>
              <a:rPr sz="2500" dirty="0">
                <a:solidFill>
                  <a:srgbClr val="000000"/>
                </a:solidFill>
                <a:highlight>
                  <a:srgbClr val="FFFF00"/>
                </a:highlight>
              </a:rPr>
              <a:t>στο πρώτο έτος της ηλικίας</a:t>
            </a:r>
            <a:r>
              <a:rPr sz="2500" dirty="0">
                <a:solidFill>
                  <a:srgbClr val="000000"/>
                </a:solidFill>
              </a:rPr>
              <a:t>– των πρώτων «λέξεων» (φάση της «</a:t>
            </a:r>
            <a:r>
              <a:rPr sz="2500" b="1" dirty="0">
                <a:solidFill>
                  <a:srgbClr val="000000"/>
                </a:solidFill>
              </a:rPr>
              <a:t>μιας λέξης</a:t>
            </a:r>
            <a:r>
              <a:rPr sz="2500" dirty="0">
                <a:solidFill>
                  <a:srgbClr val="000000"/>
                </a:solidFill>
              </a:rPr>
              <a:t>») σηματοδοτεί τη μετάβαση από την </a:t>
            </a:r>
            <a:r>
              <a:rPr sz="2500" b="1" i="1" dirty="0">
                <a:solidFill>
                  <a:srgbClr val="000000"/>
                </a:solidFill>
              </a:rPr>
              <a:t>προ-γλώσσα</a:t>
            </a:r>
            <a:r>
              <a:rPr sz="2500" b="1" dirty="0">
                <a:solidFill>
                  <a:srgbClr val="000000"/>
                </a:solidFill>
              </a:rPr>
              <a:t> της «άσημης» φωνής </a:t>
            </a:r>
            <a:r>
              <a:rPr sz="2500" dirty="0">
                <a:solidFill>
                  <a:srgbClr val="000000"/>
                </a:solidFill>
              </a:rPr>
              <a:t>στην </a:t>
            </a:r>
            <a:r>
              <a:rPr sz="2500" b="1" i="1" dirty="0">
                <a:solidFill>
                  <a:srgbClr val="000000"/>
                </a:solidFill>
              </a:rPr>
              <a:t>πρωτο-γλώσσα</a:t>
            </a:r>
            <a:r>
              <a:rPr sz="2500" dirty="0">
                <a:solidFill>
                  <a:srgbClr val="000000"/>
                </a:solidFill>
              </a:rPr>
              <a:t>.</a:t>
            </a:r>
            <a:endParaRPr lang="en-US" altLang="x-none" sz="25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endParaRPr lang="en-US" altLang="x-none" sz="25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r>
              <a:rPr sz="2500" b="1" dirty="0">
                <a:solidFill>
                  <a:srgbClr val="000000"/>
                </a:solidFill>
              </a:rPr>
              <a:t>Οι λέξεις </a:t>
            </a:r>
            <a:r>
              <a:rPr sz="2500" dirty="0">
                <a:solidFill>
                  <a:srgbClr val="000000"/>
                </a:solidFill>
              </a:rPr>
              <a:t>που χρησιμοποιεί το παιδί </a:t>
            </a:r>
            <a:r>
              <a:rPr sz="2500" dirty="0">
                <a:solidFill>
                  <a:srgbClr val="000000"/>
                </a:solidFill>
                <a:highlight>
                  <a:srgbClr val="FFFF00"/>
                </a:highlight>
              </a:rPr>
              <a:t>στη φάση αυτή</a:t>
            </a:r>
            <a:r>
              <a:rPr sz="2500" dirty="0">
                <a:solidFill>
                  <a:srgbClr val="000000"/>
                </a:solidFill>
              </a:rPr>
              <a:t> αποτυπώνουν την </a:t>
            </a:r>
            <a:r>
              <a:rPr sz="2500" b="1" dirty="0">
                <a:solidFill>
                  <a:srgbClr val="000000"/>
                </a:solidFill>
              </a:rPr>
              <a:t>ολιστική αντίληψη της εμπειρίας</a:t>
            </a:r>
            <a:r>
              <a:rPr sz="2500" dirty="0">
                <a:solidFill>
                  <a:srgbClr val="000000"/>
                </a:solidFill>
              </a:rPr>
              <a:t>: εκφράζουν </a:t>
            </a:r>
            <a:r>
              <a:rPr sz="2500" dirty="0">
                <a:solidFill>
                  <a:srgbClr val="FF0000"/>
                </a:solidFill>
              </a:rPr>
              <a:t>ατεμάχιστες απεικονίσεις συμβάντων (ΜΑΜΑ = </a:t>
            </a:r>
            <a:r>
              <a:rPr sz="2500" i="1" dirty="0">
                <a:solidFill>
                  <a:srgbClr val="FF0000"/>
                </a:solidFill>
              </a:rPr>
              <a:t>μαμά + μπιμπερό με γάλα + θέλω να πιω</a:t>
            </a:r>
            <a:r>
              <a:rPr lang="en-US" sz="2500" i="1" dirty="0">
                <a:solidFill>
                  <a:srgbClr val="FF0000"/>
                </a:solidFill>
              </a:rPr>
              <a:t> </a:t>
            </a:r>
            <a:r>
              <a:rPr lang="el-GR" sz="2500" i="1" dirty="0">
                <a:solidFill>
                  <a:srgbClr val="FF0000"/>
                </a:solidFill>
              </a:rPr>
              <a:t>γάλα</a:t>
            </a:r>
            <a:r>
              <a:rPr sz="2500" dirty="0">
                <a:solidFill>
                  <a:srgbClr val="FF0000"/>
                </a:solidFill>
              </a:rPr>
              <a:t>)</a:t>
            </a:r>
            <a:r>
              <a:rPr sz="2500" dirty="0">
                <a:solidFill>
                  <a:srgbClr val="000000"/>
                </a:solidFill>
              </a:rPr>
              <a:t>.</a:t>
            </a:r>
            <a:endParaRPr sz="25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endParaRPr sz="25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r>
              <a:rPr sz="2500" dirty="0">
                <a:solidFill>
                  <a:srgbClr val="000000"/>
                </a:solidFill>
              </a:rPr>
              <a:t>Οι πρώτες αυτές </a:t>
            </a:r>
            <a:r>
              <a:rPr sz="2500" b="1" dirty="0">
                <a:solidFill>
                  <a:srgbClr val="000000"/>
                </a:solidFill>
              </a:rPr>
              <a:t>παιδικές «λέξεις» </a:t>
            </a:r>
            <a:r>
              <a:rPr sz="2500" dirty="0">
                <a:solidFill>
                  <a:srgbClr val="000000"/>
                </a:solidFill>
              </a:rPr>
              <a:t>μοιάζουν μόνο </a:t>
            </a:r>
            <a:r>
              <a:rPr sz="2500" b="1" dirty="0">
                <a:solidFill>
                  <a:srgbClr val="000000"/>
                </a:solidFill>
              </a:rPr>
              <a:t>φαινομενικά</a:t>
            </a:r>
            <a:r>
              <a:rPr sz="2500" dirty="0">
                <a:solidFill>
                  <a:srgbClr val="000000"/>
                </a:solidFill>
              </a:rPr>
              <a:t> με τις λέξεις της </a:t>
            </a:r>
            <a:r>
              <a:rPr sz="2500" b="1" dirty="0">
                <a:solidFill>
                  <a:srgbClr val="000000"/>
                </a:solidFill>
              </a:rPr>
              <a:t>ενήλικης γλώσσας</a:t>
            </a:r>
            <a:r>
              <a:rPr sz="2500" dirty="0">
                <a:solidFill>
                  <a:srgbClr val="000000"/>
                </a:solidFill>
              </a:rPr>
              <a:t>. </a:t>
            </a:r>
            <a:endParaRPr sz="2500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r>
              <a:rPr sz="2200" dirty="0" err="1">
                <a:solidFill>
                  <a:srgbClr val="000000"/>
                </a:solidFill>
              </a:rPr>
              <a:t>Είν</a:t>
            </a:r>
            <a:r>
              <a:rPr sz="2200" dirty="0">
                <a:solidFill>
                  <a:srgbClr val="000000"/>
                </a:solidFill>
              </a:rPr>
              <a:t>αι λέξεις-προτάσεις ή </a:t>
            </a:r>
            <a:r>
              <a:rPr sz="2200" b="1" i="1" dirty="0">
                <a:solidFill>
                  <a:srgbClr val="000000"/>
                </a:solidFill>
              </a:rPr>
              <a:t>ολοφραστικά μορφώματα</a:t>
            </a:r>
            <a:endParaRPr sz="22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endParaRPr sz="25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endParaRPr sz="25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sz="25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Τίτλος 1"/>
          <p:cNvSpPr>
            <a:spLocks noGrp="1"/>
          </p:cNvSpPr>
          <p:nvPr>
            <p:ph type="title" hasCustomPrompt="1"/>
          </p:nvPr>
        </p:nvSpPr>
        <p:spPr>
          <a:xfrm>
            <a:off x="521970" y="228600"/>
            <a:ext cx="8244205" cy="830580"/>
          </a:xfrm>
        </p:spPr>
        <p:txBody>
          <a:bodyPr vert="horz" wrap="square" lIns="91440" tIns="45720" rIns="91440" bIns="45720" anchor="ctr" anchorCtr="0"/>
          <a:lstStyle/>
          <a:p>
            <a:r>
              <a:rPr lang="el-GR" altLang="el-GR" sz="4000" b="1" dirty="0">
                <a:solidFill>
                  <a:srgbClr val="434342"/>
                </a:solidFill>
              </a:rPr>
              <a:t>Νοητικές διαδικασίες </a:t>
            </a:r>
            <a:r>
              <a:rPr lang="el-GR" altLang="el-GR" sz="4000" b="1" dirty="0">
                <a:solidFill>
                  <a:srgbClr val="FF0000"/>
                </a:solidFill>
              </a:rPr>
              <a:t>αφαίρεσης και γενίκευσης</a:t>
            </a:r>
            <a:endParaRPr lang="el-GR" alt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250825" y="2205038"/>
            <a:ext cx="3600450" cy="338455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988" name="Θέση περιεχομένου 4" descr="Εικόνα που περιέχει κείμενο&#10;&#10;Περιγραφή που δημιουργήθηκε αυτόματα"/>
          <p:cNvPicPr>
            <a:picLocks noGrp="1" noChangeAspect="1"/>
          </p:cNvPicPr>
          <p:nvPr>
            <p:ph sz="quarter" idx="1" hasCustomPrompt="1"/>
          </p:nvPr>
        </p:nvPicPr>
        <p:blipFill>
          <a:blip r:embed="rId1"/>
          <a:srcRect l="8351" t="2380" r="5554" b="9525"/>
          <a:stretch>
            <a:fillRect/>
          </a:stretch>
        </p:blipFill>
        <p:spPr>
          <a:xfrm>
            <a:off x="873125" y="2708275"/>
            <a:ext cx="2232025" cy="2665413"/>
          </a:xfrm>
        </p:spPr>
      </p:pic>
      <p:sp>
        <p:nvSpPr>
          <p:cNvPr id="4" name="Ορθογώνιο 3"/>
          <p:cNvSpPr/>
          <p:nvPr/>
        </p:nvSpPr>
        <p:spPr>
          <a:xfrm flipV="1">
            <a:off x="4284663" y="2205038"/>
            <a:ext cx="4751388" cy="338455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473575" y="2349500"/>
            <a:ext cx="1322388" cy="30241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6084888" y="2349500"/>
            <a:ext cx="1079500" cy="30241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7451725" y="2349500"/>
            <a:ext cx="1457325" cy="30241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1993" name="Ομάδα 1"/>
          <p:cNvGrpSpPr/>
          <p:nvPr/>
        </p:nvGrpSpPr>
        <p:grpSpPr>
          <a:xfrm>
            <a:off x="4572000" y="2606675"/>
            <a:ext cx="4337050" cy="2665413"/>
            <a:chOff x="3779912" y="2636912"/>
            <a:chExt cx="5129242" cy="2635250"/>
          </a:xfrm>
        </p:grpSpPr>
        <p:pic>
          <p:nvPicPr>
            <p:cNvPr id="41994" name="Εικόνα 6" descr="Εικόνα που περιέχει κείμενο&#10;&#10;Περιγραφή που δημιουργήθηκε αυτόματα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08967" y="3321843"/>
              <a:ext cx="1500187" cy="18002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995" name="Εικόνα 10" descr="Εικόνα που περιέχει clipart&#10;&#10;Περιγραφή που δημιουργήθηκε αυτόματα"/>
            <p:cNvPicPr>
              <a:picLocks noChangeAspect="1"/>
            </p:cNvPicPr>
            <p:nvPr/>
          </p:nvPicPr>
          <p:blipFill>
            <a:blip r:embed="rId3"/>
            <a:srcRect t="-2" r="61980" b="-5780"/>
            <a:stretch>
              <a:fillRect/>
            </a:stretch>
          </p:blipFill>
          <p:spPr>
            <a:xfrm>
              <a:off x="5789761" y="2636912"/>
              <a:ext cx="708025" cy="26352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996" name="Εικόνα 14"/>
            <p:cNvPicPr>
              <a:picLocks noChangeAspect="1"/>
            </p:cNvPicPr>
            <p:nvPr/>
          </p:nvPicPr>
          <p:blipFill>
            <a:blip r:embed="rId4"/>
            <a:srcRect l="34901" t="29115" r="37341" b="2065"/>
            <a:stretch>
              <a:fillRect/>
            </a:stretch>
          </p:blipFill>
          <p:spPr>
            <a:xfrm>
              <a:off x="3779912" y="3321843"/>
              <a:ext cx="1079500" cy="1871663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l-GR" altLang="el-GR" sz="3200" b="1" dirty="0"/>
              <a:t>Χριστίδης (1999): αφαίρεση και γενίκευση</a:t>
            </a:r>
            <a:endParaRPr lang="el-GR" alt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0" y="1412875"/>
            <a:ext cx="9144000" cy="54451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r>
              <a:rPr sz="2400" dirty="0">
                <a:solidFill>
                  <a:srgbClr val="000000"/>
                </a:solidFill>
              </a:rPr>
              <a:t>Όταν λέω σε κάποιον «Δώσε μου το μήλο»</a:t>
            </a:r>
            <a:r>
              <a:rPr sz="2400" i="1" dirty="0">
                <a:solidFill>
                  <a:srgbClr val="000000"/>
                </a:solidFill>
              </a:rPr>
              <a:t>, </a:t>
            </a:r>
            <a:r>
              <a:rPr sz="2400" dirty="0">
                <a:solidFill>
                  <a:srgbClr val="000000"/>
                </a:solidFill>
              </a:rPr>
              <a:t>χρησιμοποιώ τη λέξη </a:t>
            </a:r>
            <a:r>
              <a:rPr sz="2400" i="1" dirty="0">
                <a:solidFill>
                  <a:srgbClr val="000000"/>
                </a:solidFill>
              </a:rPr>
              <a:t>μήλο </a:t>
            </a:r>
            <a:r>
              <a:rPr sz="2400" dirty="0">
                <a:solidFill>
                  <a:srgbClr val="000000"/>
                </a:solidFill>
              </a:rPr>
              <a:t>για να αναφερθώ σε κάποιο στοιχείο της πραγματικότητας, αλλά </a:t>
            </a:r>
            <a:r>
              <a:rPr sz="2400" b="1" dirty="0">
                <a:solidFill>
                  <a:srgbClr val="000000"/>
                </a:solidFill>
              </a:rPr>
              <a:t>η αναφορά αυτή δεν είναι άμεση</a:t>
            </a:r>
            <a:r>
              <a:rPr sz="2400" dirty="0">
                <a:solidFill>
                  <a:srgbClr val="000000"/>
                </a:solidFill>
              </a:rPr>
              <a:t>. </a:t>
            </a:r>
            <a:endParaRPr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r>
              <a:rPr sz="2400" dirty="0">
                <a:solidFill>
                  <a:srgbClr val="000000"/>
                </a:solidFill>
              </a:rPr>
              <a:t>Η λέξη </a:t>
            </a:r>
            <a:r>
              <a:rPr sz="2400" i="1" dirty="0">
                <a:solidFill>
                  <a:srgbClr val="000000"/>
                </a:solidFill>
              </a:rPr>
              <a:t>μήλο</a:t>
            </a:r>
            <a:r>
              <a:rPr sz="2400" dirty="0">
                <a:solidFill>
                  <a:srgbClr val="000000"/>
                </a:solidFill>
              </a:rPr>
              <a:t>, σε αντίθεση με την βουβή </a:t>
            </a:r>
            <a:r>
              <a:rPr sz="2400" b="1" dirty="0">
                <a:solidFill>
                  <a:srgbClr val="000000"/>
                </a:solidFill>
              </a:rPr>
              <a:t>δεικτική</a:t>
            </a:r>
            <a:r>
              <a:rPr sz="2400" dirty="0">
                <a:solidFill>
                  <a:srgbClr val="000000"/>
                </a:solidFill>
              </a:rPr>
              <a:t> χειρονομία που είναι άμεση, αναφέρεται στη συγκεκριμένη οντότητα </a:t>
            </a:r>
            <a:r>
              <a:rPr sz="2400" b="1" dirty="0">
                <a:solidFill>
                  <a:srgbClr val="000000"/>
                </a:solidFill>
              </a:rPr>
              <a:t>μέσω μιας γενίκευσης</a:t>
            </a:r>
            <a:r>
              <a:rPr sz="2400" dirty="0">
                <a:solidFill>
                  <a:srgbClr val="000000"/>
                </a:solidFill>
              </a:rPr>
              <a:t>, </a:t>
            </a:r>
            <a:r>
              <a:rPr sz="2400" b="1" dirty="0">
                <a:solidFill>
                  <a:srgbClr val="000000"/>
                </a:solidFill>
              </a:rPr>
              <a:t>μιας γενικής κατηγορίας</a:t>
            </a:r>
            <a:r>
              <a:rPr sz="2400" dirty="0">
                <a:solidFill>
                  <a:srgbClr val="000000"/>
                </a:solidFill>
              </a:rPr>
              <a:t> που προσδιορίζεται από   ορισμένα χαρακτηριστικά (</a:t>
            </a:r>
            <a:r>
              <a:rPr lang="el-GR" sz="2400" dirty="0">
                <a:solidFill>
                  <a:srgbClr val="000000"/>
                </a:solidFill>
              </a:rPr>
              <a:t>π.χ. </a:t>
            </a:r>
            <a:r>
              <a:rPr sz="2400" dirty="0" err="1">
                <a:solidFill>
                  <a:srgbClr val="000000"/>
                </a:solidFill>
              </a:rPr>
              <a:t>στρόγ</a:t>
            </a:r>
            <a:r>
              <a:rPr lang="el-GR" sz="2400" dirty="0">
                <a:solidFill>
                  <a:srgbClr val="000000"/>
                </a:solidFill>
              </a:rPr>
              <a:t>γ</a:t>
            </a:r>
            <a:r>
              <a:rPr sz="2400" dirty="0" err="1">
                <a:solidFill>
                  <a:srgbClr val="000000"/>
                </a:solidFill>
              </a:rPr>
              <a:t>υλο</a:t>
            </a:r>
            <a:r>
              <a:rPr sz="2400" dirty="0">
                <a:solidFill>
                  <a:srgbClr val="000000"/>
                </a:solidFill>
              </a:rPr>
              <a:t>, κόκκινο, με φλούδα). </a:t>
            </a:r>
            <a:endParaRPr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r>
              <a:rPr sz="2400" dirty="0">
                <a:solidFill>
                  <a:srgbClr val="000000"/>
                </a:solidFill>
              </a:rPr>
              <a:t>Το παραπάνω εκφώνημα σημαίνει «Δώσε μου έναν εκπρόσωπο της γενικής κατηγορίας αντικειμένων που ονομάζονται </a:t>
            </a:r>
            <a:r>
              <a:rPr sz="2400" i="1" dirty="0">
                <a:solidFill>
                  <a:srgbClr val="000000"/>
                </a:solidFill>
              </a:rPr>
              <a:t>μήλα</a:t>
            </a:r>
            <a:r>
              <a:rPr sz="2400" dirty="0">
                <a:solidFill>
                  <a:srgbClr val="000000"/>
                </a:solidFill>
              </a:rPr>
              <a:t>». </a:t>
            </a:r>
            <a:endParaRPr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r>
              <a:rPr sz="2400" b="1" dirty="0">
                <a:solidFill>
                  <a:srgbClr val="000000"/>
                </a:solidFill>
              </a:rPr>
              <a:t>Η ένταξη σε μια γενική κατηγορία </a:t>
            </a:r>
            <a:r>
              <a:rPr sz="2400" dirty="0">
                <a:solidFill>
                  <a:srgbClr val="000000"/>
                </a:solidFill>
              </a:rPr>
              <a:t>προϋποθέτει την απομόνωση, </a:t>
            </a:r>
            <a:r>
              <a:rPr sz="2400" b="1" dirty="0">
                <a:solidFill>
                  <a:srgbClr val="000000"/>
                </a:solidFill>
              </a:rPr>
              <a:t>την αφαίρεση,</a:t>
            </a:r>
            <a:r>
              <a:rPr sz="2400" dirty="0">
                <a:solidFill>
                  <a:srgbClr val="000000"/>
                </a:solidFill>
              </a:rPr>
              <a:t> της συγκεκριμένης οντότητας από όλα </a:t>
            </a:r>
            <a:r>
              <a:rPr sz="2400" b="1" dirty="0">
                <a:solidFill>
                  <a:srgbClr val="000000"/>
                </a:solidFill>
              </a:rPr>
              <a:t>τα άλλα χαρακτηριστικά με τα οποία συνυπάρχει</a:t>
            </a:r>
            <a:r>
              <a:rPr sz="2400" dirty="0">
                <a:solidFill>
                  <a:srgbClr val="000000"/>
                </a:solidFill>
              </a:rPr>
              <a:t>. </a:t>
            </a:r>
            <a:endParaRPr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r>
              <a:rPr sz="2400" dirty="0">
                <a:solidFill>
                  <a:srgbClr val="000000"/>
                </a:solidFill>
              </a:rPr>
              <a:t>Το νόημα δηλαδή είναι μια αφηρημένη και γενικευμένη αναπαράσταση της πραγματικότητας</a:t>
            </a:r>
            <a:r>
              <a:rPr lang="en-US" altLang="x-none" sz="2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altLang="x-none" sz="2400" dirty="0">
                <a:solidFill>
                  <a:srgbClr val="000000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 </a:t>
            </a:r>
            <a:r>
              <a:rPr sz="2400" i="1" dirty="0">
                <a:solidFill>
                  <a:srgbClr val="000000"/>
                </a:solidFill>
                <a:sym typeface="Wingdings" panose="05000000000000000000" pitchFamily="2" charset="2"/>
              </a:rPr>
              <a:t>νοητικός μέσος όρος</a:t>
            </a:r>
            <a:endParaRPr sz="2400" i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r>
              <a:rPr sz="2400" dirty="0">
                <a:solidFill>
                  <a:srgbClr val="FF0000"/>
                </a:solidFill>
              </a:rPr>
              <a:t>Οι λέξεις μας απομακρύνουν από τα πράγματα, «φονεύουν» τα πράγματα</a:t>
            </a:r>
            <a:r>
              <a:rPr lang="en-US" altLang="x-none" sz="2400" dirty="0">
                <a:solidFill>
                  <a:srgbClr val="FF0000"/>
                </a:solidFill>
                <a:latin typeface="Tw Cen MT" panose="020B0602020104020603" pitchFamily="34" charset="0"/>
              </a:rPr>
              <a:t>, </a:t>
            </a:r>
            <a:r>
              <a:rPr sz="2400" dirty="0">
                <a:solidFill>
                  <a:srgbClr val="FF0000"/>
                </a:solidFill>
              </a:rPr>
              <a:t>σύμφωνα με τον </a:t>
            </a:r>
            <a:r>
              <a:rPr lang="en-US" altLang="x-none" sz="2400" dirty="0">
                <a:solidFill>
                  <a:srgbClr val="FF0000"/>
                </a:solidFill>
                <a:latin typeface="Tw Cen MT" panose="020B0602020104020603" pitchFamily="34" charset="0"/>
              </a:rPr>
              <a:t>Hegel</a:t>
            </a:r>
            <a:r>
              <a:rPr sz="2400" dirty="0">
                <a:solidFill>
                  <a:srgbClr val="FF0000"/>
                </a:solidFill>
              </a:rPr>
              <a:t>.</a:t>
            </a:r>
            <a:endParaRPr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l-GR" altLang="el-GR" dirty="0"/>
              <a:t>Βιβλιογραφικές αναφορές</a:t>
            </a:r>
            <a:endParaRPr lang="el-GR" alt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250825" y="1600200"/>
            <a:ext cx="8713788" cy="49974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</a:pPr>
            <a:r>
              <a:rPr lang="en-US" altLang="x-none" sz="2200" dirty="0">
                <a:solidFill>
                  <a:srgbClr val="000000"/>
                </a:solidFill>
                <a:latin typeface="Tw Cen MT" panose="020B0602020104020603" pitchFamily="34" charset="0"/>
              </a:rPr>
              <a:t>Fromkin, V., Rodman, R</a:t>
            </a:r>
            <a:r>
              <a:rPr sz="2200" dirty="0">
                <a:solidFill>
                  <a:srgbClr val="000000"/>
                </a:solidFill>
              </a:rPr>
              <a:t>. &amp; </a:t>
            </a:r>
            <a:r>
              <a:rPr lang="en-US" altLang="x-none" sz="2200" dirty="0">
                <a:solidFill>
                  <a:srgbClr val="000000"/>
                </a:solidFill>
                <a:latin typeface="Tw Cen MT" panose="020B0602020104020603" pitchFamily="34" charset="0"/>
              </a:rPr>
              <a:t> Hyams, N. </a:t>
            </a:r>
            <a:r>
              <a:rPr sz="2200" dirty="0">
                <a:solidFill>
                  <a:srgbClr val="000000"/>
                </a:solidFill>
              </a:rPr>
              <a:t>(2008). </a:t>
            </a:r>
            <a:r>
              <a:rPr sz="2200" i="1" dirty="0">
                <a:solidFill>
                  <a:srgbClr val="000000"/>
                </a:solidFill>
              </a:rPr>
              <a:t>Εισαγωγή στη μελέτη της γλώσσας</a:t>
            </a:r>
            <a:r>
              <a:rPr sz="2200" dirty="0">
                <a:solidFill>
                  <a:srgbClr val="000000"/>
                </a:solidFill>
              </a:rPr>
              <a:t>, μτφ. Ξυδόπουλος Γ. κ.ά., επιμ. Γ. Ξυδόπουλος. Αθήνα: Πατάκης. </a:t>
            </a:r>
            <a:endParaRPr sz="22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</a:pPr>
            <a:r>
              <a:rPr sz="2200" dirty="0">
                <a:solidFill>
                  <a:srgbClr val="000000"/>
                </a:solidFill>
              </a:rPr>
              <a:t>Κούβελας</a:t>
            </a:r>
            <a:r>
              <a:rPr lang="en-US" altLang="x-none" sz="2200" dirty="0">
                <a:solidFill>
                  <a:srgbClr val="000000"/>
                </a:solidFill>
                <a:latin typeface="Tw Cen MT" panose="020B0602020104020603" pitchFamily="34" charset="0"/>
              </a:rPr>
              <a:t>,</a:t>
            </a:r>
            <a:r>
              <a:rPr sz="2200" dirty="0">
                <a:solidFill>
                  <a:srgbClr val="000000"/>
                </a:solidFill>
              </a:rPr>
              <a:t> Η. (1989). «Βιολογικά χαρακτηριστικά της γλώσσας», στο </a:t>
            </a:r>
            <a:r>
              <a:rPr sz="2200" i="1" dirty="0">
                <a:solidFill>
                  <a:srgbClr val="000000"/>
                </a:solidFill>
              </a:rPr>
              <a:t>Μια πολυεπιστημονική θεώρηση της γλώσσας</a:t>
            </a:r>
            <a:r>
              <a:rPr sz="2200" dirty="0">
                <a:solidFill>
                  <a:srgbClr val="000000"/>
                </a:solidFill>
              </a:rPr>
              <a:t>. Ηράκλειο Κρήτης: Πανεπιστημιακές Εκδόσεις Κρήτης. </a:t>
            </a:r>
            <a:endParaRPr sz="22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</a:pPr>
            <a:r>
              <a:rPr sz="2200" dirty="0">
                <a:solidFill>
                  <a:srgbClr val="000000"/>
                </a:solidFill>
              </a:rPr>
              <a:t>Κωτσάκης</a:t>
            </a:r>
            <a:r>
              <a:rPr lang="en-US" altLang="x-none" sz="2200" dirty="0">
                <a:solidFill>
                  <a:srgbClr val="000000"/>
                </a:solidFill>
                <a:latin typeface="Tw Cen MT" panose="020B0602020104020603" pitchFamily="34" charset="0"/>
              </a:rPr>
              <a:t>,</a:t>
            </a:r>
            <a:r>
              <a:rPr sz="2200" dirty="0">
                <a:solidFill>
                  <a:srgbClr val="000000"/>
                </a:solidFill>
              </a:rPr>
              <a:t> Κ. (2001). «Τα εργαλεία του ανθρώπου και η γλώσσα». Στο </a:t>
            </a:r>
            <a:r>
              <a:rPr sz="2200" i="1" dirty="0">
                <a:solidFill>
                  <a:srgbClr val="000000"/>
                </a:solidFill>
              </a:rPr>
              <a:t>Ιστορία της αρχαίας ελληνικής γλώσσας</a:t>
            </a:r>
            <a:r>
              <a:rPr sz="2200" dirty="0">
                <a:solidFill>
                  <a:srgbClr val="000000"/>
                </a:solidFill>
              </a:rPr>
              <a:t>. ΙΝΣ.</a:t>
            </a:r>
            <a:endParaRPr sz="22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</a:pPr>
            <a:r>
              <a:rPr lang="en-US" altLang="x-none" sz="2200" dirty="0">
                <a:solidFill>
                  <a:srgbClr val="000000"/>
                </a:solidFill>
                <a:latin typeface="Tw Cen MT" panose="020B0602020104020603" pitchFamily="34" charset="0"/>
              </a:rPr>
              <a:t>Lyons ,J</a:t>
            </a:r>
            <a:r>
              <a:rPr sz="2200" dirty="0">
                <a:solidFill>
                  <a:srgbClr val="000000"/>
                </a:solidFill>
              </a:rPr>
              <a:t>. (1995). </a:t>
            </a:r>
            <a:r>
              <a:rPr sz="2200" i="1" dirty="0">
                <a:solidFill>
                  <a:srgbClr val="000000"/>
                </a:solidFill>
              </a:rPr>
              <a:t>Εισαγωγή στη γλωσσολογία,</a:t>
            </a:r>
            <a:r>
              <a:rPr sz="2200" dirty="0">
                <a:solidFill>
                  <a:srgbClr val="000000"/>
                </a:solidFill>
              </a:rPr>
              <a:t> μτφ. Μ. Αραποπούλου, Α. Αρχάκης κ.ά., επιμ. Γ. Καρανάσιος. Αθήνα: Πατάκης.     </a:t>
            </a:r>
            <a:endParaRPr sz="22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</a:pPr>
            <a:r>
              <a:rPr sz="2200" dirty="0">
                <a:solidFill>
                  <a:srgbClr val="000000"/>
                </a:solidFill>
              </a:rPr>
              <a:t>Χριστίδης </a:t>
            </a:r>
            <a:r>
              <a:rPr lang="en-US" altLang="x-none" sz="2200" dirty="0">
                <a:solidFill>
                  <a:srgbClr val="000000"/>
                </a:solidFill>
                <a:latin typeface="Tw Cen MT" panose="020B0602020104020603" pitchFamily="34" charset="0"/>
              </a:rPr>
              <a:t>,</a:t>
            </a:r>
            <a:r>
              <a:rPr sz="2200" dirty="0">
                <a:solidFill>
                  <a:srgbClr val="000000"/>
                </a:solidFill>
              </a:rPr>
              <a:t>Α. -Φ</a:t>
            </a:r>
            <a:r>
              <a:rPr sz="2200" b="1" dirty="0">
                <a:solidFill>
                  <a:srgbClr val="000000"/>
                </a:solidFill>
              </a:rPr>
              <a:t>.</a:t>
            </a:r>
            <a:r>
              <a:rPr sz="2200" dirty="0">
                <a:solidFill>
                  <a:srgbClr val="000000"/>
                </a:solidFill>
              </a:rPr>
              <a:t> (1996-7). </a:t>
            </a:r>
            <a:r>
              <a:rPr sz="2200" i="1" dirty="0">
                <a:solidFill>
                  <a:srgbClr val="000000"/>
                </a:solidFill>
              </a:rPr>
              <a:t>Γενική γλωσσολογία Ι</a:t>
            </a:r>
            <a:r>
              <a:rPr sz="2200" dirty="0">
                <a:solidFill>
                  <a:srgbClr val="000000"/>
                </a:solidFill>
              </a:rPr>
              <a:t>, Θεσσαλονίκη: Α.Π.Θ.</a:t>
            </a:r>
            <a:endParaRPr sz="22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</a:pPr>
            <a:r>
              <a:rPr sz="2200" dirty="0">
                <a:solidFill>
                  <a:srgbClr val="000000"/>
                </a:solidFill>
              </a:rPr>
              <a:t>Χριστίδης </a:t>
            </a:r>
            <a:r>
              <a:rPr lang="en-US" altLang="x-none" sz="2200" dirty="0">
                <a:solidFill>
                  <a:srgbClr val="000000"/>
                </a:solidFill>
                <a:latin typeface="Tw Cen MT" panose="020B0602020104020603" pitchFamily="34" charset="0"/>
              </a:rPr>
              <a:t>,</a:t>
            </a:r>
            <a:r>
              <a:rPr sz="2200" dirty="0">
                <a:solidFill>
                  <a:srgbClr val="000000"/>
                </a:solidFill>
              </a:rPr>
              <a:t>Α.-Φ. (1999) </a:t>
            </a:r>
            <a:r>
              <a:rPr sz="2200" i="1" dirty="0">
                <a:solidFill>
                  <a:srgbClr val="000000"/>
                </a:solidFill>
              </a:rPr>
              <a:t>Γλώσσα, πολιτική, πολιτισμός</a:t>
            </a:r>
            <a:r>
              <a:rPr sz="2200" dirty="0">
                <a:solidFill>
                  <a:srgbClr val="000000"/>
                </a:solidFill>
              </a:rPr>
              <a:t>. Αθήνα: Πόλις.</a:t>
            </a:r>
            <a:endParaRPr sz="22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</a:pPr>
            <a:r>
              <a:rPr sz="2200" dirty="0">
                <a:solidFill>
                  <a:srgbClr val="000000"/>
                </a:solidFill>
              </a:rPr>
              <a:t>Χριστίδης</a:t>
            </a:r>
            <a:r>
              <a:rPr lang="en-US" altLang="x-none" sz="2200" dirty="0">
                <a:solidFill>
                  <a:srgbClr val="000000"/>
                </a:solidFill>
                <a:latin typeface="Tw Cen MT" panose="020B0602020104020603" pitchFamily="34" charset="0"/>
              </a:rPr>
              <a:t>,</a:t>
            </a:r>
            <a:r>
              <a:rPr sz="2200" dirty="0">
                <a:solidFill>
                  <a:srgbClr val="000000"/>
                </a:solidFill>
              </a:rPr>
              <a:t> Α.-Φ. (2001). «Η φύση της γλώσσας». Στο </a:t>
            </a:r>
            <a:r>
              <a:rPr sz="2200" i="1" dirty="0">
                <a:solidFill>
                  <a:srgbClr val="000000"/>
                </a:solidFill>
              </a:rPr>
              <a:t>Ιστορία της αρχαίας ελληνικής γλώσσας</a:t>
            </a:r>
            <a:r>
              <a:rPr sz="2200" dirty="0">
                <a:solidFill>
                  <a:srgbClr val="000000"/>
                </a:solidFill>
              </a:rPr>
              <a:t>. ΙΝΣ.</a:t>
            </a:r>
            <a:endParaRPr sz="22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</a:pPr>
            <a:endParaRPr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250825" y="0"/>
            <a:ext cx="8642350" cy="1219200"/>
          </a:xfrm>
        </p:spPr>
        <p:txBody>
          <a:bodyPr vert="horz" wrap="square" lIns="91440" tIns="45720" rIns="91440" bIns="45720" numCol="1" anchor="ctr" anchorCtr="0" compatLnSpc="1"/>
          <a:lstStyle/>
          <a:p>
            <a:pPr eaLnBrk="1" hangingPunct="1">
              <a:buNone/>
            </a:pPr>
            <a:r>
              <a:rPr sz="3600" b="1" dirty="0"/>
              <a:t>Η </a:t>
            </a:r>
            <a:r>
              <a:rPr sz="3600" b="1" dirty="0">
                <a:solidFill>
                  <a:srgbClr val="FF0000"/>
                </a:solidFill>
              </a:rPr>
              <a:t>οντογενετική</a:t>
            </a:r>
            <a:r>
              <a:rPr sz="3600" b="1" dirty="0"/>
              <a:t> ανάπτυξη των λειτουργιών</a:t>
            </a:r>
            <a:r>
              <a:rPr sz="4000" b="1" dirty="0"/>
              <a:t> </a:t>
            </a:r>
            <a:r>
              <a:rPr lang="en-US" altLang="x-none" sz="2400" dirty="0">
                <a:latin typeface="Tw Cen MT" panose="020B0602020104020603" pitchFamily="34" charset="0"/>
              </a:rPr>
              <a:t>(Cook 1989: 26-27, </a:t>
            </a:r>
            <a:r>
              <a:rPr sz="2400" dirty="0"/>
              <a:t>Χριστίδης 2001: 38-39)</a:t>
            </a:r>
            <a:endParaRPr sz="24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 bwMode="auto">
          <a:xfrm>
            <a:off x="0" y="1557338"/>
            <a:ext cx="9144000" cy="5300662"/>
          </a:xfrm>
          <a:solidFill>
            <a:schemeClr val="lt1"/>
          </a:solidFill>
          <a:ln w="19050">
            <a:solidFill>
              <a:schemeClr val="accent1"/>
            </a:solidFill>
          </a:ln>
          <a:effectLst/>
          <a:scene3d>
            <a:camera prst="orthographicFront"/>
            <a:lightRig rig="balanced" dir="t"/>
          </a:scene3d>
          <a:sp3d prstMaterial="plastic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None/>
              <a:defRPr/>
            </a:pP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  <a:ea typeface="+mn-ea"/>
                <a:cs typeface="+mn-cs"/>
              </a:rPr>
              <a:t>ΠΡΟ-ΓΛΩΣΣΙΚΟ ΣΤΑΔΙΟ</a:t>
            </a:r>
            <a:endParaRPr kumimoji="0" lang="el-GR" sz="29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highlight>
                <a:srgbClr val="FFFF00"/>
              </a:highligh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None/>
              <a:defRPr/>
            </a:pP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εκφραστική λειτουργία</a:t>
            </a: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βουλητική λειτουργία</a:t>
            </a: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φατική λειτουργία</a:t>
            </a: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ποιητική λειτουργία</a:t>
            </a: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None/>
              <a:defRPr/>
            </a:pP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  <a:ea typeface="+mn-ea"/>
                <a:cs typeface="+mn-cs"/>
              </a:rPr>
              <a:t>ΠΡΩΤΟ-ΓΛΩΣΣΙΚΟ ΣΤΑΔΙΟ</a:t>
            </a:r>
            <a:endParaRPr kumimoji="0" lang="el-GR" sz="29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highlight>
                <a:srgbClr val="FFFF00"/>
              </a:highligh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αναφορική λειτουργία – </a:t>
            </a:r>
            <a:r>
              <a:rPr kumimoji="0" lang="el-GR" sz="29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ολοφράσεις</a:t>
            </a: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  <a:ea typeface="+mn-ea"/>
                <a:cs typeface="+mn-cs"/>
              </a:rPr>
              <a:t>ΕΝΗΛΙΚΟ ΓΛΩΣΣΙΚΟ ΣΤΑΔΙΟ </a:t>
            </a:r>
            <a:endParaRPr kumimoji="0" lang="el-GR" sz="29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highlight>
                <a:srgbClr val="FFFF00"/>
              </a:highligh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(διαρκής εξέλιξη)</a:t>
            </a: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None/>
              <a:defRPr/>
            </a:pP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αναφορική λειτουργία</a:t>
            </a: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None/>
              <a:defRPr/>
            </a:pP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μεταγλωσσική λειτουργία</a:t>
            </a: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anchor="ctr" anchorCtr="0"/>
          <a:lstStyle/>
          <a:p>
            <a:endParaRPr lang="el-GR" alt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0" indent="0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sz="3200" b="1" dirty="0"/>
          </a:p>
          <a:p>
            <a:pPr marL="0" indent="0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sz="3200" b="1" dirty="0"/>
          </a:p>
          <a:p>
            <a:pPr marL="0" indent="0" algn="ctr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4400" b="1" dirty="0"/>
              <a:t>Ζωικά συστήματα επικοινωνίας</a:t>
            </a:r>
            <a:endParaRPr sz="4400" b="1" dirty="0"/>
          </a:p>
          <a:p>
            <a:pPr marL="0" indent="0">
              <a:buClr>
                <a:schemeClr val="accent2"/>
              </a:buClr>
              <a:buSzPct val="60000"/>
              <a:buFont typeface="Wingdings" panose="05000000000000000000" pitchFamily="2" charset="2"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250825" y="0"/>
            <a:ext cx="8893175" cy="1219200"/>
          </a:xfrm>
        </p:spPr>
        <p:txBody>
          <a:bodyPr vert="horz" wrap="square" lIns="91440" tIns="45720" rIns="91440" bIns="45720" numCol="1" anchor="ctr" anchorCtr="0" compatLnSpc="1"/>
          <a:lstStyle/>
          <a:p>
            <a:pPr algn="ctr" eaLnBrk="1" hangingPunct="1">
              <a:buNone/>
            </a:pPr>
            <a:br>
              <a:rPr sz="4000" b="1" dirty="0"/>
            </a:br>
            <a:r>
              <a:rPr sz="4000" b="1" dirty="0"/>
              <a:t>Συστήματα επικοινωνίας των ζώων</a:t>
            </a:r>
            <a:br>
              <a:rPr sz="3200" b="1" dirty="0"/>
            </a:br>
            <a:r>
              <a:rPr lang="en-US" altLang="x-none" sz="3200" dirty="0">
                <a:latin typeface="Tw Cen MT" panose="020B0602020104020603" pitchFamily="34" charset="0"/>
              </a:rPr>
              <a:t>Fromkin et al </a:t>
            </a:r>
            <a:r>
              <a:rPr sz="3200" dirty="0"/>
              <a:t>(2008: 55, 57-59)</a:t>
            </a:r>
            <a:br>
              <a:rPr sz="4000" dirty="0"/>
            </a:br>
            <a:endParaRPr sz="40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47625" y="1585595"/>
            <a:ext cx="9069705" cy="519747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r>
              <a:rPr dirty="0">
                <a:solidFill>
                  <a:srgbClr val="000000"/>
                </a:solidFill>
              </a:rPr>
              <a:t>Τα περισσότερα ζώα διαθέτουν κάποιο είδος συστήματος επικοινωνίας με «σήματα». </a:t>
            </a:r>
            <a:endParaRPr lang="en-US" altLang="x-none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r>
              <a:rPr dirty="0">
                <a:solidFill>
                  <a:srgbClr val="000000"/>
                </a:solidFill>
              </a:rPr>
              <a:t>Μερικά είδη </a:t>
            </a:r>
            <a:r>
              <a:rPr b="1" dirty="0">
                <a:solidFill>
                  <a:srgbClr val="000000"/>
                </a:solidFill>
              </a:rPr>
              <a:t>αράχνης</a:t>
            </a:r>
            <a:r>
              <a:rPr dirty="0">
                <a:solidFill>
                  <a:srgbClr val="000000"/>
                </a:solidFill>
              </a:rPr>
              <a:t> χρησιμοποιούν ένα περίπλοκο σύστημα ερωτοτροπίας. Η αρσενική αράχνη, πριν πλησιάσει τη θηλυκή, προβαίνει σε μια σειρά </a:t>
            </a:r>
            <a:r>
              <a:rPr b="1" dirty="0">
                <a:solidFill>
                  <a:srgbClr val="000000"/>
                </a:solidFill>
              </a:rPr>
              <a:t>λεπτεπίλεπτων κινήσεων </a:t>
            </a:r>
            <a:r>
              <a:rPr dirty="0">
                <a:solidFill>
                  <a:srgbClr val="000000"/>
                </a:solidFill>
              </a:rPr>
              <a:t>για να πληροφορήσει ότι είναι πράγματι αράχνη και </a:t>
            </a:r>
            <a:r>
              <a:rPr b="1" dirty="0">
                <a:solidFill>
                  <a:srgbClr val="000000"/>
                </a:solidFill>
              </a:rPr>
              <a:t>κατάλληλο ταίρι</a:t>
            </a:r>
            <a:r>
              <a:rPr dirty="0">
                <a:solidFill>
                  <a:srgbClr val="000000"/>
                </a:solidFill>
              </a:rPr>
              <a:t> κι όχι ψίχουλο ή μύγα για φάγωμα. </a:t>
            </a:r>
            <a:endParaRPr lang="en-US" altLang="x-none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r>
              <a:rPr dirty="0">
                <a:solidFill>
                  <a:srgbClr val="000000"/>
                </a:solidFill>
              </a:rPr>
              <a:t>Αυτές οι κινήσεις είναι </a:t>
            </a:r>
            <a:r>
              <a:rPr dirty="0">
                <a:solidFill>
                  <a:srgbClr val="FF0000"/>
                </a:solidFill>
              </a:rPr>
              <a:t>αμετάβλητες</a:t>
            </a:r>
            <a:r>
              <a:rPr dirty="0">
                <a:solidFill>
                  <a:srgbClr val="000000"/>
                </a:solidFill>
              </a:rPr>
              <a:t>. </a:t>
            </a:r>
            <a:r>
              <a:rPr b="1" dirty="0">
                <a:solidFill>
                  <a:srgbClr val="000000"/>
                </a:solidFill>
              </a:rPr>
              <a:t>Δεν υπάρχουν </a:t>
            </a:r>
            <a:r>
              <a:rPr b="1" i="1" dirty="0">
                <a:solidFill>
                  <a:srgbClr val="000000"/>
                </a:solidFill>
              </a:rPr>
              <a:t>δημιουργικές</a:t>
            </a:r>
            <a:r>
              <a:rPr b="1" dirty="0">
                <a:solidFill>
                  <a:srgbClr val="000000"/>
                </a:solidFill>
              </a:rPr>
              <a:t> αράχνες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z="2200" dirty="0">
                <a:solidFill>
                  <a:srgbClr val="FF0000"/>
                </a:solidFill>
              </a:rPr>
              <a:t>που να αλλάζουν ή να προσθέτουν κάτι </a:t>
            </a:r>
            <a:r>
              <a:rPr dirty="0">
                <a:solidFill>
                  <a:srgbClr val="000000"/>
                </a:solidFill>
              </a:rPr>
              <a:t>σ’ αυτό το ερωτικό τελετουργικό του είδους τους.</a:t>
            </a:r>
            <a:endParaRPr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sz="27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sz="27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sz="27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200025" y="228600"/>
            <a:ext cx="8851900" cy="911860"/>
          </a:xfrm>
        </p:spPr>
        <p:txBody>
          <a:bodyPr vert="horz" wrap="square" lIns="91440" tIns="45720" rIns="91440" bIns="45720" numCol="1" anchor="ctr" anchorCtr="0" compatLnSpc="1"/>
          <a:lstStyle/>
          <a:p>
            <a:pPr eaLnBrk="1" hangingPunct="1">
              <a:buNone/>
            </a:pPr>
            <a:r>
              <a:rPr sz="4000" b="1" dirty="0"/>
              <a:t>Συστήματα επικοινωνίας των ζώων</a:t>
            </a:r>
            <a:endParaRPr sz="40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175895" y="1880870"/>
            <a:ext cx="8756650" cy="466471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r>
              <a:rPr sz="3200" dirty="0">
                <a:solidFill>
                  <a:srgbClr val="000000"/>
                </a:solidFill>
              </a:rPr>
              <a:t>Ένα παρόμοιο είδος γλώσσας κινήσεων βρίσκουμε στους </a:t>
            </a:r>
            <a:r>
              <a:rPr sz="3200" b="1" dirty="0">
                <a:solidFill>
                  <a:srgbClr val="000000"/>
                </a:solidFill>
              </a:rPr>
              <a:t>κάβουρες – «βιολιστές»</a:t>
            </a:r>
            <a:r>
              <a:rPr sz="3200" dirty="0">
                <a:solidFill>
                  <a:srgbClr val="000000"/>
                </a:solidFill>
              </a:rPr>
              <a:t>. </a:t>
            </a:r>
            <a:endParaRPr lang="en-US" altLang="x-none" sz="32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r>
              <a:rPr sz="3200" dirty="0">
                <a:solidFill>
                  <a:srgbClr val="000000"/>
                </a:solidFill>
              </a:rPr>
              <a:t>Κάθε είδος κάβουρα κάνει μια </a:t>
            </a:r>
            <a:r>
              <a:rPr sz="3200" b="1" dirty="0">
                <a:solidFill>
                  <a:srgbClr val="000000"/>
                </a:solidFill>
              </a:rPr>
              <a:t>ιδιαίτερη κίνηση-νεύμα </a:t>
            </a:r>
            <a:r>
              <a:rPr sz="3200" dirty="0">
                <a:solidFill>
                  <a:srgbClr val="000000"/>
                </a:solidFill>
              </a:rPr>
              <a:t>με τις δαγκάνες του για να επικοινωνήσει με κάποιο άλλο μέλος της «φυλής» του. </a:t>
            </a:r>
            <a:endParaRPr sz="3200" dirty="0"/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r>
              <a:rPr sz="3200" dirty="0">
                <a:solidFill>
                  <a:srgbClr val="FF0000"/>
                </a:solidFill>
              </a:rPr>
              <a:t>Το σήμα είναι </a:t>
            </a:r>
            <a:r>
              <a:rPr sz="3200" b="1" dirty="0">
                <a:solidFill>
                  <a:srgbClr val="FF0000"/>
                </a:solidFill>
              </a:rPr>
              <a:t>σταθερό και αμετάβλητο</a:t>
            </a:r>
            <a:r>
              <a:rPr sz="3200" dirty="0"/>
              <a:t> και μεταδίδει μόνο μία σημασία </a:t>
            </a:r>
            <a:r>
              <a:rPr lang="en-US" altLang="x-none" sz="3200" dirty="0">
                <a:latin typeface="Tw Cen MT" panose="020B0602020104020603" pitchFamily="34" charset="0"/>
              </a:rPr>
              <a:t>(</a:t>
            </a:r>
            <a:r>
              <a:rPr sz="3200" dirty="0"/>
              <a:t>π.χ. ζευγάρωμα</a:t>
            </a:r>
            <a:r>
              <a:rPr lang="en-US" altLang="x-none" sz="3200" dirty="0">
                <a:latin typeface="Tw Cen MT" panose="020B0602020104020603" pitchFamily="34" charset="0"/>
              </a:rPr>
              <a:t>)</a:t>
            </a:r>
            <a:r>
              <a:rPr sz="3200" dirty="0"/>
              <a:t>.</a:t>
            </a:r>
            <a:endParaRPr sz="3200" dirty="0"/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314960" y="228600"/>
            <a:ext cx="8714740" cy="901065"/>
          </a:xfrm>
        </p:spPr>
        <p:txBody>
          <a:bodyPr vert="horz" wrap="square" lIns="91440" tIns="45720" rIns="91440" bIns="45720" numCol="1" anchor="ctr" anchorCtr="0" compatLnSpc="1"/>
          <a:lstStyle/>
          <a:p>
            <a:pPr eaLnBrk="1" hangingPunct="1">
              <a:buNone/>
            </a:pPr>
            <a:r>
              <a:rPr sz="4000" b="1" dirty="0"/>
              <a:t>Συστήματα επικοινωνίας των ζώων</a:t>
            </a:r>
            <a:endParaRPr sz="40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257810" y="1756410"/>
            <a:ext cx="8699500" cy="464439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eaLnBrk="1" hangingPunct="1"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r>
              <a:rPr dirty="0">
                <a:solidFill>
                  <a:srgbClr val="000000"/>
                </a:solidFill>
              </a:rPr>
              <a:t>(…) Τα </a:t>
            </a:r>
            <a:r>
              <a:rPr b="1" dirty="0">
                <a:solidFill>
                  <a:srgbClr val="000000"/>
                </a:solidFill>
              </a:rPr>
              <a:t>καλέσματα των πουλιών</a:t>
            </a:r>
            <a:r>
              <a:rPr dirty="0">
                <a:solidFill>
                  <a:srgbClr val="000000"/>
                </a:solidFill>
              </a:rPr>
              <a:t> (που αποτελούνται από μία ή περισσότερες </a:t>
            </a:r>
            <a:r>
              <a:rPr b="1" dirty="0">
                <a:solidFill>
                  <a:srgbClr val="000000"/>
                </a:solidFill>
              </a:rPr>
              <a:t>βραχείες νότες</a:t>
            </a:r>
            <a:r>
              <a:rPr dirty="0">
                <a:solidFill>
                  <a:srgbClr val="000000"/>
                </a:solidFill>
              </a:rPr>
              <a:t>) </a:t>
            </a:r>
            <a:r>
              <a:rPr dirty="0">
                <a:solidFill>
                  <a:srgbClr val="FF0000"/>
                </a:solidFill>
              </a:rPr>
              <a:t>μεταδίδουν μηνύματα </a:t>
            </a:r>
            <a:r>
              <a:rPr dirty="0">
                <a:solidFill>
                  <a:srgbClr val="FF0000"/>
                </a:solidFill>
                <a:highlight>
                  <a:srgbClr val="FFFF00"/>
                </a:highlight>
              </a:rPr>
              <a:t>σχετικά </a:t>
            </a:r>
            <a:r>
              <a:rPr b="1" dirty="0">
                <a:solidFill>
                  <a:srgbClr val="FF0000"/>
                </a:solidFill>
                <a:highlight>
                  <a:srgbClr val="FFFF00"/>
                </a:highlight>
              </a:rPr>
              <a:t>με το άμεσο περιβάλλον</a:t>
            </a:r>
            <a:r>
              <a:rPr dirty="0">
                <a:solidFill>
                  <a:srgbClr val="000000"/>
                </a:solidFill>
              </a:rPr>
              <a:t>, όπως για </a:t>
            </a:r>
            <a:r>
              <a:rPr dirty="0">
                <a:solidFill>
                  <a:srgbClr val="FF0000"/>
                </a:solidFill>
              </a:rPr>
              <a:t>κίνδυνο, τροφή, φώλιασμα, συγκέντρωση σε σμήνος</a:t>
            </a:r>
            <a:r>
              <a:rPr dirty="0">
                <a:solidFill>
                  <a:srgbClr val="000000"/>
                </a:solidFill>
              </a:rPr>
              <a:t> κτλ. </a:t>
            </a:r>
            <a:endParaRPr dirty="0">
              <a:solidFill>
                <a:srgbClr val="000000"/>
              </a:solidFill>
            </a:endParaRPr>
          </a:p>
          <a:p>
            <a:pPr eaLnBrk="1" hangingPunct="1"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endParaRPr lang="en-US" altLang="x-none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eaLnBrk="1" hangingPunct="1"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r>
              <a:rPr dirty="0">
                <a:solidFill>
                  <a:srgbClr val="000000"/>
                </a:solidFill>
              </a:rPr>
              <a:t>Τα </a:t>
            </a:r>
            <a:r>
              <a:rPr b="1" dirty="0">
                <a:solidFill>
                  <a:srgbClr val="000000"/>
                </a:solidFill>
              </a:rPr>
              <a:t>κελαηδίσματα</a:t>
            </a:r>
            <a:r>
              <a:rPr dirty="0">
                <a:solidFill>
                  <a:srgbClr val="000000"/>
                </a:solidFill>
              </a:rPr>
              <a:t> (</a:t>
            </a:r>
            <a:r>
              <a:rPr b="1" dirty="0">
                <a:solidFill>
                  <a:srgbClr val="000000"/>
                </a:solidFill>
              </a:rPr>
              <a:t>πιο περίπλοκα σχήματα με νότες</a:t>
            </a:r>
            <a:r>
              <a:rPr dirty="0">
                <a:solidFill>
                  <a:srgbClr val="000000"/>
                </a:solidFill>
              </a:rPr>
              <a:t>) χρησιμοποιούνται για την </a:t>
            </a:r>
            <a:r>
              <a:rPr b="1" dirty="0">
                <a:solidFill>
                  <a:srgbClr val="000000"/>
                </a:solidFill>
              </a:rPr>
              <a:t>περιχάραξη μιας επικράτειας </a:t>
            </a:r>
            <a:r>
              <a:rPr dirty="0">
                <a:solidFill>
                  <a:srgbClr val="000000"/>
                </a:solidFill>
              </a:rPr>
              <a:t>ή</a:t>
            </a:r>
            <a:r>
              <a:rPr b="1" dirty="0">
                <a:solidFill>
                  <a:srgbClr val="000000"/>
                </a:solidFill>
              </a:rPr>
              <a:t> για το ζευγάρωμα</a:t>
            </a:r>
            <a:r>
              <a:rPr dirty="0">
                <a:solidFill>
                  <a:srgbClr val="000000"/>
                </a:solidFill>
              </a:rPr>
              <a:t>.</a:t>
            </a:r>
            <a:endParaRPr dirty="0">
              <a:solidFill>
                <a:srgbClr val="000000"/>
              </a:solidFill>
            </a:endParaRPr>
          </a:p>
          <a:p>
            <a:pPr eaLnBrk="1" hangingPunct="1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196850" y="228600"/>
            <a:ext cx="8849995" cy="834390"/>
          </a:xfrm>
        </p:spPr>
        <p:txBody>
          <a:bodyPr vert="horz" wrap="square" lIns="91440" tIns="45720" rIns="91440" bIns="45720" numCol="1" anchor="ctr" anchorCtr="0" compatLnSpc="1"/>
          <a:lstStyle/>
          <a:p>
            <a:pPr eaLnBrk="1" hangingPunct="1">
              <a:buNone/>
            </a:pPr>
            <a:r>
              <a:rPr sz="4000" b="1" dirty="0"/>
              <a:t>Συστήματα επικοινωνίας των ζώων</a:t>
            </a:r>
            <a:endParaRPr sz="40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0" y="1484313"/>
            <a:ext cx="9144000" cy="53736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indent="0" algn="ctr"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sz="2700" b="1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r>
              <a:rPr sz="2700" dirty="0">
                <a:solidFill>
                  <a:srgbClr val="000000"/>
                </a:solidFill>
              </a:rPr>
              <a:t>Μια </a:t>
            </a:r>
            <a:r>
              <a:rPr sz="2700" b="1" dirty="0">
                <a:solidFill>
                  <a:srgbClr val="000000"/>
                </a:solidFill>
              </a:rPr>
              <a:t>εργάτρια μέλισσα </a:t>
            </a:r>
            <a:r>
              <a:rPr sz="2700" dirty="0">
                <a:solidFill>
                  <a:srgbClr val="000000"/>
                </a:solidFill>
              </a:rPr>
              <a:t>μπορεί </a:t>
            </a:r>
            <a:r>
              <a:rPr sz="2700" dirty="0">
                <a:solidFill>
                  <a:srgbClr val="FF0000"/>
                </a:solidFill>
              </a:rPr>
              <a:t>να επιστρέψει στην κυψέλη </a:t>
            </a:r>
            <a:r>
              <a:rPr sz="2700" dirty="0">
                <a:solidFill>
                  <a:srgbClr val="000000"/>
                </a:solidFill>
              </a:rPr>
              <a:t>και </a:t>
            </a:r>
            <a:r>
              <a:rPr sz="2700" b="1" dirty="0">
                <a:solidFill>
                  <a:srgbClr val="000000"/>
                </a:solidFill>
              </a:rPr>
              <a:t>να πληροφορήσει</a:t>
            </a:r>
            <a:r>
              <a:rPr sz="2700" dirty="0">
                <a:solidFill>
                  <a:srgbClr val="000000"/>
                </a:solidFill>
              </a:rPr>
              <a:t> τις άλλες μέλισσες σε ποιο σημείο έχει εντοπίσει μια </a:t>
            </a:r>
            <a:r>
              <a:rPr sz="2700" b="1" dirty="0">
                <a:solidFill>
                  <a:srgbClr val="000000"/>
                </a:solidFill>
              </a:rPr>
              <a:t>πηγή τροφής</a:t>
            </a:r>
            <a:r>
              <a:rPr sz="2700" dirty="0">
                <a:solidFill>
                  <a:srgbClr val="000000"/>
                </a:solidFill>
              </a:rPr>
              <a:t>. Αυτό το κάνει </a:t>
            </a:r>
            <a:r>
              <a:rPr sz="2700" b="1" dirty="0">
                <a:solidFill>
                  <a:srgbClr val="000000"/>
                </a:solidFill>
              </a:rPr>
              <a:t>χορεύοντας</a:t>
            </a:r>
            <a:r>
              <a:rPr sz="2700" dirty="0">
                <a:solidFill>
                  <a:srgbClr val="000000"/>
                </a:solidFill>
              </a:rPr>
              <a:t> σε ένα τοίχωμα της κυψέλης και αποκαλύπτοντας τον τόπο και την ποιότητα της τροφής. </a:t>
            </a:r>
            <a:endParaRPr sz="2700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endParaRPr sz="2700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r>
              <a:rPr sz="2700" dirty="0">
                <a:solidFill>
                  <a:srgbClr val="000000"/>
                </a:solidFill>
              </a:rPr>
              <a:t>Σε ένα </a:t>
            </a:r>
            <a:r>
              <a:rPr sz="2700" b="1" dirty="0">
                <a:solidFill>
                  <a:srgbClr val="000000"/>
                </a:solidFill>
              </a:rPr>
              <a:t>είδος ιταλικής μέλισσας </a:t>
            </a:r>
            <a:r>
              <a:rPr sz="2700" dirty="0">
                <a:solidFill>
                  <a:srgbClr val="000000"/>
                </a:solidFill>
              </a:rPr>
              <a:t>ο </a:t>
            </a:r>
            <a:r>
              <a:rPr sz="2700" b="1" dirty="0">
                <a:solidFill>
                  <a:srgbClr val="000000"/>
                </a:solidFill>
              </a:rPr>
              <a:t>χορός</a:t>
            </a:r>
            <a:r>
              <a:rPr sz="2700" dirty="0">
                <a:solidFill>
                  <a:srgbClr val="000000"/>
                </a:solidFill>
              </a:rPr>
              <a:t> μπορεί να πάρει ένα από τα ακόλουθα τρία σχήματα: </a:t>
            </a:r>
            <a:r>
              <a:rPr sz="2700" b="1" dirty="0">
                <a:solidFill>
                  <a:srgbClr val="000000"/>
                </a:solidFill>
              </a:rPr>
              <a:t>κυκλικό</a:t>
            </a:r>
            <a:r>
              <a:rPr sz="2700" dirty="0">
                <a:solidFill>
                  <a:srgbClr val="000000"/>
                </a:solidFill>
              </a:rPr>
              <a:t> (δηλώνει </a:t>
            </a:r>
            <a:r>
              <a:rPr sz="2700" dirty="0">
                <a:solidFill>
                  <a:srgbClr val="FF0000"/>
                </a:solidFill>
              </a:rPr>
              <a:t>τόπο</a:t>
            </a:r>
            <a:r>
              <a:rPr sz="2700" dirty="0">
                <a:solidFill>
                  <a:srgbClr val="000000"/>
                </a:solidFill>
              </a:rPr>
              <a:t> κοντά στην κυψέλη, σε απόσταση 7 περίπου μέτρα), </a:t>
            </a:r>
            <a:r>
              <a:rPr sz="2700" b="1" dirty="0">
                <a:solidFill>
                  <a:srgbClr val="000000"/>
                </a:solidFill>
              </a:rPr>
              <a:t>δρεπανοειδές</a:t>
            </a:r>
            <a:r>
              <a:rPr sz="2700" dirty="0">
                <a:solidFill>
                  <a:srgbClr val="000000"/>
                </a:solidFill>
              </a:rPr>
              <a:t> (δηλώνει </a:t>
            </a:r>
            <a:r>
              <a:rPr sz="2700" dirty="0">
                <a:solidFill>
                  <a:srgbClr val="FF0000"/>
                </a:solidFill>
              </a:rPr>
              <a:t>τόπο</a:t>
            </a:r>
            <a:r>
              <a:rPr sz="2700" dirty="0">
                <a:solidFill>
                  <a:srgbClr val="000000"/>
                </a:solidFill>
              </a:rPr>
              <a:t> σε απόσταση από 7 έως 21 μέτρα περίπου από την κυψέλη) και </a:t>
            </a:r>
            <a:r>
              <a:rPr sz="2700" b="1" dirty="0">
                <a:solidFill>
                  <a:srgbClr val="000000"/>
                </a:solidFill>
              </a:rPr>
              <a:t>ταλάντωσης της ουράς</a:t>
            </a:r>
            <a:r>
              <a:rPr sz="2700" dirty="0">
                <a:solidFill>
                  <a:srgbClr val="000000"/>
                </a:solidFill>
              </a:rPr>
              <a:t> (για αποστάσεις πάνω από 21 μέτρα).</a:t>
            </a:r>
            <a:endParaRPr sz="2700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sz="27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Διάμεσος">
  <a:themeElements>
    <a:clrScheme name="Γωνίες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Διάμεσος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Διάμεσος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12507</Words>
  <Application>WPS Presentation</Application>
  <PresentationFormat>Προβολή στην οθόνη (4:3)</PresentationFormat>
  <Paragraphs>273</Paragraphs>
  <Slides>32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3" baseType="lpstr">
      <vt:lpstr>Arial</vt:lpstr>
      <vt:lpstr>SimSun</vt:lpstr>
      <vt:lpstr>Wingdings</vt:lpstr>
      <vt:lpstr>Calibri</vt:lpstr>
      <vt:lpstr>Wingdings 2</vt:lpstr>
      <vt:lpstr>Wingdings</vt:lpstr>
      <vt:lpstr>Tw Cen MT</vt:lpstr>
      <vt:lpstr>Microsoft YaHei</vt:lpstr>
      <vt:lpstr>Arial Unicode MS</vt:lpstr>
      <vt:lpstr>Times New Roman</vt:lpstr>
      <vt:lpstr>Διάμεσος</vt:lpstr>
      <vt:lpstr> Πανεπιστήμιο Πατρών Τμήμα Φιλολογίας  Εισαγωγή στη Γενική Γλωσσολογία Ι  Διδάσκων: Αργύρης Αρχάκης</vt:lpstr>
      <vt:lpstr>PowerPoint 演示文稿</vt:lpstr>
      <vt:lpstr>Οντογένεση της γλώσσας (Α.-Φ. Χριστίδης 2001: 38-39)</vt:lpstr>
      <vt:lpstr>Η οντογενετική ανάπτυξη των λειτουργιών (Cook 1989: 26-27, Χριστίδης 2001: 38-39)</vt:lpstr>
      <vt:lpstr>PowerPoint 演示文稿</vt:lpstr>
      <vt:lpstr> Συστήματα επικοινωνίας των ζώων Fromkin et al (2008: 55, 57-59) </vt:lpstr>
      <vt:lpstr>Συστήματα επικοινωνίας των ζώων</vt:lpstr>
      <vt:lpstr>Συστήματα επικοινωνίας των ζώων</vt:lpstr>
      <vt:lpstr>Συστήματα επικοινωνίας των ζώων</vt:lpstr>
      <vt:lpstr>Συνοψίζοντας</vt:lpstr>
      <vt:lpstr>PowerPoint 演示文稿</vt:lpstr>
      <vt:lpstr>Συστήματα επικοινωνίας των ζώων  και ανθρώπινη γλώσσα</vt:lpstr>
      <vt:lpstr>Προέλευση της ομιλίας- Φυλογένεση                 (εμφάνιση της ομιλίας στο ανθρώπινο είδος)</vt:lpstr>
      <vt:lpstr>Προέλευση της ομιλίας- Φυλογένεση (εμφάνιση της ομιλίας στο ανθρώπινο είδος)</vt:lpstr>
      <vt:lpstr>Προέλευση της ομιλίας- Φυλογένεση (εμφάνιση της ομιλίας στο ανθρώπινο είδος)</vt:lpstr>
      <vt:lpstr>Προέλευση της ομιλίας- Φυλογένεση (εμφάνιση της ομιλίας στο ανθρώπινο είδος)</vt:lpstr>
      <vt:lpstr>PowerPoint 演示文稿</vt:lpstr>
      <vt:lpstr>Προέλευση της ομιλίας- Φυλογένεση (εμφάνιση της ομιλίας στο ανθρώπινο είδος)</vt:lpstr>
      <vt:lpstr>Εργαλεία</vt:lpstr>
      <vt:lpstr>Εργαλεία</vt:lpstr>
      <vt:lpstr>Εργαλεία – Φυλογένεση (Χριστίδης 1996-7) </vt:lpstr>
      <vt:lpstr>Εργαλεία – Φυλογένεση (Χριστίδης 1996-7)</vt:lpstr>
      <vt:lpstr>Χονδροειδή εργαλεία, χωρίς επεξεργασία Χριστίδης (1996-7)</vt:lpstr>
      <vt:lpstr>Τυποποιημένα εργαλεία, με επεξεργασία Χριστίδης (1996-7)</vt:lpstr>
      <vt:lpstr>Αφαίρεση και γενίκευση (Χριστίδης 1996-7)</vt:lpstr>
      <vt:lpstr>Αφαίρεση και γενίκευση</vt:lpstr>
      <vt:lpstr>Συστήματα επικοινωνίας των ζώων  και ανθρώπινη γλώσσα</vt:lpstr>
      <vt:lpstr>Προέλευση της ομιλίας- Φυλογένεση</vt:lpstr>
      <vt:lpstr>Νοητικές διαδικασίες αφαίρεσης και γενίκευσης</vt:lpstr>
      <vt:lpstr>Νοητικές διαδικασίες αφαίρεσης και γενίκευσης</vt:lpstr>
      <vt:lpstr>Χριστίδης (1999): αφαίρεση και γενίκευση</vt:lpstr>
      <vt:lpstr>Βιβλιογραφικές αναφορές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Πανεπιστήμιο Πατρών Τμήμα Φιλολογίας  Εισαγωγή στη Γενική Γλωσσολογία Ι  Διδάσκων: Αργύρης Αρχάκης</dc:title>
  <dc:creator>mlr</dc:creator>
  <cp:lastModifiedBy>Teratech</cp:lastModifiedBy>
  <cp:revision>137</cp:revision>
  <dcterms:created xsi:type="dcterms:W3CDTF">2014-11-17T11:43:00Z</dcterms:created>
  <dcterms:modified xsi:type="dcterms:W3CDTF">2023-11-21T18:14:16Z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A953261DC2434FC3A709380C97A52085</vt:lpwstr>
  </property>
  <property fmtid="{D5CDD505-2E9C-101B-9397-08002B2CF9AE}" pid="3" name="KSOProductBuildVer">
    <vt:lpwstr>1033-12.2.0.13306</vt:lpwstr>
  </property>
</Properties>
</file>