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  <p:sldId id="262" r:id="rId8"/>
    <p:sldId id="281" r:id="rId9"/>
    <p:sldId id="284" r:id="rId10"/>
    <p:sldId id="263" r:id="rId11"/>
    <p:sldId id="264" r:id="rId12"/>
    <p:sldId id="265" r:id="rId13"/>
    <p:sldId id="267" r:id="rId14"/>
    <p:sldId id="266" r:id="rId15"/>
    <p:sldId id="268" r:id="rId16"/>
    <p:sldId id="286" r:id="rId17"/>
    <p:sldId id="269" r:id="rId18"/>
    <p:sldId id="270" r:id="rId19"/>
    <p:sldId id="271" r:id="rId20"/>
    <p:sldId id="272" r:id="rId21"/>
    <p:sldId id="282" r:id="rId22"/>
    <p:sldId id="273" r:id="rId23"/>
    <p:sldId id="283" r:id="rId24"/>
    <p:sldId id="275" r:id="rId25"/>
    <p:sldId id="276" r:id="rId26"/>
    <p:sldId id="277" r:id="rId27"/>
    <p:sldId id="278" r:id="rId28"/>
    <p:sldId id="279" r:id="rId29"/>
    <p:sldId id="280" r:id="rId30"/>
    <p:sldId id="285" r:id="rId31"/>
    <p:sldId id="274" r:id="rId32"/>
  </p:sldIdLst>
  <p:sldSz cx="9144000" cy="6858000" type="screen4x3"/>
  <p:notesSz cx="6858000" cy="9144000"/>
  <p:defaultTextStyle>
    <a:defPPr>
      <a:defRPr lang="el-GR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576"/>
  </p:normalViewPr>
  <p:slideViewPr>
    <p:cSldViewPr showGuides="1"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5" Type="http://schemas.openxmlformats.org/officeDocument/2006/relationships/tableStyles" Target="tableStyles.xml"/><Relationship Id="rId34" Type="http://schemas.openxmlformats.org/officeDocument/2006/relationships/viewProps" Target="viewProps.xml"/><Relationship Id="rId33" Type="http://schemas.openxmlformats.org/officeDocument/2006/relationships/presProps" Target="presProps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Διαφάνεια τίτλου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6"/>
          <p:cNvSpPr/>
          <p:nvPr/>
        </p:nvSpPr>
        <p:spPr bwMode="white">
          <a:xfrm>
            <a:off x="0" y="5970588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Ορθογώνιο 9"/>
          <p:cNvSpPr/>
          <p:nvPr/>
        </p:nvSpPr>
        <p:spPr>
          <a:xfrm>
            <a:off x="-9525" y="6053138"/>
            <a:ext cx="2249488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Ορθογώνιο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Τίτλος 7"/>
          <p:cNvSpPr>
            <a:spLocks noGrp="1"/>
          </p:cNvSpPr>
          <p:nvPr>
            <p:ph type="ctrTitle" hasCustomPrompt="1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pPr fontAlgn="base"/>
            <a:r>
              <a:rPr lang="el-GR" strike="noStrike" noProof="1"/>
              <a:t>Κάντε κλικ για να επεξεργαστείτε τον τίτλο υποδείγματος</a:t>
            </a:r>
            <a:endParaRPr lang="en-US" strike="noStrike" noProof="1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 hasCustomPrompt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fontAlgn="base"/>
            <a:r>
              <a:rPr lang="el-GR" strike="noStrike" noProof="1"/>
              <a:t>Κάντε κλικ για να επεξεργαστείτε τον υπότιτλο του υποδείγματος</a:t>
            </a:r>
            <a:endParaRPr lang="en-US" strike="noStrike" noProof="1"/>
          </a:p>
        </p:txBody>
      </p:sp>
      <p:sp>
        <p:nvSpPr>
          <p:cNvPr id="6" name="Θέση ημερομηνίας 27"/>
          <p:cNvSpPr>
            <a:spLocks noGrp="1"/>
          </p:cNvSpPr>
          <p:nvPr>
            <p:ph type="dt" sz="half" idx="2"/>
          </p:nvPr>
        </p:nvSpPr>
        <p:spPr>
          <a:xfrm>
            <a:off x="76200" y="6069013"/>
            <a:ext cx="2057400" cy="685800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FE247FC-7277-44F8-BAFC-AEE4BE2C1470}" type="datetimeFigureOut">
              <a:rPr kumimoji="0" lang="el-GR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Θέση υποσέλιδου 16"/>
          <p:cNvSpPr>
            <a:spLocks noGrp="1"/>
          </p:cNvSpPr>
          <p:nvPr>
            <p:ph type="ftr" sz="quarter" idx="3"/>
          </p:nvPr>
        </p:nvSpPr>
        <p:spPr>
          <a:xfrm>
            <a:off x="2085975" y="236538"/>
            <a:ext cx="5867400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Θέση αριθμού διαφάνειας 28"/>
          <p:cNvSpPr>
            <a:spLocks noGrp="1"/>
          </p:cNvSpPr>
          <p:nvPr>
            <p:ph type="sldNum" sz="quarter" idx="4"/>
          </p:nvPr>
        </p:nvSpPr>
        <p:spPr>
          <a:xfrm>
            <a:off x="8001000" y="228600"/>
            <a:ext cx="838200" cy="381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 eaLnBrk="1" fontAlgn="base" hangingPunct="1"/>
            <a:fld id="{9A0DB2DC-4C9A-4742-B13C-FB6460FD3503}" type="slidenum">
              <a:rPr lang="el-GR" altLang="el-GR" strike="noStrike" noProof="1" dirty="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+mn-cs"/>
              </a:rPr>
            </a:fld>
            <a:endParaRPr lang="el-GR" altLang="el-GR" strike="noStrike" noProof="1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pPr fontAlgn="base"/>
            <a:r>
              <a:rPr lang="el-GR" strike="noStrike" noProof="1"/>
              <a:t>Κάντε κλικ για να επεξεργαστείτε τον τίτλο υποδείγματος</a:t>
            </a:r>
            <a:endParaRPr lang="en-US" strike="noStrike" noProof="1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fontAlgn="base"/>
            <a:r>
              <a:rPr lang="el-GR" strike="noStrike" noProof="1"/>
              <a:t>Στυλ κειμένου υποδείγματος</a:t>
            </a:r>
            <a:endParaRPr lang="el-GR" strike="noStrike" noProof="1"/>
          </a:p>
          <a:p>
            <a:pPr lvl="1" fontAlgn="base"/>
            <a:r>
              <a:rPr lang="el-GR" strike="noStrike" noProof="1"/>
              <a:t>Δεύτερο επίπεδο</a:t>
            </a:r>
            <a:endParaRPr lang="el-GR" strike="noStrike" noProof="1"/>
          </a:p>
          <a:p>
            <a:pPr lvl="2" fontAlgn="base"/>
            <a:r>
              <a:rPr lang="el-GR" strike="noStrike" noProof="1"/>
              <a:t>Τρίτο επίπεδο</a:t>
            </a:r>
            <a:endParaRPr lang="el-GR" strike="noStrike" noProof="1"/>
          </a:p>
          <a:p>
            <a:pPr lvl="3" fontAlgn="base"/>
            <a:r>
              <a:rPr lang="el-GR" strike="noStrike" noProof="1"/>
              <a:t>Τέταρτο επίπεδο</a:t>
            </a:r>
            <a:endParaRPr lang="el-GR" strike="noStrike" noProof="1"/>
          </a:p>
          <a:p>
            <a:pPr lvl="4" fontAlgn="base"/>
            <a:r>
              <a:rPr lang="el-GR" strike="noStrike" noProof="1"/>
              <a:t>Πέμπτο επίπεδο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2E6A35A-DB6B-41A2-B072-608C7392C357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l-GR" altLang="el-GR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el-GR" altLang="el-GR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Κατακόρυφος τίτλος και Κείμενο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Ορθογώνιο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Ορθογώνιο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Κατακόρυφος τίτλος 1"/>
          <p:cNvSpPr>
            <a:spLocks noGrp="1"/>
          </p:cNvSpPr>
          <p:nvPr>
            <p:ph type="title" orient="vert" hasCustomPrompt="1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pPr fontAlgn="base"/>
            <a:r>
              <a:rPr lang="el-GR" strike="noStrike" noProof="1"/>
              <a:t>Κάντε κλικ για να επεξεργαστείτε τον τίτλο υποδείγματος</a:t>
            </a:r>
            <a:endParaRPr lang="en-US" strike="noStrike" noProof="1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fontAlgn="base"/>
            <a:r>
              <a:rPr lang="el-GR" strike="noStrike" noProof="1"/>
              <a:t>Στυλ κειμένου υποδείγματος</a:t>
            </a:r>
            <a:endParaRPr lang="el-GR" strike="noStrike" noProof="1"/>
          </a:p>
          <a:p>
            <a:pPr lvl="1" fontAlgn="base"/>
            <a:r>
              <a:rPr lang="el-GR" strike="noStrike" noProof="1"/>
              <a:t>Δεύτερο επίπεδο</a:t>
            </a:r>
            <a:endParaRPr lang="el-GR" strike="noStrike" noProof="1"/>
          </a:p>
          <a:p>
            <a:pPr lvl="2" fontAlgn="base"/>
            <a:r>
              <a:rPr lang="el-GR" strike="noStrike" noProof="1"/>
              <a:t>Τρίτο επίπεδο</a:t>
            </a:r>
            <a:endParaRPr lang="el-GR" strike="noStrike" noProof="1"/>
          </a:p>
          <a:p>
            <a:pPr lvl="3" fontAlgn="base"/>
            <a:r>
              <a:rPr lang="el-GR" strike="noStrike" noProof="1"/>
              <a:t>Τέταρτο επίπεδο</a:t>
            </a:r>
            <a:endParaRPr lang="el-GR" strike="noStrike" noProof="1"/>
          </a:p>
          <a:p>
            <a:pPr lvl="4" fontAlgn="base"/>
            <a:r>
              <a:rPr lang="el-GR" strike="noStrike" noProof="1"/>
              <a:t>Πέμπτο επίπεδο</a:t>
            </a:r>
            <a:endParaRPr lang="en-US" strike="noStrike" noProof="1"/>
          </a:p>
        </p:txBody>
      </p:sp>
      <p:sp>
        <p:nvSpPr>
          <p:cNvPr id="7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6553200" y="6248400"/>
            <a:ext cx="22098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4BFC2A1-0734-4D4F-8071-0895F3A92FB0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5573713" cy="365125"/>
          </a:xfrm>
          <a:prstGeom prst="rect">
            <a:avLst/>
          </a:prstGeom>
        </p:spPr>
        <p:txBody>
          <a:bodyPr vert="horz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 rot="5400000">
            <a:off x="5989638" y="144463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 eaLnBrk="1" fontAlgn="base" hangingPunct="1"/>
            <a:fld id="{9A0DB2DC-4C9A-4742-B13C-FB6460FD3503}" type="slidenum">
              <a:rPr lang="el-GR" altLang="el-GR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el-GR" altLang="el-GR" strike="noStrike" noProof="1" dirty="0">
              <a:latin typeface="Calibri" panose="020F050202020403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pPr fontAlgn="base"/>
            <a:r>
              <a:rPr lang="el-GR" strike="noStrike" noProof="1"/>
              <a:t>Κάντε κλικ για να επεξεργαστείτε τον τίτλο υποδείγματος</a:t>
            </a:r>
            <a:endParaRPr lang="en-US" strike="noStrike" noProof="1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 hasCustomPrompt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fontAlgn="base"/>
            <a:r>
              <a:rPr lang="el-GR" strike="noStrike" noProof="1"/>
              <a:t>Στυλ κειμένου υποδείγματος</a:t>
            </a:r>
            <a:endParaRPr lang="el-GR" strike="noStrike" noProof="1"/>
          </a:p>
          <a:p>
            <a:pPr lvl="1" fontAlgn="base"/>
            <a:r>
              <a:rPr lang="el-GR" strike="noStrike" noProof="1"/>
              <a:t>Δεύτερο επίπεδο</a:t>
            </a:r>
            <a:endParaRPr lang="el-GR" strike="noStrike" noProof="1"/>
          </a:p>
          <a:p>
            <a:pPr lvl="2" fontAlgn="base"/>
            <a:r>
              <a:rPr lang="el-GR" strike="noStrike" noProof="1"/>
              <a:t>Τρίτο επίπεδο</a:t>
            </a:r>
            <a:endParaRPr lang="el-GR" strike="noStrike" noProof="1"/>
          </a:p>
          <a:p>
            <a:pPr lvl="3" fontAlgn="base"/>
            <a:r>
              <a:rPr lang="el-GR" strike="noStrike" noProof="1"/>
              <a:t>Τέταρτο επίπεδο</a:t>
            </a:r>
            <a:endParaRPr lang="el-GR" strike="noStrike" noProof="1"/>
          </a:p>
          <a:p>
            <a:pPr lvl="4" fontAlgn="base"/>
            <a:r>
              <a:rPr lang="el-GR" strike="noStrike" noProof="1"/>
              <a:t>Πέμπτο επίπεδο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2E6A35A-DB6B-41A2-B072-608C7392C357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l-GR" altLang="el-GR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el-GR" altLang="el-GR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Κεφαλίδα ενότητας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Ορθογώνιο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Ορθογώνιο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 hasCustomPrompt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fontAlgn="base"/>
            <a:r>
              <a:rPr lang="el-GR" strike="noStrike" noProof="1"/>
              <a:t>Στυλ κειμένου υποδείγματος</a:t>
            </a:r>
            <a:endParaRPr lang="el-GR" strike="noStrike" noProof="1"/>
          </a:p>
        </p:txBody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pPr fontAlgn="base"/>
            <a:r>
              <a:rPr lang="el-GR" strike="noStrike" noProof="1"/>
              <a:t>Κάντε κλικ για να επεξεργαστείτε τον τίτλο υποδείγματος</a:t>
            </a:r>
            <a:endParaRPr lang="en-US" strike="noStrike" noProof="1"/>
          </a:p>
        </p:txBody>
      </p:sp>
      <p:sp>
        <p:nvSpPr>
          <p:cNvPr id="7" name="Θέση ημερομηνίας 11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2FE5064-1AAB-4AF6-A8E8-DB1CC97E5FF1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Θέση αριθμού διαφάνειας 12"/>
          <p:cNvSpPr>
            <a:spLocks noGrp="1"/>
          </p:cNvSpPr>
          <p:nvPr>
            <p:ph type="sldNum" sz="quarter" idx="4"/>
          </p:nvPr>
        </p:nvSpPr>
        <p:spPr>
          <a:xfrm>
            <a:off x="0" y="1752600"/>
            <a:ext cx="1295400" cy="701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Autofit/>
          </a:bodyPr>
          <a:p>
            <a:pPr algn="ctr" eaLnBrk="1" fontAlgn="base" hangingPunct="1"/>
            <a:fld id="{9A0DB2DC-4C9A-4742-B13C-FB6460FD3503}" type="slidenum">
              <a:rPr lang="el-GR" altLang="el-GR" sz="2400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el-GR" altLang="el-GR" sz="2400" strike="noStrike" noProof="1" dirty="0">
              <a:latin typeface="Calibri" panose="020F0502020204030204" pitchFamily="34" charset="0"/>
            </a:endParaRPr>
          </a:p>
        </p:txBody>
      </p:sp>
      <p:sp>
        <p:nvSpPr>
          <p:cNvPr id="11" name="Θέση υποσέλιδου 13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pPr fontAlgn="base"/>
            <a:r>
              <a:rPr lang="el-GR" strike="noStrike" noProof="1"/>
              <a:t>Κάντε κλικ για να επεξεργαστείτε τον τίτλο υποδείγματος</a:t>
            </a:r>
            <a:endParaRPr lang="en-US" strike="noStrike" noProof="1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 hasCustomPrompt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fontAlgn="base"/>
            <a:r>
              <a:rPr lang="el-GR" strike="noStrike" noProof="1"/>
              <a:t>Στυλ κειμένου υποδείγματος</a:t>
            </a:r>
            <a:endParaRPr lang="el-GR" strike="noStrike" noProof="1"/>
          </a:p>
          <a:p>
            <a:pPr lvl="1" fontAlgn="base"/>
            <a:r>
              <a:rPr lang="el-GR" strike="noStrike" noProof="1"/>
              <a:t>Δεύτερο επίπεδο</a:t>
            </a:r>
            <a:endParaRPr lang="el-GR" strike="noStrike" noProof="1"/>
          </a:p>
          <a:p>
            <a:pPr lvl="2" fontAlgn="base"/>
            <a:r>
              <a:rPr lang="el-GR" strike="noStrike" noProof="1"/>
              <a:t>Τρίτο επίπεδο</a:t>
            </a:r>
            <a:endParaRPr lang="el-GR" strike="noStrike" noProof="1"/>
          </a:p>
          <a:p>
            <a:pPr lvl="3" fontAlgn="base"/>
            <a:r>
              <a:rPr lang="el-GR" strike="noStrike" noProof="1"/>
              <a:t>Τέταρτο επίπεδο</a:t>
            </a:r>
            <a:endParaRPr lang="el-GR" strike="noStrike" noProof="1"/>
          </a:p>
          <a:p>
            <a:pPr lvl="4" fontAlgn="base"/>
            <a:r>
              <a:rPr lang="el-GR" strike="noStrike" noProof="1"/>
              <a:t>Πέμπτο επίπεδο</a:t>
            </a:r>
            <a:endParaRPr lang="en-US" strike="noStrike" noProof="1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 hasCustomPrompt="1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fontAlgn="base"/>
            <a:r>
              <a:rPr lang="el-GR" strike="noStrike" noProof="1"/>
              <a:t>Στυλ κειμένου υποδείγματος</a:t>
            </a:r>
            <a:endParaRPr lang="el-GR" strike="noStrike" noProof="1"/>
          </a:p>
          <a:p>
            <a:pPr lvl="1" fontAlgn="base"/>
            <a:r>
              <a:rPr lang="el-GR" strike="noStrike" noProof="1"/>
              <a:t>Δεύτερο επίπεδο</a:t>
            </a:r>
            <a:endParaRPr lang="el-GR" strike="noStrike" noProof="1"/>
          </a:p>
          <a:p>
            <a:pPr lvl="2" fontAlgn="base"/>
            <a:r>
              <a:rPr lang="el-GR" strike="noStrike" noProof="1"/>
              <a:t>Τρίτο επίπεδο</a:t>
            </a:r>
            <a:endParaRPr lang="el-GR" strike="noStrike" noProof="1"/>
          </a:p>
          <a:p>
            <a:pPr lvl="3" fontAlgn="base"/>
            <a:r>
              <a:rPr lang="el-GR" strike="noStrike" noProof="1"/>
              <a:t>Τέταρτο επίπεδο</a:t>
            </a:r>
            <a:endParaRPr lang="el-GR" strike="noStrike" noProof="1"/>
          </a:p>
          <a:p>
            <a:pPr lvl="4" fontAlgn="base"/>
            <a:r>
              <a:rPr lang="el-GR" strike="noStrike" noProof="1"/>
              <a:t>Πέμπτο επίπεδο</a:t>
            </a:r>
            <a:endParaRPr lang="en-US" strike="noStrike" noProof="1"/>
          </a:p>
        </p:txBody>
      </p:sp>
      <p:sp>
        <p:nvSpPr>
          <p:cNvPr id="3" name="Θέση ημερομηνίας 7"/>
          <p:cNvSpPr>
            <a:spLocks noGrp="1"/>
          </p:cNvSpPr>
          <p:nvPr>
            <p:ph type="dt" sz="half" idx="1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6B2FA36-3F60-4D41-A06D-471D098FEC9C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Θέση αριθμού διαφάνειας 9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 eaLnBrk="1" fontAlgn="base" hangingPunct="1"/>
            <a:fld id="{9A0DB2DC-4C9A-4742-B13C-FB6460FD3503}" type="slidenum">
              <a:rPr lang="el-GR" altLang="el-GR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el-GR" altLang="el-GR" strike="noStrike" noProof="1" dirty="0">
              <a:latin typeface="Calibri" panose="020F0502020204030204" pitchFamily="34" charset="0"/>
            </a:endParaRPr>
          </a:p>
        </p:txBody>
      </p:sp>
      <p:sp>
        <p:nvSpPr>
          <p:cNvPr id="5" name="Θέση υποσέλιδου 11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el-GR" strike="noStrike" noProof="1"/>
              <a:t>Κάντε κλικ για να επεξεργαστείτε τον τίτλο υποδείγματος</a:t>
            </a:r>
            <a:endParaRPr lang="en-US" strike="noStrike" noProof="1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 hasCustomPrompt="1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fontAlgn="base"/>
            <a:r>
              <a:rPr lang="el-GR" strike="noStrike" noProof="1"/>
              <a:t>Στυλ κειμένου υποδείγματος</a:t>
            </a:r>
            <a:endParaRPr lang="el-GR" strike="noStrike" noProof="1"/>
          </a:p>
          <a:p>
            <a:pPr lvl="1" fontAlgn="base"/>
            <a:r>
              <a:rPr lang="el-GR" strike="noStrike" noProof="1"/>
              <a:t>Δεύτερο επίπεδο</a:t>
            </a:r>
            <a:endParaRPr lang="el-GR" strike="noStrike" noProof="1"/>
          </a:p>
          <a:p>
            <a:pPr lvl="2" fontAlgn="base"/>
            <a:r>
              <a:rPr lang="el-GR" strike="noStrike" noProof="1"/>
              <a:t>Τρίτο επίπεδο</a:t>
            </a:r>
            <a:endParaRPr lang="el-GR" strike="noStrike" noProof="1"/>
          </a:p>
          <a:p>
            <a:pPr lvl="3" fontAlgn="base"/>
            <a:r>
              <a:rPr lang="el-GR" strike="noStrike" noProof="1"/>
              <a:t>Τέταρτο επίπεδο</a:t>
            </a:r>
            <a:endParaRPr lang="el-GR" strike="noStrike" noProof="1"/>
          </a:p>
          <a:p>
            <a:pPr lvl="4" fontAlgn="base"/>
            <a:r>
              <a:rPr lang="el-GR" strike="noStrike" noProof="1"/>
              <a:t>Πέμπτο επίπεδο</a:t>
            </a:r>
            <a:endParaRPr lang="en-US" strike="noStrike" noProof="1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quarter" idx="4" hasCustomPrompt="1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fontAlgn="base"/>
            <a:r>
              <a:rPr lang="el-GR" strike="noStrike" noProof="1"/>
              <a:t>Στυλ κειμένου υποδείγματος</a:t>
            </a:r>
            <a:endParaRPr lang="el-GR" strike="noStrike" noProof="1"/>
          </a:p>
          <a:p>
            <a:pPr lvl="1" fontAlgn="base"/>
            <a:r>
              <a:rPr lang="el-GR" strike="noStrike" noProof="1"/>
              <a:t>Δεύτερο επίπεδο</a:t>
            </a:r>
            <a:endParaRPr lang="el-GR" strike="noStrike" noProof="1"/>
          </a:p>
          <a:p>
            <a:pPr lvl="2" fontAlgn="base"/>
            <a:r>
              <a:rPr lang="el-GR" strike="noStrike" noProof="1"/>
              <a:t>Τρίτο επίπεδο</a:t>
            </a:r>
            <a:endParaRPr lang="el-GR" strike="noStrike" noProof="1"/>
          </a:p>
          <a:p>
            <a:pPr lvl="3" fontAlgn="base"/>
            <a:r>
              <a:rPr lang="el-GR" strike="noStrike" noProof="1"/>
              <a:t>Τέταρτο επίπεδο</a:t>
            </a:r>
            <a:endParaRPr lang="el-GR" strike="noStrike" noProof="1"/>
          </a:p>
          <a:p>
            <a:pPr lvl="4" fontAlgn="base"/>
            <a:r>
              <a:rPr lang="el-GR" strike="noStrike" noProof="1"/>
              <a:t>Πέμπτο επίπεδο</a:t>
            </a:r>
            <a:endParaRPr lang="en-US" strike="noStrike" noProof="1"/>
          </a:p>
        </p:txBody>
      </p:sp>
      <p:sp>
        <p:nvSpPr>
          <p:cNvPr id="16" name="Θέση κειμένου 15"/>
          <p:cNvSpPr>
            <a:spLocks noGrp="1"/>
          </p:cNvSpPr>
          <p:nvPr>
            <p:ph type="body" sz="quarter" idx="1" hasCustomPrompt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fontAlgn="base"/>
            <a:r>
              <a:rPr lang="el-GR" strike="noStrike" noProof="1"/>
              <a:t>Στυλ κειμένου υποδείγματος</a:t>
            </a:r>
            <a:endParaRPr lang="el-GR" strike="noStrike" noProof="1"/>
          </a:p>
        </p:txBody>
      </p:sp>
      <p:sp>
        <p:nvSpPr>
          <p:cNvPr id="15" name="Θέση κειμένου 14"/>
          <p:cNvSpPr>
            <a:spLocks noGrp="1"/>
          </p:cNvSpPr>
          <p:nvPr>
            <p:ph type="body" sz="quarter" idx="3" hasCustomPrompt="1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fontAlgn="base"/>
            <a:r>
              <a:rPr lang="el-GR" strike="noStrike" noProof="1"/>
              <a:t>Στυλ κειμένου υποδείγματος</a:t>
            </a:r>
            <a:endParaRPr lang="el-GR" strike="noStrike" noProof="1"/>
          </a:p>
        </p:txBody>
      </p:sp>
      <p:sp>
        <p:nvSpPr>
          <p:cNvPr id="3" name="Θέση ημερομηνίας 9"/>
          <p:cNvSpPr>
            <a:spLocks noGrp="1"/>
          </p:cNvSpPr>
          <p:nvPr>
            <p:ph type="dt" sz="half" idx="1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8F8A472-1325-4029-9E70-1D3604CF024D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Θέση αριθμού διαφάνειας 11"/>
          <p:cNvSpPr>
            <a:spLocks noGrp="1"/>
          </p:cNvSpPr>
          <p:nvPr>
            <p:ph type="sldNum" sz="quarter" idx="1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 eaLnBrk="1" fontAlgn="base" hangingPunct="1"/>
            <a:fld id="{9A0DB2DC-4C9A-4742-B13C-FB6460FD3503}" type="slidenum">
              <a:rPr lang="el-GR" altLang="el-GR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el-GR" altLang="el-GR" strike="noStrike" noProof="1" dirty="0">
              <a:latin typeface="Calibri" panose="020F0502020204030204" pitchFamily="34" charset="0"/>
            </a:endParaRPr>
          </a:p>
        </p:txBody>
      </p:sp>
      <p:sp>
        <p:nvSpPr>
          <p:cNvPr id="5" name="Θέση υποσέλιδου 13"/>
          <p:cNvSpPr>
            <a:spLocks noGrp="1"/>
          </p:cNvSpPr>
          <p:nvPr>
            <p:ph type="ftr" sz="quarter" idx="1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pPr fontAlgn="base"/>
            <a:r>
              <a:rPr lang="el-GR" strike="noStrike" noProof="1"/>
              <a:t>Κάντε κλικ για να επεξεργαστείτε τον τίτλο υποδείγματος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2E6A35A-DB6B-41A2-B072-608C7392C357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l-GR" altLang="el-GR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el-GR" altLang="el-GR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Κενή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43F4188-7E41-43F3-965B-D0FF170B2EA6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Θέση αριθμού διαφάνειας 3"/>
          <p:cNvSpPr>
            <a:spLocks noGrp="1"/>
          </p:cNvSpPr>
          <p:nvPr>
            <p:ph type="sldNum" sz="quarter" idx="4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 eaLnBrk="1" fontAlgn="base" hangingPunct="1"/>
            <a:fld id="{9A0DB2DC-4C9A-4742-B13C-FB6460FD3503}" type="slidenum">
              <a:rPr lang="el-GR" altLang="el-GR" strike="noStrike" noProof="1" dirty="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+mn-cs"/>
              </a:rPr>
            </a:fld>
            <a:endParaRPr lang="el-GR" altLang="el-GR" strike="noStrike" noProof="1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pPr fontAlgn="base"/>
            <a:r>
              <a:rPr lang="el-GR" strike="noStrike" noProof="1"/>
              <a:t>Κάντε κλικ για να επεξεργαστείτε τον τίτλο υποδείγματος</a:t>
            </a:r>
            <a:endParaRPr lang="en-US" strike="noStrike" noProof="1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 hasCustomPrompt="1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fontAlgn="base"/>
            <a:r>
              <a:rPr lang="el-GR" strike="noStrike" noProof="1"/>
              <a:t>Στυλ κειμένου υποδείγματος</a:t>
            </a:r>
            <a:endParaRPr lang="el-GR" strike="noStrike" noProof="1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 hasCustomPrompt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fontAlgn="base"/>
            <a:r>
              <a:rPr lang="el-GR" strike="noStrike" noProof="1"/>
              <a:t>Στυλ κειμένου υποδείγματος</a:t>
            </a:r>
            <a:endParaRPr lang="el-GR" strike="noStrike" noProof="1"/>
          </a:p>
          <a:p>
            <a:pPr lvl="1" fontAlgn="base"/>
            <a:r>
              <a:rPr lang="el-GR" strike="noStrike" noProof="1"/>
              <a:t>Δεύτερο επίπεδο</a:t>
            </a:r>
            <a:endParaRPr lang="el-GR" strike="noStrike" noProof="1"/>
          </a:p>
          <a:p>
            <a:pPr lvl="2" fontAlgn="base"/>
            <a:r>
              <a:rPr lang="el-GR" strike="noStrike" noProof="1"/>
              <a:t>Τρίτο επίπεδο</a:t>
            </a:r>
            <a:endParaRPr lang="el-GR" strike="noStrike" noProof="1"/>
          </a:p>
          <a:p>
            <a:pPr lvl="3" fontAlgn="base"/>
            <a:r>
              <a:rPr lang="el-GR" strike="noStrike" noProof="1"/>
              <a:t>Τέταρτο επίπεδο</a:t>
            </a:r>
            <a:endParaRPr lang="el-GR" strike="noStrike" noProof="1"/>
          </a:p>
          <a:p>
            <a:pPr lvl="4" fontAlgn="base"/>
            <a:r>
              <a:rPr lang="el-GR" strike="noStrike" noProof="1"/>
              <a:t>Πέμπτο επίπεδο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2E6A35A-DB6B-41A2-B072-608C7392C357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l-GR" altLang="el-GR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el-GR" altLang="el-GR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Εικόνα με λεζάντα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Ορθογώνιο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Ορθογώνιο 9"/>
          <p:cNvSpPr/>
          <p:nvPr/>
        </p:nvSpPr>
        <p:spPr>
          <a:xfrm>
            <a:off x="1544638" y="4654550"/>
            <a:ext cx="7599363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Ορθογώνιο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 hasCustomPrompt="1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fontAlgn="base"/>
            <a:r>
              <a:rPr lang="el-GR" strike="noStrike" noProof="1"/>
              <a:t>Στυλ κειμένου υποδείγματος</a:t>
            </a:r>
            <a:endParaRPr lang="el-GR" strike="noStrike" noProof="1"/>
          </a:p>
        </p:txBody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pPr fontAlgn="base"/>
            <a:r>
              <a:rPr lang="el-GR" strike="noStrike" noProof="1"/>
              <a:t>Κάντε κλικ για να επεξεργαστείτε τον τίτλο υποδείγματος</a:t>
            </a:r>
            <a:endParaRPr lang="en-US" strike="noStrike" noProof="1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 hasCustomPrompt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l-GR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Κάντε κλικ στο εικονίδιο για να προσθέσετε εικόνα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Θέση ημερομηνίας 11"/>
          <p:cNvSpPr>
            <a:spLocks noGrp="1"/>
          </p:cNvSpPr>
          <p:nvPr>
            <p:ph type="dt" sz="half" idx="12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C282740-E732-4012-83FC-B2310F221516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Θέση αριθμού διαφάνειας 12"/>
          <p:cNvSpPr>
            <a:spLocks noGrp="1"/>
          </p:cNvSpPr>
          <p:nvPr>
            <p:ph type="sldNum" sz="quarter" idx="4"/>
          </p:nvPr>
        </p:nvSpPr>
        <p:spPr>
          <a:xfrm>
            <a:off x="0" y="4667250"/>
            <a:ext cx="1447800" cy="6635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 eaLnBrk="1" fontAlgn="base" hangingPunct="1"/>
            <a:fld id="{9A0DB2DC-4C9A-4742-B13C-FB6460FD3503}" type="slidenum">
              <a:rPr lang="el-GR" altLang="el-GR" sz="2800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el-GR" altLang="el-GR" sz="2800" strike="noStrike" noProof="1" dirty="0">
              <a:latin typeface="Calibri" panose="020F0502020204030204" pitchFamily="34" charset="0"/>
            </a:endParaRPr>
          </a:p>
        </p:txBody>
      </p:sp>
      <p:sp>
        <p:nvSpPr>
          <p:cNvPr id="12" name="Θέση υποσέλιδου 13"/>
          <p:cNvSpPr>
            <a:spLocks noGrp="1"/>
          </p:cNvSpPr>
          <p:nvPr>
            <p:ph type="ftr" sz="quarter" idx="3"/>
          </p:nvPr>
        </p:nvSpPr>
        <p:spPr>
          <a:xfrm>
            <a:off x="1600200" y="6248400"/>
            <a:ext cx="45720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Θέση τίτλου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l-GR" altLang="el-GR" dirty="0"/>
              <a:t>Στυλ κύριου τίτλου</a:t>
            </a:r>
            <a:endParaRPr lang="en-US" altLang="el-GR" dirty="0"/>
          </a:p>
        </p:txBody>
      </p:sp>
      <p:sp>
        <p:nvSpPr>
          <p:cNvPr id="1027" name="Θέση κειμένου 12"/>
          <p:cNvSpPr>
            <a:spLocks noGrp="1"/>
          </p:cNvSpPr>
          <p:nvPr>
            <p:ph type="body"/>
          </p:nvPr>
        </p:nvSpPr>
        <p:spPr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el-GR" altLang="el-GR" dirty="0"/>
              <a:t>Στυλ υποδείγματος κειμένου</a:t>
            </a:r>
            <a:endParaRPr lang="el-GR" altLang="el-GR" dirty="0"/>
          </a:p>
          <a:p>
            <a:pPr lvl="1"/>
            <a:r>
              <a:rPr lang="el-GR" altLang="el-GR" dirty="0"/>
              <a:t>Δεύτερου επιπέδου</a:t>
            </a:r>
            <a:endParaRPr lang="el-GR" altLang="el-GR" dirty="0"/>
          </a:p>
          <a:p>
            <a:pPr lvl="2"/>
            <a:r>
              <a:rPr lang="el-GR" altLang="el-GR" dirty="0"/>
              <a:t>Τρίτου επιπέδου</a:t>
            </a:r>
            <a:endParaRPr lang="el-GR" altLang="el-GR" dirty="0"/>
          </a:p>
          <a:p>
            <a:pPr lvl="3"/>
            <a:r>
              <a:rPr lang="el-GR" altLang="el-GR" dirty="0"/>
              <a:t>Τέταρτου επιπέδου</a:t>
            </a:r>
            <a:endParaRPr lang="el-GR" altLang="el-GR" dirty="0"/>
          </a:p>
          <a:p>
            <a:pPr lvl="4"/>
            <a:r>
              <a:rPr lang="el-GR" altLang="el-GR" dirty="0"/>
              <a:t>Πέμπτου επιπέδου</a:t>
            </a:r>
            <a:endParaRPr lang="en-US" altLang="el-GR" dirty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2E6A35A-DB6B-41A2-B072-608C7392C357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>
              <a:defRPr sz="1400" b="1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 lvl="0" eaLnBrk="1" fontAlgn="base" hangingPunct="1"/>
            <a:fld id="{9A0DB2DC-4C9A-4742-B13C-FB6460FD3503}" type="slidenum">
              <a:rPr lang="el-GR" altLang="el-GR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el-GR" altLang="el-GR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319405" indent="-319405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08A1D9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7C984A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Τίτλος 1"/>
          <p:cNvSpPr>
            <a:spLocks noGrp="1"/>
          </p:cNvSpPr>
          <p:nvPr>
            <p:ph type="ctrTitle" hasCustomPrompt="1"/>
          </p:nvPr>
        </p:nvSpPr>
        <p:spPr>
          <a:xfrm>
            <a:off x="468313" y="188913"/>
            <a:ext cx="7991475" cy="4608512"/>
          </a:xfrm>
        </p:spPr>
        <p:txBody>
          <a:bodyPr vert="horz" wrap="square" lIns="91440" tIns="45720" rIns="91440" bIns="45720" anchor="b" anchorCtr="0"/>
          <a:p>
            <a:pPr algn="ctr" eaLnBrk="1" hangingPunct="1">
              <a:buClrTx/>
              <a:buSzTx/>
              <a:buFontTx/>
            </a:pPr>
            <a:br>
              <a:rPr lang="en-US" altLang="el-GR" kern="1200" cap="none" baseline="0" dirty="0">
                <a:latin typeface="Tw Cen MT" panose="020B0602020104020603" pitchFamily="34" charset="0"/>
                <a:ea typeface="+mj-ea"/>
                <a:cs typeface="+mj-cs"/>
              </a:rPr>
            </a:br>
            <a:r>
              <a:rPr lang="el-GR" altLang="en-US" sz="4000" kern="1200" cap="none" baseline="0" dirty="0">
                <a:latin typeface="+mj-lt"/>
                <a:ea typeface="+mj-ea"/>
                <a:cs typeface="+mj-cs"/>
              </a:rPr>
              <a:t>Πανεπιστήμιο Πατρών</a:t>
            </a:r>
            <a:br>
              <a:rPr lang="el-GR" altLang="en-US" sz="4000" kern="1200" cap="none" baseline="0" dirty="0">
                <a:latin typeface="+mj-lt"/>
                <a:ea typeface="+mj-ea"/>
                <a:cs typeface="+mj-cs"/>
              </a:rPr>
            </a:br>
            <a:r>
              <a:rPr lang="el-GR" altLang="en-US" sz="4000" kern="1200" cap="none" baseline="0" dirty="0">
                <a:latin typeface="+mj-lt"/>
                <a:ea typeface="+mj-ea"/>
                <a:cs typeface="+mj-cs"/>
              </a:rPr>
              <a:t>Τμήμα Φιλολογίας</a:t>
            </a:r>
            <a:br>
              <a:rPr lang="el-GR" altLang="en-US" sz="4000" kern="1200" cap="none" baseline="0" dirty="0">
                <a:latin typeface="+mj-lt"/>
                <a:ea typeface="+mj-ea"/>
                <a:cs typeface="+mj-cs"/>
              </a:rPr>
            </a:br>
            <a:br>
              <a:rPr lang="el-GR" altLang="en-US" sz="4000" kern="1200" cap="none" baseline="0" dirty="0">
                <a:latin typeface="+mj-lt"/>
                <a:ea typeface="+mj-ea"/>
                <a:cs typeface="+mj-cs"/>
              </a:rPr>
            </a:br>
            <a:r>
              <a:rPr lang="el-GR" altLang="en-US" sz="4000" b="1" kern="1200" cap="none" baseline="0" dirty="0">
                <a:latin typeface="+mj-lt"/>
                <a:ea typeface="+mj-ea"/>
                <a:cs typeface="+mj-cs"/>
              </a:rPr>
              <a:t>Εισαγωγή στη Γενική Γλωσσολογία Ι</a:t>
            </a:r>
            <a:br>
              <a:rPr lang="el-GR" altLang="en-US" sz="4000" b="1" kern="1200" cap="none" baseline="0" dirty="0">
                <a:latin typeface="+mj-lt"/>
                <a:ea typeface="+mj-ea"/>
                <a:cs typeface="+mj-cs"/>
              </a:rPr>
            </a:br>
            <a:br>
              <a:rPr lang="el-GR" altLang="en-US" sz="4000" b="1" kern="1200" cap="none" baseline="0" dirty="0">
                <a:latin typeface="+mj-lt"/>
                <a:ea typeface="+mj-ea"/>
                <a:cs typeface="+mj-cs"/>
              </a:rPr>
            </a:br>
            <a:r>
              <a:rPr lang="el-GR" altLang="en-US" sz="4000" kern="1200" cap="none" baseline="0" dirty="0">
                <a:latin typeface="+mj-lt"/>
                <a:ea typeface="+mj-ea"/>
                <a:cs typeface="+mj-cs"/>
              </a:rPr>
              <a:t>Διδάσκων: Αργύρης Αρχάκης</a:t>
            </a:r>
            <a:endParaRPr lang="el-GR" altLang="en-US" sz="4000" kern="1200" cap="none" baseline="0" dirty="0">
              <a:latin typeface="+mj-lt"/>
              <a:ea typeface="+mj-ea"/>
              <a:cs typeface="+mj-cs"/>
            </a:endParaRPr>
          </a:p>
        </p:txBody>
      </p:sp>
      <p:sp>
        <p:nvSpPr>
          <p:cNvPr id="9218" name="Υπότιτλος 2"/>
          <p:cNvSpPr>
            <a:spLocks noGrp="1"/>
          </p:cNvSpPr>
          <p:nvPr>
            <p:ph type="subTitle" idx="1" hasCustomPrompt="1"/>
          </p:nvPr>
        </p:nvSpPr>
        <p:spPr/>
        <p:txBody>
          <a:bodyPr vert="horz" wrap="square" lIns="91440" tIns="45720" rIns="91440" bIns="45720" anchor="ctr" anchorCtr="0"/>
          <a:p>
            <a:pPr algn="r" eaLnBrk="1" hangingPunct="1">
              <a:buSzPct val="60000"/>
            </a:pPr>
            <a:r>
              <a:rPr lang="el-GR" altLang="en-US" kern="1200" dirty="0">
                <a:solidFill>
                  <a:srgbClr val="FFFFFF"/>
                </a:solidFill>
                <a:latin typeface="Tw Cen MT" panose="020B0602020104020603" pitchFamily="34" charset="0"/>
                <a:ea typeface="+mn-ea"/>
                <a:cs typeface="+mn-cs"/>
              </a:rPr>
              <a:t>7</a:t>
            </a:r>
            <a:r>
              <a:rPr lang="el-GR" altLang="el-GR" kern="1200" baseline="300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ο</a:t>
            </a:r>
            <a:r>
              <a:rPr lang="el-GR" altLang="el-GR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Μάθημα</a:t>
            </a:r>
            <a:endParaRPr lang="el-GR" altLang="el-GR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el-GR" altLang="el-GR" b="1" dirty="0"/>
              <a:t>Λειτουργίες της ομιλίας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79388" y="1600200"/>
            <a:ext cx="8785225" cy="4997450"/>
          </a:xfrm>
          <a:solidFill>
            <a:schemeClr val="lt1"/>
          </a:solidFill>
          <a:ln w="190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514350" marR="0" indent="-5143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 startAt="2"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514350" marR="0" indent="-5143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 startAt="2"/>
            </a:pP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ΒΟΥΛΗΤΙΚΗ (</a:t>
            </a:r>
            <a:r>
              <a:rPr kumimoji="0" lang="en-US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conative).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Αφορά το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δέκτη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και την επιδίωξη να επηρεαστεί και να προσανατολιστεί η συμπεριφορά του ώστε να επιτύχει ένα αποτέλεσμα</a:t>
            </a: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514350" marR="0" indent="-5143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514350" marR="0" indent="-5143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</a:t>
            </a:r>
            <a:r>
              <a:rPr kumimoji="0" lang="el-GR" altLang="en-US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	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[πρβλ. τη χρήση της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προστακτικής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(λ.χ. «Σταμάτα!», «Έλα δω!»), της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κλητικής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πτώσης (λ.χ. «Γιώργο, σταμάτα τώρα»)].</a:t>
            </a: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514350" marR="0" indent="-5143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Tw Cen MT" panose="020B0602020104020603" pitchFamily="34" charset="0"/>
              <a:buChar char=""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7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el-GR" altLang="el-GR" b="1" dirty="0"/>
              <a:t>Λειτουργίες της ομιλίας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79388" y="1484313"/>
            <a:ext cx="8856663" cy="5184775"/>
          </a:xfrm>
          <a:solidFill>
            <a:schemeClr val="lt1"/>
          </a:solidFill>
          <a:ln w="190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514350" marR="0" indent="-514350" algn="l" defTabSz="914400" rtl="0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 startAt="3"/>
            </a:pPr>
            <a:endParaRPr kumimoji="0" lang="el-GR" altLang="el-GR" sz="20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514350" marR="0" indent="-514350" algn="l" defTabSz="914400" rtl="0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 startAt="3"/>
            </a:pPr>
            <a:r>
              <a:rPr kumimoji="0" lang="el-GR" altLang="el-GR" sz="28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ΑΝΑΦΟΡΙΚΗ (</a:t>
            </a:r>
            <a:r>
              <a:rPr kumimoji="0" lang="en-US" altLang="el-GR" sz="28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referential)</a:t>
            </a:r>
            <a:r>
              <a:rPr kumimoji="0" lang="en-US" altLang="el-GR" sz="20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. </a:t>
            </a:r>
            <a:r>
              <a:rPr kumimoji="0" lang="el-GR" altLang="el-GR" sz="23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Αφορά τη </a:t>
            </a:r>
            <a:r>
              <a:rPr kumimoji="0" lang="el-GR" altLang="el-GR" sz="23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σημασία του μηνύματος</a:t>
            </a:r>
            <a:r>
              <a:rPr kumimoji="0" lang="el-GR" altLang="el-GR" sz="23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. Ειδικότερα, τη μετάδοση περιγραφών και πληροφοριών για τον κόσμο </a:t>
            </a:r>
            <a:endParaRPr kumimoji="0" lang="en-US" altLang="el-GR" sz="23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514350" marR="0" indent="-514350" algn="l" defTabSz="914400" rtl="0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kumimoji="0" lang="en-US" altLang="el-GR" sz="23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	</a:t>
            </a:r>
            <a:r>
              <a:rPr kumimoji="0" lang="en-US" altLang="el-GR" sz="23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  <a:sym typeface="Wingdings" panose="05000000000000000000" pitchFamily="2" charset="2"/>
              </a:rPr>
              <a:t>[</a:t>
            </a:r>
            <a:r>
              <a:rPr kumimoji="0" lang="el-GR" altLang="el-GR" sz="23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πρβλ. τη χρήση του</a:t>
            </a:r>
            <a:r>
              <a:rPr kumimoji="0" lang="el-GR" altLang="el-GR" sz="23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τρίτου </a:t>
            </a:r>
            <a:r>
              <a:rPr kumimoji="0" lang="el-GR" altLang="el-GR" sz="23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προσώπου στον ενεστώτα, όπως λ.χ. στα περιγραφικά κείμενα περιοχών σε έναν τουριστικό οδηγό ή σε εκφωνήματα όπως «έξω βρέχει», «η κατάσταση της οικονομίας είναι άσχημη»</a:t>
            </a:r>
            <a:r>
              <a:rPr kumimoji="0" lang="en-US" altLang="el-GR" sz="23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]</a:t>
            </a:r>
            <a:r>
              <a:rPr kumimoji="0" lang="el-GR" altLang="el-GR" sz="23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.</a:t>
            </a:r>
            <a:endParaRPr kumimoji="0" lang="el-GR" altLang="el-GR" sz="23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514350" marR="0" indent="-514350" algn="l" defTabSz="914400" rtl="0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 startAt="3"/>
            </a:pPr>
            <a:endParaRPr kumimoji="0" lang="el-GR" altLang="el-GR" sz="23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514350" marR="0" indent="-514350" algn="l" defTabSz="914400" rtl="0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Ø"/>
            </a:pPr>
            <a:r>
              <a:rPr kumimoji="0" lang="el-GR" altLang="el-GR" sz="20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</a:t>
            </a:r>
            <a:r>
              <a:rPr kumimoji="0" lang="el-GR" altLang="el-GR" sz="25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Η λειτουργία αυτή φαίνεται να </a:t>
            </a:r>
            <a:r>
              <a:rPr kumimoji="0" lang="el-GR" altLang="el-GR" sz="25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λείπει από τα συστήματα επικοινωνίας των ζώων</a:t>
            </a:r>
            <a:r>
              <a:rPr kumimoji="0" lang="el-GR" altLang="el-GR" sz="25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(με την εξαίρεση του κυκλικού και οκτώσχημου χορού των μελισσών που δίνει πληροφορίες για την απόσταση και το είδος της τροφής). Στα συστήματα επικοινωνίας των ζώων</a:t>
            </a:r>
            <a:r>
              <a:rPr kumimoji="0" lang="el-GR" altLang="el-GR" sz="25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</a:t>
            </a:r>
            <a:r>
              <a:rPr kumimoji="0" lang="el-GR" altLang="el-GR" sz="25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κυριαρχούν μόνιμα οι δύο προηγούμενες λειτουργίες (εκφραστική και βουλητική)</a:t>
            </a:r>
            <a:endParaRPr kumimoji="0" lang="el-GR" altLang="el-GR" sz="25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514350" marR="0" indent="-514350" algn="l" defTabSz="914400" rtl="0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Ø"/>
            </a:pPr>
            <a:endParaRPr kumimoji="0" lang="el-GR" altLang="el-GR" sz="20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el-GR" altLang="el-GR" b="1" dirty="0"/>
              <a:t>Λειτουργίες της ομιλίας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612775" y="1600200"/>
            <a:ext cx="8296275" cy="5022850"/>
          </a:xfrm>
          <a:solidFill>
            <a:schemeClr val="lt1"/>
          </a:solidFill>
          <a:ln w="190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514350" marR="0" indent="-514350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 startAt="4"/>
            </a:pP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ΠΟΙΗΤΙΚΗ (</a:t>
            </a:r>
            <a:r>
              <a:rPr kumimoji="0" lang="en-US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poetic).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Αφορά τη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μορφή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του μηνύματος η οποία προβάλλεται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εμφατικά </a:t>
            </a:r>
            <a:endParaRPr kumimoji="0" lang="en-US" altLang="el-GR" sz="2900" b="1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514350" marR="0" indent="-514350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kumimoji="0" lang="en-US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514350" marR="0" indent="-514350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kumimoji="0" lang="el-GR" altLang="en-US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	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[πρβλ. τη χρήση της γλώσσας στα λογοτεχνικά κείμενα</a:t>
            </a:r>
            <a:r>
              <a:rPr kumimoji="0" lang="en-US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π.χ.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«Ο ήλιος ο ηλιάτορας ο πετροπαιγνιδιάτορας»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(Ελύτης), στις διαφημίσεις και τα ΜΜΕ π.χ.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«οι μεν και οι δεν»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(τίτλος παλιού σήριαλ), στα λογοπαίγνια, όπως λ.χ. το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«π</a:t>
            </a:r>
            <a:r>
              <a:rPr kumimoji="0" lang="el-GR" altLang="el-GR" sz="3600" b="1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ει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νακοθήκη»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—ως όνομα εστιατορίου— με εσκεμμένο ορθογραφικό λάθος].</a:t>
            </a: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514350" marR="0" indent="-514350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Tw Cen MT" panose="020B0602020104020603" pitchFamily="34" charset="0"/>
              <a:buChar char=""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el-GR" altLang="el-GR" b="1" dirty="0"/>
              <a:t>Λειτουργίες της ομιλίας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254000" y="1620838"/>
            <a:ext cx="8682038" cy="5067300"/>
          </a:xfrm>
          <a:solidFill>
            <a:schemeClr val="lt1"/>
          </a:solidFill>
          <a:ln w="190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514350" marR="0" indent="-5143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 startAt="5"/>
            </a:pPr>
            <a:r>
              <a:rPr kumimoji="0" lang="el-GR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ΜΕΤΑΓΛΩΣΣΙΚΗ (</a:t>
            </a:r>
            <a:r>
              <a:rPr kumimoji="0" lang="en-US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metalingual). </a:t>
            </a:r>
            <a:r>
              <a:rPr kumimoji="0" lang="el-GR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Αφορά τον </a:t>
            </a:r>
            <a:r>
              <a:rPr kumimoji="0" lang="el-GR" altLang="el-GR" sz="27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κώδικα</a:t>
            </a:r>
            <a:r>
              <a:rPr kumimoji="0" lang="el-GR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καθεαυτό. Με τη λειτουργία αυτή επιδιώκονται </a:t>
            </a:r>
            <a:r>
              <a:rPr kumimoji="0" lang="el-GR" altLang="el-GR" sz="27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διευκρινίσεις</a:t>
            </a:r>
            <a:r>
              <a:rPr kumimoji="0" lang="el-GR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, προσδιορισμοί και επανακαθορισμοί της </a:t>
            </a:r>
            <a:r>
              <a:rPr kumimoji="0" lang="el-GR" altLang="el-GR" sz="27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μορφής</a:t>
            </a:r>
            <a:r>
              <a:rPr kumimoji="0" lang="el-GR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ή της </a:t>
            </a:r>
            <a:r>
              <a:rPr kumimoji="0" lang="el-GR" altLang="el-GR" sz="27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σημασίας </a:t>
            </a:r>
            <a:r>
              <a:rPr kumimoji="0" lang="el-GR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του μηνύματος </a:t>
            </a:r>
            <a:endParaRPr kumimoji="0" lang="el-GR" altLang="el-GR" sz="27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514350" marR="0" indent="-5143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 startAt="5"/>
            </a:pPr>
            <a:endParaRPr kumimoji="0" lang="el-GR" altLang="el-GR" sz="27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514350" marR="0" indent="-5143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kumimoji="0" lang="el-GR" altLang="en-US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	</a:t>
            </a:r>
            <a:r>
              <a:rPr kumimoji="0" lang="en-US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[</a:t>
            </a:r>
            <a:r>
              <a:rPr kumimoji="0" lang="el-GR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πρβλ. εκφωνήματα του τύπου «Πώς προφέρεται αυτή η λέξη;», «Τι σημαίνει αυτή η λέξη;», «Δηλαδή;», «Τίμιος στις μέρες μας σημαίνει κορόιδο!», τα λήμματα λεξικών, αλλά και οι πληροφορίες στα εγχειρίδια γραμματικής και συντακτικού κτλ.</a:t>
            </a:r>
            <a:r>
              <a:rPr kumimoji="0" lang="en-US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]</a:t>
            </a:r>
            <a:r>
              <a:rPr kumimoji="0" lang="el-GR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.</a:t>
            </a:r>
            <a:endParaRPr kumimoji="0" lang="el-GR" altLang="el-GR" sz="27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514350" marR="0" indent="-5143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Tw Cen MT" panose="020B0602020104020603" pitchFamily="34" charset="0"/>
              <a:buChar char=""/>
            </a:pPr>
            <a:endParaRPr kumimoji="0" lang="el-GR" altLang="el-GR" sz="27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el-GR" altLang="el-GR" b="1" dirty="0"/>
              <a:t>Λειτουργίες της ομιλίας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solidFill>
            <a:schemeClr val="lt1"/>
          </a:solidFill>
          <a:ln w="190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514350" marR="0" indent="-5143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 startAt="6"/>
            </a:pPr>
            <a:endParaRPr kumimoji="0" lang="en-US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514350" marR="0" indent="-5143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 startAt="6"/>
            </a:pP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ΦΑΤΙΚΗ (</a:t>
            </a:r>
            <a:r>
              <a:rPr kumimoji="0" lang="en-US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phatic).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Αφορά το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κανάλι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της επικοινωνίας και τις εκφράσεις με τις οποίες το κανάλι της επικοινωνίας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ανοίγει </a:t>
            </a:r>
            <a:r>
              <a:rPr kumimoji="0" lang="en-US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, διατηρεί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ται</a:t>
            </a:r>
            <a:r>
              <a:rPr kumimoji="0" lang="en-US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ανοικτό ή κλείνει</a:t>
            </a:r>
            <a:r>
              <a:rPr kumimoji="0" lang="en-US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[πρβλ.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«εμπρός, «ναι», «έλα» στην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αρχή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μιας συνδιάλεξης, «ναι ναι», «χμ χμ» κατά την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εξέλιξή της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, «έγινε», «εντάξει», «γεια», «</a:t>
            </a:r>
            <a:r>
              <a:rPr kumimoji="0" lang="en-US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over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» στο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τέλος της</a:t>
            </a:r>
            <a:r>
              <a:rPr kumimoji="0" lang="en-US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]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.</a:t>
            </a: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514350" marR="0" indent="-5143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 startAt="6"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p>
            <a:r>
              <a:rPr lang="el-GR" altLang="el-GR" b="1" dirty="0"/>
              <a:t>Λειτουργίες της ομιλίας</a:t>
            </a:r>
            <a:endParaRPr lang="el-GR" altLang="el-GR" b="1" dirty="0"/>
          </a:p>
        </p:txBody>
      </p:sp>
      <p:graphicFrame>
        <p:nvGraphicFramePr>
          <p:cNvPr id="23555" name="Content Placeholder 23554"/>
          <p:cNvGraphicFramePr/>
          <p:nvPr>
            <p:ph sz="quarter" idx="1" hasCustomPrompt="1"/>
          </p:nvPr>
        </p:nvGraphicFramePr>
        <p:xfrm>
          <a:off x="706438" y="2060575"/>
          <a:ext cx="7966075" cy="3940175"/>
        </p:xfrm>
        <a:graphic>
          <a:graphicData uri="http://schemas.openxmlformats.org/drawingml/2006/table">
            <a:tbl>
              <a:tblPr/>
              <a:tblGrid>
                <a:gridCol w="1800225"/>
                <a:gridCol w="6165850"/>
              </a:tblGrid>
              <a:tr h="365125"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l-GR" altLang="el-GR" b="1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</a:rPr>
                        <a:t>ΟΜΙΛΙΑ</a:t>
                      </a:r>
                      <a:endParaRPr lang="en-US" altLang="zh-CN" b="1" dirty="0">
                        <a:solidFill>
                          <a:srgbClr val="FFFFFF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4" marR="91444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l-GR" altLang="el-GR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ΠΑΡΑΓΟΝΤΕΣ</a:t>
                      </a:r>
                      <a:endParaRPr lang="en-US" altLang="zh-CN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4" marR="91444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7D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l-GR" altLang="el-GR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ΛΕΙΤΟΥΡΓΙΕΣ</a:t>
                      </a:r>
                      <a:endParaRPr lang="en-US" altLang="zh-CN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4" marR="91444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7D8"/>
                    </a:solidFill>
                  </a:tcPr>
                </a:tc>
              </a:tr>
              <a:tr h="3683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l-GR" altLang="el-GR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Πομπός</a:t>
                      </a:r>
                      <a:endParaRPr lang="en-US" altLang="zh-CN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4" marR="91444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l-GR" altLang="el-GR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Εκφραστική </a:t>
                      </a:r>
                      <a:endParaRPr lang="en-US" altLang="zh-CN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4" marR="91444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6671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l-GR" altLang="el-GR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Δέκτης</a:t>
                      </a:r>
                      <a:endParaRPr lang="en-US" altLang="zh-CN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4" marR="91444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7D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l-GR" altLang="el-GR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Βουλητική</a:t>
                      </a:r>
                      <a:endParaRPr lang="en-US" altLang="zh-CN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4" marR="91444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7D8"/>
                    </a:solidFill>
                  </a:tcPr>
                </a:tc>
              </a:tr>
              <a:tr h="366712">
                <a:tc rowSpan="3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l-GR" altLang="el-GR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Μήνυμα</a:t>
                      </a:r>
                      <a:endParaRPr lang="el-GR" altLang="el-GR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  <a:p>
                      <a:pPr lvl="0" algn="ctr" eaLnBrk="1" hangingPunct="1">
                        <a:buNone/>
                      </a:pPr>
                      <a:r>
                        <a:rPr lang="el-GR" altLang="el-GR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Σημασία Μηνύματος</a:t>
                      </a:r>
                      <a:endParaRPr lang="el-GR" altLang="el-GR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  <a:p>
                      <a:pPr lvl="0" algn="ctr" eaLnBrk="1" hangingPunct="1">
                        <a:buNone/>
                      </a:pPr>
                      <a:endParaRPr lang="el-GR" altLang="el-GR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  <a:p>
                      <a:pPr lvl="0" algn="ctr" eaLnBrk="1" hangingPunct="1">
                        <a:buNone/>
                      </a:pPr>
                      <a:r>
                        <a:rPr lang="el-GR" altLang="el-GR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Μορφή Μηνύματος</a:t>
                      </a:r>
                      <a:endParaRPr lang="en-US" altLang="zh-CN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4" marR="91444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en-US" altLang="zh-CN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4" marR="91444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549275">
                <a:tc vMerge="1">
                  <a:tcPr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l-GR" altLang="el-GR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Αναφορική</a:t>
                      </a:r>
                      <a:endParaRPr lang="en-US" altLang="zh-CN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4" marR="91444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7D8"/>
                    </a:solidFill>
                  </a:tcPr>
                </a:tc>
              </a:tr>
              <a:tr h="822325">
                <a:tc vMerge="1">
                  <a:tcPr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el-GR" altLang="el-GR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  <a:p>
                      <a:pPr lvl="0" eaLnBrk="1" hangingPunct="1">
                        <a:buNone/>
                      </a:pPr>
                      <a:r>
                        <a:rPr lang="el-GR" altLang="el-GR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Ποιητική</a:t>
                      </a:r>
                      <a:endParaRPr lang="en-US" altLang="zh-CN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4" marR="91444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6671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l-GR" altLang="el-GR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Κώδικας</a:t>
                      </a:r>
                      <a:endParaRPr lang="en-US" altLang="zh-CN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4" marR="91444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7D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l-GR" altLang="el-GR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Μεταγλωσσική</a:t>
                      </a:r>
                      <a:endParaRPr lang="en-US" altLang="zh-CN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4" marR="91444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7D8"/>
                    </a:solidFill>
                  </a:tcPr>
                </a:tc>
              </a:tr>
              <a:tr h="36671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l-GR" altLang="el-GR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Κανάλι</a:t>
                      </a:r>
                      <a:endParaRPr lang="en-US" altLang="zh-CN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4" marR="91444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l-GR" altLang="el-GR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Φατική </a:t>
                      </a:r>
                      <a:endParaRPr lang="en-US" altLang="zh-CN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4" marR="91444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el-GR" altLang="el-GR" b="1" dirty="0"/>
              <a:t>Λειτουργίες της ομιλίας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348615" y="1600200"/>
            <a:ext cx="8625205" cy="4994275"/>
          </a:xfrm>
          <a:solidFill>
            <a:schemeClr val="lt1"/>
          </a:solidFill>
          <a:ln w="190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319405" marR="0" indent="-319405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Γενικά, </a:t>
            </a:r>
            <a:r>
              <a:rPr kumimoji="0" lang="el-GR" altLang="el-GR" sz="2900" b="0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κάθε περίπτωση επικοινωνίας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δεν χαρακτηρίζεται στον ίδιο βαθμό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από τις έξι παραπάνω λειτουργίες. Κάθε φορά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κυριαρχεί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μία και οι άλλες την πλαισιώνουν:</a:t>
            </a: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319405" marR="0" indent="-319405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319405" marR="0" indent="-319405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στη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σχολική τάξη και τα γλωσσικά μαθήματα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κυριαρχεί η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μεταγλωσσική λειτουργία</a:t>
            </a: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319405" marR="0" indent="-319405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σε ένα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κείμενο οδηγιών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κυριαρχεί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η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βουλητική-κατευθυντική λειτουργία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</a:t>
            </a:r>
            <a:r>
              <a:rPr kumimoji="0" lang="en-US" altLang="el-GR" sz="24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(</a:t>
            </a:r>
            <a:r>
              <a:rPr kumimoji="0" lang="el-GR" altLang="el-GR" sz="24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πρβ. Οδηγίες ανανέωσης διαβατηρίου).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</a:t>
            </a: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319405" marR="0" indent="-319405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1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el-GR" altLang="el-GR" b="1" dirty="0"/>
              <a:t>Λειτουργίες της ομιλίας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0" y="1412875"/>
            <a:ext cx="9144000" cy="5445125"/>
          </a:xfrm>
          <a:solidFill>
            <a:schemeClr val="lt1"/>
          </a:solidFill>
          <a:ln w="190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319405" marR="0" indent="-319405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319405" marR="0" indent="-319405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Μιλώντας εκφράζουμε τις συγκινήσεις και τα αισθήματά μας (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εκφραστική λειτουργία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), ζητούμε τη συνεργασία των συνανθρώπων μας, προστάζουμε και ρωτάμε (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βουλητική λειτουργία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), δηλώνουμε κάτι αναφερόμενοι στο παρελθόν, το παρόν και το μέλλον (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αναφορική λειτουργία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), προκαλούμε την έκπληξη και τον εντυπωσιασμό του συνομιλητή μας (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ποιητική λειτουργία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),</a:t>
            </a:r>
            <a:r>
              <a:rPr kumimoji="0" lang="en-US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διευκρινίζουμε όσα μεταφέρουμε (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μεταγλωσσική λειτουργία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) και ελέγχουμε την ομαλή μετάδοση του μηνύματός μας (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φατική λειτουργία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) (βλ. </a:t>
            </a:r>
            <a:r>
              <a:rPr kumimoji="0" lang="en-US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Lyons 1995: 38).</a:t>
            </a: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319405" marR="0" indent="-319405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Τίτλος 1"/>
          <p:cNvSpPr>
            <a:spLocks noGrp="1"/>
          </p:cNvSpPr>
          <p:nvPr>
            <p:ph type="title" hasCustomPrompt="1"/>
          </p:nvPr>
        </p:nvSpPr>
        <p:spPr>
          <a:xfrm>
            <a:off x="250825" y="0"/>
            <a:ext cx="8642350" cy="1219200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el-GR" altLang="en-US" sz="3600" b="1" dirty="0"/>
              <a:t>Η </a:t>
            </a:r>
            <a:r>
              <a:rPr lang="el-GR" altLang="en-US" sz="3600" b="1" dirty="0">
                <a:solidFill>
                  <a:srgbClr val="FF0000"/>
                </a:solidFill>
              </a:rPr>
              <a:t>οντογενετική</a:t>
            </a:r>
            <a:r>
              <a:rPr lang="el-GR" altLang="en-US" sz="3600" b="1" dirty="0"/>
              <a:t> ανάπτυξη των λειτουργιών</a:t>
            </a:r>
            <a:r>
              <a:rPr lang="el-GR" altLang="en-US" sz="4000" b="1" dirty="0"/>
              <a:t> </a:t>
            </a:r>
            <a:r>
              <a:rPr lang="en-US" altLang="el-GR" sz="2400" dirty="0">
                <a:latin typeface="Tw Cen MT" panose="020B0602020104020603" pitchFamily="34" charset="0"/>
              </a:rPr>
              <a:t>(Cook 1989: 26-27, </a:t>
            </a:r>
            <a:r>
              <a:rPr lang="el-GR" altLang="en-US" sz="2400" dirty="0"/>
              <a:t>Χριστίδης 2001: 38-39)</a:t>
            </a:r>
            <a:endParaRPr lang="el-GR" altLang="en-US" sz="24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solidFill>
            <a:schemeClr val="lt1"/>
          </a:solidFill>
          <a:ln w="190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</a:t>
            </a: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εκφραστική λειτουργία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: η κραυγή, το κλάμα, το γέλιο </a:t>
            </a:r>
            <a:r>
              <a:rPr kumimoji="0" lang="el-GR" altLang="el-GR" sz="18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[4</a:t>
            </a:r>
            <a:r>
              <a:rPr kumimoji="0" lang="el-GR" altLang="el-GR" sz="1800" b="0" i="0" u="none" strike="noStrike" kern="1200" cap="none" spc="0" normalizeH="0" baseline="3000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ος</a:t>
            </a:r>
            <a:r>
              <a:rPr kumimoji="0" lang="el-GR" altLang="el-GR" sz="18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– 5</a:t>
            </a:r>
            <a:r>
              <a:rPr kumimoji="0" lang="el-GR" altLang="el-GR" sz="1800" b="0" i="0" u="none" strike="noStrike" kern="1200" cap="none" spc="0" normalizeH="0" baseline="3000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ος</a:t>
            </a:r>
            <a:r>
              <a:rPr kumimoji="0" lang="el-GR" altLang="el-GR" sz="18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μήνας]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ως </a:t>
            </a:r>
            <a:r>
              <a:rPr kumimoji="0" lang="el-GR" altLang="el-GR" sz="2900" b="1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συναισθηματική αντίδραση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(λ.χ. χαράς, φόβου) σ’ ό,τι συμβαίνει γύρω από το μικρό παιδί</a:t>
            </a: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βουλητική λειτουργία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: το </a:t>
            </a:r>
            <a:r>
              <a:rPr kumimoji="0" lang="el-GR" altLang="el-GR" sz="2900" b="0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ελεγχόμενο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και </a:t>
            </a:r>
            <a:r>
              <a:rPr kumimoji="0" lang="el-GR" altLang="el-GR" sz="2900" b="1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στοχευμένο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κλάμα</a:t>
            </a:r>
            <a:r>
              <a:rPr kumimoji="0" lang="en-US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ή γέλιο ως μέσο επίτευξης ενός σκοπού</a:t>
            </a: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49" name="Τίτλος 1"/>
          <p:cNvSpPr>
            <a:spLocks noGrp="1"/>
          </p:cNvSpPr>
          <p:nvPr>
            <p:ph type="title" hasCustomPrompt="1"/>
          </p:nvPr>
        </p:nvSpPr>
        <p:spPr>
          <a:xfrm>
            <a:off x="250825" y="188913"/>
            <a:ext cx="8713788" cy="1030287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el-GR" altLang="en-US" sz="3600" b="1" dirty="0"/>
              <a:t>Η οντογενετική ανάπτυξη των λειτουργιών</a:t>
            </a:r>
            <a:r>
              <a:rPr lang="el-GR" altLang="en-US" sz="4000" b="1" dirty="0"/>
              <a:t> </a:t>
            </a:r>
            <a:r>
              <a:rPr lang="en-US" altLang="el-GR" sz="2400" dirty="0">
                <a:latin typeface="Tw Cen MT" panose="020B0602020104020603" pitchFamily="34" charset="0"/>
              </a:rPr>
              <a:t>(Cook 1989: 26-27, </a:t>
            </a:r>
            <a:r>
              <a:rPr lang="el-GR" altLang="en-US" sz="2400" dirty="0"/>
              <a:t>Χριστίδης 2001: 38-39)</a:t>
            </a:r>
            <a:endParaRPr lang="el-GR" altLang="en-US" sz="24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250825" y="1628775"/>
            <a:ext cx="8515350" cy="5040313"/>
          </a:xfrm>
          <a:solidFill>
            <a:schemeClr val="lt1"/>
          </a:solidFill>
          <a:ln w="190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319405" marR="0" indent="-319405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φατική λειτουργία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: η εκφορά συλλαβών (συνήθως της μορφής σύμφωνο – φωνήεν: </a:t>
            </a:r>
            <a:r>
              <a:rPr kumimoji="0" lang="el-GR" altLang="el-GR" sz="2900" b="0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μπα μπα, ντα ντα, μα μα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) προκειμένου </a:t>
            </a:r>
            <a:r>
              <a:rPr kumimoji="0" lang="el-GR" altLang="el-GR" sz="2900" b="0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να δηλωθεί η παρουσία του πομπού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και </a:t>
            </a:r>
            <a:r>
              <a:rPr kumimoji="0" lang="el-GR" altLang="el-GR" sz="2900" b="0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να </a:t>
            </a:r>
            <a:r>
              <a:rPr kumimoji="0" lang="el-GR" altLang="el-GR" sz="2900" b="1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εγκατασταθεί κανάλι</a:t>
            </a:r>
            <a:r>
              <a:rPr kumimoji="0" lang="el-GR" altLang="el-GR" sz="2900" b="0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επικοινωνίας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με ενηλίκους</a:t>
            </a: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319405" marR="0" indent="-319405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ποιητική λειτουργία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: η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επανερχόμενη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εκφορά εκφωνημάτων (συλλαβών, μικρών λέξεων) με στόχο την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προσέλκυση της προσοχής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των ενηλίκων (και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όχι τη μεταφορά νοήματος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)</a:t>
            </a: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319405" marR="0" indent="-319405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640080" marR="0" lvl="1" indent="-319405" algn="l" defTabSz="914400" rtl="0" eaLnBrk="1" fontAlgn="base" latinLnBrk="0" hangingPunct="1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"/>
            </a:pPr>
            <a:r>
              <a:rPr kumimoji="0" lang="el-GR" altLang="el-GR" sz="2600" b="0" i="0" u="none" strike="noStrike" kern="1200" cap="none" spc="0" normalizeH="0" baseline="3000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5ος</a:t>
            </a:r>
            <a:r>
              <a:rPr kumimoji="0" lang="el-GR" altLang="el-GR" sz="26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– 8</a:t>
            </a:r>
            <a:r>
              <a:rPr kumimoji="0" lang="el-GR" altLang="el-GR" sz="2600" b="0" i="0" u="none" strike="noStrike" kern="1200" cap="none" spc="0" normalizeH="0" baseline="3000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ος</a:t>
            </a:r>
            <a:r>
              <a:rPr kumimoji="0" lang="el-GR" altLang="el-GR" sz="26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μήνας</a:t>
            </a:r>
            <a:endParaRPr kumimoji="0" lang="el-GR" altLang="el-GR" sz="26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319405" marR="0" indent="-319405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el-GR" altLang="en-US" sz="4000" b="1" dirty="0"/>
              <a:t>Η ομιλία από το πρίσμα της σημειωτικής</a:t>
            </a:r>
            <a:endParaRPr lang="el-GR" altLang="en-US" sz="40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solidFill>
            <a:schemeClr val="lt1"/>
          </a:solidFill>
          <a:ln w="190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319405" marR="0" indent="-319405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endParaRPr kumimoji="0" lang="en-US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319405" marR="0" indent="-319405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endParaRPr kumimoji="0" lang="en-US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319405" marR="0" indent="-319405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Η σημειωτική έχει οριστεί ως επιστήμη των σημείων, της συμβολικής συμπεριφοράς ή των επικοινωνιακών συστημάτων (</a:t>
            </a:r>
            <a:r>
              <a:rPr kumimoji="0" lang="en-US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Lyons, 1995: 36).</a:t>
            </a: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p>
            <a:pPr algn="ctr"/>
            <a:br>
              <a:rPr lang="en-US" altLang="el-GR" dirty="0">
                <a:latin typeface="Tw Cen MT" panose="020B0602020104020603" pitchFamily="34" charset="0"/>
              </a:rPr>
            </a:br>
            <a:r>
              <a:rPr lang="el-GR" altLang="en-US" b="1" dirty="0"/>
              <a:t>ΠΡΟΓΛΩΣΣΑ</a:t>
            </a:r>
            <a:br>
              <a:rPr lang="el-GR" altLang="en-US" dirty="0"/>
            </a:br>
            <a:endParaRPr lang="el-GR" altLang="el-GR" dirty="0"/>
          </a:p>
        </p:txBody>
      </p:sp>
      <p:graphicFrame>
        <p:nvGraphicFramePr>
          <p:cNvPr id="28675" name="Content Placeholder 28674"/>
          <p:cNvGraphicFramePr/>
          <p:nvPr>
            <p:ph sz="quarter" idx="1" hasCustomPrompt="1"/>
          </p:nvPr>
        </p:nvGraphicFramePr>
        <p:xfrm>
          <a:off x="179388" y="1700213"/>
          <a:ext cx="8929688" cy="4929188"/>
        </p:xfrm>
        <a:graphic>
          <a:graphicData uri="http://schemas.openxmlformats.org/drawingml/2006/table">
            <a:tbl>
              <a:tblPr/>
              <a:tblGrid>
                <a:gridCol w="1381125"/>
                <a:gridCol w="7548563"/>
              </a:tblGrid>
              <a:tr h="654050"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altLang="zh-CN" b="1" dirty="0">
                        <a:solidFill>
                          <a:srgbClr val="FFFFFF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2" marR="91442" marT="45710" marB="4571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6619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l-GR" altLang="el-GR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ΛΕΙΤΟΥΡΓΙΕΣ</a:t>
                      </a:r>
                      <a:endParaRPr lang="en-US" altLang="zh-CN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2" marR="91442" marT="45710" marB="4571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7D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en-US" altLang="zh-CN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2" marR="91442" marT="45710" marB="4571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7D8"/>
                    </a:solidFill>
                  </a:tcPr>
                </a:tc>
              </a:tr>
              <a:tr h="6619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l-GR" altLang="el-GR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Εκφραστική</a:t>
                      </a:r>
                      <a:endParaRPr lang="en-US" altLang="zh-CN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2" marR="91442" marT="45710" marB="4571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l-GR" altLang="el-GR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κραυγή, κλάμα, γέλιο (</a:t>
                      </a:r>
                      <a:r>
                        <a:rPr lang="el-GR" altLang="el-GR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συναισθηματική αντίδραση </a:t>
                      </a:r>
                      <a:r>
                        <a:rPr lang="el-GR" altLang="el-GR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σε ένα ερέθισμα)</a:t>
                      </a:r>
                      <a:endParaRPr lang="en-US" altLang="zh-CN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2" marR="91442" marT="45710" marB="4571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6635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l-GR" altLang="el-GR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Βουλητική</a:t>
                      </a:r>
                      <a:endParaRPr lang="en-US" altLang="zh-CN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2" marR="91442" marT="45710" marB="4571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7D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l-GR" altLang="el-GR" i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ελεγχόμενο</a:t>
                      </a:r>
                      <a:r>
                        <a:rPr lang="el-GR" altLang="el-GR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 και </a:t>
                      </a:r>
                      <a:r>
                        <a:rPr lang="el-GR" altLang="el-GR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στοχευμένο</a:t>
                      </a:r>
                      <a:r>
                        <a:rPr lang="el-GR" altLang="el-GR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 κλάμα ή γέλιο (επίτευξη σκοπού)</a:t>
                      </a:r>
                      <a:endParaRPr lang="en-US" altLang="zh-CN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2" marR="91442" marT="45710" marB="4571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7D8"/>
                    </a:solidFill>
                  </a:tcPr>
                </a:tc>
              </a:tr>
              <a:tr h="11430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l-GR" altLang="el-GR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Φατική</a:t>
                      </a:r>
                      <a:endParaRPr lang="en-US" altLang="zh-CN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2" marR="91442" marT="45710" marB="4571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l-GR" altLang="el-GR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εκφορά συλλαβών (δηλώνεται η </a:t>
                      </a:r>
                      <a:r>
                        <a:rPr lang="el-GR" altLang="el-GR" i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παρουσία πομπού </a:t>
                      </a:r>
                      <a:r>
                        <a:rPr lang="el-GR" altLang="el-GR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και </a:t>
                      </a:r>
                      <a:r>
                        <a:rPr lang="el-GR" altLang="el-GR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εγκαθίσταται κανάλι επικοινωνίας</a:t>
                      </a:r>
                      <a:r>
                        <a:rPr lang="el-GR" altLang="el-GR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 με τον δέκτη)</a:t>
                      </a:r>
                      <a:endParaRPr lang="en-US" altLang="zh-CN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2" marR="91442" marT="45710" marB="4571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11445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l-GR" altLang="el-GR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Ποιητική</a:t>
                      </a:r>
                      <a:endParaRPr lang="en-US" altLang="zh-CN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2" marR="91442" marT="45710" marB="4571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7D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l-GR" altLang="el-GR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η επανερχόμενη εκφορά εκφωνημάτων (</a:t>
                      </a:r>
                      <a:r>
                        <a:rPr lang="el-GR" altLang="el-GR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προσέλκυση της προσοχής </a:t>
                      </a:r>
                      <a:r>
                        <a:rPr lang="el-GR" altLang="el-GR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των ενηλίκων)</a:t>
                      </a:r>
                      <a:endParaRPr lang="en-US" altLang="zh-CN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2" marR="91442" marT="45710" marB="4571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7D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7" name="Τίτλος 1"/>
          <p:cNvSpPr>
            <a:spLocks noGrp="1"/>
          </p:cNvSpPr>
          <p:nvPr>
            <p:ph type="title" hasCustomPrompt="1"/>
          </p:nvPr>
        </p:nvSpPr>
        <p:spPr>
          <a:xfrm>
            <a:off x="179388" y="0"/>
            <a:ext cx="8785225" cy="1219200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el-GR" altLang="en-US" sz="3600" b="1" dirty="0"/>
              <a:t>Η οντογενετική ανάπτυξη των λειτουργιών</a:t>
            </a:r>
            <a:r>
              <a:rPr lang="el-GR" altLang="en-US" sz="4000" b="1" dirty="0"/>
              <a:t> </a:t>
            </a:r>
            <a:r>
              <a:rPr lang="en-US" altLang="el-GR" sz="2800" dirty="0">
                <a:latin typeface="Tw Cen MT" panose="020B0602020104020603" pitchFamily="34" charset="0"/>
              </a:rPr>
              <a:t>(Cook 1989: 26-27, </a:t>
            </a:r>
            <a:r>
              <a:rPr lang="el-GR" altLang="en-US" sz="2800" dirty="0"/>
              <a:t>Χριστίδης 2001: 38-39)</a:t>
            </a:r>
            <a:endParaRPr lang="el-GR" altLang="en-US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79388" y="1600200"/>
            <a:ext cx="8785225" cy="5068888"/>
          </a:xfrm>
          <a:solidFill>
            <a:schemeClr val="lt1"/>
          </a:solidFill>
          <a:ln w="190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Οι παραπάνω λειτουργίες μπορούμε να θεωρήσουμε ότι εμπίπτουν στο </a:t>
            </a:r>
            <a:r>
              <a:rPr kumimoji="0" lang="el-GR" altLang="el-GR" sz="3200" b="1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προγλωσσικό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στάδιο.</a:t>
            </a: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αναφορική λειτουργία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: η λιγότερο ή περισσότερο συνειδητή μεταφορά νοήματος. Εδώ μπορεί να γίνει η διάκριση ανάμεσα σε </a:t>
            </a:r>
            <a:r>
              <a:rPr kumimoji="0" lang="el-GR" altLang="el-GR" sz="2900" b="1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πρωτο-γλώσσα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όπου κυριαρχούν οι </a:t>
            </a:r>
            <a:r>
              <a:rPr kumimoji="0" lang="el-GR" altLang="el-GR" sz="2900" b="1" i="1" u="none" strike="noStrike" kern="1200" cap="none" spc="0" normalizeH="0" baseline="0" noProof="1" dirty="0">
                <a:solidFill>
                  <a:srgbClr val="FF0000"/>
                </a:solidFill>
                <a:latin typeface="Tw Cen MT" panose="020B0602020104020603" pitchFamily="34" charset="0"/>
                <a:ea typeface="+mn-ea"/>
                <a:cs typeface="+mn-cs"/>
              </a:rPr>
              <a:t>ολοφράσεις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FF0000"/>
                </a:solidFill>
                <a:latin typeface="Tw Cen MT" panose="020B0602020104020603" pitchFamily="34" charset="0"/>
                <a:ea typeface="+mn-ea"/>
                <a:cs typeface="+mn-cs"/>
              </a:rPr>
              <a:t>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και σε </a:t>
            </a:r>
            <a:r>
              <a:rPr kumimoji="0" lang="el-GR" altLang="el-GR" sz="2900" b="0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κατεξοχήν </a:t>
            </a:r>
            <a:r>
              <a:rPr kumimoji="0" lang="el-GR" altLang="el-GR" sz="2900" b="1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(ενήλικη) αναφορική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γλώσσα.</a:t>
            </a: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1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p>
            <a:r>
              <a:rPr lang="el-GR" altLang="el-GR" b="1" dirty="0"/>
              <a:t>Οντογένεση της γλώσσας</a:t>
            </a:r>
            <a:endParaRPr lang="el-GR" altLang="el-GR" b="1" dirty="0"/>
          </a:p>
        </p:txBody>
      </p:sp>
      <p:graphicFrame>
        <p:nvGraphicFramePr>
          <p:cNvPr id="30723" name="Content Placeholder 30722"/>
          <p:cNvGraphicFramePr/>
          <p:nvPr>
            <p:ph sz="quarter" idx="1" hasCustomPrompt="1"/>
          </p:nvPr>
        </p:nvGraphicFramePr>
        <p:xfrm>
          <a:off x="323850" y="2060575"/>
          <a:ext cx="8712200" cy="2503488"/>
        </p:xfrm>
        <a:graphic>
          <a:graphicData uri="http://schemas.openxmlformats.org/drawingml/2006/table">
            <a:tbl>
              <a:tblPr/>
              <a:tblGrid>
                <a:gridCol w="4356100"/>
                <a:gridCol w="4356100"/>
              </a:tblGrid>
              <a:tr h="665163"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l-GR" altLang="el-GR" b="1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</a:rPr>
                        <a:t>ΑΝΑΦΟΡΙΚΗ ΛΕΙΤΟΥΡΓΙΑ</a:t>
                      </a:r>
                      <a:endParaRPr lang="en-US" altLang="zh-CN" b="1" dirty="0">
                        <a:solidFill>
                          <a:srgbClr val="FFFFFF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32" marR="91432" marT="45701" marB="45701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6746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l-GR" altLang="el-GR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ΠΡΩΤΟ- ΓΛΩΣΣΑ </a:t>
                      </a:r>
                      <a:endParaRPr lang="el-GR" altLang="el-GR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  <a:p>
                      <a:pPr lvl="0" eaLnBrk="1" hangingPunct="1">
                        <a:buNone/>
                      </a:pPr>
                      <a:r>
                        <a:rPr lang="el-GR" altLang="el-GR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(πρώτες </a:t>
                      </a:r>
                      <a:r>
                        <a:rPr lang="el-GR" altLang="el-GR" b="1" i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παιδικές</a:t>
                      </a:r>
                      <a:r>
                        <a:rPr lang="el-GR" altLang="el-GR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 «λέξεις»)</a:t>
                      </a:r>
                      <a:endParaRPr lang="en-US" altLang="zh-CN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32" marR="91432" marT="45701" marB="45701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7D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l-GR" altLang="el-GR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ΕΝΗΛΙΚΗ ΓΛΩΣΣΑ</a:t>
                      </a:r>
                      <a:endParaRPr lang="en-US" altLang="zh-CN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32" marR="91432" marT="45701" marB="45701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7D8"/>
                    </a:solidFill>
                  </a:tcPr>
                </a:tc>
              </a:tr>
              <a:tr h="11636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l-GR" altLang="el-GR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Ολιστική αντίληψη συμβάντος (</a:t>
                      </a:r>
                      <a:r>
                        <a:rPr lang="el-GR" altLang="el-GR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ολοφραστικά μορφώματα</a:t>
                      </a:r>
                      <a:r>
                        <a:rPr lang="el-GR" altLang="el-GR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)</a:t>
                      </a:r>
                      <a:endParaRPr lang="en-US" altLang="zh-CN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32" marR="91432" marT="45701" marB="45701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l-GR" altLang="el-GR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Κατεξοχήν </a:t>
                      </a:r>
                      <a:r>
                        <a:rPr lang="el-GR" altLang="el-GR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αναφορική</a:t>
                      </a:r>
                      <a:endParaRPr lang="en-US" altLang="zh-CN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32" marR="91432" marT="45701" marB="45701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</a:tbl>
          </a:graphicData>
        </a:graphic>
      </p:graphicFrame>
      <p:sp>
        <p:nvSpPr>
          <p:cNvPr id="30735" name="TextBox 4"/>
          <p:cNvSpPr txBox="1"/>
          <p:nvPr/>
        </p:nvSpPr>
        <p:spPr>
          <a:xfrm>
            <a:off x="179388" y="5229225"/>
            <a:ext cx="8820150" cy="12001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marL="319405" indent="-319405">
              <a:buClr>
                <a:schemeClr val="accent2"/>
              </a:buClr>
              <a:buFont typeface="Wingdings" panose="05000000000000000000" pitchFamily="2" charset="2"/>
              <a:buChar char=""/>
            </a:pPr>
            <a:r>
              <a:rPr lang="el-GR" altLang="el-GR" sz="2400" b="1" dirty="0">
                <a:latin typeface="Arial" panose="020B0604020202020204" pitchFamily="34" charset="0"/>
              </a:rPr>
              <a:t>μεταγλωσσική λειτουργία</a:t>
            </a:r>
            <a:r>
              <a:rPr lang="el-GR" altLang="el-GR" sz="2400" dirty="0">
                <a:latin typeface="Arial" panose="020B0604020202020204" pitchFamily="34" charset="0"/>
              </a:rPr>
              <a:t>: η συνειδητή εστίαση σε ιδιότητες, λειτουργίες και νοήματα της γλώσσας. Καλλιεργείται ιδιαίτερα στο σχολικό περιβάλλον</a:t>
            </a:r>
            <a:r>
              <a:rPr lang="el-GR" altLang="el-GR" dirty="0">
                <a:latin typeface="Arial" panose="020B0604020202020204" pitchFamily="34" charset="0"/>
              </a:rPr>
              <a:t>.</a:t>
            </a:r>
            <a:endParaRPr lang="el-GR" altLang="el-GR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5" name="Τίτλος 1"/>
          <p:cNvSpPr>
            <a:spLocks noGrp="1"/>
          </p:cNvSpPr>
          <p:nvPr>
            <p:ph type="title" hasCustomPrompt="1"/>
          </p:nvPr>
        </p:nvSpPr>
        <p:spPr>
          <a:xfrm>
            <a:off x="612775" y="260350"/>
            <a:ext cx="8153400" cy="990600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el-GR" altLang="el-GR" b="1" dirty="0"/>
              <a:t>Οντογένεση της γλώσσας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250825" y="1631950"/>
            <a:ext cx="8713788" cy="5068888"/>
          </a:xfrm>
          <a:solidFill>
            <a:schemeClr val="lt1"/>
          </a:solidFill>
          <a:ln w="190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kumimoji="0" lang="el-GR" altLang="el-GR" sz="20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Α.-Φ. Χριστίδης (2001: 38-39)</a:t>
            </a:r>
            <a:r>
              <a:rPr kumimoji="0" lang="en-US" altLang="el-GR" sz="20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.</a:t>
            </a:r>
            <a:r>
              <a:rPr kumimoji="0" lang="el-GR" altLang="el-GR" sz="20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</a:t>
            </a:r>
            <a:r>
              <a:rPr kumimoji="0" lang="el-GR" altLang="el-GR" sz="2000" b="0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Ιστορία της ελληνικής γλώσσας: Από τις αρχές έως την ύστερη αρχαιότητα</a:t>
            </a:r>
            <a:r>
              <a:rPr kumimoji="0" lang="el-GR" altLang="el-GR" sz="20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. Θεσσαλονίκη: Ινστιτούτο Νεοελληνικών Σπουδών.</a:t>
            </a:r>
            <a:endParaRPr kumimoji="0" lang="el-GR" altLang="el-GR" sz="20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</a:pP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Η εμφάνιση –γύρω στο πρώτο έτος της ηλικίας– των πρώτων «λέξεων» (φάση της «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μιας λέξης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») σηματοδοτεί τη μετάβαση από την </a:t>
            </a:r>
            <a:r>
              <a:rPr kumimoji="0" lang="el-GR" altLang="el-GR" sz="2900" b="1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προ-γλώσσα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της «άσημης» φωνής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στην </a:t>
            </a:r>
            <a:r>
              <a:rPr kumimoji="0" lang="el-GR" altLang="el-GR" sz="2900" b="1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πρωτο-γλώσσα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(…).</a:t>
            </a: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69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el-GR" altLang="el-GR" b="1" dirty="0"/>
              <a:t>Οντογένεση της γλώσσας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79388" y="1600200"/>
            <a:ext cx="8713788" cy="4924425"/>
          </a:xfrm>
          <a:solidFill>
            <a:schemeClr val="lt1"/>
          </a:solidFill>
          <a:ln w="190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kumimoji="0" lang="en-US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</a:pP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Οι </a:t>
            </a:r>
            <a:r>
              <a:rPr kumimoji="0" lang="el-GR" altLang="el-GR" sz="2900" b="0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πρώτες αναγνωρίσιμες γλωσσικές παραγωγές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του μικρού παιδιού αναφέρονται σε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συμβάντα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στα οποία εμπλέκεται στην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καθημερινή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του ζωή. </a:t>
            </a: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</a:pP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Τα συμβάντα αυτά το παιδί τα αντιλαμβάνεται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FF0000"/>
                </a:solidFill>
                <a:latin typeface="Tw Cen MT" panose="020B0602020104020603" pitchFamily="34" charset="0"/>
                <a:ea typeface="+mn-ea"/>
                <a:cs typeface="+mn-cs"/>
              </a:rPr>
              <a:t>ολιστικά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: αντιλαμβάνεται ότι αποτελούνται από </a:t>
            </a:r>
            <a:r>
              <a:rPr kumimoji="0" lang="el-GR" altLang="el-GR" sz="2900" b="1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διακεκριμένα μέρη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αλλά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τα μέρη αυτά δεν υπάρχουν απομονωμένα το ένα από το άλλο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, το ένα χωρίς το άλλο. </a:t>
            </a: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3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el-GR" altLang="el-GR" b="1" dirty="0"/>
              <a:t>Οντογένεση της γλώσσας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79388" y="1600200"/>
            <a:ext cx="8785225" cy="4997450"/>
          </a:xfrm>
          <a:solidFill>
            <a:schemeClr val="lt1"/>
          </a:solidFill>
          <a:ln w="190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319405" marR="0" indent="-319405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</a:pPr>
            <a:endParaRPr kumimoji="0" lang="en-US" altLang="el-GR" sz="2900" b="1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319405" marR="0" indent="-319405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</a:pPr>
            <a:r>
              <a:rPr kumimoji="0" lang="el-GR" altLang="el-GR" sz="32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Οι λέξεις </a:t>
            </a:r>
            <a:r>
              <a:rPr kumimoji="0" lang="el-GR" altLang="el-GR" sz="3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που χρησιμοποιεί στη φάση αυτή αποτυπώνουν την </a:t>
            </a:r>
            <a:r>
              <a:rPr kumimoji="0" lang="el-GR" altLang="el-GR" sz="32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ολιστική αντίληψη της εμπειρίας</a:t>
            </a:r>
            <a:r>
              <a:rPr kumimoji="0" lang="el-GR" altLang="el-GR" sz="3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: δεν κάνουν τη διάκριση </a:t>
            </a:r>
            <a:r>
              <a:rPr kumimoji="0" lang="el-GR" altLang="el-GR" sz="32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αντικειμένου / ενέργειας</a:t>
            </a:r>
            <a:r>
              <a:rPr kumimoji="0" lang="el-GR" altLang="el-GR" sz="3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, αλλά εκφράζουν ατεμάχιστες απεικονίσεις συμβάντων</a:t>
            </a:r>
            <a:endParaRPr kumimoji="0" lang="el-GR" altLang="el-GR" sz="32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319405" marR="0" indent="-319405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</a:pPr>
            <a:endParaRPr kumimoji="0" lang="en-US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7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el-GR" altLang="el-GR" b="1" dirty="0"/>
              <a:t>Οντογένεση της γλώσσας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0" y="1557338"/>
            <a:ext cx="9144000" cy="5111750"/>
          </a:xfrm>
          <a:solidFill>
            <a:schemeClr val="lt1"/>
          </a:solidFill>
          <a:ln w="190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kumimoji="0" lang="el-GR" altLang="el-GR" sz="27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</a:pPr>
            <a:r>
              <a:rPr kumimoji="0" lang="el-GR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Όταν το παιδί αυτής της ηλικίας, </a:t>
            </a:r>
            <a:r>
              <a:rPr kumimoji="0" lang="el-GR" altLang="el-GR" sz="2700" b="0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καθώς παρακολουθεί τα αυτοκίνητα να περνάνε</a:t>
            </a:r>
            <a:r>
              <a:rPr kumimoji="0" lang="el-GR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, εκφωνεί τη «λέξη» </a:t>
            </a:r>
            <a:r>
              <a:rPr kumimoji="0" lang="en-US" altLang="el-GR" sz="2700" b="0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tutu </a:t>
            </a:r>
            <a:r>
              <a:rPr kumimoji="0" lang="en-US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(…)</a:t>
            </a:r>
            <a:r>
              <a:rPr kumimoji="0" lang="el-GR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η «λέξη» αυτή εκφράζει το </a:t>
            </a:r>
            <a:r>
              <a:rPr kumimoji="0" lang="el-GR" altLang="el-GR" sz="27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συνολικό συμβάν </a:t>
            </a:r>
            <a:r>
              <a:rPr kumimoji="0" lang="el-GR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–την κίνηση των αυτοκινήτων– το οποίο παρακολουθεί το παιδί. </a:t>
            </a:r>
            <a:endParaRPr kumimoji="0" lang="el-GR" altLang="el-GR" sz="27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</a:pPr>
            <a:endParaRPr kumimoji="0" lang="en-US" altLang="el-GR" sz="27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</a:pPr>
            <a:r>
              <a:rPr kumimoji="0" lang="el-GR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Η «λέξη»</a:t>
            </a:r>
            <a:r>
              <a:rPr kumimoji="0" lang="en-US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</a:t>
            </a:r>
            <a:r>
              <a:rPr kumimoji="0" lang="en-US" altLang="el-GR" sz="2700" b="0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tutu</a:t>
            </a:r>
            <a:r>
              <a:rPr kumimoji="0" lang="en-US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</a:t>
            </a:r>
            <a:r>
              <a:rPr kumimoji="0" lang="el-GR" altLang="el-GR" sz="27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δεν</a:t>
            </a:r>
            <a:r>
              <a:rPr kumimoji="0" lang="el-GR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εκφράζει </a:t>
            </a:r>
            <a:r>
              <a:rPr kumimoji="0" lang="en-US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(…)</a:t>
            </a:r>
            <a:r>
              <a:rPr kumimoji="0" lang="el-GR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την έννοια ‘αυτοκίνητο’ διαχωρισμένη από την έννοια της ‘κίνησης’. </a:t>
            </a:r>
            <a:endParaRPr kumimoji="0" lang="el-GR" altLang="el-GR" sz="27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</a:pPr>
            <a:endParaRPr kumimoji="0" lang="en-US" altLang="el-GR" sz="27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</a:pPr>
            <a:r>
              <a:rPr kumimoji="0" lang="el-GR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Το αυτοκίνητο και η κίνησή του αποτελούν ένα ενιαίο, </a:t>
            </a:r>
            <a:r>
              <a:rPr kumimoji="0" lang="el-GR" altLang="el-GR" sz="27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ατεμάχιστο συμβάν </a:t>
            </a:r>
            <a:r>
              <a:rPr kumimoji="0" lang="el-GR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και η «λέξη» που το αποτυπώνει είναι </a:t>
            </a:r>
            <a:r>
              <a:rPr kumimoji="0" lang="el-GR" altLang="el-GR" sz="27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ταυτόχρονα </a:t>
            </a:r>
            <a:r>
              <a:rPr kumimoji="0" lang="el-GR" altLang="el-GR" sz="2700" b="1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ουσιαστικό και ρήμα</a:t>
            </a:r>
            <a:r>
              <a:rPr kumimoji="0" lang="el-GR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. </a:t>
            </a:r>
            <a:endParaRPr kumimoji="0" lang="el-GR" altLang="el-GR" sz="27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1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el-GR" altLang="el-GR" b="1" dirty="0"/>
              <a:t>Οντογένεση της γλώσσας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250825" y="1600200"/>
            <a:ext cx="8713788" cy="4997450"/>
          </a:xfrm>
          <a:solidFill>
            <a:schemeClr val="lt1"/>
          </a:solidFill>
          <a:ln w="190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</a:pP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(…) Οι πρώτες αυτές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παιδικές «λέξεις»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μοιάζουν μόνο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φαινομενικά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με τις λέξεις της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ενήλικης γλώσσας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, δεδομένου ότι το περιεχόμενό τους χρειάζεται προτάσεις για να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‘μεταφραστεί’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στη γλώσσα των ενηλίκων. </a:t>
            </a: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</a:pPr>
            <a:endParaRPr kumimoji="0" lang="en-US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</a:pP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Είναι λέξεις-προτάσεις ή </a:t>
            </a:r>
            <a:r>
              <a:rPr kumimoji="0" lang="el-GR" altLang="el-GR" sz="2900" b="1" i="1" u="none" strike="noStrike" kern="1200" cap="none" spc="0" normalizeH="0" baseline="0" noProof="1" dirty="0">
                <a:solidFill>
                  <a:srgbClr val="FF0000"/>
                </a:solidFill>
                <a:latin typeface="Tw Cen MT" panose="020B0602020104020603" pitchFamily="34" charset="0"/>
                <a:ea typeface="+mn-ea"/>
                <a:cs typeface="+mn-cs"/>
              </a:rPr>
              <a:t>ολοφραστικά μορφώματα</a:t>
            </a:r>
            <a:endParaRPr kumimoji="0" lang="el-GR" altLang="el-GR" sz="2900" b="0" i="0" u="none" strike="noStrike" kern="1200" cap="none" spc="0" normalizeH="0" baseline="0" noProof="1" dirty="0">
              <a:solidFill>
                <a:srgbClr val="FF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5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el-GR" altLang="el-GR" b="1" dirty="0"/>
              <a:t>Οντογένεση της γλώσσας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79388" y="1600200"/>
            <a:ext cx="8713788" cy="4924425"/>
          </a:xfrm>
          <a:solidFill>
            <a:schemeClr val="lt1"/>
          </a:solidFill>
          <a:ln w="190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</a:pPr>
            <a:endParaRPr kumimoji="0" lang="en-US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</a:pP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Όπως σημειώνει ο </a:t>
            </a:r>
            <a:r>
              <a:rPr kumimoji="0" lang="en-US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Vygotsky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(1962, 126) «(…)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FF0000"/>
                </a:solidFill>
                <a:latin typeface="Tw Cen MT" panose="020B0602020104020603" pitchFamily="34" charset="0"/>
                <a:ea typeface="+mn-ea"/>
                <a:cs typeface="+mn-cs"/>
              </a:rPr>
              <a:t>Το παιδί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FF0000"/>
                </a:solidFill>
                <a:latin typeface="Tw Cen MT" panose="020B0602020104020603" pitchFamily="34" charset="0"/>
                <a:ea typeface="+mn-ea"/>
                <a:cs typeface="+mn-cs"/>
              </a:rPr>
              <a:t>ξεκινά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FF0000"/>
                </a:solidFill>
                <a:latin typeface="Tw Cen MT" panose="020B0602020104020603" pitchFamily="34" charset="0"/>
                <a:ea typeface="+mn-ea"/>
                <a:cs typeface="+mn-cs"/>
              </a:rPr>
              <a:t> από την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FF0000"/>
                </a:solidFill>
                <a:latin typeface="Tw Cen MT" panose="020B0602020104020603" pitchFamily="34" charset="0"/>
                <a:ea typeface="+mn-ea"/>
                <a:cs typeface="+mn-cs"/>
              </a:rPr>
              <a:t>ολότητα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και αργότερα αρχίζει  να κατακτά τις </a:t>
            </a:r>
            <a:r>
              <a:rPr kumimoji="0" lang="el-GR" altLang="el-GR" sz="2900" b="1" i="0" u="sng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διακεκριμένες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σημασιακές μονάδες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, τις σημασίες των λέξεων, και να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διαιρεί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την αρχικά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αδιαφοροποίητη σκέψη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του στις μονάδες αυτές (…)»</a:t>
            </a: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89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p>
            <a:r>
              <a:rPr lang="el-GR" altLang="el-GR" b="1" dirty="0"/>
              <a:t>Ερωτήσεις Κατανόησης</a:t>
            </a:r>
            <a:endParaRPr lang="el-GR" altLang="el-GR" b="1" dirty="0"/>
          </a:p>
        </p:txBody>
      </p:sp>
      <p:sp>
        <p:nvSpPr>
          <p:cNvPr id="37890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323850" y="1916113"/>
            <a:ext cx="8712200" cy="4392612"/>
          </a:xfrm>
        </p:spPr>
        <p:txBody>
          <a:bodyPr vert="horz" wrap="square" lIns="91440" tIns="45720" rIns="91440" bIns="45720" anchor="t" anchorCtr="0"/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dirty="0"/>
              <a:t>Ποιοι είναι οι παράγοντες που σχετίζονται με τη διερεύνηση της ανθρώπινης επικοινωνίας;</a:t>
            </a:r>
            <a:endParaRPr lang="el-GR" altLang="el-GR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dirty="0"/>
              <a:t>Κατά τον </a:t>
            </a:r>
            <a:r>
              <a:rPr lang="en-US" altLang="el-GR" dirty="0">
                <a:latin typeface="Tw Cen MT" panose="020B0602020104020603" pitchFamily="34" charset="0"/>
              </a:rPr>
              <a:t>Jakobson</a:t>
            </a:r>
            <a:r>
              <a:rPr lang="el-GR" altLang="el-GR" dirty="0"/>
              <a:t>, καθεμιά λειτουργία της ομιλίας με ποιον παράγοντα της επικοινωνίας συνδέεται;</a:t>
            </a:r>
            <a:endParaRPr lang="el-GR" altLang="el-GR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dirty="0"/>
              <a:t>Ποιες λειτουργίες της επικοινωνίας μπορούμε να θεωρήσουμε ότι ανήκουν στο </a:t>
            </a:r>
            <a:r>
              <a:rPr lang="el-GR" altLang="el-GR" i="1" dirty="0"/>
              <a:t>προγλωσσικό</a:t>
            </a:r>
            <a:r>
              <a:rPr lang="el-GR" altLang="el-GR" dirty="0"/>
              <a:t> στάδιο;</a:t>
            </a:r>
            <a:endParaRPr lang="el-GR" altLang="el-GR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dirty="0"/>
              <a:t>Η διάκριση ανάμεσα σε </a:t>
            </a:r>
            <a:r>
              <a:rPr lang="el-GR" altLang="el-GR" i="1" dirty="0"/>
              <a:t>πρωτο-γλώσσα</a:t>
            </a:r>
            <a:r>
              <a:rPr lang="el-GR" altLang="el-GR" dirty="0"/>
              <a:t> και </a:t>
            </a:r>
            <a:r>
              <a:rPr lang="el-GR" altLang="el-GR" i="1" dirty="0"/>
              <a:t>ενήλικη γλώσσα</a:t>
            </a:r>
            <a:r>
              <a:rPr lang="el-GR" altLang="el-GR" dirty="0"/>
              <a:t> από ποια λειτουργία μπορεί να προσδιοριστεί;</a:t>
            </a:r>
            <a:endParaRPr lang="el-GR" altLang="el-GR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l-GR" altLang="el-GR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l-GR" altLang="el-GR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l-GR" alt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el-GR" altLang="en-US" sz="4000" b="1" dirty="0"/>
              <a:t>Η ομιλία από το πρίσμα της σημειωτικής</a:t>
            </a:r>
            <a:endParaRPr lang="el-GR" altLang="en-US" sz="40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250825" y="1600200"/>
            <a:ext cx="8642350" cy="4997450"/>
          </a:xfrm>
          <a:solidFill>
            <a:schemeClr val="lt1"/>
          </a:solidFill>
          <a:ln w="190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Υπάρχουν ορισμένοι παράγοντες που σχετίζονται με τη διερεύνηση της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ανθρώπινης επικοινωνίας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, αλλά σε κάποιο βαθμό και με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άλλα συστήματα επικοινωνίας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(νηπιακά</a:t>
            </a:r>
            <a:r>
              <a:rPr kumimoji="0" lang="en-US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,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ζωικά ή τεχνητά):</a:t>
            </a: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ΠΟΜΠΟΣ είναι αυτός που στέλνει το μήνυμα</a:t>
            </a: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 startAt="2"/>
            </a:pP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ΔΕΚΤΗΣ είναι αυτός στον οποίο αποστέλλεται το μήνυμα</a:t>
            </a: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3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el-GR" altLang="el-GR" b="1" dirty="0"/>
              <a:t>Βιβλιογραφικές αναφορές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79388" y="1600200"/>
            <a:ext cx="8713788" cy="4924425"/>
          </a:xfrm>
          <a:solidFill>
            <a:schemeClr val="lt1"/>
          </a:solidFill>
          <a:ln w="190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319405" marR="0" indent="-319405" algn="l" defTabSz="914400" rtl="0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r>
              <a:rPr kumimoji="0" lang="el-GR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Αρχάκης, Α. 2011. </a:t>
            </a:r>
            <a:r>
              <a:rPr kumimoji="0" lang="el-GR" altLang="el-GR" sz="2200" b="0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Γλωσσική διδασκαλία και σύσταση των κειμένων</a:t>
            </a:r>
            <a:r>
              <a:rPr kumimoji="0" lang="el-GR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. Αθήνα: Πατάκης (α΄ έκδοση 2005</a:t>
            </a:r>
            <a:r>
              <a:rPr kumimoji="0" lang="en-US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).</a:t>
            </a:r>
            <a:r>
              <a:rPr kumimoji="0" lang="el-GR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 </a:t>
            </a:r>
            <a:endParaRPr kumimoji="0" lang="el-GR" altLang="el-GR" sz="22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319405" marR="0" indent="-319405" algn="l" defTabSz="914400" rtl="0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r>
              <a:rPr kumimoji="0" lang="el-GR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Βελούδης Γ</a:t>
            </a:r>
            <a:r>
              <a:rPr kumimoji="0" lang="el-GR" altLang="el-GR" sz="22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.</a:t>
            </a:r>
            <a:r>
              <a:rPr kumimoji="0" lang="el-GR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(1996-7). </a:t>
            </a:r>
            <a:r>
              <a:rPr kumimoji="0" lang="el-GR" altLang="el-GR" sz="2200" b="0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Γενική γλωσσολογία Ι</a:t>
            </a:r>
            <a:r>
              <a:rPr kumimoji="0" lang="el-GR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, Θεσσαλονίκη: Α.Π.Θ. </a:t>
            </a:r>
            <a:endParaRPr kumimoji="0" lang="el-GR" altLang="el-GR" sz="22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319405" marR="0" indent="-319405" algn="l" defTabSz="914400" rtl="0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r>
              <a:rPr kumimoji="0" lang="el-GR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Γλαράκη Θ. (2001) «Γλώσσα και Γραφή» στο</a:t>
            </a:r>
            <a:r>
              <a:rPr kumimoji="0" lang="el-GR" altLang="el-GR" sz="2200" b="0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Α. Φ. Χριστίδης, Ιστορία της ελληνικής γλώσσας: Από τις αρχές έως την ύστερη αρχαιότητα</a:t>
            </a:r>
            <a:r>
              <a:rPr kumimoji="0" lang="el-GR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. Θεσσαλονίκη: Ινστιτούτο Νεοελληνικών Σπουδών, 154-156. </a:t>
            </a:r>
            <a:endParaRPr kumimoji="0" lang="el-GR" altLang="el-GR" sz="22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319405" marR="0" indent="-319405" algn="l" defTabSz="914400" rtl="0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r>
              <a:rPr kumimoji="0" lang="en-US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Cook G</a:t>
            </a:r>
            <a:r>
              <a:rPr kumimoji="0" lang="el-GR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. (1989), </a:t>
            </a:r>
            <a:r>
              <a:rPr kumimoji="0" lang="en-US" altLang="el-GR" sz="2200" b="0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Discourse</a:t>
            </a:r>
            <a:r>
              <a:rPr kumimoji="0" lang="el-GR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. </a:t>
            </a:r>
            <a:r>
              <a:rPr kumimoji="0" lang="en-US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Oxford</a:t>
            </a:r>
            <a:r>
              <a:rPr kumimoji="0" lang="el-GR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: </a:t>
            </a:r>
            <a:r>
              <a:rPr kumimoji="0" lang="en-US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Oxford University Press</a:t>
            </a:r>
            <a:r>
              <a:rPr kumimoji="0" lang="el-GR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. </a:t>
            </a:r>
            <a:endParaRPr kumimoji="0" lang="el-GR" altLang="el-GR" sz="22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319405" marR="0" indent="-319405" algn="l" defTabSz="914400" rtl="0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r>
              <a:rPr kumimoji="0" lang="en-US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Jakobson</a:t>
            </a:r>
            <a:r>
              <a:rPr kumimoji="0" lang="el-GR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, </a:t>
            </a:r>
            <a:r>
              <a:rPr kumimoji="0" lang="en-US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R</a:t>
            </a:r>
            <a:r>
              <a:rPr kumimoji="0" lang="el-GR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. (1960). “</a:t>
            </a:r>
            <a:r>
              <a:rPr kumimoji="0" lang="en-US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Concluding Statement</a:t>
            </a:r>
            <a:r>
              <a:rPr kumimoji="0" lang="el-GR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: </a:t>
            </a:r>
            <a:r>
              <a:rPr kumimoji="0" lang="en-US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Linguistics and Poetics</a:t>
            </a:r>
            <a:r>
              <a:rPr kumimoji="0" lang="el-GR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”. Στο </a:t>
            </a:r>
            <a:r>
              <a:rPr kumimoji="0" lang="en-US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T</a:t>
            </a:r>
            <a:r>
              <a:rPr kumimoji="0" lang="el-GR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. </a:t>
            </a:r>
            <a:r>
              <a:rPr kumimoji="0" lang="en-US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A</a:t>
            </a:r>
            <a:r>
              <a:rPr kumimoji="0" lang="el-GR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. </a:t>
            </a:r>
            <a:r>
              <a:rPr kumimoji="0" lang="en-US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Sebeok</a:t>
            </a:r>
            <a:r>
              <a:rPr kumimoji="0" lang="el-GR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(επιμ</a:t>
            </a:r>
            <a:r>
              <a:rPr kumimoji="0" lang="en-US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.), </a:t>
            </a:r>
            <a:r>
              <a:rPr kumimoji="0" lang="en-US" altLang="el-GR" sz="2200" b="0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Style in Language</a:t>
            </a:r>
            <a:r>
              <a:rPr kumimoji="0" lang="en-US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. Cambridge, Mass.: The MIT Press, 350-377.</a:t>
            </a:r>
            <a:r>
              <a:rPr kumimoji="0" lang="el-GR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 </a:t>
            </a:r>
            <a:endParaRPr kumimoji="0" lang="el-GR" altLang="el-GR" sz="22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319405" marR="0" indent="-319405" algn="l" defTabSz="914400" rtl="0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r>
              <a:rPr kumimoji="0" lang="en-US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Lyons J</a:t>
            </a:r>
            <a:r>
              <a:rPr kumimoji="0" lang="el-GR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. (1995). </a:t>
            </a:r>
            <a:r>
              <a:rPr kumimoji="0" lang="el-GR" altLang="el-GR" sz="2200" b="0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Εισαγωγή στη γλωσσολογία,</a:t>
            </a:r>
            <a:r>
              <a:rPr kumimoji="0" lang="el-GR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μτφ. Μ. Αραποπούλου, Α. Αρχάκης κ.ά., επιμ. Γ. Καρανάσιος. Αθήνα: Πατάκης.    </a:t>
            </a:r>
            <a:endParaRPr kumimoji="0" lang="el-GR" altLang="el-GR" sz="22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319405" marR="0" indent="-319405" algn="l" defTabSz="914400" rtl="0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r>
              <a:rPr kumimoji="0" lang="el-GR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Χριστίδης Α.-Φ. (2001). «Η φύση της γλώσσας». Στο Α.-Φ. Χριστίδης </a:t>
            </a:r>
            <a:r>
              <a:rPr kumimoji="0" lang="el-GR" altLang="el-GR" sz="2200" b="0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Ιστορία της ελληνικής γλώσσας: Από τις αρχές έως την ύστερη αρχαιότητα</a:t>
            </a:r>
            <a:r>
              <a:rPr kumimoji="0" lang="el-GR" altLang="el-GR" sz="22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. Θεσσαλονίκη: Ινστιτούτο Νεοελληνικών Σπουδών, 21-52.</a:t>
            </a:r>
            <a:endParaRPr kumimoji="0" lang="el-GR" altLang="el-GR" sz="22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319405" marR="0" indent="-319405" algn="l" defTabSz="914400" rtl="0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endParaRPr kumimoji="0" lang="el-GR" altLang="el-GR" sz="22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el-GR" altLang="en-US" sz="4000" b="1" dirty="0"/>
              <a:t>Η ομιλία από το πρίσμα της σημειωτικής</a:t>
            </a:r>
            <a:endParaRPr lang="el-GR" altLang="en-US" sz="40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406400" y="1577975"/>
            <a:ext cx="8423275" cy="5084763"/>
          </a:xfrm>
          <a:solidFill>
            <a:schemeClr val="lt1"/>
          </a:solidFill>
          <a:ln w="190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514350" marR="0" indent="-5143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 startAt="3"/>
            </a:pP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ΜΟΡΦΗ ΜΗΝΥΜΑΤΟΣ είναι οι φωνολογικές, γραμματικές και λεξικές επιλογές του πομπού </a:t>
            </a: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514350" marR="0" indent="-5143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kumimoji="0" lang="el-GR" altLang="en-US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	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(πρβλ. τις διαφορετικές γλωσσικές επιλογές στα δύο ακόλουθα αποσπάσματα με το ίδιο θέμα: «Ο Γιώργος έγραψε το βιβλίο» και «Το εγχειρίδιο συντάχθηκε από τον κύριο Γεωργίου»).</a:t>
            </a: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514350" marR="0" indent="-5143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§"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514350" marR="0" indent="-5143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 startAt="4"/>
            </a:pP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ΣΗΜΑΣΙΑ ΜΗΝΥΜΑΤΟΣ είναι οι πληροφορίες που μεταδίδονται από τον πομπό.</a:t>
            </a: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514350" marR="0" indent="-51435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el-GR" altLang="en-US" sz="4000" b="1" dirty="0"/>
              <a:t>Η ομιλία από το πρίσμα της σημειωτικής</a:t>
            </a:r>
            <a:endParaRPr lang="el-GR" altLang="en-US" sz="40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solidFill>
            <a:schemeClr val="lt1"/>
          </a:solidFill>
          <a:ln w="190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514350" marR="0" indent="-514350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 startAt="5"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514350" marR="0" indent="-514350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 startAt="5"/>
            </a:pP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ΚΩΔΙΚΑΣ είναι η συγκεκριμένη γλώσσα με τη γραμματική και το λεξικό της οποίας κωδικοποιούνται οι πληροφορίες ενός μηνύματος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el-GR" altLang="el-GR" sz="2900" b="0" i="1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  <a:sym typeface="Wingdings" panose="05000000000000000000" pitchFamily="2" charset="2"/>
              </a:rPr>
              <a:t>σύνδεση μορφής και σημασίας και συσχετίσεις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  <a:sym typeface="Wingdings" panose="05000000000000000000" pitchFamily="2" charset="2"/>
              </a:rPr>
              <a:t>.</a:t>
            </a: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514350" marR="0" indent="-514350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 startAt="5"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514350" marR="0" indent="-514350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 startAt="5"/>
            </a:pP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ΚΑΝΑΛΙ είναι ο αγωγός μέσω του οποίου μεταδίδεται το μήνυμα (λ.χ. ηχητικά κύματα, γραφικά σχήματα).</a:t>
            </a: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514350" marR="0" indent="-514350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AutoNum type="arabicPeriod" startAt="5"/>
            </a:pPr>
            <a:endParaRPr kumimoji="0" lang="el-GR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el-GR" altLang="en-US" sz="4000" b="1" dirty="0"/>
              <a:t>Η ομιλία από το πρίσμα της σημειωτικής</a:t>
            </a:r>
            <a:endParaRPr lang="el-GR" altLang="en-US" sz="40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395288" y="1600200"/>
            <a:ext cx="8569325" cy="4924425"/>
          </a:xfrm>
          <a:solidFill>
            <a:schemeClr val="lt1"/>
          </a:solidFill>
          <a:ln w="190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319405" marR="0" indent="-319405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endParaRPr kumimoji="0" lang="en-US" altLang="el-GR" sz="29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319405" marR="0" indent="-319405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Ένα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μήνυμα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(σήμα) μεταδίδεται από έναν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πομπό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σε ένα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δέκτη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μέσω ενός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καναλιού επικοινωνίας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.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Το μήνυμα έχει μια συγκεκριμένη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μορφή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και μια συγκεκριμένη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σημασία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. Η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σύνδεση μορφής και σημασίας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γίνεται βάσει του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κώδικα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. Το μήνυμα </a:t>
            </a:r>
            <a:r>
              <a:rPr kumimoji="0" lang="el-GR" altLang="el-GR" sz="29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κωδικοποιείται από τον πομπό και αποκωδικοποιείται </a:t>
            </a:r>
            <a:r>
              <a:rPr kumimoji="0" lang="el-GR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από το δέκτη (βλ. </a:t>
            </a:r>
            <a:r>
              <a:rPr kumimoji="0" lang="en-US" altLang="el-GR" sz="29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Lyons, 1995: 36-37).</a:t>
            </a:r>
            <a:endParaRPr kumimoji="0" lang="el-GR" altLang="el-GR" sz="2900" b="1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p>
            <a:r>
              <a:rPr lang="el-GR" altLang="el-GR" b="1" dirty="0"/>
              <a:t>Λειτουργίες της ομιλίας</a:t>
            </a:r>
            <a:endParaRPr lang="el-GR" altLang="el-GR" b="1" dirty="0"/>
          </a:p>
        </p:txBody>
      </p:sp>
      <p:graphicFrame>
        <p:nvGraphicFramePr>
          <p:cNvPr id="15363" name="Content Placeholder 15362"/>
          <p:cNvGraphicFramePr/>
          <p:nvPr>
            <p:ph sz="quarter" idx="1" hasCustomPrompt="1"/>
          </p:nvPr>
        </p:nvGraphicFramePr>
        <p:xfrm>
          <a:off x="706438" y="2060575"/>
          <a:ext cx="7966075" cy="3940175"/>
        </p:xfrm>
        <a:graphic>
          <a:graphicData uri="http://schemas.openxmlformats.org/drawingml/2006/table">
            <a:tbl>
              <a:tblPr/>
              <a:tblGrid>
                <a:gridCol w="1800225"/>
                <a:gridCol w="6165850"/>
              </a:tblGrid>
              <a:tr h="365125"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l-GR" altLang="el-GR" b="1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</a:rPr>
                        <a:t>ΟΜΙΛΙΑ</a:t>
                      </a:r>
                      <a:endParaRPr lang="en-US" altLang="zh-CN" b="1" dirty="0">
                        <a:solidFill>
                          <a:srgbClr val="FFFFFF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4" marR="91444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l-GR" altLang="el-GR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ΠΑΡΑΓΟΝΤΕΣ</a:t>
                      </a:r>
                      <a:endParaRPr lang="en-US" altLang="zh-CN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4" marR="91444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7D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l-GR" altLang="el-GR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ΛΕΙΤΟΥΡΓΙΕΣ</a:t>
                      </a:r>
                      <a:endParaRPr lang="en-US" altLang="zh-CN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4" marR="91444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7D8"/>
                    </a:solidFill>
                  </a:tcPr>
                </a:tc>
              </a:tr>
              <a:tr h="3683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l-GR" altLang="el-GR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Πομπός</a:t>
                      </a:r>
                      <a:endParaRPr lang="en-US" altLang="zh-CN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4" marR="91444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l-GR" altLang="el-GR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Εκφραστική </a:t>
                      </a:r>
                      <a:endParaRPr lang="en-US" altLang="zh-CN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4" marR="91444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6671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l-GR" altLang="el-GR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Δέκτης</a:t>
                      </a:r>
                      <a:endParaRPr lang="en-US" altLang="zh-CN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4" marR="91444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7D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l-GR" altLang="el-GR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Βουλητική</a:t>
                      </a:r>
                      <a:endParaRPr lang="en-US" altLang="zh-CN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4" marR="91444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7D8"/>
                    </a:solidFill>
                  </a:tcPr>
                </a:tc>
              </a:tr>
              <a:tr h="366712">
                <a:tc rowSpan="3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l-GR" altLang="el-GR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Μήνυμα</a:t>
                      </a:r>
                      <a:endParaRPr lang="el-GR" altLang="el-GR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  <a:p>
                      <a:pPr lvl="0" algn="ctr" eaLnBrk="1" hangingPunct="1">
                        <a:buNone/>
                      </a:pPr>
                      <a:r>
                        <a:rPr lang="el-GR" altLang="el-GR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Σημασία Μηνύματος</a:t>
                      </a:r>
                      <a:endParaRPr lang="el-GR" altLang="el-GR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  <a:p>
                      <a:pPr lvl="0" algn="ctr" eaLnBrk="1" hangingPunct="1">
                        <a:buNone/>
                      </a:pPr>
                      <a:endParaRPr lang="el-GR" altLang="el-GR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  <a:p>
                      <a:pPr lvl="0" algn="ctr" eaLnBrk="1" hangingPunct="1">
                        <a:buNone/>
                      </a:pPr>
                      <a:r>
                        <a:rPr lang="el-GR" altLang="el-GR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Μορφή Μηνύματος</a:t>
                      </a:r>
                      <a:endParaRPr lang="en-US" altLang="zh-CN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4" marR="91444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en-US" altLang="zh-CN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4" marR="91444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549275">
                <a:tc vMerge="1">
                  <a:tcPr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l-GR" altLang="el-GR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Αναφορική</a:t>
                      </a:r>
                      <a:endParaRPr lang="en-US" altLang="zh-CN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4" marR="91444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7D8"/>
                    </a:solidFill>
                  </a:tcPr>
                </a:tc>
              </a:tr>
              <a:tr h="822325">
                <a:tc vMerge="1">
                  <a:tcPr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el-GR" altLang="el-GR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  <a:p>
                      <a:pPr lvl="0" eaLnBrk="1" hangingPunct="1">
                        <a:buNone/>
                      </a:pPr>
                      <a:r>
                        <a:rPr lang="el-GR" altLang="el-GR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Ποιητική</a:t>
                      </a:r>
                      <a:endParaRPr lang="en-US" altLang="zh-CN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4" marR="91444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6671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l-GR" altLang="el-GR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Κώδικας</a:t>
                      </a:r>
                      <a:endParaRPr lang="en-US" altLang="zh-CN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4" marR="91444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7D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l-GR" altLang="el-GR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Μεταγλωσσική</a:t>
                      </a:r>
                      <a:endParaRPr lang="en-US" altLang="zh-CN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4" marR="91444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7D8"/>
                    </a:solidFill>
                  </a:tcPr>
                </a:tc>
              </a:tr>
              <a:tr h="36671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l-GR" altLang="el-GR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Κανάλι</a:t>
                      </a:r>
                      <a:endParaRPr lang="en-US" altLang="zh-CN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4" marR="91444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l-GR" altLang="el-GR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Φατική </a:t>
                      </a:r>
                      <a:endParaRPr lang="en-US" altLang="zh-CN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91444" marR="91444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Τίτλος 1"/>
          <p:cNvSpPr>
            <a:spLocks noGrp="1"/>
          </p:cNvSpPr>
          <p:nvPr>
            <p:ph type="title" hasCustomPrompt="1"/>
          </p:nvPr>
        </p:nvSpPr>
        <p:spPr>
          <a:xfrm>
            <a:off x="495300" y="228600"/>
            <a:ext cx="8153400" cy="990600"/>
          </a:xfrm>
        </p:spPr>
        <p:txBody>
          <a:bodyPr vert="horz" wrap="square" lIns="91440" tIns="45720" rIns="91440" bIns="45720" anchor="ctr" anchorCtr="0"/>
          <a:p>
            <a:r>
              <a:rPr lang="en-US" altLang="el-GR" b="1" dirty="0">
                <a:latin typeface="Tw Cen MT" panose="020B0602020104020603" pitchFamily="34" charset="0"/>
              </a:rPr>
              <a:t>Roman Jakobson (1896-1982)</a:t>
            </a:r>
            <a:endParaRPr lang="el-GR" altLang="el-GR" b="1" dirty="0"/>
          </a:p>
        </p:txBody>
      </p:sp>
      <p:pic>
        <p:nvPicPr>
          <p:cNvPr id="16386" name="Θέση περιεχομένου 4" descr="Εικόνα που περιέχει κείμενο, άνδρας, άτομο, ντύσιμο&#10;&#10;Περιγραφή που δημιουργήθηκε αυτόματα"/>
          <p:cNvPicPr>
            <a:picLocks noGrp="1" noChangeAspect="1"/>
          </p:cNvPicPr>
          <p:nvPr>
            <p:ph sz="quarter" idx="1" hasCustomPrompt="1"/>
          </p:nvPr>
        </p:nvPicPr>
        <p:blipFill>
          <a:blip r:embed="rId1"/>
          <a:stretch>
            <a:fillRect/>
          </a:stretch>
        </p:blipFill>
        <p:spPr>
          <a:xfrm>
            <a:off x="755650" y="1557338"/>
            <a:ext cx="7704138" cy="507206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el-GR" altLang="el-GR" b="1" dirty="0"/>
              <a:t>Λειτουργίες της ομιλίας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01600" y="1566863"/>
            <a:ext cx="8969375" cy="5148263"/>
          </a:xfrm>
          <a:solidFill>
            <a:schemeClr val="lt1"/>
          </a:solidFill>
          <a:ln w="190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kumimoji="0" lang="el-GR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Με καθέναν από τους συστατικούς παράγοντες της επικοινωνίας συνδέει ο </a:t>
            </a:r>
            <a:r>
              <a:rPr kumimoji="0" lang="en-US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R. Jakobson </a:t>
            </a:r>
            <a:r>
              <a:rPr kumimoji="0" lang="el-GR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(1960) μια λειτουργία της ομιλίας:</a:t>
            </a:r>
            <a:endParaRPr kumimoji="0" lang="el-GR" altLang="el-GR" sz="27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kumimoji="0" lang="el-GR" altLang="el-GR" sz="27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kumimoji="0" lang="el-GR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ΕΚΦΡΑΣΤΙΚΗ (</a:t>
            </a:r>
            <a:r>
              <a:rPr kumimoji="0" lang="en-US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emotive)</a:t>
            </a:r>
            <a:r>
              <a:rPr kumimoji="0" lang="el-GR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. Αφορά τον </a:t>
            </a:r>
            <a:r>
              <a:rPr kumimoji="0" lang="el-GR" altLang="el-GR" sz="27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πομπό</a:t>
            </a:r>
            <a:r>
              <a:rPr kumimoji="0" lang="el-GR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και δηλώνει την εσωτερική του κατάσταση και τη </a:t>
            </a:r>
            <a:r>
              <a:rPr kumimoji="0" lang="el-GR" altLang="el-GR" sz="27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στάση</a:t>
            </a:r>
            <a:r>
              <a:rPr kumimoji="0" lang="el-GR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του προς το μεταδιδόμενο μήνυμα </a:t>
            </a:r>
            <a:endParaRPr kumimoji="0" lang="el-GR" altLang="el-GR" sz="27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endParaRPr kumimoji="0" lang="el-GR" altLang="el-GR" sz="27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kumimoji="0" lang="el-GR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[πρβλ. τη χρήση του </a:t>
            </a:r>
            <a:r>
              <a:rPr kumimoji="0" lang="el-GR" altLang="el-GR" sz="27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πρώτου προσώπου</a:t>
            </a:r>
            <a:r>
              <a:rPr kumimoji="0" lang="el-GR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, </a:t>
            </a:r>
            <a:r>
              <a:rPr kumimoji="0" lang="el-GR" altLang="el-GR" sz="27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επιφωνημάτων </a:t>
            </a:r>
            <a:r>
              <a:rPr kumimoji="0" lang="el-GR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(λ.χ. «Ποοπό καταστράφηκα»), βρισιών, </a:t>
            </a:r>
            <a:r>
              <a:rPr kumimoji="0" lang="el-GR" altLang="el-GR" sz="27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αξιολογήσεων </a:t>
            </a:r>
            <a:r>
              <a:rPr kumimoji="0" lang="el-GR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(λ.χ. «υπέροχο», «φοβερό», «τρομερό»), </a:t>
            </a:r>
            <a:r>
              <a:rPr kumimoji="0" lang="el-GR" altLang="el-GR" sz="27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χρωματισμών </a:t>
            </a:r>
            <a:r>
              <a:rPr kumimoji="0" lang="el-GR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στη φωνή, </a:t>
            </a:r>
            <a:r>
              <a:rPr kumimoji="0" lang="el-GR" altLang="el-GR" sz="2700" b="1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επιμήκυνση</a:t>
            </a:r>
            <a:r>
              <a:rPr kumimoji="0" lang="el-GR" altLang="el-GR" sz="2700" b="0" i="0" u="none" strike="noStrike" kern="1200" cap="none" spc="0" normalizeH="0" baseline="0" noProof="1" dirty="0">
                <a:solidFill>
                  <a:srgbClr val="000000"/>
                </a:solidFill>
                <a:latin typeface="Tw Cen MT" panose="020B0602020104020603" pitchFamily="34" charset="0"/>
                <a:ea typeface="+mn-ea"/>
                <a:cs typeface="+mn-cs"/>
              </a:rPr>
              <a:t> συλλαβών (λ.χ. «πήρα δέκααα») κτλ.].</a:t>
            </a:r>
            <a:endParaRPr kumimoji="0" lang="el-GR" altLang="el-GR" sz="27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Tw Cen MT" panose="020B0602020104020603" pitchFamily="34" charset="0"/>
              <a:buChar char=""/>
            </a:pPr>
            <a:endParaRPr kumimoji="0" lang="el-GR" altLang="el-GR" sz="2700" b="0" i="0" u="none" strike="noStrike" kern="1200" cap="none" spc="0" normalizeH="0" baseline="0" noProof="1" dirty="0">
              <a:solidFill>
                <a:srgbClr val="000000"/>
              </a:solidFill>
              <a:latin typeface="Tw Cen MT" panose="020B0602020104020603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Διάμεσος">
  <a:themeElements>
    <a:clrScheme name="Γωνίες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10611</Words>
  <Application>WPS Presentation</Application>
  <PresentationFormat>Προβολή στην οθόνη (4:3)</PresentationFormat>
  <Paragraphs>306</Paragraphs>
  <Slides>30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40" baseType="lpstr">
      <vt:lpstr>Arial</vt:lpstr>
      <vt:lpstr>SimSun</vt:lpstr>
      <vt:lpstr>Wingdings</vt:lpstr>
      <vt:lpstr>Calibri</vt:lpstr>
      <vt:lpstr>Wingdings 2</vt:lpstr>
      <vt:lpstr>Wingdings</vt:lpstr>
      <vt:lpstr>Tw Cen MT</vt:lpstr>
      <vt:lpstr>Microsoft YaHei</vt:lpstr>
      <vt:lpstr>Arial Unicode MS</vt:lpstr>
      <vt:lpstr>Διάμεσος</vt:lpstr>
      <vt:lpstr> Πανεπιστήμιο Πατρών Τμήμα Φιλολογίας  Εισαγωγή στη Γενική Γλωσσολογία Ι  Διδάσκων: Αργύρης Αρχάκης</vt:lpstr>
      <vt:lpstr>Η ομιλία από το πρίσμα της σημειωτικής</vt:lpstr>
      <vt:lpstr>Η ομιλία από το πρίσμα της σημειωτικής</vt:lpstr>
      <vt:lpstr>Η ομιλία από το πρίσμα της σημειωτικής</vt:lpstr>
      <vt:lpstr>Η ομιλία από το πρίσμα της σημειωτικής</vt:lpstr>
      <vt:lpstr>Η ομιλία από το πρίσμα της σημειωτικής</vt:lpstr>
      <vt:lpstr>Λειτουργίες της ομιλίας</vt:lpstr>
      <vt:lpstr>Roman Jakobson (1896-1982)</vt:lpstr>
      <vt:lpstr>Λειτουργίες της ομιλίας</vt:lpstr>
      <vt:lpstr>Λειτουργίες της ομιλίας</vt:lpstr>
      <vt:lpstr>Λειτουργίες της ομιλίας</vt:lpstr>
      <vt:lpstr>Λειτουργίες της ομιλίας</vt:lpstr>
      <vt:lpstr>Λειτουργίες της ομιλίας</vt:lpstr>
      <vt:lpstr>Λειτουργίες της ομιλίας</vt:lpstr>
      <vt:lpstr>Λειτουργίες της ομιλίας</vt:lpstr>
      <vt:lpstr>Λειτουργίες της ομιλίας</vt:lpstr>
      <vt:lpstr>Λειτουργίες της ομιλίας</vt:lpstr>
      <vt:lpstr>Η οντογενετική ανάπτυξη των λειτουργιών (Cook 1989: 26-27, Χριστίδης 2001: 38-39)</vt:lpstr>
      <vt:lpstr>Η οντογενετική ανάπτυξη των λειτουργιών (Cook 1989: 26-27, Χριστίδης 2001: 38-39)</vt:lpstr>
      <vt:lpstr> ΠΡΟΓΛΩΣΣΑ </vt:lpstr>
      <vt:lpstr>Η οντογενετική ανάπτυξη των λειτουργιών (Cook 1989: 26-27, Χριστίδης 2001: 38-39)</vt:lpstr>
      <vt:lpstr>Οντογένεση της γλώσσας</vt:lpstr>
      <vt:lpstr>Οντογένεση της γλώσσας</vt:lpstr>
      <vt:lpstr>Οντογένεση της γλώσσας</vt:lpstr>
      <vt:lpstr>Οντογένεση της γλώσσας</vt:lpstr>
      <vt:lpstr>Οντογένεση της γλώσσας</vt:lpstr>
      <vt:lpstr>Οντογένεση της γλώσσας</vt:lpstr>
      <vt:lpstr>Οντογένεση της γλώσσας</vt:lpstr>
      <vt:lpstr>Ερωτήσεις Κατανόησης</vt:lpstr>
      <vt:lpstr>Βιβλιογραφικές αναφορές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Πανεπιστήμιο Πατρών Τμήμα Φιλολογίας  Εισαγωγή στη Γενική Γλωσσολογία Ι  Διδάσκων: Αργύρης Αρχάκης</dc:title>
  <dc:creator/>
  <cp:lastModifiedBy>Teratech</cp:lastModifiedBy>
  <cp:revision>7</cp:revision>
  <dcterms:created xsi:type="dcterms:W3CDTF">2014-11-05T19:36:00Z</dcterms:created>
  <dcterms:modified xsi:type="dcterms:W3CDTF">2024-11-12T08:16:48Z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DCABF1B24A3B43C5849843663FFD9579_13</vt:lpwstr>
  </property>
  <property fmtid="{D5CDD505-2E9C-101B-9397-08002B2CF9AE}" pid="3" name="KSOProductBuildVer">
    <vt:lpwstr>1033-12.2.0.18607</vt:lpwstr>
  </property>
</Properties>
</file>