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1" r:id="rId3"/>
    <p:sldId id="305" r:id="rId5"/>
    <p:sldId id="309" r:id="rId6"/>
    <p:sldId id="262" r:id="rId7"/>
    <p:sldId id="263" r:id="rId8"/>
    <p:sldId id="260" r:id="rId9"/>
    <p:sldId id="313" r:id="rId10"/>
    <p:sldId id="299" r:id="rId11"/>
    <p:sldId id="298" r:id="rId12"/>
    <p:sldId id="303" r:id="rId13"/>
    <p:sldId id="302" r:id="rId14"/>
    <p:sldId id="300" r:id="rId15"/>
    <p:sldId id="301" r:id="rId16"/>
    <p:sldId id="310" r:id="rId17"/>
    <p:sldId id="304" r:id="rId18"/>
    <p:sldId id="308" r:id="rId19"/>
    <p:sldId id="307" r:id="rId20"/>
    <p:sldId id="315" r:id="rId21"/>
    <p:sldId id="306" r:id="rId22"/>
    <p:sldId id="257" r:id="rId23"/>
    <p:sldId id="312" r:id="rId24"/>
    <p:sldId id="259" r:id="rId25"/>
    <p:sldId id="314" r:id="rId26"/>
    <p:sldId id="258" r:id="rId27"/>
    <p:sldId id="269" r:id="rId28"/>
    <p:sldId id="270" r:id="rId29"/>
    <p:sldId id="271" r:id="rId30"/>
    <p:sldId id="272" r:id="rId31"/>
    <p:sldId id="311" r:id="rId32"/>
    <p:sldId id="281" r:id="rId33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99" d="100"/>
          <a:sy n="99" d="100"/>
        </p:scale>
        <p:origin x="324" y="72"/>
      </p:cViewPr>
      <p:guideLst>
        <p:guide orient="horz" pos="2160"/>
        <p:guide pos="2875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4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AE7F147-0A13-4C8E-8FAC-99D463E61DF1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dirty="0"/>
              <a:t>Στυλ υποδείγματος κειμένου</a:t>
            </a:r>
            <a:endParaRPr dirty="0"/>
          </a:p>
          <a:p>
            <a:pPr lvl="1"/>
            <a:r>
              <a:rPr dirty="0"/>
              <a:t>Δεύτερου επιπέδου</a:t>
            </a:r>
            <a:endParaRPr dirty="0"/>
          </a:p>
          <a:p>
            <a:pPr lvl="2"/>
            <a:r>
              <a:rPr dirty="0"/>
              <a:t>Τρίτου επιπέδου</a:t>
            </a:r>
            <a:endParaRPr dirty="0"/>
          </a:p>
          <a:p>
            <a:pPr lvl="3"/>
            <a:r>
              <a:rPr dirty="0"/>
              <a:t>Τέταρτου επιπέδου</a:t>
            </a:r>
            <a:endParaRPr dirty="0"/>
          </a:p>
          <a:p>
            <a:pPr lvl="4"/>
            <a:r>
              <a:rPr dirty="0"/>
              <a:t>Πέμπτου επιπέδου</a:t>
            </a:r>
            <a:endParaRPr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l-GR" altLang="el-GR" sz="1200" dirty="0"/>
            </a:fld>
            <a:endParaRPr lang="el-GR" altLang="el-G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Θέση σημειώσεων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11268" name="Θέση αριθμού διαφάνειας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l-GR" altLang="el-GR" sz="1200" dirty="0"/>
            </a:fld>
            <a:endParaRPr lang="el-GR" altLang="el-GR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6"/>
          <p:cNvSpPr/>
          <p:nvPr/>
        </p:nvSpPr>
        <p:spPr bwMode="white">
          <a:xfrm>
            <a:off x="0" y="5970588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Ορθογώνιο 9"/>
          <p:cNvSpPr/>
          <p:nvPr/>
        </p:nvSpPr>
        <p:spPr>
          <a:xfrm>
            <a:off x="-9525" y="6053138"/>
            <a:ext cx="2249488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 hasCustomPrompt="1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6" name="Θέση ημερομηνίας 27"/>
          <p:cNvSpPr>
            <a:spLocks noGrp="1"/>
          </p:cNvSpPr>
          <p:nvPr>
            <p:ph type="dt" sz="half" idx="2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AC54629-4989-4BB1-9E23-94CFFFA74F49}" type="datetimeFigureOut">
              <a:rPr kumimoji="0" lang="el-GR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υποσέλιδου 16"/>
          <p:cNvSpPr>
            <a:spLocks noGrp="1"/>
          </p:cNvSpPr>
          <p:nvPr>
            <p:ph type="ftr" sz="quarter" idx="3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556F721-6464-4057-BD4F-A9C691C7AA6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1A454AD-E6E2-44E2-82C0-78664FB3732F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 rot="5400000">
            <a:off x="5989638" y="144463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556F721-6464-4057-BD4F-A9C691C7AA6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7" name="Θέση ημερομηνίας 1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CB1467F-72A9-48CD-8522-B1AC7E26D072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1752600"/>
            <a:ext cx="1295400" cy="701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400" dirty="0">
                <a:latin typeface="Calibri" panose="020F0502020204030204" pitchFamily="34" charset="0"/>
              </a:rPr>
            </a:fld>
            <a:endParaRPr lang="el-GR" altLang="el-GR" sz="2400" dirty="0">
              <a:latin typeface="Calibri" panose="020F0502020204030204" pitchFamily="34" charset="0"/>
            </a:endParaRPr>
          </a:p>
        </p:txBody>
      </p:sp>
      <p:sp>
        <p:nvSpPr>
          <p:cNvPr id="11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Θέση ημερομηνίας 7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C19ED47-0F67-4CC4-8143-4E37049D08BE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αριθμού διαφάνειας 9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5" name="Θέση υποσέλιδου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3" name="Θέση ημερομηνίας 9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15AE589-91D2-49CD-8592-98BD5163892E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αριθμού διαφάνειας 11"/>
          <p:cNvSpPr>
            <a:spLocks noGrp="1"/>
          </p:cNvSpPr>
          <p:nvPr>
            <p:ph type="sldNum" sz="quarter" idx="1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5" name="Θέση υποσέλιδου 13"/>
          <p:cNvSpPr>
            <a:spLocks noGrp="1"/>
          </p:cNvSpPr>
          <p:nvPr>
            <p:ph type="ftr" sz="quarter" idx="1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556F721-6464-4057-BD4F-A9C691C7AA6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1397D33-9453-4B92-974E-3DFF3109E1E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Θέση αριθμού διαφάνειας 3"/>
          <p:cNvSpPr>
            <a:spLocks noGrp="1"/>
          </p:cNvSpPr>
          <p:nvPr>
            <p:ph type="sldNum" sz="quarter" idx="4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556F721-6464-4057-BD4F-A9C691C7AA6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Εικόνα με λεζάντα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9"/>
          <p:cNvSpPr/>
          <p:nvPr/>
        </p:nvSpPr>
        <p:spPr>
          <a:xfrm>
            <a:off x="1544638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ημερομηνίας 11"/>
          <p:cNvSpPr>
            <a:spLocks noGrp="1"/>
          </p:cNvSpPr>
          <p:nvPr>
            <p:ph type="dt" sz="half" idx="12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B5C8F71-4D34-417C-B1A9-DFBD55331B7B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4667250"/>
            <a:ext cx="1447800" cy="6635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800" dirty="0">
                <a:latin typeface="Calibri" panose="020F0502020204030204" pitchFamily="34" charset="0"/>
              </a:rPr>
            </a:fld>
            <a:endParaRPr lang="el-GR" altLang="el-GR" sz="2800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l-GR" altLang="el-GR" dirty="0"/>
              <a:t>Στυλ κύριου τίτλου</a:t>
            </a:r>
            <a:endParaRPr lang="en-US" altLang="el-GR" dirty="0"/>
          </a:p>
        </p:txBody>
      </p:sp>
      <p:sp>
        <p:nvSpPr>
          <p:cNvPr id="1027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l-GR" altLang="el-GR" dirty="0"/>
              <a:t>Στυλ υποδείγματος κειμένου</a:t>
            </a:r>
            <a:endParaRPr lang="el-GR" altLang="el-GR" dirty="0"/>
          </a:p>
          <a:p>
            <a:pPr lvl="1"/>
            <a:r>
              <a:rPr lang="el-GR" altLang="el-GR" dirty="0"/>
              <a:t>Δεύτερου επιπέδου</a:t>
            </a:r>
            <a:endParaRPr lang="el-GR" altLang="el-GR" dirty="0"/>
          </a:p>
          <a:p>
            <a:pPr lvl="2"/>
            <a:r>
              <a:rPr lang="el-GR" altLang="el-GR" dirty="0"/>
              <a:t>Τρίτου επιπέδου</a:t>
            </a:r>
            <a:endParaRPr lang="el-GR" altLang="el-GR" dirty="0"/>
          </a:p>
          <a:p>
            <a:pPr lvl="3"/>
            <a:r>
              <a:rPr lang="el-GR" altLang="el-GR" dirty="0"/>
              <a:t>Τέταρτου επιπέδου</a:t>
            </a:r>
            <a:endParaRPr lang="el-GR" altLang="el-GR" dirty="0"/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556F721-6464-4057-BD4F-A9C691C7AA6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319405" indent="-319405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8A1D9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7C984A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dlc.hypotheses.org/1269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 hasCustomPrompt="1"/>
          </p:nvPr>
        </p:nvSpPr>
        <p:spPr>
          <a:xfrm>
            <a:off x="468313" y="188913"/>
            <a:ext cx="7991475" cy="4608513"/>
          </a:xfrm>
        </p:spPr>
        <p:txBody>
          <a:bodyPr vert="horz" wrap="square" lIns="91440" tIns="45720" rIns="91440" bIns="45720" numCol="1" anchor="b" anchorCtr="0" compatLnSpc="1"/>
          <a:lstStyle/>
          <a:p>
            <a:pPr algn="ctr" eaLnBrk="1" hangingPunct="1">
              <a:buClrTx/>
              <a:buSzTx/>
              <a:buFontTx/>
              <a:buNone/>
            </a:pPr>
            <a:br>
              <a:rPr lang="en-US" altLang="x-none" kern="1200" cap="none" dirty="0">
                <a:latin typeface="Tw Cen MT" panose="020B0602020104020603" pitchFamily="34" charset="0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Πανεπιστήμιο Πατρών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Τμήμα Φιλολογίας</a:t>
            </a:r>
            <a:br>
              <a:rPr sz="4000" kern="1200" cap="none" dirty="0">
                <a:latin typeface="+mj-lt"/>
                <a:ea typeface="+mj-ea"/>
                <a:cs typeface="+mj-cs"/>
              </a:rPr>
            </a:br>
            <a:br>
              <a:rPr sz="4000" kern="1200" cap="none" dirty="0">
                <a:latin typeface="+mj-lt"/>
                <a:ea typeface="+mj-ea"/>
                <a:cs typeface="+mj-cs"/>
              </a:rPr>
            </a:br>
            <a:r>
              <a:rPr sz="4000" b="1" kern="1200" cap="none" dirty="0">
                <a:latin typeface="+mj-lt"/>
                <a:ea typeface="+mj-ea"/>
                <a:cs typeface="+mj-cs"/>
              </a:rPr>
              <a:t>Εισαγωγή στη Γενική Γλωσσολογία Ι</a:t>
            </a: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br>
              <a:rPr sz="4000" b="1" kern="1200" cap="none" dirty="0">
                <a:latin typeface="+mj-lt"/>
                <a:ea typeface="+mj-ea"/>
                <a:cs typeface="+mj-cs"/>
              </a:rPr>
            </a:br>
            <a:r>
              <a:rPr sz="4000" kern="1200" cap="none" dirty="0">
                <a:latin typeface="+mj-lt"/>
                <a:ea typeface="+mj-ea"/>
                <a:cs typeface="+mj-cs"/>
              </a:rPr>
              <a:t>Διδάσκων: Αργύρης Αρχάκης</a:t>
            </a:r>
            <a:endParaRPr sz="4000" kern="1200" cap="none" dirty="0">
              <a:latin typeface="+mj-lt"/>
              <a:ea typeface="+mj-ea"/>
              <a:cs typeface="+mj-cs"/>
            </a:endParaRPr>
          </a:p>
        </p:txBody>
      </p:sp>
      <p:sp>
        <p:nvSpPr>
          <p:cNvPr id="10243" name="Υπότιτλος 2"/>
          <p:cNvSpPr>
            <a:spLocks noGrp="1"/>
          </p:cNvSpPr>
          <p:nvPr>
            <p:ph type="subTitle" idx="1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r" eaLnBrk="1" hangingPunct="1">
              <a:buSzPct val="60000"/>
            </a:pPr>
            <a:r>
              <a:rPr lang="en-US" altLang="el-GR" kern="1200" dirty="0">
                <a:solidFill>
                  <a:srgbClr val="FFFFFF"/>
                </a:solidFill>
                <a:latin typeface="Tw Cen MT" panose="020B0602020104020603" pitchFamily="34" charset="0"/>
                <a:ea typeface="+mn-ea"/>
                <a:cs typeface="+mn-cs"/>
              </a:rPr>
              <a:t>5</a:t>
            </a:r>
            <a:r>
              <a:rPr lang="el-GR" altLang="el-GR" kern="1200" baseline="300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ο</a:t>
            </a: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Μάθημα</a:t>
            </a:r>
            <a:endParaRPr lang="el-GR" altLang="el-GR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0"/>
            <a:ext cx="8658225" cy="1268413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br>
              <a:rPr lang="en-US" altLang="el-GR" sz="3600" b="1" dirty="0">
                <a:latin typeface="Tw Cen MT" panose="020B0602020104020603" pitchFamily="34" charset="0"/>
              </a:rPr>
            </a:br>
            <a:r>
              <a:rPr lang="el-GR" altLang="el-GR" sz="3600" b="1" dirty="0"/>
              <a:t>Γλωσσική ικανότητα</a:t>
            </a:r>
            <a:r>
              <a:rPr lang="en-US" altLang="el-GR" sz="3600" b="1" dirty="0">
                <a:latin typeface="Tw Cen MT" panose="020B0602020104020603" pitchFamily="34" charset="0"/>
              </a:rPr>
              <a:t> </a:t>
            </a:r>
            <a:r>
              <a:rPr lang="en-US" altLang="el-GR" sz="2000" dirty="0">
                <a:latin typeface="Tw Cen MT" panose="020B0602020104020603" pitchFamily="34" charset="0"/>
              </a:rPr>
              <a:t>(</a:t>
            </a:r>
            <a:r>
              <a:rPr lang="el-GR" altLang="el-GR" sz="2000" dirty="0"/>
              <a:t>Θ. Γιαλκέτση «Η γλώσσα της συνείδησης», </a:t>
            </a:r>
            <a:r>
              <a:rPr lang="el-GR" altLang="el-GR" sz="2000" i="1" dirty="0"/>
              <a:t>Ελευθεροτυπία, 23-4-2004</a:t>
            </a:r>
            <a:r>
              <a:rPr lang="en-US" altLang="el-GR" sz="2000" i="1" dirty="0">
                <a:latin typeface="Tw Cen MT" panose="020B0602020104020603" pitchFamily="34" charset="0"/>
              </a:rPr>
              <a:t>).</a:t>
            </a:r>
            <a:br>
              <a:rPr lang="el-GR" altLang="el-GR" i="1" dirty="0"/>
            </a:b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0" y="1484313"/>
            <a:ext cx="9143999" cy="5373687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85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ανθρώπινη γλωσσική ικανότητα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απλώνει τις ρίζες της σε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ένα ειδικό υποσύστημα του εγκεφάλου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Με άλλα λόγια,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η γλώσσα είναι το αποτέλεσμα ενός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γενετικά καθορισμένου προγράμματος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	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Οι άνθρωποι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είναι βέβαια «προγραμματισμένοι»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για 	</a:t>
            </a:r>
            <a:r>
              <a:rPr kumimoji="0" lang="el-GR" sz="29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μιαν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ειδική γλώσσα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Ένας Ιάπωνας που θα μεγαλώσει στη 	Βοστόνη θα μάθει να μιλάει αγγλικά.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 	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Υπάρχουν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πολλές και διαφορετικές γλώσσες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	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αλλά ακριβώς επειδή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όλες τους έχουν τις απαρχές τους 	στην κοινή βιολογική προίκα του ανθρώπου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στο βάθος 	και παρά τις διαφορές τους έχουν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την ίδια θεμελιώδη δομή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Γλώσσα: μία, έμφυτη, ασυνείδητη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 γενικός μηχανισμός που εξειδικεύεται κατά γλώσσα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l-GR" sz="29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br>
              <a:rPr lang="en-US" altLang="x-none" sz="3200" b="1" dirty="0">
                <a:latin typeface="Tw Cen MT" panose="020B0602020104020603" pitchFamily="34" charset="0"/>
              </a:rPr>
            </a:br>
            <a:r>
              <a:rPr sz="3200" b="1" dirty="0"/>
              <a:t>Απόσπασμα από συνέντευξη του </a:t>
            </a:r>
            <a:r>
              <a:rPr lang="en-US" altLang="x-none" sz="3200" b="1" dirty="0">
                <a:latin typeface="Tw Cen MT" panose="020B0602020104020603" pitchFamily="34" charset="0"/>
              </a:rPr>
              <a:t>Noam Chomsky </a:t>
            </a:r>
            <a:r>
              <a:rPr sz="2000" dirty="0"/>
              <a:t>(</a:t>
            </a:r>
            <a:r>
              <a:rPr sz="2000" i="1" dirty="0"/>
              <a:t>Ελευθεροτυπία, 23-4-2004</a:t>
            </a:r>
            <a:r>
              <a:rPr sz="2000" dirty="0"/>
              <a:t>)</a:t>
            </a:r>
            <a:br>
              <a:rPr sz="4000" dirty="0"/>
            </a:b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-86360" y="1491615"/>
            <a:ext cx="9222740" cy="536638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300" dirty="0">
                <a:solidFill>
                  <a:srgbClr val="000000"/>
                </a:solidFill>
              </a:rPr>
              <a:t>Τα </a:t>
            </a:r>
            <a:r>
              <a:rPr sz="3300" b="1" dirty="0">
                <a:solidFill>
                  <a:srgbClr val="FF0000"/>
                </a:solidFill>
              </a:rPr>
              <a:t>μέσα</a:t>
            </a:r>
            <a:r>
              <a:rPr sz="3300" b="1" dirty="0">
                <a:solidFill>
                  <a:srgbClr val="000000"/>
                </a:solidFill>
              </a:rPr>
              <a:t> </a:t>
            </a:r>
            <a:r>
              <a:rPr sz="2400" b="1" dirty="0">
                <a:solidFill>
                  <a:srgbClr val="000000"/>
                </a:solidFill>
              </a:rPr>
              <a:t>[γλωσσικά στοιχεία, κανόνες]</a:t>
            </a:r>
            <a:r>
              <a:rPr sz="3300" b="1" dirty="0">
                <a:solidFill>
                  <a:srgbClr val="000000"/>
                </a:solidFill>
              </a:rPr>
              <a:t> που διαθέτουμε για να εκφραζόμαστε </a:t>
            </a:r>
            <a:r>
              <a:rPr sz="3300" dirty="0">
                <a:solidFill>
                  <a:srgbClr val="000000"/>
                </a:solidFill>
              </a:rPr>
              <a:t>βρίσκονται στον </a:t>
            </a:r>
            <a:r>
              <a:rPr sz="3300" b="1" dirty="0">
                <a:solidFill>
                  <a:srgbClr val="000000"/>
                </a:solidFill>
              </a:rPr>
              <a:t>εγκέφαλο </a:t>
            </a:r>
            <a:r>
              <a:rPr sz="2000" b="1" dirty="0">
                <a:solidFill>
                  <a:srgbClr val="000000"/>
                </a:solidFill>
              </a:rPr>
              <a:t>[είναι καταγραμμένα στον εγκέφαλο]</a:t>
            </a:r>
            <a:r>
              <a:rPr sz="3300" dirty="0">
                <a:solidFill>
                  <a:srgbClr val="000000"/>
                </a:solidFill>
              </a:rPr>
              <a:t>, </a:t>
            </a:r>
            <a:r>
              <a:rPr lang="el-GR" sz="3300" dirty="0">
                <a:solidFill>
                  <a:srgbClr val="000000"/>
                </a:solidFill>
              </a:rPr>
              <a:t>και</a:t>
            </a:r>
            <a:r>
              <a:rPr sz="3300" dirty="0">
                <a:solidFill>
                  <a:srgbClr val="000000"/>
                </a:solidFill>
              </a:rPr>
              <a:t> είναι </a:t>
            </a:r>
            <a:r>
              <a:rPr sz="3300" b="1" dirty="0">
                <a:solidFill>
                  <a:srgbClr val="FF0000"/>
                </a:solidFill>
              </a:rPr>
              <a:t>πεπερασμένα</a:t>
            </a:r>
            <a:r>
              <a:rPr sz="3300" dirty="0">
                <a:solidFill>
                  <a:srgbClr val="000000"/>
                </a:solidFill>
              </a:rPr>
              <a:t>, </a:t>
            </a:r>
            <a:endParaRPr sz="3300"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300" dirty="0">
                <a:solidFill>
                  <a:srgbClr val="000000"/>
                </a:solidFill>
                <a:sym typeface="Wingdings" panose="05000000000000000000" pitchFamily="2" charset="2"/>
              </a:rPr>
              <a:t> 	</a:t>
            </a:r>
            <a:r>
              <a:rPr sz="3300" dirty="0">
                <a:solidFill>
                  <a:srgbClr val="000000"/>
                </a:solidFill>
              </a:rPr>
              <a:t>ενώ η </a:t>
            </a:r>
            <a:r>
              <a:rPr sz="3300" b="1" dirty="0">
                <a:solidFill>
                  <a:srgbClr val="FF0000"/>
                </a:solidFill>
              </a:rPr>
              <a:t>χρήση</a:t>
            </a:r>
            <a:r>
              <a:rPr sz="3300" dirty="0">
                <a:solidFill>
                  <a:srgbClr val="000000"/>
                </a:solidFill>
              </a:rPr>
              <a:t> για την οποία μπορούμε να</a:t>
            </a:r>
            <a:endParaRPr sz="3300" dirty="0">
              <a:solidFill>
                <a:srgbClr val="000000"/>
              </a:solidFill>
            </a:endParaRPr>
          </a:p>
          <a:p>
            <a:pPr marL="457200" lvl="1" indent="45720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300" dirty="0">
                <a:solidFill>
                  <a:srgbClr val="000000"/>
                </a:solidFill>
              </a:rPr>
              <a:t>τα αξιοποιήσουμε είναι </a:t>
            </a:r>
            <a:r>
              <a:rPr sz="3300" b="1" dirty="0">
                <a:solidFill>
                  <a:srgbClr val="FF0000"/>
                </a:solidFill>
              </a:rPr>
              <a:t>απεριόριστη, 	απέραντη και άπειρη</a:t>
            </a:r>
            <a:r>
              <a:rPr sz="3300" dirty="0">
                <a:solidFill>
                  <a:srgbClr val="000000"/>
                </a:solidFill>
              </a:rPr>
              <a:t>. </a:t>
            </a:r>
            <a:endParaRPr sz="3300"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300" dirty="0">
                <a:solidFill>
                  <a:srgbClr val="000000"/>
                </a:solidFill>
                <a:sym typeface="Wingdings" panose="05000000000000000000" pitchFamily="2" charset="2"/>
              </a:rPr>
              <a:t>     </a:t>
            </a:r>
            <a:r>
              <a:rPr sz="3300" dirty="0">
                <a:solidFill>
                  <a:srgbClr val="000000"/>
                </a:solidFill>
              </a:rPr>
              <a:t>Η </a:t>
            </a:r>
            <a:r>
              <a:rPr sz="3300" dirty="0" err="1">
                <a:solidFill>
                  <a:srgbClr val="000000"/>
                </a:solidFill>
              </a:rPr>
              <a:t>γλώσσ</a:t>
            </a:r>
            <a:r>
              <a:rPr sz="3300" dirty="0">
                <a:solidFill>
                  <a:srgbClr val="000000"/>
                </a:solidFill>
              </a:rPr>
              <a:t>α βασίζεται στην ιδέα πράγματι 	</a:t>
            </a:r>
            <a:r>
              <a:rPr sz="3300" b="1" dirty="0">
                <a:solidFill>
                  <a:srgbClr val="FF0000"/>
                </a:solidFill>
              </a:rPr>
              <a:t>μιας άπειρης χρήσης πεπερασμένων</a:t>
            </a:r>
            <a:endParaRPr sz="3300" b="1" dirty="0">
              <a:solidFill>
                <a:srgbClr val="FF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3300" b="1" dirty="0">
                <a:solidFill>
                  <a:srgbClr val="FF0000"/>
                </a:solidFill>
              </a:rPr>
              <a:t> </a:t>
            </a:r>
            <a:r>
              <a:rPr lang="el-GR" sz="3300" b="1" dirty="0">
                <a:solidFill>
                  <a:srgbClr val="FF0000"/>
                </a:solidFill>
              </a:rPr>
              <a:t>       </a:t>
            </a:r>
            <a:r>
              <a:rPr sz="3300" b="1" dirty="0">
                <a:solidFill>
                  <a:srgbClr val="FF0000"/>
                </a:solidFill>
              </a:rPr>
              <a:t> μέσων</a:t>
            </a:r>
            <a:r>
              <a:rPr sz="3300" dirty="0">
                <a:solidFill>
                  <a:srgbClr val="000000"/>
                </a:solidFill>
              </a:rPr>
              <a:t>.</a:t>
            </a:r>
            <a:endParaRPr sz="3300"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altLang="el-GR" dirty="0">
                <a:latin typeface="Tw Cen MT" panose="020B0602020104020603" pitchFamily="34" charset="0"/>
              </a:rPr>
              <a:t>Noam Chomsky</a:t>
            </a:r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(</a:t>
            </a:r>
            <a:r>
              <a:rPr dirty="0">
                <a:solidFill>
                  <a:srgbClr val="000000"/>
                </a:solidFill>
              </a:rPr>
              <a:t>βλ</a:t>
            </a:r>
            <a:r>
              <a:rPr i="1" dirty="0">
                <a:solidFill>
                  <a:srgbClr val="000000"/>
                </a:solidFill>
              </a:rPr>
              <a:t>. </a:t>
            </a:r>
            <a:r>
              <a:rPr lang="en-US" altLang="x-none" i="1" dirty="0">
                <a:solidFill>
                  <a:srgbClr val="000000"/>
                </a:solidFill>
                <a:latin typeface="Tw Cen MT" panose="020B0602020104020603" pitchFamily="34" charset="0"/>
              </a:rPr>
              <a:t>Syntactic structures,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1957</a:t>
            </a:r>
            <a:r>
              <a:rPr lang="en-US" altLang="x-none" i="1" dirty="0">
                <a:solidFill>
                  <a:srgbClr val="000000"/>
                </a:solidFill>
                <a:latin typeface="Tw Cen MT" panose="020B0602020104020603" pitchFamily="34" charset="0"/>
              </a:rPr>
              <a:t>/ </a:t>
            </a:r>
            <a:r>
              <a:rPr i="1" dirty="0">
                <a:solidFill>
                  <a:srgbClr val="000000"/>
                </a:solidFill>
              </a:rPr>
              <a:t>Συντακτικές δομές</a:t>
            </a:r>
            <a:r>
              <a:rPr dirty="0">
                <a:solidFill>
                  <a:srgbClr val="000000"/>
                </a:solidFill>
              </a:rPr>
              <a:t>, εκδ. Νεφέλη, 1991 και κυρίως </a:t>
            </a:r>
            <a:r>
              <a:rPr lang="en-US" altLang="x-none" i="1" dirty="0">
                <a:solidFill>
                  <a:srgbClr val="000000"/>
                </a:solidFill>
                <a:latin typeface="Tw Cen MT" panose="020B0602020104020603" pitchFamily="34" charset="0"/>
              </a:rPr>
              <a:t>Aspects of the theory of syntax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, 1965).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Στους δύο όρους (: </a:t>
            </a:r>
            <a:r>
              <a:rPr b="1" i="1" dirty="0">
                <a:solidFill>
                  <a:srgbClr val="000000"/>
                </a:solidFill>
              </a:rPr>
              <a:t>γλώσσα</a:t>
            </a:r>
            <a:r>
              <a:rPr dirty="0">
                <a:solidFill>
                  <a:srgbClr val="000000"/>
                </a:solidFill>
              </a:rPr>
              <a:t> και </a:t>
            </a:r>
            <a:r>
              <a:rPr b="1" i="1" dirty="0">
                <a:solidFill>
                  <a:srgbClr val="000000"/>
                </a:solidFill>
              </a:rPr>
              <a:t>λόγος</a:t>
            </a:r>
            <a:r>
              <a:rPr dirty="0">
                <a:solidFill>
                  <a:srgbClr val="000000"/>
                </a:solidFill>
              </a:rPr>
              <a:t>) της τριμερούς διάκρισης του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Saussure</a:t>
            </a:r>
            <a:r>
              <a:rPr dirty="0">
                <a:solidFill>
                  <a:srgbClr val="000000"/>
                </a:solidFill>
              </a:rPr>
              <a:t> αντιστοιχεί η διάκριση ανάμεσα σε </a:t>
            </a:r>
            <a:r>
              <a:rPr b="1" i="1" dirty="0">
                <a:solidFill>
                  <a:srgbClr val="FF0000"/>
                </a:solidFill>
              </a:rPr>
              <a:t>γλωσσική ικανότητα </a:t>
            </a:r>
            <a:r>
              <a:rPr dirty="0">
                <a:solidFill>
                  <a:srgbClr val="000000"/>
                </a:solidFill>
              </a:rPr>
              <a:t>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linguistic competence</a:t>
            </a:r>
            <a:r>
              <a:rPr dirty="0">
                <a:solidFill>
                  <a:srgbClr val="000000"/>
                </a:solidFill>
              </a:rPr>
              <a:t>) και </a:t>
            </a:r>
            <a:r>
              <a:rPr b="1" i="1" dirty="0">
                <a:solidFill>
                  <a:srgbClr val="FF0000"/>
                </a:solidFill>
              </a:rPr>
              <a:t>γλωσσική επιτέλεση</a:t>
            </a:r>
            <a:r>
              <a:rPr lang="en-US" altLang="x-none" b="1" i="1" dirty="0">
                <a:solidFill>
                  <a:srgbClr val="FF0000"/>
                </a:solidFill>
                <a:latin typeface="Tw Cen MT" panose="020B0602020104020603" pitchFamily="34" charset="0"/>
              </a:rPr>
              <a:t>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(linguistic performance) </a:t>
            </a:r>
            <a:r>
              <a:rPr dirty="0">
                <a:solidFill>
                  <a:srgbClr val="000000"/>
                </a:solidFill>
              </a:rPr>
              <a:t>του </a:t>
            </a: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Noam Chomsky</a:t>
            </a:r>
            <a:r>
              <a:rPr b="1" dirty="0">
                <a:solidFill>
                  <a:srgbClr val="000000"/>
                </a:solidFill>
              </a:rPr>
              <a:t> </a:t>
            </a:r>
            <a:endParaRPr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Γλωσσική ικανότητα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79388" y="1600200"/>
            <a:ext cx="8785225" cy="4997450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Γλωσσική ικανότητα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–έννοια συναφής με τη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langue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είναι η (ασυνείδητη) γνώση του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συστήματος γλωσσικών κανόνων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που έχει κάθε φυσικός ομιλητής. Οι κανόνες αυτοί,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τροφοδοτούμενοι από </a:t>
            </a:r>
            <a:r>
              <a:rPr kumimoji="0" lang="el-GR" sz="22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συγκεκριμένα και περιορισμένα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γλωσσικά στοιχεία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παράγουν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απειρία προτάσεων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ασυνείδητη γνώση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των κανόνων καθιστά τους ομιλητές μιας γλώσσας </a:t>
            </a:r>
            <a:r>
              <a:rPr kumimoji="0" lang="el-GR" sz="35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δημιουργικούς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ικανούς να παράγουν και να κατανοούν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άπειρες προτάσεις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ακόμα και αυτές που δεν άκουσαν ή δεν χρησιμοποίησαν ποτέ πριν στη γλωσσική τους κοινότητα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00FFFF"/>
                </a:highlight>
                <a:uLnTx/>
                <a:uFillTx/>
                <a:latin typeface="+mn-lt"/>
                <a:ea typeface="+mn-ea"/>
                <a:cs typeface="+mn-cs"/>
              </a:rPr>
              <a:t>Η γλωσσική ικανότητα έτσι διαφοροποιείται σε κάποιο βαθμό από τη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00FFFF"/>
                </a:highlight>
                <a:uLnTx/>
                <a:uFillTx/>
                <a:latin typeface="+mn-lt"/>
                <a:ea typeface="+mn-ea"/>
                <a:cs typeface="+mn-cs"/>
              </a:rPr>
              <a:t>στατική έννοια </a:t>
            </a:r>
            <a:r>
              <a:rPr kumimoji="0" lang="en-US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00FFFF"/>
                </a:highlight>
                <a:uLnTx/>
                <a:uFillTx/>
                <a:latin typeface="+mn-lt"/>
                <a:ea typeface="+mn-ea"/>
                <a:cs typeface="+mn-cs"/>
              </a:rPr>
              <a:t>langue</a:t>
            </a:r>
            <a:r>
              <a:rPr kumimoji="0" lang="en-US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29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Θέση περιεχομένου 49"/>
          <p:cNvSpPr>
            <a:spLocks noGrp="1"/>
          </p:cNvSpPr>
          <p:nvPr>
            <p:ph sz="quarter" idx="1" hasCustomPrompt="1"/>
          </p:nvPr>
        </p:nvSpPr>
        <p:spPr>
          <a:xfrm>
            <a:off x="495300" y="1665288"/>
            <a:ext cx="8153400" cy="4495800"/>
          </a:xfrm>
        </p:spPr>
        <p:txBody>
          <a:bodyPr vert="horz" wrap="square" lIns="91440" tIns="45720" rIns="91440" bIns="45720" anchor="t" anchorCtr="0"/>
          <a:lstStyle/>
          <a:p>
            <a:pPr marL="0" indent="0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dirty="0"/>
          </a:p>
        </p:txBody>
      </p:sp>
      <p:sp>
        <p:nvSpPr>
          <p:cNvPr id="24579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827088" y="3895725"/>
            <a:ext cx="14859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marR="0" indent="-285750" defTabSz="914400"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l-GR" kern="1200" cap="none" spc="0" normalizeH="0" baseline="0" noProof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indent="-285750" defTabSz="914400"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l-GR" kern="1200" cap="none" spc="0" normalizeH="0" baseline="0" noProof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endParaRPr kumimoji="0" lang="el-GR" kern="1200" cap="none" spc="0" normalizeH="0" baseline="0" noProof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4581" name="Ομάδα 51"/>
          <p:cNvGrpSpPr/>
          <p:nvPr/>
        </p:nvGrpSpPr>
        <p:grpSpPr>
          <a:xfrm>
            <a:off x="1403350" y="3284538"/>
            <a:ext cx="6553200" cy="1081087"/>
            <a:chOff x="1522286" y="3284984"/>
            <a:chExt cx="5444257" cy="1080724"/>
          </a:xfrm>
        </p:grpSpPr>
        <p:pic>
          <p:nvPicPr>
            <p:cNvPr id="24585" name="Εικόνα 1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522286" y="3553739"/>
              <a:ext cx="766353" cy="811969"/>
            </a:xfrm>
            <a:prstGeom prst="rect">
              <a:avLst/>
            </a:prstGeom>
            <a:noFill/>
            <a:ln w="9525">
              <a:noFill/>
            </a:ln>
          </p:spPr>
        </p:pic>
        <p:cxnSp>
          <p:nvCxnSpPr>
            <p:cNvPr id="13" name="Ευθύγραμμο βέλος σύνδεσης 12"/>
            <p:cNvCxnSpPr/>
            <p:nvPr/>
          </p:nvCxnSpPr>
          <p:spPr>
            <a:xfrm>
              <a:off x="2483736" y="3964206"/>
              <a:ext cx="539414" cy="0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Ευθεία γραμμή σύνδεσης 18"/>
            <p:cNvCxnSpPr/>
            <p:nvPr/>
          </p:nvCxnSpPr>
          <p:spPr>
            <a:xfrm flipH="1">
              <a:off x="5707031" y="3523029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>
            <a:xfrm flipH="1">
              <a:off x="5707031" y="3642051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Ευθεία γραμμή σύνδεσης 20"/>
            <p:cNvCxnSpPr/>
            <p:nvPr/>
          </p:nvCxnSpPr>
          <p:spPr>
            <a:xfrm flipH="1">
              <a:off x="5707031" y="3761074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εία γραμμή σύνδεσης 21"/>
            <p:cNvCxnSpPr/>
            <p:nvPr/>
          </p:nvCxnSpPr>
          <p:spPr>
            <a:xfrm flipH="1">
              <a:off x="5707031" y="3880096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Ευθεία γραμμή σύνδεσης 22"/>
            <p:cNvCxnSpPr/>
            <p:nvPr/>
          </p:nvCxnSpPr>
          <p:spPr>
            <a:xfrm flipH="1">
              <a:off x="5707031" y="4000706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Ευθεία γραμμή σύνδεσης 23"/>
            <p:cNvCxnSpPr/>
            <p:nvPr/>
          </p:nvCxnSpPr>
          <p:spPr>
            <a:xfrm flipH="1">
              <a:off x="5707031" y="4119729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Ευθεία γραμμή σύνδεσης 24"/>
            <p:cNvCxnSpPr/>
            <p:nvPr/>
          </p:nvCxnSpPr>
          <p:spPr>
            <a:xfrm flipH="1">
              <a:off x="5707031" y="4238751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εία γραμμή σύνδεσης 25"/>
            <p:cNvCxnSpPr/>
            <p:nvPr/>
          </p:nvCxnSpPr>
          <p:spPr>
            <a:xfrm flipH="1">
              <a:off x="5707031" y="4357774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Ευθύγραμμο βέλος σύνδεσης 29"/>
            <p:cNvCxnSpPr/>
            <p:nvPr/>
          </p:nvCxnSpPr>
          <p:spPr>
            <a:xfrm>
              <a:off x="5004078" y="3913423"/>
              <a:ext cx="539414" cy="0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Ευθεία γραμμή σύνδεσης 43"/>
            <p:cNvCxnSpPr/>
            <p:nvPr/>
          </p:nvCxnSpPr>
          <p:spPr>
            <a:xfrm>
              <a:off x="5707031" y="3404006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Ευθεία γραμμή σύνδεσης 46"/>
            <p:cNvCxnSpPr/>
            <p:nvPr/>
          </p:nvCxnSpPr>
          <p:spPr>
            <a:xfrm flipH="1">
              <a:off x="5707031" y="3284984"/>
              <a:ext cx="125951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Ορθογώνιο 50"/>
            <p:cNvSpPr/>
            <p:nvPr/>
          </p:nvSpPr>
          <p:spPr>
            <a:xfrm>
              <a:off x="3119427" y="3434159"/>
              <a:ext cx="1768592" cy="8934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l-GR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4582" name="TextBox 52"/>
          <p:cNvSpPr txBox="1"/>
          <p:nvPr/>
        </p:nvSpPr>
        <p:spPr>
          <a:xfrm flipH="1">
            <a:off x="1092200" y="2822575"/>
            <a:ext cx="2222500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l-GR" altLang="el-GR" sz="1600" b="1" dirty="0">
                <a:latin typeface="Arial" panose="020B0604020202020204" pitchFamily="34" charset="0"/>
              </a:rPr>
              <a:t>Γλωσσικά Στοιχεία</a:t>
            </a:r>
            <a:endParaRPr lang="el-GR" altLang="el-GR" sz="1600" b="1" dirty="0">
              <a:latin typeface="Arial" panose="020B0604020202020204" pitchFamily="34" charset="0"/>
            </a:endParaRPr>
          </a:p>
        </p:txBody>
      </p:sp>
      <p:sp>
        <p:nvSpPr>
          <p:cNvPr id="24583" name="TextBox 53"/>
          <p:cNvSpPr txBox="1"/>
          <p:nvPr/>
        </p:nvSpPr>
        <p:spPr>
          <a:xfrm>
            <a:off x="6243638" y="2808288"/>
            <a:ext cx="2043112" cy="3381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l-GR" altLang="el-GR" sz="1600" b="1" dirty="0">
                <a:latin typeface="Arial" panose="020B0604020202020204" pitchFamily="34" charset="0"/>
              </a:rPr>
              <a:t>Άπειρες Προτάσεις</a:t>
            </a:r>
            <a:endParaRPr lang="el-GR" altLang="el-GR" sz="1600" b="1" dirty="0">
              <a:latin typeface="Arial" panose="020B0604020202020204" pitchFamily="34" charset="0"/>
            </a:endParaRPr>
          </a:p>
        </p:txBody>
      </p:sp>
      <p:sp>
        <p:nvSpPr>
          <p:cNvPr id="24584" name="TextBox 54"/>
          <p:cNvSpPr txBox="1"/>
          <p:nvPr/>
        </p:nvSpPr>
        <p:spPr>
          <a:xfrm>
            <a:off x="3209925" y="2760663"/>
            <a:ext cx="2433638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l-GR" altLang="el-GR" b="1" dirty="0">
                <a:latin typeface="Arial" panose="020B0604020202020204" pitchFamily="34" charset="0"/>
              </a:rPr>
              <a:t>Γλωσσική Ικανότητα</a:t>
            </a:r>
            <a:endParaRPr lang="el-GR" altLang="el-GR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Γλωσσική επιτέλεση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395288" y="1700213"/>
            <a:ext cx="8208962" cy="4608512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Γλωσσική επιτέλεση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00FFFF"/>
                </a:highlight>
                <a:uLnTx/>
                <a:uFillTx/>
                <a:latin typeface="+mn-lt"/>
                <a:ea typeface="+mn-ea"/>
                <a:cs typeface="+mn-cs"/>
              </a:rPr>
              <a:t>έννοια σχεδόν ισοδύναμη με την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00FFFF"/>
                </a:highlight>
                <a:uLnTx/>
                <a:uFillTx/>
                <a:latin typeface="+mn-lt"/>
                <a:ea typeface="+mn-ea"/>
                <a:cs typeface="+mn-cs"/>
              </a:rPr>
              <a:t>parole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είναι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συγκεκριμένη γλωσσική συμπεριφορά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παραγωγή και κατανόηση γλωσσικών προτάσεων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από συγκεκριμένους ομιλητές σε συγκεκριμένες περιστάσεις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η χρήση του γλωσσικού συστήματος.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n-US" altLang="el-GR" dirty="0">
              <a:latin typeface="Tw Cen MT" panose="020B0602020104020603" pitchFamily="34" charset="0"/>
            </a:endParaRPr>
          </a:p>
        </p:txBody>
      </p:sp>
      <p:sp>
        <p:nvSpPr>
          <p:cNvPr id="26627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23850" y="1700213"/>
            <a:ext cx="8442325" cy="4752975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Στον ανθρώπινο εγκέφαλο παρατηρείται </a:t>
            </a:r>
            <a:r>
              <a:rPr lang="el-GR" alt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δυνατότητα για γλωσσική ικανότητα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Μέσω συγκεκριμένων </a:t>
            </a:r>
            <a:r>
              <a:rPr lang="el-GR" alt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γλωσσικών ερεθισμάτων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 οποία εκτίθεται το παιδί</a:t>
            </a: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διαμορφώνεται </a:t>
            </a:r>
            <a:r>
              <a:rPr lang="el-GR" alt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γλωσσική ικανότητα σε συγκεκριμένη γλώσσα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(πρβ. </a:t>
            </a:r>
            <a:r>
              <a:rPr lang="en-US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langue)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alt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2"/>
              </a:buClr>
              <a:buSzPct val="60000"/>
              <a:buFont typeface="Arial" panose="020B0604020202020204" pitchFamily="34" charset="0"/>
              <a:buChar char="•"/>
            </a:pP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 γλωσσική ικανότητα σε μια συγκεκριμένη γλώσσα, απορρέει </a:t>
            </a:r>
            <a:r>
              <a:rPr lang="el-GR" altLang="el-G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γλωσσική επιτέλεση 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(πρβ. </a:t>
            </a:r>
            <a:r>
              <a:rPr lang="en-GB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parole)</a:t>
            </a:r>
            <a:r>
              <a:rPr lang="el-GR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l-G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27651" name="Θέση περιεχομένου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el-GR" dirty="0">
              <a:latin typeface="Tw Cen MT" panose="020B0602020104020603" pitchFamily="34" charset="0"/>
              <a:hlinkClick r:id="rId1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el-GR" b="1" dirty="0">
                <a:latin typeface="Tw Cen MT" panose="020B0602020104020603" pitchFamily="34" charset="0"/>
              </a:rPr>
              <a:t>Chomsky now rejects universal grammar</a:t>
            </a:r>
            <a:endParaRPr lang="en-US" altLang="el-GR" b="1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el-GR" dirty="0">
              <a:latin typeface="Tw Cen MT" panose="020B0602020104020603" pitchFamily="34" charset="0"/>
              <a:hlinkClick r:id="rId1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l-GR" dirty="0">
                <a:latin typeface="Tw Cen MT" panose="020B0602020104020603" pitchFamily="34" charset="0"/>
                <a:hlinkClick r:id="rId1"/>
              </a:rPr>
              <a:t>https://dlc.hypotheses.org/1269</a:t>
            </a:r>
            <a:endParaRPr lang="en-US" altLang="el-GR" dirty="0">
              <a:latin typeface="Tw Cen MT" panose="020B0602020104020603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95288" y="1700213"/>
            <a:ext cx="8370888" cy="4395788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	</a:t>
            </a:r>
            <a:r>
              <a:rPr sz="3200" b="1" dirty="0"/>
              <a:t>Προφορικός Λόγος </a:t>
            </a:r>
            <a:r>
              <a:rPr lang="en-US" altLang="x-none" sz="3200" b="1" dirty="0">
                <a:latin typeface="Tw Cen MT" panose="020B0602020104020603" pitchFamily="34" charset="0"/>
              </a:rPr>
              <a:t>Vs </a:t>
            </a:r>
            <a:r>
              <a:rPr sz="3200" b="1" dirty="0"/>
              <a:t>Γραπτός Λόγος</a:t>
            </a:r>
            <a:endParaRPr sz="32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τριμερής διάκριση του </a:t>
            </a:r>
            <a:r>
              <a:rPr lang="en-US" altLang="el-GR" b="1" dirty="0">
                <a:latin typeface="Tw Cen MT" panose="020B0602020104020603" pitchFamily="34" charset="0"/>
              </a:rPr>
              <a:t>Saussure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ΟΜΙΛΙΑ (πανανθρώπινο φαινόμενο)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ΓΛΩΣΣΑ (</a:t>
            </a:r>
            <a:r>
              <a:rPr lang="el-GR" dirty="0">
                <a:solidFill>
                  <a:srgbClr val="000000"/>
                </a:solidFill>
                <a:sym typeface="+mn-ea"/>
              </a:rPr>
              <a:t>κοινωνικό φαινόμενο</a:t>
            </a:r>
            <a:r>
              <a:rPr dirty="0">
                <a:solidFill>
                  <a:srgbClr val="000000"/>
                </a:solidFill>
              </a:rPr>
              <a:t>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ΛΟΓΟΣ (</a:t>
            </a:r>
            <a:r>
              <a:rPr lang="el-GR" dirty="0">
                <a:solidFill>
                  <a:srgbClr val="000000"/>
                </a:solidFill>
              </a:rPr>
              <a:t>ατομικό φαινόμενο</a:t>
            </a:r>
            <a:r>
              <a:rPr dirty="0">
                <a:solidFill>
                  <a:srgbClr val="000000"/>
                </a:solidFill>
              </a:rPr>
              <a:t>)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τριμερής διάκριση του </a:t>
            </a:r>
            <a:r>
              <a:rPr lang="en-US" altLang="el-GR" b="1" dirty="0">
                <a:latin typeface="Tw Cen MT" panose="020B0602020104020603" pitchFamily="34" charset="0"/>
              </a:rPr>
              <a:t>Saussure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773238"/>
            <a:ext cx="8515350" cy="48561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b="1" dirty="0">
                <a:solidFill>
                  <a:srgbClr val="000000"/>
                </a:solidFill>
              </a:rPr>
              <a:t>Γλώσσα</a:t>
            </a:r>
            <a:r>
              <a:rPr dirty="0">
                <a:solidFill>
                  <a:srgbClr val="000000"/>
                </a:solidFill>
              </a:rPr>
              <a:t> είναι το </a:t>
            </a:r>
            <a:r>
              <a:rPr b="1" dirty="0">
                <a:solidFill>
                  <a:srgbClr val="000000"/>
                </a:solidFill>
              </a:rPr>
              <a:t>μη ορατό</a:t>
            </a:r>
            <a:r>
              <a:rPr dirty="0">
                <a:solidFill>
                  <a:srgbClr val="000000"/>
                </a:solidFill>
              </a:rPr>
              <a:t>, το </a:t>
            </a:r>
            <a:r>
              <a:rPr b="1" dirty="0">
                <a:solidFill>
                  <a:srgbClr val="000000"/>
                </a:solidFill>
              </a:rPr>
              <a:t>αφηρημένο</a:t>
            </a:r>
            <a:r>
              <a:rPr dirty="0">
                <a:solidFill>
                  <a:srgbClr val="000000"/>
                </a:solidFill>
              </a:rPr>
              <a:t> γραμματικό </a:t>
            </a:r>
            <a:r>
              <a:rPr b="1" dirty="0">
                <a:solidFill>
                  <a:srgbClr val="000000"/>
                </a:solidFill>
              </a:rPr>
              <a:t>σύστημα</a:t>
            </a:r>
            <a:r>
              <a:rPr dirty="0">
                <a:solidFill>
                  <a:srgbClr val="000000"/>
                </a:solidFill>
              </a:rPr>
              <a:t> το οποίο αφορά στη </a:t>
            </a:r>
            <a:r>
              <a:rPr b="1" dirty="0">
                <a:solidFill>
                  <a:srgbClr val="000000"/>
                </a:solidFill>
              </a:rPr>
              <a:t>σχέση </a:t>
            </a:r>
            <a:r>
              <a:rPr dirty="0">
                <a:solidFill>
                  <a:srgbClr val="000000"/>
                </a:solidFill>
              </a:rPr>
              <a:t>των γλωσσικών στοιχείων και το οποίο </a:t>
            </a:r>
            <a:r>
              <a:rPr b="1" dirty="0">
                <a:solidFill>
                  <a:srgbClr val="000000"/>
                </a:solidFill>
              </a:rPr>
              <a:t>έχουν στον εγκέφαλό </a:t>
            </a:r>
            <a:r>
              <a:rPr dirty="0">
                <a:solidFill>
                  <a:srgbClr val="000000"/>
                </a:solidFill>
              </a:rPr>
              <a:t>τους όλα τα μέλη μιας γλωσσικής κοινότητας –όσα μιλούν την ίδια γλώσσα. 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</a:t>
            </a:r>
            <a:r>
              <a:rPr b="1" dirty="0">
                <a:solidFill>
                  <a:srgbClr val="000000"/>
                </a:solidFill>
              </a:rPr>
              <a:t> Λόγος</a:t>
            </a:r>
            <a:r>
              <a:rPr dirty="0">
                <a:solidFill>
                  <a:srgbClr val="000000"/>
                </a:solidFill>
              </a:rPr>
              <a:t> είναι </a:t>
            </a:r>
            <a:r>
              <a:rPr b="1" dirty="0">
                <a:solidFill>
                  <a:srgbClr val="000000"/>
                </a:solidFill>
              </a:rPr>
              <a:t>‘ορατός’, αντιληπτός, μη αφηρημένος</a:t>
            </a:r>
            <a:r>
              <a:rPr dirty="0">
                <a:solidFill>
                  <a:srgbClr val="000000"/>
                </a:solidFill>
              </a:rPr>
              <a:t>. Είναι η πραγμάτωση, </a:t>
            </a:r>
            <a:r>
              <a:rPr b="1" dirty="0">
                <a:solidFill>
                  <a:srgbClr val="000000"/>
                </a:solidFill>
              </a:rPr>
              <a:t>η χρήση </a:t>
            </a:r>
            <a:r>
              <a:rPr dirty="0">
                <a:solidFill>
                  <a:srgbClr val="000000"/>
                </a:solidFill>
              </a:rPr>
              <a:t>από το κάθε άτομο της γλώσσας </a:t>
            </a:r>
            <a:r>
              <a:rPr b="1" dirty="0">
                <a:solidFill>
                  <a:srgbClr val="000000"/>
                </a:solidFill>
              </a:rPr>
              <a:t>σε μια συγκεκριμένη περίσταση επικοινωνίας</a:t>
            </a:r>
            <a:r>
              <a:rPr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339725" y="228600"/>
            <a:ext cx="8426450" cy="990600"/>
          </a:xfrm>
        </p:spPr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Προφορικός Λόγος </a:t>
            </a:r>
            <a:r>
              <a:rPr lang="en-US" altLang="x-none" sz="3600" b="1" dirty="0">
                <a:latin typeface="Tw Cen MT" panose="020B0602020104020603" pitchFamily="34" charset="0"/>
              </a:rPr>
              <a:t>Vs</a:t>
            </a:r>
            <a:r>
              <a:rPr sz="3600" b="1" dirty="0"/>
              <a:t> Γραπτός Λόγος 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773238"/>
            <a:ext cx="8785225" cy="47513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dirty="0">
                <a:solidFill>
                  <a:srgbClr val="000000"/>
                </a:solidFill>
              </a:rPr>
              <a:t>Η </a:t>
            </a:r>
            <a:r>
              <a:rPr lang="el-GR" b="1" dirty="0">
                <a:solidFill>
                  <a:srgbClr val="000000"/>
                </a:solidFill>
              </a:rPr>
              <a:t>γλώσσα</a:t>
            </a:r>
            <a:r>
              <a:rPr lang="el-GR" dirty="0">
                <a:solidFill>
                  <a:srgbClr val="000000"/>
                </a:solidFill>
              </a:rPr>
              <a:t>/τ</a:t>
            </a:r>
            <a:r>
              <a:rPr dirty="0">
                <a:solidFill>
                  <a:srgbClr val="000000"/>
                </a:solidFill>
              </a:rPr>
              <a:t>ο </a:t>
            </a:r>
            <a:r>
              <a:rPr b="1" dirty="0">
                <a:solidFill>
                  <a:srgbClr val="000000"/>
                </a:solidFill>
              </a:rPr>
              <a:t>γλωσσικό σύστημα</a:t>
            </a:r>
            <a:r>
              <a:rPr dirty="0">
                <a:solidFill>
                  <a:srgbClr val="000000"/>
                </a:solidFill>
              </a:rPr>
              <a:t>, ως μια όψη της </a:t>
            </a:r>
            <a:r>
              <a:rPr b="1" dirty="0">
                <a:solidFill>
                  <a:srgbClr val="000000"/>
                </a:solidFill>
              </a:rPr>
              <a:t>ομιλίας</a:t>
            </a:r>
            <a:r>
              <a:rPr dirty="0">
                <a:solidFill>
                  <a:srgbClr val="000000"/>
                </a:solidFill>
              </a:rPr>
              <a:t> (: του πανανθρώπινου, συνολικού γλωσσικού φαινομένου), μπορεί </a:t>
            </a:r>
            <a:r>
              <a:rPr dirty="0">
                <a:solidFill>
                  <a:srgbClr val="FF0000"/>
                </a:solidFill>
              </a:rPr>
              <a:t>να προσεγγιστεί</a:t>
            </a:r>
            <a:r>
              <a:rPr dirty="0">
                <a:solidFill>
                  <a:srgbClr val="000000"/>
                </a:solidFill>
              </a:rPr>
              <a:t> μόνο </a:t>
            </a:r>
            <a:r>
              <a:rPr b="1" dirty="0">
                <a:solidFill>
                  <a:srgbClr val="000000"/>
                </a:solidFill>
              </a:rPr>
              <a:t>μέσω του λόγου</a:t>
            </a:r>
            <a:r>
              <a:rPr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 λόγος όμως μπορεί να είναι </a:t>
            </a:r>
            <a:r>
              <a:rPr b="1" dirty="0">
                <a:solidFill>
                  <a:srgbClr val="000000"/>
                </a:solidFill>
              </a:rPr>
              <a:t>προφορικός ή γραπτός</a:t>
            </a:r>
            <a:r>
              <a:rPr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228600"/>
            <a:ext cx="8785225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el-GR" altLang="el-GR" sz="4000" b="1" dirty="0"/>
              <a:t>Προφορικός Λόγος </a:t>
            </a:r>
            <a:r>
              <a:rPr lang="en-US" altLang="el-GR" sz="4000" b="1" dirty="0">
                <a:latin typeface="Tw Cen MT" panose="020B0602020104020603" pitchFamily="34" charset="0"/>
              </a:rPr>
              <a:t>Vs</a:t>
            </a:r>
            <a:r>
              <a:rPr lang="el-GR" altLang="el-GR" sz="4000" b="1" dirty="0"/>
              <a:t> Γραπτός Λόγος</a:t>
            </a:r>
            <a:endParaRPr lang="el-GR" altLang="el-GR" sz="4000" dirty="0"/>
          </a:p>
        </p:txBody>
      </p:sp>
      <p:grpSp>
        <p:nvGrpSpPr>
          <p:cNvPr id="31747" name="Ομάδα 11"/>
          <p:cNvGrpSpPr/>
          <p:nvPr/>
        </p:nvGrpSpPr>
        <p:grpSpPr>
          <a:xfrm>
            <a:off x="1093788" y="1787525"/>
            <a:ext cx="6791325" cy="3560763"/>
            <a:chOff x="1093750" y="1660158"/>
            <a:chExt cx="6790618" cy="3561705"/>
          </a:xfrm>
        </p:grpSpPr>
        <p:sp>
          <p:nvSpPr>
            <p:cNvPr id="4" name="Ισοσκελές τρίγωνο 3"/>
            <p:cNvSpPr/>
            <p:nvPr/>
          </p:nvSpPr>
          <p:spPr>
            <a:xfrm>
              <a:off x="3060457" y="1844357"/>
              <a:ext cx="2952443" cy="136878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l-GR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751" name="TextBox 4"/>
            <p:cNvSpPr txBox="1"/>
            <p:nvPr/>
          </p:nvSpPr>
          <p:spPr>
            <a:xfrm>
              <a:off x="4572000" y="1660158"/>
              <a:ext cx="1917513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l-GR" altLang="el-GR" b="1" dirty="0">
                  <a:latin typeface="Arial" panose="020B0604020202020204" pitchFamily="34" charset="0"/>
                </a:rPr>
                <a:t>Ομιλία</a:t>
              </a:r>
              <a:r>
                <a:rPr lang="el-GR" altLang="el-GR" dirty="0">
                  <a:latin typeface="Arial" panose="020B0604020202020204" pitchFamily="34" charset="0"/>
                </a:rPr>
                <a:t> [</a:t>
              </a:r>
              <a:r>
                <a:rPr lang="en-US" altLang="el-GR" dirty="0">
                  <a:latin typeface="Arial" panose="020B0604020202020204" pitchFamily="34" charset="0"/>
                </a:rPr>
                <a:t>langage]</a:t>
              </a:r>
              <a:endParaRPr lang="el-GR" altLang="el-GR" dirty="0">
                <a:latin typeface="Arial" panose="020B0604020202020204" pitchFamily="34" charset="0"/>
              </a:endParaRPr>
            </a:p>
          </p:txBody>
        </p:sp>
        <p:sp>
          <p:nvSpPr>
            <p:cNvPr id="31752" name="TextBox 5"/>
            <p:cNvSpPr txBox="1"/>
            <p:nvPr/>
          </p:nvSpPr>
          <p:spPr>
            <a:xfrm>
              <a:off x="1093750" y="3028285"/>
              <a:ext cx="1990032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r>
                <a:rPr lang="el-GR" altLang="el-GR" b="1" dirty="0">
                  <a:latin typeface="Arial" panose="020B0604020202020204" pitchFamily="34" charset="0"/>
                </a:rPr>
                <a:t>Γλώσσα</a:t>
              </a:r>
              <a:r>
                <a:rPr lang="el-GR" altLang="el-GR" dirty="0">
                  <a:latin typeface="Arial" panose="020B0604020202020204" pitchFamily="34" charset="0"/>
                </a:rPr>
                <a:t> [</a:t>
              </a:r>
              <a:r>
                <a:rPr lang="en-US" altLang="el-GR" dirty="0">
                  <a:latin typeface="Arial" panose="020B0604020202020204" pitchFamily="34" charset="0"/>
                </a:rPr>
                <a:t>langue]</a:t>
              </a:r>
              <a:endParaRPr lang="el-GR" altLang="el-GR" dirty="0">
                <a:latin typeface="Arial" panose="020B0604020202020204" pitchFamily="34" charset="0"/>
              </a:endParaRPr>
            </a:p>
          </p:txBody>
        </p:sp>
        <p:sp>
          <p:nvSpPr>
            <p:cNvPr id="31753" name="TextBox 6"/>
            <p:cNvSpPr txBox="1"/>
            <p:nvPr/>
          </p:nvSpPr>
          <p:spPr>
            <a:xfrm>
              <a:off x="5986212" y="3028285"/>
              <a:ext cx="1874206" cy="3693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l-GR" altLang="el-GR" b="1" dirty="0">
                  <a:latin typeface="Arial" panose="020B0604020202020204" pitchFamily="34" charset="0"/>
                </a:rPr>
                <a:t>Λόγος </a:t>
              </a:r>
              <a:r>
                <a:rPr lang="el-GR" altLang="el-GR" dirty="0">
                  <a:latin typeface="Arial" panose="020B0604020202020204" pitchFamily="34" charset="0"/>
                </a:rPr>
                <a:t>[</a:t>
              </a:r>
              <a:r>
                <a:rPr lang="en-US" altLang="el-GR" dirty="0">
                  <a:latin typeface="Arial" panose="020B0604020202020204" pitchFamily="34" charset="0"/>
                </a:rPr>
                <a:t>parole]</a:t>
              </a:r>
              <a:endParaRPr lang="el-GR" altLang="el-GR" dirty="0">
                <a:latin typeface="Arial" panose="020B0604020202020204" pitchFamily="34" charset="0"/>
              </a:endParaRPr>
            </a:p>
          </p:txBody>
        </p:sp>
        <p:sp>
          <p:nvSpPr>
            <p:cNvPr id="9" name="Ισοσκελές τρίγωνο 8"/>
            <p:cNvSpPr/>
            <p:nvPr/>
          </p:nvSpPr>
          <p:spPr>
            <a:xfrm>
              <a:off x="4931925" y="3398931"/>
              <a:ext cx="2952443" cy="136878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l-GR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755" name="TextBox 9"/>
            <p:cNvSpPr txBox="1"/>
            <p:nvPr/>
          </p:nvSpPr>
          <p:spPr>
            <a:xfrm>
              <a:off x="3419872" y="4575243"/>
              <a:ext cx="1584177" cy="64662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el-GR" altLang="el-GR" i="1" dirty="0">
                  <a:latin typeface="Arial" panose="020B0604020202020204" pitchFamily="34" charset="0"/>
                </a:rPr>
                <a:t>Προφορικός Λόγος</a:t>
              </a:r>
              <a:endParaRPr lang="el-GR" altLang="el-GR" i="1" dirty="0">
                <a:latin typeface="Arial" panose="020B0604020202020204" pitchFamily="34" charset="0"/>
              </a:endParaRPr>
            </a:p>
          </p:txBody>
        </p:sp>
      </p:grpSp>
      <p:sp>
        <p:nvSpPr>
          <p:cNvPr id="31748" name="TextBox 10"/>
          <p:cNvSpPr txBox="1"/>
          <p:nvPr/>
        </p:nvSpPr>
        <p:spPr>
          <a:xfrm>
            <a:off x="7885113" y="4691063"/>
            <a:ext cx="1258887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l-GR" altLang="el-GR" i="1" dirty="0">
                <a:latin typeface="Arial" panose="020B0604020202020204" pitchFamily="34" charset="0"/>
              </a:rPr>
              <a:t>Γραπτός</a:t>
            </a:r>
            <a:endParaRPr lang="el-GR" altLang="el-GR" i="1" dirty="0">
              <a:latin typeface="Arial" panose="020B0604020202020204" pitchFamily="34" charset="0"/>
            </a:endParaRPr>
          </a:p>
          <a:p>
            <a:r>
              <a:rPr lang="el-GR" altLang="el-GR" i="1" dirty="0">
                <a:latin typeface="Arial" panose="020B0604020202020204" pitchFamily="34" charset="0"/>
              </a:rPr>
              <a:t>Λόγος</a:t>
            </a:r>
            <a:endParaRPr lang="el-GR" altLang="el-GR" i="1" dirty="0">
              <a:latin typeface="Arial" panose="020B0604020202020204" pitchFamily="34" charset="0"/>
            </a:endParaRPr>
          </a:p>
        </p:txBody>
      </p:sp>
      <p:sp>
        <p:nvSpPr>
          <p:cNvPr id="31749" name="TextBox 15"/>
          <p:cNvSpPr txBox="1"/>
          <p:nvPr/>
        </p:nvSpPr>
        <p:spPr>
          <a:xfrm>
            <a:off x="612775" y="5675313"/>
            <a:ext cx="7343775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19405" indent="-319405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3050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8A1D9"/>
              </a:buClr>
              <a:buSzPct val="75000"/>
              <a:buFont typeface="Wingdings" panose="05000000000000000000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7C984A"/>
              </a:buClr>
              <a:buSzPct val="65000"/>
              <a:buFont typeface="Wingdings" panose="05000000000000000000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19405" lvl="0" indent="-319405" eaLnBrk="1" hangingPunct="1">
              <a:spcBef>
                <a:spcPct val="0"/>
              </a:spcBef>
              <a:buSzTx/>
            </a:pPr>
            <a:r>
              <a:rPr lang="el-GR" altLang="el-GR" sz="1800" dirty="0">
                <a:latin typeface="Arial" panose="020B0604020202020204" pitchFamily="34" charset="0"/>
                <a:cs typeface="Arial" panose="020B0604020202020204" pitchFamily="34" charset="0"/>
              </a:rPr>
              <a:t>Ποιον από τους δύο δρόμους θα πρέπει να ακολουθήσουμε;</a:t>
            </a:r>
            <a:endParaRPr lang="el-GR" altLang="el-GR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212725" y="228600"/>
            <a:ext cx="8553450" cy="990600"/>
          </a:xfrm>
        </p:spPr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Προφορικός Λόγος</a:t>
            </a:r>
            <a:r>
              <a:rPr lang="en-US" altLang="x-none" sz="3600" b="1" dirty="0">
                <a:latin typeface="Tw Cen MT" panose="020B0602020104020603" pitchFamily="34" charset="0"/>
              </a:rPr>
              <a:t> Vs</a:t>
            </a:r>
            <a:r>
              <a:rPr sz="3600" b="1" dirty="0"/>
              <a:t> Γραπτός Λόγος 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250825" y="1600200"/>
            <a:ext cx="8713788" cy="5068888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925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Βάσει των παραδοχών της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παραδοσιακής γραμματικής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η οποία έχει την αφετηρία της στους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Αλεξανδρινούς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τις μελέτες τους για τη γραπτή ελληνική του 5</a:t>
            </a:r>
            <a:r>
              <a:rPr kumimoji="0" lang="el-GR" sz="2900" b="0" i="0" u="none" strike="noStrike" kern="1200" cap="none" spc="0" normalizeH="0" baseline="3000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ου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π.Χ. αιώνα,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 γραπτός λόγος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θεωρήθηκε ως η πιο </a:t>
            </a:r>
            <a:r>
              <a:rPr kumimoji="0" lang="el-GR" sz="29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σωστή</a:t>
            </a:r>
            <a:r>
              <a:rPr kumimoji="0" lang="en-US" sz="29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αντιπροσωπευτική</a:t>
            </a:r>
            <a:r>
              <a:rPr kumimoji="0" lang="en-US" sz="29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με κύρος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έκφραση λόγου.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Αντίθετα ο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προφορικός λόγος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θεωρήθηκε κατώτερος, πολλές φορές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λανθασμένος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(με ασυνταξίες και ανακολουθίες) και εντέλει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ανάξιος μελέτης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Η Γλωσσολογία επισημαίνει ότι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ο προφορικός λόγος είναι </a:t>
            </a:r>
            <a:r>
              <a:rPr kumimoji="0" lang="el-GR" sz="3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η πρώτη έκφραση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μέσω της οποίας κατακτούν όλοι οι άνθρωποι τη γλώσσα.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highlight>
                <a:srgbClr val="FFFF00"/>
              </a:highlight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	</a:t>
            </a:r>
            <a:r>
              <a:rPr sz="3600" b="1" dirty="0"/>
              <a:t>Λόγοι διαμόρφωσης της γραφής</a:t>
            </a:r>
            <a:endParaRPr sz="36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255905" y="228600"/>
            <a:ext cx="8510270" cy="990600"/>
          </a:xfrm>
        </p:spPr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Προφορικός Λόγος </a:t>
            </a:r>
            <a:r>
              <a:rPr lang="en-US" altLang="x-none" sz="3600" b="1" dirty="0">
                <a:latin typeface="Tw Cen MT" panose="020B0602020104020603" pitchFamily="34" charset="0"/>
              </a:rPr>
              <a:t>Vs</a:t>
            </a:r>
            <a:r>
              <a:rPr sz="3600" b="1" dirty="0"/>
              <a:t> Γραπτός Λόγος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-13335" y="1477010"/>
            <a:ext cx="9157335" cy="53816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500" b="1" i="1" dirty="0">
                <a:solidFill>
                  <a:srgbClr val="000000"/>
                </a:solidFill>
              </a:rPr>
              <a:t>Ποιοι λόγοι οδήγησαν στην εφεύρεση της γραφής;</a:t>
            </a:r>
            <a:endParaRPr sz="2500" b="1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600" dirty="0">
                <a:solidFill>
                  <a:srgbClr val="000000"/>
                </a:solidFill>
              </a:rPr>
              <a:t>Η γραφή εφευρέθηκε αρχικά για να καταστήσει δυνατή την</a:t>
            </a:r>
            <a:endParaRPr sz="26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600" dirty="0">
                <a:solidFill>
                  <a:srgbClr val="000000"/>
                </a:solidFill>
              </a:rPr>
              <a:t>  (</a:t>
            </a:r>
            <a:r>
              <a:rPr lang="el-GR" sz="2600" dirty="0">
                <a:solidFill>
                  <a:srgbClr val="000000"/>
                </a:solidFill>
              </a:rPr>
              <a:t>1</a:t>
            </a:r>
            <a:r>
              <a:rPr sz="2600" dirty="0">
                <a:solidFill>
                  <a:srgbClr val="000000"/>
                </a:solidFill>
              </a:rPr>
              <a:t>) </a:t>
            </a:r>
            <a:r>
              <a:rPr sz="2600" b="1" dirty="0">
                <a:solidFill>
                  <a:srgbClr val="000000"/>
                </a:solidFill>
              </a:rPr>
              <a:t>διατήρηση </a:t>
            </a:r>
            <a:r>
              <a:rPr sz="3300" b="1" dirty="0">
                <a:solidFill>
                  <a:srgbClr val="000000"/>
                </a:solidFill>
              </a:rPr>
              <a:t>σημαντικών</a:t>
            </a:r>
            <a:r>
              <a:rPr sz="2600" b="1" dirty="0">
                <a:solidFill>
                  <a:srgbClr val="00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νομικών, θρησκευτικών και εμπορικών</a:t>
            </a:r>
            <a:r>
              <a:rPr sz="2600" dirty="0">
                <a:solidFill>
                  <a:srgbClr val="000000"/>
                </a:solidFill>
              </a:rPr>
              <a:t> </a:t>
            </a:r>
            <a:r>
              <a:rPr sz="2600" b="1" dirty="0">
                <a:solidFill>
                  <a:srgbClr val="000000"/>
                </a:solidFill>
              </a:rPr>
              <a:t>εγγράφων</a:t>
            </a:r>
            <a:r>
              <a:rPr lang="el-GR" sz="2600" b="1" dirty="0">
                <a:solidFill>
                  <a:srgbClr val="000000"/>
                </a:solidFill>
              </a:rPr>
              <a:t> (διατήρηση εξουσίας) </a:t>
            </a:r>
            <a:r>
              <a:rPr lang="el-GR" sz="2600" dirty="0">
                <a:solidFill>
                  <a:srgbClr val="000000"/>
                </a:solidFill>
              </a:rPr>
              <a:t>καθώς και την</a:t>
            </a:r>
            <a:endParaRPr lang="el-GR" sz="26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l-GR" sz="2600" dirty="0">
                <a:solidFill>
                  <a:srgbClr val="000000"/>
                </a:solidFill>
              </a:rPr>
              <a:t>   (2) αξιόπιστη </a:t>
            </a:r>
            <a:r>
              <a:rPr lang="el-GR" sz="2600" b="1" dirty="0">
                <a:solidFill>
                  <a:srgbClr val="000000"/>
                </a:solidFill>
              </a:rPr>
              <a:t>επικοινωνία εξ αποστάσεως (επιβολή εξουσίας)</a:t>
            </a:r>
            <a:r>
              <a:rPr sz="2600" dirty="0">
                <a:solidFill>
                  <a:srgbClr val="000000"/>
                </a:solidFill>
              </a:rPr>
              <a:t>.  </a:t>
            </a:r>
            <a:endParaRPr sz="26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600" dirty="0">
                <a:solidFill>
                  <a:srgbClr val="000000"/>
                </a:solidFill>
              </a:rPr>
              <a:t>	</a:t>
            </a:r>
            <a:r>
              <a:rPr lang="el-GR" sz="2600" dirty="0">
                <a:solidFill>
                  <a:srgbClr val="000000"/>
                </a:solidFill>
              </a:rPr>
              <a:t>	</a:t>
            </a:r>
            <a:r>
              <a:rPr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Το γεγονός ότι </a:t>
            </a:r>
            <a:r>
              <a:rPr sz="2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τα γραπτά κείμενα</a:t>
            </a:r>
            <a:r>
              <a:rPr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χρησιμοποιήθηκαν για 	τέτοιους </a:t>
            </a:r>
            <a:r>
              <a:rPr sz="2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σπουδαίους σκοπούς </a:t>
            </a:r>
            <a:r>
              <a:rPr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καθ’ όλη την ιστορική 	πορεία και, επιπλέον, ότι αυτά είναι περισσότερο 	</a:t>
            </a:r>
            <a:r>
              <a:rPr sz="2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αξιόπιστα και ανθεκτικά από τα προφορικά 	εκφωνήματα</a:t>
            </a:r>
            <a:r>
              <a:rPr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(ή τουλάχιστον ήταν τέτοια μέχρι την 	ανάπτυξη σύγχρονων μεθόδων μαγνητοφώνησης του 	ήχου) προσέδωσε μεγαλύτερη </a:t>
            </a:r>
            <a:r>
              <a:rPr sz="2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επισημότητα και</a:t>
            </a:r>
            <a:endParaRPr sz="26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sz="2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sz="26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κύρος</a:t>
            </a:r>
            <a:r>
              <a:rPr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</a:t>
            </a:r>
            <a:r>
              <a:rPr lang="el-GR"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γρ</a:t>
            </a:r>
            <a:r>
              <a:rPr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απτό λόγο σε πολλούς πολιτισμούς</a:t>
            </a:r>
            <a:endParaRPr sz="2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x-none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Lyons 1995: 33).</a:t>
            </a:r>
            <a:endParaRPr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221615" y="228600"/>
            <a:ext cx="8544560" cy="990600"/>
          </a:xfrm>
        </p:spPr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600" b="1" dirty="0"/>
              <a:t>Προφορικός Λόγος </a:t>
            </a:r>
            <a:r>
              <a:rPr lang="en-US" altLang="x-none" sz="3600" b="1" dirty="0">
                <a:latin typeface="Tw Cen MT" panose="020B0602020104020603" pitchFamily="34" charset="0"/>
              </a:rPr>
              <a:t>Vs</a:t>
            </a:r>
            <a:r>
              <a:rPr sz="3600" b="1" dirty="0"/>
              <a:t> Γραπτός Λόγος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68275" y="1573530"/>
            <a:ext cx="8752840" cy="5125720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(3)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αρίθμηση ως πρόγονος της γραφής --&gt;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κατοχύρωση εξουσίας</a:t>
            </a:r>
            <a:endParaRPr kumimoji="0" lang="el-GR" sz="29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29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«Όταν οι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παλαιολιθικοί </a:t>
            </a:r>
            <a:r>
              <a:rPr kumimoji="0" lang="el-GR" sz="29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τροφοσυλλέκτες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κυνηγοί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που μετακινούνται αναζητώντας την τροφή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γίνονται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γεωργοί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κατοικούν σε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μόνιμες εγκαταστάσεις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καλλιεργούν τη γη. Η μεγάλη αυτή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αλλαγή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συντελείται γύρω στο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9000-8000 </a:t>
            </a:r>
            <a:r>
              <a:rPr kumimoji="0" lang="el-GR" sz="29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π.Χ.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στην Εγγύς Ανατολή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(…). Η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καλή σοδειά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(που δεν ήταν πάντοτε εξασφαλισμένη) σήμαινε πιο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σίγουρη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διατροφή και επιβίωση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σήμαινε ακόμη τη δυνατότητα δημιουργίας </a:t>
            </a:r>
            <a:r>
              <a:rPr kumimoji="0" lang="el-GR" sz="3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αποθεμάτων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δηλαδή αγαθών που περίσσευαν και μπορούσαν να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αποθηκευτούν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276225" y="228600"/>
            <a:ext cx="8489950" cy="990600"/>
          </a:xfrm>
        </p:spPr>
        <p:txBody>
          <a:bodyPr vert="horz" wrap="square" lIns="91440" tIns="45720" rIns="91440" bIns="45720" numCol="1" anchor="ctr" anchorCtr="0" compatLnSpc="1"/>
          <a:lstStyle/>
          <a:p>
            <a:pPr algn="just" eaLnBrk="1" hangingPunct="1">
              <a:buNone/>
            </a:pPr>
            <a:r>
              <a:rPr sz="3600" b="1" dirty="0"/>
              <a:t>Προφορικός Λόγος </a:t>
            </a:r>
            <a:r>
              <a:rPr lang="en-US" altLang="x-none" sz="3600" b="1" dirty="0">
                <a:latin typeface="Tw Cen MT" panose="020B0602020104020603" pitchFamily="34" charset="0"/>
              </a:rPr>
              <a:t>Vs </a:t>
            </a:r>
            <a:r>
              <a:rPr sz="3600" b="1" dirty="0"/>
              <a:t>Γραπτός Λόγος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251520" y="1556793"/>
            <a:ext cx="8794659" cy="5301208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8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(3)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Η αρίθμηση ως πρόγονος της γραφής </a:t>
            </a:r>
            <a:r>
              <a:rPr lang="el-GR" b="1" noProof="0" dirty="0">
                <a:ln>
                  <a:noFill/>
                </a:ln>
                <a:effectLst/>
                <a:uLnTx/>
                <a:uFillTx/>
                <a:sym typeface="+mn-ea"/>
              </a:rPr>
              <a:t>--&gt; </a:t>
            </a:r>
            <a:r>
              <a:rPr lang="el-GR" b="1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sym typeface="+mn-ea"/>
              </a:rPr>
              <a:t>κατοχύρωση εξουσίας</a:t>
            </a:r>
            <a:endParaRPr kumimoji="0" lang="el-GR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Η ύπαρξη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αποθεμάτων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(δηλαδή αγαθών που ξεπερνούν  τις άμεσες ανάγκες των καταναλωτών) δημιούργησε, βέβαια, την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κοινωνική ιεραρχία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Οι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άρχοντες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είναι το αποτέλεσμα της ύπαρξης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πλεονάζοντος πλούτου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πλούτου που περισσεύει. (…)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Στα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νεολιθικά χρόνια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η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ανάγκη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της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αρίθμησης προϊόντων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που τώρα είναι περισσότερα και συχνά πλεονάζουν και αποθηκεύονται, είναι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ασύγκριτα μεγαλύτερη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(…) 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Πολύ περισσότερο από τα παλαιολιθικά δείγματα, το νεολιθικό (…) σύστημα καταγραφής δείχνει ότι </a:t>
            </a: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πρόδρομος της γραφής ήταν η αρίθμηση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(</a:t>
            </a:r>
            <a:r>
              <a:rPr kumimoji="0" lang="el-GR" sz="29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Χριστίδης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2005: 54-56).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Προφορικός Λόγος </a:t>
            </a:r>
            <a:r>
              <a:rPr lang="en-US" altLang="x-none" sz="4000" b="1" dirty="0">
                <a:latin typeface="Tw Cen MT" panose="020B0602020104020603" pitchFamily="34" charset="0"/>
              </a:rPr>
              <a:t>Vs</a:t>
            </a:r>
            <a:r>
              <a:rPr sz="4000" b="1" dirty="0"/>
              <a:t> Γραπτός Λόγος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dirty="0">
                <a:solidFill>
                  <a:srgbClr val="000000"/>
                </a:solidFill>
              </a:rPr>
              <a:t>Σε αντίθεση με τις θέσεις της παραδοσιακής γραμματικής, </a:t>
            </a:r>
            <a:r>
              <a:rPr dirty="0">
                <a:solidFill>
                  <a:srgbClr val="FF0000"/>
                </a:solidFill>
              </a:rPr>
              <a:t>μία από τις κύριες αρχές της γλωσσολογίας </a:t>
            </a:r>
            <a:r>
              <a:rPr dirty="0">
                <a:solidFill>
                  <a:srgbClr val="000000"/>
                </a:solidFill>
              </a:rPr>
              <a:t>είναι η </a:t>
            </a:r>
            <a:r>
              <a:rPr b="1" dirty="0">
                <a:solidFill>
                  <a:srgbClr val="000000"/>
                </a:solidFill>
              </a:rPr>
              <a:t>προτεραιότητα του προφορικού λόγου</a:t>
            </a:r>
            <a:r>
              <a:rPr dirty="0">
                <a:solidFill>
                  <a:srgbClr val="000000"/>
                </a:solidFill>
              </a:rPr>
              <a:t>, βάσει των ακόλουθων επιχειρημάτων: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Προφορικός Λόγος </a:t>
            </a:r>
            <a:r>
              <a:rPr lang="en-US" altLang="x-none" sz="4000" b="1" dirty="0">
                <a:latin typeface="Tw Cen MT" panose="020B0602020104020603" pitchFamily="34" charset="0"/>
              </a:rPr>
              <a:t>Vs</a:t>
            </a:r>
            <a:r>
              <a:rPr sz="4000" b="1" dirty="0"/>
              <a:t> Γραπτός Λόγος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10490" y="1585595"/>
            <a:ext cx="8926195" cy="52273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sz="2700" b="1" dirty="0">
                <a:solidFill>
                  <a:srgbClr val="000000"/>
                </a:solidFill>
              </a:rPr>
              <a:t>Ιστορική προτεραιότητα</a:t>
            </a:r>
            <a:r>
              <a:rPr sz="2700" dirty="0">
                <a:solidFill>
                  <a:srgbClr val="000000"/>
                </a:solidFill>
              </a:rPr>
              <a:t>: ο άνθρωπος επικοινωνούσε γλωσσικά για πολλές χιλιετίες προτού επινοήσει γραφικά συστήματα.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endParaRPr lang="en-US" altLang="x-none" sz="27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sz="2700" b="1" dirty="0">
                <a:solidFill>
                  <a:srgbClr val="000000"/>
                </a:solidFill>
              </a:rPr>
              <a:t>Βιολογική προτεραιότητα</a:t>
            </a:r>
            <a:r>
              <a:rPr sz="2700" dirty="0">
                <a:solidFill>
                  <a:srgbClr val="000000"/>
                </a:solidFill>
              </a:rPr>
              <a:t>: Το παιδί πρώτα κατακτά προφορικά τη γλώσσα του και έπειτα μαθαίνει να γράφει.</a:t>
            </a:r>
            <a:endParaRPr lang="en-US" altLang="x-none" sz="27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14350" indent="-514350" eaLnBrk="1" hangingPunct="1"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sz="2700" b="1" dirty="0">
                <a:solidFill>
                  <a:srgbClr val="000000"/>
                </a:solidFill>
              </a:rPr>
              <a:t>Δομική προτεραιότητα:</a:t>
            </a:r>
            <a:r>
              <a:rPr sz="2700" dirty="0">
                <a:solidFill>
                  <a:srgbClr val="000000"/>
                </a:solidFill>
              </a:rPr>
              <a:t> Τα περισσότερα </a:t>
            </a:r>
            <a:r>
              <a:rPr sz="2700" b="1" dirty="0">
                <a:solidFill>
                  <a:srgbClr val="000000"/>
                </a:solidFill>
              </a:rPr>
              <a:t>γραφικά συστήματα</a:t>
            </a:r>
            <a:r>
              <a:rPr sz="2700" dirty="0">
                <a:solidFill>
                  <a:srgbClr val="000000"/>
                </a:solidFill>
              </a:rPr>
              <a:t>, όπως λ.χ. τα αλφαβητικά, χρησιμοποιούν αναπαραστατικά σύμβολα τα οποία ‘φωτογραφίζουν’</a:t>
            </a:r>
            <a:r>
              <a:rPr sz="2700" b="1" dirty="0">
                <a:solidFill>
                  <a:srgbClr val="000000"/>
                </a:solidFill>
              </a:rPr>
              <a:t> ποικίλες μονάδες του προφορικού λόγου </a:t>
            </a:r>
            <a:r>
              <a:rPr sz="2700" dirty="0">
                <a:solidFill>
                  <a:srgbClr val="000000"/>
                </a:solidFill>
              </a:rPr>
              <a:t>(π.χ. </a:t>
            </a:r>
            <a:r>
              <a:rPr sz="2700" dirty="0">
                <a:solidFill>
                  <a:srgbClr val="FF0000"/>
                </a:solidFill>
              </a:rPr>
              <a:t>φθόγγους, συλλαβές</a:t>
            </a:r>
            <a:r>
              <a:rPr sz="2700" dirty="0">
                <a:solidFill>
                  <a:srgbClr val="000000"/>
                </a:solidFill>
              </a:rPr>
              <a:t>).</a:t>
            </a:r>
            <a:endParaRPr sz="2700" dirty="0">
              <a:solidFill>
                <a:srgbClr val="000000"/>
              </a:solidFill>
            </a:endParaRPr>
          </a:p>
          <a:p>
            <a:pPr marL="514350" indent="-51435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b="1" dirty="0"/>
              <a:t>Ερωτήσεις Κατανόησης</a:t>
            </a:r>
            <a:endParaRPr lang="el-GR" altLang="el-GR" b="1" dirty="0"/>
          </a:p>
        </p:txBody>
      </p:sp>
      <p:sp>
        <p:nvSpPr>
          <p:cNvPr id="39939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600200"/>
            <a:ext cx="8928100" cy="5029200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Ποιοι δύο όροι του </a:t>
            </a:r>
            <a:r>
              <a:rPr lang="en-US" altLang="el-GR" sz="2400" dirty="0">
                <a:latin typeface="Tw Cen MT" panose="020B0602020104020603" pitchFamily="34" charset="0"/>
              </a:rPr>
              <a:t>Chomsky </a:t>
            </a:r>
            <a:r>
              <a:rPr lang="el-GR" altLang="el-GR" sz="2400" dirty="0"/>
              <a:t>αντιστοιχούν στους δύο όρους </a:t>
            </a:r>
            <a:r>
              <a:rPr lang="el-GR" altLang="el-GR" sz="2400" i="1" dirty="0"/>
              <a:t>γλώσσα</a:t>
            </a:r>
            <a:r>
              <a:rPr lang="el-GR" altLang="el-GR" sz="2400" dirty="0"/>
              <a:t> και </a:t>
            </a:r>
            <a:r>
              <a:rPr lang="el-GR" altLang="el-GR" sz="2400" i="1" dirty="0"/>
              <a:t>λόγος</a:t>
            </a:r>
            <a:r>
              <a:rPr lang="el-GR" altLang="el-GR" sz="2400" dirty="0"/>
              <a:t> του </a:t>
            </a:r>
            <a:r>
              <a:rPr lang="en-US" altLang="el-GR" sz="2400" dirty="0">
                <a:latin typeface="Tw Cen MT" panose="020B0602020104020603" pitchFamily="34" charset="0"/>
              </a:rPr>
              <a:t>Saussure</a:t>
            </a:r>
            <a:r>
              <a:rPr lang="el-GR" altLang="el-GR" sz="2400" dirty="0"/>
              <a:t>;</a:t>
            </a:r>
            <a:endParaRPr lang="el-GR" altLang="el-GR" sz="2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Τι είναι γλωσσική ικανότητα;</a:t>
            </a:r>
            <a:endParaRPr lang="el-GR" altLang="el-GR" sz="2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Τι είναι γλωσσική επιτέλεση;</a:t>
            </a:r>
            <a:endParaRPr lang="el-GR" altLang="el-GR" sz="2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Ποια είναι η σχέση της γλωσσικής ικανότητας με τη γλωσσική επιτέλεση;</a:t>
            </a:r>
            <a:endParaRPr lang="el-GR" altLang="el-GR" sz="2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Ποια είναι τα δύο μέσα έκφρασης του λόγου;</a:t>
            </a:r>
            <a:endParaRPr lang="el-GR" altLang="el-GR" sz="2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Σε ποιο από τα δύο μέσα έκφρασης του λόγου έδωσε προτεραιότητα η παραδοσιακή γραμματική;</a:t>
            </a:r>
            <a:endParaRPr lang="el-GR" altLang="el-GR" sz="2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400" dirty="0"/>
              <a:t>Σε ποιο από τα δύο μέσα έκφρασης του λόγου δίνει προτεραιότητα η Γλωσσολογία και γιατί;</a:t>
            </a:r>
            <a:endParaRPr lang="el-GR" altLang="el-GR" sz="2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Παρατήρηση 1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323528" y="1628800"/>
            <a:ext cx="8568952" cy="5000600"/>
          </a:xfrm>
          <a:solidFill>
            <a:schemeClr val="lt1"/>
          </a:solidFill>
          <a:ln w="19050">
            <a:solidFill>
              <a:schemeClr val="accent1"/>
            </a:solidFill>
            <a:miter lim="800000"/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γλωσσικό σύστημα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η </a:t>
            </a:r>
            <a:r>
              <a:rPr kumimoji="0" lang="el-GR" sz="29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πραγμάτωσή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του βρίσκονται σε 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σχέση αλληλεξάρτησης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Όπως σημειώνει ο 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Saussure: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 panose="05020102010507070707"/>
              <a:buChar char=""/>
              <a:defRPr/>
            </a:pP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γλώσσα είναι ταυτόχρονα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εργαλείο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 του λόγου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((δηλ. τη χρησιμοποιούμε))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προϊόν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 του λόγου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((δηλ. τη δημιουργούμε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πρβ. γλώσσα των νέων, του ποδοσφαίρου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,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την εξέλιξη της γλώσσας κλπ.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 2" panose="05020102010507070707"/>
              <a:buChar char=""/>
              <a:defRPr/>
            </a:pP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γλωσσικό σύστημα γεννήθηκε από την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πρακτική του λόγου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χρήση))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γεννά την πρακτική του λόγου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</a:t>
            </a:r>
            <a:r>
              <a:rPr kumimoji="0" lang="el-GR" sz="26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χρήση))</a:t>
            </a:r>
            <a:endParaRPr kumimoji="0" lang="el-GR" sz="26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-27432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Wingdings 2" panose="05020102010507070707"/>
              <a:buChar char=""/>
              <a:defRPr/>
            </a:pPr>
            <a:r>
              <a:rPr kumimoji="0" lang="el-GR" sz="23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Λόγος</a:t>
            </a:r>
            <a:r>
              <a:rPr kumimoji="0" lang="en-US" sz="23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l-GR" sz="23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Γλώσσα</a:t>
            </a:r>
            <a:endParaRPr kumimoji="0" lang="el-GR" sz="23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  <a:p>
            <a:pPr marL="640080" marR="0" lvl="2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Wingdings" panose="05000000000000000000" pitchFamily="2" charset="2"/>
              <a:buNone/>
              <a:defRPr/>
            </a:pPr>
            <a:r>
              <a:rPr kumimoji="0" lang="el-GR" sz="23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	Γλώσσα  Λόγος --&gt; </a:t>
            </a:r>
            <a:r>
              <a:rPr kumimoji="0" lang="el-GR" sz="346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γλωσσική εξέλιξη</a:t>
            </a:r>
            <a:endParaRPr kumimoji="0" lang="el-GR" sz="3460" b="1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dirty="0"/>
              <a:t>Βιβλιογραφικές αναφορές</a:t>
            </a:r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600200"/>
            <a:ext cx="8928100" cy="51419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 Γλαράκη, Θ. (2001) «Γλώσσα και Γραφή» στο</a:t>
            </a:r>
            <a:r>
              <a:rPr sz="2200" i="1" dirty="0">
                <a:solidFill>
                  <a:srgbClr val="000000"/>
                </a:solidFill>
              </a:rPr>
              <a:t> Α. Φ. Χριστίδης, Ιστορία της ελληνικής γλώσσας: Από τις αρχές έως την ύστερη αρχαιότητα</a:t>
            </a:r>
            <a:r>
              <a:rPr sz="2200" dirty="0">
                <a:solidFill>
                  <a:srgbClr val="000000"/>
                </a:solidFill>
              </a:rPr>
              <a:t>. Θεσσαλονίκη: Ινστιτούτο Νεοελληνικών Σπουδών.</a:t>
            </a: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Γούτσος Δ. (2012). </a:t>
            </a:r>
            <a:r>
              <a:rPr sz="2200" i="1" dirty="0">
                <a:solidFill>
                  <a:srgbClr val="000000"/>
                </a:solidFill>
              </a:rPr>
              <a:t>Γλώσσα: Κείμενο, ποικιλία, σύστημα.</a:t>
            </a:r>
            <a:r>
              <a:rPr sz="2200" dirty="0">
                <a:solidFill>
                  <a:srgbClr val="000000"/>
                </a:solidFill>
              </a:rPr>
              <a:t> Αθήνα: Κριτική</a:t>
            </a: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Lyons J</a:t>
            </a:r>
            <a:r>
              <a:rPr sz="2200" dirty="0">
                <a:solidFill>
                  <a:srgbClr val="000000"/>
                </a:solidFill>
              </a:rPr>
              <a:t>. (1995). </a:t>
            </a:r>
            <a:r>
              <a:rPr sz="2200" i="1" dirty="0">
                <a:solidFill>
                  <a:srgbClr val="000000"/>
                </a:solidFill>
              </a:rPr>
              <a:t>Εισαγωγή στη γλωσσολογία,</a:t>
            </a:r>
            <a:r>
              <a:rPr sz="2200" dirty="0">
                <a:solidFill>
                  <a:srgbClr val="000000"/>
                </a:solidFill>
              </a:rPr>
              <a:t> μτφ. Μ. Αραποπούλου, Α. Αρχάκης κ.ά., επιμ. Γ. Καρανάσιος. Αθήνα: Πατάκης.</a:t>
            </a: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Ong</a:t>
            </a:r>
            <a:r>
              <a:rPr sz="2200" dirty="0">
                <a:solidFill>
                  <a:srgbClr val="000000"/>
                </a:solidFill>
              </a:rPr>
              <a:t>, </a:t>
            </a: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W</a:t>
            </a:r>
            <a:r>
              <a:rPr sz="2200" dirty="0">
                <a:solidFill>
                  <a:srgbClr val="000000"/>
                </a:solidFill>
              </a:rPr>
              <a:t>. </a:t>
            </a: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J</a:t>
            </a:r>
            <a:r>
              <a:rPr sz="2200" dirty="0">
                <a:solidFill>
                  <a:srgbClr val="000000"/>
                </a:solidFill>
              </a:rPr>
              <a:t>. (1997).  </a:t>
            </a:r>
            <a:r>
              <a:rPr sz="2200" i="1" dirty="0">
                <a:solidFill>
                  <a:srgbClr val="000000"/>
                </a:solidFill>
              </a:rPr>
              <a:t>Προφορικότητα και εγγραμματοσύνη: Η εκτεχνολόγηση του λόγου</a:t>
            </a:r>
            <a:r>
              <a:rPr sz="2200" dirty="0">
                <a:solidFill>
                  <a:srgbClr val="000000"/>
                </a:solidFill>
              </a:rPr>
              <a:t>,  μτφρ. Κ. Χατζηκυριάκος, επιμ. Θ. Παραδέλλης.  Ηράκλειο: Πανεπιστημιακές Εκδόσεις Κρήτης.</a:t>
            </a: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Πετρούνιας Ευ. (1984). </a:t>
            </a:r>
            <a:r>
              <a:rPr sz="2200" i="1" dirty="0">
                <a:solidFill>
                  <a:srgbClr val="000000"/>
                </a:solidFill>
              </a:rPr>
              <a:t>Νεοελληνική γραμματική και συγκριτική ανάλυση</a:t>
            </a:r>
            <a:r>
              <a:rPr sz="2200" dirty="0">
                <a:solidFill>
                  <a:srgbClr val="000000"/>
                </a:solidFill>
              </a:rPr>
              <a:t>. Μέρος Α': </a:t>
            </a:r>
            <a:r>
              <a:rPr sz="2200" i="1" dirty="0">
                <a:solidFill>
                  <a:srgbClr val="000000"/>
                </a:solidFill>
              </a:rPr>
              <a:t>Θεωρία</a:t>
            </a:r>
            <a:r>
              <a:rPr sz="2200" dirty="0">
                <a:solidFill>
                  <a:srgbClr val="000000"/>
                </a:solidFill>
              </a:rPr>
              <a:t>, Θεσσαλονίκη: </a:t>
            </a:r>
            <a:r>
              <a:rPr lang="en-US" altLang="x-none" sz="2200" dirty="0">
                <a:solidFill>
                  <a:srgbClr val="000000"/>
                </a:solidFill>
                <a:latin typeface="Tw Cen MT" panose="020B0602020104020603" pitchFamily="34" charset="0"/>
              </a:rPr>
              <a:t>University Studio Press</a:t>
            </a:r>
            <a:r>
              <a:rPr sz="2200" dirty="0">
                <a:solidFill>
                  <a:srgbClr val="000000"/>
                </a:solidFill>
              </a:rPr>
              <a:t>. </a:t>
            </a: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Χριστίδης Α.-Φ./Βελούδης Γ</a:t>
            </a:r>
            <a:r>
              <a:rPr sz="2200" b="1" dirty="0">
                <a:solidFill>
                  <a:srgbClr val="000000"/>
                </a:solidFill>
              </a:rPr>
              <a:t>.</a:t>
            </a:r>
            <a:r>
              <a:rPr sz="2200" dirty="0">
                <a:solidFill>
                  <a:srgbClr val="000000"/>
                </a:solidFill>
              </a:rPr>
              <a:t> (1996-7). "Γενική γλωσσολογία Ι", Θεσσαλονίκη: Α.Π.Θ.             </a:t>
            </a: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200" dirty="0">
                <a:solidFill>
                  <a:srgbClr val="000000"/>
                </a:solidFill>
              </a:rPr>
              <a:t>Χριστίδης Α.-Φ. (2005). </a:t>
            </a:r>
            <a:r>
              <a:rPr sz="2200" i="1" dirty="0">
                <a:solidFill>
                  <a:srgbClr val="000000"/>
                </a:solidFill>
              </a:rPr>
              <a:t>Ιστορία της αρχαίας ελληνικής γλώσσας</a:t>
            </a:r>
            <a:r>
              <a:rPr sz="2200" dirty="0">
                <a:solidFill>
                  <a:srgbClr val="000000"/>
                </a:solidFill>
              </a:rPr>
              <a:t>.  Θεσσαλονίκη: Ινστιτούτο Νεοελληνικών Σπουδών.</a:t>
            </a: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2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Παρατήρηση 2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484313"/>
            <a:ext cx="9144000" cy="53736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Παρά την αλληλεξάρτησή τους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,</a:t>
            </a:r>
            <a:r>
              <a:rPr sz="2700" dirty="0">
                <a:solidFill>
                  <a:srgbClr val="000000"/>
                </a:solidFill>
              </a:rPr>
              <a:t> η </a:t>
            </a:r>
            <a:r>
              <a:rPr sz="2700" b="1" i="1" dirty="0">
                <a:solidFill>
                  <a:srgbClr val="000000"/>
                </a:solidFill>
              </a:rPr>
              <a:t>γλώσσα</a:t>
            </a:r>
            <a:r>
              <a:rPr sz="2700" dirty="0">
                <a:solidFill>
                  <a:srgbClr val="000000"/>
                </a:solidFill>
              </a:rPr>
              <a:t> και ο </a:t>
            </a:r>
            <a:r>
              <a:rPr sz="2700" b="1" i="1" dirty="0">
                <a:solidFill>
                  <a:srgbClr val="000000"/>
                </a:solidFill>
              </a:rPr>
              <a:t>λόγος </a:t>
            </a:r>
            <a:r>
              <a:rPr sz="2700" dirty="0">
                <a:solidFill>
                  <a:srgbClr val="000000"/>
                </a:solidFill>
              </a:rPr>
              <a:t>είναι </a:t>
            </a:r>
            <a:r>
              <a:rPr sz="2700" b="1" i="1" dirty="0">
                <a:solidFill>
                  <a:srgbClr val="FF0000"/>
                </a:solidFill>
              </a:rPr>
              <a:t>δύο εντελώς διαφορετικά πράγματα</a:t>
            </a:r>
            <a:r>
              <a:rPr sz="2700" dirty="0">
                <a:solidFill>
                  <a:srgbClr val="000000"/>
                </a:solidFill>
              </a:rPr>
              <a:t>. </a:t>
            </a:r>
            <a:endParaRPr sz="270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n-US" altLang="x-none" sz="27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Η </a:t>
            </a:r>
            <a:r>
              <a:rPr sz="3000" b="1" dirty="0">
                <a:solidFill>
                  <a:srgbClr val="000000"/>
                </a:solidFill>
              </a:rPr>
              <a:t>γλώσσα</a:t>
            </a:r>
            <a:r>
              <a:rPr sz="2700" b="1" dirty="0">
                <a:solidFill>
                  <a:srgbClr val="000000"/>
                </a:solidFill>
              </a:rPr>
              <a:t> </a:t>
            </a:r>
            <a:r>
              <a:rPr sz="2700" dirty="0">
                <a:solidFill>
                  <a:srgbClr val="000000"/>
                </a:solidFill>
              </a:rPr>
              <a:t>έχει </a:t>
            </a:r>
            <a:r>
              <a:rPr sz="2700" b="1" dirty="0">
                <a:solidFill>
                  <a:srgbClr val="000000"/>
                </a:solidFill>
              </a:rPr>
              <a:t>κοινωνικό χαρακτήρα</a:t>
            </a:r>
            <a:r>
              <a:rPr sz="2700" dirty="0">
                <a:solidFill>
                  <a:srgbClr val="000000"/>
                </a:solidFill>
              </a:rPr>
              <a:t> στο βαθμό που είναι </a:t>
            </a:r>
            <a:r>
              <a:rPr sz="2700" b="1" dirty="0">
                <a:solidFill>
                  <a:srgbClr val="000000"/>
                </a:solidFill>
              </a:rPr>
              <a:t>αναγκαστική</a:t>
            </a:r>
            <a:r>
              <a:rPr sz="2700" dirty="0">
                <a:solidFill>
                  <a:srgbClr val="000000"/>
                </a:solidFill>
              </a:rPr>
              <a:t> για κάθε μέλος της κοινότητας, είναι ένα </a:t>
            </a:r>
            <a:r>
              <a:rPr sz="2700" b="1" dirty="0">
                <a:solidFill>
                  <a:srgbClr val="000000"/>
                </a:solidFill>
              </a:rPr>
              <a:t>είδος συμβολαίου </a:t>
            </a:r>
            <a:r>
              <a:rPr sz="2700" dirty="0">
                <a:solidFill>
                  <a:srgbClr val="000000"/>
                </a:solidFill>
              </a:rPr>
              <a:t>μεταξύ των μελών της κοινότητας </a:t>
            </a:r>
            <a:r>
              <a:rPr sz="27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sz="2700" i="1" dirty="0">
                <a:solidFill>
                  <a:srgbClr val="FF0000"/>
                </a:solidFill>
                <a:sym typeface="Wingdings" panose="05000000000000000000" pitchFamily="2" charset="2"/>
              </a:rPr>
              <a:t>είναι ό,τι μας ενώνει, ο κοινός μας περιορισμό</a:t>
            </a:r>
            <a:r>
              <a:rPr sz="2700" dirty="0">
                <a:solidFill>
                  <a:srgbClr val="FF0000"/>
                </a:solidFill>
                <a:sym typeface="Wingdings" panose="05000000000000000000" pitchFamily="2" charset="2"/>
              </a:rPr>
              <a:t>ς.</a:t>
            </a:r>
            <a:endParaRPr lang="en-US" altLang="x-none" sz="2700" dirty="0">
              <a:solidFill>
                <a:srgbClr val="FF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8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2700" dirty="0">
                <a:solidFill>
                  <a:srgbClr val="000000"/>
                </a:solidFill>
              </a:rPr>
              <a:t>Ο </a:t>
            </a:r>
            <a:r>
              <a:rPr sz="3000" b="1" dirty="0">
                <a:solidFill>
                  <a:srgbClr val="000000"/>
                </a:solidFill>
              </a:rPr>
              <a:t>λόγος</a:t>
            </a:r>
            <a:r>
              <a:rPr sz="2700" dirty="0">
                <a:solidFill>
                  <a:srgbClr val="000000"/>
                </a:solidFill>
              </a:rPr>
              <a:t> έχει </a:t>
            </a:r>
            <a:r>
              <a:rPr sz="2700" b="1" dirty="0">
                <a:solidFill>
                  <a:srgbClr val="000000"/>
                </a:solidFill>
              </a:rPr>
              <a:t>ατομικό χαρακτήρα </a:t>
            </a:r>
            <a:r>
              <a:rPr sz="2700" dirty="0">
                <a:solidFill>
                  <a:srgbClr val="000000"/>
                </a:solidFill>
              </a:rPr>
              <a:t>με την έννοια ότι ο ομιλητής μπορεί να </a:t>
            </a:r>
            <a:r>
              <a:rPr sz="2700" b="1" dirty="0">
                <a:solidFill>
                  <a:srgbClr val="000000"/>
                </a:solidFill>
              </a:rPr>
              <a:t>επιλέξει</a:t>
            </a:r>
            <a:r>
              <a:rPr sz="2700" dirty="0">
                <a:solidFill>
                  <a:srgbClr val="000000"/>
                </a:solidFill>
              </a:rPr>
              <a:t> </a:t>
            </a:r>
            <a:r>
              <a:rPr sz="2700" i="1" dirty="0">
                <a:solidFill>
                  <a:srgbClr val="000000"/>
                </a:solidFill>
              </a:rPr>
              <a:t>τι, πότε, πώς και αν θα πει κάτι</a:t>
            </a:r>
            <a:r>
              <a:rPr sz="2700" dirty="0">
                <a:solidFill>
                  <a:srgbClr val="000000"/>
                </a:solidFill>
              </a:rPr>
              <a:t>. Δεν μπορεί, όμως, να επιλέξει αν θα κινηθεί ή όχι μέσα στη γλώσσα –στο γλωσσικό σύστημα </a:t>
            </a:r>
            <a:r>
              <a:rPr sz="2700" dirty="0">
                <a:solidFill>
                  <a:srgbClr val="FF0000"/>
                </a:solidFill>
                <a:sym typeface="Wingdings" panose="05000000000000000000" pitchFamily="2" charset="2"/>
              </a:rPr>
              <a:t> είναι </a:t>
            </a:r>
            <a:r>
              <a:rPr sz="2700" i="1" dirty="0">
                <a:solidFill>
                  <a:srgbClr val="FF0000"/>
                </a:solidFill>
                <a:sym typeface="Wingdings" panose="05000000000000000000" pitchFamily="2" charset="2"/>
              </a:rPr>
              <a:t>ό,τι μας απελευθερώνει και μας διαφοροποιεί από τους άλλους, το ύφος μας</a:t>
            </a:r>
            <a:r>
              <a:rPr lang="en-US" altLang="x-none" sz="2700" i="1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.</a:t>
            </a:r>
            <a:endParaRPr sz="27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Ομιλία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b="1" dirty="0">
                <a:solidFill>
                  <a:srgbClr val="000000"/>
                </a:solidFill>
              </a:rPr>
              <a:t>Ομιλία</a:t>
            </a:r>
            <a:r>
              <a:rPr dirty="0">
                <a:solidFill>
                  <a:srgbClr val="000000"/>
                </a:solidFill>
              </a:rPr>
              <a:t> είναι το </a:t>
            </a:r>
            <a:r>
              <a:rPr b="1" dirty="0">
                <a:solidFill>
                  <a:srgbClr val="000000"/>
                </a:solidFill>
              </a:rPr>
              <a:t>συνολικό</a:t>
            </a:r>
            <a:r>
              <a:rPr dirty="0">
                <a:solidFill>
                  <a:srgbClr val="000000"/>
                </a:solidFill>
              </a:rPr>
              <a:t> γλωσσικό φαινόμενο, </a:t>
            </a:r>
            <a:r>
              <a:rPr i="1" dirty="0">
                <a:solidFill>
                  <a:srgbClr val="FF0000"/>
                </a:solidFill>
              </a:rPr>
              <a:t>η ενότητα γλώσσας και λόγου</a:t>
            </a:r>
            <a:r>
              <a:rPr dirty="0">
                <a:solidFill>
                  <a:srgbClr val="000000"/>
                </a:solidFill>
              </a:rPr>
              <a:t>, το </a:t>
            </a:r>
            <a:r>
              <a:rPr b="1" dirty="0">
                <a:solidFill>
                  <a:srgbClr val="000000"/>
                </a:solidFill>
              </a:rPr>
              <a:t>πανανθρώπινο</a:t>
            </a:r>
            <a:r>
              <a:rPr dirty="0">
                <a:solidFill>
                  <a:srgbClr val="000000"/>
                </a:solidFill>
              </a:rPr>
              <a:t> φαινόμενο της γλωσσικής επικοινωνίας.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Η τριμερής διάκριση του </a:t>
            </a:r>
            <a:r>
              <a:rPr lang="en-US" altLang="el-GR" b="1" dirty="0">
                <a:latin typeface="Tw Cen MT" panose="020B0602020104020603" pitchFamily="34" charset="0"/>
              </a:rPr>
              <a:t>Saussure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68313" y="1628775"/>
            <a:ext cx="8297863" cy="47529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ΟΜΙΛΙΑ (πανανθρώπινο φαινόμενο)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ΓΛΩΣΣΑ (</a:t>
            </a:r>
            <a:r>
              <a:rPr lang="el-GR" sz="3600" dirty="0">
                <a:solidFill>
                  <a:srgbClr val="000000"/>
                </a:solidFill>
              </a:rPr>
              <a:t>κοινωνικό φαινόμενο</a:t>
            </a:r>
            <a:r>
              <a:rPr dirty="0">
                <a:solidFill>
                  <a:srgbClr val="000000"/>
                </a:solidFill>
              </a:rPr>
              <a:t>)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ΛΟΓΟΣ (</a:t>
            </a:r>
            <a:r>
              <a:rPr lang="el-GR" sz="3600" dirty="0">
                <a:solidFill>
                  <a:srgbClr val="000000"/>
                </a:solidFill>
              </a:rPr>
              <a:t>ατομικό φαινόμενο</a:t>
            </a:r>
            <a:r>
              <a:rPr dirty="0">
                <a:solidFill>
                  <a:srgbClr val="000000"/>
                </a:solidFill>
              </a:rPr>
              <a:t>)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n-US" altLang="el-GR" sz="4000" b="1" dirty="0">
                <a:latin typeface="Tw Cen MT" panose="020B0602020104020603" pitchFamily="34" charset="0"/>
              </a:rPr>
              <a:t>Noam Chomsky</a:t>
            </a:r>
            <a:endParaRPr lang="el-GR" altLang="el-GR" sz="4000" dirty="0"/>
          </a:p>
        </p:txBody>
      </p:sp>
      <p:pic>
        <p:nvPicPr>
          <p:cNvPr id="17411" name="Θέση περιεχομένου 4" descr="Εικόνα που περιέχει άνδρας, άτομο, τοίχος, εσωτερικό&#10;&#10;Περιγραφή που δημιουργήθηκε αυτόματα"/>
          <p:cNvPicPr>
            <a:picLocks noGrp="1" noChangeAspect="1"/>
          </p:cNvPicPr>
          <p:nvPr>
            <p:ph sz="quarter" idx="1" hasCustomPrompt="1"/>
          </p:nvPr>
        </p:nvPicPr>
        <p:blipFill>
          <a:blip r:embed="rId1"/>
          <a:srcRect/>
          <a:stretch>
            <a:fillRect/>
          </a:stretch>
        </p:blipFill>
        <p:spPr>
          <a:xfrm>
            <a:off x="458788" y="1600200"/>
            <a:ext cx="8226425" cy="514191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Βασικές θεωρητικές παραδοχές του </a:t>
            </a:r>
            <a:r>
              <a:rPr lang="en-US" altLang="x-none" sz="4000" b="1" dirty="0">
                <a:latin typeface="Tw Cen MT" panose="020B0602020104020603" pitchFamily="34" charset="0"/>
              </a:rPr>
              <a:t>Noam Chomsky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705" y="1557655"/>
            <a:ext cx="8889365" cy="518033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Neil Smith (2001: 13)</a:t>
            </a:r>
            <a:r>
              <a:rPr dirty="0">
                <a:solidFill>
                  <a:srgbClr val="000000"/>
                </a:solidFill>
              </a:rPr>
              <a:t>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“</a:t>
            </a:r>
            <a:r>
              <a:rPr dirty="0">
                <a:solidFill>
                  <a:srgbClr val="000000"/>
                </a:solidFill>
              </a:rPr>
              <a:t>Νόαμ Τσόμσκι: Ιδέες  και Ιδανικά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”</a:t>
            </a:r>
            <a:r>
              <a:rPr dirty="0">
                <a:solidFill>
                  <a:srgbClr val="000000"/>
                </a:solidFill>
              </a:rPr>
              <a:t>. Θεσ/νίκη: Παρατηρητής.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O</a:t>
            </a:r>
            <a:r>
              <a:rPr dirty="0">
                <a:solidFill>
                  <a:srgbClr val="000000"/>
                </a:solidFill>
              </a:rPr>
              <a:t> Τσόμσκι </a:t>
            </a:r>
            <a:r>
              <a:rPr lang="el-GR" dirty="0">
                <a:solidFill>
                  <a:srgbClr val="000000"/>
                </a:solidFill>
              </a:rPr>
              <a:t>(...)</a:t>
            </a:r>
            <a:r>
              <a:rPr dirty="0">
                <a:solidFill>
                  <a:srgbClr val="000000"/>
                </a:solidFill>
              </a:rPr>
              <a:t> κατέκτησε στην ιστορία των ιδεών </a:t>
            </a:r>
            <a:r>
              <a:rPr b="1" dirty="0">
                <a:solidFill>
                  <a:srgbClr val="000000"/>
                </a:solidFill>
              </a:rPr>
              <a:t>θέση ισότιμη μ’ αυτήν του Δαρβίνου</a:t>
            </a: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 (19</a:t>
            </a:r>
            <a:r>
              <a:rPr b="1" baseline="30000" dirty="0">
                <a:solidFill>
                  <a:srgbClr val="000000"/>
                </a:solidFill>
              </a:rPr>
              <a:t>ος</a:t>
            </a:r>
            <a:r>
              <a:rPr b="1" dirty="0">
                <a:solidFill>
                  <a:srgbClr val="000000"/>
                </a:solidFill>
              </a:rPr>
              <a:t> αι.) και του Καρτέσιου (17</a:t>
            </a:r>
            <a:r>
              <a:rPr b="1" baseline="30000" dirty="0">
                <a:solidFill>
                  <a:srgbClr val="000000"/>
                </a:solidFill>
              </a:rPr>
              <a:t>ος</a:t>
            </a:r>
            <a:r>
              <a:rPr b="1" dirty="0">
                <a:solidFill>
                  <a:srgbClr val="000000"/>
                </a:solidFill>
              </a:rPr>
              <a:t> αι.)</a:t>
            </a:r>
            <a:r>
              <a:rPr dirty="0">
                <a:solidFill>
                  <a:srgbClr val="000000"/>
                </a:solidFill>
              </a:rPr>
              <a:t>. Και το κατάφερε αυτό, ενώ αφιέρωνε το μεγαλύτερο μέρος του χρόνου του σε </a:t>
            </a:r>
            <a:r>
              <a:rPr b="1" dirty="0">
                <a:solidFill>
                  <a:srgbClr val="000000"/>
                </a:solidFill>
              </a:rPr>
              <a:t>ακτιβιστική δράση</a:t>
            </a:r>
            <a:r>
              <a:rPr dirty="0">
                <a:solidFill>
                  <a:srgbClr val="000000"/>
                </a:solidFill>
              </a:rPr>
              <a:t>: </a:t>
            </a:r>
            <a:r>
              <a:rPr dirty="0">
                <a:solidFill>
                  <a:srgbClr val="FF0000"/>
                </a:solidFill>
              </a:rPr>
              <a:t>τεκμηρίωνε τα ψέματα των (Αμερικανών) κυβερνώντων, έφερνε στο φως τις κρυφές επιρροές των μεγάλων επιχειρήσεων, (…) και ενεργούσε ως η συνείδηση της Δύσης.</a:t>
            </a:r>
            <a:endParaRPr lang="en-US" altLang="x-none" dirty="0">
              <a:solidFill>
                <a:srgbClr val="FF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Βασικές θεωρητικές παραδοχές του </a:t>
            </a:r>
            <a:r>
              <a:rPr lang="en-US" altLang="x-none" sz="4000" b="1" dirty="0">
                <a:latin typeface="Tw Cen MT" panose="020B0602020104020603" pitchFamily="34" charset="0"/>
              </a:rPr>
              <a:t>Noam Chomsky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484313"/>
            <a:ext cx="9144000" cy="53736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Neil Smith (2001: 13)</a:t>
            </a:r>
            <a:r>
              <a:rPr dirty="0">
                <a:solidFill>
                  <a:srgbClr val="000000"/>
                </a:solidFill>
              </a:rPr>
              <a:t> Νόαμ Τσόμσκι: Ιδέες  και Ιδανικά. Θεσ/νίκη: Παρατηρητής.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FF0000"/>
                </a:solidFill>
              </a:rPr>
              <a:t>Γιατί είναι σημαντικός ο Τσόμσκι</a:t>
            </a:r>
            <a:r>
              <a:rPr dirty="0">
                <a:solidFill>
                  <a:srgbClr val="000000"/>
                </a:solidFill>
              </a:rPr>
              <a:t>;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 </a:t>
            </a:r>
            <a:r>
              <a:rPr dirty="0">
                <a:solidFill>
                  <a:srgbClr val="000000"/>
                </a:solidFill>
              </a:rPr>
              <a:t>Γιατί μας έδειξε ότι στην πραγματικότητα υπάρχει </a:t>
            </a:r>
            <a:r>
              <a:rPr b="1" dirty="0">
                <a:solidFill>
                  <a:srgbClr val="FF0000"/>
                </a:solidFill>
              </a:rPr>
              <a:t>μία μόνο ανθρώπινη γλώσσα</a:t>
            </a:r>
            <a:r>
              <a:rPr dirty="0">
                <a:solidFill>
                  <a:srgbClr val="000000"/>
                </a:solidFill>
              </a:rPr>
              <a:t> και ότι η </a:t>
            </a:r>
            <a:r>
              <a:rPr b="1" dirty="0">
                <a:solidFill>
                  <a:srgbClr val="000000"/>
                </a:solidFill>
              </a:rPr>
              <a:t>απέραντη πολυπλοκότητα </a:t>
            </a:r>
            <a:r>
              <a:rPr dirty="0">
                <a:solidFill>
                  <a:srgbClr val="000000"/>
                </a:solidFill>
              </a:rPr>
              <a:t>των αναρίθμητων γλωσσών που ακούμε  γύρω μας θα πρέπει να αποτελούν </a:t>
            </a:r>
            <a:r>
              <a:rPr b="1" dirty="0">
                <a:solidFill>
                  <a:srgbClr val="000000"/>
                </a:solidFill>
              </a:rPr>
              <a:t>παραλλαγές του ίδιου θέματος</a:t>
            </a:r>
            <a:r>
              <a:rPr dirty="0">
                <a:solidFill>
                  <a:srgbClr val="000000"/>
                </a:solidFill>
              </a:rPr>
              <a:t>.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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dirty="0">
                <a:solidFill>
                  <a:srgbClr val="000000"/>
                </a:solidFill>
              </a:rPr>
              <a:t>Επανέφερε τη </a:t>
            </a:r>
            <a:r>
              <a:rPr b="1" dirty="0">
                <a:solidFill>
                  <a:srgbClr val="000000"/>
                </a:solidFill>
              </a:rPr>
              <a:t>θεωρία των </a:t>
            </a:r>
            <a:r>
              <a:rPr b="1" dirty="0">
                <a:solidFill>
                  <a:srgbClr val="FF0000"/>
                </a:solidFill>
              </a:rPr>
              <a:t>έμφυτων</a:t>
            </a:r>
            <a:r>
              <a:rPr b="1" dirty="0">
                <a:solidFill>
                  <a:srgbClr val="000000"/>
                </a:solidFill>
              </a:rPr>
              <a:t> ιδεών</a:t>
            </a:r>
            <a:r>
              <a:rPr dirty="0">
                <a:solidFill>
                  <a:srgbClr val="000000"/>
                </a:solidFill>
              </a:rPr>
              <a:t>, αποδεικνύοντας ότι σημαντικό μέρος </a:t>
            </a:r>
            <a:r>
              <a:rPr b="1" dirty="0">
                <a:solidFill>
                  <a:srgbClr val="000000"/>
                </a:solidFill>
              </a:rPr>
              <a:t>της </a:t>
            </a:r>
            <a:r>
              <a:rPr lang="en-US" altLang="x-none" b="1" dirty="0">
                <a:solidFill>
                  <a:srgbClr val="000000"/>
                </a:solidFill>
                <a:latin typeface="Tw Cen MT" panose="020B0602020104020603" pitchFamily="34" charset="0"/>
              </a:rPr>
              <a:t>[</a:t>
            </a:r>
            <a:r>
              <a:rPr b="1" dirty="0">
                <a:solidFill>
                  <a:srgbClr val="000000"/>
                </a:solidFill>
              </a:rPr>
              <a:t>γλωσσικής] γνώσης </a:t>
            </a:r>
            <a:r>
              <a:rPr dirty="0">
                <a:solidFill>
                  <a:srgbClr val="000000"/>
                </a:solidFill>
              </a:rPr>
              <a:t>μας καθορίζεται από </a:t>
            </a:r>
            <a:r>
              <a:rPr b="1" dirty="0">
                <a:solidFill>
                  <a:srgbClr val="000000"/>
                </a:solidFill>
              </a:rPr>
              <a:t>γενετικούς παράγοντες </a:t>
            </a:r>
            <a:r>
              <a:rPr sz="2200" dirty="0">
                <a:solidFill>
                  <a:srgbClr val="000000"/>
                </a:solidFill>
              </a:rPr>
              <a:t>((δηλ. </a:t>
            </a:r>
            <a:r>
              <a:rPr sz="2200" dirty="0">
                <a:solidFill>
                  <a:srgbClr val="FF0000"/>
                </a:solidFill>
              </a:rPr>
              <a:t>γεννιόμαστε </a:t>
            </a:r>
            <a:r>
              <a:rPr lang="el-GR" sz="2200" dirty="0">
                <a:solidFill>
                  <a:srgbClr val="FF0000"/>
                </a:solidFill>
              </a:rPr>
              <a:t>έχοντας τη δυνατότητα</a:t>
            </a:r>
            <a:r>
              <a:rPr sz="2200" dirty="0">
                <a:solidFill>
                  <a:srgbClr val="FF0000"/>
                </a:solidFill>
              </a:rPr>
              <a:t> να </a:t>
            </a:r>
            <a:r>
              <a:rPr lang="el-GR" sz="2200" dirty="0">
                <a:solidFill>
                  <a:srgbClr val="FF0000"/>
                </a:solidFill>
              </a:rPr>
              <a:t>αναπτύξουμε γλώσσα</a:t>
            </a:r>
            <a:r>
              <a:rPr sz="2200" dirty="0">
                <a:solidFill>
                  <a:srgbClr val="000000"/>
                </a:solidFill>
              </a:rPr>
              <a:t>))</a:t>
            </a:r>
            <a:r>
              <a:rPr dirty="0">
                <a:solidFill>
                  <a:srgbClr val="000000"/>
                </a:solidFill>
              </a:rPr>
              <a:t>. 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endParaRPr lang="en-US" altLang="x-none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Διάμεσο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10662</Words>
  <Application>WPS Presentation</Application>
  <PresentationFormat>Προβολή στην οθόνη (4:3)</PresentationFormat>
  <Paragraphs>222</Paragraphs>
  <Slides>30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42" baseType="lpstr">
      <vt:lpstr>Arial</vt:lpstr>
      <vt:lpstr>SimSun</vt:lpstr>
      <vt:lpstr>Wingdings</vt:lpstr>
      <vt:lpstr>Calibri</vt:lpstr>
      <vt:lpstr>Wingdings 2</vt:lpstr>
      <vt:lpstr>Wingdings</vt:lpstr>
      <vt:lpstr>Tw Cen MT</vt:lpstr>
      <vt:lpstr>Wingdings 2</vt:lpstr>
      <vt:lpstr>Microsoft YaHei</vt:lpstr>
      <vt:lpstr>Arial Unicode MS</vt:lpstr>
      <vt:lpstr>Times New Roman</vt:lpstr>
      <vt:lpstr>Διάμεσος</vt:lpstr>
      <vt:lpstr> Πανεπιστήμιο Πατρών Τμήμα Φιλολογίας  Εισαγωγή στη Γενική Γλωσσολογία Ι  Διδάσκων: Αργύρης Αρχάκης</vt:lpstr>
      <vt:lpstr>Η τριμερής διάκριση του Saussure</vt:lpstr>
      <vt:lpstr>Παρατήρηση 1</vt:lpstr>
      <vt:lpstr>Παρατήρηση 2</vt:lpstr>
      <vt:lpstr>Ομιλία</vt:lpstr>
      <vt:lpstr>Η τριμερής διάκριση του Saussure</vt:lpstr>
      <vt:lpstr>Noam Chomsky</vt:lpstr>
      <vt:lpstr>Βασικές θεωρητικές παραδοχές του Noam Chomsky</vt:lpstr>
      <vt:lpstr>Βασικές θεωρητικές παραδοχές του Noam Chomsky</vt:lpstr>
      <vt:lpstr> Γλωσσική ικανότητα (Θ. Γιαλκέτση «Η γλώσσα της συνείδησης», Ελευθεροτυπία, 23-4-2004). </vt:lpstr>
      <vt:lpstr> Απόσπασμα από συνέντευξη του Noam Chomsky (Ελευθεροτυπία, 23-4-2004) </vt:lpstr>
      <vt:lpstr>Noam Chomsky</vt:lpstr>
      <vt:lpstr>Γλωσσική ικανότητα</vt:lpstr>
      <vt:lpstr>PowerPoint 演示文稿</vt:lpstr>
      <vt:lpstr>Γλωσσική επιτέλεση</vt:lpstr>
      <vt:lpstr>PowerPoint 演示文稿</vt:lpstr>
      <vt:lpstr>PowerPoint 演示文稿</vt:lpstr>
      <vt:lpstr>PowerPoint 演示文稿</vt:lpstr>
      <vt:lpstr>Η τριμερής διάκριση του Saussure</vt:lpstr>
      <vt:lpstr>Προφορικός Λόγος Vs Γραπτός Λόγος </vt:lpstr>
      <vt:lpstr>Προφορικός Λόγος Vs Γραπτός Λόγος</vt:lpstr>
      <vt:lpstr>Προφορικός Λόγος Vs Γραπτός Λόγος </vt:lpstr>
      <vt:lpstr>PowerPoint 演示文稿</vt:lpstr>
      <vt:lpstr>Προφορικός Λόγος Vs Γραπτός Λόγος</vt:lpstr>
      <vt:lpstr>Προφορικός Λόγος Vs Γραπτός Λόγος</vt:lpstr>
      <vt:lpstr>Προφορικός Λόγος Vs Γραπτός Λόγος</vt:lpstr>
      <vt:lpstr>Προφορικός Λόγος Vs Γραπτός Λόγος</vt:lpstr>
      <vt:lpstr>Προφορικός Λόγος Vs Γραπτός Λόγος</vt:lpstr>
      <vt:lpstr>Ερωτήσεις Κατανόησης</vt:lpstr>
      <vt:lpstr>Βιβλιογραφικές αναφορές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Πανεπιστήμιο Πατρών Τμήμα Φιλολογίας  Εισαγωγή στη Γενική Γλωσσολογία Ι  Διδάσκων: Αργύρης Αρχάκης</dc:title>
  <dc:creator>Teratech</dc:creator>
  <cp:lastModifiedBy>Teratech</cp:lastModifiedBy>
  <cp:revision>37</cp:revision>
  <dcterms:created xsi:type="dcterms:W3CDTF">2014-10-23T13:50:00Z</dcterms:created>
  <dcterms:modified xsi:type="dcterms:W3CDTF">2025-11-03T15:21:46Z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684E3ECE65944FBE9BC5FFE1C6D19440_13</vt:lpwstr>
  </property>
  <property fmtid="{D5CDD505-2E9C-101B-9397-08002B2CF9AE}" pid="3" name="KSOProductBuildVer">
    <vt:lpwstr>1033-12.2.0.22549</vt:lpwstr>
  </property>
</Properties>
</file>