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78" r:id="rId4"/>
    <p:sldId id="287" r:id="rId5"/>
    <p:sldId id="288" r:id="rId6"/>
    <p:sldId id="269" r:id="rId7"/>
    <p:sldId id="270" r:id="rId8"/>
    <p:sldId id="271" r:id="rId9"/>
    <p:sldId id="309" r:id="rId10"/>
    <p:sldId id="289" r:id="rId11"/>
    <p:sldId id="258" r:id="rId12"/>
    <p:sldId id="259" r:id="rId13"/>
    <p:sldId id="260" r:id="rId14"/>
    <p:sldId id="261" r:id="rId15"/>
    <p:sldId id="292" r:id="rId16"/>
    <p:sldId id="266" r:id="rId17"/>
    <p:sldId id="265" r:id="rId18"/>
    <p:sldId id="290" r:id="rId19"/>
    <p:sldId id="267" r:id="rId20"/>
    <p:sldId id="276" r:id="rId21"/>
    <p:sldId id="277" r:id="rId22"/>
    <p:sldId id="262" r:id="rId23"/>
    <p:sldId id="263" r:id="rId24"/>
    <p:sldId id="264" r:id="rId25"/>
    <p:sldId id="291" r:id="rId26"/>
    <p:sldId id="268" r:id="rId27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/>
    <p:restoredTop sz="94660"/>
  </p:normalViewPr>
  <p:slideViewPr>
    <p:cSldViewPr showGuides="1">
      <p:cViewPr varScale="1">
        <p:scale>
          <a:sx n="63" d="100"/>
          <a:sy n="63" d="100"/>
        </p:scale>
        <p:origin x="128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3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736808-3AD4-4A22-AAB1-A5EFB7EBB051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638CCC-7B5C-4F05-8A9E-381D42262C9A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9432DC-1645-484B-A576-844B11368FB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451595-0E8A-46BF-8BEB-D8E56E428E41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A71227A-576B-4451-83D0-AC2D2700C010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071FB8-2D5E-4335-9162-0C659009EBB8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9432DC-1645-484B-A576-844B11368FB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451595-0E8A-46BF-8BEB-D8E56E428E41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3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6251E54-51B8-40D6-8351-120ECC2996A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>
            <a:lvl1pPr>
              <a:defRPr sz="2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0A5417-0200-455C-AD2A-DEB9EFECBFEC}" type="slidenum">
              <a:rPr kumimoji="0" lang="el-GR" altLang="el-GR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A9A2AA-2911-4564-B799-319534D7E214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6E07F3-D50C-4358-83C3-12FDB91C9A06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3BB7D7-D562-43A9-9C05-EF81B0C89B2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60344F-681B-4478-A3B3-ED3B80A4D303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9432DC-1645-484B-A576-844B11368FB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451595-0E8A-46BF-8BEB-D8E56E428E41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6144E7-DC79-4A12-B8F5-272ABAB16762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FBD571-07E4-49AA-B331-CCFF31586186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9432DC-1645-484B-A576-844B11368FB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451595-0E8A-46BF-8BEB-D8E56E428E41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BFB7D6-F122-4ABF-8AFC-75F144B64EC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 sz="28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6A3B720-6F24-49DD-874B-7EF11E61534B}" type="slidenum">
              <a:rPr kumimoji="0" lang="el-GR" altLang="el-GR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9432DC-1645-484B-A576-844B11368FB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451595-0E8A-46BF-8BEB-D8E56E428E41}" type="slidenum">
              <a:rPr kumimoji="0" lang="el-GR" altLang="el-G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3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br>
              <a:rPr lang="en-US" altLang="x-none" kern="1200" cap="none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sz="4000" kern="1200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9219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4</a:t>
            </a:r>
            <a:r>
              <a:rPr lang="el-GR" altLang="el-GR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ο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l-GR" b="1" dirty="0">
                <a:latin typeface="Tw Cen MT" panose="020B0602020104020603" pitchFamily="34" charset="0"/>
              </a:rPr>
              <a:t>Ferdinand de </a:t>
            </a:r>
            <a:r>
              <a:rPr lang="en-US" altLang="el-GR" b="1" dirty="0">
                <a:solidFill>
                  <a:srgbClr val="FF0000"/>
                </a:solidFill>
                <a:latin typeface="Tw Cen MT" panose="020B0602020104020603" pitchFamily="34" charset="0"/>
              </a:rPr>
              <a:t>Saussure</a:t>
            </a:r>
            <a:r>
              <a:rPr lang="en-US" altLang="el-GR" b="1" dirty="0">
                <a:latin typeface="Tw Cen MT" panose="020B0602020104020603" pitchFamily="34" charset="0"/>
              </a:rPr>
              <a:t> 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Cours de linguistigue g</a:t>
            </a:r>
            <a:r>
              <a:rPr lang="en-US" altLang="x-none" b="1" i="1" dirty="0">
                <a:solidFill>
                  <a:srgbClr val="000000"/>
                </a:solidFill>
                <a:latin typeface="Tw Cen MT" panose="020B0602020104020603" pitchFamily="34" charset="0"/>
              </a:rPr>
              <a:t>énérale, 1916</a:t>
            </a:r>
            <a:r>
              <a:rPr b="1" i="1" dirty="0">
                <a:solidFill>
                  <a:srgbClr val="000000"/>
                </a:solidFill>
              </a:rPr>
              <a:t>/ Μαθήματα γενικής γλωσσολογίας</a:t>
            </a:r>
            <a:r>
              <a:rPr b="1" dirty="0">
                <a:solidFill>
                  <a:srgbClr val="000000"/>
                </a:solidFill>
              </a:rPr>
              <a:t>, εκδ. Παπαζήση, 1979)</a:t>
            </a:r>
            <a:endParaRPr b="1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Εισήγαγε τη διάκριση ανάμεσα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</a:pPr>
            <a:r>
              <a:rPr dirty="0">
                <a:solidFill>
                  <a:srgbClr val="000000"/>
                </a:solidFill>
              </a:rPr>
              <a:t>στη </a:t>
            </a:r>
            <a:r>
              <a:rPr i="1" dirty="0">
                <a:solidFill>
                  <a:srgbClr val="000000"/>
                </a:solidFill>
              </a:rPr>
              <a:t>γλώσσα </a:t>
            </a:r>
            <a:r>
              <a:rPr dirty="0">
                <a:solidFill>
                  <a:srgbClr val="000000"/>
                </a:solidFill>
              </a:rPr>
              <a:t>ή </a:t>
            </a:r>
            <a:r>
              <a:rPr i="1" dirty="0">
                <a:solidFill>
                  <a:srgbClr val="000000"/>
                </a:solidFill>
              </a:rPr>
              <a:t>γλωσσικό σύστημα </a:t>
            </a: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langue),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</a:pPr>
            <a:r>
              <a:rPr dirty="0">
                <a:solidFill>
                  <a:srgbClr val="000000"/>
                </a:solidFill>
              </a:rPr>
              <a:t>στο </a:t>
            </a:r>
            <a:r>
              <a:rPr i="1" dirty="0">
                <a:solidFill>
                  <a:srgbClr val="000000"/>
                </a:solidFill>
              </a:rPr>
              <a:t>λόγο</a:t>
            </a:r>
            <a:r>
              <a:rPr dirty="0">
                <a:solidFill>
                  <a:srgbClr val="000000"/>
                </a:solidFill>
              </a:rPr>
              <a:t> 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parole)</a:t>
            </a:r>
            <a:r>
              <a:rPr dirty="0">
                <a:solidFill>
                  <a:srgbClr val="000000"/>
                </a:solidFill>
              </a:rPr>
              <a:t> και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</a:pPr>
            <a:r>
              <a:rPr dirty="0">
                <a:solidFill>
                  <a:srgbClr val="000000"/>
                </a:solidFill>
              </a:rPr>
              <a:t>στην </a:t>
            </a:r>
            <a:r>
              <a:rPr i="1" dirty="0">
                <a:solidFill>
                  <a:srgbClr val="000000"/>
                </a:solidFill>
              </a:rPr>
              <a:t>ομιλία</a:t>
            </a:r>
            <a:r>
              <a:rPr dirty="0">
                <a:solidFill>
                  <a:srgbClr val="000000"/>
                </a:solidFill>
              </a:rPr>
              <a:t> 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langage)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dirty="0">
                <a:solidFill>
                  <a:srgbClr val="000000"/>
                </a:solidFill>
              </a:rPr>
              <a:t>βλ.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Saussure, 1979: 40 </a:t>
            </a:r>
            <a:r>
              <a:rPr dirty="0">
                <a:solidFill>
                  <a:srgbClr val="000000"/>
                </a:solidFill>
              </a:rPr>
              <a:t>κ.ε)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Γλώσσα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Γλώσσα</a:t>
            </a:r>
            <a:r>
              <a:rPr dirty="0">
                <a:solidFill>
                  <a:srgbClr val="000000"/>
                </a:solidFill>
              </a:rPr>
              <a:t> είναι το </a:t>
            </a:r>
            <a:r>
              <a:rPr b="1" dirty="0">
                <a:solidFill>
                  <a:srgbClr val="000000"/>
                </a:solidFill>
              </a:rPr>
              <a:t>μη ορατό</a:t>
            </a:r>
            <a:r>
              <a:rPr dirty="0">
                <a:solidFill>
                  <a:srgbClr val="000000"/>
                </a:solidFill>
              </a:rPr>
              <a:t>, το </a:t>
            </a:r>
            <a:r>
              <a:rPr b="1" dirty="0">
                <a:solidFill>
                  <a:srgbClr val="000000"/>
                </a:solidFill>
              </a:rPr>
              <a:t>αφηρημένο</a:t>
            </a:r>
            <a:r>
              <a:rPr dirty="0">
                <a:solidFill>
                  <a:srgbClr val="000000"/>
                </a:solidFill>
              </a:rPr>
              <a:t> γραμματικό </a:t>
            </a:r>
            <a:r>
              <a:rPr b="1" dirty="0">
                <a:solidFill>
                  <a:srgbClr val="000000"/>
                </a:solidFill>
              </a:rPr>
              <a:t>σύστημα</a:t>
            </a:r>
            <a:r>
              <a:rPr dirty="0">
                <a:solidFill>
                  <a:srgbClr val="000000"/>
                </a:solidFill>
              </a:rPr>
              <a:t> το οποίο αφορά τη </a:t>
            </a:r>
            <a:r>
              <a:rPr b="1" dirty="0">
                <a:solidFill>
                  <a:srgbClr val="000000"/>
                </a:solidFill>
              </a:rPr>
              <a:t>σχέση </a:t>
            </a:r>
            <a:r>
              <a:rPr dirty="0">
                <a:solidFill>
                  <a:srgbClr val="000000"/>
                </a:solidFill>
              </a:rPr>
              <a:t>των γλωσσικών στοιχείων και το οποίο </a:t>
            </a:r>
            <a:r>
              <a:rPr b="1" dirty="0">
                <a:solidFill>
                  <a:srgbClr val="000000"/>
                </a:solidFill>
              </a:rPr>
              <a:t>έχουν στον εγκέφαλό </a:t>
            </a:r>
            <a:r>
              <a:rPr dirty="0">
                <a:solidFill>
                  <a:srgbClr val="000000"/>
                </a:solidFill>
              </a:rPr>
              <a:t>τους όλα τα μέλη μιας γλωσσικής κοινότητας –όσα μιλούν την ίδια γλώσσα.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</a:t>
            </a:r>
            <a:r>
              <a:rPr dirty="0">
                <a:solidFill>
                  <a:srgbClr val="000000"/>
                </a:solidFill>
              </a:rPr>
              <a:t>Έμφαση στην έννοια του συστήματος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Vs.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  </a:t>
            </a:r>
            <a:r>
              <a:rPr dirty="0">
                <a:solidFill>
                  <a:srgbClr val="000000"/>
                </a:solidFill>
              </a:rPr>
              <a:t>συμπαράθεση/άθροισμα στοιχείων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Λόγος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</a:t>
            </a:r>
            <a:r>
              <a:rPr b="1" dirty="0">
                <a:solidFill>
                  <a:srgbClr val="000000"/>
                </a:solidFill>
              </a:rPr>
              <a:t> Λόγος</a:t>
            </a:r>
            <a:r>
              <a:rPr dirty="0">
                <a:solidFill>
                  <a:srgbClr val="000000"/>
                </a:solidFill>
              </a:rPr>
              <a:t> είναι </a:t>
            </a:r>
            <a:r>
              <a:rPr b="1" dirty="0">
                <a:solidFill>
                  <a:srgbClr val="000000"/>
                </a:solidFill>
              </a:rPr>
              <a:t>‘ορατός’, αντιληπτός, μη αφηρημένος</a:t>
            </a:r>
            <a:r>
              <a:rPr dirty="0">
                <a:solidFill>
                  <a:srgbClr val="000000"/>
                </a:solidFill>
              </a:rPr>
              <a:t>. Είναι η </a:t>
            </a:r>
            <a:r>
              <a:rPr i="1" dirty="0">
                <a:solidFill>
                  <a:srgbClr val="000000"/>
                </a:solidFill>
              </a:rPr>
              <a:t>πραγμάτωση</a:t>
            </a:r>
            <a:r>
              <a:rPr dirty="0">
                <a:solidFill>
                  <a:srgbClr val="000000"/>
                </a:solidFill>
              </a:rPr>
              <a:t>, </a:t>
            </a:r>
            <a:r>
              <a:rPr b="1" dirty="0">
                <a:solidFill>
                  <a:srgbClr val="000000"/>
                </a:solidFill>
              </a:rPr>
              <a:t>η χρήση </a:t>
            </a:r>
            <a:r>
              <a:rPr dirty="0">
                <a:solidFill>
                  <a:srgbClr val="000000"/>
                </a:solidFill>
              </a:rPr>
              <a:t>από το κάθε άτομο της γλώσσας </a:t>
            </a:r>
            <a:r>
              <a:rPr b="1" dirty="0">
                <a:solidFill>
                  <a:srgbClr val="000000"/>
                </a:solidFill>
              </a:rPr>
              <a:t>σε μια συγκεκριμένη περίσταση επικοινωνίας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Παρατήρηση 1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323528" y="1628800"/>
            <a:ext cx="8568952" cy="500060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γλωσσικό σύστημα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η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πραγμάτωσή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του βρίσκονται σε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σχέση αλληλεξάρτησης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Όπως σημειώνει ο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Saussure: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 panose="05020102010507070707"/>
              <a:buChar char=""/>
              <a:defRPr/>
            </a:pP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γλώσσα είναι ταυτόχρονα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εργαλείο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του λόγου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((δηλ. τη χρησιμοποιούμε))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προϊόν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του λόγου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((δηλ. τη δημιουργούμε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πρβ. γλώσσα των νέων, του ποδοσφαίρου κλπ.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 panose="05020102010507070707"/>
              <a:buChar char=""/>
              <a:defRPr/>
            </a:pP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γλωσσικό σύστημα γεννήθηκε από την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πρακτική του λόγου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χρήση))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γεννά την πρακτική του λόγου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χρήση))</a:t>
            </a:r>
            <a:endParaRPr kumimoji="0" lang="el-GR" sz="26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27432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Wingdings 2" panose="05020102010507070707"/>
              <a:buChar char=""/>
              <a:defRPr/>
            </a:pPr>
            <a:r>
              <a:rPr kumimoji="0" lang="el-GR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Λόγος  Γλώσσα</a:t>
            </a:r>
            <a:endParaRPr kumimoji="0" lang="el-GR" sz="23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640080" marR="0" lvl="2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kumimoji="0" lang="el-GR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	Γλώσσα  Λόγος</a:t>
            </a:r>
            <a:endParaRPr kumimoji="0" lang="el-GR" sz="23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marL="342900" indent="-342900" algn="ctr" eaLnBrk="1" hangingPunct="1"/>
            <a:r>
              <a:rPr lang="el-GR" altLang="el-GR" sz="4000" dirty="0"/>
              <a:t>(</a:t>
            </a:r>
            <a:r>
              <a:rPr lang="en-US" altLang="el-GR" sz="4000" dirty="0"/>
              <a:t>parole) </a:t>
            </a:r>
            <a:r>
              <a:rPr lang="en-US" altLang="el-GR" sz="4000" dirty="0">
                <a:sym typeface="Wingdings" panose="05000000000000000000" pitchFamily="2" charset="2"/>
              </a:rPr>
              <a:t></a:t>
            </a:r>
            <a:r>
              <a:rPr lang="en-US" altLang="el-GR" sz="4000" dirty="0"/>
              <a:t>langue</a:t>
            </a:r>
            <a:r>
              <a:rPr lang="el-GR" altLang="el-GR" sz="4000" dirty="0"/>
              <a:t> </a:t>
            </a:r>
            <a:r>
              <a:rPr lang="el-GR" altLang="el-GR" sz="4000" dirty="0">
                <a:sym typeface="Wingdings" panose="05000000000000000000" pitchFamily="2" charset="2"/>
              </a:rPr>
              <a:t> </a:t>
            </a:r>
            <a:r>
              <a:rPr lang="en-US" altLang="el-GR" sz="4000" dirty="0"/>
              <a:t>parole</a:t>
            </a:r>
            <a:r>
              <a:rPr lang="el-GR" altLang="el-GR" sz="4000" dirty="0"/>
              <a:t> </a:t>
            </a:r>
            <a:r>
              <a:rPr lang="el-GR" altLang="el-GR" sz="4000" dirty="0">
                <a:sym typeface="Wingdings" panose="05000000000000000000" pitchFamily="2" charset="2"/>
              </a:rPr>
              <a:t></a:t>
            </a:r>
            <a:r>
              <a:rPr lang="en-US" altLang="el-GR" sz="4000" dirty="0">
                <a:sym typeface="Wingdings" panose="05000000000000000000" pitchFamily="2" charset="2"/>
              </a:rPr>
              <a:t> </a:t>
            </a:r>
            <a:r>
              <a:rPr lang="en-US" altLang="el-GR" sz="4000" dirty="0"/>
              <a:t>langue</a:t>
            </a:r>
            <a:endParaRPr lang="el-GR" altLang="el-GR" sz="4000" dirty="0"/>
          </a:p>
        </p:txBody>
      </p:sp>
      <p:pic>
        <p:nvPicPr>
          <p:cNvPr id="21507" name="Θέση περιεχομένου 4" descr="Εικόνα που περιέχει βέλος&#10;&#10;Περιγραφή που δημιουργήθηκε αυτόματα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rcRect/>
          <a:stretch>
            <a:fillRect/>
          </a:stretch>
        </p:blipFill>
        <p:spPr>
          <a:xfrm>
            <a:off x="5475288" y="1573213"/>
            <a:ext cx="2428875" cy="4495800"/>
          </a:xfrm>
        </p:spPr>
      </p:pic>
      <p:sp>
        <p:nvSpPr>
          <p:cNvPr id="6" name="Διάγραμμα ροής: Γραμμή σύνδεσης 5"/>
          <p:cNvSpPr/>
          <p:nvPr/>
        </p:nvSpPr>
        <p:spPr>
          <a:xfrm flipH="1" flipV="1">
            <a:off x="1493838" y="1844675"/>
            <a:ext cx="503238" cy="53022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509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250" y="2638425"/>
            <a:ext cx="504825" cy="536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Εικόνα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838" y="3433763"/>
            <a:ext cx="503237" cy="536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1" name="Εικόνα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838" y="4225925"/>
            <a:ext cx="503237" cy="53657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4" name="Ευθύγραμμο βέλος σύνδεσης 13"/>
          <p:cNvCxnSpPr>
            <a:stCxn id="6" idx="0"/>
          </p:cNvCxnSpPr>
          <p:nvPr/>
        </p:nvCxnSpPr>
        <p:spPr>
          <a:xfrm>
            <a:off x="1744663" y="2374900"/>
            <a:ext cx="0" cy="227013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TextBox 28"/>
          <p:cNvSpPr txBox="1"/>
          <p:nvPr/>
        </p:nvSpPr>
        <p:spPr>
          <a:xfrm>
            <a:off x="339725" y="1847850"/>
            <a:ext cx="792163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sz="2000" b="1" dirty="0">
                <a:latin typeface="Arial" panose="020B0604020202020204" pitchFamily="34" charset="0"/>
              </a:rPr>
              <a:t>Γ1</a:t>
            </a:r>
            <a:endParaRPr lang="el-GR" altLang="el-GR" sz="2000" b="1" dirty="0">
              <a:latin typeface="Arial" panose="020B0604020202020204" pitchFamily="34" charset="0"/>
            </a:endParaRPr>
          </a:p>
        </p:txBody>
      </p:sp>
      <p:sp>
        <p:nvSpPr>
          <p:cNvPr id="21514" name="TextBox 29"/>
          <p:cNvSpPr txBox="1"/>
          <p:nvPr/>
        </p:nvSpPr>
        <p:spPr>
          <a:xfrm>
            <a:off x="334963" y="2636838"/>
            <a:ext cx="64928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sz="2000" b="1" dirty="0">
                <a:latin typeface="Arial" panose="020B0604020202020204" pitchFamily="34" charset="0"/>
              </a:rPr>
              <a:t>Γ2</a:t>
            </a:r>
            <a:endParaRPr lang="el-GR" altLang="el-GR" sz="2000" b="1" dirty="0">
              <a:latin typeface="Arial" panose="020B0604020202020204" pitchFamily="34" charset="0"/>
            </a:endParaRPr>
          </a:p>
        </p:txBody>
      </p:sp>
      <p:sp>
        <p:nvSpPr>
          <p:cNvPr id="21515" name="TextBox 30"/>
          <p:cNvSpPr txBox="1"/>
          <p:nvPr/>
        </p:nvSpPr>
        <p:spPr>
          <a:xfrm>
            <a:off x="334963" y="3433763"/>
            <a:ext cx="64928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sz="2000" b="1" dirty="0">
                <a:latin typeface="Arial" panose="020B0604020202020204" pitchFamily="34" charset="0"/>
              </a:rPr>
              <a:t>Γ3</a:t>
            </a:r>
            <a:endParaRPr lang="el-GR" altLang="el-GR" sz="2000" b="1" dirty="0">
              <a:latin typeface="Arial" panose="020B0604020202020204" pitchFamily="34" charset="0"/>
            </a:endParaRPr>
          </a:p>
        </p:txBody>
      </p:sp>
      <p:sp>
        <p:nvSpPr>
          <p:cNvPr id="21516" name="TextBox 31"/>
          <p:cNvSpPr txBox="1"/>
          <p:nvPr/>
        </p:nvSpPr>
        <p:spPr>
          <a:xfrm>
            <a:off x="334963" y="4225925"/>
            <a:ext cx="55403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sz="2000" b="1" dirty="0">
                <a:latin typeface="Arial" panose="020B0604020202020204" pitchFamily="34" charset="0"/>
              </a:rPr>
              <a:t>Γ4</a:t>
            </a:r>
            <a:endParaRPr lang="el-GR" altLang="el-GR" sz="2000" b="1" dirty="0">
              <a:latin typeface="Arial" panose="020B0604020202020204" pitchFamily="34" charset="0"/>
            </a:endParaRPr>
          </a:p>
        </p:txBody>
      </p:sp>
      <p:cxnSp>
        <p:nvCxnSpPr>
          <p:cNvPr id="34" name="Ευθύγραμμο βέλος σύνδεσης 33"/>
          <p:cNvCxnSpPr/>
          <p:nvPr/>
        </p:nvCxnSpPr>
        <p:spPr>
          <a:xfrm>
            <a:off x="5580063" y="1595438"/>
            <a:ext cx="576263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Ευθύγραμμο βέλος σύνδεσης 38"/>
          <p:cNvCxnSpPr/>
          <p:nvPr/>
        </p:nvCxnSpPr>
        <p:spPr>
          <a:xfrm flipH="1">
            <a:off x="7164388" y="1576388"/>
            <a:ext cx="503238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Ευθύγραμμο βέλος σύνδεσης 42"/>
          <p:cNvCxnSpPr/>
          <p:nvPr/>
        </p:nvCxnSpPr>
        <p:spPr>
          <a:xfrm>
            <a:off x="2051050" y="2016125"/>
            <a:ext cx="1152525" cy="0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Ευθύγραμμο βέλος σύνδεσης 46"/>
          <p:cNvCxnSpPr/>
          <p:nvPr/>
        </p:nvCxnSpPr>
        <p:spPr>
          <a:xfrm flipH="1">
            <a:off x="2324100" y="2476500"/>
            <a:ext cx="2824163" cy="417513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Ευθύγραμμο βέλος σύνδεσης 53"/>
          <p:cNvCxnSpPr/>
          <p:nvPr/>
        </p:nvCxnSpPr>
        <p:spPr>
          <a:xfrm>
            <a:off x="1738313" y="3175000"/>
            <a:ext cx="0" cy="22701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Ευθύγραμμο βέλος σύνδεσης 54"/>
          <p:cNvCxnSpPr/>
          <p:nvPr/>
        </p:nvCxnSpPr>
        <p:spPr>
          <a:xfrm>
            <a:off x="1744663" y="3998913"/>
            <a:ext cx="0" cy="227013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Απόσπασμα από συνέντευξη του Γιώργου Μπαμπινιώτη</a:t>
            </a:r>
            <a:r>
              <a:rPr sz="3600" dirty="0"/>
              <a:t>  </a:t>
            </a:r>
            <a:r>
              <a:rPr sz="3600" b="1" dirty="0"/>
              <a:t>(2002)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642350" cy="47815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Για τον γλωσσολόγο οπωσδήποτε [τα λάθη στη γλώσσα είναι γνώση]. </a:t>
            </a:r>
            <a:r>
              <a:rPr b="1" dirty="0">
                <a:solidFill>
                  <a:srgbClr val="000000"/>
                </a:solidFill>
              </a:rPr>
              <a:t>Κάθε αλλαγή στη γλώσσα </a:t>
            </a:r>
            <a:r>
              <a:rPr b="1" dirty="0">
                <a:solidFill>
                  <a:srgbClr val="FF0000"/>
                </a:solidFill>
              </a:rPr>
              <a:t>ξεκινάει</a:t>
            </a:r>
            <a:r>
              <a:rPr b="1" dirty="0">
                <a:solidFill>
                  <a:srgbClr val="000000"/>
                </a:solidFill>
              </a:rPr>
              <a:t> ως </a:t>
            </a:r>
            <a:r>
              <a:rPr b="1" dirty="0">
                <a:solidFill>
                  <a:srgbClr val="FF0000"/>
                </a:solidFill>
              </a:rPr>
              <a:t>λάθος</a:t>
            </a:r>
            <a:r>
              <a:rPr b="1" dirty="0">
                <a:solidFill>
                  <a:srgbClr val="000000"/>
                </a:solidFill>
              </a:rPr>
              <a:t>, δηλαδή ως απόκλιση</a:t>
            </a:r>
            <a:r>
              <a:rPr dirty="0">
                <a:solidFill>
                  <a:srgbClr val="000000"/>
                </a:solidFill>
              </a:rPr>
              <a:t>. Όταν αρχίσαμε να λέμε «τρέχουμε», «παίζουμε», «δίνουμε» αντί του «τρέχ</a:t>
            </a:r>
            <a:r>
              <a:rPr b="1" dirty="0">
                <a:solidFill>
                  <a:srgbClr val="000000"/>
                </a:solidFill>
              </a:rPr>
              <a:t>ο</a:t>
            </a:r>
            <a:r>
              <a:rPr dirty="0">
                <a:solidFill>
                  <a:srgbClr val="000000"/>
                </a:solidFill>
              </a:rPr>
              <a:t>μεν», «παίζ</a:t>
            </a:r>
            <a:r>
              <a:rPr b="1" dirty="0">
                <a:solidFill>
                  <a:srgbClr val="000000"/>
                </a:solidFill>
              </a:rPr>
              <a:t>ο</a:t>
            </a:r>
            <a:r>
              <a:rPr dirty="0">
                <a:solidFill>
                  <a:srgbClr val="000000"/>
                </a:solidFill>
              </a:rPr>
              <a:t>μεν», «δίν</a:t>
            </a:r>
            <a:r>
              <a:rPr b="1" dirty="0">
                <a:solidFill>
                  <a:srgbClr val="000000"/>
                </a:solidFill>
              </a:rPr>
              <a:t>ο</a:t>
            </a:r>
            <a:r>
              <a:rPr dirty="0">
                <a:solidFill>
                  <a:srgbClr val="000000"/>
                </a:solidFill>
              </a:rPr>
              <a:t>μεν» όλα αυτά ήταν αλλαγές που γίνονταν </a:t>
            </a:r>
            <a:r>
              <a:rPr b="1" dirty="0">
                <a:solidFill>
                  <a:srgbClr val="000000"/>
                </a:solidFill>
              </a:rPr>
              <a:t>και οι οποίες στην αρχή ακούγονταν ως λάθη</a:t>
            </a:r>
            <a:r>
              <a:rPr dirty="0">
                <a:solidFill>
                  <a:srgbClr val="000000"/>
                </a:solidFill>
              </a:rPr>
              <a:t>. Γι’ α</a:t>
            </a:r>
            <a:r>
              <a:rPr dirty="0" err="1">
                <a:solidFill>
                  <a:srgbClr val="000000"/>
                </a:solidFill>
              </a:rPr>
              <a:t>υτό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dirty="0">
                <a:solidFill>
                  <a:srgbClr val="000000"/>
                </a:solidFill>
              </a:rPr>
              <a:t> ο γλωσσολόγος συνήθως είναι πολύ ανεκτικός. (…) 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Απόσπασμα από συνέντευξη του Γιώργου Μπαμπινιώτη (2002)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713788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b="1" dirty="0">
                <a:solidFill>
                  <a:srgbClr val="FF0000"/>
                </a:solidFill>
              </a:rPr>
              <a:t>Το λάθος </a:t>
            </a:r>
            <a:r>
              <a:rPr b="1" dirty="0">
                <a:solidFill>
                  <a:srgbClr val="000000"/>
                </a:solidFill>
              </a:rPr>
              <a:t>είναι το </a:t>
            </a:r>
            <a:r>
              <a:rPr b="1" dirty="0">
                <a:solidFill>
                  <a:srgbClr val="FF0000"/>
                </a:solidFill>
              </a:rPr>
              <a:t>ξεκίνημα</a:t>
            </a:r>
            <a:r>
              <a:rPr b="1" dirty="0">
                <a:solidFill>
                  <a:srgbClr val="000000"/>
                </a:solidFill>
              </a:rPr>
              <a:t> της επομένης χρήσεως </a:t>
            </a:r>
            <a:r>
              <a:rPr dirty="0">
                <a:solidFill>
                  <a:srgbClr val="000000"/>
                </a:solidFill>
              </a:rPr>
              <a:t>(…) Το να κάνω εγώ, ο Χ ομιλητής, ένα λάθος στην ομιλία μου κάποια στιγμή δεν σημαίνει τίποτε. Εάν όμως το λάθος το κάνετε και εσείς και εγώ και κάποιος άλλος, τότε δεν θα πρόκειται πλέον για λάθος, </a:t>
            </a:r>
            <a:r>
              <a:rPr b="1" dirty="0">
                <a:solidFill>
                  <a:srgbClr val="000000"/>
                </a:solidFill>
              </a:rPr>
              <a:t>θα είναι μια </a:t>
            </a:r>
            <a:r>
              <a:rPr b="1" dirty="0">
                <a:solidFill>
                  <a:srgbClr val="FF0000"/>
                </a:solidFill>
              </a:rPr>
              <a:t>τάση </a:t>
            </a:r>
            <a:r>
              <a:rPr b="1" dirty="0">
                <a:solidFill>
                  <a:srgbClr val="000000"/>
                </a:solidFill>
              </a:rPr>
              <a:t>μέσα από το λάθος, μέσα από την απόκλιση να αλλάξει κάτι στη γλώσσα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Αναστάσιος-Φοίβος Χριστίδης</a:t>
            </a:r>
            <a:endParaRPr lang="el-GR" altLang="el-GR" b="1" dirty="0"/>
          </a:p>
        </p:txBody>
      </p:sp>
      <p:pic>
        <p:nvPicPr>
          <p:cNvPr id="24579" name="Θέση περιεχομένου 4" descr="Εικόνα που περιέχει άτομο, άνδρας, καθιστός, αναζήτηση&#10;&#10;Περιγραφή που δημιουργήθηκε αυτόματα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rcRect/>
          <a:stretch>
            <a:fillRect/>
          </a:stretch>
        </p:blipFill>
        <p:spPr>
          <a:xfrm>
            <a:off x="552450" y="1598613"/>
            <a:ext cx="8208963" cy="500062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«Χρήσεις της γλώσσας: Οι όροι μιας συζήτησης».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12875"/>
            <a:ext cx="8964613" cy="51847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Α.-Φ. Χριστίδης (2004: 20), περιοδικό </a:t>
            </a:r>
            <a:r>
              <a:rPr i="1" dirty="0">
                <a:solidFill>
                  <a:srgbClr val="000000"/>
                </a:solidFill>
              </a:rPr>
              <a:t>Πολίτης</a:t>
            </a:r>
            <a:endParaRPr i="1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i="1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[Η] </a:t>
            </a:r>
            <a:r>
              <a:rPr b="1" dirty="0">
                <a:solidFill>
                  <a:srgbClr val="000000"/>
                </a:solidFill>
              </a:rPr>
              <a:t>τρίτη κλίση </a:t>
            </a:r>
            <a:r>
              <a:rPr dirty="0">
                <a:solidFill>
                  <a:srgbClr val="000000"/>
                </a:solidFill>
              </a:rPr>
              <a:t>είναι -εδώ και πολλούς αιώνες- </a:t>
            </a:r>
            <a:r>
              <a:rPr b="1" dirty="0">
                <a:solidFill>
                  <a:srgbClr val="000000"/>
                </a:solidFill>
              </a:rPr>
              <a:t>ανενεργή </a:t>
            </a:r>
            <a:r>
              <a:rPr dirty="0">
                <a:solidFill>
                  <a:srgbClr val="000000"/>
                </a:solidFill>
              </a:rPr>
              <a:t>στο σύστημα </a:t>
            </a:r>
            <a:r>
              <a:rPr b="1" dirty="0">
                <a:solidFill>
                  <a:srgbClr val="000000"/>
                </a:solidFill>
              </a:rPr>
              <a:t>της ομιλούμενης νέας ελληνικής</a:t>
            </a:r>
            <a:r>
              <a:rPr dirty="0">
                <a:solidFill>
                  <a:srgbClr val="000000"/>
                </a:solidFill>
              </a:rPr>
              <a:t>. Με απλά λόγια, </a:t>
            </a:r>
            <a:r>
              <a:rPr b="1" dirty="0">
                <a:solidFill>
                  <a:srgbClr val="000000"/>
                </a:solidFill>
              </a:rPr>
              <a:t>ήδη από τα χρόνια της ελληνιστικής κοινής η τρίτη κλίση αρχίζει να χάνεται</a:t>
            </a:r>
            <a:r>
              <a:rPr dirty="0">
                <a:solidFill>
                  <a:srgbClr val="000000"/>
                </a:solidFill>
              </a:rPr>
              <a:t>. Έτσι, ο </a:t>
            </a:r>
            <a:r>
              <a:rPr i="1" dirty="0">
                <a:solidFill>
                  <a:srgbClr val="FF0000"/>
                </a:solidFill>
              </a:rPr>
              <a:t>γέρων</a:t>
            </a:r>
            <a:r>
              <a:rPr dirty="0">
                <a:solidFill>
                  <a:srgbClr val="000000"/>
                </a:solidFill>
              </a:rPr>
              <a:t> λ.χ. έγινε </a:t>
            </a:r>
            <a:r>
              <a:rPr i="1" dirty="0">
                <a:solidFill>
                  <a:srgbClr val="FF0000"/>
                </a:solidFill>
              </a:rPr>
              <a:t>γέρος</a:t>
            </a:r>
            <a:r>
              <a:rPr dirty="0">
                <a:solidFill>
                  <a:srgbClr val="000000"/>
                </a:solidFill>
              </a:rPr>
              <a:t> με μια διαδικασία εξομάλυνσης που έκανε [ορισμένα από] </a:t>
            </a:r>
            <a:r>
              <a:rPr dirty="0">
                <a:solidFill>
                  <a:srgbClr val="FF0000"/>
                </a:solidFill>
              </a:rPr>
              <a:t>τα τριτόκλιτα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dirty="0">
                <a:solidFill>
                  <a:srgbClr val="FF0000"/>
                </a:solidFill>
              </a:rPr>
              <a:t> δευτερόκλιτα</a:t>
            </a:r>
            <a:r>
              <a:rPr dirty="0">
                <a:solidFill>
                  <a:srgbClr val="000000"/>
                </a:solidFill>
              </a:rPr>
              <a:t>. Η </a:t>
            </a:r>
            <a:r>
              <a:rPr b="1" dirty="0">
                <a:solidFill>
                  <a:srgbClr val="000000"/>
                </a:solidFill>
              </a:rPr>
              <a:t>μακρόχρονη διγλωσσία</a:t>
            </a:r>
            <a:r>
              <a:rPr dirty="0">
                <a:solidFill>
                  <a:srgbClr val="000000"/>
                </a:solidFill>
              </a:rPr>
              <a:t> συντήρησε -τεχνητά- την Τρίτη κλίση στον γραπτό, κυρίως λόγο (καθαρεύουσα).</a:t>
            </a:r>
            <a:endParaRPr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Πρακτική του λόγου</a:t>
            </a:r>
            <a:endParaRPr lang="el-GR" altLang="el-GR" dirty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sz="quarter" idx="1" hasCustomPrompt="1"/>
          </p:nvPr>
        </p:nvSpPr>
        <p:spPr bwMode="auto">
          <a:xfrm>
            <a:off x="107504" y="1556792"/>
            <a:ext cx="9036496" cy="5301208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 πλαίσιο της </a:t>
            </a:r>
            <a:r>
              <a:rPr kumimoji="0" lang="el-GR" altLang="el-GR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πρακτικής του λόγου</a:t>
            </a:r>
            <a:r>
              <a:rPr kumimoji="0" lang="el-GR" alt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παρατηρούνται φαινόμενα </a:t>
            </a:r>
            <a:r>
              <a:rPr kumimoji="0" lang="el-GR" alt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επαφής γλωσσών, γλωσσικών μίξεων, δανείων, αλλαγών</a:t>
            </a: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alt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Ελληνική</a:t>
            </a:r>
            <a:r>
              <a:rPr lang="en-US" altLang="el-GR" sz="2400" dirty="0"/>
              <a:t> </a:t>
            </a:r>
            <a:r>
              <a:rPr lang="el-GR" altLang="el-GR" sz="2400" dirty="0"/>
              <a:t>ήρθε σε επαφή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μεταξύ άλλων, με αραβικά, περσικά, αιγυπτιακά, λατινικά, σλαβικά και με γλώσσες της Μ. Ασίας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π.χ.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καρική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λυκική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λυδική, φρυγική)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Χριστίδης (2005: 166 κ.ε., 185):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el-GR" altLang="el-GR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Στους </a:t>
            </a:r>
            <a:r>
              <a:rPr kumimoji="0" lang="el-GR" altLang="el-GR" sz="24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αλλόγλωσους</a:t>
            </a:r>
            <a:r>
              <a:rPr kumimoji="0" lang="el-GR" altLang="el-GR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πληθυσμούς </a:t>
            </a:r>
            <a:r>
              <a:rPr kumimoji="0" lang="el-GR" altLang="el-GR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στις δικές τους ανάγκες εκμάθησης οφείλεται </a:t>
            </a:r>
            <a:r>
              <a:rPr kumimoji="0" lang="el-GR" altLang="el-GR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μορφή της ελληνιστικής κοινής</a:t>
            </a:r>
            <a:r>
              <a:rPr kumimoji="0" lang="el-GR" altLang="el-GR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από την οποία προέκυψε η σημερινή Κοινή Νέα Ελληνική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δηλ. η σημαντική της απομάκρυνση από το αττικό πρότυπο</a:t>
            </a: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l-GR" altLang="el-GR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Πρβλ</a:t>
            </a:r>
            <a:r>
              <a:rPr kumimoji="0" lang="el-GR" alt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σημερινές συνθήκες επαφής με μεταναστευτικές γλώσσες.</a:t>
            </a:r>
            <a:endParaRPr kumimoji="0" lang="el-GR" altLang="el-GR" sz="2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alt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Σύνοψη της μέχρι τώρα συζήτησης</a:t>
            </a:r>
            <a:endParaRPr lang="el-GR" altLang="el-GR" sz="4000" b="1" dirty="0"/>
          </a:p>
        </p:txBody>
      </p:sp>
      <p:sp>
        <p:nvSpPr>
          <p:cNvPr id="10243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0" y="1557338"/>
            <a:ext cx="9144000" cy="489585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Η Γλωσσολογία είναι η </a:t>
            </a:r>
            <a:r>
              <a:rPr lang="el-GR" altLang="el-GR" sz="3600" b="1" dirty="0"/>
              <a:t>επιστημονική</a:t>
            </a:r>
            <a:r>
              <a:rPr lang="el-GR" altLang="el-GR" b="1" dirty="0"/>
              <a:t> μελέτης</a:t>
            </a:r>
            <a:r>
              <a:rPr lang="el-GR" altLang="el-GR" dirty="0"/>
              <a:t> της γλώσσας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Η Γλωσσολογία ως επιστήμη μελετά </a:t>
            </a:r>
            <a:endParaRPr lang="el-GR" altLang="el-GR" dirty="0"/>
          </a:p>
          <a:p>
            <a:pPr lvl="1">
              <a:buClr>
                <a:schemeClr val="accent1"/>
              </a:buClr>
              <a:buSzPct val="70000"/>
              <a:buFont typeface="Wingdings 2" panose="05020102010507070707" pitchFamily="18" charset="2"/>
            </a:pPr>
            <a:endParaRPr lang="el-GR" altLang="el-GR" b="1" dirty="0"/>
          </a:p>
          <a:p>
            <a:pPr lvl="1">
              <a:buClr>
                <a:schemeClr val="accent1"/>
              </a:buClr>
              <a:buSzPct val="70000"/>
              <a:buFont typeface="Wingdings 2" panose="05020102010507070707" pitchFamily="18" charset="2"/>
            </a:pPr>
            <a:r>
              <a:rPr lang="el-GR" altLang="el-GR" b="1" dirty="0"/>
              <a:t>ό,τι λέγεται </a:t>
            </a:r>
            <a:r>
              <a:rPr lang="el-GR" altLang="el-GR" dirty="0"/>
              <a:t>(περιγράφει τους έμφυτους, εγγενείς κανόνες)</a:t>
            </a:r>
            <a:endParaRPr lang="el-GR" altLang="el-GR" dirty="0"/>
          </a:p>
          <a:p>
            <a:pPr lvl="1"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</a:pPr>
            <a:r>
              <a:rPr lang="el-GR" altLang="el-GR" dirty="0"/>
              <a:t>και όχι </a:t>
            </a:r>
            <a:endParaRPr lang="el-GR" altLang="el-GR" dirty="0"/>
          </a:p>
          <a:p>
            <a:pPr lvl="1">
              <a:buClr>
                <a:schemeClr val="accent1"/>
              </a:buClr>
              <a:buSzPct val="70000"/>
              <a:buFont typeface="Wingdings 2" panose="05020102010507070707" pitchFamily="18" charset="2"/>
            </a:pPr>
            <a:r>
              <a:rPr lang="el-GR" altLang="el-GR" b="1" dirty="0"/>
              <a:t>ό,τι πρέπει να λέγεται –γράφεται </a:t>
            </a:r>
            <a:r>
              <a:rPr lang="el-GR" altLang="el-GR" dirty="0"/>
              <a:t>(δεν επιβάλλει ρυθμιστικούς κανόνες)</a:t>
            </a:r>
            <a:endParaRPr lang="el-GR" alt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115888"/>
            <a:ext cx="8586787" cy="1081087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Μπαμπινιώτης 2017 (Το Βήμα)</a:t>
            </a:r>
            <a:br>
              <a:rPr lang="en-US" altLang="el-GR" dirty="0">
                <a:latin typeface="Tw Cen MT" panose="020B0602020104020603" pitchFamily="34" charset="0"/>
              </a:rPr>
            </a:br>
            <a:r>
              <a:rPr lang="en-US" altLang="el-GR" sz="2400" dirty="0">
                <a:latin typeface="Tw Cen MT" panose="020B0602020104020603" pitchFamily="34" charset="0"/>
              </a:rPr>
              <a:t>http://www.tovima.gr/books-ideas/article/?aid=907480</a:t>
            </a:r>
            <a:endParaRPr lang="el-GR" altLang="el-GR" sz="2400" dirty="0"/>
          </a:p>
        </p:txBody>
      </p:sp>
      <p:sp>
        <p:nvSpPr>
          <p:cNvPr id="22531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0" y="1484313"/>
            <a:ext cx="9036050" cy="5373687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Γιατί χρειαζόμαστε μια νέα γραμματική τη δεδομένη χρονική στιγμή, στις αρχές του 21ου αιώνα; 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Γραμματική = 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Langue]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«Γιατί την επιβάλλει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εξέλιξη της γλώσσας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της επιστήμης που περιγράφει τη γλώσσα. 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εξέλιξη = </a:t>
            </a:r>
            <a:r>
              <a:rPr kumimoji="0" lang="en-US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parole]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γραμματική του Τριανταφυλλίδη, σταθμός στην περιγραφή της ελληνικής γλώσσας, είναι μια γραμματική του 1940.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έννοια της δυναμικής και της πολυμορφίας για τον γλωσσολόγο είναι ευλογία, δεν είναι κατάρα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Τύποι όπως "γράφανε" αντί "έγραφαν" </a:t>
            </a:r>
            <a:r>
              <a:rPr kumimoji="0" lang="el-GR" alt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λέγονται συχνά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δεν μπορούμε λοιπόν να τους δούμε με όρους "σωστού" και "λάθους". 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Ας μη συγχέουμε την πολυμορφία με το λάθος. Λάθος είναι να πεις 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"επέλεξε" αντί "επίλεξε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[</a:t>
            </a:r>
            <a:r>
              <a:rPr kumimoji="0" lang="el-GR" altLang="el-GR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παρέδωσε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 </a:t>
            </a:r>
            <a:r>
              <a:rPr kumimoji="0" lang="el-GR" altLang="el-GR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παράδωσε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]. </a:t>
            </a:r>
            <a:r>
              <a:rPr kumimoji="0" lang="el-GR" alt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Ακόμη. Μεθαύριο μπορεί να μην είναι. Ακόμη όμως είναι, και σε αυτή την περίπτωση θα διδάξουμε το σωστό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διαίσθηση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Vs </a:t>
            </a:r>
            <a:r>
              <a:rPr kumimoji="0" lang="el-GR" alt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σώματα κειμένων</a:t>
            </a:r>
            <a:endParaRPr kumimoji="0" lang="el-GR" alt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Παρατήρηση 2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144000" cy="5373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Παρά την αλληλεξάρτησή τους η </a:t>
            </a:r>
            <a:r>
              <a:rPr sz="2500" b="1" i="1" dirty="0">
                <a:solidFill>
                  <a:srgbClr val="000000"/>
                </a:solidFill>
              </a:rPr>
              <a:t>γλώσσα</a:t>
            </a:r>
            <a:r>
              <a:rPr sz="2500" dirty="0">
                <a:solidFill>
                  <a:srgbClr val="000000"/>
                </a:solidFill>
              </a:rPr>
              <a:t> και ο </a:t>
            </a:r>
            <a:r>
              <a:rPr sz="2500" b="1" i="1" dirty="0">
                <a:solidFill>
                  <a:srgbClr val="000000"/>
                </a:solidFill>
              </a:rPr>
              <a:t>λόγος </a:t>
            </a:r>
            <a:r>
              <a:rPr sz="2500" dirty="0">
                <a:solidFill>
                  <a:srgbClr val="000000"/>
                </a:solidFill>
              </a:rPr>
              <a:t>είναι </a:t>
            </a:r>
            <a:r>
              <a:rPr sz="2500" i="1" dirty="0">
                <a:solidFill>
                  <a:srgbClr val="000000"/>
                </a:solidFill>
              </a:rPr>
              <a:t>δύο εντελώς διαφορετικά πράγματα</a:t>
            </a:r>
            <a:r>
              <a:rPr sz="2500" dirty="0">
                <a:solidFill>
                  <a:srgbClr val="000000"/>
                </a:solidFill>
              </a:rPr>
              <a:t>. </a:t>
            </a:r>
            <a:endParaRPr sz="25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sz="25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Η </a:t>
            </a:r>
            <a:r>
              <a:rPr sz="2700" b="1" dirty="0">
                <a:solidFill>
                  <a:srgbClr val="000000"/>
                </a:solidFill>
              </a:rPr>
              <a:t>γλώσσα</a:t>
            </a:r>
            <a:r>
              <a:rPr sz="2500" b="1" dirty="0">
                <a:solidFill>
                  <a:srgbClr val="000000"/>
                </a:solidFill>
              </a:rPr>
              <a:t> </a:t>
            </a:r>
            <a:r>
              <a:rPr sz="2500" dirty="0">
                <a:solidFill>
                  <a:srgbClr val="000000"/>
                </a:solidFill>
              </a:rPr>
              <a:t>έχει </a:t>
            </a:r>
            <a:r>
              <a:rPr sz="2500" b="1" dirty="0">
                <a:solidFill>
                  <a:srgbClr val="000000"/>
                </a:solidFill>
              </a:rPr>
              <a:t>κοινωνικό </a:t>
            </a:r>
            <a:r>
              <a:rPr sz="2500" dirty="0">
                <a:solidFill>
                  <a:srgbClr val="000000"/>
                </a:solidFill>
              </a:rPr>
              <a:t>χαρακτήρα στο βαθμό που είναι </a:t>
            </a:r>
            <a:r>
              <a:rPr sz="2500" b="1" dirty="0">
                <a:solidFill>
                  <a:srgbClr val="000000"/>
                </a:solidFill>
              </a:rPr>
              <a:t>αναγκαστική</a:t>
            </a:r>
            <a:r>
              <a:rPr sz="2500" dirty="0">
                <a:solidFill>
                  <a:srgbClr val="000000"/>
                </a:solidFill>
              </a:rPr>
              <a:t> για κάθε μέλος της κοινότητας, είναι ένα </a:t>
            </a:r>
            <a:r>
              <a:rPr sz="2500" b="1" dirty="0">
                <a:solidFill>
                  <a:srgbClr val="000000"/>
                </a:solidFill>
              </a:rPr>
              <a:t>είδος συμβολαίου </a:t>
            </a:r>
            <a:r>
              <a:rPr sz="2500" dirty="0">
                <a:solidFill>
                  <a:srgbClr val="000000"/>
                </a:solidFill>
              </a:rPr>
              <a:t>μεταξύ των μελών της κοινότητας </a:t>
            </a:r>
            <a:r>
              <a:rPr sz="25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sz="2500" i="1" dirty="0">
                <a:solidFill>
                  <a:srgbClr val="FF0000"/>
                </a:solidFill>
                <a:sym typeface="Wingdings" panose="05000000000000000000" pitchFamily="2" charset="2"/>
              </a:rPr>
              <a:t>είναι ό,τι μας ενώνει, ο κοινός μας περιορισμό</a:t>
            </a:r>
            <a:r>
              <a:rPr sz="2500" dirty="0">
                <a:solidFill>
                  <a:srgbClr val="FF0000"/>
                </a:solidFill>
                <a:sym typeface="Wingdings" panose="05000000000000000000" pitchFamily="2" charset="2"/>
              </a:rPr>
              <a:t>ς.</a:t>
            </a:r>
            <a:endParaRPr lang="en-US" altLang="x-none" sz="2500" dirty="0">
              <a:solidFill>
                <a:srgbClr val="FF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Ο </a:t>
            </a:r>
            <a:r>
              <a:rPr sz="2700" b="1" dirty="0">
                <a:solidFill>
                  <a:srgbClr val="000000"/>
                </a:solidFill>
              </a:rPr>
              <a:t>λόγος</a:t>
            </a:r>
            <a:r>
              <a:rPr sz="2500" dirty="0">
                <a:solidFill>
                  <a:srgbClr val="000000"/>
                </a:solidFill>
              </a:rPr>
              <a:t> έχει </a:t>
            </a:r>
            <a:r>
              <a:rPr sz="2500" b="1" dirty="0">
                <a:solidFill>
                  <a:srgbClr val="000000"/>
                </a:solidFill>
              </a:rPr>
              <a:t>ατομικό χαρακτήρα </a:t>
            </a:r>
            <a:r>
              <a:rPr sz="2500" dirty="0">
                <a:solidFill>
                  <a:srgbClr val="000000"/>
                </a:solidFill>
              </a:rPr>
              <a:t>με την έννοια ότι ο ομιλητής μπορεί να </a:t>
            </a:r>
            <a:r>
              <a:rPr sz="2500" b="1" dirty="0">
                <a:solidFill>
                  <a:srgbClr val="000000"/>
                </a:solidFill>
              </a:rPr>
              <a:t>επιλέξει</a:t>
            </a:r>
            <a:r>
              <a:rPr sz="2500" dirty="0">
                <a:solidFill>
                  <a:srgbClr val="000000"/>
                </a:solidFill>
              </a:rPr>
              <a:t> </a:t>
            </a:r>
            <a:r>
              <a:rPr sz="2500" i="1" dirty="0">
                <a:solidFill>
                  <a:srgbClr val="000000"/>
                </a:solidFill>
              </a:rPr>
              <a:t>τι, πότε, πώς και αν θα πει κάτι</a:t>
            </a:r>
            <a:r>
              <a:rPr sz="2500" dirty="0">
                <a:solidFill>
                  <a:srgbClr val="000000"/>
                </a:solidFill>
              </a:rPr>
              <a:t>. Δεν μπορεί, όμως, να επιλέξει αν θα κινηθεί ή όχι μέσα στη γλώσσα –στο γλωσσικό σύστημα </a:t>
            </a:r>
            <a:r>
              <a:rPr sz="2500" dirty="0">
                <a:solidFill>
                  <a:srgbClr val="FF0000"/>
                </a:solidFill>
                <a:sym typeface="Wingdings" panose="05000000000000000000" pitchFamily="2" charset="2"/>
              </a:rPr>
              <a:t> είναι </a:t>
            </a:r>
            <a:r>
              <a:rPr sz="2500" i="1" dirty="0">
                <a:solidFill>
                  <a:srgbClr val="FF0000"/>
                </a:solidFill>
                <a:sym typeface="Wingdings" panose="05000000000000000000" pitchFamily="2" charset="2"/>
              </a:rPr>
              <a:t>ό,τι μας απελευθερώνει και μας διαφοροποιεί από τους άλλους, το ύφος μας</a:t>
            </a:r>
            <a:r>
              <a:rPr lang="el-GR" sz="2500" i="1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Ομιλία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Ομιλία</a:t>
            </a:r>
            <a:r>
              <a:rPr dirty="0">
                <a:solidFill>
                  <a:srgbClr val="000000"/>
                </a:solidFill>
              </a:rPr>
              <a:t> είναι το </a:t>
            </a:r>
            <a:r>
              <a:rPr b="1" dirty="0">
                <a:solidFill>
                  <a:srgbClr val="000000"/>
                </a:solidFill>
              </a:rPr>
              <a:t>συνολικό</a:t>
            </a:r>
            <a:r>
              <a:rPr dirty="0">
                <a:solidFill>
                  <a:srgbClr val="000000"/>
                </a:solidFill>
              </a:rPr>
              <a:t> γλωσσικό φαινόμενο, </a:t>
            </a:r>
            <a:r>
              <a:rPr i="1" dirty="0">
                <a:solidFill>
                  <a:srgbClr val="FF0000"/>
                </a:solidFill>
              </a:rPr>
              <a:t>η ενότητα γλώσσας και λόγου</a:t>
            </a:r>
            <a:r>
              <a:rPr dirty="0">
                <a:solidFill>
                  <a:srgbClr val="000000"/>
                </a:solidFill>
              </a:rPr>
              <a:t>, το </a:t>
            </a:r>
            <a:r>
              <a:rPr b="1" dirty="0">
                <a:solidFill>
                  <a:srgbClr val="000000"/>
                </a:solidFill>
              </a:rPr>
              <a:t>πανανθρώπινο</a:t>
            </a:r>
            <a:r>
              <a:rPr dirty="0">
                <a:solidFill>
                  <a:srgbClr val="000000"/>
                </a:solidFill>
              </a:rPr>
              <a:t> φαινόμενο της γλωσσικής επικοινωνίας.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τριμερής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Saussure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ΟΜΙΛΙΑ (πανανθρώπινο φαινόμενο)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ΓΛΩΣΣΑ (</a:t>
            </a:r>
            <a:r>
              <a:rPr lang="el-GR" dirty="0">
                <a:solidFill>
                  <a:srgbClr val="000000"/>
                </a:solidFill>
              </a:rPr>
              <a:t>κοινωνικό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ΛΟΓΟΣ (</a:t>
            </a:r>
            <a:r>
              <a:rPr lang="el-GR" dirty="0">
                <a:solidFill>
                  <a:srgbClr val="000000"/>
                </a:solidFill>
              </a:rPr>
              <a:t>ατομικό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Ερωτήσεις Κατανόησης</a:t>
            </a:r>
            <a:endParaRPr lang="el-GR" altLang="el-GR" b="1" dirty="0"/>
          </a:p>
        </p:txBody>
      </p:sp>
      <p:sp>
        <p:nvSpPr>
          <p:cNvPr id="3174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484313"/>
            <a:ext cx="8928100" cy="525780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Ποια είναι η τριμερής διάκριση που πρότεινε ο </a:t>
            </a:r>
            <a:r>
              <a:rPr lang="en-US" altLang="el-GR" sz="2800" dirty="0">
                <a:latin typeface="Tw Cen MT" panose="020B0602020104020603" pitchFamily="34" charset="0"/>
              </a:rPr>
              <a:t>Saussure</a:t>
            </a:r>
            <a:r>
              <a:rPr lang="el-GR" altLang="el-GR" sz="2800" dirty="0"/>
              <a:t>;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Τι είναι </a:t>
            </a:r>
            <a:r>
              <a:rPr lang="el-GR" altLang="el-GR" sz="2800" i="1" dirty="0"/>
              <a:t>γλώσσα</a:t>
            </a:r>
            <a:r>
              <a:rPr lang="el-GR" altLang="el-GR" sz="2800" dirty="0"/>
              <a:t> και τι </a:t>
            </a:r>
            <a:r>
              <a:rPr lang="el-GR" altLang="el-GR" sz="2800" i="1" dirty="0"/>
              <a:t>λόγος</a:t>
            </a:r>
            <a:r>
              <a:rPr lang="el-GR" altLang="el-GR" sz="2800" dirty="0"/>
              <a:t>;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Ποια είναι η σχέση της </a:t>
            </a:r>
            <a:r>
              <a:rPr lang="el-GR" altLang="el-GR" sz="2800" i="1" dirty="0"/>
              <a:t>γλώσσας</a:t>
            </a:r>
            <a:r>
              <a:rPr lang="el-GR" altLang="el-GR" sz="2800" dirty="0"/>
              <a:t> με τον </a:t>
            </a:r>
            <a:r>
              <a:rPr lang="el-GR" altLang="el-GR" sz="2800" i="1" dirty="0"/>
              <a:t>λόγο</a:t>
            </a:r>
            <a:r>
              <a:rPr lang="el-GR" altLang="el-GR" sz="2800" dirty="0"/>
              <a:t>;</a:t>
            </a:r>
            <a:r>
              <a:rPr lang="en-US" altLang="el-GR" sz="2800" dirty="0">
                <a:latin typeface="Tw Cen MT" panose="020B0602020104020603" pitchFamily="34" charset="0"/>
              </a:rPr>
              <a:t> 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Πώς ο </a:t>
            </a:r>
            <a:r>
              <a:rPr lang="el-GR" altLang="el-GR" sz="2800" i="1" dirty="0"/>
              <a:t>λόγος</a:t>
            </a:r>
            <a:r>
              <a:rPr lang="el-GR" altLang="el-GR" sz="2800" dirty="0"/>
              <a:t> επιδρά στη </a:t>
            </a:r>
            <a:r>
              <a:rPr lang="el-GR" altLang="el-GR" sz="2800" i="1" dirty="0"/>
              <a:t>γλώσσα</a:t>
            </a:r>
            <a:r>
              <a:rPr lang="el-GR" altLang="el-GR" sz="2800" dirty="0"/>
              <a:t> και πώς η </a:t>
            </a:r>
            <a:r>
              <a:rPr lang="el-GR" altLang="el-GR" sz="2800" i="1" dirty="0"/>
              <a:t>γλώσσα</a:t>
            </a:r>
            <a:r>
              <a:rPr lang="el-GR" altLang="el-GR" sz="2800" dirty="0"/>
              <a:t> στον </a:t>
            </a:r>
            <a:r>
              <a:rPr lang="el-GR" altLang="el-GR" sz="2800" i="1" dirty="0"/>
              <a:t>λόγο</a:t>
            </a:r>
            <a:r>
              <a:rPr lang="el-GR" altLang="el-GR" sz="2800" dirty="0"/>
              <a:t>;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Τι δείχνουν τα γλωσσικά λάθη που πραγματώνονται συστηματικά στον λόγο των ομιλητών μιας κοινότητας για τη γλώσσα;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Ποιος είναι ο χαρακτήρας της γλώσσας και ποιος ο χαρακτήρας του λόγου;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800" dirty="0"/>
              <a:t>Τι είναι ομιλία;</a:t>
            </a:r>
            <a:endParaRPr lang="el-GR" altLang="el-G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Βιβλιογραφικές αναφορές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642350" cy="49244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Παυλίδου, Θ.-Σ. (1997). </a:t>
            </a:r>
            <a:r>
              <a:rPr sz="2700" i="1" dirty="0">
                <a:solidFill>
                  <a:srgbClr val="000000"/>
                </a:solidFill>
              </a:rPr>
              <a:t>Επίπεδα γλωσσικής ανάλυσης</a:t>
            </a:r>
            <a:r>
              <a:rPr sz="2700" dirty="0">
                <a:solidFill>
                  <a:srgbClr val="000000"/>
                </a:solidFill>
              </a:rPr>
              <a:t>. Παρατηρητής [τελευταία έκδοση, 2008, Θεσσαλονίκη: Ινστιτούτο Νεοελληνικών Σπουδών. Ίδρυμα Μανόλη Τριανταφυλλίδη].</a:t>
            </a: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Χαραλαμπόπουλος, Α. και Χατζησαββίδης, Σ. (1997). </a:t>
            </a:r>
            <a:r>
              <a:rPr sz="2700" i="1" dirty="0">
                <a:solidFill>
                  <a:srgbClr val="000000"/>
                </a:solidFill>
              </a:rPr>
              <a:t>Η διδασκαλία της λειτουργικής χρήσης της γλώσσας: Θεωρία και πρακτική εφαρμογή</a:t>
            </a:r>
            <a:r>
              <a:rPr sz="2700" dirty="0">
                <a:solidFill>
                  <a:srgbClr val="000000"/>
                </a:solidFill>
              </a:rPr>
              <a:t>. Θεσσαλονίκη: Κώδικας.</a:t>
            </a: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Χριστίδης Α.-Φ./ Βελούδης Γ. (1996-7). «Γενική γλωσσολογία Ι», Θεσσαλονίκη: Α.Π.Θ.</a:t>
            </a: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1"/>
          <p:cNvSpPr>
            <a:spLocks noGrp="1"/>
          </p:cNvSpPr>
          <p:nvPr>
            <p:ph type="title" hasCustomPrompt="1"/>
          </p:nvPr>
        </p:nvSpPr>
        <p:spPr>
          <a:xfrm>
            <a:off x="468313" y="260350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b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Γλωσσολογία είναι </a:t>
            </a:r>
            <a:r>
              <a:rPr b="1" i="1" dirty="0">
                <a:solidFill>
                  <a:srgbClr val="000000"/>
                </a:solidFill>
              </a:rPr>
              <a:t>η </a:t>
            </a:r>
            <a:r>
              <a:rPr sz="3600" b="1" i="1" dirty="0">
                <a:solidFill>
                  <a:srgbClr val="000000"/>
                </a:solidFill>
              </a:rPr>
              <a:t>επιστημονική μελέτη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b="1" dirty="0">
                <a:solidFill>
                  <a:srgbClr val="000000"/>
                </a:solidFill>
              </a:rPr>
              <a:t>της </a:t>
            </a:r>
            <a:r>
              <a:rPr sz="4800" b="1" dirty="0">
                <a:solidFill>
                  <a:srgbClr val="000000"/>
                </a:solidFill>
              </a:rPr>
              <a:t>γλώσσας</a:t>
            </a:r>
            <a:endParaRPr sz="4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Γλώσσα: 1</a:t>
            </a:r>
            <a:r>
              <a:rPr lang="el-GR" altLang="el-GR" b="1" baseline="30000" dirty="0"/>
              <a:t>ος</a:t>
            </a:r>
            <a:r>
              <a:rPr lang="el-GR" altLang="el-GR" b="1" dirty="0"/>
              <a:t> Ορισμός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Sapir, Language 1921):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«Η ομιλία είναι μια καθαρά ανθρώπινη και μη-ενστικτώδης μέθοδος για τη </a:t>
            </a:r>
            <a:r>
              <a:rPr b="1" dirty="0">
                <a:solidFill>
                  <a:srgbClr val="000000"/>
                </a:solidFill>
              </a:rPr>
              <a:t>μετάδοση</a:t>
            </a:r>
            <a:r>
              <a:rPr dirty="0">
                <a:solidFill>
                  <a:srgbClr val="000000"/>
                </a:solidFill>
              </a:rPr>
              <a:t> ιδεών, συναισθημάτων και επιθυμιών </a:t>
            </a:r>
            <a:r>
              <a:rPr b="1" dirty="0">
                <a:solidFill>
                  <a:srgbClr val="000000"/>
                </a:solidFill>
              </a:rPr>
              <a:t>μέσω συμβόλων </a:t>
            </a:r>
            <a:r>
              <a:rPr dirty="0">
                <a:solidFill>
                  <a:srgbClr val="000000"/>
                </a:solidFill>
              </a:rPr>
              <a:t>που παράγονται εκούσια». 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Γλώσσα: 2</a:t>
            </a:r>
            <a:r>
              <a:rPr lang="el-GR" altLang="el-GR" b="1" baseline="30000" dirty="0"/>
              <a:t>ος</a:t>
            </a:r>
            <a:r>
              <a:rPr lang="el-GR" altLang="el-GR" b="1" dirty="0"/>
              <a:t> Ορισμός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Martinet, Eléments de linguistique générale 1970):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«Μια γλώσσα είναι ένα όργανο επικοινωνίας κατά το οποίο </a:t>
            </a:r>
            <a:r>
              <a:rPr b="1" dirty="0">
                <a:solidFill>
                  <a:srgbClr val="000000"/>
                </a:solidFill>
              </a:rPr>
              <a:t>η ανθρώπινη πείρα αναλύεται</a:t>
            </a:r>
            <a:r>
              <a:rPr dirty="0">
                <a:solidFill>
                  <a:srgbClr val="000000"/>
                </a:solidFill>
              </a:rPr>
              <a:t>, διαφορετικά σε κάθε κοινότητα, σε </a:t>
            </a:r>
            <a:r>
              <a:rPr b="1" dirty="0">
                <a:solidFill>
                  <a:srgbClr val="000000"/>
                </a:solidFill>
              </a:rPr>
              <a:t>μονάδες</a:t>
            </a:r>
            <a:r>
              <a:rPr dirty="0">
                <a:solidFill>
                  <a:srgbClr val="000000"/>
                </a:solidFill>
              </a:rPr>
              <a:t> εφοδιασμένες με ένα </a:t>
            </a:r>
            <a:r>
              <a:rPr b="1" dirty="0">
                <a:solidFill>
                  <a:srgbClr val="000000"/>
                </a:solidFill>
              </a:rPr>
              <a:t>σημασιολογικό περιεχόμενο </a:t>
            </a:r>
            <a:r>
              <a:rPr dirty="0">
                <a:solidFill>
                  <a:srgbClr val="000000"/>
                </a:solidFill>
              </a:rPr>
              <a:t>και μια </a:t>
            </a:r>
            <a:r>
              <a:rPr b="1" dirty="0">
                <a:solidFill>
                  <a:srgbClr val="000000"/>
                </a:solidFill>
              </a:rPr>
              <a:t>φωνητική έκφραση</a:t>
            </a:r>
            <a:r>
              <a:rPr dirty="0">
                <a:solidFill>
                  <a:srgbClr val="000000"/>
                </a:solidFill>
              </a:rPr>
              <a:t>»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Γλώσσα: 3</a:t>
            </a:r>
            <a:r>
              <a:rPr lang="el-GR" altLang="el-GR" b="1" baseline="30000" dirty="0"/>
              <a:t>ος</a:t>
            </a:r>
            <a:r>
              <a:rPr lang="el-GR" altLang="el-GR" b="1" dirty="0"/>
              <a:t> Ορισμός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Bloch &amp; Irager, Outline of Linguistic Analysis 1942):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600" dirty="0">
                <a:solidFill>
                  <a:srgbClr val="000000"/>
                </a:solidFill>
              </a:rPr>
              <a:t>«Μια γλώσσα είναι ένα σύστημα </a:t>
            </a:r>
            <a:r>
              <a:rPr sz="3600" b="1" dirty="0">
                <a:solidFill>
                  <a:srgbClr val="000000"/>
                </a:solidFill>
              </a:rPr>
              <a:t>αυθαίρετων </a:t>
            </a:r>
            <a:r>
              <a:rPr sz="3600" dirty="0">
                <a:solidFill>
                  <a:srgbClr val="000000"/>
                </a:solidFill>
              </a:rPr>
              <a:t>φωνητικών συμβόλων μέσω των οποίων </a:t>
            </a:r>
            <a:r>
              <a:rPr sz="3600" b="1" dirty="0">
                <a:solidFill>
                  <a:srgbClr val="000000"/>
                </a:solidFill>
              </a:rPr>
              <a:t>μια κοινωνική ομάδα λειτουργεί σαν σύνολο</a:t>
            </a:r>
            <a:r>
              <a:rPr sz="3600" dirty="0">
                <a:solidFill>
                  <a:srgbClr val="000000"/>
                </a:solidFill>
              </a:rPr>
              <a:t>»</a:t>
            </a:r>
            <a:r>
              <a:rPr lang="en-US" altLang="x-none" sz="3600" dirty="0">
                <a:solidFill>
                  <a:srgbClr val="000000"/>
                </a:solidFill>
                <a:latin typeface="Tw Cen MT" panose="020B0602020104020603" pitchFamily="34" charset="0"/>
              </a:rPr>
              <a:t>.</a:t>
            </a:r>
            <a:endParaRPr sz="3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Γλώσσα: 4</a:t>
            </a:r>
            <a:r>
              <a:rPr lang="el-GR" altLang="el-GR" b="1" baseline="30000" dirty="0"/>
              <a:t>ος</a:t>
            </a:r>
            <a:r>
              <a:rPr lang="el-GR" altLang="el-GR" b="1" dirty="0"/>
              <a:t> Ορισμός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Chomsky, Syntactic Structures 1957):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200" dirty="0">
                <a:solidFill>
                  <a:srgbClr val="000000"/>
                </a:solidFill>
              </a:rPr>
              <a:t>Η γλώσσα είναι: «ένα σύνολο, </a:t>
            </a:r>
            <a:r>
              <a:rPr sz="3200" b="1" dirty="0">
                <a:solidFill>
                  <a:srgbClr val="000000"/>
                </a:solidFill>
              </a:rPr>
              <a:t>μη πεπερασμένο προτάσεων</a:t>
            </a:r>
            <a:r>
              <a:rPr sz="3200" dirty="0">
                <a:solidFill>
                  <a:srgbClr val="000000"/>
                </a:solidFill>
              </a:rPr>
              <a:t>, που η καθεμιά τους είναι </a:t>
            </a:r>
            <a:r>
              <a:rPr sz="3200" b="1" dirty="0">
                <a:solidFill>
                  <a:srgbClr val="000000"/>
                </a:solidFill>
              </a:rPr>
              <a:t>πεπερασμένη σε μήκος </a:t>
            </a:r>
            <a:r>
              <a:rPr sz="3200" dirty="0">
                <a:solidFill>
                  <a:srgbClr val="000000"/>
                </a:solidFill>
              </a:rPr>
              <a:t>και αποτελείται από ένα </a:t>
            </a:r>
            <a:r>
              <a:rPr sz="3200" b="1" dirty="0">
                <a:solidFill>
                  <a:srgbClr val="000000"/>
                </a:solidFill>
              </a:rPr>
              <a:t>πεπερασμένο σύνολο στοιχείων</a:t>
            </a:r>
            <a:r>
              <a:rPr sz="3200" dirty="0">
                <a:solidFill>
                  <a:srgbClr val="000000"/>
                </a:solidFill>
              </a:rPr>
              <a:t>».</a:t>
            </a:r>
            <a:endParaRPr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7485" y="1656080"/>
            <a:ext cx="8775700" cy="4969510"/>
          </a:xfrm>
        </p:spPr>
        <p:txBody>
          <a:bodyPr/>
          <a:p>
            <a:r>
              <a:rPr lang="el-GR" altLang="en-US"/>
              <a:t>Με βάση τους τέσσερις ορισμούς, συνειδητοποιήσαμε</a:t>
            </a:r>
            <a:endParaRPr lang="el-GR" altLang="en-US"/>
          </a:p>
          <a:p>
            <a:endParaRPr lang="el-GR" altLang="en-US"/>
          </a:p>
          <a:p>
            <a:pPr lvl="1"/>
            <a:r>
              <a:rPr lang="el-GR" altLang="en-US"/>
              <a:t>το διαμεσολαβητικό χαρακτήρα της γλώσσας</a:t>
            </a:r>
            <a:endParaRPr lang="el-GR" altLang="en-US"/>
          </a:p>
          <a:p>
            <a:pPr lvl="1"/>
            <a:r>
              <a:rPr lang="el-GR" altLang="en-US"/>
              <a:t>το δυϊκό </a:t>
            </a:r>
            <a:r>
              <a:rPr lang="el-GR" altLang="en-US">
                <a:sym typeface="+mn-ea"/>
              </a:rPr>
              <a:t>χαρακτήρα της γλώσσας</a:t>
            </a:r>
            <a:endParaRPr lang="el-GR" altLang="en-US">
              <a:sym typeface="+mn-ea"/>
            </a:endParaRPr>
          </a:p>
          <a:p>
            <a:pPr lvl="1"/>
            <a:r>
              <a:rPr lang="el-GR" altLang="en-US"/>
              <a:t>τον αυθαίρετο χαρακτήρα της γλώσσας</a:t>
            </a:r>
            <a:endParaRPr lang="el-GR" altLang="en-US"/>
          </a:p>
          <a:p>
            <a:pPr lvl="1"/>
            <a:r>
              <a:rPr lang="el-GR" altLang="en-US"/>
              <a:t>τον κοινωνικό </a:t>
            </a:r>
            <a:r>
              <a:rPr lang="el-GR" altLang="en-US">
                <a:sym typeface="+mn-ea"/>
              </a:rPr>
              <a:t>χαρακτήρα της γλώσσας</a:t>
            </a:r>
            <a:endParaRPr lang="el-GR" altLang="en-US">
              <a:sym typeface="+mn-ea"/>
            </a:endParaRPr>
          </a:p>
          <a:p>
            <a:pPr lvl="1"/>
            <a:r>
              <a:rPr lang="el-GR" altLang="en-US"/>
              <a:t>το μαθηματικό </a:t>
            </a:r>
            <a:r>
              <a:rPr lang="el-GR" altLang="en-US">
                <a:sym typeface="+mn-ea"/>
              </a:rPr>
              <a:t>χαρακτήρα της γλώσσας</a:t>
            </a:r>
            <a:endParaRPr lang="el-GR" altLang="en-US"/>
          </a:p>
          <a:p>
            <a:pPr lvl="1"/>
            <a:endParaRPr lang="el-G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n-US" altLang="el-GR" b="1" dirty="0">
                <a:solidFill>
                  <a:srgbClr val="434342"/>
                </a:solidFill>
                <a:latin typeface="Tw Cen MT" panose="020B0602020104020603" pitchFamily="34" charset="0"/>
              </a:rPr>
              <a:t>Ferdinand de </a:t>
            </a:r>
            <a:r>
              <a:rPr lang="en-US" altLang="el-GR" b="1" dirty="0">
                <a:solidFill>
                  <a:srgbClr val="FF0000"/>
                </a:solidFill>
                <a:latin typeface="Tw Cen MT" panose="020B0602020104020603" pitchFamily="34" charset="0"/>
              </a:rPr>
              <a:t>Saussure</a:t>
            </a:r>
            <a:r>
              <a:rPr lang="en-US" altLang="el-GR" b="1" dirty="0">
                <a:solidFill>
                  <a:srgbClr val="434342"/>
                </a:solidFill>
                <a:latin typeface="Tw Cen MT" panose="020B0602020104020603" pitchFamily="34" charset="0"/>
              </a:rPr>
              <a:t> </a:t>
            </a:r>
            <a:endParaRPr lang="el-GR" altLang="el-GR" dirty="0"/>
          </a:p>
        </p:txBody>
      </p:sp>
      <p:pic>
        <p:nvPicPr>
          <p:cNvPr id="16387" name="Εικόνα 5" descr="Εικόνα που περιέχει κτίριο, άτομο, άνδρας, όρθιος&#10;&#10;Περιγραφή που δημιουργήθηκε αυτόματα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1773238"/>
            <a:ext cx="6913562" cy="45354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7148</Words>
  <Application>WPS Presentation</Application>
  <PresentationFormat>Προβολή στην οθόνη (4:3)</PresentationFormat>
  <Paragraphs>169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6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Microsoft YaHei</vt:lpstr>
      <vt:lpstr>Arial Unicode MS</vt:lpstr>
      <vt:lpstr>Wingdings 2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Σύνοψη της μέχρι τώρα συζήτησης</vt:lpstr>
      <vt:lpstr>PowerPoint 演示文稿</vt:lpstr>
      <vt:lpstr>Γλώσσα: 1ος Ορισμός</vt:lpstr>
      <vt:lpstr>Γλώσσα: 2ος Ορισμός</vt:lpstr>
      <vt:lpstr>Γλώσσα: 3ος Ορισμός</vt:lpstr>
      <vt:lpstr>Γλώσσα: 4ος Ορισμός</vt:lpstr>
      <vt:lpstr>PowerPoint 演示文稿</vt:lpstr>
      <vt:lpstr>Ferdinand de Saussure </vt:lpstr>
      <vt:lpstr>Ferdinand de Saussure </vt:lpstr>
      <vt:lpstr>Γλώσσα</vt:lpstr>
      <vt:lpstr>Λόγος</vt:lpstr>
      <vt:lpstr>Παρατήρηση 1</vt:lpstr>
      <vt:lpstr>(parole) langue  parole  langue</vt:lpstr>
      <vt:lpstr>Απόσπασμα από συνέντευξη του Γιώργου Μπαμπινιώτη  (2002)</vt:lpstr>
      <vt:lpstr>Απόσπασμα από συνέντευξη του Γιώργου Μπαμπινιώτη (2002)</vt:lpstr>
      <vt:lpstr>Αναστάσιος-Φοίβος Χριστίδης</vt:lpstr>
      <vt:lpstr>«Χρήσεις της γλώσσας: Οι όροι μιας συζήτησης».</vt:lpstr>
      <vt:lpstr>Πρακτική του λόγου</vt:lpstr>
      <vt:lpstr>Μπαμπινιώτης 2017 (Το Βήμα) http://www.tovima.gr/books-ideas/article/?aid=907480</vt:lpstr>
      <vt:lpstr>Παρατήρηση 2</vt:lpstr>
      <vt:lpstr>Ομιλία</vt:lpstr>
      <vt:lpstr>Η τριμερής διάκριση του Saussure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Πατρών Τμήμα Φιλολογίας  Εισαγωγή στη Γενική Γλωσσολογία Ι  Διδάσκων: Αργύρης Αρχάκης</dc:title>
  <dc:creator>mlr</dc:creator>
  <cp:lastModifiedBy>Teratech</cp:lastModifiedBy>
  <cp:revision>89</cp:revision>
  <dcterms:created xsi:type="dcterms:W3CDTF">2014-10-11T15:12:00Z</dcterms:created>
  <dcterms:modified xsi:type="dcterms:W3CDTF">2025-10-13T13:28:12Z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764119D5AE3240D9B7867BD37970CE78_13</vt:lpwstr>
  </property>
  <property fmtid="{D5CDD505-2E9C-101B-9397-08002B2CF9AE}" pid="3" name="KSOProductBuildVer">
    <vt:lpwstr>1033-12.2.0.22549</vt:lpwstr>
  </property>
</Properties>
</file>